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706841"/>
            <a:ext cx="4719955" cy="399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1793189"/>
            <a:ext cx="4942840" cy="390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7924"/>
            <a:ext cx="10358120" cy="1301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9039" y="1666113"/>
            <a:ext cx="8773921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6840"/>
              </a:lnSpc>
              <a:spcBef>
                <a:spcPts val="100"/>
              </a:spcBef>
            </a:pPr>
            <a:r>
              <a:rPr dirty="0"/>
              <a:t>Эрготерапия</a:t>
            </a:r>
            <a:r>
              <a:rPr spc="-10" dirty="0"/>
              <a:t> </a:t>
            </a:r>
            <a:r>
              <a:rPr dirty="0"/>
              <a:t>в</a:t>
            </a:r>
          </a:p>
          <a:p>
            <a:pPr marL="5715" algn="ctr">
              <a:lnSpc>
                <a:spcPts val="6840"/>
              </a:lnSpc>
            </a:pPr>
            <a:r>
              <a:rPr spc="5" dirty="0"/>
              <a:t>реабилитации </a:t>
            </a:r>
            <a:r>
              <a:rPr spc="-5" dirty="0"/>
              <a:t>детей </a:t>
            </a:r>
            <a:r>
              <a:rPr dirty="0"/>
              <a:t>с</a:t>
            </a:r>
            <a:r>
              <a:rPr spc="-80" dirty="0"/>
              <a:t> </a:t>
            </a:r>
            <a:r>
              <a:rPr dirty="0"/>
              <a:t>ДЦП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99441"/>
            <a:ext cx="914717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5" dirty="0"/>
              <a:t>ДЦП – </a:t>
            </a:r>
            <a:r>
              <a:rPr sz="4000" spc="-10" dirty="0"/>
              <a:t>это </a:t>
            </a:r>
            <a:r>
              <a:rPr sz="4000" spc="-5" dirty="0"/>
              <a:t>на всю жизнь и </a:t>
            </a:r>
            <a:r>
              <a:rPr sz="4000" spc="-10" dirty="0"/>
              <a:t>эта </a:t>
            </a:r>
            <a:r>
              <a:rPr sz="4000" spc="-5" dirty="0"/>
              <a:t>жизнь имеет  право на </a:t>
            </a:r>
            <a:r>
              <a:rPr sz="4000" dirty="0"/>
              <a:t>полноценное</a:t>
            </a:r>
            <a:r>
              <a:rPr sz="4000" spc="-10" dirty="0"/>
              <a:t> </a:t>
            </a:r>
            <a:r>
              <a:rPr sz="4000" spc="-5" dirty="0"/>
              <a:t>существование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421130"/>
            <a:ext cx="10212705" cy="47345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69875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Большая </a:t>
            </a:r>
            <a:r>
              <a:rPr sz="2600" dirty="0">
                <a:latin typeface="Calibri"/>
                <a:cs typeface="Calibri"/>
              </a:rPr>
              <a:t>часть </a:t>
            </a:r>
            <a:r>
              <a:rPr sz="2600" spc="-20" dirty="0">
                <a:latin typeface="Calibri"/>
                <a:cs typeface="Calibri"/>
              </a:rPr>
              <a:t>родителей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принять </a:t>
            </a:r>
            <a:r>
              <a:rPr sz="2600" spc="-20" dirty="0">
                <a:latin typeface="Calibri"/>
                <a:cs typeface="Calibri"/>
              </a:rPr>
              <a:t>тот </a:t>
            </a:r>
            <a:r>
              <a:rPr sz="2600" spc="-25" dirty="0">
                <a:latin typeface="Calibri"/>
                <a:cs typeface="Calibri"/>
              </a:rPr>
              <a:t>факт, </a:t>
            </a:r>
            <a:r>
              <a:rPr sz="2600" spc="-10" dirty="0">
                <a:latin typeface="Calibri"/>
                <a:cs typeface="Calibri"/>
              </a:rPr>
              <a:t>что </a:t>
            </a:r>
            <a:r>
              <a:rPr sz="2600" spc="-5" dirty="0">
                <a:latin typeface="Calibri"/>
                <a:cs typeface="Calibri"/>
              </a:rPr>
              <a:t>их ребенок  </a:t>
            </a:r>
            <a:r>
              <a:rPr sz="2600" spc="-10" dirty="0">
                <a:latin typeface="Calibri"/>
                <a:cs typeface="Calibri"/>
              </a:rPr>
              <a:t>болен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20" dirty="0">
                <a:latin typeface="Calibri"/>
                <a:cs typeface="Calibri"/>
              </a:rPr>
              <a:t>это </a:t>
            </a:r>
            <a:r>
              <a:rPr sz="2600" spc="-5" dirty="0">
                <a:latin typeface="Calibri"/>
                <a:cs typeface="Calibri"/>
              </a:rPr>
              <a:t>заболевание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0" dirty="0">
                <a:latin typeface="Calibri"/>
                <a:cs typeface="Calibri"/>
              </a:rPr>
              <a:t>него </a:t>
            </a:r>
            <a:r>
              <a:rPr sz="2600" dirty="0">
                <a:latin typeface="Calibri"/>
                <a:cs typeface="Calibri"/>
              </a:rPr>
              <a:t>на всю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жизнь.</a:t>
            </a:r>
            <a:endParaRPr sz="2600">
              <a:latin typeface="Calibri"/>
              <a:cs typeface="Calibri"/>
            </a:endParaRPr>
          </a:p>
          <a:p>
            <a:pPr marL="241300" marR="662940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5" dirty="0">
                <a:latin typeface="Calibri"/>
                <a:cs typeface="Calibri"/>
              </a:rPr>
              <a:t>Родители </a:t>
            </a:r>
            <a:r>
              <a:rPr sz="2600" spc="-5" dirty="0">
                <a:latin typeface="Calibri"/>
                <a:cs typeface="Calibri"/>
              </a:rPr>
              <a:t>ищут лекарство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25" dirty="0">
                <a:latin typeface="Calibri"/>
                <a:cs typeface="Calibri"/>
              </a:rPr>
              <a:t>метод </a:t>
            </a:r>
            <a:r>
              <a:rPr sz="2600" spc="-5" dirty="0">
                <a:latin typeface="Calibri"/>
                <a:cs typeface="Calibri"/>
              </a:rPr>
              <a:t>лечения ДЦП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надежде, </a:t>
            </a:r>
            <a:r>
              <a:rPr sz="2600" spc="-10" dirty="0">
                <a:latin typeface="Calibri"/>
                <a:cs typeface="Calibri"/>
              </a:rPr>
              <a:t>что  </a:t>
            </a:r>
            <a:r>
              <a:rPr sz="2600" dirty="0">
                <a:latin typeface="Calibri"/>
                <a:cs typeface="Calibri"/>
              </a:rPr>
              <a:t>завтра </a:t>
            </a:r>
            <a:r>
              <a:rPr sz="2600" spc="-5" dirty="0">
                <a:latin typeface="Calibri"/>
                <a:cs typeface="Calibri"/>
              </a:rPr>
              <a:t>или </a:t>
            </a:r>
            <a:r>
              <a:rPr sz="2600" dirty="0">
                <a:latin typeface="Calibri"/>
                <a:cs typeface="Calibri"/>
              </a:rPr>
              <a:t>через </a:t>
            </a:r>
            <a:r>
              <a:rPr sz="2600" spc="-35" dirty="0">
                <a:latin typeface="Calibri"/>
                <a:cs typeface="Calibri"/>
              </a:rPr>
              <a:t>год </a:t>
            </a:r>
            <a:r>
              <a:rPr sz="2600" dirty="0">
                <a:latin typeface="Calibri"/>
                <a:cs typeface="Calibri"/>
              </a:rPr>
              <a:t>они </a:t>
            </a:r>
            <a:r>
              <a:rPr sz="2600" spc="-5" dirty="0">
                <a:latin typeface="Calibri"/>
                <a:cs typeface="Calibri"/>
              </a:rPr>
              <a:t>«всё </a:t>
            </a:r>
            <a:r>
              <a:rPr sz="2600" dirty="0">
                <a:latin typeface="Calibri"/>
                <a:cs typeface="Calibri"/>
              </a:rPr>
              <a:t>вылечат» и у </a:t>
            </a:r>
            <a:r>
              <a:rPr sz="2600" spc="-5" dirty="0">
                <a:latin typeface="Calibri"/>
                <a:cs typeface="Calibri"/>
              </a:rPr>
              <a:t>них </a:t>
            </a:r>
            <a:r>
              <a:rPr sz="2600" spc="-30" dirty="0">
                <a:latin typeface="Calibri"/>
                <a:cs typeface="Calibri"/>
              </a:rPr>
              <a:t>будет </a:t>
            </a:r>
            <a:r>
              <a:rPr sz="2600" spc="-10" dirty="0">
                <a:latin typeface="Calibri"/>
                <a:cs typeface="Calibri"/>
              </a:rPr>
              <a:t>здоровый  </a:t>
            </a:r>
            <a:r>
              <a:rPr sz="2600" spc="-5" dirty="0">
                <a:latin typeface="Calibri"/>
                <a:cs typeface="Calibri"/>
              </a:rPr>
              <a:t>ребенок.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5" dirty="0">
                <a:latin typeface="Calibri"/>
                <a:cs typeface="Calibri"/>
              </a:rPr>
              <a:t>впадают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депрессию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ищут </a:t>
            </a:r>
            <a:r>
              <a:rPr sz="2600" spc="-5" dirty="0">
                <a:latin typeface="Calibri"/>
                <a:cs typeface="Calibri"/>
              </a:rPr>
              <a:t>виноватых, либо </a:t>
            </a:r>
            <a:r>
              <a:rPr sz="2600" spc="-30" dirty="0">
                <a:latin typeface="Calibri"/>
                <a:cs typeface="Calibri"/>
              </a:rPr>
              <a:t>ждут,  </a:t>
            </a:r>
            <a:r>
              <a:rPr sz="2600" spc="-40" dirty="0">
                <a:latin typeface="Calibri"/>
                <a:cs typeface="Calibri"/>
              </a:rPr>
              <a:t>когда </a:t>
            </a:r>
            <a:r>
              <a:rPr sz="2600" spc="-10" dirty="0">
                <a:latin typeface="Calibri"/>
                <a:cs typeface="Calibri"/>
              </a:rPr>
              <a:t>«пройдет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само».</a:t>
            </a:r>
            <a:endParaRPr sz="2600">
              <a:latin typeface="Calibri"/>
              <a:cs typeface="Calibri"/>
            </a:endParaRPr>
          </a:p>
          <a:p>
            <a:pPr marL="241300" marR="679450" indent="-229235">
              <a:lnSpc>
                <a:spcPts val="2500"/>
              </a:lnSpc>
              <a:spcBef>
                <a:spcPts val="980"/>
              </a:spcBef>
              <a:buFont typeface="Arial"/>
              <a:buChar char="•"/>
              <a:tabLst>
                <a:tab pos="241935" algn="l"/>
                <a:tab pos="2613025" algn="l"/>
              </a:tabLst>
            </a:pPr>
            <a:r>
              <a:rPr sz="2600" spc="-10" dirty="0">
                <a:latin typeface="Calibri"/>
                <a:cs typeface="Calibri"/>
              </a:rPr>
              <a:t>Это </a:t>
            </a:r>
            <a:r>
              <a:rPr sz="2600" spc="-5" dirty="0">
                <a:latin typeface="Calibri"/>
                <a:cs typeface="Calibri"/>
              </a:rPr>
              <a:t>мешает </a:t>
            </a:r>
            <a:r>
              <a:rPr sz="2600" dirty="0">
                <a:latin typeface="Calibri"/>
                <a:cs typeface="Calibri"/>
              </a:rPr>
              <a:t>им изменить свой </a:t>
            </a:r>
            <a:r>
              <a:rPr sz="2600" spc="-5" dirty="0">
                <a:latin typeface="Calibri"/>
                <a:cs typeface="Calibri"/>
              </a:rPr>
              <a:t>образ </a:t>
            </a:r>
            <a:r>
              <a:rPr sz="2600" dirty="0">
                <a:latin typeface="Calibri"/>
                <a:cs typeface="Calibri"/>
              </a:rPr>
              <a:t>жизни и </a:t>
            </a:r>
            <a:r>
              <a:rPr sz="2600" spc="-5" dirty="0">
                <a:latin typeface="Calibri"/>
                <a:cs typeface="Calibri"/>
              </a:rPr>
              <a:t>начать </a:t>
            </a:r>
            <a:r>
              <a:rPr sz="2600" dirty="0">
                <a:latin typeface="Calibri"/>
                <a:cs typeface="Calibri"/>
              </a:rPr>
              <a:t>абилитацию,  изменить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среду	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30" dirty="0">
                <a:latin typeface="Calibri"/>
                <a:cs typeface="Calibri"/>
              </a:rPr>
              <a:t>подход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15" dirty="0">
                <a:latin typeface="Calibri"/>
                <a:cs typeface="Calibri"/>
              </a:rPr>
              <a:t> ребенку.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5" dirty="0">
                <a:latin typeface="Calibri"/>
                <a:cs typeface="Calibri"/>
              </a:rPr>
              <a:t>Родители </a:t>
            </a:r>
            <a:r>
              <a:rPr sz="2600" dirty="0">
                <a:latin typeface="Calibri"/>
                <a:cs typeface="Calibri"/>
              </a:rPr>
              <a:t>принявшие </a:t>
            </a:r>
            <a:r>
              <a:rPr sz="2600" spc="-10" dirty="0">
                <a:latin typeface="Calibri"/>
                <a:cs typeface="Calibri"/>
              </a:rPr>
              <a:t>болезнь ребенка, </a:t>
            </a:r>
            <a:r>
              <a:rPr sz="2600" dirty="0">
                <a:latin typeface="Calibri"/>
                <a:cs typeface="Calibri"/>
              </a:rPr>
              <a:t>принявшие </a:t>
            </a:r>
            <a:r>
              <a:rPr sz="2600" spc="-5" dirty="0">
                <a:latin typeface="Calibri"/>
                <a:cs typeface="Calibri"/>
              </a:rPr>
              <a:t>решение </a:t>
            </a:r>
            <a:r>
              <a:rPr sz="2600" dirty="0">
                <a:latin typeface="Calibri"/>
                <a:cs typeface="Calibri"/>
              </a:rPr>
              <a:t>изменить  свою жизнь и </a:t>
            </a:r>
            <a:r>
              <a:rPr sz="2600" spc="-15" dirty="0">
                <a:latin typeface="Calibri"/>
                <a:cs typeface="Calibri"/>
              </a:rPr>
              <a:t>среду </a:t>
            </a:r>
            <a:r>
              <a:rPr sz="2600" spc="-10" dirty="0">
                <a:latin typeface="Calibri"/>
                <a:cs typeface="Calibri"/>
              </a:rPr>
              <a:t>окружения ребенка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итоге </a:t>
            </a:r>
            <a:r>
              <a:rPr sz="2600" spc="-10" dirty="0">
                <a:latin typeface="Calibri"/>
                <a:cs typeface="Calibri"/>
              </a:rPr>
              <a:t>получают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более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solidFill>
                  <a:srgbClr val="5B9BD4"/>
                </a:solidFill>
                <a:latin typeface="Calibri"/>
                <a:cs typeface="Calibri"/>
              </a:rPr>
              <a:t>самостоятельного </a:t>
            </a:r>
            <a:r>
              <a:rPr sz="2600" dirty="0">
                <a:solidFill>
                  <a:srgbClr val="5B9BD4"/>
                </a:solidFill>
                <a:latin typeface="Calibri"/>
                <a:cs typeface="Calibri"/>
              </a:rPr>
              <a:t>и </a:t>
            </a:r>
            <a:r>
              <a:rPr sz="2600" spc="-10" dirty="0">
                <a:solidFill>
                  <a:srgbClr val="5B9BD4"/>
                </a:solidFill>
                <a:latin typeface="Calibri"/>
                <a:cs typeface="Calibri"/>
              </a:rPr>
              <a:t>полноценного </a:t>
            </a:r>
            <a:r>
              <a:rPr sz="2600" spc="-15" dirty="0">
                <a:solidFill>
                  <a:srgbClr val="5B9BD4"/>
                </a:solidFill>
                <a:latin typeface="Calibri"/>
                <a:cs typeface="Calibri"/>
              </a:rPr>
              <a:t>человека </a:t>
            </a:r>
            <a:r>
              <a:rPr sz="2600" dirty="0">
                <a:solidFill>
                  <a:srgbClr val="5B9BD4"/>
                </a:solidFill>
                <a:latin typeface="Calibri"/>
                <a:cs typeface="Calibri"/>
              </a:rPr>
              <a:t>в семье</a:t>
            </a:r>
            <a:r>
              <a:rPr sz="2600" dirty="0">
                <a:latin typeface="Calibri"/>
                <a:cs typeface="Calibri"/>
              </a:rPr>
              <a:t>, </a:t>
            </a:r>
            <a:r>
              <a:rPr sz="2600" spc="-5" dirty="0">
                <a:latin typeface="Calibri"/>
                <a:cs typeface="Calibri"/>
              </a:rPr>
              <a:t>пусть </a:t>
            </a:r>
            <a:r>
              <a:rPr sz="2600" spc="-15" dirty="0">
                <a:latin typeface="Calibri"/>
                <a:cs typeface="Calibri"/>
              </a:rPr>
              <a:t>даже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810"/>
              </a:lnSpc>
            </a:pPr>
            <a:r>
              <a:rPr sz="2600" spc="-5" dirty="0">
                <a:latin typeface="Calibri"/>
                <a:cs typeface="Calibri"/>
              </a:rPr>
              <a:t>нарушением </a:t>
            </a:r>
            <a:r>
              <a:rPr sz="2600" spc="-25" dirty="0">
                <a:latin typeface="Calibri"/>
                <a:cs typeface="Calibri"/>
              </a:rPr>
              <a:t>ходьбы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речи.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Родителям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необходимо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помочь на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этом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пути.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6744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5B9BD4"/>
                </a:solidFill>
              </a:rPr>
              <a:t>Планирование жизни</a:t>
            </a:r>
            <a:r>
              <a:rPr spc="-30" dirty="0">
                <a:solidFill>
                  <a:srgbClr val="5B9BD4"/>
                </a:solidFill>
              </a:rPr>
              <a:t> </a:t>
            </a:r>
            <a:r>
              <a:rPr spc="-5" dirty="0">
                <a:solidFill>
                  <a:srgbClr val="5B9BD4"/>
                </a:solidFill>
              </a:rPr>
              <a:t>семьи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4832985" cy="40373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Планирование </a:t>
            </a:r>
            <a:r>
              <a:rPr sz="2800" spc="-35" dirty="0">
                <a:latin typeface="Calibri"/>
                <a:cs typeface="Calibri"/>
              </a:rPr>
              <a:t>будущего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5" dirty="0">
                <a:latin typeface="Calibri"/>
                <a:cs typeface="Calibri"/>
              </a:rPr>
              <a:t>как  </a:t>
            </a:r>
            <a:r>
              <a:rPr sz="2800" spc="-40" dirty="0">
                <a:latin typeface="Calibri"/>
                <a:cs typeface="Calibri"/>
              </a:rPr>
              <a:t>будем </a:t>
            </a:r>
            <a:r>
              <a:rPr sz="2800" spc="-10" dirty="0">
                <a:latin typeface="Calibri"/>
                <a:cs typeface="Calibri"/>
              </a:rPr>
              <a:t>учить, </a:t>
            </a:r>
            <a:r>
              <a:rPr sz="2800" spc="-20" dirty="0">
                <a:latin typeface="Calibri"/>
                <a:cs typeface="Calibri"/>
              </a:rPr>
              <a:t>как выходить </a:t>
            </a:r>
            <a:r>
              <a:rPr sz="2800" spc="-5" dirty="0">
                <a:latin typeface="Calibri"/>
                <a:cs typeface="Calibri"/>
              </a:rPr>
              <a:t>из  </a:t>
            </a:r>
            <a:r>
              <a:rPr sz="2800" spc="-10" dirty="0">
                <a:latin typeface="Calibri"/>
                <a:cs typeface="Calibri"/>
              </a:rPr>
              <a:t>дома,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40" dirty="0">
                <a:latin typeface="Calibri"/>
                <a:cs typeface="Calibri"/>
              </a:rPr>
              <a:t>будет </a:t>
            </a:r>
            <a:r>
              <a:rPr sz="2800" spc="-5" dirty="0">
                <a:latin typeface="Calibri"/>
                <a:cs typeface="Calibri"/>
              </a:rPr>
              <a:t>через 5 и 10  </a:t>
            </a:r>
            <a:r>
              <a:rPr sz="2800" spc="-10" dirty="0">
                <a:latin typeface="Calibri"/>
                <a:cs typeface="Calibri"/>
              </a:rPr>
              <a:t>лет </a:t>
            </a: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20" dirty="0">
                <a:latin typeface="Calibri"/>
                <a:cs typeface="Calibri"/>
              </a:rPr>
              <a:t>той </a:t>
            </a:r>
            <a:r>
              <a:rPr sz="2800" spc="-5" dirty="0">
                <a:latin typeface="Calibri"/>
                <a:cs typeface="Calibri"/>
              </a:rPr>
              <a:t>или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иной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10" dirty="0">
                <a:latin typeface="Calibri"/>
                <a:cs typeface="Calibri"/>
              </a:rPr>
              <a:t>стратегии.</a:t>
            </a:r>
            <a:endParaRPr sz="2800">
              <a:latin typeface="Calibri"/>
              <a:cs typeface="Calibri"/>
            </a:endParaRPr>
          </a:p>
          <a:p>
            <a:pPr marL="241300" marR="271145" indent="-229235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Планирование </a:t>
            </a:r>
            <a:r>
              <a:rPr sz="2800" spc="-15" dirty="0">
                <a:latin typeface="Calibri"/>
                <a:cs typeface="Calibri"/>
              </a:rPr>
              <a:t>настоящего </a:t>
            </a:r>
            <a:r>
              <a:rPr sz="2800" spc="-5" dirty="0">
                <a:latin typeface="Calibri"/>
                <a:cs typeface="Calibri"/>
              </a:rPr>
              <a:t>– 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dirty="0">
                <a:latin typeface="Calibri"/>
                <a:cs typeface="Calibri"/>
              </a:rPr>
              <a:t>жить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повседневной</a:t>
            </a:r>
            <a:endParaRPr sz="2800">
              <a:latin typeface="Calibri"/>
              <a:cs typeface="Calibri"/>
            </a:endParaRPr>
          </a:p>
          <a:p>
            <a:pPr marL="241300" marR="396240">
              <a:lnSpc>
                <a:spcPts val="3020"/>
              </a:lnSpc>
              <a:spcBef>
                <a:spcPts val="10"/>
              </a:spcBef>
            </a:pPr>
            <a:r>
              <a:rPr sz="2800" spc="-5" dirty="0">
                <a:latin typeface="Calibri"/>
                <a:cs typeface="Calibri"/>
              </a:rPr>
              <a:t>жизнью </a:t>
            </a:r>
            <a:r>
              <a:rPr sz="2800" spc="-10" dirty="0">
                <a:latin typeface="Calibri"/>
                <a:cs typeface="Calibri"/>
              </a:rPr>
              <a:t>так, </a:t>
            </a: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10" dirty="0">
                <a:latin typeface="Calibri"/>
                <a:cs typeface="Calibri"/>
              </a:rPr>
              <a:t>ребенок  </a:t>
            </a:r>
            <a:r>
              <a:rPr sz="2800" spc="-5" dirty="0">
                <a:latin typeface="Calibri"/>
                <a:cs typeface="Calibri"/>
              </a:rPr>
              <a:t>был в нее </a:t>
            </a:r>
            <a:r>
              <a:rPr sz="2800" spc="-15" dirty="0">
                <a:latin typeface="Calibri"/>
                <a:cs typeface="Calibri"/>
              </a:rPr>
              <a:t>полноценно  </a:t>
            </a:r>
            <a:r>
              <a:rPr sz="2800" spc="-5" dirty="0">
                <a:latin typeface="Calibri"/>
                <a:cs typeface="Calibri"/>
              </a:rPr>
              <a:t>включен.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2258567"/>
            <a:ext cx="5181600" cy="3485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913" y="373456"/>
            <a:ext cx="11419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Эрготерапия при ДЦП, поддержание и</a:t>
            </a:r>
            <a:r>
              <a:rPr sz="4000" spc="-10" dirty="0"/>
              <a:t> </a:t>
            </a:r>
            <a:r>
              <a:rPr sz="4000" spc="-5" dirty="0"/>
              <a:t>перемещение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36801"/>
            <a:ext cx="10277475" cy="479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Типичные</a:t>
            </a:r>
            <a:r>
              <a:rPr sz="2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ошибки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– вся </a:t>
            </a:r>
            <a:r>
              <a:rPr sz="2600" spc="-5" dirty="0">
                <a:latin typeface="Calibri"/>
                <a:cs typeface="Calibri"/>
              </a:rPr>
              <a:t>активность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0" dirty="0">
                <a:latin typeface="Calibri"/>
                <a:cs typeface="Calibri"/>
              </a:rPr>
              <a:t>перемещающего, </a:t>
            </a:r>
            <a:r>
              <a:rPr sz="2600" dirty="0">
                <a:latin typeface="Calibri"/>
                <a:cs typeface="Calibri"/>
              </a:rPr>
              <a:t>со </a:t>
            </a:r>
            <a:r>
              <a:rPr sz="2600" spc="-5" dirty="0">
                <a:latin typeface="Calibri"/>
                <a:cs typeface="Calibri"/>
              </a:rPr>
              <a:t>временем ребенок </a:t>
            </a:r>
            <a:r>
              <a:rPr sz="2600" dirty="0">
                <a:latin typeface="Calibri"/>
                <a:cs typeface="Calibri"/>
              </a:rPr>
              <a:t>прекращает  попытки </a:t>
            </a:r>
            <a:r>
              <a:rPr sz="2600" spc="-5" dirty="0">
                <a:latin typeface="Calibri"/>
                <a:cs typeface="Calibri"/>
              </a:rPr>
              <a:t>перемещаться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самостоятельно.</a:t>
            </a:r>
            <a:endParaRPr sz="2600">
              <a:latin typeface="Calibri"/>
              <a:cs typeface="Calibri"/>
            </a:endParaRPr>
          </a:p>
          <a:p>
            <a:pPr marL="241300" marR="125666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- </a:t>
            </a:r>
            <a:r>
              <a:rPr sz="2600" spc="-5" dirty="0">
                <a:latin typeface="Calibri"/>
                <a:cs typeface="Calibri"/>
              </a:rPr>
              <a:t>нет </a:t>
            </a:r>
            <a:r>
              <a:rPr sz="2600" spc="-10" dirty="0">
                <a:latin typeface="Calibri"/>
                <a:cs typeface="Calibri"/>
              </a:rPr>
              <a:t>коррекции </a:t>
            </a:r>
            <a:r>
              <a:rPr sz="2600" dirty="0">
                <a:latin typeface="Calibri"/>
                <a:cs typeface="Calibri"/>
              </a:rPr>
              <a:t>позы и </a:t>
            </a:r>
            <a:r>
              <a:rPr sz="2600" spc="-5" dirty="0">
                <a:latin typeface="Calibri"/>
                <a:cs typeface="Calibri"/>
              </a:rPr>
              <a:t>перемещения, </a:t>
            </a:r>
            <a:r>
              <a:rPr sz="2600" dirty="0">
                <a:latin typeface="Calibri"/>
                <a:cs typeface="Calibri"/>
              </a:rPr>
              <a:t>со </a:t>
            </a:r>
            <a:r>
              <a:rPr sz="2600" spc="-5" dirty="0">
                <a:latin typeface="Calibri"/>
                <a:cs typeface="Calibri"/>
              </a:rPr>
              <a:t>временем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0" dirty="0">
                <a:latin typeface="Calibri"/>
                <a:cs typeface="Calibri"/>
              </a:rPr>
              <a:t>ребенка  образуются патологические </a:t>
            </a:r>
            <a:r>
              <a:rPr sz="2600" dirty="0">
                <a:latin typeface="Calibri"/>
                <a:cs typeface="Calibri"/>
              </a:rPr>
              <a:t>позы и </a:t>
            </a:r>
            <a:r>
              <a:rPr sz="2600" spc="-5" dirty="0">
                <a:latin typeface="Calibri"/>
                <a:cs typeface="Calibri"/>
              </a:rPr>
              <a:t>паттерны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движений.</a:t>
            </a:r>
            <a:endParaRPr sz="2600">
              <a:latin typeface="Calibri"/>
              <a:cs typeface="Calibri"/>
            </a:endParaRPr>
          </a:p>
          <a:p>
            <a:pPr marL="241300" marR="951865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- неправильная </a:t>
            </a:r>
            <a:r>
              <a:rPr sz="2600" spc="-15" dirty="0">
                <a:latin typeface="Calibri"/>
                <a:cs typeface="Calibri"/>
              </a:rPr>
              <a:t>поддержка </a:t>
            </a:r>
            <a:r>
              <a:rPr sz="2600" spc="-5" dirty="0">
                <a:latin typeface="Calibri"/>
                <a:cs typeface="Calibri"/>
              </a:rPr>
              <a:t>(за </a:t>
            </a:r>
            <a:r>
              <a:rPr sz="2600" spc="-15" dirty="0">
                <a:latin typeface="Calibri"/>
                <a:cs typeface="Calibri"/>
              </a:rPr>
              <a:t>спину, </a:t>
            </a:r>
            <a:r>
              <a:rPr sz="2600" dirty="0">
                <a:latin typeface="Calibri"/>
                <a:cs typeface="Calibri"/>
              </a:rPr>
              <a:t>за плечи), не </a:t>
            </a:r>
            <a:r>
              <a:rPr sz="2600" spc="-10" dirty="0">
                <a:latin typeface="Calibri"/>
                <a:cs typeface="Calibri"/>
              </a:rPr>
              <a:t>формируется  </a:t>
            </a:r>
            <a:r>
              <a:rPr sz="2600" spc="-5" dirty="0">
                <a:latin typeface="Calibri"/>
                <a:cs typeface="Calibri"/>
              </a:rPr>
              <a:t>устойчивость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умение «падать вперед» для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ходьбы</a:t>
            </a:r>
            <a:endParaRPr sz="2600">
              <a:latin typeface="Calibri"/>
              <a:cs typeface="Calibri"/>
            </a:endParaRPr>
          </a:p>
          <a:p>
            <a:pPr marL="241300" marR="4762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- неправильное </a:t>
            </a:r>
            <a:r>
              <a:rPr sz="2600" spc="-5" dirty="0">
                <a:latin typeface="Calibri"/>
                <a:cs typeface="Calibri"/>
              </a:rPr>
              <a:t>сидение (край </a:t>
            </a:r>
            <a:r>
              <a:rPr sz="2600" spc="-10" dirty="0">
                <a:latin typeface="Calibri"/>
                <a:cs typeface="Calibri"/>
              </a:rPr>
              <a:t>мягкой мебели, </a:t>
            </a:r>
            <a:r>
              <a:rPr sz="2600" spc="-20" dirty="0">
                <a:latin typeface="Calibri"/>
                <a:cs typeface="Calibri"/>
              </a:rPr>
              <a:t>полулежание, </a:t>
            </a:r>
            <a:r>
              <a:rPr sz="2600" dirty="0">
                <a:latin typeface="Calibri"/>
                <a:cs typeface="Calibri"/>
              </a:rPr>
              <a:t>свисание  и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т.п.)</a:t>
            </a:r>
            <a:endParaRPr sz="2600">
              <a:latin typeface="Calibri"/>
              <a:cs typeface="Calibri"/>
            </a:endParaRPr>
          </a:p>
          <a:p>
            <a:pPr marL="241300" marR="55626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Неправильное </a:t>
            </a:r>
            <a:r>
              <a:rPr sz="2600" spc="-10" dirty="0">
                <a:latin typeface="Calibri"/>
                <a:cs typeface="Calibri"/>
              </a:rPr>
              <a:t>лежание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(нефизиологичные </a:t>
            </a:r>
            <a:r>
              <a:rPr sz="2600" dirty="0">
                <a:latin typeface="Calibri"/>
                <a:cs typeface="Calibri"/>
              </a:rPr>
              <a:t>позы, </a:t>
            </a:r>
            <a:r>
              <a:rPr sz="2600" spc="-5" dirty="0">
                <a:latin typeface="Calibri"/>
                <a:cs typeface="Calibri"/>
              </a:rPr>
              <a:t>слишком </a:t>
            </a:r>
            <a:r>
              <a:rPr sz="2600" spc="-10" dirty="0">
                <a:latin typeface="Calibri"/>
                <a:cs typeface="Calibri"/>
              </a:rPr>
              <a:t>много  </a:t>
            </a:r>
            <a:r>
              <a:rPr sz="2600" spc="-5" dirty="0">
                <a:latin typeface="Calibri"/>
                <a:cs typeface="Calibri"/>
              </a:rPr>
              <a:t>лежит)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5"/>
              </a:lnSpc>
              <a:spcBef>
                <a:spcPts val="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5" dirty="0">
                <a:latin typeface="Calibri"/>
                <a:cs typeface="Calibri"/>
              </a:rPr>
              <a:t>Родителей </a:t>
            </a:r>
            <a:r>
              <a:rPr sz="2600" spc="-20" dirty="0">
                <a:latin typeface="Calibri"/>
                <a:cs typeface="Calibri"/>
              </a:rPr>
              <a:t>необходимо </a:t>
            </a:r>
            <a:r>
              <a:rPr sz="2600" spc="-5" dirty="0">
                <a:latin typeface="Calibri"/>
                <a:cs typeface="Calibri"/>
              </a:rPr>
              <a:t>обучить </a:t>
            </a:r>
            <a:r>
              <a:rPr sz="2600" spc="-15" dirty="0">
                <a:latin typeface="Calibri"/>
                <a:cs typeface="Calibri"/>
              </a:rPr>
              <a:t>стимулирующей </a:t>
            </a:r>
            <a:r>
              <a:rPr sz="2600" spc="-25" dirty="0">
                <a:latin typeface="Calibri"/>
                <a:cs typeface="Calibri"/>
              </a:rPr>
              <a:t>ходьбу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поддержке,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Calibri"/>
                <a:cs typeface="Calibri"/>
              </a:rPr>
              <a:t>правильному высаживанию и </a:t>
            </a:r>
            <a:r>
              <a:rPr sz="2600" spc="-5" dirty="0">
                <a:latin typeface="Calibri"/>
                <a:cs typeface="Calibri"/>
              </a:rPr>
              <a:t>фиксации,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позиционированию в</a:t>
            </a:r>
            <a:r>
              <a:rPr sz="2600" u="heavy" spc="-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разных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50"/>
              </a:lnSpc>
            </a:pPr>
            <a:r>
              <a:rPr sz="2600" u="heavy" spc="-6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положениях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 разных видов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деятельности</a:t>
            </a:r>
            <a:r>
              <a:rPr sz="2600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ребенка.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7083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5B9BD4"/>
                </a:solidFill>
              </a:rPr>
              <a:t>Адаптация </a:t>
            </a:r>
            <a:r>
              <a:rPr spc="-5" dirty="0">
                <a:solidFill>
                  <a:srgbClr val="5B9BD4"/>
                </a:solidFill>
              </a:rPr>
              <a:t>помещений </a:t>
            </a:r>
            <a:r>
              <a:rPr dirty="0">
                <a:solidFill>
                  <a:srgbClr val="5B9BD4"/>
                </a:solidFill>
              </a:rPr>
              <a:t>и</a:t>
            </a:r>
            <a:r>
              <a:rPr spc="-20" dirty="0">
                <a:solidFill>
                  <a:srgbClr val="5B9BD4"/>
                </a:solidFill>
              </a:rPr>
              <a:t> </a:t>
            </a:r>
            <a:r>
              <a:rPr dirty="0">
                <a:solidFill>
                  <a:srgbClr val="5B9BD4"/>
                </a:solidFill>
              </a:rPr>
              <a:t>обстановки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84223"/>
            <a:ext cx="10316845" cy="50571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1835150" indent="-229235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Помещения нужно </a:t>
            </a:r>
            <a:r>
              <a:rPr sz="2800" spc="-25" dirty="0">
                <a:latin typeface="Calibri"/>
                <a:cs typeface="Calibri"/>
              </a:rPr>
              <a:t>оборудовать </a:t>
            </a:r>
            <a:r>
              <a:rPr sz="2800" spc="-10" dirty="0">
                <a:latin typeface="Calibri"/>
                <a:cs typeface="Calibri"/>
              </a:rPr>
              <a:t>поручнями, </a:t>
            </a:r>
            <a:r>
              <a:rPr sz="2800" spc="-15" dirty="0">
                <a:latin typeface="Calibri"/>
                <a:cs typeface="Calibri"/>
              </a:rPr>
              <a:t>ручками,  </a:t>
            </a:r>
            <a:r>
              <a:rPr sz="2800" spc="-20" dirty="0">
                <a:latin typeface="Calibri"/>
                <a:cs typeface="Calibri"/>
              </a:rPr>
              <a:t>дополнительными </a:t>
            </a:r>
            <a:r>
              <a:rPr sz="2800" spc="-5" dirty="0">
                <a:latin typeface="Calibri"/>
                <a:cs typeface="Calibri"/>
              </a:rPr>
              <a:t>устройствами, </a:t>
            </a:r>
            <a:r>
              <a:rPr sz="2800" spc="-15" dirty="0">
                <a:latin typeface="Calibri"/>
                <a:cs typeface="Calibri"/>
              </a:rPr>
              <a:t>мебелью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прочими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предметами, </a:t>
            </a:r>
            <a:r>
              <a:rPr sz="2800" spc="-15" dirty="0">
                <a:latin typeface="Calibri"/>
                <a:cs typeface="Calibri"/>
              </a:rPr>
              <a:t>стимулирующими самостоятельную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деятельность.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025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Помещения </a:t>
            </a:r>
            <a:r>
              <a:rPr sz="2800" spc="-20" dirty="0">
                <a:latin typeface="Calibri"/>
                <a:cs typeface="Calibri"/>
              </a:rPr>
              <a:t>следует </a:t>
            </a:r>
            <a:r>
              <a:rPr sz="2800" spc="-5" dirty="0">
                <a:latin typeface="Calibri"/>
                <a:cs typeface="Calibri"/>
              </a:rPr>
              <a:t>перепланировать с </a:t>
            </a:r>
            <a:r>
              <a:rPr sz="2800" spc="-15" dirty="0">
                <a:latin typeface="Calibri"/>
                <a:cs typeface="Calibri"/>
              </a:rPr>
              <a:t>точки </a:t>
            </a:r>
            <a:r>
              <a:rPr sz="2800" spc="-5" dirty="0">
                <a:latin typeface="Calibri"/>
                <a:cs typeface="Calibri"/>
              </a:rPr>
              <a:t>зрения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доступности</a:t>
            </a:r>
            <a:endParaRPr sz="2800">
              <a:latin typeface="Calibri"/>
              <a:cs typeface="Calibri"/>
            </a:endParaRPr>
          </a:p>
          <a:p>
            <a:pPr marL="241300" marR="876935" indent="-635">
              <a:lnSpc>
                <a:spcPct val="80000"/>
              </a:lnSpc>
              <a:spcBef>
                <a:spcPts val="335"/>
              </a:spcBef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всех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его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частей </a:t>
            </a:r>
            <a:r>
              <a:rPr sz="2800" spc="-5" dirty="0">
                <a:latin typeface="Calibri"/>
                <a:cs typeface="Calibri"/>
              </a:rPr>
              <a:t>( понизить пороги, поменять </a:t>
            </a:r>
            <a:r>
              <a:rPr sz="2800" spc="-15" dirty="0">
                <a:latin typeface="Calibri"/>
                <a:cs typeface="Calibri"/>
              </a:rPr>
              <a:t>ручки </a:t>
            </a:r>
            <a:r>
              <a:rPr sz="2800" spc="-10" dirty="0">
                <a:latin typeface="Calibri"/>
                <a:cs typeface="Calibri"/>
              </a:rPr>
              <a:t>дверей,  </a:t>
            </a:r>
            <a:r>
              <a:rPr sz="2800" spc="-5" dirty="0">
                <a:latin typeface="Calibri"/>
                <a:cs typeface="Calibri"/>
              </a:rPr>
              <a:t>поставить </a:t>
            </a:r>
            <a:r>
              <a:rPr sz="2800" spc="-15" dirty="0">
                <a:latin typeface="Calibri"/>
                <a:cs typeface="Calibri"/>
              </a:rPr>
              <a:t>доводчики, </a:t>
            </a:r>
            <a:r>
              <a:rPr sz="2800" spc="-5" dirty="0">
                <a:latin typeface="Calibri"/>
                <a:cs typeface="Calibri"/>
              </a:rPr>
              <a:t>сменить краны </a:t>
            </a:r>
            <a:r>
              <a:rPr sz="2800" spc="-10" dirty="0">
                <a:latin typeface="Calibri"/>
                <a:cs typeface="Calibri"/>
              </a:rPr>
              <a:t>смесителей, </a:t>
            </a:r>
            <a:r>
              <a:rPr sz="2800" spc="-5" dirty="0">
                <a:latin typeface="Calibri"/>
                <a:cs typeface="Calibri"/>
              </a:rPr>
              <a:t>поставить  насадку на унитаз 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т.п.)</a:t>
            </a:r>
            <a:endParaRPr sz="2800">
              <a:latin typeface="Calibri"/>
              <a:cs typeface="Calibri"/>
            </a:endParaRPr>
          </a:p>
          <a:p>
            <a:pPr marL="241300" marR="1250950" indent="-229235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Мебель </a:t>
            </a:r>
            <a:r>
              <a:rPr sz="2800" spc="-20" dirty="0">
                <a:latin typeface="Calibri"/>
                <a:cs typeface="Calibri"/>
              </a:rPr>
              <a:t>должна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spc="-10" dirty="0">
                <a:latin typeface="Calibri"/>
                <a:cs typeface="Calibri"/>
              </a:rPr>
              <a:t>приспособлена для использования  ребенком (высота, устойчивость, ремни, </a:t>
            </a:r>
            <a:r>
              <a:rPr sz="2800" spc="-15" dirty="0">
                <a:latin typeface="Calibri"/>
                <a:cs typeface="Calibri"/>
              </a:rPr>
              <a:t>фиксаторы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т.п.)</a:t>
            </a:r>
            <a:endParaRPr sz="2800">
              <a:latin typeface="Calibri"/>
              <a:cs typeface="Calibri"/>
            </a:endParaRPr>
          </a:p>
          <a:p>
            <a:pPr marL="241300" marR="501015" indent="-229235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Игрушки, </a:t>
            </a:r>
            <a:r>
              <a:rPr sz="2800" spc="-20" dirty="0">
                <a:latin typeface="Calibri"/>
                <a:cs typeface="Calibri"/>
              </a:rPr>
              <a:t>посуда, необходимые </a:t>
            </a:r>
            <a:r>
              <a:rPr sz="2800" spc="-10" dirty="0">
                <a:latin typeface="Calibri"/>
                <a:cs typeface="Calibri"/>
              </a:rPr>
              <a:t>по </a:t>
            </a:r>
            <a:r>
              <a:rPr sz="2800" spc="-5" dirty="0">
                <a:latin typeface="Calibri"/>
                <a:cs typeface="Calibri"/>
              </a:rPr>
              <a:t>возрасту </a:t>
            </a:r>
            <a:r>
              <a:rPr sz="2800" spc="-15" dirty="0">
                <a:latin typeface="Calibri"/>
                <a:cs typeface="Calibri"/>
              </a:rPr>
              <a:t>предметы </a:t>
            </a:r>
            <a:r>
              <a:rPr sz="2800" spc="-20" dirty="0">
                <a:latin typeface="Calibri"/>
                <a:cs typeface="Calibri"/>
              </a:rPr>
              <a:t>должны 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spc="-10" dirty="0">
                <a:latin typeface="Calibri"/>
                <a:cs typeface="Calibri"/>
              </a:rPr>
              <a:t>доступными для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ребенка!</a:t>
            </a:r>
            <a:endParaRPr sz="2800">
              <a:latin typeface="Calibri"/>
              <a:cs typeface="Calibri"/>
            </a:endParaRPr>
          </a:p>
          <a:p>
            <a:pPr marL="241300" marR="95885" indent="-229235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Нужно заранее </a:t>
            </a:r>
            <a:r>
              <a:rPr sz="2800" spc="-20" dirty="0">
                <a:latin typeface="Calibri"/>
                <a:cs typeface="Calibri"/>
              </a:rPr>
              <a:t>подумать </a:t>
            </a:r>
            <a:r>
              <a:rPr sz="2800" spc="-5" dirty="0">
                <a:latin typeface="Calibri"/>
                <a:cs typeface="Calibri"/>
              </a:rPr>
              <a:t>о </a:t>
            </a:r>
            <a:r>
              <a:rPr sz="2800" spc="-30" dirty="0">
                <a:latin typeface="Calibri"/>
                <a:cs typeface="Calibri"/>
              </a:rPr>
              <a:t>выходе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30" dirty="0">
                <a:latin typeface="Calibri"/>
                <a:cs typeface="Calibri"/>
              </a:rPr>
              <a:t>улицу </a:t>
            </a:r>
            <a:r>
              <a:rPr sz="2800" spc="-5" dirty="0">
                <a:latin typeface="Calibri"/>
                <a:cs typeface="Calibri"/>
              </a:rPr>
              <a:t>! </a:t>
            </a:r>
            <a:r>
              <a:rPr sz="2800" spc="-20" dirty="0">
                <a:latin typeface="Calibri"/>
                <a:cs typeface="Calibri"/>
              </a:rPr>
              <a:t>Подумать </a:t>
            </a:r>
            <a:r>
              <a:rPr sz="2800" spc="-5" dirty="0">
                <a:latin typeface="Calibri"/>
                <a:cs typeface="Calibri"/>
              </a:rPr>
              <a:t>о </a:t>
            </a:r>
            <a:r>
              <a:rPr sz="2800" spc="-15" dirty="0">
                <a:latin typeface="Calibri"/>
                <a:cs typeface="Calibri"/>
              </a:rPr>
              <a:t>том, что  </a:t>
            </a:r>
            <a:r>
              <a:rPr sz="2800" spc="-10" dirty="0">
                <a:latin typeface="Calibri"/>
                <a:cs typeface="Calibri"/>
              </a:rPr>
              <a:t>ребенок </a:t>
            </a:r>
            <a:r>
              <a:rPr sz="2800" spc="-15" dirty="0">
                <a:latin typeface="Calibri"/>
                <a:cs typeface="Calibri"/>
              </a:rPr>
              <a:t>растет </a:t>
            </a:r>
            <a:r>
              <a:rPr sz="2800" spc="-5" dirty="0">
                <a:latin typeface="Calibri"/>
                <a:cs typeface="Calibri"/>
              </a:rPr>
              <a:t>и вес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изменится!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8021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5B9BD4"/>
                </a:solidFill>
              </a:rPr>
              <a:t>Подбор </a:t>
            </a:r>
            <a:r>
              <a:rPr dirty="0">
                <a:solidFill>
                  <a:srgbClr val="5B9BD4"/>
                </a:solidFill>
              </a:rPr>
              <a:t>технических</a:t>
            </a:r>
            <a:r>
              <a:rPr spc="-30" dirty="0">
                <a:solidFill>
                  <a:srgbClr val="5B9BD4"/>
                </a:solidFill>
              </a:rPr>
              <a:t> </a:t>
            </a:r>
            <a:r>
              <a:rPr spc="-5" dirty="0">
                <a:solidFill>
                  <a:srgbClr val="5B9BD4"/>
                </a:solidFill>
              </a:rPr>
              <a:t>средств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059035" cy="41643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914400" indent="-229235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70% </a:t>
            </a:r>
            <a:r>
              <a:rPr sz="2800" spc="-10" dirty="0">
                <a:latin typeface="Calibri"/>
                <a:cs typeface="Calibri"/>
              </a:rPr>
              <a:t>вторичных </a:t>
            </a:r>
            <a:r>
              <a:rPr sz="2800" spc="-5" dirty="0">
                <a:latin typeface="Calibri"/>
                <a:cs typeface="Calibri"/>
              </a:rPr>
              <a:t>осложнений при ДЦП – </a:t>
            </a:r>
            <a:r>
              <a:rPr sz="2800" spc="-15" dirty="0">
                <a:latin typeface="Calibri"/>
                <a:cs typeface="Calibri"/>
              </a:rPr>
              <a:t>подвывихи,  </a:t>
            </a:r>
            <a:r>
              <a:rPr sz="2800" spc="-10" dirty="0">
                <a:latin typeface="Calibri"/>
                <a:cs typeface="Calibri"/>
              </a:rPr>
              <a:t>контрактуры, искривления позвоночника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40" dirty="0">
                <a:latin typeface="Calibri"/>
                <a:cs typeface="Calibri"/>
              </a:rPr>
              <a:t>т.п.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30" dirty="0">
                <a:latin typeface="Calibri"/>
                <a:cs typeface="Calibri"/>
              </a:rPr>
              <a:t>результат  </a:t>
            </a:r>
            <a:r>
              <a:rPr sz="2800" spc="-5" dirty="0">
                <a:latin typeface="Calibri"/>
                <a:cs typeface="Calibri"/>
              </a:rPr>
              <a:t>неправильно </a:t>
            </a:r>
            <a:r>
              <a:rPr sz="2800" spc="-15" dirty="0">
                <a:latin typeface="Calibri"/>
                <a:cs typeface="Calibri"/>
              </a:rPr>
              <a:t>подобранной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коляски.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Коляска </a:t>
            </a:r>
            <a:r>
              <a:rPr sz="2800" spc="-5" dirty="0">
                <a:latin typeface="Calibri"/>
                <a:cs typeface="Calibri"/>
              </a:rPr>
              <a:t>«на вырост» – </a:t>
            </a:r>
            <a:r>
              <a:rPr sz="2800" spc="-20" dirty="0">
                <a:latin typeface="Calibri"/>
                <a:cs typeface="Calibri"/>
              </a:rPr>
              <a:t>дополнительная </a:t>
            </a:r>
            <a:r>
              <a:rPr sz="2800" spc="-5" dirty="0">
                <a:latin typeface="Calibri"/>
                <a:cs typeface="Calibri"/>
              </a:rPr>
              <a:t>инвалидность! </a:t>
            </a:r>
            <a:r>
              <a:rPr sz="2800" spc="-15" dirty="0">
                <a:latin typeface="Calibri"/>
                <a:cs typeface="Calibri"/>
              </a:rPr>
              <a:t>Слишком  </a:t>
            </a:r>
            <a:r>
              <a:rPr sz="2800" spc="-10" dirty="0">
                <a:latin typeface="Calibri"/>
                <a:cs typeface="Calibri"/>
              </a:rPr>
              <a:t>низкая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высокая, широкая спинка </a:t>
            </a:r>
            <a:r>
              <a:rPr sz="2800" spc="-15" dirty="0">
                <a:latin typeface="Calibri"/>
                <a:cs typeface="Calibri"/>
              </a:rPr>
              <a:t>приводит </a:t>
            </a:r>
            <a:r>
              <a:rPr sz="2800" spc="-5" dirty="0">
                <a:latin typeface="Calibri"/>
                <a:cs typeface="Calibri"/>
              </a:rPr>
              <a:t>к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искривлению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05"/>
              </a:lnSpc>
            </a:pPr>
            <a:r>
              <a:rPr sz="2800" spc="-5" dirty="0">
                <a:latin typeface="Calibri"/>
                <a:cs typeface="Calibri"/>
              </a:rPr>
              <a:t>позвоночника. </a:t>
            </a:r>
            <a:r>
              <a:rPr sz="2800" spc="-15" dirty="0">
                <a:latin typeface="Calibri"/>
                <a:cs typeface="Calibri"/>
              </a:rPr>
              <a:t>Слишком </a:t>
            </a:r>
            <a:r>
              <a:rPr sz="2800" spc="-20" dirty="0">
                <a:latin typeface="Calibri"/>
                <a:cs typeface="Calibri"/>
              </a:rPr>
              <a:t>короткое </a:t>
            </a:r>
            <a:r>
              <a:rPr sz="2800" spc="-5" dirty="0">
                <a:latin typeface="Calibri"/>
                <a:cs typeface="Calibri"/>
              </a:rPr>
              <a:t>или длинное </a:t>
            </a:r>
            <a:r>
              <a:rPr sz="2800" spc="-10" dirty="0">
                <a:latin typeface="Calibri"/>
                <a:cs typeface="Calibri"/>
              </a:rPr>
              <a:t>сиденье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дает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5" dirty="0">
                <a:latin typeface="Calibri"/>
                <a:cs typeface="Calibri"/>
              </a:rPr>
              <a:t>патологическую </a:t>
            </a:r>
            <a:r>
              <a:rPr sz="2800" spc="-5" dirty="0">
                <a:latin typeface="Calibri"/>
                <a:cs typeface="Calibri"/>
              </a:rPr>
              <a:t>нагрузку на мышцы и </a:t>
            </a:r>
            <a:r>
              <a:rPr sz="2800" spc="-10" dirty="0">
                <a:latin typeface="Calibri"/>
                <a:cs typeface="Calibri"/>
              </a:rPr>
              <a:t>связки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ног.</a:t>
            </a:r>
            <a:endParaRPr sz="2800">
              <a:latin typeface="Calibri"/>
              <a:cs typeface="Calibri"/>
            </a:endParaRPr>
          </a:p>
          <a:p>
            <a:pPr marL="241300" marR="312420" indent="-229235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Опоры, </a:t>
            </a:r>
            <a:r>
              <a:rPr sz="2800" spc="-25" dirty="0">
                <a:latin typeface="Calibri"/>
                <a:cs typeface="Calibri"/>
              </a:rPr>
              <a:t>ходунки, </a:t>
            </a:r>
            <a:r>
              <a:rPr sz="2800" spc="-15" dirty="0">
                <a:latin typeface="Calibri"/>
                <a:cs typeface="Calibri"/>
              </a:rPr>
              <a:t>костыли, </a:t>
            </a:r>
            <a:r>
              <a:rPr sz="2800" spc="-25" dirty="0">
                <a:latin typeface="Calibri"/>
                <a:cs typeface="Calibri"/>
              </a:rPr>
              <a:t>коляска </a:t>
            </a:r>
            <a:r>
              <a:rPr sz="2800" spc="-20" dirty="0">
                <a:latin typeface="Calibri"/>
                <a:cs typeface="Calibri"/>
              </a:rPr>
              <a:t>должны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spc="-20" dirty="0">
                <a:latin typeface="Calibri"/>
                <a:cs typeface="Calibri"/>
              </a:rPr>
              <a:t>подобраны  </a:t>
            </a:r>
            <a:r>
              <a:rPr sz="2800" spc="-30" dirty="0">
                <a:latin typeface="Calibri"/>
                <a:cs typeface="Calibri"/>
              </a:rPr>
              <a:t>только </a:t>
            </a:r>
            <a:r>
              <a:rPr sz="2800" spc="-5" dirty="0">
                <a:latin typeface="Calibri"/>
                <a:cs typeface="Calibri"/>
              </a:rPr>
              <a:t>индивидуально по </a:t>
            </a:r>
            <a:r>
              <a:rPr sz="2800" spc="-20" dirty="0">
                <a:latin typeface="Calibri"/>
                <a:cs typeface="Calibri"/>
              </a:rPr>
              <a:t>росту, </a:t>
            </a:r>
            <a:r>
              <a:rPr sz="2800" spc="-5" dirty="0">
                <a:latin typeface="Calibri"/>
                <a:cs typeface="Calibri"/>
              </a:rPr>
              <a:t>весу и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с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учетом</a:t>
            </a:r>
            <a:r>
              <a:rPr sz="2800" u="heavy" spc="1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особенностей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биомеханики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данного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человека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936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5B9BD4"/>
                </a:solidFill>
              </a:rPr>
              <a:t>Терапевтическая</a:t>
            </a:r>
            <a:r>
              <a:rPr spc="-10" dirty="0">
                <a:solidFill>
                  <a:srgbClr val="5B9BD4"/>
                </a:solidFill>
              </a:rPr>
              <a:t> </a:t>
            </a:r>
            <a:r>
              <a:rPr spc="-5" dirty="0">
                <a:solidFill>
                  <a:srgbClr val="5B9BD4"/>
                </a:solidFill>
              </a:rPr>
              <a:t>деятельность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37165" cy="378015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Игра и </a:t>
            </a:r>
            <a:r>
              <a:rPr sz="2800" spc="-10" dirty="0">
                <a:latin typeface="Calibri"/>
                <a:cs typeface="Calibri"/>
              </a:rPr>
              <a:t>обучение ребенка </a:t>
            </a:r>
            <a:r>
              <a:rPr sz="2800" spc="-5" dirty="0">
                <a:latin typeface="Calibri"/>
                <a:cs typeface="Calibri"/>
              </a:rPr>
              <a:t>с ДЦП </a:t>
            </a:r>
            <a:r>
              <a:rPr sz="2800" spc="-20" dirty="0">
                <a:latin typeface="Calibri"/>
                <a:cs typeface="Calibri"/>
              </a:rPr>
              <a:t>должны </a:t>
            </a:r>
            <a:r>
              <a:rPr sz="2800" spc="-5" dirty="0">
                <a:latin typeface="Calibri"/>
                <a:cs typeface="Calibri"/>
              </a:rPr>
              <a:t>способствовать </a:t>
            </a:r>
            <a:r>
              <a:rPr sz="2800" spc="-10" dirty="0">
                <a:latin typeface="Calibri"/>
                <a:cs typeface="Calibri"/>
              </a:rPr>
              <a:t>развитию  физических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интеллектуальных </a:t>
            </a:r>
            <a:r>
              <a:rPr sz="2800" spc="-10" dirty="0">
                <a:latin typeface="Calibri"/>
                <a:cs typeface="Calibri"/>
              </a:rPr>
              <a:t>возможностей.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Стратегии</a:t>
            </a:r>
            <a:endParaRPr sz="2800">
              <a:latin typeface="Calibri"/>
              <a:cs typeface="Calibri"/>
            </a:endParaRPr>
          </a:p>
          <a:p>
            <a:pPr marL="241300" marR="562610">
              <a:lnSpc>
                <a:spcPts val="3020"/>
              </a:lnSpc>
            </a:pPr>
            <a:r>
              <a:rPr sz="2800" spc="-5" dirty="0">
                <a:latin typeface="Calibri"/>
                <a:cs typeface="Calibri"/>
              </a:rPr>
              <a:t>развития функции и </a:t>
            </a:r>
            <a:r>
              <a:rPr sz="2800" spc="-10" dirty="0">
                <a:latin typeface="Calibri"/>
                <a:cs typeface="Calibri"/>
              </a:rPr>
              <a:t>компенсации </a:t>
            </a:r>
            <a:r>
              <a:rPr sz="2800" spc="-5" dirty="0">
                <a:latin typeface="Calibri"/>
                <a:cs typeface="Calibri"/>
              </a:rPr>
              <a:t>функции </a:t>
            </a:r>
            <a:r>
              <a:rPr sz="2800" spc="-20" dirty="0">
                <a:latin typeface="Calibri"/>
                <a:cs typeface="Calibri"/>
              </a:rPr>
              <a:t>должны </a:t>
            </a:r>
            <a:r>
              <a:rPr sz="2800" spc="-15" dirty="0">
                <a:latin typeface="Calibri"/>
                <a:cs typeface="Calibri"/>
              </a:rPr>
              <a:t>дополнять  друг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друга.</a:t>
            </a:r>
            <a:endParaRPr sz="2800">
              <a:latin typeface="Calibri"/>
              <a:cs typeface="Calibri"/>
            </a:endParaRPr>
          </a:p>
          <a:p>
            <a:pPr marL="241300" marR="1471930" indent="-229235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Облегчение </a:t>
            </a:r>
            <a:r>
              <a:rPr sz="2800" spc="-10" dirty="0">
                <a:latin typeface="Calibri"/>
                <a:cs typeface="Calibri"/>
              </a:rPr>
              <a:t>выполнения </a:t>
            </a:r>
            <a:r>
              <a:rPr sz="2800" spc="-15" dirty="0">
                <a:latin typeface="Calibri"/>
                <a:cs typeface="Calibri"/>
              </a:rPr>
              <a:t>деятельности </a:t>
            </a:r>
            <a:r>
              <a:rPr sz="2800" spc="-5" dirty="0">
                <a:latin typeface="Calibri"/>
                <a:cs typeface="Calibri"/>
              </a:rPr>
              <a:t>в начале, </a:t>
            </a:r>
            <a:r>
              <a:rPr sz="2800" spc="-20" dirty="0">
                <a:latin typeface="Calibri"/>
                <a:cs typeface="Calibri"/>
              </a:rPr>
              <a:t>должно  </a:t>
            </a:r>
            <a:r>
              <a:rPr sz="2800" spc="-5" dirty="0">
                <a:latin typeface="Calibri"/>
                <a:cs typeface="Calibri"/>
              </a:rPr>
              <a:t>сменяться постепенным </a:t>
            </a:r>
            <a:r>
              <a:rPr sz="2800" spc="-10" dirty="0">
                <a:latin typeface="Calibri"/>
                <a:cs typeface="Calibri"/>
              </a:rPr>
              <a:t>усложнением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задания.</a:t>
            </a:r>
            <a:endParaRPr sz="2800">
              <a:latin typeface="Calibri"/>
              <a:cs typeface="Calibri"/>
            </a:endParaRPr>
          </a:p>
          <a:p>
            <a:pPr marL="241300" marR="807085" indent="-229235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Обучение </a:t>
            </a:r>
            <a:r>
              <a:rPr sz="2800" spc="-20" dirty="0">
                <a:latin typeface="Calibri"/>
                <a:cs typeface="Calibri"/>
              </a:rPr>
              <a:t>должно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инклюзивным, так и </a:t>
            </a:r>
            <a:r>
              <a:rPr sz="2800" spc="-10" dirty="0">
                <a:latin typeface="Calibri"/>
                <a:cs typeface="Calibri"/>
              </a:rPr>
              <a:t>групповым </a:t>
            </a:r>
            <a:r>
              <a:rPr sz="2800" spc="-5" dirty="0">
                <a:latin typeface="Calibri"/>
                <a:cs typeface="Calibri"/>
              </a:rPr>
              <a:t>с  </a:t>
            </a:r>
            <a:r>
              <a:rPr sz="2800" spc="-10" dirty="0">
                <a:latin typeface="Calibri"/>
                <a:cs typeface="Calibri"/>
              </a:rPr>
              <a:t>другими детьми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ДЦП, для </a:t>
            </a:r>
            <a:r>
              <a:rPr sz="2800" spc="-5" dirty="0">
                <a:latin typeface="Calibri"/>
                <a:cs typeface="Calibri"/>
              </a:rPr>
              <a:t>избегания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психологических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75"/>
              </a:lnSpc>
            </a:pPr>
            <a:r>
              <a:rPr sz="2800" spc="-10" dirty="0">
                <a:latin typeface="Calibri"/>
                <a:cs typeface="Calibri"/>
              </a:rPr>
              <a:t>деформаций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10" dirty="0">
                <a:latin typeface="Calibri"/>
                <a:cs typeface="Calibri"/>
              </a:rPr>
              <a:t>типу </a:t>
            </a:r>
            <a:r>
              <a:rPr sz="2800" spc="-5" dirty="0">
                <a:latin typeface="Calibri"/>
                <a:cs typeface="Calibri"/>
              </a:rPr>
              <a:t>«я не </a:t>
            </a:r>
            <a:r>
              <a:rPr sz="2800" spc="-15" dirty="0">
                <a:latin typeface="Calibri"/>
                <a:cs typeface="Calibri"/>
              </a:rPr>
              <a:t>такой как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все».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6837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5B9BD4"/>
                </a:solidFill>
              </a:rPr>
              <a:t>Поддерживающие</a:t>
            </a:r>
            <a:r>
              <a:rPr spc="-10" dirty="0">
                <a:solidFill>
                  <a:srgbClr val="5B9BD4"/>
                </a:solidFill>
              </a:rPr>
              <a:t> </a:t>
            </a:r>
            <a:r>
              <a:rPr spc="-5" dirty="0">
                <a:solidFill>
                  <a:srgbClr val="5B9BD4"/>
                </a:solidFill>
              </a:rPr>
              <a:t>методики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538335" cy="37801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1355090" indent="-229235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Эрготерапевт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применить не </a:t>
            </a:r>
            <a:r>
              <a:rPr sz="2800" spc="-25" dirty="0">
                <a:latin typeface="Calibri"/>
                <a:cs typeface="Calibri"/>
              </a:rPr>
              <a:t>только </a:t>
            </a:r>
            <a:r>
              <a:rPr sz="2800" spc="-10" dirty="0">
                <a:latin typeface="Calibri"/>
                <a:cs typeface="Calibri"/>
              </a:rPr>
              <a:t>терапию  </a:t>
            </a:r>
            <a:r>
              <a:rPr sz="2800" spc="-15" dirty="0">
                <a:latin typeface="Calibri"/>
                <a:cs typeface="Calibri"/>
              </a:rPr>
              <a:t>деятельностью, </a:t>
            </a:r>
            <a:r>
              <a:rPr sz="2800" spc="-5" dirty="0">
                <a:latin typeface="Calibri"/>
                <a:cs typeface="Calibri"/>
              </a:rPr>
              <a:t>но и включить </a:t>
            </a:r>
            <a:r>
              <a:rPr sz="2800" spc="-10" dirty="0">
                <a:latin typeface="Calibri"/>
                <a:cs typeface="Calibri"/>
              </a:rPr>
              <a:t>другие </a:t>
            </a:r>
            <a:r>
              <a:rPr sz="2800" spc="-25" dirty="0">
                <a:latin typeface="Calibri"/>
                <a:cs typeface="Calibri"/>
              </a:rPr>
              <a:t>методики </a:t>
            </a:r>
            <a:r>
              <a:rPr sz="2800" spc="-5" dirty="0">
                <a:latin typeface="Calibri"/>
                <a:cs typeface="Calibri"/>
              </a:rPr>
              <a:t>при  </a:t>
            </a:r>
            <a:r>
              <a:rPr sz="2800" spc="-15" dirty="0">
                <a:latin typeface="Calibri"/>
                <a:cs typeface="Calibri"/>
              </a:rPr>
              <a:t>необходимости.</a:t>
            </a:r>
            <a:endParaRPr sz="2800">
              <a:latin typeface="Calibri"/>
              <a:cs typeface="Calibri"/>
            </a:endParaRPr>
          </a:p>
          <a:p>
            <a:pPr marL="241300" marR="1713864" indent="-229235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Например, </a:t>
            </a:r>
            <a:r>
              <a:rPr sz="2800" spc="-15" dirty="0">
                <a:latin typeface="Calibri"/>
                <a:cs typeface="Calibri"/>
              </a:rPr>
              <a:t>проводить </a:t>
            </a:r>
            <a:r>
              <a:rPr sz="2800" spc="-5" dirty="0">
                <a:latin typeface="Calibri"/>
                <a:cs typeface="Calibri"/>
              </a:rPr>
              <a:t>сенсорные тренировки или  </a:t>
            </a:r>
            <a:r>
              <a:rPr sz="2800" spc="-10" dirty="0">
                <a:latin typeface="Calibri"/>
                <a:cs typeface="Calibri"/>
              </a:rPr>
              <a:t>кинезиотейпирование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т.п.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45" dirty="0">
                <a:latin typeface="Calibri"/>
                <a:cs typeface="Calibri"/>
              </a:rPr>
              <a:t>Также, </a:t>
            </a:r>
            <a:r>
              <a:rPr sz="2800" spc="-10" dirty="0">
                <a:latin typeface="Calibri"/>
                <a:cs typeface="Calibri"/>
              </a:rPr>
              <a:t>эрготерапевт </a:t>
            </a:r>
            <a:r>
              <a:rPr sz="2800" spc="-25" dirty="0">
                <a:latin typeface="Calibri"/>
                <a:cs typeface="Calibri"/>
              </a:rPr>
              <a:t>должен </a:t>
            </a:r>
            <a:r>
              <a:rPr sz="2800" spc="-10" dirty="0">
                <a:latin typeface="Calibri"/>
                <a:cs typeface="Calibri"/>
              </a:rPr>
              <a:t>работать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команде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других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30"/>
              </a:lnSpc>
              <a:spcBef>
                <a:spcPts val="210"/>
              </a:spcBef>
            </a:pPr>
            <a:r>
              <a:rPr sz="2800" spc="-10" dirty="0">
                <a:latin typeface="Calibri"/>
                <a:cs typeface="Calibri"/>
              </a:rPr>
              <a:t>специалистов </a:t>
            </a: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20" dirty="0">
                <a:latin typeface="Calibri"/>
                <a:cs typeface="Calibri"/>
              </a:rPr>
              <a:t>необходимости. </a:t>
            </a:r>
            <a:r>
              <a:rPr sz="2800" spc="-10" dirty="0">
                <a:latin typeface="Calibri"/>
                <a:cs typeface="Calibri"/>
              </a:rPr>
              <a:t>Например, невролога </a:t>
            </a:r>
            <a:r>
              <a:rPr sz="2800" spc="-5" dirty="0">
                <a:latin typeface="Calibri"/>
                <a:cs typeface="Calibri"/>
              </a:rPr>
              <a:t>или  </a:t>
            </a:r>
            <a:r>
              <a:rPr sz="2800" spc="-15" dirty="0">
                <a:latin typeface="Calibri"/>
                <a:cs typeface="Calibri"/>
              </a:rPr>
              <a:t>логопеда, </a:t>
            </a:r>
            <a:r>
              <a:rPr sz="2800" spc="-5" dirty="0">
                <a:latin typeface="Calibri"/>
                <a:cs typeface="Calibri"/>
              </a:rPr>
              <a:t>специалиста по </a:t>
            </a:r>
            <a:r>
              <a:rPr sz="2800" spc="-10" dirty="0">
                <a:latin typeface="Calibri"/>
                <a:cs typeface="Calibri"/>
              </a:rPr>
              <a:t>физической терапии.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Только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75"/>
              </a:lnSpc>
            </a:pPr>
            <a:r>
              <a:rPr sz="2800" spc="-15" dirty="0">
                <a:latin typeface="Calibri"/>
                <a:cs typeface="Calibri"/>
              </a:rPr>
              <a:t>эрготерапии </a:t>
            </a:r>
            <a:r>
              <a:rPr sz="2800" spc="-10" dirty="0">
                <a:latin typeface="Calibri"/>
                <a:cs typeface="Calibri"/>
              </a:rPr>
              <a:t>при ДЦП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недостаточно.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2176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5B9BD4"/>
                </a:solidFill>
              </a:rPr>
              <a:t>Обучение контролю </a:t>
            </a:r>
            <a:r>
              <a:rPr dirty="0">
                <a:solidFill>
                  <a:srgbClr val="5B9BD4"/>
                </a:solidFill>
              </a:rPr>
              <a:t>и</a:t>
            </a:r>
            <a:r>
              <a:rPr spc="15" dirty="0">
                <a:solidFill>
                  <a:srgbClr val="5B9BD4"/>
                </a:solidFill>
              </a:rPr>
              <a:t> </a:t>
            </a:r>
            <a:r>
              <a:rPr spc="-5" dirty="0">
                <a:solidFill>
                  <a:srgbClr val="5B9BD4"/>
                </a:solidFill>
              </a:rPr>
              <a:t>сопровождению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661"/>
            <a:ext cx="10206990" cy="40328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635000" indent="-229235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Calibri"/>
                <a:cs typeface="Calibri"/>
              </a:rPr>
              <a:t>Родители </a:t>
            </a:r>
            <a:r>
              <a:rPr sz="2800" spc="-5" dirty="0">
                <a:latin typeface="Calibri"/>
                <a:cs typeface="Calibri"/>
              </a:rPr>
              <a:t>нужно научить </a:t>
            </a:r>
            <a:r>
              <a:rPr sz="2800" spc="-10" dirty="0">
                <a:latin typeface="Calibri"/>
                <a:cs typeface="Calibri"/>
              </a:rPr>
              <a:t>постоянно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контролировать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качество </a:t>
            </a:r>
            <a:r>
              <a:rPr sz="2800" spc="-10" dirty="0">
                <a:latin typeface="Calibri"/>
                <a:cs typeface="Calibri"/>
              </a:rPr>
              <a:t> выполнения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деятельности.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025"/>
              </a:lnSpc>
              <a:spcBef>
                <a:spcPts val="3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Исключительно </a:t>
            </a:r>
            <a:r>
              <a:rPr sz="2800" spc="-5" dirty="0">
                <a:latin typeface="Calibri"/>
                <a:cs typeface="Calibri"/>
              </a:rPr>
              <a:t>важно </a:t>
            </a:r>
            <a:r>
              <a:rPr sz="2800" spc="-10" dirty="0">
                <a:latin typeface="Calibri"/>
                <a:cs typeface="Calibri"/>
              </a:rPr>
              <a:t>поддерживать интерес </a:t>
            </a:r>
            <a:r>
              <a:rPr sz="2800" spc="-5" dirty="0">
                <a:latin typeface="Calibri"/>
                <a:cs typeface="Calibri"/>
              </a:rPr>
              <a:t>к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деятельности,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340"/>
              </a:spcBef>
            </a:pPr>
            <a:r>
              <a:rPr sz="2800" spc="-15" dirty="0">
                <a:latin typeface="Calibri"/>
                <a:cs typeface="Calibri"/>
              </a:rPr>
              <a:t>стимулировать </a:t>
            </a:r>
            <a:r>
              <a:rPr sz="2800" spc="-5" dirty="0">
                <a:latin typeface="Calibri"/>
                <a:cs typeface="Calibri"/>
              </a:rPr>
              <a:t>интерес к новым и сложным видам </a:t>
            </a:r>
            <a:r>
              <a:rPr sz="2800" spc="-15" dirty="0">
                <a:latin typeface="Calibri"/>
                <a:cs typeface="Calibri"/>
              </a:rPr>
              <a:t>деятельности. 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5" dirty="0">
                <a:latin typeface="Calibri"/>
                <a:cs typeface="Calibri"/>
              </a:rPr>
              <a:t>предлагать заведомо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0" dirty="0">
                <a:latin typeface="Calibri"/>
                <a:cs typeface="Calibri"/>
              </a:rPr>
              <a:t>выполнимые </a:t>
            </a:r>
            <a:r>
              <a:rPr sz="2800" spc="-5" dirty="0">
                <a:latin typeface="Calibri"/>
                <a:cs typeface="Calibri"/>
              </a:rPr>
              <a:t>варианты, </a:t>
            </a: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5" dirty="0">
                <a:latin typeface="Calibri"/>
                <a:cs typeface="Calibri"/>
              </a:rPr>
              <a:t>не  вызвать чувство выученной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беспомощности.</a:t>
            </a:r>
            <a:endParaRPr sz="2800">
              <a:latin typeface="Calibri"/>
              <a:cs typeface="Calibri"/>
            </a:endParaRPr>
          </a:p>
          <a:p>
            <a:pPr marL="241300" marR="509905" indent="-229235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5" dirty="0">
                <a:latin typeface="Calibri"/>
                <a:cs typeface="Calibri"/>
              </a:rPr>
              <a:t>предлагать </a:t>
            </a:r>
            <a:r>
              <a:rPr sz="2800" spc="-10" dirty="0">
                <a:latin typeface="Calibri"/>
                <a:cs typeface="Calibri"/>
              </a:rPr>
              <a:t>очень </a:t>
            </a:r>
            <a:r>
              <a:rPr sz="2800" spc="-5" dirty="0">
                <a:latin typeface="Calibri"/>
                <a:cs typeface="Calibri"/>
              </a:rPr>
              <a:t>простую </a:t>
            </a:r>
            <a:r>
              <a:rPr sz="2800" spc="-15" dirty="0">
                <a:latin typeface="Calibri"/>
                <a:cs typeface="Calibri"/>
              </a:rPr>
              <a:t>деятельность, чтобы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0" dirty="0">
                <a:latin typeface="Calibri"/>
                <a:cs typeface="Calibri"/>
              </a:rPr>
              <a:t>снижать  </a:t>
            </a:r>
            <a:r>
              <a:rPr sz="2800" spc="-5" dirty="0">
                <a:latin typeface="Calibri"/>
                <a:cs typeface="Calibri"/>
              </a:rPr>
              <a:t>ребенку самооценку и развить пассивную </a:t>
            </a:r>
            <a:r>
              <a:rPr sz="2800" spc="-10" dirty="0">
                <a:latin typeface="Calibri"/>
                <a:cs typeface="Calibri"/>
              </a:rPr>
              <a:t>стратегию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жизни.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0" dirty="0">
                <a:latin typeface="Calibri"/>
                <a:cs typeface="Calibri"/>
              </a:rPr>
              <a:t>поддаваться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попытки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манипулировать.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Поощрять нужное </a:t>
            </a:r>
            <a:r>
              <a:rPr sz="2800" spc="-15" dirty="0">
                <a:latin typeface="Calibri"/>
                <a:cs typeface="Calibri"/>
              </a:rPr>
              <a:t>поведение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активности.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84352"/>
            <a:ext cx="9878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FC0"/>
                </a:solidFill>
              </a:rPr>
              <a:t>Посильно</a:t>
            </a:r>
            <a:r>
              <a:rPr sz="3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участвовать</a:t>
            </a:r>
            <a:r>
              <a:rPr sz="3600" spc="-5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в </a:t>
            </a:r>
            <a:r>
              <a:rPr sz="3600" spc="-5" dirty="0">
                <a:solidFill>
                  <a:srgbClr val="006FC0"/>
                </a:solidFill>
              </a:rPr>
              <a:t>гигиенических</a:t>
            </a:r>
            <a:r>
              <a:rPr sz="3600" spc="-15" dirty="0">
                <a:solidFill>
                  <a:srgbClr val="006FC0"/>
                </a:solidFill>
              </a:rPr>
              <a:t> </a:t>
            </a:r>
            <a:r>
              <a:rPr sz="3600" spc="-5" dirty="0">
                <a:solidFill>
                  <a:srgbClr val="006FC0"/>
                </a:solidFill>
              </a:rPr>
              <a:t>активностях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2318004"/>
            <a:ext cx="12192000" cy="4064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6018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5B9BD4"/>
                </a:solidFill>
              </a:rPr>
              <a:t>«Оценка </a:t>
            </a:r>
            <a:r>
              <a:rPr dirty="0">
                <a:solidFill>
                  <a:srgbClr val="5B9BD4"/>
                </a:solidFill>
              </a:rPr>
              <a:t>и</a:t>
            </a:r>
            <a:r>
              <a:rPr spc="-10" dirty="0">
                <a:solidFill>
                  <a:srgbClr val="5B9BD4"/>
                </a:solidFill>
              </a:rPr>
              <a:t> </a:t>
            </a:r>
            <a:r>
              <a:rPr spc="-5" dirty="0">
                <a:solidFill>
                  <a:srgbClr val="5B9BD4"/>
                </a:solidFill>
              </a:rPr>
              <a:t>пластичность»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5945"/>
            <a:ext cx="10332085" cy="397256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1300" marR="5080" indent="-229235">
              <a:lnSpc>
                <a:spcPct val="70000"/>
              </a:lnSpc>
              <a:spcBef>
                <a:spcPts val="96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процессе роста, лечебных </a:t>
            </a:r>
            <a:r>
              <a:rPr sz="2400" spc="-15" dirty="0">
                <a:latin typeface="Calibri"/>
                <a:cs typeface="Calibri"/>
              </a:rPr>
              <a:t>процедур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абилитации возможности, </a:t>
            </a:r>
            <a:r>
              <a:rPr sz="2400" spc="-10" dirty="0">
                <a:latin typeface="Calibri"/>
                <a:cs typeface="Calibri"/>
              </a:rPr>
              <a:t>состояние 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деятельность ребенка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изменяется.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Исключительно </a:t>
            </a:r>
            <a:r>
              <a:rPr sz="2400" spc="-5" dirty="0">
                <a:latin typeface="Calibri"/>
                <a:cs typeface="Calibri"/>
              </a:rPr>
              <a:t>важно </a:t>
            </a:r>
            <a:r>
              <a:rPr sz="2400" spc="-15" dirty="0">
                <a:latin typeface="Calibri"/>
                <a:cs typeface="Calibri"/>
              </a:rPr>
              <a:t>регулярно проводить </a:t>
            </a:r>
            <a:r>
              <a:rPr sz="2400" spc="-10" dirty="0">
                <a:latin typeface="Calibri"/>
                <a:cs typeface="Calibri"/>
              </a:rPr>
              <a:t>оценку </a:t>
            </a:r>
            <a:r>
              <a:rPr sz="2400" dirty="0">
                <a:latin typeface="Calibri"/>
                <a:cs typeface="Calibri"/>
              </a:rPr>
              <a:t>изменений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 marR="788035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latin typeface="Calibri"/>
                <a:cs typeface="Calibri"/>
              </a:rPr>
              <a:t>соответственно </a:t>
            </a:r>
            <a:r>
              <a:rPr sz="2400" dirty="0">
                <a:latin typeface="Calibri"/>
                <a:cs typeface="Calibri"/>
              </a:rPr>
              <a:t>изменять </a:t>
            </a:r>
            <a:r>
              <a:rPr sz="2400" spc="-20" dirty="0">
                <a:latin typeface="Calibri"/>
                <a:cs typeface="Calibri"/>
              </a:rPr>
              <a:t>среду, </a:t>
            </a:r>
            <a:r>
              <a:rPr sz="2400" spc="-10" dirty="0">
                <a:latin typeface="Calibri"/>
                <a:cs typeface="Calibri"/>
              </a:rPr>
              <a:t>средства </a:t>
            </a:r>
            <a:r>
              <a:rPr sz="2400" spc="-5" dirty="0">
                <a:latin typeface="Calibri"/>
                <a:cs typeface="Calibri"/>
              </a:rPr>
              <a:t>адаптации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реабилитации, </a:t>
            </a:r>
            <a:r>
              <a:rPr sz="2400" dirty="0">
                <a:latin typeface="Calibri"/>
                <a:cs typeface="Calibri"/>
              </a:rPr>
              <a:t>а  </a:t>
            </a:r>
            <a:r>
              <a:rPr sz="2400" spc="-10" dirty="0">
                <a:latin typeface="Calibri"/>
                <a:cs typeface="Calibri"/>
              </a:rPr>
              <a:t>также </a:t>
            </a:r>
            <a:r>
              <a:rPr sz="2400" spc="-5" dirty="0">
                <a:latin typeface="Calibri"/>
                <a:cs typeface="Calibri"/>
              </a:rPr>
              <a:t>усложнять </a:t>
            </a:r>
            <a:r>
              <a:rPr sz="2400" spc="-10" dirty="0">
                <a:latin typeface="Calibri"/>
                <a:cs typeface="Calibri"/>
              </a:rPr>
              <a:t>деятельность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ребенка.</a:t>
            </a:r>
            <a:endParaRPr sz="2400">
              <a:latin typeface="Calibri"/>
              <a:cs typeface="Calibri"/>
            </a:endParaRPr>
          </a:p>
          <a:p>
            <a:pPr marL="241300" marR="145415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Среда окружения </a:t>
            </a:r>
            <a:r>
              <a:rPr sz="2400" spc="-15" dirty="0">
                <a:latin typeface="Calibri"/>
                <a:cs typeface="Calibri"/>
              </a:rPr>
              <a:t>должна </a:t>
            </a:r>
            <a:r>
              <a:rPr sz="2400" spc="-10" dirty="0">
                <a:latin typeface="Calibri"/>
                <a:cs typeface="Calibri"/>
              </a:rPr>
              <a:t>поддерживать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стимулировать </a:t>
            </a:r>
            <a:r>
              <a:rPr sz="2400" spc="-5" dirty="0">
                <a:latin typeface="Calibri"/>
                <a:cs typeface="Calibri"/>
              </a:rPr>
              <a:t>развитие ребенка 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ДЦП.</a:t>
            </a:r>
            <a:endParaRPr sz="2400">
              <a:latin typeface="Calibri"/>
              <a:cs typeface="Calibri"/>
            </a:endParaRPr>
          </a:p>
          <a:p>
            <a:pPr marL="241300" marR="4064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оценке </a:t>
            </a:r>
            <a:r>
              <a:rPr sz="2400" spc="-15" dirty="0">
                <a:latin typeface="Calibri"/>
                <a:cs typeface="Calibri"/>
              </a:rPr>
              <a:t>необходимо </a:t>
            </a:r>
            <a:r>
              <a:rPr sz="2400" spc="-10" dirty="0">
                <a:latin typeface="Calibri"/>
                <a:cs typeface="Calibri"/>
              </a:rPr>
              <a:t>использовать </a:t>
            </a:r>
            <a:r>
              <a:rPr sz="2400" spc="-5" dirty="0">
                <a:latin typeface="Calibri"/>
                <a:cs typeface="Calibri"/>
              </a:rPr>
              <a:t>современные </a:t>
            </a:r>
            <a:r>
              <a:rPr sz="2400" spc="-10" dirty="0">
                <a:latin typeface="Calibri"/>
                <a:cs typeface="Calibri"/>
              </a:rPr>
              <a:t>шкалы оценки </a:t>
            </a:r>
            <a:r>
              <a:rPr sz="2400" spc="-5" dirty="0">
                <a:latin typeface="Calibri"/>
                <a:cs typeface="Calibri"/>
              </a:rPr>
              <a:t>крупной,  </a:t>
            </a:r>
            <a:r>
              <a:rPr sz="2400" spc="-15" dirty="0">
                <a:latin typeface="Calibri"/>
                <a:cs typeface="Calibri"/>
              </a:rPr>
              <a:t>мелкой </a:t>
            </a:r>
            <a:r>
              <a:rPr sz="2400" spc="-10" dirty="0">
                <a:latin typeface="Calibri"/>
                <a:cs typeface="Calibri"/>
              </a:rPr>
              <a:t>моторики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позы, </a:t>
            </a:r>
            <a:r>
              <a:rPr sz="2400" spc="-10" dirty="0">
                <a:latin typeface="Calibri"/>
                <a:cs typeface="Calibri"/>
              </a:rPr>
              <a:t>чтобы </a:t>
            </a:r>
            <a:r>
              <a:rPr sz="2400" dirty="0">
                <a:latin typeface="Calibri"/>
                <a:cs typeface="Calibri"/>
              </a:rPr>
              <a:t>задача была </a:t>
            </a:r>
            <a:r>
              <a:rPr sz="2400" spc="-5" dirty="0">
                <a:latin typeface="Calibri"/>
                <a:cs typeface="Calibri"/>
              </a:rPr>
              <a:t>реальной. </a:t>
            </a:r>
            <a:r>
              <a:rPr sz="2400" dirty="0">
                <a:latin typeface="Calibri"/>
                <a:cs typeface="Calibri"/>
              </a:rPr>
              <a:t>Например, не </a:t>
            </a:r>
            <a:r>
              <a:rPr sz="2400" spc="-10" dirty="0">
                <a:latin typeface="Calibri"/>
                <a:cs typeface="Calibri"/>
              </a:rPr>
              <a:t>стоит  </a:t>
            </a:r>
            <a:r>
              <a:rPr sz="2400" dirty="0">
                <a:latin typeface="Calibri"/>
                <a:cs typeface="Calibri"/>
              </a:rPr>
              <a:t>учить </a:t>
            </a:r>
            <a:r>
              <a:rPr sz="2400" spc="-25" dirty="0">
                <a:latin typeface="Calibri"/>
                <a:cs typeface="Calibri"/>
              </a:rPr>
              <a:t>ходьбе </a:t>
            </a:r>
            <a:r>
              <a:rPr sz="2400" spc="-10" dirty="0">
                <a:latin typeface="Calibri"/>
                <a:cs typeface="Calibri"/>
              </a:rPr>
              <a:t>ребенка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IV уровнем по GMFCS. </a:t>
            </a:r>
            <a:r>
              <a:rPr sz="2400" spc="-10" dirty="0">
                <a:latin typeface="Calibri"/>
                <a:cs typeface="Calibri"/>
              </a:rPr>
              <a:t>Это бесполезно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жестоко </a:t>
            </a:r>
            <a:r>
              <a:rPr sz="2400" dirty="0">
                <a:latin typeface="Calibri"/>
                <a:cs typeface="Calibri"/>
              </a:rPr>
              <a:t>по  </a:t>
            </a:r>
            <a:r>
              <a:rPr sz="2400" spc="-5" dirty="0">
                <a:latin typeface="Calibri"/>
                <a:cs typeface="Calibri"/>
              </a:rPr>
              <a:t>отношению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20" dirty="0">
                <a:latin typeface="Calibri"/>
                <a:cs typeface="Calibri"/>
              </a:rPr>
              <a:t>родителям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ребенку.</a:t>
            </a:r>
            <a:endParaRPr sz="2400">
              <a:latin typeface="Calibri"/>
              <a:cs typeface="Calibri"/>
            </a:endParaRPr>
          </a:p>
          <a:p>
            <a:pPr marL="241300" marR="5461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Важно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10" dirty="0">
                <a:latin typeface="Calibri"/>
                <a:cs typeface="Calibri"/>
              </a:rPr>
              <a:t>можно </a:t>
            </a:r>
            <a:r>
              <a:rPr sz="2400" spc="-5" dirty="0">
                <a:latin typeface="Calibri"/>
                <a:cs typeface="Calibri"/>
              </a:rPr>
              <a:t>раньше развивать мобильность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использованием </a:t>
            </a:r>
            <a:r>
              <a:rPr sz="2400" spc="-15" dirty="0">
                <a:latin typeface="Calibri"/>
                <a:cs typeface="Calibri"/>
              </a:rPr>
              <a:t>коляски  </a:t>
            </a:r>
            <a:r>
              <a:rPr sz="2400" spc="-10" dirty="0">
                <a:latin typeface="Calibri"/>
                <a:cs typeface="Calibri"/>
              </a:rPr>
              <a:t>до </a:t>
            </a:r>
            <a:r>
              <a:rPr sz="2400" spc="-5" dirty="0">
                <a:latin typeface="Calibri"/>
                <a:cs typeface="Calibri"/>
              </a:rPr>
              <a:t>снижения </a:t>
            </a:r>
            <a:r>
              <a:rPr sz="2400" spc="-10" dirty="0">
                <a:latin typeface="Calibri"/>
                <a:cs typeface="Calibri"/>
              </a:rPr>
              <a:t>мотивации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" dirty="0">
                <a:latin typeface="Calibri"/>
                <a:cs typeface="Calibri"/>
              </a:rPr>
              <a:t>движению! Ребенок </a:t>
            </a:r>
            <a:r>
              <a:rPr sz="2400" spc="-20" dirty="0">
                <a:latin typeface="Calibri"/>
                <a:cs typeface="Calibri"/>
              </a:rPr>
              <a:t>должен </a:t>
            </a:r>
            <a:r>
              <a:rPr sz="2400" spc="-5" dirty="0">
                <a:latin typeface="Calibri"/>
                <a:cs typeface="Calibri"/>
              </a:rPr>
              <a:t>играть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двигаться!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627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Детский церебральный</a:t>
            </a:r>
            <a:r>
              <a:rPr spc="-35" dirty="0"/>
              <a:t> </a:t>
            </a:r>
            <a:r>
              <a:rPr spc="-5" dirty="0"/>
              <a:t>паралич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930765" cy="30949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Инвалидность </a:t>
            </a:r>
            <a:r>
              <a:rPr sz="2800" spc="-15" dirty="0">
                <a:latin typeface="Calibri"/>
                <a:cs typeface="Calibri"/>
              </a:rPr>
              <a:t>ребенка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рождения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Потеря </a:t>
            </a:r>
            <a:r>
              <a:rPr sz="2800" spc="-20" dirty="0">
                <a:latin typeface="Calibri"/>
                <a:cs typeface="Calibri"/>
              </a:rPr>
              <a:t>трудоспособности </a:t>
            </a:r>
            <a:r>
              <a:rPr sz="2800" spc="-10" dirty="0">
                <a:latin typeface="Calibri"/>
                <a:cs typeface="Calibri"/>
              </a:rPr>
              <a:t>для </a:t>
            </a:r>
            <a:r>
              <a:rPr sz="2800" spc="-25" dirty="0">
                <a:latin typeface="Calibri"/>
                <a:cs typeface="Calibri"/>
              </a:rPr>
              <a:t>одного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5" dirty="0">
                <a:latin typeface="Calibri"/>
                <a:cs typeface="Calibri"/>
              </a:rPr>
              <a:t>более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родственников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Финансовые </a:t>
            </a:r>
            <a:r>
              <a:rPr sz="2800" spc="-15" dirty="0">
                <a:latin typeface="Calibri"/>
                <a:cs typeface="Calibri"/>
              </a:rPr>
              <a:t>потери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5" dirty="0">
                <a:latin typeface="Calibri"/>
                <a:cs typeface="Calibri"/>
              </a:rPr>
              <a:t>постоянную </a:t>
            </a:r>
            <a:r>
              <a:rPr sz="2800" spc="-10" dirty="0">
                <a:latin typeface="Calibri"/>
                <a:cs typeface="Calibri"/>
              </a:rPr>
              <a:t>поддержку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уход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Вторичные </a:t>
            </a:r>
            <a:r>
              <a:rPr sz="2800" spc="-5" dirty="0">
                <a:latin typeface="Calibri"/>
                <a:cs typeface="Calibri"/>
              </a:rPr>
              <a:t>осложнения и </a:t>
            </a:r>
            <a:r>
              <a:rPr sz="2800" spc="-15" dirty="0">
                <a:latin typeface="Calibri"/>
                <a:cs typeface="Calibri"/>
              </a:rPr>
              <a:t>усугубление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инвалидности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Зависимость </a:t>
            </a:r>
            <a:r>
              <a:rPr sz="2800" spc="-20" dirty="0">
                <a:latin typeface="Calibri"/>
                <a:cs typeface="Calibri"/>
              </a:rPr>
              <a:t>от </a:t>
            </a:r>
            <a:r>
              <a:rPr sz="2800" spc="-30" dirty="0">
                <a:latin typeface="Calibri"/>
                <a:cs typeface="Calibri"/>
              </a:rPr>
              <a:t>ухода </a:t>
            </a:r>
            <a:r>
              <a:rPr sz="2800" spc="-5" dirty="0">
                <a:latin typeface="Calibri"/>
                <a:cs typeface="Calibri"/>
              </a:rPr>
              <a:t>и помощи, </a:t>
            </a:r>
            <a:r>
              <a:rPr sz="2800" spc="-10" dirty="0">
                <a:latin typeface="Calibri"/>
                <a:cs typeface="Calibri"/>
              </a:rPr>
              <a:t>усугубляющаяся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возрастом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«Запертая </a:t>
            </a:r>
            <a:r>
              <a:rPr sz="2800" dirty="0">
                <a:latin typeface="Calibri"/>
                <a:cs typeface="Calibri"/>
              </a:rPr>
              <a:t>жизнь» </a:t>
            </a:r>
            <a:r>
              <a:rPr sz="2800" spc="-5" dirty="0">
                <a:latin typeface="Calibri"/>
                <a:cs typeface="Calibri"/>
              </a:rPr>
              <a:t>в квартире или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учреждении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9355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5B9BD4"/>
                </a:solidFill>
              </a:rPr>
              <a:t>А </a:t>
            </a:r>
            <a:r>
              <a:rPr spc="-5" dirty="0">
                <a:solidFill>
                  <a:srgbClr val="5B9BD4"/>
                </a:solidFill>
              </a:rPr>
              <a:t>где</a:t>
            </a:r>
            <a:r>
              <a:rPr spc="-30" dirty="0">
                <a:solidFill>
                  <a:srgbClr val="5B9BD4"/>
                </a:solidFill>
              </a:rPr>
              <a:t> </a:t>
            </a:r>
            <a:r>
              <a:rPr dirty="0">
                <a:solidFill>
                  <a:srgbClr val="5B9BD4"/>
                </a:solidFill>
              </a:rPr>
              <a:t>реабилитация\абилитация?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205720" cy="35223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497330" indent="-229235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Работа </a:t>
            </a:r>
            <a:r>
              <a:rPr sz="2800" spc="-5" dirty="0">
                <a:latin typeface="Calibri"/>
                <a:cs typeface="Calibri"/>
              </a:rPr>
              <a:t>со </a:t>
            </a:r>
            <a:r>
              <a:rPr sz="2800" spc="-15" dirty="0">
                <a:latin typeface="Calibri"/>
                <a:cs typeface="Calibri"/>
              </a:rPr>
              <a:t>средой </a:t>
            </a:r>
            <a:r>
              <a:rPr sz="2800" spc="-10" dirty="0">
                <a:latin typeface="Calibri"/>
                <a:cs typeface="Calibri"/>
              </a:rPr>
              <a:t>окружения дает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50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80% </a:t>
            </a:r>
            <a:r>
              <a:rPr sz="2800" spc="-10" dirty="0">
                <a:latin typeface="Calibri"/>
                <a:cs typeface="Calibri"/>
              </a:rPr>
              <a:t>успеха </a:t>
            </a:r>
            <a:r>
              <a:rPr sz="2800" spc="-5" dirty="0">
                <a:latin typeface="Calibri"/>
                <a:cs typeface="Calibri"/>
              </a:rPr>
              <a:t>в  абилитации </a:t>
            </a:r>
            <a:r>
              <a:rPr sz="2800" spc="-15" dirty="0">
                <a:latin typeface="Calibri"/>
                <a:cs typeface="Calibri"/>
              </a:rPr>
              <a:t>ребенка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врожденной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инвалидностью.</a:t>
            </a:r>
            <a:endParaRPr sz="2800">
              <a:latin typeface="Calibri"/>
              <a:cs typeface="Calibri"/>
            </a:endParaRPr>
          </a:p>
          <a:p>
            <a:pPr marL="241300" marR="2491740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Самые </a:t>
            </a:r>
            <a:r>
              <a:rPr sz="2800" spc="-5" dirty="0">
                <a:latin typeface="Calibri"/>
                <a:cs typeface="Calibri"/>
              </a:rPr>
              <a:t>успешные </a:t>
            </a:r>
            <a:r>
              <a:rPr sz="2800" spc="-25" dirty="0">
                <a:latin typeface="Calibri"/>
                <a:cs typeface="Calibri"/>
              </a:rPr>
              <a:t>методы </a:t>
            </a:r>
            <a:r>
              <a:rPr sz="2800" spc="-10" dirty="0">
                <a:latin typeface="Calibri"/>
                <a:cs typeface="Calibri"/>
              </a:rPr>
              <a:t>лечения </a:t>
            </a:r>
            <a:r>
              <a:rPr sz="2800" spc="-40" dirty="0">
                <a:latin typeface="Calibri"/>
                <a:cs typeface="Calibri"/>
              </a:rPr>
              <a:t>будут </a:t>
            </a:r>
            <a:r>
              <a:rPr sz="2800" spc="-5" dirty="0">
                <a:latin typeface="Calibri"/>
                <a:cs typeface="Calibri"/>
              </a:rPr>
              <a:t>«убиты»  неорганизованной </a:t>
            </a:r>
            <a:r>
              <a:rPr sz="2800" spc="-15" dirty="0">
                <a:latin typeface="Calibri"/>
                <a:cs typeface="Calibri"/>
              </a:rPr>
              <a:t>средой </a:t>
            </a:r>
            <a:r>
              <a:rPr sz="2800" spc="-10" dirty="0">
                <a:latin typeface="Calibri"/>
                <a:cs typeface="Calibri"/>
              </a:rPr>
              <a:t>окружения.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Задача </a:t>
            </a:r>
            <a:r>
              <a:rPr sz="2800" spc="-10" dirty="0">
                <a:latin typeface="Calibri"/>
                <a:cs typeface="Calibri"/>
              </a:rPr>
              <a:t>эрготерапевта </a:t>
            </a:r>
            <a:r>
              <a:rPr sz="2800" spc="-5" dirty="0">
                <a:latin typeface="Calibri"/>
                <a:cs typeface="Calibri"/>
              </a:rPr>
              <a:t>превратить </a:t>
            </a:r>
            <a:r>
              <a:rPr sz="2800" spc="-20" dirty="0">
                <a:latin typeface="Calibri"/>
                <a:cs typeface="Calibri"/>
              </a:rPr>
              <a:t>среду </a:t>
            </a:r>
            <a:r>
              <a:rPr sz="2800" spc="-15" dirty="0">
                <a:latin typeface="Calibri"/>
                <a:cs typeface="Calibri"/>
              </a:rPr>
              <a:t>окружения </a:t>
            </a:r>
            <a:r>
              <a:rPr sz="2800" spc="-5" dirty="0">
                <a:latin typeface="Calibri"/>
                <a:cs typeface="Calibri"/>
              </a:rPr>
              <a:t>из </a:t>
            </a:r>
            <a:r>
              <a:rPr sz="2800" spc="-15" dirty="0">
                <a:latin typeface="Calibri"/>
                <a:cs typeface="Calibri"/>
              </a:rPr>
              <a:t>факторов  риска </a:t>
            </a:r>
            <a:r>
              <a:rPr sz="2800" spc="-5" dirty="0">
                <a:latin typeface="Calibri"/>
                <a:cs typeface="Calibri"/>
              </a:rPr>
              <a:t>и барьеров в </a:t>
            </a:r>
            <a:r>
              <a:rPr sz="2800" spc="-20" dirty="0">
                <a:latin typeface="Calibri"/>
                <a:cs typeface="Calibri"/>
              </a:rPr>
              <a:t>среду </a:t>
            </a:r>
            <a:r>
              <a:rPr sz="2800" spc="-5" dirty="0">
                <a:latin typeface="Calibri"/>
                <a:cs typeface="Calibri"/>
              </a:rPr>
              <a:t>развития и </a:t>
            </a:r>
            <a:r>
              <a:rPr sz="2800" spc="-15" dirty="0">
                <a:latin typeface="Calibri"/>
                <a:cs typeface="Calibri"/>
              </a:rPr>
              <a:t>поддержания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деятельности.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Это </a:t>
            </a:r>
            <a:r>
              <a:rPr sz="2800" spc="-10" dirty="0">
                <a:latin typeface="Calibri"/>
                <a:cs typeface="Calibri"/>
              </a:rPr>
              <a:t>дает реабилитацию </a:t>
            </a:r>
            <a:r>
              <a:rPr sz="2800" spc="-5" dirty="0">
                <a:latin typeface="Calibri"/>
                <a:cs typeface="Calibri"/>
              </a:rPr>
              <a:t>24 в сутки и </a:t>
            </a:r>
            <a:r>
              <a:rPr sz="2800" spc="-20" dirty="0">
                <a:latin typeface="Calibri"/>
                <a:cs typeface="Calibri"/>
              </a:rPr>
              <a:t>гораздо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эффективней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«приступообразного» массажа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больницах.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8685" y="609676"/>
            <a:ext cx="5292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5B9BD4"/>
                </a:solidFill>
              </a:rPr>
              <a:t>Спасибо </a:t>
            </a:r>
            <a:r>
              <a:rPr dirty="0">
                <a:solidFill>
                  <a:srgbClr val="5B9BD4"/>
                </a:solidFill>
              </a:rPr>
              <a:t>за</a:t>
            </a:r>
            <a:r>
              <a:rPr spc="-35" dirty="0">
                <a:solidFill>
                  <a:srgbClr val="5B9BD4"/>
                </a:solidFill>
              </a:rPr>
              <a:t> </a:t>
            </a:r>
            <a:r>
              <a:rPr dirty="0">
                <a:solidFill>
                  <a:srgbClr val="5B9BD4"/>
                </a:solidFill>
              </a:rPr>
              <a:t>внимание!</a:t>
            </a:r>
          </a:p>
        </p:txBody>
      </p:sp>
      <p:sp>
        <p:nvSpPr>
          <p:cNvPr id="3" name="object 3"/>
          <p:cNvSpPr/>
          <p:nvPr/>
        </p:nvSpPr>
        <p:spPr>
          <a:xfrm>
            <a:off x="2820923" y="1825751"/>
            <a:ext cx="6550152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307924"/>
            <a:ext cx="8669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68240" algn="l"/>
              </a:tabLst>
            </a:pPr>
            <a:r>
              <a:rPr dirty="0">
                <a:solidFill>
                  <a:srgbClr val="006FC0"/>
                </a:solidFill>
              </a:rPr>
              <a:t>Зачем</a:t>
            </a:r>
            <a:r>
              <a:rPr spc="15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менять</a:t>
            </a:r>
            <a:r>
              <a:rPr spc="15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среду	ребенка дома</a:t>
            </a:r>
            <a:r>
              <a:rPr spc="-6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050" y="1211861"/>
            <a:ext cx="5265420" cy="2395220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1645"/>
              </a:spcBef>
            </a:pPr>
            <a:r>
              <a:rPr sz="2400" b="1" dirty="0">
                <a:latin typeface="Calibri"/>
                <a:cs typeface="Calibri"/>
              </a:rPr>
              <a:t>Дом </a:t>
            </a:r>
            <a:r>
              <a:rPr sz="2400" b="1" spc="-5" dirty="0">
                <a:latin typeface="Calibri"/>
                <a:cs typeface="Calibri"/>
              </a:rPr>
              <a:t>для </a:t>
            </a:r>
            <a:r>
              <a:rPr sz="2400" b="1" spc="-10" dirty="0">
                <a:latin typeface="Calibri"/>
                <a:cs typeface="Calibri"/>
              </a:rPr>
              <a:t>здорового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ребенка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240665" marR="508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Отдых, </a:t>
            </a:r>
            <a:r>
              <a:rPr sz="2800" spc="-5" dirty="0">
                <a:latin typeface="Calibri"/>
                <a:cs typeface="Calibri"/>
              </a:rPr>
              <a:t>игры, </a:t>
            </a:r>
            <a:r>
              <a:rPr sz="2800" spc="-10" dirty="0">
                <a:latin typeface="Calibri"/>
                <a:cs typeface="Calibri"/>
              </a:rPr>
              <a:t>общение, </a:t>
            </a:r>
            <a:r>
              <a:rPr sz="2800" spc="-5" dirty="0">
                <a:latin typeface="Calibri"/>
                <a:cs typeface="Calibri"/>
              </a:rPr>
              <a:t>познание  мира и </a:t>
            </a:r>
            <a:r>
              <a:rPr sz="2800" spc="-10" dirty="0">
                <a:latin typeface="Calibri"/>
                <a:cs typeface="Calibri"/>
              </a:rPr>
              <a:t>обучение</a:t>
            </a:r>
            <a:r>
              <a:rPr sz="2800" spc="-5" dirty="0">
                <a:latin typeface="Calibri"/>
                <a:cs typeface="Calibri"/>
              </a:rPr>
              <a:t> через</a:t>
            </a:r>
            <a:endParaRPr sz="2800">
              <a:latin typeface="Calibri"/>
              <a:cs typeface="Calibri"/>
            </a:endParaRPr>
          </a:p>
          <a:p>
            <a:pPr marL="240665" marR="1356360">
              <a:lnSpc>
                <a:spcPts val="3020"/>
              </a:lnSpc>
              <a:spcBef>
                <a:spcPts val="10"/>
              </a:spcBef>
            </a:pPr>
            <a:r>
              <a:rPr sz="2800" spc="-20" dirty="0">
                <a:latin typeface="Calibri"/>
                <a:cs typeface="Calibri"/>
              </a:rPr>
              <a:t>наблюдение </a:t>
            </a:r>
            <a:r>
              <a:rPr sz="2800" spc="-5" dirty="0">
                <a:latin typeface="Calibri"/>
                <a:cs typeface="Calibri"/>
              </a:rPr>
              <a:t>и участие в  </a:t>
            </a:r>
            <a:r>
              <a:rPr sz="2800" spc="-10" dirty="0">
                <a:latin typeface="Calibri"/>
                <a:cs typeface="Calibri"/>
              </a:rPr>
              <a:t>рутинных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процессах.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8505" y="1098550"/>
            <a:ext cx="448183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Calibri"/>
                <a:cs typeface="Calibri"/>
              </a:rPr>
              <a:t>Дом </a:t>
            </a:r>
            <a:r>
              <a:rPr sz="2400" b="1" spc="-5" dirty="0">
                <a:latin typeface="Calibri"/>
                <a:cs typeface="Calibri"/>
              </a:rPr>
              <a:t>для </a:t>
            </a:r>
            <a:r>
              <a:rPr sz="2400" b="1" spc="-10" dirty="0">
                <a:latin typeface="Calibri"/>
                <a:cs typeface="Calibri"/>
              </a:rPr>
              <a:t>ребенка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нарушениями  развития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00800" y="1559052"/>
            <a:ext cx="5765800" cy="4930140"/>
            <a:chOff x="6400800" y="1559052"/>
            <a:chExt cx="5765800" cy="4930140"/>
          </a:xfrm>
        </p:grpSpPr>
        <p:sp>
          <p:nvSpPr>
            <p:cNvPr id="6" name="object 6"/>
            <p:cNvSpPr/>
            <p:nvPr/>
          </p:nvSpPr>
          <p:spPr>
            <a:xfrm>
              <a:off x="8807195" y="1559052"/>
              <a:ext cx="3358896" cy="2519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0800" y="3701796"/>
              <a:ext cx="5099304" cy="2787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25296" y="3701796"/>
            <a:ext cx="3471672" cy="2671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269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FC0"/>
                </a:solidFill>
              </a:rPr>
              <a:t>Адаптация</a:t>
            </a:r>
            <a:r>
              <a:rPr spc="-75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среды: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226" y="1552193"/>
            <a:ext cx="10676890" cy="44151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5" dirty="0">
                <a:latin typeface="Calibri"/>
                <a:cs typeface="Calibri"/>
              </a:rPr>
              <a:t>было </a:t>
            </a:r>
            <a:r>
              <a:rPr sz="2800" spc="-30" dirty="0">
                <a:latin typeface="Calibri"/>
                <a:cs typeface="Calibri"/>
              </a:rPr>
              <a:t>удобно </a:t>
            </a:r>
            <a:r>
              <a:rPr sz="2800" spc="-10" dirty="0">
                <a:latin typeface="Calibri"/>
                <a:cs typeface="Calibri"/>
              </a:rPr>
              <a:t>(без </a:t>
            </a:r>
            <a:r>
              <a:rPr sz="2800" spc="-15" dirty="0">
                <a:latin typeface="Calibri"/>
                <a:cs typeface="Calibri"/>
              </a:rPr>
              <a:t>боли, </a:t>
            </a:r>
            <a:r>
              <a:rPr sz="2800" spc="-5" dirty="0">
                <a:latin typeface="Calibri"/>
                <a:cs typeface="Calibri"/>
              </a:rPr>
              <a:t>безопасно, </a:t>
            </a:r>
            <a:r>
              <a:rPr sz="2800" spc="-10" dirty="0">
                <a:latin typeface="Calibri"/>
                <a:cs typeface="Calibri"/>
              </a:rPr>
              <a:t>физиологично) </a:t>
            </a:r>
            <a:r>
              <a:rPr sz="2800" spc="-30" dirty="0">
                <a:latin typeface="Calibri"/>
                <a:cs typeface="Calibri"/>
              </a:rPr>
              <a:t>отдыхать </a:t>
            </a:r>
            <a:r>
              <a:rPr sz="2800" spc="-5" dirty="0">
                <a:latin typeface="Calibri"/>
                <a:cs typeface="Calibri"/>
              </a:rPr>
              <a:t>в  позе </a:t>
            </a:r>
            <a:r>
              <a:rPr sz="2800" spc="-25" dirty="0">
                <a:latin typeface="Calibri"/>
                <a:cs typeface="Calibri"/>
              </a:rPr>
              <a:t>лежа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сидя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10" dirty="0">
                <a:latin typeface="Calibri"/>
                <a:cs typeface="Calibri"/>
              </a:rPr>
              <a:t>можно </a:t>
            </a:r>
            <a:r>
              <a:rPr sz="2800" spc="-5" dirty="0">
                <a:latin typeface="Calibri"/>
                <a:cs typeface="Calibri"/>
              </a:rPr>
              <a:t>было </a:t>
            </a:r>
            <a:r>
              <a:rPr sz="2800" spc="-20" dirty="0">
                <a:latin typeface="Calibri"/>
                <a:cs typeface="Calibri"/>
              </a:rPr>
              <a:t>наблюдать </a:t>
            </a:r>
            <a:r>
              <a:rPr sz="2800" spc="-5" dirty="0">
                <a:latin typeface="Calibri"/>
                <a:cs typeface="Calibri"/>
              </a:rPr>
              <a:t>за всеми активностями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семьи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общаться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10" dirty="0">
                <a:latin typeface="Calibri"/>
                <a:cs typeface="Calibri"/>
              </a:rPr>
              <a:t>перемещаться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процессе решения </a:t>
            </a:r>
            <a:r>
              <a:rPr sz="2800" spc="-5" dirty="0">
                <a:latin typeface="Calibri"/>
                <a:cs typeface="Calibri"/>
              </a:rPr>
              <a:t>жизненных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задач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10" dirty="0">
                <a:latin typeface="Calibri"/>
                <a:cs typeface="Calibri"/>
              </a:rPr>
              <a:t>решать </a:t>
            </a:r>
            <a:r>
              <a:rPr sz="2800" spc="-5" dirty="0">
                <a:latin typeface="Calibri"/>
                <a:cs typeface="Calibri"/>
              </a:rPr>
              <a:t>свои жизненные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задачи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5" dirty="0">
                <a:latin typeface="Calibri"/>
                <a:cs typeface="Calibri"/>
              </a:rPr>
              <a:t>помогать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другим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учиться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работать…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62671" y="4145279"/>
            <a:ext cx="4146804" cy="2333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269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FC0"/>
                </a:solidFill>
              </a:rPr>
              <a:t>Адаптация</a:t>
            </a:r>
            <a:r>
              <a:rPr spc="-75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среды: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226" y="1552193"/>
            <a:ext cx="10676890" cy="44151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5" dirty="0">
                <a:latin typeface="Calibri"/>
                <a:cs typeface="Calibri"/>
              </a:rPr>
              <a:t>было </a:t>
            </a:r>
            <a:r>
              <a:rPr sz="2800" spc="-30" dirty="0">
                <a:latin typeface="Calibri"/>
                <a:cs typeface="Calibri"/>
              </a:rPr>
              <a:t>удобно </a:t>
            </a:r>
            <a:r>
              <a:rPr sz="2800" spc="-10" dirty="0">
                <a:latin typeface="Calibri"/>
                <a:cs typeface="Calibri"/>
              </a:rPr>
              <a:t>(без </a:t>
            </a:r>
            <a:r>
              <a:rPr sz="2800" spc="-15" dirty="0">
                <a:latin typeface="Calibri"/>
                <a:cs typeface="Calibri"/>
              </a:rPr>
              <a:t>боли, </a:t>
            </a:r>
            <a:r>
              <a:rPr sz="2800" spc="-5" dirty="0">
                <a:latin typeface="Calibri"/>
                <a:cs typeface="Calibri"/>
              </a:rPr>
              <a:t>безопасно, </a:t>
            </a:r>
            <a:r>
              <a:rPr sz="2800" spc="-10" dirty="0">
                <a:latin typeface="Calibri"/>
                <a:cs typeface="Calibri"/>
              </a:rPr>
              <a:t>физиологично) </a:t>
            </a:r>
            <a:r>
              <a:rPr sz="2800" spc="-30" dirty="0">
                <a:latin typeface="Calibri"/>
                <a:cs typeface="Calibri"/>
              </a:rPr>
              <a:t>отдыхать </a:t>
            </a:r>
            <a:r>
              <a:rPr sz="2800" spc="-5" dirty="0">
                <a:latin typeface="Calibri"/>
                <a:cs typeface="Calibri"/>
              </a:rPr>
              <a:t>в  позе </a:t>
            </a:r>
            <a:r>
              <a:rPr sz="2800" spc="-25" dirty="0">
                <a:latin typeface="Calibri"/>
                <a:cs typeface="Calibri"/>
              </a:rPr>
              <a:t>лежа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сидя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10" dirty="0">
                <a:latin typeface="Calibri"/>
                <a:cs typeface="Calibri"/>
              </a:rPr>
              <a:t>можно </a:t>
            </a:r>
            <a:r>
              <a:rPr sz="2800" spc="-5" dirty="0">
                <a:latin typeface="Calibri"/>
                <a:cs typeface="Calibri"/>
              </a:rPr>
              <a:t>было </a:t>
            </a:r>
            <a:r>
              <a:rPr sz="2800" spc="-20" dirty="0">
                <a:latin typeface="Calibri"/>
                <a:cs typeface="Calibri"/>
              </a:rPr>
              <a:t>наблюдать </a:t>
            </a:r>
            <a:r>
              <a:rPr sz="2800" spc="-5" dirty="0">
                <a:latin typeface="Calibri"/>
                <a:cs typeface="Calibri"/>
              </a:rPr>
              <a:t>за всеми активностями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семьи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общаться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10" dirty="0">
                <a:latin typeface="Calibri"/>
                <a:cs typeface="Calibri"/>
              </a:rPr>
              <a:t>перемещаться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процессе решения </a:t>
            </a:r>
            <a:r>
              <a:rPr sz="2800" spc="-5" dirty="0">
                <a:latin typeface="Calibri"/>
                <a:cs typeface="Calibri"/>
              </a:rPr>
              <a:t>жизненных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задач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10" dirty="0">
                <a:latin typeface="Calibri"/>
                <a:cs typeface="Calibri"/>
              </a:rPr>
              <a:t>решать </a:t>
            </a:r>
            <a:r>
              <a:rPr sz="2800" spc="-5" dirty="0">
                <a:latin typeface="Calibri"/>
                <a:cs typeface="Calibri"/>
              </a:rPr>
              <a:t>свои жизненные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задачи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5" dirty="0">
                <a:latin typeface="Calibri"/>
                <a:cs typeface="Calibri"/>
              </a:rPr>
              <a:t>помогать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другим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учиться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Чтобы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работать…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40784" y="1581403"/>
            <a:ext cx="8068945" cy="4897120"/>
            <a:chOff x="3740784" y="1581403"/>
            <a:chExt cx="8068945" cy="4897120"/>
          </a:xfrm>
        </p:grpSpPr>
        <p:sp>
          <p:nvSpPr>
            <p:cNvPr id="5" name="object 5"/>
            <p:cNvSpPr/>
            <p:nvPr/>
          </p:nvSpPr>
          <p:spPr>
            <a:xfrm>
              <a:off x="7662671" y="4145280"/>
              <a:ext cx="4146804" cy="2333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9834" y="1600453"/>
              <a:ext cx="4672330" cy="3657600"/>
            </a:xfrm>
            <a:custGeom>
              <a:avLst/>
              <a:gdLst/>
              <a:ahLst/>
              <a:cxnLst/>
              <a:rect l="l" t="t" r="r" b="b"/>
              <a:pathLst>
                <a:path w="4672330" h="3657600">
                  <a:moveTo>
                    <a:pt x="0" y="2900680"/>
                  </a:moveTo>
                  <a:lnTo>
                    <a:pt x="4142740" y="0"/>
                  </a:lnTo>
                  <a:lnTo>
                    <a:pt x="4672330" y="756412"/>
                  </a:lnTo>
                  <a:lnTo>
                    <a:pt x="529589" y="3657092"/>
                  </a:lnTo>
                  <a:lnTo>
                    <a:pt x="0" y="2900680"/>
                  </a:lnTo>
                  <a:close/>
                </a:path>
              </a:pathLst>
            </a:custGeom>
            <a:ln w="38099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4507" y="1900427"/>
              <a:ext cx="4136897" cy="30838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046932" y="1907285"/>
            <a:ext cx="4114976" cy="3061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7796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6FC0"/>
                </a:solidFill>
              </a:rPr>
              <a:t>Сложности практической</a:t>
            </a:r>
            <a:r>
              <a:rPr spc="1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работы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5945"/>
            <a:ext cx="4983480" cy="3716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Семья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spc="-25" dirty="0">
                <a:latin typeface="Calibri"/>
                <a:cs typeface="Calibri"/>
              </a:rPr>
              <a:t>тоже </a:t>
            </a:r>
            <a:r>
              <a:rPr sz="2400" spc="-10" dirty="0">
                <a:latin typeface="Calibri"/>
                <a:cs typeface="Calibri"/>
              </a:rPr>
              <a:t>среда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ребенка,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20"/>
              </a:lnSpc>
            </a:pPr>
            <a:r>
              <a:rPr sz="2400" dirty="0">
                <a:latin typeface="Calibri"/>
                <a:cs typeface="Calibri"/>
              </a:rPr>
              <a:t>изменения </a:t>
            </a:r>
            <a:r>
              <a:rPr sz="2400" spc="-5" dirty="0">
                <a:latin typeface="Calibri"/>
                <a:cs typeface="Calibri"/>
              </a:rPr>
              <a:t>начинаются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работы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dirty="0">
                <a:latin typeface="Calibri"/>
                <a:cs typeface="Calibri"/>
              </a:rPr>
              <a:t>семьей.</a:t>
            </a:r>
            <a:endParaRPr sz="2400">
              <a:latin typeface="Calibri"/>
              <a:cs typeface="Calibri"/>
            </a:endParaRPr>
          </a:p>
          <a:p>
            <a:pPr marL="241300" marR="7556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Семья имеет </a:t>
            </a:r>
            <a:r>
              <a:rPr sz="2400" dirty="0">
                <a:latin typeface="Calibri"/>
                <a:cs typeface="Calibri"/>
              </a:rPr>
              <a:t>привычки, их </a:t>
            </a:r>
            <a:r>
              <a:rPr sz="2400" spc="-25" dirty="0">
                <a:latin typeface="Calibri"/>
                <a:cs typeface="Calibri"/>
              </a:rPr>
              <a:t>трудно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25" dirty="0">
                <a:latin typeface="Calibri"/>
                <a:cs typeface="Calibri"/>
              </a:rPr>
              <a:t>долго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менять.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Имеет </a:t>
            </a:r>
            <a:r>
              <a:rPr sz="2400" spc="-10" dirty="0">
                <a:latin typeface="Calibri"/>
                <a:cs typeface="Calibri"/>
              </a:rPr>
              <a:t>убеждения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предубеждения</a:t>
            </a:r>
            <a:endParaRPr sz="2400">
              <a:latin typeface="Calibri"/>
              <a:cs typeface="Calibri"/>
            </a:endParaRPr>
          </a:p>
          <a:p>
            <a:pPr marL="241300" marR="4254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Семья </a:t>
            </a:r>
            <a:r>
              <a:rPr sz="2400" spc="-10" dirty="0">
                <a:latin typeface="Calibri"/>
                <a:cs typeface="Calibri"/>
              </a:rPr>
              <a:t>стесняется </a:t>
            </a:r>
            <a:r>
              <a:rPr sz="2400" spc="-15" dirty="0">
                <a:latin typeface="Calibri"/>
                <a:cs typeface="Calibri"/>
              </a:rPr>
              <a:t>чужого человека </a:t>
            </a:r>
            <a:r>
              <a:rPr sz="2400" dirty="0">
                <a:latin typeface="Calibri"/>
                <a:cs typeface="Calibri"/>
              </a:rPr>
              <a:t>в  своей </a:t>
            </a:r>
            <a:r>
              <a:rPr sz="2400" spc="-5" dirty="0">
                <a:latin typeface="Calibri"/>
                <a:cs typeface="Calibri"/>
              </a:rPr>
              <a:t>квартире,</a:t>
            </a:r>
            <a:r>
              <a:rPr sz="2400" spc="-10" dirty="0">
                <a:latin typeface="Calibri"/>
                <a:cs typeface="Calibri"/>
              </a:rPr>
              <a:t> пытается</a:t>
            </a:r>
            <a:endParaRPr sz="2400">
              <a:latin typeface="Calibri"/>
              <a:cs typeface="Calibri"/>
            </a:endParaRPr>
          </a:p>
          <a:p>
            <a:pPr marL="241300" marR="485775">
              <a:lnSpc>
                <a:spcPct val="70000"/>
              </a:lnSpc>
            </a:pPr>
            <a:r>
              <a:rPr sz="2400" spc="-5" dirty="0">
                <a:latin typeface="Calibri"/>
                <a:cs typeface="Calibri"/>
              </a:rPr>
              <a:t>произвести </a:t>
            </a:r>
            <a:r>
              <a:rPr sz="2400" spc="-10" dirty="0">
                <a:latin typeface="Calibri"/>
                <a:cs typeface="Calibri"/>
              </a:rPr>
              <a:t>впечатление, что </a:t>
            </a:r>
            <a:r>
              <a:rPr sz="2400" dirty="0">
                <a:latin typeface="Calibri"/>
                <a:cs typeface="Calibri"/>
              </a:rPr>
              <a:t>все  </a:t>
            </a:r>
            <a:r>
              <a:rPr sz="2400" spc="-5" dirty="0">
                <a:latin typeface="Calibri"/>
                <a:cs typeface="Calibri"/>
              </a:rPr>
              <a:t>лучше, </a:t>
            </a:r>
            <a:r>
              <a:rPr sz="2400" dirty="0">
                <a:latin typeface="Calibri"/>
                <a:cs typeface="Calibri"/>
              </a:rPr>
              <a:t>чем на </a:t>
            </a:r>
            <a:r>
              <a:rPr sz="2400" spc="-5" dirty="0">
                <a:latin typeface="Calibri"/>
                <a:cs typeface="Calibri"/>
              </a:rPr>
              <a:t>самом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деле.</a:t>
            </a:r>
            <a:endParaRPr sz="2400">
              <a:latin typeface="Calibri"/>
              <a:cs typeface="Calibri"/>
            </a:endParaRPr>
          </a:p>
          <a:p>
            <a:pPr marL="241300" marR="480695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У семьи есть свой график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жизни,  свои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планы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491437"/>
            <a:ext cx="5658485" cy="448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Семья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5" dirty="0">
                <a:latin typeface="Calibri"/>
                <a:cs typeface="Calibri"/>
              </a:rPr>
              <a:t>приняла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заболевание,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5" dirty="0">
                <a:latin typeface="Calibri"/>
                <a:cs typeface="Calibri"/>
              </a:rPr>
              <a:t>проблему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тяжесть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проблемы.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Семье </a:t>
            </a:r>
            <a:r>
              <a:rPr sz="2400" spc="-20" dirty="0">
                <a:latin typeface="Calibri"/>
                <a:cs typeface="Calibri"/>
              </a:rPr>
              <a:t>удобней </a:t>
            </a:r>
            <a:r>
              <a:rPr sz="2400" spc="-5" dirty="0">
                <a:latin typeface="Calibri"/>
                <a:cs typeface="Calibri"/>
              </a:rPr>
              <a:t>«так», </a:t>
            </a:r>
            <a:r>
              <a:rPr sz="2400" spc="-15" dirty="0">
                <a:latin typeface="Calibri"/>
                <a:cs typeface="Calibri"/>
              </a:rPr>
              <a:t>потому </a:t>
            </a:r>
            <a:r>
              <a:rPr sz="2400" spc="-10" dirty="0">
                <a:latin typeface="Calibri"/>
                <a:cs typeface="Calibri"/>
              </a:rPr>
              <a:t>что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это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</a:pPr>
            <a:r>
              <a:rPr sz="2400" dirty="0">
                <a:latin typeface="Calibri"/>
                <a:cs typeface="Calibri"/>
              </a:rPr>
              <a:t>привычно и </a:t>
            </a:r>
            <a:r>
              <a:rPr sz="2400" spc="-5" dirty="0">
                <a:latin typeface="Calibri"/>
                <a:cs typeface="Calibri"/>
              </a:rPr>
              <a:t>«быстрей». </a:t>
            </a:r>
            <a:r>
              <a:rPr sz="2400" spc="-45" dirty="0">
                <a:latin typeface="Calibri"/>
                <a:cs typeface="Calibri"/>
              </a:rPr>
              <a:t>Удобно </a:t>
            </a:r>
            <a:r>
              <a:rPr sz="2400" spc="-10" dirty="0">
                <a:latin typeface="Calibri"/>
                <a:cs typeface="Calibri"/>
              </a:rPr>
              <a:t>кормить 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кровати, </a:t>
            </a:r>
            <a:r>
              <a:rPr sz="2400" spc="-25" dirty="0">
                <a:latin typeface="Calibri"/>
                <a:cs typeface="Calibri"/>
              </a:rPr>
              <a:t>удобно </a:t>
            </a:r>
            <a:r>
              <a:rPr sz="2400" spc="-10" dirty="0">
                <a:latin typeface="Calibri"/>
                <a:cs typeface="Calibri"/>
              </a:rPr>
              <a:t>использовать </a:t>
            </a:r>
            <a:r>
              <a:rPr sz="2400" spc="-5" dirty="0">
                <a:latin typeface="Calibri"/>
                <a:cs typeface="Calibri"/>
              </a:rPr>
              <a:t>памперс,  </a:t>
            </a:r>
            <a:r>
              <a:rPr sz="2400" spc="-25" dirty="0">
                <a:latin typeface="Calibri"/>
                <a:cs typeface="Calibri"/>
              </a:rPr>
              <a:t>удобно </a:t>
            </a:r>
            <a:r>
              <a:rPr sz="2400" spc="-20" dirty="0">
                <a:latin typeface="Calibri"/>
                <a:cs typeface="Calibri"/>
              </a:rPr>
              <a:t>одевать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самим…</a:t>
            </a:r>
            <a:endParaRPr sz="2400">
              <a:latin typeface="Calibri"/>
              <a:cs typeface="Calibri"/>
            </a:endParaRPr>
          </a:p>
          <a:p>
            <a:pPr marL="241300" marR="505459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Не </a:t>
            </a:r>
            <a:r>
              <a:rPr sz="2400" spc="-15" dirty="0">
                <a:latin typeface="Calibri"/>
                <a:cs typeface="Calibri"/>
              </a:rPr>
              <a:t>хотим </a:t>
            </a:r>
            <a:r>
              <a:rPr sz="2400" spc="-5" dirty="0">
                <a:latin typeface="Calibri"/>
                <a:cs typeface="Calibri"/>
              </a:rPr>
              <a:t>ребенка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20" dirty="0">
                <a:latin typeface="Calibri"/>
                <a:cs typeface="Calibri"/>
              </a:rPr>
              <a:t>коляску,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15" dirty="0">
                <a:latin typeface="Calibri"/>
                <a:cs typeface="Calibri"/>
              </a:rPr>
              <a:t>хотим  </a:t>
            </a:r>
            <a:r>
              <a:rPr sz="2400" spc="-10" dirty="0">
                <a:latin typeface="Calibri"/>
                <a:cs typeface="Calibri"/>
              </a:rPr>
              <a:t>карточки, от ортеза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мышцы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атрофируются…</a:t>
            </a:r>
            <a:endParaRPr sz="2400">
              <a:latin typeface="Calibri"/>
              <a:cs typeface="Calibri"/>
            </a:endParaRPr>
          </a:p>
          <a:p>
            <a:pPr marL="241300" marR="501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К </a:t>
            </a:r>
            <a:r>
              <a:rPr sz="2400" spc="-20" dirty="0">
                <a:latin typeface="Calibri"/>
                <a:cs typeface="Calibri"/>
              </a:rPr>
              <a:t>приходу </a:t>
            </a:r>
            <a:r>
              <a:rPr sz="2400" dirty="0">
                <a:latin typeface="Calibri"/>
                <a:cs typeface="Calibri"/>
              </a:rPr>
              <a:t>специалиста все или </a:t>
            </a:r>
            <a:r>
              <a:rPr sz="2400" spc="-5" dirty="0">
                <a:latin typeface="Calibri"/>
                <a:cs typeface="Calibri"/>
              </a:rPr>
              <a:t>почти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все  правильно, но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25" dirty="0">
                <a:latin typeface="Calibri"/>
                <a:cs typeface="Calibri"/>
              </a:rPr>
              <a:t>только </a:t>
            </a:r>
            <a:r>
              <a:rPr sz="2400" dirty="0">
                <a:latin typeface="Calibri"/>
                <a:cs typeface="Calibri"/>
              </a:rPr>
              <a:t>вы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ушли…</a:t>
            </a:r>
            <a:endParaRPr sz="2400">
              <a:latin typeface="Calibri"/>
              <a:cs typeface="Calibri"/>
            </a:endParaRPr>
          </a:p>
          <a:p>
            <a:pPr marL="241300" marR="29527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Нам </a:t>
            </a:r>
            <a:r>
              <a:rPr sz="2400" spc="-20" dirty="0">
                <a:latin typeface="Calibri"/>
                <a:cs typeface="Calibri"/>
              </a:rPr>
              <a:t>неудобно, </a:t>
            </a:r>
            <a:r>
              <a:rPr sz="2400" spc="-35" dirty="0">
                <a:latin typeface="Calibri"/>
                <a:cs typeface="Calibri"/>
              </a:rPr>
              <a:t>когда </a:t>
            </a:r>
            <a:r>
              <a:rPr sz="2400" spc="-20" dirty="0">
                <a:latin typeface="Calibri"/>
                <a:cs typeface="Calibri"/>
              </a:rPr>
              <a:t>стул </a:t>
            </a:r>
            <a:r>
              <a:rPr sz="2400" spc="-10" dirty="0">
                <a:latin typeface="Calibri"/>
                <a:cs typeface="Calibri"/>
              </a:rPr>
              <a:t>стоит здесь,  </a:t>
            </a:r>
            <a:r>
              <a:rPr sz="2400" dirty="0">
                <a:latin typeface="Calibri"/>
                <a:cs typeface="Calibri"/>
              </a:rPr>
              <a:t>зачем </a:t>
            </a:r>
            <a:r>
              <a:rPr sz="2400" spc="-10" dirty="0">
                <a:latin typeface="Calibri"/>
                <a:cs typeface="Calibri"/>
              </a:rPr>
              <a:t>переделывать </a:t>
            </a:r>
            <a:r>
              <a:rPr sz="2400" spc="-5" dirty="0">
                <a:latin typeface="Calibri"/>
                <a:cs typeface="Calibri"/>
              </a:rPr>
              <a:t>кресло, </a:t>
            </a:r>
            <a:r>
              <a:rPr sz="2400" spc="-35" dirty="0">
                <a:latin typeface="Calibri"/>
                <a:cs typeface="Calibri"/>
              </a:rPr>
              <a:t>когда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есть</a:t>
            </a:r>
            <a:endParaRPr sz="2400">
              <a:latin typeface="Calibri"/>
              <a:cs typeface="Calibri"/>
            </a:endParaRPr>
          </a:p>
          <a:p>
            <a:pPr marL="241300" marR="146050">
              <a:lnSpc>
                <a:spcPct val="70000"/>
              </a:lnSpc>
            </a:pPr>
            <a:r>
              <a:rPr sz="2400" spc="-5" dirty="0">
                <a:latin typeface="Calibri"/>
                <a:cs typeface="Calibri"/>
              </a:rPr>
              <a:t>диванчик, невозможно убрать </a:t>
            </a:r>
            <a:r>
              <a:rPr sz="2400" spc="-15" dirty="0">
                <a:latin typeface="Calibri"/>
                <a:cs typeface="Calibri"/>
              </a:rPr>
              <a:t>это ковер  </a:t>
            </a:r>
            <a:r>
              <a:rPr sz="2400" dirty="0">
                <a:latin typeface="Calibri"/>
                <a:cs typeface="Calibri"/>
              </a:rPr>
              <a:t>из </a:t>
            </a:r>
            <a:r>
              <a:rPr sz="2400" spc="-10" dirty="0">
                <a:latin typeface="Calibri"/>
                <a:cs typeface="Calibri"/>
              </a:rPr>
              <a:t>коридора, </a:t>
            </a:r>
            <a:r>
              <a:rPr sz="2400" spc="-5" dirty="0">
                <a:latin typeface="Calibri"/>
                <a:cs typeface="Calibri"/>
              </a:rPr>
              <a:t>он там </a:t>
            </a:r>
            <a:r>
              <a:rPr sz="2400" spc="-25" dirty="0">
                <a:latin typeface="Calibri"/>
                <a:cs typeface="Calibri"/>
              </a:rPr>
              <a:t>всегда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лежал…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823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FC0"/>
                </a:solidFill>
              </a:rPr>
              <a:t>Что</a:t>
            </a:r>
            <a:r>
              <a:rPr spc="-50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делать?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935" algn="l"/>
              </a:tabLst>
            </a:pPr>
            <a:r>
              <a:rPr spc="-5" dirty="0"/>
              <a:t>Объяснять</a:t>
            </a:r>
          </a:p>
          <a:p>
            <a:pPr marL="241300" marR="824865" indent="-229235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935" algn="l"/>
              </a:tabLst>
            </a:pPr>
            <a:r>
              <a:rPr spc="-10" dirty="0"/>
              <a:t>Показывать, </a:t>
            </a:r>
            <a:r>
              <a:rPr spc="-5" dirty="0"/>
              <a:t>а не </a:t>
            </a:r>
            <a:r>
              <a:rPr spc="-30" dirty="0"/>
              <a:t>только  </a:t>
            </a:r>
            <a:r>
              <a:rPr spc="-10" dirty="0"/>
              <a:t>рассказывать</a:t>
            </a:r>
          </a:p>
          <a:p>
            <a:pPr marL="241300" indent="-229235">
              <a:lnSpc>
                <a:spcPts val="3195"/>
              </a:lnSpc>
              <a:spcBef>
                <a:spcPts val="620"/>
              </a:spcBef>
              <a:buFont typeface="Arial"/>
              <a:buChar char="•"/>
              <a:tabLst>
                <a:tab pos="241935" algn="l"/>
              </a:tabLst>
            </a:pPr>
            <a:r>
              <a:rPr spc="-5" dirty="0"/>
              <a:t>Изменить привычку</a:t>
            </a:r>
            <a:r>
              <a:rPr spc="5" dirty="0"/>
              <a:t> </a:t>
            </a:r>
            <a:r>
              <a:rPr spc="-5" dirty="0"/>
              <a:t>–</a:t>
            </a:r>
          </a:p>
          <a:p>
            <a:pPr marL="241300" marR="5080" algn="just">
              <a:lnSpc>
                <a:spcPts val="3020"/>
              </a:lnSpc>
              <a:spcBef>
                <a:spcPts val="219"/>
              </a:spcBef>
            </a:pPr>
            <a:r>
              <a:rPr spc="-10" dirty="0"/>
              <a:t>прорабатывать вместе </a:t>
            </a:r>
            <a:r>
              <a:rPr spc="-5" dirty="0"/>
              <a:t>новые  задачи, </a:t>
            </a:r>
            <a:r>
              <a:rPr spc="-15" dirty="0"/>
              <a:t>пока </a:t>
            </a:r>
            <a:r>
              <a:rPr spc="-10" dirty="0"/>
              <a:t>они </a:t>
            </a:r>
            <a:r>
              <a:rPr spc="-5" dirty="0"/>
              <a:t>не </a:t>
            </a:r>
            <a:r>
              <a:rPr spc="-10" dirty="0"/>
              <a:t>войдут </a:t>
            </a:r>
            <a:r>
              <a:rPr spc="-5" dirty="0"/>
              <a:t>в  </a:t>
            </a:r>
            <a:r>
              <a:rPr dirty="0"/>
              <a:t>жизнь.</a:t>
            </a:r>
          </a:p>
          <a:p>
            <a:pPr marL="241300" marR="349250" indent="-229235" algn="just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pc="-10" dirty="0"/>
              <a:t>Привычка </a:t>
            </a:r>
            <a:r>
              <a:rPr spc="-15" dirty="0"/>
              <a:t>образуется </a:t>
            </a:r>
            <a:r>
              <a:rPr spc="-5" dirty="0"/>
              <a:t>не  </a:t>
            </a:r>
            <a:r>
              <a:rPr spc="-10" dirty="0"/>
              <a:t>ранее, чем </a:t>
            </a:r>
            <a:r>
              <a:rPr spc="-5" dirty="0"/>
              <a:t>через 4</a:t>
            </a:r>
            <a:r>
              <a:rPr spc="15" dirty="0"/>
              <a:t> </a:t>
            </a:r>
            <a:r>
              <a:rPr spc="-25" dirty="0"/>
              <a:t>недели.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57900" y="4783835"/>
            <a:ext cx="5368290" cy="1171575"/>
            <a:chOff x="6057900" y="4783835"/>
            <a:chExt cx="5368290" cy="1171575"/>
          </a:xfrm>
        </p:grpSpPr>
        <p:sp>
          <p:nvSpPr>
            <p:cNvPr id="5" name="object 5"/>
            <p:cNvSpPr/>
            <p:nvPr/>
          </p:nvSpPr>
          <p:spPr>
            <a:xfrm>
              <a:off x="6057900" y="4802123"/>
              <a:ext cx="560070" cy="7338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1259" y="4783835"/>
              <a:ext cx="4588001" cy="7871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71259" y="5167883"/>
              <a:ext cx="5154930" cy="7871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84619" y="5646423"/>
              <a:ext cx="4728210" cy="631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48907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Проявить </a:t>
            </a:r>
            <a:r>
              <a:rPr spc="-10" dirty="0"/>
              <a:t>терпение </a:t>
            </a:r>
            <a:r>
              <a:rPr spc="-5" dirty="0"/>
              <a:t>и  понимание</a:t>
            </a: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Оценить </a:t>
            </a:r>
            <a:r>
              <a:rPr spc="-15" dirty="0"/>
              <a:t>корректно </a:t>
            </a:r>
            <a:r>
              <a:rPr spc="-10" dirty="0"/>
              <a:t>уровень  </a:t>
            </a:r>
            <a:r>
              <a:rPr spc="-5" dirty="0"/>
              <a:t>включенности и</a:t>
            </a:r>
            <a:r>
              <a:rPr spc="-40" dirty="0"/>
              <a:t> </a:t>
            </a:r>
            <a:r>
              <a:rPr spc="-5" dirty="0"/>
              <a:t>оппортунизма</a:t>
            </a:r>
          </a:p>
          <a:p>
            <a:pPr marL="241300" marR="36766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Работать </a:t>
            </a:r>
            <a:r>
              <a:rPr spc="-15" dirty="0"/>
              <a:t>терпеливо, пока </a:t>
            </a:r>
            <a:r>
              <a:rPr spc="-5" dirty="0"/>
              <a:t>не  изменения не</a:t>
            </a:r>
            <a:r>
              <a:rPr dirty="0"/>
              <a:t> </a:t>
            </a:r>
            <a:r>
              <a:rPr spc="-5" dirty="0"/>
              <a:t>станут</a:t>
            </a:r>
          </a:p>
          <a:p>
            <a:pPr marL="241300">
              <a:lnSpc>
                <a:spcPts val="2985"/>
              </a:lnSpc>
            </a:pPr>
            <a:r>
              <a:rPr spc="-5" dirty="0"/>
              <a:t>заметными</a:t>
            </a:r>
          </a:p>
          <a:p>
            <a:pPr marL="241300" indent="-228600">
              <a:lnSpc>
                <a:spcPts val="319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pc="-25" dirty="0"/>
              <a:t>Уйти, </a:t>
            </a:r>
            <a:r>
              <a:rPr spc="-5" dirty="0"/>
              <a:t>если семья не</a:t>
            </a:r>
            <a:r>
              <a:rPr spc="20" dirty="0"/>
              <a:t> </a:t>
            </a:r>
            <a:r>
              <a:rPr spc="-25" dirty="0"/>
              <a:t>готова</a:t>
            </a:r>
          </a:p>
          <a:p>
            <a:pPr marL="240029">
              <a:lnSpc>
                <a:spcPts val="3190"/>
              </a:lnSpc>
            </a:pPr>
            <a:r>
              <a:rPr u="heavy" spc="-7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принять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проблему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и ее</a:t>
            </a:r>
            <a:r>
              <a:rPr u="heavy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решать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Детский церебральный </a:t>
            </a:r>
            <a:r>
              <a:rPr spc="-5" dirty="0"/>
              <a:t>паралич </a:t>
            </a:r>
            <a:r>
              <a:rPr dirty="0"/>
              <a:t>– </a:t>
            </a:r>
            <a:r>
              <a:rPr spc="-5" dirty="0"/>
              <a:t>как  должно</a:t>
            </a:r>
            <a:r>
              <a:rPr spc="15" dirty="0"/>
              <a:t> </a:t>
            </a:r>
            <a:r>
              <a:rPr spc="-5" dirty="0"/>
              <a:t>быть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7547"/>
            <a:ext cx="9977755" cy="4798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Ранняя абилитация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Раннее </a:t>
            </a:r>
            <a:r>
              <a:rPr sz="2800" spc="-10" dirty="0">
                <a:latin typeface="Calibri"/>
                <a:cs typeface="Calibri"/>
              </a:rPr>
              <a:t>обучение повседневной </a:t>
            </a:r>
            <a:r>
              <a:rPr sz="2800" spc="-15" dirty="0">
                <a:latin typeface="Calibri"/>
                <a:cs typeface="Calibri"/>
              </a:rPr>
              <a:t>деятельности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в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полном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объеме </a:t>
            </a:r>
            <a:r>
              <a:rPr sz="2800" spc="-10" dirty="0">
                <a:latin typeface="Calibri"/>
                <a:cs typeface="Calibri"/>
              </a:rPr>
              <a:t> (мобильность, </a:t>
            </a:r>
            <a:r>
              <a:rPr sz="2800" spc="-5" dirty="0">
                <a:latin typeface="Calibri"/>
                <a:cs typeface="Calibri"/>
              </a:rPr>
              <a:t>самообслуживание, </a:t>
            </a:r>
            <a:r>
              <a:rPr sz="2800" spc="-20" dirty="0">
                <a:latin typeface="Calibri"/>
                <a:cs typeface="Calibri"/>
              </a:rPr>
              <a:t>хобби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т.п.)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Обучение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15" dirty="0">
                <a:latin typeface="Calibri"/>
                <a:cs typeface="Calibri"/>
              </a:rPr>
              <a:t>школьной </a:t>
            </a:r>
            <a:r>
              <a:rPr sz="2800" spc="-5" dirty="0">
                <a:latin typeface="Calibri"/>
                <a:cs typeface="Calibri"/>
              </a:rPr>
              <a:t>программе на </a:t>
            </a:r>
            <a:r>
              <a:rPr sz="2800" spc="-15" dirty="0">
                <a:latin typeface="Calibri"/>
                <a:cs typeface="Calibri"/>
              </a:rPr>
              <a:t>дому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и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школе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Продолжение </a:t>
            </a:r>
            <a:r>
              <a:rPr sz="2800" spc="-10" dirty="0">
                <a:latin typeface="Calibri"/>
                <a:cs typeface="Calibri"/>
              </a:rPr>
              <a:t>обучения </a:t>
            </a:r>
            <a:r>
              <a:rPr sz="2800" spc="-20" dirty="0">
                <a:latin typeface="Calibri"/>
                <a:cs typeface="Calibri"/>
              </a:rPr>
              <a:t>(колледж,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институт)</a:t>
            </a:r>
            <a:endParaRPr sz="2800">
              <a:latin typeface="Calibri"/>
              <a:cs typeface="Calibri"/>
            </a:endParaRPr>
          </a:p>
          <a:p>
            <a:pPr marL="241300" marR="1170305" indent="-229235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Последовательная </a:t>
            </a:r>
            <a:r>
              <a:rPr sz="2800" spc="-5" dirty="0">
                <a:latin typeface="Calibri"/>
                <a:cs typeface="Calibri"/>
              </a:rPr>
              <a:t>адаптация </a:t>
            </a:r>
            <a:r>
              <a:rPr sz="2800" spc="-15" dirty="0">
                <a:latin typeface="Calibri"/>
                <a:cs typeface="Calibri"/>
              </a:rPr>
              <a:t>среды </a:t>
            </a:r>
            <a:r>
              <a:rPr sz="2800" spc="-30" dirty="0">
                <a:latin typeface="Calibri"/>
                <a:cs typeface="Calibri"/>
              </a:rPr>
              <a:t>под </a:t>
            </a:r>
            <a:r>
              <a:rPr sz="2800" spc="-5" dirty="0">
                <a:latin typeface="Calibri"/>
                <a:cs typeface="Calibri"/>
              </a:rPr>
              <a:t>изменяющиеся  </a:t>
            </a:r>
            <a:r>
              <a:rPr sz="2800" spc="-10" dirty="0">
                <a:latin typeface="Calibri"/>
                <a:cs typeface="Calibri"/>
              </a:rPr>
              <a:t>потребности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Последовательный </a:t>
            </a:r>
            <a:r>
              <a:rPr sz="2800" spc="-20" dirty="0">
                <a:latin typeface="Calibri"/>
                <a:cs typeface="Calibri"/>
              </a:rPr>
              <a:t>подбор </a:t>
            </a:r>
            <a:r>
              <a:rPr sz="2800" spc="-15" dirty="0">
                <a:latin typeface="Calibri"/>
                <a:cs typeface="Calibri"/>
              </a:rPr>
              <a:t>средств технической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реабилитации</a:t>
            </a:r>
            <a:endParaRPr sz="2800">
              <a:latin typeface="Calibri"/>
              <a:cs typeface="Calibri"/>
            </a:endParaRPr>
          </a:p>
          <a:p>
            <a:pPr marL="241300" marR="1194435" indent="-229235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Работоспособность </a:t>
            </a:r>
            <a:r>
              <a:rPr sz="2800" spc="-5" dirty="0">
                <a:latin typeface="Calibri"/>
                <a:cs typeface="Calibri"/>
              </a:rPr>
              <a:t>в максимально </a:t>
            </a:r>
            <a:r>
              <a:rPr sz="2800" spc="-10" dirty="0">
                <a:latin typeface="Calibri"/>
                <a:cs typeface="Calibri"/>
              </a:rPr>
              <a:t>доступном объеме </a:t>
            </a:r>
            <a:r>
              <a:rPr sz="2800" spc="-5" dirty="0">
                <a:latin typeface="Calibri"/>
                <a:cs typeface="Calibri"/>
              </a:rPr>
              <a:t>и  финансовая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независимость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Полноценный </a:t>
            </a:r>
            <a:r>
              <a:rPr sz="2800" spc="-5" dirty="0">
                <a:latin typeface="Calibri"/>
                <a:cs typeface="Calibri"/>
              </a:rPr>
              <a:t>член общества, </a:t>
            </a:r>
            <a:r>
              <a:rPr sz="2800" spc="-10" dirty="0">
                <a:latin typeface="Calibri"/>
                <a:cs typeface="Calibri"/>
              </a:rPr>
              <a:t>работник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налогоплательщик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Эрготерапия при ДЦП –</a:t>
            </a:r>
            <a:r>
              <a:rPr spc="-75" dirty="0"/>
              <a:t> </a:t>
            </a:r>
            <a:r>
              <a:rPr spc="-5" dirty="0"/>
              <a:t>комплекс  сопровождения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7761"/>
            <a:ext cx="10352405" cy="41656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42950" indent="-229235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0 базовый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уровень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информирование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о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том,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что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ДЦП – 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это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на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всю  жизнь и 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эта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жизнь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имеет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право на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полноценное</a:t>
            </a:r>
            <a:r>
              <a:rPr sz="26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существование.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1 – </a:t>
            </a:r>
            <a:r>
              <a:rPr sz="2600" spc="-5" dirty="0">
                <a:latin typeface="Calibri"/>
                <a:cs typeface="Calibri"/>
              </a:rPr>
              <a:t>обучение </a:t>
            </a:r>
            <a:r>
              <a:rPr sz="2600" spc="-15" dirty="0">
                <a:latin typeface="Calibri"/>
                <a:cs typeface="Calibri"/>
              </a:rPr>
              <a:t>родственников </a:t>
            </a:r>
            <a:r>
              <a:rPr sz="2600" spc="-5" dirty="0">
                <a:latin typeface="Calibri"/>
                <a:cs typeface="Calibri"/>
              </a:rPr>
              <a:t>перемещению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поддержке</a:t>
            </a:r>
            <a:r>
              <a:rPr sz="2600" spc="-1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позы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2- адаптация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помещений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3 – </a:t>
            </a:r>
            <a:r>
              <a:rPr sz="2600" spc="-15" dirty="0">
                <a:latin typeface="Calibri"/>
                <a:cs typeface="Calibri"/>
              </a:rPr>
              <a:t>подбор </a:t>
            </a:r>
            <a:r>
              <a:rPr sz="2600" spc="-10" dirty="0">
                <a:latin typeface="Calibri"/>
                <a:cs typeface="Calibri"/>
              </a:rPr>
              <a:t>средств </a:t>
            </a:r>
            <a:r>
              <a:rPr sz="2600" dirty="0">
                <a:latin typeface="Calibri"/>
                <a:cs typeface="Calibri"/>
              </a:rPr>
              <a:t>адаптации и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реабилитации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4 – выбор </a:t>
            </a:r>
            <a:r>
              <a:rPr sz="2600" spc="-5" dirty="0">
                <a:latin typeface="Calibri"/>
                <a:cs typeface="Calibri"/>
              </a:rPr>
              <a:t>терапевтической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деятельности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5- </a:t>
            </a:r>
            <a:r>
              <a:rPr sz="2600" dirty="0">
                <a:latin typeface="Calibri"/>
                <a:cs typeface="Calibri"/>
              </a:rPr>
              <a:t>выбор </a:t>
            </a:r>
            <a:r>
              <a:rPr sz="2600" spc="-5" dirty="0">
                <a:latin typeface="Calibri"/>
                <a:cs typeface="Calibri"/>
              </a:rPr>
              <a:t>поддерживающих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методик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6 – </a:t>
            </a:r>
            <a:r>
              <a:rPr sz="2600" spc="-5" dirty="0">
                <a:latin typeface="Calibri"/>
                <a:cs typeface="Calibri"/>
              </a:rPr>
              <a:t>обучение </a:t>
            </a:r>
            <a:r>
              <a:rPr sz="2600" spc="-15" dirty="0">
                <a:latin typeface="Calibri"/>
                <a:cs typeface="Calibri"/>
              </a:rPr>
              <a:t>родственников контролю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сопровождению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деятельности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7 – </a:t>
            </a:r>
            <a:r>
              <a:rPr sz="2600" spc="-5" dirty="0">
                <a:latin typeface="Calibri"/>
                <a:cs typeface="Calibri"/>
              </a:rPr>
              <a:t>стратегия </a:t>
            </a:r>
            <a:r>
              <a:rPr sz="2600" spc="-10" dirty="0">
                <a:latin typeface="Calibri"/>
                <a:cs typeface="Calibri"/>
              </a:rPr>
              <a:t>«оценка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пластичность»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1370</Words>
  <Application>Microsoft Office PowerPoint</Application>
  <PresentationFormat>Произвольный</PresentationFormat>
  <Paragraphs>153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Детский церебральный паралич</vt:lpstr>
      <vt:lpstr>Зачем менять среду ребенка дома ?</vt:lpstr>
      <vt:lpstr>Адаптация среды:</vt:lpstr>
      <vt:lpstr>Адаптация среды:</vt:lpstr>
      <vt:lpstr>Сложности практической работы</vt:lpstr>
      <vt:lpstr>Что делать?</vt:lpstr>
      <vt:lpstr>Детский церебральный паралич – как  должно быть</vt:lpstr>
      <vt:lpstr>Эрготерапия при ДЦП – комплекс  сопровождения</vt:lpstr>
      <vt:lpstr>ДЦП – это на всю жизнь и эта жизнь имеет  право на полноценное существование</vt:lpstr>
      <vt:lpstr>Планирование жизни семьи</vt:lpstr>
      <vt:lpstr>Эрготерапия при ДЦП, поддержание и перемещение</vt:lpstr>
      <vt:lpstr>Адаптация помещений и обстановки</vt:lpstr>
      <vt:lpstr>Подбор технических средств</vt:lpstr>
      <vt:lpstr>Терапевтическая деятельность</vt:lpstr>
      <vt:lpstr>Поддерживающие методики</vt:lpstr>
      <vt:lpstr>Обучение контролю и сопровождению</vt:lpstr>
      <vt:lpstr>Посильно участвовать в гигиенических активностях</vt:lpstr>
      <vt:lpstr>«Оценка и пластичность»</vt:lpstr>
      <vt:lpstr>А где реабилитация\абилитация?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Эрготерапия в реабилитации детей с ДЦП</dc:title>
  <dc:creator>Мария Мальцева</dc:creator>
  <cp:lastModifiedBy>Екатерина Быкова</cp:lastModifiedBy>
  <cp:revision>1</cp:revision>
  <dcterms:created xsi:type="dcterms:W3CDTF">2020-11-14T13:16:25Z</dcterms:created>
  <dcterms:modified xsi:type="dcterms:W3CDTF">2020-11-16T11:07:32Z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2020-11-14T00:00:00Z</vt:filetime>
  </property>
</Properties>
</file>