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87745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2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Войно-Ясенецкого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"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7544" y="4149080"/>
            <a:ext cx="8147248" cy="197708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Хилько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Ю.Г</a:t>
            </a:r>
          </a:p>
          <a:p>
            <a:pPr marL="0" indent="0" algn="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 Казакова Е.Н</a:t>
            </a:r>
          </a:p>
          <a:p>
            <a:pPr marL="0" indent="0" algn="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2022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39552" y="2564903"/>
            <a:ext cx="8147248" cy="122413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449580" algn="l"/>
              </a:tabLst>
            </a:pPr>
            <a:r>
              <a:rPr lang="ru-RU" b="1" dirty="0">
                <a:solidFill>
                  <a:srgbClr val="00000A"/>
                </a:solidFill>
                <a:latin typeface="Times New Roman"/>
                <a:ea typeface="Calibri"/>
                <a:cs typeface="Times New Roman"/>
              </a:rPr>
              <a:t>МДК 03.01 Организация деятельности аптеки и ее структурных подразделений</a:t>
            </a:r>
            <a:endParaRPr lang="ru-RU" sz="1400" dirty="0">
              <a:solidFill>
                <a:srgbClr val="00000A"/>
              </a:solidFill>
              <a:latin typeface="Times New Roman"/>
              <a:ea typeface="SimSu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9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в санитарной одежде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yaly\Desktop\Презентация\20220130_173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264696" cy="49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Административно-бытовая зона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9715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 персонала предназначена для отдыха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Комната, должна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оснащена необходимым для этого оборудованием (холодильник, СВЧ, электрический чайник).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yaly\Desktop\Презентация\Xkcaab44w1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5777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хранения верхней и санитарной одежды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yaly\Desktop\m7HBHihxyd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70485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3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хранения аптечных товаров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yaly\Desktop\20220130_172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56792"/>
            <a:ext cx="374441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aly\Desktop\20220130_1723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556793"/>
            <a:ext cx="432048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yaly\Desktop\20220130_1723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221088"/>
            <a:ext cx="43204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5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A"/>
                </a:solidFill>
                <a:latin typeface="Times New Roman"/>
                <a:ea typeface="SimSun"/>
              </a:rPr>
              <a:t>Шкаф </a:t>
            </a:r>
            <a:r>
              <a:rPr lang="ru-RU" b="1" dirty="0">
                <a:solidFill>
                  <a:srgbClr val="00000A"/>
                </a:solidFill>
                <a:latin typeface="Times New Roman"/>
                <a:ea typeface="SimSun"/>
              </a:rPr>
              <a:t>для хранения наружных лекарственных </a:t>
            </a:r>
            <a:r>
              <a:rPr lang="ru-RU" b="1" dirty="0" smtClean="0">
                <a:solidFill>
                  <a:srgbClr val="00000A"/>
                </a:solidFill>
                <a:latin typeface="Times New Roman"/>
                <a:ea typeface="SimSun"/>
              </a:rPr>
              <a:t>препаратов</a:t>
            </a:r>
            <a:endParaRPr lang="ru-RU" b="1" dirty="0"/>
          </a:p>
        </p:txBody>
      </p:sp>
      <p:pic>
        <p:nvPicPr>
          <p:cNvPr id="4100" name="Picture 4" descr="C:\Users\yaly\Desktop\Презентация\20220130_172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99513"/>
            <a:ext cx="6189644" cy="496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A"/>
                </a:solidFill>
                <a:latin typeface="Times New Roman"/>
                <a:ea typeface="SimSun"/>
              </a:rPr>
              <a:t>Шкаф </a:t>
            </a:r>
            <a:r>
              <a:rPr lang="ru-RU" b="1" dirty="0">
                <a:solidFill>
                  <a:srgbClr val="00000A"/>
                </a:solidFill>
                <a:latin typeface="Times New Roman"/>
                <a:ea typeface="SimSun"/>
              </a:rPr>
              <a:t>для </a:t>
            </a:r>
            <a:r>
              <a:rPr lang="ru-RU" b="1" dirty="0" smtClean="0">
                <a:solidFill>
                  <a:srgbClr val="00000A"/>
                </a:solidFill>
                <a:latin typeface="Times New Roman"/>
                <a:ea typeface="SimSun"/>
              </a:rPr>
              <a:t>хранения внутренних </a:t>
            </a:r>
            <a:r>
              <a:rPr lang="ru-RU" b="1" dirty="0">
                <a:solidFill>
                  <a:srgbClr val="00000A"/>
                </a:solidFill>
                <a:latin typeface="Times New Roman"/>
                <a:ea typeface="SimSun"/>
              </a:rPr>
              <a:t>лекарственных </a:t>
            </a:r>
            <a:r>
              <a:rPr lang="ru-RU" b="1" dirty="0" smtClean="0">
                <a:solidFill>
                  <a:srgbClr val="00000A"/>
                </a:solidFill>
                <a:latin typeface="Times New Roman"/>
                <a:ea typeface="SimSun"/>
              </a:rPr>
              <a:t>препаратов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yaly\Desktop\Презентация\20220130_172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602813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2808312"/>
          </a:xfrm>
        </p:spPr>
        <p:txBody>
          <a:bodyPr>
            <a:normAutofit/>
          </a:bodyPr>
          <a:lstStyle/>
          <a:p>
            <a:pPr marL="342900" lvl="0">
              <a:spcAft>
                <a:spcPts val="0"/>
              </a:spcAft>
              <a:tabLst>
                <a:tab pos="180340" algn="l"/>
              </a:tabLst>
            </a:pPr>
            <a:r>
              <a:rPr lang="ru-RU" sz="4000" b="1" dirty="0">
                <a:solidFill>
                  <a:srgbClr val="00000A"/>
                </a:solidFill>
                <a:latin typeface="Times New Roman"/>
                <a:ea typeface="SimSun"/>
              </a:rPr>
              <a:t>Шкафы для хранения </a:t>
            </a:r>
            <a:r>
              <a:rPr lang="ru-RU" sz="4000" b="1" dirty="0">
                <a:solidFill>
                  <a:srgbClr val="00000A"/>
                </a:solidFill>
                <a:latin typeface="Times New Roman"/>
                <a:ea typeface="SimSun"/>
                <a:cs typeface="Times New Roman"/>
              </a:rPr>
              <a:t>лекарственных препаратов для </a:t>
            </a:r>
            <a:r>
              <a:rPr lang="ru-RU" sz="4000" b="1" dirty="0" smtClean="0">
                <a:solidFill>
                  <a:srgbClr val="00000A"/>
                </a:solidFill>
                <a:latin typeface="Times New Roman"/>
                <a:ea typeface="SimSun"/>
                <a:cs typeface="Times New Roman"/>
              </a:rPr>
              <a:t>инъекций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yaly\Desktop\Презентация\20220130_172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85581"/>
            <a:ext cx="5544616" cy="458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pPr lvl="0">
              <a:spcAft>
                <a:spcPts val="0"/>
              </a:spcAft>
              <a:tabLst>
                <a:tab pos="180340" algn="l"/>
              </a:tabLst>
            </a:pPr>
            <a:r>
              <a:rPr lang="ru-RU" b="1" dirty="0">
                <a:solidFill>
                  <a:srgbClr val="00000A"/>
                </a:solidFill>
                <a:latin typeface="Times New Roman"/>
                <a:ea typeface="SimSun"/>
                <a:cs typeface="Times New Roman"/>
              </a:rPr>
              <a:t>Шкафы для хранения перевязочного </a:t>
            </a:r>
            <a:r>
              <a:rPr lang="ru-RU" b="1" dirty="0" smtClean="0">
                <a:solidFill>
                  <a:srgbClr val="00000A"/>
                </a:solidFill>
                <a:latin typeface="Times New Roman"/>
                <a:ea typeface="SimSun"/>
                <a:cs typeface="Times New Roman"/>
              </a:rPr>
              <a:t>материала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7170" name="Picture 2" descr="C:\Users\yaly\Desktop\Презентация\20220206_164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32448" cy="526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yaly\Desktop\Презентация\20220206_164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104456" cy="526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резиновых изделий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yaly\Desktop\Презентация\20220206_163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  <a:tabLst>
                <a:tab pos="180340" algn="l"/>
              </a:tabLst>
            </a:pPr>
            <a:r>
              <a:rPr lang="ru-RU" sz="40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Шкаф для </a:t>
            </a:r>
            <a:r>
              <a:rPr lang="ru-RU" sz="4000" b="1" dirty="0">
                <a:solidFill>
                  <a:srgbClr val="00000A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хранения лекарственного растительного сырья.</a:t>
            </a:r>
            <a:r>
              <a:rPr lang="ru-RU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yaly\Desktop\Презентация\20220130_172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969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Вывеска аптеки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3528392" cy="5256584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220980" algn="l"/>
                <a:tab pos="735330" algn="l"/>
                <a:tab pos="1249680" algn="l"/>
                <a:tab pos="1764030" algn="l"/>
                <a:tab pos="5892165" algn="r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Наименование: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АО «Губернские аптеки» ЦРА №356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ЦРА№44.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220980" algn="l"/>
                <a:tab pos="735330" algn="l"/>
                <a:tab pos="1249680" algn="l"/>
                <a:tab pos="1764030" algn="l"/>
                <a:tab pos="5892165" algn="r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Адрес аптечной организации: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Красноярский край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Ермаковский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район Ленина 92.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Вид аптечной организации: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Аптека.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Форма собственности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Акционерное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обество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yaly\Desktop\20220212_190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8965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парафармацевтической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yaly\Desktop\Презентация\20220130_172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4" y="1916832"/>
            <a:ext cx="4131342" cy="472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yaly\Desktop\Презентация\20220130_1725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176464" cy="47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огнеопасных веществ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C:\Users\yaly\Desktop\Презентация\20220130_172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032448" cy="48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yaly\Desktop\Презентация\20220130_172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489344" cy="46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pPr marL="342900" lvl="0">
              <a:spcAft>
                <a:spcPts val="0"/>
              </a:spcAft>
              <a:tabLst>
                <a:tab pos="180340" algn="l"/>
              </a:tabLst>
            </a:pPr>
            <a:r>
              <a:rPr lang="ru-RU" sz="3600" b="1" dirty="0">
                <a:solidFill>
                  <a:srgbClr val="00000A"/>
                </a:solidFill>
                <a:latin typeface="Times New Roman"/>
                <a:ea typeface="SimSun"/>
                <a:cs typeface="Times New Roman"/>
              </a:rPr>
              <a:t>Помещение хранения препаратов, стоящих на предметно-количественном </a:t>
            </a:r>
            <a:r>
              <a:rPr lang="ru-RU" sz="3600" b="1" dirty="0" smtClean="0">
                <a:solidFill>
                  <a:srgbClr val="00000A"/>
                </a:solidFill>
                <a:latin typeface="Times New Roman"/>
                <a:ea typeface="SimSun"/>
                <a:cs typeface="Times New Roman"/>
              </a:rPr>
              <a:t>учете</a:t>
            </a:r>
            <a:r>
              <a:rPr lang="ru-RU" sz="3600" b="1" dirty="0">
                <a:ea typeface="Times New Roman"/>
                <a:cs typeface="Times New Roman"/>
              </a:rPr>
              <a:t/>
            </a:r>
            <a:br>
              <a:rPr lang="ru-RU" sz="3600" b="1" dirty="0">
                <a:ea typeface="Times New Roman"/>
                <a:cs typeface="Times New Roman"/>
              </a:rPr>
            </a:br>
            <a:endParaRPr lang="ru-RU" sz="3600" b="1" dirty="0"/>
          </a:p>
        </p:txBody>
      </p:sp>
      <p:pic>
        <p:nvPicPr>
          <p:cNvPr id="12290" name="Picture 2" descr="C:\Users\yaly\Desktop\Презентация\2vLG1SOXv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55272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C:\Users\yaly\Desktop\Презентация\20220130_173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39447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yaly\Desktop\Презентация\20220130_172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8840"/>
            <a:ext cx="3960440" cy="35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 marL="342900" lvl="0">
              <a:spcBef>
                <a:spcPct val="20000"/>
              </a:spcBef>
              <a:tabLst>
                <a:tab pos="180340" algn="l"/>
              </a:tabLst>
            </a:pPr>
            <a:r>
              <a:rPr lang="ru-RU" b="1" dirty="0">
                <a:solidFill>
                  <a:srgbClr val="00000A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Карантинные зоны хранения лекарственных </a:t>
            </a:r>
            <a:r>
              <a:rPr lang="ru-RU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препаратов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4338" name="Picture 2" descr="C:\Users\yaly\Desktop\Презентация\20220130_173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16169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yaly\Desktop\Презентация\20220130_173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1888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tabLst>
                <a:tab pos="180340" algn="l"/>
              </a:tabLst>
            </a:pPr>
            <a: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Зоны для хранения фальсифицированных, недоброкачественных, контрафактных ЛП, а также ЛП с истекшим сроком годности.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15362" name="Picture 2" descr="C:\Users\yaly\Desktop\Презентация\20220130_173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5365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yaly\Desktop\Презентация\20220130_1731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8884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 для сбора медицинских отходов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yaly\Desktop\MTPXVObaTC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0200"/>
            <a:ext cx="6264696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yaly\Desktop\20220212_190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76875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2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зал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yaly\Desktop\Презентация\20220129_084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572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aly\Desktop\Презентация\20220129_084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35597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yaly\Desktop\20220129_084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5392"/>
            <a:ext cx="8784976" cy="5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 для посетителей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yaly\Desktop\20220129_083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72832"/>
            <a:ext cx="3528391" cy="368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yaly\Desktop\Презентация\SDgbFLOIE-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01490"/>
            <a:ext cx="4464496" cy="543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уборочного инвентаря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yaly\Desktop\YiKy9_Nab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0200"/>
            <a:ext cx="58326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Промаркированный уборочный инвентарь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yaly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3448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Санузел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yaly\Desktop\0xJ0lBlDe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857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aly\Desktop\4xYBbYl0cx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6104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200</Words>
  <Application>Microsoft Office PowerPoint</Application>
  <PresentationFormat>Экран (4:3)</PresentationFormat>
  <Paragraphs>38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</vt:lpstr>
      <vt:lpstr>Вывеска аптеки</vt:lpstr>
      <vt:lpstr>Режим работы</vt:lpstr>
      <vt:lpstr>Торговый зал </vt:lpstr>
      <vt:lpstr>Рабочее место фармацевта</vt:lpstr>
      <vt:lpstr>Информационный стенд для посетителей</vt:lpstr>
      <vt:lpstr>Шкаф для хранения уборочного инвентаря</vt:lpstr>
      <vt:lpstr>Промаркированный уборочный инвентарь</vt:lpstr>
      <vt:lpstr>Санузел</vt:lpstr>
      <vt:lpstr>Фармацевт в санитарной одежде</vt:lpstr>
      <vt:lpstr>Административно-бытовая зона</vt:lpstr>
      <vt:lpstr>Зона хранения верхней и санитарной одежды</vt:lpstr>
      <vt:lpstr>Помещения для хранения аптечных товаров</vt:lpstr>
      <vt:lpstr>Шкаф для хранения наружных лекарственных препаратов</vt:lpstr>
      <vt:lpstr>Шкаф для хранения внутренних лекарственных препаратов </vt:lpstr>
      <vt:lpstr>Шкафы для хранения лекарственных препаратов для инъекций </vt:lpstr>
      <vt:lpstr>Шкафы для хранения перевязочного материала </vt:lpstr>
      <vt:lpstr>Шкаф для хранения резиновых изделий</vt:lpstr>
      <vt:lpstr>Шкаф для хранения лекарственного растительного сырья. </vt:lpstr>
      <vt:lpstr>Шкаф для хранения парафармацевтической продукции</vt:lpstr>
      <vt:lpstr>Шкаф для хранения огнеопасных веществ</vt:lpstr>
      <vt:lpstr>Помещение хранения препаратов, стоящих на предметно-количественном учете </vt:lpstr>
      <vt:lpstr>Холодильник</vt:lpstr>
      <vt:lpstr>Карантинные зоны хранения лекарственных препаратов </vt:lpstr>
      <vt:lpstr>Зоны для хранения фальсифицированных, недоброкачественных, контрафактных ЛП, а также ЛП с истекшим сроком годности. </vt:lpstr>
      <vt:lpstr>Тара для сбора медицинских отходов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yaly</dc:creator>
  <cp:lastModifiedBy>yaly</cp:lastModifiedBy>
  <cp:revision>29</cp:revision>
  <dcterms:created xsi:type="dcterms:W3CDTF">2020-06-24T00:06:31Z</dcterms:created>
  <dcterms:modified xsi:type="dcterms:W3CDTF">2022-02-17T14:16:16Z</dcterms:modified>
</cp:coreProperties>
</file>