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94" r:id="rId4"/>
    <p:sldId id="295" r:id="rId5"/>
    <p:sldId id="296" r:id="rId6"/>
    <p:sldId id="284" r:id="rId7"/>
    <p:sldId id="298" r:id="rId8"/>
    <p:sldId id="297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281" r:id="rId19"/>
    <p:sldId id="308" r:id="rId20"/>
    <p:sldId id="273" r:id="rId21"/>
    <p:sldId id="290" r:id="rId22"/>
    <p:sldId id="30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44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85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04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117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483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8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293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730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4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29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589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7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8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5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72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54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D99BE77-9E45-420F-B5BB-8CC7327C6826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EC43632-BAFB-45B7-91BB-418DFF9B3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32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Служебные части речи (предлог, союз, частица)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Практика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635FB5-48BE-72A4-3BDC-4C2C49927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союзов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748FBD-DC72-1E95-F610-8CFA8DCEAFB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800" b="1" cap="none" dirty="0"/>
              <a:t>Простые</a:t>
            </a:r>
            <a:r>
              <a:rPr lang="ru-RU" sz="2800" cap="none" dirty="0"/>
              <a:t> (состоят из одного слова): </a:t>
            </a:r>
            <a:r>
              <a:rPr lang="ru-RU" sz="2800" i="1" cap="none" dirty="0"/>
              <a:t>и, хотя, будто </a:t>
            </a:r>
            <a:r>
              <a:rPr lang="ru-RU" sz="2800" cap="none" dirty="0"/>
              <a:t>и пр.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99F667-3416-EAB5-1332-CEA6731333A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just"/>
            <a:r>
              <a:rPr lang="ru-RU" sz="2800" b="1" cap="none" dirty="0"/>
              <a:t>Составные</a:t>
            </a:r>
            <a:r>
              <a:rPr lang="ru-RU" sz="2800" cap="none" dirty="0"/>
              <a:t> (состоят из нескольких слов): </a:t>
            </a:r>
            <a:r>
              <a:rPr lang="ru-RU" sz="2800" i="1" cap="none" dirty="0"/>
              <a:t>так как, потому что, после того как </a:t>
            </a:r>
            <a:r>
              <a:rPr lang="ru-RU" sz="2800" cap="none" dirty="0"/>
              <a:t>и пр.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71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AC6D465-F03D-02DE-C2EF-F3F123CC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союзов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F8F369C-F0D5-6947-D1AE-8BED79AC694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700808"/>
            <a:ext cx="7772870" cy="482453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b="1" cap="none" dirty="0"/>
              <a:t>Сочинительные</a:t>
            </a:r>
            <a:endParaRPr lang="ru-RU" sz="3200" cap="none" dirty="0"/>
          </a:p>
          <a:p>
            <a:pPr algn="just"/>
            <a:r>
              <a:rPr lang="ru-RU" sz="3200" cap="none" dirty="0"/>
              <a:t>Соединяют однородные члены предложения или части сложносочиненного предложения: </a:t>
            </a:r>
          </a:p>
          <a:p>
            <a:pPr lvl="1" algn="just"/>
            <a:r>
              <a:rPr lang="ru-RU" sz="2800" cap="none" dirty="0"/>
              <a:t>Соединительные: </a:t>
            </a:r>
            <a:r>
              <a:rPr lang="ru-RU" sz="2800" i="1" cap="none" dirty="0"/>
              <a:t>и, да, ни-ни, тоже, также</a:t>
            </a:r>
            <a:r>
              <a:rPr lang="ru-RU" sz="2800" cap="none" dirty="0"/>
              <a:t>;</a:t>
            </a:r>
          </a:p>
          <a:p>
            <a:pPr lvl="1" algn="just"/>
            <a:r>
              <a:rPr lang="ru-RU" sz="2800" cap="none" dirty="0"/>
              <a:t>Противительные: </a:t>
            </a:r>
            <a:r>
              <a:rPr lang="ru-RU" sz="2800" i="1" cap="none" dirty="0"/>
              <a:t>а, но, да, однако, зато</a:t>
            </a:r>
            <a:r>
              <a:rPr lang="ru-RU" sz="2800" cap="none" dirty="0"/>
              <a:t>;</a:t>
            </a:r>
          </a:p>
          <a:p>
            <a:pPr lvl="1" algn="just"/>
            <a:r>
              <a:rPr lang="ru-RU" sz="2800" cap="none" dirty="0"/>
              <a:t>Разделительные: </a:t>
            </a:r>
            <a:r>
              <a:rPr lang="ru-RU" sz="2800" i="1" cap="none" dirty="0"/>
              <a:t>или, либо, то-то, не то-не то;</a:t>
            </a:r>
          </a:p>
          <a:p>
            <a:pPr lvl="1" algn="just"/>
            <a:r>
              <a:rPr lang="ru-RU" sz="2800" cap="none" dirty="0"/>
              <a:t>Пояснительные: </a:t>
            </a:r>
            <a:r>
              <a:rPr lang="ru-RU" sz="2800" i="1" cap="none" dirty="0"/>
              <a:t>то есть, или</a:t>
            </a:r>
            <a:r>
              <a:rPr lang="ru-RU" sz="2800" cap="none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06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B808DB7-9114-55D3-A138-38153F86217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620688"/>
            <a:ext cx="7772870" cy="5976663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cap="none" dirty="0"/>
              <a:t>Подчинительные</a:t>
            </a:r>
          </a:p>
          <a:p>
            <a:pPr algn="just"/>
            <a:r>
              <a:rPr lang="ru-RU" sz="2800" cap="none" dirty="0"/>
              <a:t>Соединяют части сложноподчиненного предложения:</a:t>
            </a:r>
          </a:p>
          <a:p>
            <a:pPr lvl="1" algn="just"/>
            <a:r>
              <a:rPr lang="ru-RU" sz="2400" cap="none" dirty="0"/>
              <a:t>Изъяснительные: </a:t>
            </a:r>
            <a:r>
              <a:rPr lang="ru-RU" sz="2400" i="1" cap="none" dirty="0"/>
              <a:t>что, чтобы, когда, как;</a:t>
            </a:r>
          </a:p>
          <a:p>
            <a:pPr lvl="1" algn="just"/>
            <a:r>
              <a:rPr lang="ru-RU" sz="2400" cap="none" dirty="0"/>
              <a:t>Временные: </a:t>
            </a:r>
            <a:r>
              <a:rPr lang="ru-RU" sz="2400" i="1" cap="none" dirty="0"/>
              <a:t>когда, как только, лишь только, едва, прежде чем, с тех пор как, пока</a:t>
            </a:r>
            <a:r>
              <a:rPr lang="ru-RU" sz="2400" cap="none" dirty="0"/>
              <a:t>;</a:t>
            </a:r>
          </a:p>
          <a:p>
            <a:pPr lvl="1" algn="just"/>
            <a:r>
              <a:rPr lang="ru-RU" sz="2400" cap="none" dirty="0"/>
              <a:t>Причинные: </a:t>
            </a:r>
            <a:r>
              <a:rPr lang="ru-RU" sz="2400" i="1" cap="none" dirty="0"/>
              <a:t>потому что, так как, ибо</a:t>
            </a:r>
            <a:r>
              <a:rPr lang="ru-RU" sz="2400" cap="none" dirty="0"/>
              <a:t>, </a:t>
            </a:r>
            <a:r>
              <a:rPr lang="ru-RU" sz="2400" i="1" cap="none" dirty="0"/>
              <a:t>благодаря, вследствие того что</a:t>
            </a:r>
            <a:r>
              <a:rPr lang="ru-RU" sz="2400" cap="none" dirty="0"/>
              <a:t>;</a:t>
            </a:r>
          </a:p>
          <a:p>
            <a:pPr lvl="1" algn="just"/>
            <a:r>
              <a:rPr lang="ru-RU" sz="2400" cap="none" dirty="0"/>
              <a:t>Целевые: </a:t>
            </a:r>
            <a:r>
              <a:rPr lang="ru-RU" sz="2400" i="1" cap="none" dirty="0"/>
              <a:t>чтобы, для того чтобы</a:t>
            </a:r>
            <a:r>
              <a:rPr lang="ru-RU" sz="2400" cap="none" dirty="0"/>
              <a:t>;</a:t>
            </a:r>
          </a:p>
          <a:p>
            <a:pPr lvl="1" algn="just"/>
            <a:r>
              <a:rPr lang="ru-RU" sz="2400" cap="none" dirty="0"/>
              <a:t>Следствие: </a:t>
            </a:r>
            <a:r>
              <a:rPr lang="ru-RU" sz="2400" i="1" cap="none" dirty="0"/>
              <a:t>так что</a:t>
            </a:r>
            <a:r>
              <a:rPr lang="ru-RU" sz="2400" cap="none" dirty="0"/>
              <a:t>;</a:t>
            </a:r>
          </a:p>
          <a:p>
            <a:pPr lvl="1" algn="just"/>
            <a:r>
              <a:rPr lang="ru-RU" sz="2400" cap="none" dirty="0"/>
              <a:t>Уступительные: </a:t>
            </a:r>
            <a:r>
              <a:rPr lang="ru-RU" sz="2400" i="1" cap="none" dirty="0"/>
              <a:t>хотя, пускай, пусть</a:t>
            </a:r>
            <a:r>
              <a:rPr lang="ru-RU" sz="2400" cap="none" dirty="0"/>
              <a:t>;</a:t>
            </a:r>
          </a:p>
          <a:p>
            <a:pPr lvl="1" algn="just"/>
            <a:r>
              <a:rPr lang="ru-RU" sz="2400" cap="none" dirty="0"/>
              <a:t>Условные: </a:t>
            </a:r>
            <a:r>
              <a:rPr lang="ru-RU" sz="2400" i="1" cap="none" dirty="0"/>
              <a:t>если, ежели, раз, кабы, коли</a:t>
            </a:r>
            <a:r>
              <a:rPr lang="ru-RU" sz="2400" cap="none" dirty="0"/>
              <a:t>;</a:t>
            </a:r>
          </a:p>
          <a:p>
            <a:pPr lvl="1" algn="just"/>
            <a:r>
              <a:rPr lang="ru-RU" sz="2400" cap="none" dirty="0"/>
              <a:t>Сравнительные: </a:t>
            </a:r>
            <a:r>
              <a:rPr lang="ru-RU" sz="2400" i="1" cap="none" dirty="0"/>
              <a:t>как, как будто, словно, точно.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2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F2ADF-9E3A-CDA0-36F8-B08C88E90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морфологического разбора союза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E217FB-51E8-1A83-C93D-F4C6B7DBC03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988840"/>
            <a:ext cx="7772870" cy="4680521"/>
          </a:xfrm>
        </p:spPr>
        <p:txBody>
          <a:bodyPr>
            <a:normAutofit/>
          </a:bodyPr>
          <a:lstStyle/>
          <a:p>
            <a:r>
              <a:rPr lang="ru-RU" sz="2800" cap="none" dirty="0"/>
              <a:t>1 Часть речи.</a:t>
            </a:r>
          </a:p>
          <a:p>
            <a:r>
              <a:rPr lang="ru-RU" sz="2800" cap="none" dirty="0"/>
              <a:t>2 </a:t>
            </a:r>
            <a:r>
              <a:rPr lang="ru-RU" sz="2800" cap="none" dirty="0" smtClean="0"/>
              <a:t>Производный </a:t>
            </a:r>
            <a:r>
              <a:rPr lang="ru-RU" sz="2800" cap="none" dirty="0"/>
              <a:t>или непроизводный.</a:t>
            </a:r>
          </a:p>
          <a:p>
            <a:r>
              <a:rPr lang="ru-RU" sz="2800" cap="none" dirty="0"/>
              <a:t>3 Простой или составной.</a:t>
            </a:r>
          </a:p>
          <a:p>
            <a:r>
              <a:rPr lang="ru-RU" sz="2800" cap="none" dirty="0"/>
              <a:t>4 </a:t>
            </a:r>
            <a:r>
              <a:rPr lang="ru-RU" sz="2800" cap="none" dirty="0" smtClean="0"/>
              <a:t>Сочинительный </a:t>
            </a:r>
            <a:r>
              <a:rPr lang="ru-RU" sz="2800" cap="none" dirty="0"/>
              <a:t>или подчинительный.</a:t>
            </a:r>
          </a:p>
          <a:p>
            <a:pPr algn="just"/>
            <a:r>
              <a:rPr lang="ru-RU" sz="2800" cap="none" dirty="0"/>
              <a:t>5 Соединяет члены предложения или части сложного предложения.</a:t>
            </a:r>
          </a:p>
          <a:p>
            <a:r>
              <a:rPr lang="ru-RU" sz="2800" cap="none" dirty="0"/>
              <a:t>6 Выражаемое значение.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7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9507F3-D1E4-C8DB-7256-40D673FFF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Частицы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667547-BD55-C5F9-1E7C-7C7F05238A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844825"/>
            <a:ext cx="7772870" cy="39463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cap="none" dirty="0"/>
              <a:t>Частица</a:t>
            </a:r>
            <a:r>
              <a:rPr lang="ru-RU" sz="2800" cap="none" dirty="0"/>
              <a:t> — это служебная часть речи (не имеет вопросов, не является членом предложения, не зависит от других слов), которая служит для выражения оттенков значений слов, словосочетаний, предложений и для образования форм слов. </a:t>
            </a:r>
          </a:p>
          <a:p>
            <a:pPr algn="just"/>
            <a:r>
              <a:rPr lang="ru-RU" sz="2800" cap="none" dirty="0"/>
              <a:t>Частицы не изменяются, не являются членами предложения.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36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3FA6606-2BB0-71A5-C1AC-95AC6EB83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650242"/>
          </a:xfrm>
        </p:spPr>
        <p:txBody>
          <a:bodyPr/>
          <a:lstStyle/>
          <a:p>
            <a:r>
              <a:rPr lang="ru-RU" dirty="0"/>
              <a:t>Разряды частиц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493D316-90ED-B21A-F17A-528B8D225B6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268761"/>
            <a:ext cx="3829520" cy="5112567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cap="none" dirty="0"/>
              <a:t>Формообразующие (сослагательные) частицы</a:t>
            </a:r>
            <a:r>
              <a:rPr lang="ru-RU" sz="2600" cap="none" dirty="0"/>
              <a:t> (пусть, пускай, давайте, да, давай, бы, б, бывало):</a:t>
            </a:r>
          </a:p>
          <a:p>
            <a:r>
              <a:rPr lang="ru-RU" sz="2600" i="1" cap="none" dirty="0"/>
              <a:t>Образующие формы слов</a:t>
            </a:r>
            <a:r>
              <a:rPr lang="ru-RU" sz="2600" cap="none" dirty="0"/>
              <a:t>;</a:t>
            </a:r>
          </a:p>
          <a:p>
            <a:r>
              <a:rPr lang="ru-RU" sz="2600" i="1" cap="none" dirty="0"/>
              <a:t>Образующие степени сравнения прилагательных и наречий</a:t>
            </a:r>
            <a:r>
              <a:rPr lang="ru-RU" sz="2600" cap="none" dirty="0"/>
              <a:t>;</a:t>
            </a: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0526BFA-C603-69C2-FDEF-D4953CA1F2C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29150" y="1268761"/>
            <a:ext cx="3829050" cy="4522439"/>
          </a:xfrm>
        </p:spPr>
        <p:txBody>
          <a:bodyPr/>
          <a:lstStyle/>
          <a:p>
            <a:r>
              <a:rPr lang="ru-RU" sz="2800" b="1" cap="none" dirty="0"/>
              <a:t>Отрицательные частицы</a:t>
            </a:r>
            <a:r>
              <a:rPr lang="ru-RU" sz="2800" cap="none" dirty="0"/>
              <a:t> (не, нет, вовсе не, далеко не, отнюдь не, никак);</a:t>
            </a:r>
          </a:p>
          <a:p>
            <a:r>
              <a:rPr lang="ru-RU" sz="2800" b="1" cap="none" dirty="0"/>
              <a:t>Модальные частицы </a:t>
            </a:r>
            <a:r>
              <a:rPr lang="ru-RU" sz="2800" cap="none" dirty="0"/>
              <a:t>(неужели, вот, вон, точь-в-точь, даже, же, едва ли)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088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3F6AFBC-2339-DB67-0D3B-C6AEFDAC7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морфологического анализа частиц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F479FE9-A434-0FFE-8CA1-924BD023624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cap="none" dirty="0"/>
              <a:t>1 Часть речи.</a:t>
            </a:r>
          </a:p>
          <a:p>
            <a:r>
              <a:rPr lang="ru-RU" sz="3600" cap="none" dirty="0"/>
              <a:t>2 Морфологические признаки:</a:t>
            </a:r>
          </a:p>
          <a:p>
            <a:pPr lvl="1"/>
            <a:r>
              <a:rPr lang="ru-RU" sz="3600" cap="none" dirty="0"/>
              <a:t>Разряд;</a:t>
            </a:r>
          </a:p>
          <a:p>
            <a:pPr lvl="1"/>
            <a:r>
              <a:rPr lang="ru-RU" sz="3600" cap="none" dirty="0"/>
              <a:t>Неизменяемое слово.</a:t>
            </a:r>
          </a:p>
          <a:p>
            <a:r>
              <a:rPr lang="ru-RU" sz="3600" cap="none" dirty="0"/>
              <a:t>3 Функция в предложении.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2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01533-67C5-B583-58D4-0153DC567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Дефисное и раздельное написание частиц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90E0D2-69A5-9677-AB2D-B583262BAF9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988840"/>
            <a:ext cx="7772870" cy="460851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cap="none" dirty="0"/>
              <a:t>1. </a:t>
            </a:r>
            <a:r>
              <a:rPr lang="ru-RU" sz="2000" i="1" cap="none" dirty="0"/>
              <a:t>Бы(б), же(ж), ли(ль), будто, дескать</a:t>
            </a:r>
            <a:r>
              <a:rPr lang="ru-RU" sz="2000" cap="none" dirty="0"/>
              <a:t> пишутся раздельно.</a:t>
            </a:r>
          </a:p>
          <a:p>
            <a:pPr algn="just"/>
            <a:r>
              <a:rPr lang="ru-RU" sz="2000" cap="none" dirty="0"/>
              <a:t>2. Если частицы </a:t>
            </a:r>
            <a:r>
              <a:rPr lang="ru-RU" sz="2000" i="1" cap="none" dirty="0"/>
              <a:t>ли, же, бы </a:t>
            </a:r>
            <a:r>
              <a:rPr lang="ru-RU" sz="2000" cap="none" dirty="0"/>
              <a:t>входят в состав цельных слов, то они пишутся слитно: </a:t>
            </a:r>
            <a:r>
              <a:rPr lang="ru-RU" sz="2000" i="1" cap="none" dirty="0"/>
              <a:t>неужели</a:t>
            </a:r>
            <a:r>
              <a:rPr lang="ru-RU" sz="2000" cap="none" dirty="0"/>
              <a:t> (частица), позже (наречие), </a:t>
            </a:r>
            <a:r>
              <a:rPr lang="ru-RU" sz="2000" i="1" cap="none" dirty="0"/>
              <a:t>также</a:t>
            </a:r>
            <a:r>
              <a:rPr lang="ru-RU" sz="2000" cap="none" dirty="0"/>
              <a:t> (союз), </a:t>
            </a:r>
            <a:r>
              <a:rPr lang="ru-RU" sz="2000" i="1" cap="none" dirty="0"/>
              <a:t>даже</a:t>
            </a:r>
            <a:r>
              <a:rPr lang="ru-RU" sz="2000" cap="none" dirty="0"/>
              <a:t> (частица, союз), </a:t>
            </a:r>
            <a:r>
              <a:rPr lang="ru-RU" sz="2000" i="1" cap="none" dirty="0"/>
              <a:t>чтобы</a:t>
            </a:r>
            <a:r>
              <a:rPr lang="ru-RU" sz="2000" cap="none" dirty="0"/>
              <a:t> (частица, союз).</a:t>
            </a:r>
          </a:p>
          <a:p>
            <a:pPr algn="just"/>
            <a:r>
              <a:rPr lang="ru-RU" sz="2000" cap="none" dirty="0"/>
              <a:t>3. Частицы </a:t>
            </a:r>
            <a:r>
              <a:rPr lang="ru-RU" sz="2000" i="1" cap="none" dirty="0"/>
              <a:t>-ка,-</a:t>
            </a:r>
            <a:r>
              <a:rPr lang="ru-RU" sz="2000" i="1" cap="none" dirty="0" err="1"/>
              <a:t>тка</a:t>
            </a:r>
            <a:r>
              <a:rPr lang="ru-RU" sz="2000" i="1" cap="none" dirty="0"/>
              <a:t>,-то,-де,-с </a:t>
            </a:r>
            <a:r>
              <a:rPr lang="ru-RU" sz="2000" cap="none" dirty="0"/>
              <a:t>пишутся через дефис.</a:t>
            </a:r>
          </a:p>
          <a:p>
            <a:pPr algn="just"/>
            <a:r>
              <a:rPr lang="ru-RU" sz="2000" cap="none" dirty="0"/>
              <a:t>4. Частица </a:t>
            </a:r>
            <a:r>
              <a:rPr lang="ru-RU" sz="2000" i="1" cap="none" dirty="0"/>
              <a:t>кое</a:t>
            </a:r>
            <a:r>
              <a:rPr lang="ru-RU" sz="2000" cap="none" dirty="0"/>
              <a:t> пишется раздельно с местоимениями, если она отделена от него предлогами: кое от кого, кое о чём, кое о ком.</a:t>
            </a:r>
          </a:p>
          <a:p>
            <a:pPr algn="just"/>
            <a:r>
              <a:rPr lang="ru-RU" sz="2000" cap="none" dirty="0"/>
              <a:t>5. Частица </a:t>
            </a:r>
            <a:r>
              <a:rPr lang="ru-RU" sz="2000" i="1" cap="none" dirty="0"/>
              <a:t>таки</a:t>
            </a:r>
            <a:r>
              <a:rPr lang="ru-RU" sz="2000" cap="none" dirty="0"/>
              <a:t> пишется через дефис только после глаголов (</a:t>
            </a:r>
            <a:r>
              <a:rPr lang="ru-RU" sz="2000" i="1" cap="none" dirty="0"/>
              <a:t>сделал-таки, выяснил-таки, успел-таки</a:t>
            </a:r>
            <a:r>
              <a:rPr lang="ru-RU" sz="2000" cap="none" dirty="0"/>
              <a:t>) и в составе наречий </a:t>
            </a:r>
            <a:r>
              <a:rPr lang="ru-RU" sz="2000" i="1" cap="none" dirty="0"/>
              <a:t>всё-таки, опять-таки, довольно-таки</a:t>
            </a:r>
            <a:r>
              <a:rPr lang="ru-RU" sz="2000" cap="none" dirty="0"/>
              <a:t>. В остальных случаях частица </a:t>
            </a:r>
            <a:r>
              <a:rPr lang="ru-RU" sz="2000" i="1" cap="none" dirty="0"/>
              <a:t>таки</a:t>
            </a:r>
            <a:r>
              <a:rPr lang="ru-RU" sz="2000" cap="none" dirty="0"/>
              <a:t> пишется раздельно.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4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0" y="248648"/>
            <a:ext cx="7773338" cy="1596177"/>
          </a:xfrm>
        </p:spPr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5330" y="1412776"/>
            <a:ext cx="7772870" cy="519657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cap="none" dirty="0"/>
              <a:t>Карточка №1</a:t>
            </a:r>
            <a:endParaRPr lang="ru-RU" sz="2400" cap="none" dirty="0"/>
          </a:p>
          <a:p>
            <a:pPr algn="just"/>
            <a:r>
              <a:rPr lang="ru-RU" cap="none" dirty="0"/>
              <a:t>(в) </a:t>
            </a:r>
            <a:r>
              <a:rPr lang="ru-RU" cap="none" dirty="0" err="1"/>
              <a:t>следстви</a:t>
            </a:r>
            <a:r>
              <a:rPr lang="ru-RU" cap="none" dirty="0"/>
              <a:t>.. непогоды, (в) </a:t>
            </a:r>
            <a:r>
              <a:rPr lang="ru-RU" cap="none" dirty="0" err="1"/>
              <a:t>следстви</a:t>
            </a:r>
            <a:r>
              <a:rPr lang="ru-RU" cap="none" dirty="0"/>
              <a:t>.. по делу те..</a:t>
            </a:r>
            <a:r>
              <a:rPr lang="ru-RU" cap="none" dirty="0" err="1"/>
              <a:t>рористов</a:t>
            </a:r>
            <a:r>
              <a:rPr lang="ru-RU" cap="none" dirty="0"/>
              <a:t>, вмешаться (в) </a:t>
            </a:r>
            <a:r>
              <a:rPr lang="ru-RU" cap="none" dirty="0" err="1"/>
              <a:t>следстви</a:t>
            </a:r>
            <a:r>
              <a:rPr lang="ru-RU" cap="none" dirty="0"/>
              <a:t>.., (в) </a:t>
            </a:r>
            <a:r>
              <a:rPr lang="ru-RU" cap="none" dirty="0" err="1"/>
              <a:t>продолжени</a:t>
            </a:r>
            <a:r>
              <a:rPr lang="ru-RU" cap="none" dirty="0"/>
              <a:t>.. пяти лет, (в) </a:t>
            </a:r>
            <a:r>
              <a:rPr lang="ru-RU" cap="none" dirty="0" err="1"/>
              <a:t>продолжени</a:t>
            </a:r>
            <a:r>
              <a:rPr lang="ru-RU" cap="none" dirty="0"/>
              <a:t>.. повести, (в) </a:t>
            </a:r>
            <a:r>
              <a:rPr lang="ru-RU" cap="none" dirty="0" err="1"/>
              <a:t>течени</a:t>
            </a:r>
            <a:r>
              <a:rPr lang="ru-RU" cap="none" dirty="0"/>
              <a:t>.. ручья,</a:t>
            </a:r>
          </a:p>
          <a:p>
            <a:pPr algn="just"/>
            <a:r>
              <a:rPr lang="ru-RU" cap="none" dirty="0"/>
              <a:t>(в) </a:t>
            </a:r>
            <a:r>
              <a:rPr lang="ru-RU" cap="none" dirty="0" err="1"/>
              <a:t>течени</a:t>
            </a:r>
            <a:r>
              <a:rPr lang="ru-RU" cap="none" dirty="0"/>
              <a:t>.. месяца, (в) виду недостатка времени, узнать (на) счёт подписки, перевести (на) счёт другой организации, иметь (в) виду, узор (в) роде снежинки,</a:t>
            </a:r>
          </a:p>
          <a:p>
            <a:pPr algn="just"/>
            <a:r>
              <a:rPr lang="ru-RU" cap="none" dirty="0"/>
              <a:t>узор (в) виде снежинки, узор (на) </a:t>
            </a:r>
            <a:r>
              <a:rPr lang="ru-RU" cap="none" dirty="0" err="1"/>
              <a:t>подоби</a:t>
            </a:r>
            <a:r>
              <a:rPr lang="ru-RU" cap="none" dirty="0"/>
              <a:t>.. снежинки, (в) роде Толстых, обратите внимание (на) </a:t>
            </a:r>
            <a:r>
              <a:rPr lang="ru-RU" cap="none" dirty="0" err="1"/>
              <a:t>подоби</a:t>
            </a:r>
            <a:r>
              <a:rPr lang="ru-RU" cap="none" dirty="0"/>
              <a:t>.. этих явлений, (на) </a:t>
            </a:r>
            <a:r>
              <a:rPr lang="ru-RU" cap="none" dirty="0" err="1"/>
              <a:t>подоби</a:t>
            </a:r>
            <a:r>
              <a:rPr lang="ru-RU" cap="none" dirty="0"/>
              <a:t>.. героев основан весь сюжет, (из) под бровей.</a:t>
            </a:r>
          </a:p>
          <a:p>
            <a:r>
              <a:rPr lang="ru-RU" cap="none" dirty="0"/>
              <a:t>сесть (в) место шофёра, (в) силу </a:t>
            </a:r>
            <a:r>
              <a:rPr lang="ru-RU" cap="none" dirty="0" err="1"/>
              <a:t>непр</a:t>
            </a:r>
            <a:r>
              <a:rPr lang="ru-RU" cap="none" dirty="0"/>
              <a:t>..</a:t>
            </a:r>
            <a:r>
              <a:rPr lang="ru-RU" cap="none" dirty="0" err="1"/>
              <a:t>двиденных</a:t>
            </a:r>
            <a:r>
              <a:rPr lang="ru-RU" cap="none" dirty="0"/>
              <a:t> обстоятельств, идти (на) встречу </a:t>
            </a:r>
            <a:r>
              <a:rPr lang="ru-RU" cap="none" dirty="0" err="1"/>
              <a:t>опас</a:t>
            </a:r>
            <a:r>
              <a:rPr lang="ru-RU" cap="none" dirty="0"/>
              <a:t>..</a:t>
            </a:r>
            <a:r>
              <a:rPr lang="ru-RU" cap="none" dirty="0" err="1"/>
              <a:t>ности</a:t>
            </a:r>
            <a:r>
              <a:rPr lang="ru-RU" cap="none" dirty="0"/>
              <a:t>, надейся (на) встречу с ней, (в) связи с отчётом, (в) </a:t>
            </a:r>
            <a:r>
              <a:rPr lang="ru-RU" cap="none" dirty="0" err="1"/>
              <a:t>заключени</a:t>
            </a:r>
            <a:r>
              <a:rPr lang="ru-RU" cap="none" dirty="0"/>
              <a:t>.. выступления.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558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530B2F1-1A34-92BD-531E-3CBEDBF3C6B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340768"/>
            <a:ext cx="7772870" cy="4968551"/>
          </a:xfrm>
        </p:spPr>
        <p:txBody>
          <a:bodyPr>
            <a:normAutofit lnSpcReduction="10000"/>
          </a:bodyPr>
          <a:lstStyle/>
          <a:p>
            <a:r>
              <a:rPr lang="ru-RU" b="1" cap="none" dirty="0"/>
              <a:t>Карточка №2</a:t>
            </a:r>
          </a:p>
          <a:p>
            <a:pPr algn="just"/>
            <a:r>
              <a:rPr lang="ru-RU" cap="none" dirty="0"/>
              <a:t>(не) смотря на </a:t>
            </a:r>
            <a:r>
              <a:rPr lang="ru-RU" cap="none" dirty="0" err="1"/>
              <a:t>прив</a:t>
            </a:r>
            <a:r>
              <a:rPr lang="ru-RU" cap="none" dirty="0"/>
              <a:t>..</a:t>
            </a:r>
            <a:r>
              <a:rPr lang="ru-RU" cap="none" dirty="0" err="1"/>
              <a:t>легии</a:t>
            </a:r>
            <a:r>
              <a:rPr lang="ru-RU" cap="none" dirty="0"/>
              <a:t>, (не) смотря в мою сторону, (по) причине неурожая, (по) мере выращивания, (по) мере сил стараться, (в) </a:t>
            </a:r>
            <a:r>
              <a:rPr lang="ru-RU" cap="none" dirty="0" err="1"/>
              <a:t>продолжени</a:t>
            </a:r>
            <a:r>
              <a:rPr lang="ru-RU" cap="none" dirty="0"/>
              <a:t>.. утра,</a:t>
            </a:r>
          </a:p>
          <a:p>
            <a:pPr algn="just"/>
            <a:r>
              <a:rPr lang="ru-RU" cap="none" dirty="0"/>
              <a:t>(в) отличи.. от </a:t>
            </a:r>
            <a:r>
              <a:rPr lang="ru-RU" cap="none" dirty="0" err="1"/>
              <a:t>ко..лег</a:t>
            </a:r>
            <a:r>
              <a:rPr lang="ru-RU" cap="none" dirty="0"/>
              <a:t>, (на) перерез течению, (на) </a:t>
            </a:r>
            <a:r>
              <a:rPr lang="ru-RU" cap="none" dirty="0" err="1"/>
              <a:t>перекор</a:t>
            </a:r>
            <a:r>
              <a:rPr lang="ru-RU" cap="none" dirty="0"/>
              <a:t> стихиям, говорил (на) счёт творческого поиска, что-то (на) </a:t>
            </a:r>
            <a:r>
              <a:rPr lang="ru-RU" cap="none" dirty="0" err="1"/>
              <a:t>подоби</a:t>
            </a:r>
            <a:r>
              <a:rPr lang="ru-RU" cap="none" dirty="0"/>
              <a:t>.. сачка, (в) целях </a:t>
            </a:r>
            <a:r>
              <a:rPr lang="ru-RU" cap="none" dirty="0" err="1"/>
              <a:t>ликв</a:t>
            </a:r>
            <a:r>
              <a:rPr lang="ru-RU" cap="none" dirty="0"/>
              <a:t>..</a:t>
            </a:r>
            <a:r>
              <a:rPr lang="ru-RU" cap="none" dirty="0" err="1"/>
              <a:t>дации</a:t>
            </a:r>
            <a:r>
              <a:rPr lang="ru-RU" cap="none" dirty="0"/>
              <a:t> </a:t>
            </a:r>
            <a:r>
              <a:rPr lang="ru-RU" cap="none" dirty="0" err="1"/>
              <a:t>задолже</a:t>
            </a:r>
            <a:r>
              <a:rPr lang="ru-RU" cap="none" dirty="0"/>
              <a:t>..</a:t>
            </a:r>
            <a:r>
              <a:rPr lang="ru-RU" cap="none" dirty="0" err="1"/>
              <a:t>ности</a:t>
            </a:r>
            <a:r>
              <a:rPr lang="ru-RU" cap="none" dirty="0"/>
              <a:t>,</a:t>
            </a:r>
          </a:p>
          <a:p>
            <a:pPr algn="just"/>
            <a:r>
              <a:rPr lang="ru-RU" cap="none" dirty="0"/>
              <a:t>(в) виду засухи, (в) </a:t>
            </a:r>
            <a:r>
              <a:rPr lang="ru-RU" cap="none" dirty="0" err="1"/>
              <a:t>заключени</a:t>
            </a:r>
            <a:r>
              <a:rPr lang="ru-RU" cap="none" dirty="0"/>
              <a:t>.. доклада, (на) против зарослей, имей (в) виду я против, (в) </a:t>
            </a:r>
            <a:r>
              <a:rPr lang="ru-RU" cap="none" dirty="0" err="1"/>
              <a:t>следстви</a:t>
            </a:r>
            <a:r>
              <a:rPr lang="ru-RU" cap="none" dirty="0"/>
              <a:t>.. ремонта,</a:t>
            </a:r>
          </a:p>
          <a:p>
            <a:pPr algn="just"/>
            <a:r>
              <a:rPr lang="ru-RU" cap="none" dirty="0"/>
              <a:t>(в) </a:t>
            </a:r>
            <a:r>
              <a:rPr lang="ru-RU" cap="none" dirty="0" err="1"/>
              <a:t>течени</a:t>
            </a:r>
            <a:r>
              <a:rPr lang="ru-RU" cap="none" dirty="0"/>
              <a:t>.. болезни, (в) </a:t>
            </a:r>
            <a:r>
              <a:rPr lang="ru-RU" cap="none" dirty="0" err="1"/>
              <a:t>отношени</a:t>
            </a:r>
            <a:r>
              <a:rPr lang="ru-RU" cap="none" dirty="0"/>
              <a:t>.. доклада, (в) роде птицы, (в) место веселья, (на) встречу волнам, дело (в) отличи.. между героями, (в) виду недостатков.</a:t>
            </a:r>
          </a:p>
        </p:txBody>
      </p:sp>
    </p:spTree>
    <p:extLst>
      <p:ext uri="{BB962C8B-B14F-4D97-AF65-F5344CB8AC3E}">
        <p14:creationId xmlns:p14="http://schemas.microsoft.com/office/powerpoint/2010/main" val="39715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Предлоги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5330" y="1844825"/>
            <a:ext cx="7772870" cy="439465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cap="none" dirty="0"/>
              <a:t>Предлог</a:t>
            </a:r>
            <a:r>
              <a:rPr lang="ru-RU" sz="2400" cap="none" dirty="0"/>
              <a:t> – это служебная часть речи, обозначающая отношение между объектом и субъектом, выражающая синтаксическую зависимость имен существительных, местоимений, числительных от других слов в словосочетаниях и предложениях.</a:t>
            </a:r>
          </a:p>
          <a:p>
            <a:pPr algn="just"/>
            <a:r>
              <a:rPr lang="ru-RU" sz="2400" cap="none" dirty="0"/>
              <a:t>Предлоги, как и другие служебные части речи, не изменяются.</a:t>
            </a:r>
          </a:p>
          <a:p>
            <a:pPr algn="just"/>
            <a:r>
              <a:rPr lang="ru-RU" sz="2400" cap="none" dirty="0"/>
              <a:t>Предлоги не являются членами предложения, но входят в состав членов предложения (вместе с самостоятельными словами).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04664"/>
            <a:ext cx="8229600" cy="1066800"/>
          </a:xfrm>
        </p:spPr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04800" y="1285860"/>
            <a:ext cx="8686800" cy="5429288"/>
          </a:xfrm>
        </p:spPr>
        <p:txBody>
          <a:bodyPr>
            <a:normAutofit/>
          </a:bodyPr>
          <a:lstStyle/>
          <a:p>
            <a:pPr algn="just"/>
            <a:r>
              <a:rPr lang="ru-RU" sz="2800" b="1" cap="none" dirty="0"/>
              <a:t>Выпишите слова с частицами, а затем слова с суффиксами и приставками в составе местоимений и наречий. </a:t>
            </a:r>
          </a:p>
          <a:p>
            <a:pPr algn="just"/>
            <a:r>
              <a:rPr lang="ru-RU" sz="2800" cap="none" dirty="0"/>
              <a:t>(Кое)что, (не)мог, (не)где, друзья(то), кого(то), (кое)куда, все(таки), подумал(ли), (не)вода, все(же), смог(же), он(же), пошел(бы), скажите(ка), (не)двадцать, (не)</a:t>
            </a:r>
            <a:r>
              <a:rPr lang="ru-RU" sz="2800" cap="none" dirty="0" err="1"/>
              <a:t>доумевать</a:t>
            </a:r>
            <a:r>
              <a:rPr lang="ru-RU" sz="2800" cap="none" dirty="0"/>
              <a:t>, не(с)кем, (ни)откуда, (ни)то(ни)сё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04800" y="1214422"/>
            <a:ext cx="8686800" cy="5500726"/>
          </a:xfrm>
        </p:spPr>
        <p:txBody>
          <a:bodyPr>
            <a:normAutofit/>
          </a:bodyPr>
          <a:lstStyle/>
          <a:p>
            <a:pPr algn="just"/>
            <a:r>
              <a:rPr lang="ru-RU" b="1" cap="none" dirty="0"/>
              <a:t>Выпишите все частицы, укажите их разряд. Выполните морфологический разбор частицы, предлога и союза.</a:t>
            </a:r>
          </a:p>
          <a:p>
            <a:pPr algn="just"/>
            <a:r>
              <a:rPr lang="ru-RU" sz="2400" cap="none" dirty="0"/>
              <a:t>1. Вот пошел он в лес по грибы и заблудился. 2. Вот и присел он под дерево. 3. Давай, мол, дождусь утра. 4. Присел и задремал. 5. Вот задремал и слышит, вдруг кто-то его зовет. 6. смотрит – никого. 7. Он опять глядит, а перед ним на ветке русалочка сидит, качается и его к себе зовет, а сама помирает со смеху.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4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D5530-9B23-274D-EA7A-6548BF65C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578234"/>
          </a:xfrm>
        </p:spPr>
        <p:txBody>
          <a:bodyPr>
            <a:normAutofit fontScale="90000"/>
          </a:bodyPr>
          <a:lstStyle/>
          <a:p>
            <a:r>
              <a:rPr lang="ru-RU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8B6BDB-7D74-3AB8-B8F6-65170236D47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196753"/>
            <a:ext cx="7991126" cy="54005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cap="none" dirty="0" smtClean="0"/>
              <a:t>Спишите предложения, раскрывая скобки. Объясните правописание частиц и установите их функцию.</a:t>
            </a:r>
          </a:p>
          <a:p>
            <a:pPr algn="just"/>
            <a:r>
              <a:rPr lang="ru-RU" cap="none" dirty="0" smtClean="0"/>
              <a:t>1. Он [Онегин] дамам к ручке не подходит; всё «да» да «нет»; не скажет «да(с)» иль «нет(с)». (А. Пушкин) 2. Неужто(таки) и грешные(то) мои молитвы не доходили! (Д. Фонвизин) 3. «Пришёл(таки)!» — охнула </a:t>
            </a:r>
            <a:r>
              <a:rPr lang="ru-RU" cap="none" dirty="0" err="1" smtClean="0"/>
              <a:t>Таисья</a:t>
            </a:r>
            <a:r>
              <a:rPr lang="ru-RU" cap="none" dirty="0" smtClean="0"/>
              <a:t>. (Ю. Герман) 4. Знаете(ли) вы украинскую ночь? (Н. Гоголь) 5. Ну, что(ж)? Одной заботой боле — одной слезой река шумней, а ты всё та(же) — лес, да поле, да плат узорный до бровей... (А. Блок) 6. Я(б) разбивал стихи, как сад. Всей дрожью жилок цвели(бы) липы в них подряд, гуськом, в затылок. (Б. Пастернак) 7. В чины выводит кто и пенсии даёт? </a:t>
            </a:r>
            <a:r>
              <a:rPr lang="ru-RU" cap="none" smtClean="0"/>
              <a:t>Максим Петрович</a:t>
            </a:r>
            <a:r>
              <a:rPr lang="ru-RU" cap="none" dirty="0" smtClean="0"/>
              <a:t>! Да! Вы, нынешние, — ну(</a:t>
            </a:r>
            <a:r>
              <a:rPr lang="ru-RU" cap="none" dirty="0" err="1" smtClean="0"/>
              <a:t>тка</a:t>
            </a:r>
            <a:r>
              <a:rPr lang="ru-RU" cap="none" dirty="0" smtClean="0"/>
              <a:t>)! (А. Грибоедов) 8. Нельзя(ли) пожалеть об ком(</a:t>
            </a:r>
            <a:r>
              <a:rPr lang="ru-RU" cap="none" dirty="0" err="1" smtClean="0"/>
              <a:t>нибудь</a:t>
            </a:r>
            <a:r>
              <a:rPr lang="ru-RU" cap="none" dirty="0" smtClean="0"/>
              <a:t>) другом? (А. Грибоедов) 9. Ничего, ведь я была готова. Справлюсь с этим как(</a:t>
            </a:r>
            <a:r>
              <a:rPr lang="ru-RU" cap="none" dirty="0" err="1" smtClean="0"/>
              <a:t>нибудь</a:t>
            </a:r>
            <a:r>
              <a:rPr lang="ru-RU" cap="none" dirty="0" smtClean="0"/>
              <a:t>). (А. Ахматова) 10. Затомилась деревня </a:t>
            </a:r>
            <a:r>
              <a:rPr lang="ru-RU" cap="none" dirty="0" err="1" smtClean="0"/>
              <a:t>невесточкой</a:t>
            </a:r>
            <a:r>
              <a:rPr lang="ru-RU" cap="none" dirty="0" smtClean="0"/>
              <a:t> — как(то) милые в дальнем краю? Отчего (не)уведомят весточкой — (не)погибли(ли) в жарком бою? (С. Есенин) 11. Однако(ж) мост(то) наш каков, что лгун (не)сделает на нём пяти шагов. (И. Крылов)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068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04B28E-C568-44A2-BFBB-D42C3F19F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38274"/>
          </a:xfrm>
        </p:spPr>
        <p:txBody>
          <a:bodyPr/>
          <a:lstStyle/>
          <a:p>
            <a:r>
              <a:rPr lang="ru-RU" dirty="0"/>
              <a:t>Разряды предлогов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E19A5F1-EB8E-8900-8B27-21EEC559D6F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758129" y="1340769"/>
            <a:ext cx="7486279" cy="5375058"/>
          </a:xfrm>
        </p:spPr>
      </p:pic>
    </p:spTree>
    <p:extLst>
      <p:ext uri="{BB962C8B-B14F-4D97-AF65-F5344CB8AC3E}">
        <p14:creationId xmlns:p14="http://schemas.microsoft.com/office/powerpoint/2010/main" val="9641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27522FE-9E21-0A51-6460-1EEB1DD6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866266"/>
          </a:xfrm>
        </p:spPr>
        <p:txBody>
          <a:bodyPr/>
          <a:lstStyle/>
          <a:p>
            <a:r>
              <a:rPr lang="ru-RU" dirty="0"/>
              <a:t>Происхождение предлогов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EC054F00-B6EE-FB50-83E8-867485552B8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484785"/>
            <a:ext cx="3829520" cy="4306415"/>
          </a:xfrm>
        </p:spPr>
        <p:txBody>
          <a:bodyPr/>
          <a:lstStyle/>
          <a:p>
            <a:r>
              <a:rPr lang="ru-RU" sz="2000" b="1" cap="none" dirty="0"/>
              <a:t>Непроизводные</a:t>
            </a:r>
            <a:r>
              <a:rPr lang="ru-RU" sz="2000" cap="none" dirty="0"/>
              <a:t> </a:t>
            </a:r>
          </a:p>
          <a:p>
            <a:r>
              <a:rPr lang="ru-RU" sz="2000" cap="none" dirty="0"/>
              <a:t>(не образованы от других частей речи): </a:t>
            </a:r>
          </a:p>
          <a:p>
            <a:r>
              <a:rPr lang="ru-RU" sz="2000" i="1" cap="none" dirty="0"/>
              <a:t>у, в, на, из, за, из-за, к, над, под, до</a:t>
            </a:r>
            <a:r>
              <a:rPr lang="ru-RU" sz="2000" cap="none" dirty="0"/>
              <a:t> и др.</a:t>
            </a: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C5BDF57-9BC3-0BE7-E2BD-CB92B425BF6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211960" y="1484785"/>
            <a:ext cx="4536504" cy="496855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b="1" cap="none" dirty="0"/>
              <a:t>Производные</a:t>
            </a:r>
            <a:r>
              <a:rPr lang="ru-RU" sz="2000" cap="none" dirty="0"/>
              <a:t> (образованы от других частей речи):</a:t>
            </a:r>
          </a:p>
          <a:p>
            <a:pPr algn="just" fontAlgn="base"/>
            <a:r>
              <a:rPr lang="ru-RU" sz="2000" cap="none" dirty="0"/>
              <a:t>Из наречий – </a:t>
            </a:r>
            <a:r>
              <a:rPr lang="ru-RU" sz="2000" i="1" cap="none" dirty="0"/>
              <a:t>вокруг, около, поперёк, возле, внутри, накануне, согласно</a:t>
            </a:r>
            <a:r>
              <a:rPr lang="ru-RU" sz="2000" cap="none" dirty="0"/>
              <a:t>; ср.: </a:t>
            </a:r>
            <a:r>
              <a:rPr lang="ru-RU" sz="2000" i="1" cap="none" dirty="0"/>
              <a:t>Стоять </a:t>
            </a:r>
            <a:r>
              <a:rPr lang="ru-RU" sz="2000" b="1" i="1" cap="none" dirty="0"/>
              <a:t>около</a:t>
            </a:r>
            <a:r>
              <a:rPr lang="ru-RU" sz="2000" cap="none" dirty="0"/>
              <a:t> – наречие; </a:t>
            </a:r>
            <a:r>
              <a:rPr lang="ru-RU" sz="2000" i="1" cap="none" dirty="0"/>
              <a:t>стоять </a:t>
            </a:r>
            <a:r>
              <a:rPr lang="ru-RU" sz="2000" b="1" i="1" cap="none" dirty="0"/>
              <a:t>около</a:t>
            </a:r>
            <a:r>
              <a:rPr lang="ru-RU" sz="2000" i="1" cap="none" dirty="0"/>
              <a:t> дома</a:t>
            </a:r>
            <a:r>
              <a:rPr lang="ru-RU" sz="2000" cap="none" dirty="0"/>
              <a:t> – предлог.</a:t>
            </a:r>
          </a:p>
          <a:p>
            <a:pPr algn="just" fontAlgn="base"/>
            <a:r>
              <a:rPr lang="ru-RU" sz="2000" cap="none" dirty="0"/>
              <a:t>Из существительных – </a:t>
            </a:r>
            <a:r>
              <a:rPr lang="ru-RU" sz="2000" i="1" cap="none" dirty="0"/>
              <a:t>в течение, вследствие</a:t>
            </a:r>
            <a:r>
              <a:rPr lang="ru-RU" sz="2000" cap="none" dirty="0"/>
              <a:t>; </a:t>
            </a:r>
            <a:r>
              <a:rPr lang="ru-RU" sz="2000" b="1" i="1" cap="none" dirty="0"/>
              <a:t>в течении</a:t>
            </a:r>
            <a:r>
              <a:rPr lang="ru-RU" sz="2000" cap="none" dirty="0"/>
              <a:t> </a:t>
            </a:r>
            <a:r>
              <a:rPr lang="ru-RU" sz="2000" i="1" cap="none" dirty="0"/>
              <a:t>реки</a:t>
            </a:r>
            <a:r>
              <a:rPr lang="ru-RU" sz="2000" cap="none" dirty="0"/>
              <a:t> – существительное с предлогом; </a:t>
            </a:r>
            <a:r>
              <a:rPr lang="ru-RU" sz="2000" b="1" i="1" cap="none" dirty="0"/>
              <a:t>в течение</a:t>
            </a:r>
            <a:r>
              <a:rPr lang="ru-RU" sz="2000" cap="none" dirty="0"/>
              <a:t> </a:t>
            </a:r>
            <a:r>
              <a:rPr lang="ru-RU" sz="2000" i="1" cap="none" dirty="0"/>
              <a:t>часа</a:t>
            </a:r>
            <a:r>
              <a:rPr lang="ru-RU" sz="2000" cap="none" dirty="0"/>
              <a:t> – предлог.</a:t>
            </a:r>
          </a:p>
          <a:p>
            <a:pPr algn="just" fontAlgn="base"/>
            <a:r>
              <a:rPr lang="ru-RU" sz="2000" cap="none" dirty="0"/>
              <a:t>Из деепричастий – </a:t>
            </a:r>
            <a:r>
              <a:rPr lang="ru-RU" sz="2000" i="1" cap="none" dirty="0"/>
              <a:t>благодаря, несмотря на</a:t>
            </a:r>
            <a:r>
              <a:rPr lang="ru-RU" sz="2000" cap="none" dirty="0"/>
              <a:t>. Ср.: </a:t>
            </a:r>
            <a:r>
              <a:rPr lang="ru-RU" sz="2000" i="1" cap="none" dirty="0"/>
              <a:t>Не </a:t>
            </a:r>
            <a:r>
              <a:rPr lang="ru-RU" sz="2000" b="1" i="1" cap="none" dirty="0"/>
              <a:t>смотря</a:t>
            </a:r>
            <a:r>
              <a:rPr lang="ru-RU" sz="2000" i="1" cap="none" dirty="0"/>
              <a:t> в мою сторону</a:t>
            </a:r>
            <a:r>
              <a:rPr lang="ru-RU" sz="2000" cap="none" dirty="0"/>
              <a:t> – деепричастие, </a:t>
            </a:r>
            <a:r>
              <a:rPr lang="ru-RU" sz="2000" b="1" i="1" cap="none" dirty="0"/>
              <a:t>несмотря на</a:t>
            </a:r>
            <a:r>
              <a:rPr lang="ru-RU" sz="2000" cap="none" dirty="0"/>
              <a:t> </a:t>
            </a:r>
            <a:r>
              <a:rPr lang="ru-RU" sz="2000" i="1" cap="none" dirty="0"/>
              <a:t>усталость</a:t>
            </a:r>
            <a:r>
              <a:rPr lang="ru-RU" sz="2000" cap="none" dirty="0"/>
              <a:t> – предлог.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3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E36B27-3B75-4AD7-CC18-D17EACD6E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предлогов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9269F1-83E2-9C85-C3C9-6B6D11EDB14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700809"/>
            <a:ext cx="3829520" cy="4090392"/>
          </a:xfrm>
        </p:spPr>
        <p:txBody>
          <a:bodyPr/>
          <a:lstStyle/>
          <a:p>
            <a:r>
              <a:rPr lang="ru-RU" sz="2400" b="1" cap="none" dirty="0"/>
              <a:t>Однозначные</a:t>
            </a:r>
            <a:r>
              <a:rPr lang="ru-RU" sz="2400" cap="none" dirty="0"/>
              <a:t>:</a:t>
            </a:r>
          </a:p>
          <a:p>
            <a:r>
              <a:rPr lang="ru-RU" sz="2400" cap="none" dirty="0"/>
              <a:t>Предлоги употребляются только с одним падежом, например: </a:t>
            </a:r>
            <a:r>
              <a:rPr lang="ru-RU" sz="2400" i="1" cap="none" dirty="0"/>
              <a:t>из леса</a:t>
            </a:r>
            <a:r>
              <a:rPr lang="ru-RU" sz="2400" cap="none" dirty="0"/>
              <a:t> (род. п.), </a:t>
            </a:r>
            <a:r>
              <a:rPr lang="ru-RU" sz="2400" i="1" cap="none" dirty="0" smtClean="0"/>
              <a:t>к </a:t>
            </a:r>
            <a:r>
              <a:rPr lang="ru-RU" sz="2400" i="1" cap="none" dirty="0"/>
              <a:t>дому</a:t>
            </a:r>
            <a:r>
              <a:rPr lang="ru-RU" sz="2400" cap="none" dirty="0"/>
              <a:t> (дат. п. ).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B49EAE-1EBA-E1F6-5A7E-C13CAE473B9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29150" y="1700809"/>
            <a:ext cx="3829050" cy="40903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b="1" cap="none" dirty="0"/>
              <a:t>Многозначные</a:t>
            </a:r>
            <a:r>
              <a:rPr lang="ru-RU" sz="2400" cap="none" dirty="0"/>
              <a:t>:</a:t>
            </a:r>
          </a:p>
          <a:p>
            <a:pPr algn="just"/>
            <a:r>
              <a:rPr lang="ru-RU" sz="2400" cap="none" dirty="0"/>
              <a:t>Предлоги могут употребляться с несколькими падежами, например: предлог </a:t>
            </a:r>
            <a:r>
              <a:rPr lang="ru-RU" sz="2400" i="1" cap="none" dirty="0"/>
              <a:t>под</a:t>
            </a:r>
            <a:r>
              <a:rPr lang="ru-RU" sz="2400" cap="none" dirty="0"/>
              <a:t> употребляется с винительным (</a:t>
            </a:r>
            <a:r>
              <a:rPr lang="ru-RU" sz="2400" i="1" cap="none" dirty="0"/>
              <a:t>взять </a:t>
            </a:r>
            <a:r>
              <a:rPr lang="ru-RU" sz="2400" b="1" i="1" cap="none" dirty="0"/>
              <a:t>под</a:t>
            </a:r>
            <a:r>
              <a:rPr lang="ru-RU" sz="2400" i="1" cap="none" dirty="0"/>
              <a:t> контроль</a:t>
            </a:r>
            <a:r>
              <a:rPr lang="ru-RU" sz="2400" cap="none" dirty="0"/>
              <a:t>) и творительным падежами (</a:t>
            </a:r>
            <a:r>
              <a:rPr lang="ru-RU" sz="2400" i="1" cap="none" dirty="0"/>
              <a:t>спать </a:t>
            </a:r>
            <a:r>
              <a:rPr lang="ru-RU" sz="2400" b="1" i="1" cap="none" dirty="0"/>
              <a:t>под</a:t>
            </a:r>
            <a:r>
              <a:rPr lang="ru-RU" sz="2400" i="1" cap="none" dirty="0"/>
              <a:t> крышей</a:t>
            </a:r>
            <a:r>
              <a:rPr lang="ru-RU" sz="2400" cap="none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7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AFB2C-0BD5-E5BF-EF27-4DA1B6DA9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План Морфологического разбора </a:t>
            </a:r>
            <a:r>
              <a:rPr lang="ru-RU" dirty="0" smtClean="0"/>
              <a:t>предлога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06BBD6-62FC-96FE-C830-4C2D00F0BF1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cap="none" dirty="0"/>
              <a:t>1 Часть речи.</a:t>
            </a:r>
          </a:p>
          <a:p>
            <a:r>
              <a:rPr lang="ru-RU" sz="2800" cap="none" dirty="0"/>
              <a:t>2 Непроизводный или </a:t>
            </a:r>
            <a:r>
              <a:rPr lang="ru-RU" sz="2800" cap="none" dirty="0" smtClean="0"/>
              <a:t>производный.</a:t>
            </a:r>
            <a:endParaRPr lang="ru-RU" sz="2800" cap="none" dirty="0"/>
          </a:p>
          <a:p>
            <a:r>
              <a:rPr lang="ru-RU" sz="2800" cap="none" dirty="0"/>
              <a:t>3 Простой или </a:t>
            </a:r>
            <a:r>
              <a:rPr lang="ru-RU" sz="2800" cap="none" dirty="0" smtClean="0"/>
              <a:t>сложный.</a:t>
            </a:r>
            <a:endParaRPr lang="ru-RU" sz="2800" cap="none" dirty="0"/>
          </a:p>
          <a:p>
            <a:r>
              <a:rPr lang="ru-RU" sz="2800" cap="none" dirty="0"/>
              <a:t>4 Выражаемое предлогом </a:t>
            </a:r>
            <a:r>
              <a:rPr lang="ru-RU" sz="2800" cap="none" dirty="0" smtClean="0"/>
              <a:t>отношение.</a:t>
            </a:r>
            <a:endParaRPr lang="ru-RU" sz="2800" cap="none" dirty="0"/>
          </a:p>
          <a:p>
            <a:r>
              <a:rPr lang="ru-RU" sz="2800" cap="none" dirty="0"/>
              <a:t>5 С каким падежом употреблен.</a:t>
            </a:r>
          </a:p>
        </p:txBody>
      </p:sp>
    </p:spTree>
    <p:extLst>
      <p:ext uri="{BB962C8B-B14F-4D97-AF65-F5344CB8AC3E}">
        <p14:creationId xmlns:p14="http://schemas.microsoft.com/office/powerpoint/2010/main" val="427745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68FEF47-B146-37B4-A019-1FCA65A6C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188640"/>
            <a:ext cx="7773338" cy="362210"/>
          </a:xfrm>
        </p:spPr>
        <p:txBody>
          <a:bodyPr>
            <a:normAutofit fontScale="90000"/>
          </a:bodyPr>
          <a:lstStyle/>
          <a:p>
            <a:r>
              <a:rPr lang="ru-RU" dirty="0"/>
              <a:t>Слитно или раздельно?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85EED1A-4061-E9DB-5C6F-E3BB8D7543B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692697"/>
            <a:ext cx="3829520" cy="597666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cap="none" dirty="0"/>
              <a:t>Ввиду (=из-за)</a:t>
            </a:r>
          </a:p>
          <a:p>
            <a:r>
              <a:rPr lang="ru-RU" i="1" cap="none" dirty="0"/>
              <a:t>Ввиду болезни</a:t>
            </a:r>
          </a:p>
          <a:p>
            <a:pPr>
              <a:buNone/>
            </a:pPr>
            <a:r>
              <a:rPr lang="ru-RU" cap="none" dirty="0"/>
              <a:t>Вместо (=замена)</a:t>
            </a:r>
          </a:p>
          <a:p>
            <a:r>
              <a:rPr lang="ru-RU" i="1" cap="none" dirty="0"/>
              <a:t>Вместо риса сварить гречку</a:t>
            </a:r>
          </a:p>
          <a:p>
            <a:pPr>
              <a:buNone/>
            </a:pPr>
            <a:r>
              <a:rPr lang="ru-RU" cap="none" dirty="0"/>
              <a:t>Вроде (=наподобие)</a:t>
            </a:r>
          </a:p>
          <a:p>
            <a:r>
              <a:rPr lang="ru-RU" i="1" cap="none" dirty="0"/>
              <a:t>Что-то вроде лодки</a:t>
            </a:r>
          </a:p>
          <a:p>
            <a:pPr>
              <a:buNone/>
            </a:pPr>
            <a:r>
              <a:rPr lang="ru-RU" cap="none" dirty="0"/>
              <a:t>Наподобие (=вроде)</a:t>
            </a:r>
          </a:p>
          <a:p>
            <a:r>
              <a:rPr lang="ru-RU" i="1" cap="none" dirty="0"/>
              <a:t>Наподобие звонка</a:t>
            </a:r>
          </a:p>
          <a:p>
            <a:pPr>
              <a:buNone/>
            </a:pPr>
            <a:r>
              <a:rPr lang="ru-RU" cap="none" dirty="0"/>
              <a:t>Насчет (=о)</a:t>
            </a:r>
          </a:p>
          <a:p>
            <a:r>
              <a:rPr lang="ru-RU" i="1" cap="none" dirty="0"/>
              <a:t>Подумать насчет доклада</a:t>
            </a:r>
          </a:p>
          <a:p>
            <a:pPr>
              <a:buNone/>
            </a:pPr>
            <a:r>
              <a:rPr lang="ru-RU" cap="none" dirty="0"/>
              <a:t>Вслед(+за)</a:t>
            </a:r>
          </a:p>
          <a:p>
            <a:r>
              <a:rPr lang="ru-RU" i="1" cap="none" dirty="0"/>
              <a:t>Идите вслед за мной</a:t>
            </a:r>
          </a:p>
          <a:p>
            <a:pPr>
              <a:buNone/>
            </a:pPr>
            <a:r>
              <a:rPr lang="ru-RU" cap="none" dirty="0"/>
              <a:t>Навстречу (=к)</a:t>
            </a:r>
          </a:p>
          <a:p>
            <a:r>
              <a:rPr lang="ru-RU" i="1" cap="none" dirty="0"/>
              <a:t>Навстречу мне</a:t>
            </a:r>
          </a:p>
          <a:p>
            <a:pPr>
              <a:buNone/>
            </a:pPr>
            <a:r>
              <a:rPr lang="ru-RU" cap="none" dirty="0"/>
              <a:t>Несмотря на, невзирая на (=вопреки)</a:t>
            </a:r>
          </a:p>
          <a:p>
            <a:r>
              <a:rPr lang="ru-RU" i="1" cap="none" dirty="0"/>
              <a:t>Несмотря на запрет</a:t>
            </a:r>
            <a:endParaRPr lang="ru-RU" cap="none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0115BE-6DE9-AD3B-FDBB-2F47C2502BB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29150" y="692697"/>
            <a:ext cx="3829050" cy="59766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cap="none" dirty="0"/>
              <a:t>Иметь в виду</a:t>
            </a:r>
          </a:p>
          <a:p>
            <a:r>
              <a:rPr lang="ru-RU" i="1" cap="none" dirty="0"/>
              <a:t>Имел в виду другое</a:t>
            </a:r>
          </a:p>
          <a:p>
            <a:pPr>
              <a:buNone/>
            </a:pPr>
            <a:r>
              <a:rPr lang="ru-RU" cap="none" dirty="0"/>
              <a:t>В место (куда?)</a:t>
            </a:r>
          </a:p>
          <a:p>
            <a:r>
              <a:rPr lang="ru-RU" i="1" cap="none" dirty="0"/>
              <a:t>Ткнуть в место на карте</a:t>
            </a:r>
          </a:p>
          <a:p>
            <a:pPr>
              <a:buNone/>
            </a:pPr>
            <a:r>
              <a:rPr lang="ru-RU" cap="none" dirty="0"/>
              <a:t>В роде (в чем?)</a:t>
            </a:r>
          </a:p>
          <a:p>
            <a:r>
              <a:rPr lang="ru-RU" i="1" cap="none" dirty="0"/>
              <a:t>Согласовать в роде и падеже</a:t>
            </a:r>
          </a:p>
          <a:p>
            <a:pPr>
              <a:buNone/>
            </a:pPr>
            <a:r>
              <a:rPr lang="ru-RU" cap="none" dirty="0"/>
              <a:t>На подобие (на что?)</a:t>
            </a:r>
          </a:p>
          <a:p>
            <a:r>
              <a:rPr lang="ru-RU" i="1" cap="none" dirty="0"/>
              <a:t>Указать на подобие фигуры</a:t>
            </a:r>
          </a:p>
          <a:p>
            <a:pPr>
              <a:buNone/>
            </a:pPr>
            <a:r>
              <a:rPr lang="ru-RU" cap="none" dirty="0"/>
              <a:t>На счет (куда?)</a:t>
            </a:r>
          </a:p>
          <a:p>
            <a:r>
              <a:rPr lang="ru-RU" i="1" cap="none" dirty="0"/>
              <a:t>Перевести деньги на счет</a:t>
            </a:r>
          </a:p>
          <a:p>
            <a:pPr>
              <a:buNone/>
            </a:pPr>
            <a:r>
              <a:rPr lang="ru-RU" cap="none" dirty="0"/>
              <a:t>В след (как?)</a:t>
            </a:r>
          </a:p>
          <a:p>
            <a:r>
              <a:rPr lang="ru-RU" i="1" cap="none" dirty="0"/>
              <a:t>Идти след в след</a:t>
            </a:r>
          </a:p>
          <a:p>
            <a:pPr>
              <a:buNone/>
            </a:pPr>
            <a:r>
              <a:rPr lang="ru-RU" cap="none" dirty="0"/>
              <a:t>На встречу (+с)</a:t>
            </a:r>
          </a:p>
          <a:p>
            <a:r>
              <a:rPr lang="ru-RU" i="1" cap="none" dirty="0"/>
              <a:t>Идти на встреч с другом</a:t>
            </a:r>
          </a:p>
          <a:p>
            <a:pPr>
              <a:buNone/>
            </a:pPr>
            <a:r>
              <a:rPr lang="ru-RU" cap="none" dirty="0"/>
              <a:t>Не смотря на, не взирая на (что делая?)</a:t>
            </a:r>
          </a:p>
          <a:p>
            <a:r>
              <a:rPr lang="ru-RU" i="1" cap="none" dirty="0"/>
              <a:t>Идти, не смотря по сторонам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6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9D5B99-D27A-A119-242D-F0BA0F981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союзы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3CFCD7-D804-3372-D4B0-39E0C3123FF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ru-RU" sz="2800" b="1" cap="none" dirty="0"/>
              <a:t>Союз</a:t>
            </a:r>
            <a:r>
              <a:rPr lang="ru-RU" sz="2800" cap="none" dirty="0"/>
              <a:t> – служебная часть речи, служащая для связи однородных членов предложения и частей сложного предложения, а также для выражения смысловых отношений между синтаксическими единицами.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58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ED8642E-00EB-B946-ED06-984E68964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Происхождение союзов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50225B6-DC2A-E022-E222-BA1A53A930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400" b="1" cap="none" dirty="0"/>
              <a:t>Непроизводные</a:t>
            </a:r>
            <a:r>
              <a:rPr lang="ru-RU" sz="2400" cap="none" dirty="0"/>
              <a:t>:</a:t>
            </a:r>
          </a:p>
          <a:p>
            <a:r>
              <a:rPr lang="ru-RU" sz="2400" cap="none" dirty="0"/>
              <a:t>Не соотносятся с существующими в современном языке частями речи:</a:t>
            </a:r>
          </a:p>
          <a:p>
            <a:r>
              <a:rPr lang="ru-RU" sz="2400" i="1" cap="none" dirty="0"/>
              <a:t>а, но, и, или, либо</a:t>
            </a:r>
            <a:r>
              <a:rPr lang="ru-RU" i="1" cap="none" dirty="0"/>
              <a:t>…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E0062C-7592-0463-D1DC-5D867BA059F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b="1" cap="none" dirty="0"/>
              <a:t>Производные</a:t>
            </a:r>
            <a:r>
              <a:rPr lang="ru-RU" sz="2400" cap="none" dirty="0"/>
              <a:t>:</a:t>
            </a:r>
          </a:p>
          <a:p>
            <a:r>
              <a:rPr lang="ru-RU" sz="2400" cap="none" dirty="0"/>
              <a:t>Соотносятся с существующими в современном языке частями речи: </a:t>
            </a:r>
          </a:p>
          <a:p>
            <a:r>
              <a:rPr lang="ru-RU" sz="2400" i="1" cap="none" dirty="0"/>
              <a:t>Чтобы = что + бы</a:t>
            </a:r>
          </a:p>
          <a:p>
            <a:r>
              <a:rPr lang="ru-RU" sz="2400" i="1" cap="none" dirty="0"/>
              <a:t>Потому что = потому + что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6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770</TotalTime>
  <Words>1606</Words>
  <Application>Microsoft Office PowerPoint</Application>
  <PresentationFormat>Экран (4:3)</PresentationFormat>
  <Paragraphs>137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Tw Cen MT</vt:lpstr>
      <vt:lpstr>Капля</vt:lpstr>
      <vt:lpstr>Служебные части речи (предлог, союз, частица)</vt:lpstr>
      <vt:lpstr>Предлоги</vt:lpstr>
      <vt:lpstr>Разряды предлогов</vt:lpstr>
      <vt:lpstr>Происхождение предлогов</vt:lpstr>
      <vt:lpstr>Виды предлогов</vt:lpstr>
      <vt:lpstr>План Морфологического разбора предлога</vt:lpstr>
      <vt:lpstr>Слитно или раздельно?</vt:lpstr>
      <vt:lpstr>союзы</vt:lpstr>
      <vt:lpstr>Происхождение союзов</vt:lpstr>
      <vt:lpstr>Структура союзов</vt:lpstr>
      <vt:lpstr>Виды союзов</vt:lpstr>
      <vt:lpstr>Презентация PowerPoint</vt:lpstr>
      <vt:lpstr>План морфологического разбора союза</vt:lpstr>
      <vt:lpstr>Частицы</vt:lpstr>
      <vt:lpstr>Разряды частиц</vt:lpstr>
      <vt:lpstr>План морфологического анализа частиц</vt:lpstr>
      <vt:lpstr>Дефисное и раздельное написание частиц</vt:lpstr>
      <vt:lpstr>Задание 1</vt:lpstr>
      <vt:lpstr>Презентация PowerPoint</vt:lpstr>
      <vt:lpstr>Задание 2</vt:lpstr>
      <vt:lpstr>Задание 3</vt:lpstr>
      <vt:lpstr>Домашнее задание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ТРУДНОСТИ НАПИСАНИЯ НАРЕЧИЙ</dc:title>
  <dc:creator>Анастасия</dc:creator>
  <cp:lastModifiedBy>Белозор Анастасия Сергеевна</cp:lastModifiedBy>
  <cp:revision>43</cp:revision>
  <dcterms:created xsi:type="dcterms:W3CDTF">2019-11-23T09:33:04Z</dcterms:created>
  <dcterms:modified xsi:type="dcterms:W3CDTF">2023-09-27T09:42:48Z</dcterms:modified>
</cp:coreProperties>
</file>