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48" r:id="rId1"/>
  </p:sldMasterIdLst>
  <p:notesMasterIdLst>
    <p:notesMasterId r:id="rId46"/>
  </p:notesMasterIdLst>
  <p:sldIdLst>
    <p:sldId id="362" r:id="rId2"/>
    <p:sldId id="363" r:id="rId3"/>
    <p:sldId id="922" r:id="rId4"/>
    <p:sldId id="923" r:id="rId5"/>
    <p:sldId id="924" r:id="rId6"/>
    <p:sldId id="930" r:id="rId7"/>
    <p:sldId id="929" r:id="rId8"/>
    <p:sldId id="927" r:id="rId9"/>
    <p:sldId id="925" r:id="rId10"/>
    <p:sldId id="928" r:id="rId11"/>
    <p:sldId id="931" r:id="rId12"/>
    <p:sldId id="932" r:id="rId13"/>
    <p:sldId id="933" r:id="rId14"/>
    <p:sldId id="937" r:id="rId15"/>
    <p:sldId id="934" r:id="rId16"/>
    <p:sldId id="935" r:id="rId17"/>
    <p:sldId id="938" r:id="rId18"/>
    <p:sldId id="939" r:id="rId19"/>
    <p:sldId id="941" r:id="rId20"/>
    <p:sldId id="942" r:id="rId21"/>
    <p:sldId id="940" r:id="rId22"/>
    <p:sldId id="914" r:id="rId23"/>
    <p:sldId id="915" r:id="rId24"/>
    <p:sldId id="916" r:id="rId25"/>
    <p:sldId id="917" r:id="rId26"/>
    <p:sldId id="918" r:id="rId27"/>
    <p:sldId id="919" r:id="rId28"/>
    <p:sldId id="920" r:id="rId29"/>
    <p:sldId id="945" r:id="rId30"/>
    <p:sldId id="957" r:id="rId31"/>
    <p:sldId id="958" r:id="rId32"/>
    <p:sldId id="959" r:id="rId33"/>
    <p:sldId id="947" r:id="rId34"/>
    <p:sldId id="949" r:id="rId35"/>
    <p:sldId id="952" r:id="rId36"/>
    <p:sldId id="954" r:id="rId37"/>
    <p:sldId id="955" r:id="rId38"/>
    <p:sldId id="960" r:id="rId39"/>
    <p:sldId id="961" r:id="rId40"/>
    <p:sldId id="962" r:id="rId41"/>
    <p:sldId id="956" r:id="rId42"/>
    <p:sldId id="963" r:id="rId43"/>
    <p:sldId id="964" r:id="rId44"/>
    <p:sldId id="880" r:id="rId4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445158-C72F-4195-81A4-45381672E33E}" v="576" dt="2020-01-31T06:05:13.775"/>
  </p1510:revLst>
</p1510:revInfo>
</file>

<file path=ppt/tableStyles.xml><?xml version="1.0" encoding="utf-8"?>
<a:tblStyleLst xmlns:a="http://schemas.openxmlformats.org/drawingml/2006/main" def="{5C22544A-7EE6-4342-B048-85BDC9FD1C3A}">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2" autoAdjust="0"/>
    <p:restoredTop sz="94660"/>
  </p:normalViewPr>
  <p:slideViewPr>
    <p:cSldViewPr>
      <p:cViewPr varScale="1">
        <p:scale>
          <a:sx n="96" d="100"/>
          <a:sy n="96" d="100"/>
        </p:scale>
        <p:origin x="108" y="4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5DCC58-4A7E-4BCF-8FB4-8016C98B989A}" type="datetimeFigureOut">
              <a:rPr lang="ru-RU"/>
              <a:t>28.04.2023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53E83A-21A6-480E-ACA5-76D6B80965E4}" type="slidenum">
              <a:rPr lang="ru-RU"/>
              <a:t>‹#›</a:t>
            </a:fld>
            <a:endParaRPr lang="ru-RU"/>
          </a:p>
        </p:txBody>
      </p:sp>
    </p:spTree>
    <p:extLst>
      <p:ext uri="{BB962C8B-B14F-4D97-AF65-F5344CB8AC3E}">
        <p14:creationId xmlns:p14="http://schemas.microsoft.com/office/powerpoint/2010/main" val="4058799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a:t>
            </a:fld>
            <a:endParaRPr/>
          </a:p>
        </p:txBody>
      </p:sp>
    </p:spTree>
    <p:extLst>
      <p:ext uri="{BB962C8B-B14F-4D97-AF65-F5344CB8AC3E}">
        <p14:creationId xmlns:p14="http://schemas.microsoft.com/office/powerpoint/2010/main" val="913680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Титульный слайд">
  <p:cSld name="1_Титульный слайд">
    <p:spTree>
      <p:nvGrpSpPr>
        <p:cNvPr id="1" name="Shape 19"/>
        <p:cNvGrpSpPr/>
        <p:nvPr/>
      </p:nvGrpSpPr>
      <p:grpSpPr>
        <a:xfrm>
          <a:off x="0" y="0"/>
          <a:ext cx="0" cy="0"/>
          <a:chOff x="0" y="0"/>
          <a:chExt cx="0" cy="0"/>
        </a:xfrm>
      </p:grpSpPr>
      <p:sp>
        <p:nvSpPr>
          <p:cNvPr id="20" name="Google Shape;20;p2"/>
          <p:cNvSpPr>
            <a:spLocks noGrp="1"/>
          </p:cNvSpPr>
          <p:nvPr>
            <p:ph type="pic" idx="2"/>
          </p:nvPr>
        </p:nvSpPr>
        <p:spPr>
          <a:xfrm>
            <a:off x="9980477" y="0"/>
            <a:ext cx="2211524" cy="6858000"/>
          </a:xfrm>
          <a:prstGeom prst="rect">
            <a:avLst/>
          </a:prstGeom>
          <a:solidFill>
            <a:srgbClr val="E8E8E9"/>
          </a:solidFill>
          <a:ln>
            <a:noFill/>
          </a:ln>
        </p:spPr>
        <p:txBody>
          <a:bodyPr spcFirstLastPara="1" wrap="square" lIns="0" tIns="0" rIns="0" bIns="0" anchor="ctr" anchorCtr="0">
            <a:noAutofit/>
          </a:bodyPr>
          <a:lstStyle>
            <a:lvl1pPr marR="0" lvl="0" algn="ctr" rtl="0">
              <a:lnSpc>
                <a:spcPct val="90000"/>
              </a:lnSpc>
              <a:spcBef>
                <a:spcPts val="1000"/>
              </a:spcBef>
              <a:spcAft>
                <a:spcPts val="0"/>
              </a:spcAft>
              <a:buClr>
                <a:schemeClr val="dk1"/>
              </a:buClr>
              <a:buSzPts val="1200"/>
              <a:buFont typeface="Arial"/>
              <a:buNone/>
              <a:defRPr sz="1200" b="0" i="1"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r>
              <a:rPr lang="ru-RU"/>
              <a:t>Вставка рисунка</a:t>
            </a:r>
            <a:endParaRPr/>
          </a:p>
        </p:txBody>
      </p:sp>
      <p:sp>
        <p:nvSpPr>
          <p:cNvPr id="21" name="Google Shape;21;p2"/>
          <p:cNvSpPr txBox="1">
            <a:spLocks noGrp="1"/>
          </p:cNvSpPr>
          <p:nvPr>
            <p:ph type="ctrTitle"/>
          </p:nvPr>
        </p:nvSpPr>
        <p:spPr>
          <a:xfrm>
            <a:off x="286989" y="4346296"/>
            <a:ext cx="6798251" cy="1674470"/>
          </a:xfrm>
          <a:prstGeom prst="rect">
            <a:avLst/>
          </a:prstGeom>
          <a:noFill/>
          <a:ln>
            <a:noFill/>
          </a:ln>
        </p:spPr>
        <p:txBody>
          <a:bodyPr spcFirstLastPara="1" wrap="square" lIns="0" tIns="0" rIns="0" bIns="0" anchor="b" anchorCtr="0">
            <a:noAutofit/>
          </a:bodyPr>
          <a:lstStyle>
            <a:lvl1pPr lvl="0" algn="r">
              <a:lnSpc>
                <a:spcPct val="83333"/>
              </a:lnSpc>
              <a:spcBef>
                <a:spcPts val="0"/>
              </a:spcBef>
              <a:spcAft>
                <a:spcPts val="0"/>
              </a:spcAft>
              <a:buClr>
                <a:schemeClr val="dk1"/>
              </a:buClr>
              <a:buSzPts val="6000"/>
              <a:buFont typeface="Arial"/>
              <a:buNone/>
              <a:defRPr sz="6000" b="1" cap="none">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ru-RU"/>
              <a:t>Образец заголовка</a:t>
            </a:r>
            <a:endParaRPr/>
          </a:p>
        </p:txBody>
      </p:sp>
      <p:sp>
        <p:nvSpPr>
          <p:cNvPr id="22" name="Google Shape;22;p2"/>
          <p:cNvSpPr txBox="1">
            <a:spLocks noGrp="1"/>
          </p:cNvSpPr>
          <p:nvPr>
            <p:ph type="subTitle" idx="1"/>
          </p:nvPr>
        </p:nvSpPr>
        <p:spPr>
          <a:xfrm>
            <a:off x="7311905" y="4650539"/>
            <a:ext cx="3401479" cy="1192038"/>
          </a:xfrm>
          <a:prstGeom prst="rect">
            <a:avLst/>
          </a:prstGeom>
          <a:solidFill>
            <a:srgbClr val="511E1F"/>
          </a:solidFill>
          <a:ln>
            <a:noFill/>
          </a:ln>
        </p:spPr>
        <p:txBody>
          <a:bodyPr spcFirstLastPara="1" wrap="square" lIns="252000" tIns="0" rIns="0" bIns="0" anchor="ctr" anchorCtr="0">
            <a:noAutofit/>
          </a:bodyPr>
          <a:lstStyle>
            <a:lvl1pPr lvl="0" algn="l">
              <a:lnSpc>
                <a:spcPct val="100000"/>
              </a:lnSpc>
              <a:spcBef>
                <a:spcPts val="1000"/>
              </a:spcBef>
              <a:spcAft>
                <a:spcPts val="0"/>
              </a:spcAft>
              <a:buClr>
                <a:schemeClr val="lt1"/>
              </a:buClr>
              <a:buSzPts val="1800"/>
              <a:buNone/>
              <a:defRPr sz="1800" i="1">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ru-RU"/>
              <a:t>Образец подзаголовка</a:t>
            </a:r>
            <a:endParaRPr/>
          </a:p>
        </p:txBody>
      </p:sp>
      <p:sp>
        <p:nvSpPr>
          <p:cNvPr id="23" name="Google Shape;23;p2"/>
          <p:cNvSpPr/>
          <p:nvPr/>
        </p:nvSpPr>
        <p:spPr>
          <a:xfrm>
            <a:off x="1" y="6794311"/>
            <a:ext cx="9980476" cy="63691"/>
          </a:xfrm>
          <a:prstGeom prst="rect">
            <a:avLst/>
          </a:prstGeom>
          <a:solidFill>
            <a:srgbClr val="511E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4" name="Google Shape;24;p2"/>
          <p:cNvSpPr/>
          <p:nvPr/>
        </p:nvSpPr>
        <p:spPr>
          <a:xfrm>
            <a:off x="1" y="2"/>
            <a:ext cx="9980476" cy="63691"/>
          </a:xfrm>
          <a:prstGeom prst="rect">
            <a:avLst/>
          </a:prstGeom>
          <a:solidFill>
            <a:srgbClr val="511E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5" name="Google Shape;25;p2"/>
          <p:cNvSpPr/>
          <p:nvPr/>
        </p:nvSpPr>
        <p:spPr>
          <a:xfrm rot="5400000">
            <a:off x="-3378440" y="3410286"/>
            <a:ext cx="6826157" cy="69275"/>
          </a:xfrm>
          <a:prstGeom prst="rect">
            <a:avLst/>
          </a:prstGeom>
          <a:solidFill>
            <a:srgbClr val="511E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6" name="Google Shape;26;p2" descr="C:\Users\ПК\Documents\ИКТ для УПД\ВФрозовый.jpg"/>
          <p:cNvPicPr preferRelativeResize="0"/>
          <p:nvPr/>
        </p:nvPicPr>
        <p:blipFill rotWithShape="1">
          <a:blip r:embed="rId2">
            <a:alphaModFix/>
          </a:blip>
          <a:srcRect/>
          <a:stretch/>
        </p:blipFill>
        <p:spPr>
          <a:xfrm>
            <a:off x="9994901" y="0"/>
            <a:ext cx="2197100" cy="6197600"/>
          </a:xfrm>
          <a:prstGeom prst="rect">
            <a:avLst/>
          </a:prstGeom>
          <a:noFill/>
          <a:ln>
            <a:noFill/>
          </a:ln>
        </p:spPr>
      </p:pic>
    </p:spTree>
    <p:extLst>
      <p:ext uri="{BB962C8B-B14F-4D97-AF65-F5344CB8AC3E}">
        <p14:creationId xmlns:p14="http://schemas.microsoft.com/office/powerpoint/2010/main" val="28329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prog-cpp.ru/c-input-output/" TargetMode="External"/><Relationship Id="rId7" Type="http://schemas.openxmlformats.org/officeDocument/2006/relationships/hyperlink" Target="https://metanit.com/cpp/tutorial/4.14.php" TargetMode="External"/><Relationship Id="rId2" Type="http://schemas.openxmlformats.org/officeDocument/2006/relationships/hyperlink" Target="https://code-live.ru/tag/cpp-manual/" TargetMode="External"/><Relationship Id="rId1" Type="http://schemas.openxmlformats.org/officeDocument/2006/relationships/slideLayout" Target="../slideLayouts/slideLayout2.xml"/><Relationship Id="rId6" Type="http://schemas.openxmlformats.org/officeDocument/2006/relationships/hyperlink" Target="https://ejudge.179.ru/tasks/cpp/total/161.html" TargetMode="External"/><Relationship Id="rId5" Type="http://schemas.openxmlformats.org/officeDocument/2006/relationships/hyperlink" Target="http://ermak.cs.nstu.ru/cprog/html/044.htm" TargetMode="External"/><Relationship Id="rId4" Type="http://schemas.openxmlformats.org/officeDocument/2006/relationships/hyperlink" Target="http://mycpp.ru/cpp/book/c03.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9"/>
          <p:cNvSpPr txBox="1">
            <a:spLocks noGrp="1"/>
          </p:cNvSpPr>
          <p:nvPr>
            <p:ph type="ctrTitle"/>
          </p:nvPr>
        </p:nvSpPr>
        <p:spPr>
          <a:xfrm>
            <a:off x="244325" y="2996951"/>
            <a:ext cx="4912659" cy="1904363"/>
          </a:xfrm>
          <a:prstGeom prst="rect">
            <a:avLst/>
          </a:prstGeom>
          <a:noFill/>
          <a:ln>
            <a:noFill/>
          </a:ln>
        </p:spPr>
        <p:txBody>
          <a:bodyPr spcFirstLastPara="1" wrap="square" lIns="0" tIns="0" rIns="0" bIns="0" anchor="b" anchorCtr="0">
            <a:noAutofit/>
          </a:bodyPr>
          <a:lstStyle/>
          <a:p>
            <a:pPr marL="85725" algn="just">
              <a:defRPr/>
            </a:pPr>
            <a:r>
              <a:rPr lang="ru-RU" sz="3600" b="0" dirty="0"/>
              <a:t>Стандартные библиотеки в С++. Средства работы с текстом</a:t>
            </a:r>
          </a:p>
        </p:txBody>
      </p:sp>
      <p:sp>
        <p:nvSpPr>
          <p:cNvPr id="206" name="Google Shape;206;p29"/>
          <p:cNvSpPr>
            <a:spLocks noGrp="1"/>
          </p:cNvSpPr>
          <p:nvPr>
            <p:ph type="pic" idx="2"/>
          </p:nvPr>
        </p:nvSpPr>
        <p:spPr>
          <a:xfrm>
            <a:off x="9980477" y="0"/>
            <a:ext cx="2211524" cy="6858000"/>
          </a:xfrm>
          <a:prstGeom prst="rect">
            <a:avLst/>
          </a:prstGeom>
          <a:solidFill>
            <a:srgbClr val="E8E8E9"/>
          </a:solidFill>
          <a:ln>
            <a:noFill/>
          </a:ln>
        </p:spPr>
        <p:txBody>
          <a:bodyPr spcFirstLastPara="1" wrap="square" lIns="0" tIns="0" rIns="0" bIns="0" anchor="ctr" anchorCtr="0">
            <a:noAutofit/>
          </a:bodyPr>
          <a:lstStyle/>
          <a:p>
            <a:pPr marL="0" lvl="0" indent="0" algn="ctr" rtl="0">
              <a:spcBef>
                <a:spcPts val="1000"/>
              </a:spcBef>
              <a:spcAft>
                <a:spcPts val="0"/>
              </a:spcAft>
              <a:buNone/>
            </a:pPr>
            <a:endParaRPr/>
          </a:p>
        </p:txBody>
      </p:sp>
      <p:pic>
        <p:nvPicPr>
          <p:cNvPr id="207" name="Google Shape;207;p29" descr="C:\Users\ПК\Documents\ИКТ для УПД\ВФрозовый.jpg"/>
          <p:cNvPicPr preferRelativeResize="0"/>
          <p:nvPr/>
        </p:nvPicPr>
        <p:blipFill rotWithShape="1">
          <a:blip r:embed="rId3">
            <a:alphaModFix/>
          </a:blip>
          <a:srcRect/>
          <a:stretch/>
        </p:blipFill>
        <p:spPr>
          <a:xfrm>
            <a:off x="9994901" y="0"/>
            <a:ext cx="2197100" cy="6197600"/>
          </a:xfrm>
          <a:prstGeom prst="rect">
            <a:avLst/>
          </a:prstGeom>
          <a:noFill/>
          <a:ln>
            <a:noFill/>
          </a:ln>
        </p:spPr>
      </p:pic>
      <p:sp>
        <p:nvSpPr>
          <p:cNvPr id="208" name="Google Shape;208;p29"/>
          <p:cNvSpPr txBox="1"/>
          <p:nvPr/>
        </p:nvSpPr>
        <p:spPr>
          <a:xfrm>
            <a:off x="690285" y="385483"/>
            <a:ext cx="8624047" cy="2923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1300" b="1" i="0" u="none" strike="noStrike" cap="none">
                <a:solidFill>
                  <a:schemeClr val="dk1"/>
                </a:solidFill>
                <a:latin typeface="Arial"/>
                <a:ea typeface="Arial"/>
                <a:cs typeface="Arial"/>
                <a:sym typeface="Arial"/>
              </a:rPr>
              <a:t>КРАСНОЯРСКИЙ ГОСУДАРСТВЕННЫЙ МЕДИЦИНСКИЙ УНИВЕРСИТЕТ ИМ. В.Ф. ВОЙНО-ЯСЕНЕЦКОГО</a:t>
            </a:r>
            <a:endParaRPr sz="1300" b="1">
              <a:solidFill>
                <a:schemeClr val="dk1"/>
              </a:solidFill>
              <a:latin typeface="Arial"/>
              <a:ea typeface="Arial"/>
              <a:cs typeface="Arial"/>
              <a:sym typeface="Arial"/>
            </a:endParaRPr>
          </a:p>
        </p:txBody>
      </p:sp>
      <p:sp>
        <p:nvSpPr>
          <p:cNvPr id="209" name="Google Shape;209;p29"/>
          <p:cNvSpPr txBox="1"/>
          <p:nvPr/>
        </p:nvSpPr>
        <p:spPr>
          <a:xfrm>
            <a:off x="2635628" y="842685"/>
            <a:ext cx="4912659" cy="276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1200">
                <a:solidFill>
                  <a:schemeClr val="dk1"/>
                </a:solidFill>
                <a:latin typeface="Arial"/>
                <a:ea typeface="Arial"/>
                <a:cs typeface="Arial"/>
                <a:sym typeface="Arial"/>
              </a:rPr>
              <a:t>КАФЕДРА МЕДИЦИНСКОЙ КИБЕРНЕТИКИ И ИНФОРМАТИКИ</a:t>
            </a:r>
            <a:endParaRPr sz="1200">
              <a:solidFill>
                <a:schemeClr val="dk1"/>
              </a:solidFill>
              <a:latin typeface="Arial"/>
              <a:ea typeface="Arial"/>
              <a:cs typeface="Arial"/>
              <a:sym typeface="Arial"/>
            </a:endParaRPr>
          </a:p>
        </p:txBody>
      </p:sp>
      <p:sp>
        <p:nvSpPr>
          <p:cNvPr id="210" name="Google Shape;210;p29"/>
          <p:cNvSpPr txBox="1"/>
          <p:nvPr/>
        </p:nvSpPr>
        <p:spPr>
          <a:xfrm>
            <a:off x="335280" y="6278880"/>
            <a:ext cx="9387840"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ru-RU" sz="1800" dirty="0">
                <a:solidFill>
                  <a:schemeClr val="dk1"/>
                </a:solidFill>
                <a:latin typeface="Arial"/>
                <a:ea typeface="Arial"/>
                <a:cs typeface="Arial"/>
                <a:sym typeface="Arial"/>
              </a:rPr>
              <a:t>Красноярск, 2023</a:t>
            </a:r>
            <a:endParaRPr sz="1800" dirty="0">
              <a:solidFill>
                <a:schemeClr val="dk1"/>
              </a:solidFill>
              <a:latin typeface="Arial"/>
              <a:ea typeface="Arial"/>
              <a:cs typeface="Arial"/>
              <a:sym typeface="Arial"/>
            </a:endParaRPr>
          </a:p>
        </p:txBody>
      </p:sp>
      <p:sp>
        <p:nvSpPr>
          <p:cNvPr id="211" name="Google Shape;211;p29"/>
          <p:cNvSpPr txBox="1"/>
          <p:nvPr/>
        </p:nvSpPr>
        <p:spPr>
          <a:xfrm>
            <a:off x="149591" y="5343128"/>
            <a:ext cx="9036496" cy="792088"/>
          </a:xfrm>
          <a:prstGeom prst="rect">
            <a:avLst/>
          </a:prstGeom>
          <a:noFill/>
          <a:ln>
            <a:noFill/>
          </a:ln>
          <a:effectLst>
            <a:outerShdw dist="17961" dir="2700000" algn="ctr" rotWithShape="0">
              <a:schemeClr val="lt2"/>
            </a:outerShdw>
          </a:effectLst>
        </p:spPr>
        <p:txBody>
          <a:bodyPr spcFirstLastPara="1" wrap="square" lIns="91425" tIns="45700" rIns="91425" bIns="45700" anchor="t" anchorCtr="0">
            <a:noAutofit/>
          </a:bodyPr>
          <a:lstStyle/>
          <a:p>
            <a:pPr marL="0" marR="0" lvl="0" indent="0" algn="l" rtl="0">
              <a:spcBef>
                <a:spcPts val="0"/>
              </a:spcBef>
              <a:spcAft>
                <a:spcPts val="0"/>
              </a:spcAft>
              <a:buClr>
                <a:srgbClr val="822931"/>
              </a:buClr>
              <a:buSzPts val="1800"/>
              <a:buFont typeface="Arial"/>
              <a:buNone/>
            </a:pPr>
            <a:r>
              <a:rPr lang="ru-RU" sz="1800" b="0" u="none" dirty="0">
                <a:solidFill>
                  <a:srgbClr val="822931"/>
                </a:solidFill>
                <a:latin typeface="Arial"/>
                <a:ea typeface="Arial"/>
                <a:cs typeface="Arial"/>
                <a:sym typeface="Arial"/>
              </a:rPr>
              <a:t>Лекция №22 по дисциплине «Информационные технологии и программирование» для студентов, обучающихся по специальности </a:t>
            </a:r>
            <a:r>
              <a:rPr lang="ru-RU" dirty="0">
                <a:solidFill>
                  <a:srgbClr val="822931"/>
                </a:solidFill>
                <a:latin typeface="Arial"/>
                <a:ea typeface="Arial"/>
                <a:cs typeface="Arial"/>
                <a:sym typeface="Arial"/>
              </a:rPr>
              <a:t>30.05.03 – Кибернетика</a:t>
            </a:r>
          </a:p>
        </p:txBody>
      </p:sp>
      <p:pic>
        <p:nvPicPr>
          <p:cNvPr id="9" name="Рисунок 8">
            <a:extLst>
              <a:ext uri="{FF2B5EF4-FFF2-40B4-BE49-F238E27FC236}">
                <a16:creationId xmlns:a16="http://schemas.microsoft.com/office/drawing/2014/main" id="{6D2D73D2-1A34-4C26-BF0E-0F46FBA347B3}"/>
              </a:ext>
            </a:extLst>
          </p:cNvPr>
          <p:cNvPicPr>
            <a:picLocks noChangeAspect="1"/>
          </p:cNvPicPr>
          <p:nvPr/>
        </p:nvPicPr>
        <p:blipFill>
          <a:blip r:embed="rId4"/>
          <a:stretch>
            <a:fillRect/>
          </a:stretch>
        </p:blipFill>
        <p:spPr>
          <a:xfrm>
            <a:off x="6266332" y="1697984"/>
            <a:ext cx="3048000" cy="3424237"/>
          </a:xfrm>
          <a:prstGeom prst="rect">
            <a:avLst/>
          </a:prstGeom>
        </p:spPr>
      </p:pic>
    </p:spTree>
    <p:extLst>
      <p:ext uri="{BB962C8B-B14F-4D97-AF65-F5344CB8AC3E}">
        <p14:creationId xmlns:p14="http://schemas.microsoft.com/office/powerpoint/2010/main" val="23924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1E790E-2CEA-4D41-A3EC-F97968707205}"/>
              </a:ext>
            </a:extLst>
          </p:cNvPr>
          <p:cNvSpPr>
            <a:spLocks noGrp="1"/>
          </p:cNvSpPr>
          <p:nvPr>
            <p:ph type="title"/>
          </p:nvPr>
        </p:nvSpPr>
        <p:spPr>
          <a:xfrm>
            <a:off x="551384" y="163502"/>
            <a:ext cx="10515600" cy="1325563"/>
          </a:xfrm>
        </p:spPr>
        <p:txBody>
          <a:bodyPr/>
          <a:lstStyle/>
          <a:p>
            <a:r>
              <a:rPr lang="ru-RU" dirty="0"/>
              <a:t>Строка</a:t>
            </a:r>
          </a:p>
        </p:txBody>
      </p:sp>
      <p:sp>
        <p:nvSpPr>
          <p:cNvPr id="3" name="Объект 2">
            <a:extLst>
              <a:ext uri="{FF2B5EF4-FFF2-40B4-BE49-F238E27FC236}">
                <a16:creationId xmlns:a16="http://schemas.microsoft.com/office/drawing/2014/main" id="{DE84C8A4-A063-4158-BF38-F102C1D4B49A}"/>
              </a:ext>
            </a:extLst>
          </p:cNvPr>
          <p:cNvSpPr>
            <a:spLocks noGrp="1"/>
          </p:cNvSpPr>
          <p:nvPr>
            <p:ph idx="1"/>
          </p:nvPr>
        </p:nvSpPr>
        <p:spPr>
          <a:xfrm>
            <a:off x="407368" y="1825624"/>
            <a:ext cx="11377264" cy="4411688"/>
          </a:xfrm>
          <a:prstGeom prst="roundRect">
            <a:avLst/>
          </a:prstGeom>
          <a:ln w="15875">
            <a:solidFill>
              <a:srgbClr val="C00000"/>
            </a:solidFill>
          </a:ln>
        </p:spPr>
        <p:txBody>
          <a:bodyPr>
            <a:normAutofit fontScale="92500" lnSpcReduction="20000"/>
          </a:bodyPr>
          <a:lstStyle/>
          <a:p>
            <a:pPr marL="0" indent="0" algn="just">
              <a:buNone/>
            </a:pPr>
            <a:r>
              <a:rPr lang="ru-RU" dirty="0"/>
              <a:t>Строка представляет собой последовательность, ограниченную символом'\0' , поэтому работать с ней необходимо в цикле, ограниченном не размерностью массива, а состоянием обнаружения символа конца строки:</a:t>
            </a:r>
          </a:p>
          <a:p>
            <a:pPr marL="0" indent="0" algn="just">
              <a:buNone/>
            </a:pPr>
            <a:r>
              <a:rPr lang="en-US" dirty="0">
                <a:latin typeface="Consolas" panose="020B0609020204030204" pitchFamily="49" charset="0"/>
              </a:rPr>
              <a:t>for</a:t>
            </a:r>
            <a:r>
              <a:rPr lang="ru-RU" dirty="0">
                <a:latin typeface="Consolas" panose="020B0609020204030204" pitchFamily="49" charset="0"/>
              </a:rPr>
              <a:t> (i=0; B[i] !='\0'; i++)</a:t>
            </a:r>
          </a:p>
          <a:p>
            <a:pPr marL="0" indent="0" algn="just">
              <a:buNone/>
            </a:pPr>
            <a:endParaRPr lang="ru-RU" dirty="0">
              <a:latin typeface="Consolas" panose="020B0609020204030204" pitchFamily="49" charset="0"/>
            </a:endParaRPr>
          </a:p>
          <a:p>
            <a:pPr marL="0" indent="0" algn="just">
              <a:buNone/>
            </a:pPr>
            <a:r>
              <a:rPr lang="ru-RU" dirty="0" err="1">
                <a:latin typeface="Consolas" panose="020B0609020204030204" pitchFamily="49" charset="0"/>
              </a:rPr>
              <a:t>char</a:t>
            </a:r>
            <a:r>
              <a:rPr lang="ru-RU" dirty="0">
                <a:latin typeface="Consolas" panose="020B0609020204030204" pitchFamily="49" charset="0"/>
              </a:rPr>
              <a:t>       C[20], B []=”Строка слишком длинная для C ”;</a:t>
            </a:r>
          </a:p>
          <a:p>
            <a:pPr marL="0" indent="0" algn="just">
              <a:buNone/>
            </a:pPr>
            <a:endParaRPr lang="ru-RU" dirty="0">
              <a:latin typeface="Consolas" panose="020B0609020204030204" pitchFamily="49" charset="0"/>
            </a:endParaRPr>
          </a:p>
          <a:p>
            <a:pPr marL="0" indent="0" algn="just">
              <a:buNone/>
            </a:pPr>
            <a:r>
              <a:rPr lang="en-US" dirty="0">
                <a:latin typeface="Consolas" panose="020B0609020204030204" pitchFamily="49" charset="0"/>
              </a:rPr>
              <a:t>for</a:t>
            </a:r>
            <a:r>
              <a:rPr lang="ru-RU" dirty="0">
                <a:latin typeface="Consolas" panose="020B0609020204030204" pitchFamily="49" charset="0"/>
              </a:rPr>
              <a:t> (i=0; i&lt;19 &amp;&amp; B[i]!='\0'; i++) C[i] = B[i];</a:t>
            </a:r>
          </a:p>
          <a:p>
            <a:pPr marL="0" indent="0" algn="just">
              <a:buNone/>
            </a:pPr>
            <a:r>
              <a:rPr lang="ru-RU" dirty="0">
                <a:latin typeface="Consolas" panose="020B0609020204030204" pitchFamily="49" charset="0"/>
              </a:rPr>
              <a:t>С[i]='\0';</a:t>
            </a:r>
          </a:p>
        </p:txBody>
      </p:sp>
      <p:sp>
        <p:nvSpPr>
          <p:cNvPr id="4" name="Номер слайда 3">
            <a:extLst>
              <a:ext uri="{FF2B5EF4-FFF2-40B4-BE49-F238E27FC236}">
                <a16:creationId xmlns:a16="http://schemas.microsoft.com/office/drawing/2014/main" id="{0A617AAC-4A5F-4F17-9F34-69C1F564C08D}"/>
              </a:ext>
            </a:extLst>
          </p:cNvPr>
          <p:cNvSpPr>
            <a:spLocks noGrp="1"/>
          </p:cNvSpPr>
          <p:nvPr>
            <p:ph type="sldNum" sz="quarter" idx="12"/>
          </p:nvPr>
        </p:nvSpPr>
        <p:spPr/>
        <p:txBody>
          <a:bodyPr/>
          <a:lstStyle/>
          <a:p>
            <a:fld id="{285DC19C-03DA-4066-9FF7-D0BF1BC6D6F6}" type="slidenum">
              <a:rPr lang="ru-RU" smtClean="0"/>
              <a:t>10</a:t>
            </a:fld>
            <a:endParaRPr lang="ru-RU"/>
          </a:p>
        </p:txBody>
      </p:sp>
    </p:spTree>
    <p:extLst>
      <p:ext uri="{BB962C8B-B14F-4D97-AF65-F5344CB8AC3E}">
        <p14:creationId xmlns:p14="http://schemas.microsoft.com/office/powerpoint/2010/main" val="4052516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2FA216-88A1-44CA-8496-7D7AD07F3701}"/>
              </a:ext>
            </a:extLst>
          </p:cNvPr>
          <p:cNvSpPr>
            <a:spLocks noGrp="1"/>
          </p:cNvSpPr>
          <p:nvPr>
            <p:ph type="title"/>
          </p:nvPr>
        </p:nvSpPr>
        <p:spPr>
          <a:xfrm>
            <a:off x="445974" y="136525"/>
            <a:ext cx="10515600" cy="1325563"/>
          </a:xfrm>
        </p:spPr>
        <p:txBody>
          <a:bodyPr/>
          <a:lstStyle/>
          <a:p>
            <a:r>
              <a:rPr lang="ru-RU" dirty="0"/>
              <a:t>Строковая константа</a:t>
            </a:r>
          </a:p>
        </p:txBody>
      </p:sp>
      <p:sp>
        <p:nvSpPr>
          <p:cNvPr id="3" name="Объект 2">
            <a:extLst>
              <a:ext uri="{FF2B5EF4-FFF2-40B4-BE49-F238E27FC236}">
                <a16:creationId xmlns:a16="http://schemas.microsoft.com/office/drawing/2014/main" id="{E92AA330-0CE3-4A6D-8055-B5ECE2CC4474}"/>
              </a:ext>
            </a:extLst>
          </p:cNvPr>
          <p:cNvSpPr>
            <a:spLocks noGrp="1"/>
          </p:cNvSpPr>
          <p:nvPr>
            <p:ph idx="1"/>
          </p:nvPr>
        </p:nvSpPr>
        <p:spPr>
          <a:xfrm>
            <a:off x="479376" y="1825625"/>
            <a:ext cx="11305256" cy="4411687"/>
          </a:xfrm>
          <a:prstGeom prst="roundRect">
            <a:avLst/>
          </a:prstGeom>
          <a:ln w="15875">
            <a:solidFill>
              <a:srgbClr val="C00000"/>
            </a:solidFill>
          </a:ln>
        </p:spPr>
        <p:txBody>
          <a:bodyPr>
            <a:normAutofit/>
          </a:bodyPr>
          <a:lstStyle/>
          <a:p>
            <a:pPr marL="0" indent="0">
              <a:buNone/>
            </a:pPr>
            <a:r>
              <a:rPr lang="ru-RU" dirty="0"/>
              <a:t>Строковая константа - последовательность символов, используются двойные кавычки. Допустимо использование неотображаемых символов. Строковая константа автоматически дополняется символом'\0' , операция может быть инициализирована массивом, в том числе такой, размерность которого определяется размерностью строк:</a:t>
            </a:r>
          </a:p>
          <a:p>
            <a:pPr marL="0" indent="0">
              <a:buNone/>
            </a:pPr>
            <a:endParaRPr lang="ru-RU" dirty="0"/>
          </a:p>
          <a:p>
            <a:pPr marL="0" indent="0">
              <a:buNone/>
            </a:pPr>
            <a:r>
              <a:rPr lang="ru-RU" dirty="0" err="1"/>
              <a:t>char</a:t>
            </a:r>
            <a:r>
              <a:rPr lang="ru-RU" dirty="0"/>
              <a:t>       A[80] = "123456\r\n";</a:t>
            </a:r>
          </a:p>
          <a:p>
            <a:pPr marL="0" indent="0">
              <a:buNone/>
            </a:pPr>
            <a:r>
              <a:rPr lang="ru-RU" dirty="0" err="1"/>
              <a:t>char</a:t>
            </a:r>
            <a:r>
              <a:rPr lang="ru-RU" dirty="0"/>
              <a:t>       B[] = "</a:t>
            </a:r>
            <a:r>
              <a:rPr lang="ru-RU" dirty="0" err="1"/>
              <a:t>aaaaa</a:t>
            </a:r>
            <a:r>
              <a:rPr lang="ru-RU" dirty="0"/>
              <a:t>\033bbbb";</a:t>
            </a:r>
          </a:p>
        </p:txBody>
      </p:sp>
      <p:sp>
        <p:nvSpPr>
          <p:cNvPr id="4" name="Номер слайда 3">
            <a:extLst>
              <a:ext uri="{FF2B5EF4-FFF2-40B4-BE49-F238E27FC236}">
                <a16:creationId xmlns:a16="http://schemas.microsoft.com/office/drawing/2014/main" id="{8801B948-24EF-4B77-9340-E5E894AADAC9}"/>
              </a:ext>
            </a:extLst>
          </p:cNvPr>
          <p:cNvSpPr>
            <a:spLocks noGrp="1"/>
          </p:cNvSpPr>
          <p:nvPr>
            <p:ph type="sldNum" sz="quarter" idx="12"/>
          </p:nvPr>
        </p:nvSpPr>
        <p:spPr/>
        <p:txBody>
          <a:bodyPr/>
          <a:lstStyle/>
          <a:p>
            <a:fld id="{285DC19C-03DA-4066-9FF7-D0BF1BC6D6F6}" type="slidenum">
              <a:rPr lang="ru-RU" smtClean="0"/>
              <a:t>11</a:t>
            </a:fld>
            <a:endParaRPr lang="ru-RU"/>
          </a:p>
        </p:txBody>
      </p:sp>
    </p:spTree>
    <p:extLst>
      <p:ext uri="{BB962C8B-B14F-4D97-AF65-F5344CB8AC3E}">
        <p14:creationId xmlns:p14="http://schemas.microsoft.com/office/powerpoint/2010/main" val="268836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818EF3-9B99-4213-A63E-9E644174C7C1}"/>
              </a:ext>
            </a:extLst>
          </p:cNvPr>
          <p:cNvSpPr>
            <a:spLocks noGrp="1"/>
          </p:cNvSpPr>
          <p:nvPr>
            <p:ph type="title"/>
          </p:nvPr>
        </p:nvSpPr>
        <p:spPr>
          <a:xfrm>
            <a:off x="263352" y="136525"/>
            <a:ext cx="10515600" cy="1325563"/>
          </a:xfrm>
        </p:spPr>
        <p:txBody>
          <a:bodyPr/>
          <a:lstStyle/>
          <a:p>
            <a:r>
              <a:rPr lang="ru-RU" dirty="0"/>
              <a:t>Представление текста</a:t>
            </a:r>
          </a:p>
        </p:txBody>
      </p:sp>
      <p:sp>
        <p:nvSpPr>
          <p:cNvPr id="3" name="Объект 2">
            <a:extLst>
              <a:ext uri="{FF2B5EF4-FFF2-40B4-BE49-F238E27FC236}">
                <a16:creationId xmlns:a16="http://schemas.microsoft.com/office/drawing/2014/main" id="{E1345F2B-6D13-438F-96BE-4C5D754ABB0B}"/>
              </a:ext>
            </a:extLst>
          </p:cNvPr>
          <p:cNvSpPr>
            <a:spLocks noGrp="1"/>
          </p:cNvSpPr>
          <p:nvPr>
            <p:ph idx="1"/>
          </p:nvPr>
        </p:nvSpPr>
        <p:spPr>
          <a:xfrm>
            <a:off x="479376" y="1825625"/>
            <a:ext cx="11305256" cy="4339679"/>
          </a:xfrm>
          <a:prstGeom prst="roundRect">
            <a:avLst/>
          </a:prstGeom>
          <a:ln w="15875">
            <a:solidFill>
              <a:srgbClr val="C00000"/>
            </a:solidFill>
          </a:ln>
        </p:spPr>
        <p:txBody>
          <a:bodyPr>
            <a:normAutofit fontScale="92500" lnSpcReduction="20000"/>
          </a:bodyPr>
          <a:lstStyle/>
          <a:p>
            <a:pPr marL="0" indent="0">
              <a:buNone/>
            </a:pPr>
            <a:r>
              <a:rPr lang="ru-RU" sz="2400" dirty="0"/>
              <a:t>Текст является последовательностью строк или двумерный массив символов</a:t>
            </a:r>
          </a:p>
          <a:p>
            <a:pPr marL="0" indent="0">
              <a:buNone/>
            </a:pPr>
            <a:endParaRPr lang="ru-RU" sz="2400" dirty="0"/>
          </a:p>
          <a:p>
            <a:pPr marL="0" indent="0" algn="l">
              <a:spcAft>
                <a:spcPts val="0"/>
              </a:spcAft>
              <a:buNone/>
            </a:pPr>
            <a:r>
              <a:rPr lang="en-US" sz="2400" b="0" i="0" dirty="0">
                <a:solidFill>
                  <a:srgbClr val="000000"/>
                </a:solidFill>
                <a:effectLst/>
                <a:latin typeface="Consolas" panose="020B0609020204030204" pitchFamily="49" charset="0"/>
              </a:rPr>
              <a:t>char      A[20][80];</a:t>
            </a:r>
          </a:p>
          <a:p>
            <a:pPr marL="0" indent="0" algn="l">
              <a:spcAft>
                <a:spcPts val="0"/>
              </a:spcAft>
              <a:buNone/>
            </a:pPr>
            <a:r>
              <a:rPr lang="en-US" sz="2400" b="0" i="0" dirty="0">
                <a:solidFill>
                  <a:srgbClr val="000000"/>
                </a:solidFill>
                <a:effectLst/>
                <a:latin typeface="Consolas" panose="020B0609020204030204" pitchFamily="49" charset="0"/>
              </a:rPr>
              <a:t>char      B[][40] = { "</a:t>
            </a:r>
            <a:r>
              <a:rPr lang="ru-RU" sz="2400" b="0" i="0" dirty="0" err="1">
                <a:solidFill>
                  <a:srgbClr val="000000"/>
                </a:solidFill>
                <a:effectLst/>
                <a:latin typeface="Consolas" panose="020B0609020204030204" pitchFamily="49" charset="0"/>
              </a:rPr>
              <a:t>Строка","Еще</a:t>
            </a:r>
            <a:r>
              <a:rPr lang="ru-RU" sz="2400" b="0" i="0" dirty="0">
                <a:solidFill>
                  <a:srgbClr val="000000"/>
                </a:solidFill>
                <a:effectLst/>
                <a:latin typeface="Consolas" panose="020B0609020204030204" pitchFamily="49" charset="0"/>
              </a:rPr>
              <a:t> строка","0000","</a:t>
            </a:r>
            <a:r>
              <a:rPr lang="en-US" sz="2400" b="0" i="0" dirty="0" err="1">
                <a:solidFill>
                  <a:srgbClr val="000000"/>
                </a:solidFill>
                <a:effectLst/>
                <a:latin typeface="Consolas" panose="020B0609020204030204" pitchFamily="49" charset="0"/>
              </a:rPr>
              <a:t>abcdef</a:t>
            </a:r>
            <a:r>
              <a:rPr lang="en-US" sz="2400" b="0" i="0" dirty="0">
                <a:solidFill>
                  <a:srgbClr val="000000"/>
                </a:solidFill>
                <a:effectLst/>
                <a:latin typeface="Consolas" panose="020B0609020204030204" pitchFamily="49" charset="0"/>
              </a:rPr>
              <a:t>"};</a:t>
            </a:r>
            <a:endParaRPr lang="ru-RU" sz="2400" b="0" i="0" dirty="0">
              <a:solidFill>
                <a:srgbClr val="000000"/>
              </a:solidFill>
              <a:effectLst/>
              <a:latin typeface="Consolas" panose="020B0609020204030204" pitchFamily="49" charset="0"/>
            </a:endParaRPr>
          </a:p>
          <a:p>
            <a:pPr marL="0" indent="0" algn="l">
              <a:spcAft>
                <a:spcPts val="0"/>
              </a:spcAft>
              <a:buNone/>
            </a:pPr>
            <a:endParaRPr lang="en-US" sz="2400" b="0" i="0" dirty="0">
              <a:solidFill>
                <a:srgbClr val="000000"/>
              </a:solidFill>
              <a:effectLst/>
            </a:endParaRPr>
          </a:p>
          <a:p>
            <a:pPr marL="0" indent="0">
              <a:buNone/>
            </a:pPr>
            <a:r>
              <a:rPr lang="ru-RU" sz="2400" dirty="0"/>
              <a:t>Первый индекс двумерного массива соответствует номеру строки, второй - номеру символа в нем:</a:t>
            </a:r>
          </a:p>
          <a:p>
            <a:pPr marL="0" indent="0">
              <a:buNone/>
            </a:pPr>
            <a:endParaRPr lang="ru-RU" sz="2400" dirty="0"/>
          </a:p>
          <a:p>
            <a:pPr marL="0" indent="0">
              <a:buNone/>
            </a:pPr>
            <a:r>
              <a:rPr lang="en-US" sz="2400" dirty="0">
                <a:latin typeface="Consolas" panose="020B0609020204030204" pitchFamily="49" charset="0"/>
              </a:rPr>
              <a:t>for (int </a:t>
            </a:r>
            <a:r>
              <a:rPr lang="en-US" sz="2400" dirty="0" err="1">
                <a:latin typeface="Consolas" panose="020B0609020204030204" pitchFamily="49" charset="0"/>
              </a:rPr>
              <a:t>i</a:t>
            </a:r>
            <a:r>
              <a:rPr lang="en-US" sz="2400" dirty="0">
                <a:latin typeface="Consolas" panose="020B0609020204030204" pitchFamily="49" charset="0"/>
              </a:rPr>
              <a:t>=0; </a:t>
            </a:r>
            <a:r>
              <a:rPr lang="en-US" sz="2400" dirty="0" err="1">
                <a:latin typeface="Consolas" panose="020B0609020204030204" pitchFamily="49" charset="0"/>
              </a:rPr>
              <a:t>i</a:t>
            </a:r>
            <a:r>
              <a:rPr lang="en-US" sz="2400" dirty="0">
                <a:latin typeface="Consolas" panose="020B0609020204030204" pitchFamily="49" charset="0"/>
              </a:rPr>
              <a:t>&lt;20; </a:t>
            </a:r>
            <a:r>
              <a:rPr lang="en-US" sz="2400" dirty="0" err="1">
                <a:latin typeface="Consolas" panose="020B0609020204030204" pitchFamily="49" charset="0"/>
              </a:rPr>
              <a:t>i</a:t>
            </a:r>
            <a:r>
              <a:rPr lang="en-US" sz="2400" dirty="0">
                <a:latin typeface="Consolas" panose="020B0609020204030204" pitchFamily="49" charset="0"/>
              </a:rPr>
              <a:t>++)</a:t>
            </a:r>
          </a:p>
          <a:p>
            <a:pPr marL="0" indent="0">
              <a:buNone/>
            </a:pPr>
            <a:r>
              <a:rPr lang="en-US" sz="2400" dirty="0">
                <a:latin typeface="Consolas" panose="020B0609020204030204" pitchFamily="49" charset="0"/>
              </a:rPr>
              <a:t>for (int k=0; A[</a:t>
            </a:r>
            <a:r>
              <a:rPr lang="en-US" sz="2400" dirty="0" err="1">
                <a:latin typeface="Consolas" panose="020B0609020204030204" pitchFamily="49" charset="0"/>
              </a:rPr>
              <a:t>i</a:t>
            </a:r>
            <a:r>
              <a:rPr lang="en-US" sz="2400" dirty="0">
                <a:latin typeface="Consolas" panose="020B0609020204030204" pitchFamily="49" charset="0"/>
              </a:rPr>
              <a:t>][k] !='\0'; k++) {…} // </a:t>
            </a:r>
            <a:r>
              <a:rPr lang="ru-RU" sz="2400" dirty="0">
                <a:latin typeface="Consolas" panose="020B0609020204030204" pitchFamily="49" charset="0"/>
              </a:rPr>
              <a:t>Работа </a:t>
            </a:r>
            <a:r>
              <a:rPr lang="en-US" sz="2400" dirty="0">
                <a:latin typeface="Consolas" panose="020B0609020204030204" pitchFamily="49" charset="0"/>
              </a:rPr>
              <a:t>c </a:t>
            </a:r>
            <a:r>
              <a:rPr lang="ru-RU" sz="2400" dirty="0">
                <a:latin typeface="Consolas" panose="020B0609020204030204" pitchFamily="49" charset="0"/>
              </a:rPr>
              <a:t>символами </a:t>
            </a:r>
            <a:r>
              <a:rPr lang="en-US" sz="2400" dirty="0" err="1">
                <a:latin typeface="Consolas" panose="020B0609020204030204" pitchFamily="49" charset="0"/>
              </a:rPr>
              <a:t>i</a:t>
            </a:r>
            <a:r>
              <a:rPr lang="en-US" sz="2400" dirty="0">
                <a:latin typeface="Consolas" panose="020B0609020204030204" pitchFamily="49" charset="0"/>
              </a:rPr>
              <a:t>-</a:t>
            </a:r>
            <a:r>
              <a:rPr lang="ru-RU" sz="2400" dirty="0">
                <a:latin typeface="Consolas" panose="020B0609020204030204" pitchFamily="49" charset="0"/>
              </a:rPr>
              <a:t>й строки</a:t>
            </a:r>
          </a:p>
          <a:p>
            <a:pPr marL="0" indent="0">
              <a:buNone/>
            </a:pPr>
            <a:endParaRPr lang="ru-RU" sz="2400" dirty="0"/>
          </a:p>
        </p:txBody>
      </p:sp>
      <p:sp>
        <p:nvSpPr>
          <p:cNvPr id="4" name="Номер слайда 3">
            <a:extLst>
              <a:ext uri="{FF2B5EF4-FFF2-40B4-BE49-F238E27FC236}">
                <a16:creationId xmlns:a16="http://schemas.microsoft.com/office/drawing/2014/main" id="{23F0D84A-820D-46B1-A6B8-9BED90D3B5D7}"/>
              </a:ext>
            </a:extLst>
          </p:cNvPr>
          <p:cNvSpPr>
            <a:spLocks noGrp="1"/>
          </p:cNvSpPr>
          <p:nvPr>
            <p:ph type="sldNum" sz="quarter" idx="12"/>
          </p:nvPr>
        </p:nvSpPr>
        <p:spPr/>
        <p:txBody>
          <a:bodyPr/>
          <a:lstStyle/>
          <a:p>
            <a:fld id="{285DC19C-03DA-4066-9FF7-D0BF1BC6D6F6}" type="slidenum">
              <a:rPr lang="ru-RU" smtClean="0"/>
              <a:t>12</a:t>
            </a:fld>
            <a:endParaRPr lang="ru-RU"/>
          </a:p>
        </p:txBody>
      </p:sp>
    </p:spTree>
    <p:extLst>
      <p:ext uri="{BB962C8B-B14F-4D97-AF65-F5344CB8AC3E}">
        <p14:creationId xmlns:p14="http://schemas.microsoft.com/office/powerpoint/2010/main" val="1403903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FFA587-2AA4-423D-B6A7-764A5FB6418E}"/>
              </a:ext>
            </a:extLst>
          </p:cNvPr>
          <p:cNvSpPr>
            <a:spLocks noGrp="1"/>
          </p:cNvSpPr>
          <p:nvPr>
            <p:ph type="title"/>
          </p:nvPr>
        </p:nvSpPr>
        <p:spPr>
          <a:xfrm>
            <a:off x="407368" y="136525"/>
            <a:ext cx="10515600" cy="1325563"/>
          </a:xfrm>
        </p:spPr>
        <p:txBody>
          <a:bodyPr/>
          <a:lstStyle/>
          <a:p>
            <a:r>
              <a:rPr lang="ru-RU" dirty="0"/>
              <a:t>Текстовые файлы</a:t>
            </a:r>
          </a:p>
        </p:txBody>
      </p:sp>
      <p:sp>
        <p:nvSpPr>
          <p:cNvPr id="3" name="Объект 2">
            <a:extLst>
              <a:ext uri="{FF2B5EF4-FFF2-40B4-BE49-F238E27FC236}">
                <a16:creationId xmlns:a16="http://schemas.microsoft.com/office/drawing/2014/main" id="{31439FC4-FA26-48A8-8E7D-AA5BD32814A2}"/>
              </a:ext>
            </a:extLst>
          </p:cNvPr>
          <p:cNvSpPr>
            <a:spLocks noGrp="1"/>
          </p:cNvSpPr>
          <p:nvPr>
            <p:ph idx="1"/>
          </p:nvPr>
        </p:nvSpPr>
        <p:spPr>
          <a:xfrm>
            <a:off x="263352" y="1825625"/>
            <a:ext cx="11593288" cy="4351338"/>
          </a:xfrm>
          <a:prstGeom prst="roundRect">
            <a:avLst/>
          </a:prstGeom>
          <a:ln w="15875">
            <a:solidFill>
              <a:srgbClr val="C00000"/>
            </a:solidFill>
          </a:ln>
        </p:spPr>
        <p:txBody>
          <a:bodyPr>
            <a:normAutofit fontScale="77500" lnSpcReduction="20000"/>
          </a:bodyPr>
          <a:lstStyle/>
          <a:p>
            <a:pPr marL="0" indent="0" algn="just">
              <a:buNone/>
            </a:pPr>
            <a:r>
              <a:rPr lang="ru-RU" dirty="0"/>
              <a:t>Формат строки, ограниченной символом'\0' , используется для представления ее в программе памяти. При чтении строки или последовательности символов из внешнего потока (клавиатура, экран, файл) ограничителем строки является другой символ –'\n ‘. </a:t>
            </a:r>
          </a:p>
          <a:p>
            <a:pPr marL="0" indent="0" algn="just">
              <a:buNone/>
            </a:pPr>
            <a:r>
              <a:rPr lang="ru-RU" dirty="0"/>
              <a:t>Здесь возможны различные «тонкости» при вызове функций, работающих со строками. Например, функция чтения из потока-клавиатуры возвращает строку с ограниченным использованием символа.'\0' , функция чтения из потока-файла – добавляется по включению символа'\n ', если строка полностью поместилась в отведенный буфер (массив символов). </a:t>
            </a:r>
          </a:p>
          <a:p>
            <a:pPr marL="0" indent="0" algn="just">
              <a:buNone/>
            </a:pPr>
            <a:r>
              <a:rPr lang="ru-RU" dirty="0"/>
              <a:t>Функции стандартного ввода-вывода требуют «сглаживания противоречия», связанные с исторически сложившимися формами и анахронизмами в представлении в различных случаях ввода-вывода и использования результатов (текстовый файл, клавиатура, экран) и приведения их к единому внутреннему формату.</a:t>
            </a:r>
          </a:p>
        </p:txBody>
      </p:sp>
      <p:sp>
        <p:nvSpPr>
          <p:cNvPr id="4" name="Номер слайда 3">
            <a:extLst>
              <a:ext uri="{FF2B5EF4-FFF2-40B4-BE49-F238E27FC236}">
                <a16:creationId xmlns:a16="http://schemas.microsoft.com/office/drawing/2014/main" id="{D55EE8FA-4AE4-4015-BE7C-803196D02762}"/>
              </a:ext>
            </a:extLst>
          </p:cNvPr>
          <p:cNvSpPr>
            <a:spLocks noGrp="1"/>
          </p:cNvSpPr>
          <p:nvPr>
            <p:ph type="sldNum" sz="quarter" idx="12"/>
          </p:nvPr>
        </p:nvSpPr>
        <p:spPr/>
        <p:txBody>
          <a:bodyPr/>
          <a:lstStyle/>
          <a:p>
            <a:fld id="{285DC19C-03DA-4066-9FF7-D0BF1BC6D6F6}" type="slidenum">
              <a:rPr lang="ru-RU" smtClean="0"/>
              <a:t>13</a:t>
            </a:fld>
            <a:endParaRPr lang="ru-RU"/>
          </a:p>
        </p:txBody>
      </p:sp>
    </p:spTree>
    <p:extLst>
      <p:ext uri="{BB962C8B-B14F-4D97-AF65-F5344CB8AC3E}">
        <p14:creationId xmlns:p14="http://schemas.microsoft.com/office/powerpoint/2010/main" val="132598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549385-A9A7-4E3C-A5EC-FC88B70833BA}"/>
              </a:ext>
            </a:extLst>
          </p:cNvPr>
          <p:cNvSpPr>
            <a:spLocks noGrp="1"/>
          </p:cNvSpPr>
          <p:nvPr>
            <p:ph type="title"/>
          </p:nvPr>
        </p:nvSpPr>
        <p:spPr>
          <a:xfrm>
            <a:off x="335360" y="161068"/>
            <a:ext cx="10515600" cy="1325563"/>
          </a:xfrm>
        </p:spPr>
        <p:txBody>
          <a:bodyPr/>
          <a:lstStyle/>
          <a:p>
            <a:r>
              <a:rPr lang="ru-RU" dirty="0"/>
              <a:t>Стандартные приемы обработки строк</a:t>
            </a:r>
          </a:p>
        </p:txBody>
      </p:sp>
      <p:sp>
        <p:nvSpPr>
          <p:cNvPr id="3" name="Объект 2">
            <a:extLst>
              <a:ext uri="{FF2B5EF4-FFF2-40B4-BE49-F238E27FC236}">
                <a16:creationId xmlns:a16="http://schemas.microsoft.com/office/drawing/2014/main" id="{B5E4EE72-5B8C-41A3-8931-A2262F39BC79}"/>
              </a:ext>
            </a:extLst>
          </p:cNvPr>
          <p:cNvSpPr>
            <a:spLocks noGrp="1"/>
          </p:cNvSpPr>
          <p:nvPr>
            <p:ph idx="1"/>
          </p:nvPr>
        </p:nvSpPr>
        <p:spPr>
          <a:xfrm>
            <a:off x="551384" y="1847850"/>
            <a:ext cx="11233248" cy="4351338"/>
          </a:xfrm>
          <a:prstGeom prst="roundRect">
            <a:avLst/>
          </a:prstGeom>
          <a:ln w="15875">
            <a:solidFill>
              <a:srgbClr val="C00000"/>
            </a:solidFill>
          </a:ln>
        </p:spPr>
        <p:txBody>
          <a:bodyPr>
            <a:normAutofit lnSpcReduction="10000"/>
          </a:bodyPr>
          <a:lstStyle/>
          <a:p>
            <a:pPr marL="0" indent="0" algn="just">
              <a:buNone/>
            </a:pPr>
            <a:r>
              <a:rPr lang="ru-RU" dirty="0"/>
              <a:t>Большинство программ, обрабатывающих строки, используют последующий просмотр символа за символом – посимвольный просмотр строки. Если же в процессе обработки учитывается изменение ее свойств, то возможны два варианта:</a:t>
            </a:r>
          </a:p>
          <a:p>
            <a:pPr algn="just"/>
            <a:endParaRPr lang="ru-RU" dirty="0"/>
          </a:p>
          <a:p>
            <a:pPr algn="just"/>
            <a:r>
              <a:rPr lang="ru-RU" dirty="0"/>
              <a:t>очень быстро «на месте», реализуя вставку и удаление фрагментов;</a:t>
            </a:r>
          </a:p>
          <a:p>
            <a:pPr algn="just"/>
            <a:r>
              <a:rPr lang="ru-RU" dirty="0"/>
              <a:t>посимвольное переписывание входной строки в выходную, с учетом необходимых и преобразованных фрагментов (что упрощается).</a:t>
            </a:r>
          </a:p>
          <a:p>
            <a:pPr algn="just"/>
            <a:endParaRPr lang="ru-RU" dirty="0"/>
          </a:p>
        </p:txBody>
      </p:sp>
      <p:sp>
        <p:nvSpPr>
          <p:cNvPr id="4" name="Номер слайда 3">
            <a:extLst>
              <a:ext uri="{FF2B5EF4-FFF2-40B4-BE49-F238E27FC236}">
                <a16:creationId xmlns:a16="http://schemas.microsoft.com/office/drawing/2014/main" id="{781E5B48-1DDF-4968-A4A5-9A841AEA60EF}"/>
              </a:ext>
            </a:extLst>
          </p:cNvPr>
          <p:cNvSpPr>
            <a:spLocks noGrp="1"/>
          </p:cNvSpPr>
          <p:nvPr>
            <p:ph type="sldNum" sz="quarter" idx="12"/>
          </p:nvPr>
        </p:nvSpPr>
        <p:spPr/>
        <p:txBody>
          <a:bodyPr/>
          <a:lstStyle/>
          <a:p>
            <a:fld id="{285DC19C-03DA-4066-9FF7-D0BF1BC6D6F6}" type="slidenum">
              <a:rPr lang="ru-RU" smtClean="0"/>
              <a:t>14</a:t>
            </a:fld>
            <a:endParaRPr lang="ru-RU"/>
          </a:p>
        </p:txBody>
      </p:sp>
    </p:spTree>
    <p:extLst>
      <p:ext uri="{BB962C8B-B14F-4D97-AF65-F5344CB8AC3E}">
        <p14:creationId xmlns:p14="http://schemas.microsoft.com/office/powerpoint/2010/main" val="3060371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42E92A-CAF1-4642-9644-6971E7C979E9}"/>
              </a:ext>
            </a:extLst>
          </p:cNvPr>
          <p:cNvSpPr>
            <a:spLocks noGrp="1"/>
          </p:cNvSpPr>
          <p:nvPr>
            <p:ph type="title"/>
          </p:nvPr>
        </p:nvSpPr>
        <p:spPr>
          <a:xfrm>
            <a:off x="339483" y="136525"/>
            <a:ext cx="10515600" cy="1325563"/>
          </a:xfrm>
        </p:spPr>
        <p:txBody>
          <a:bodyPr/>
          <a:lstStyle/>
          <a:p>
            <a:r>
              <a:rPr lang="ru-RU" dirty="0"/>
              <a:t>Обработка символов с учетом особенностей их кодирования</a:t>
            </a:r>
          </a:p>
        </p:txBody>
      </p:sp>
      <p:sp>
        <p:nvSpPr>
          <p:cNvPr id="3" name="Объект 2">
            <a:extLst>
              <a:ext uri="{FF2B5EF4-FFF2-40B4-BE49-F238E27FC236}">
                <a16:creationId xmlns:a16="http://schemas.microsoft.com/office/drawing/2014/main" id="{0819C893-7B8E-417E-AA26-4AF71A036AEA}"/>
              </a:ext>
            </a:extLst>
          </p:cNvPr>
          <p:cNvSpPr>
            <a:spLocks noGrp="1"/>
          </p:cNvSpPr>
          <p:nvPr>
            <p:ph idx="1"/>
          </p:nvPr>
        </p:nvSpPr>
        <p:spPr>
          <a:xfrm>
            <a:off x="335360" y="1825625"/>
            <a:ext cx="11521280" cy="4411687"/>
          </a:xfrm>
          <a:prstGeom prst="roundRect">
            <a:avLst/>
          </a:prstGeom>
          <a:ln w="15875">
            <a:solidFill>
              <a:srgbClr val="C00000"/>
            </a:solidFill>
          </a:ln>
        </p:spPr>
        <p:txBody>
          <a:bodyPr>
            <a:normAutofit fontScale="85000" lnSpcReduction="20000"/>
          </a:bodyPr>
          <a:lstStyle/>
          <a:p>
            <a:pPr marL="0" indent="0" algn="just">
              <a:buNone/>
            </a:pPr>
            <a:r>
              <a:rPr lang="ru-RU" dirty="0"/>
              <a:t>Некоторые программы используют свойства упорядоченности кодов латинских букв и цифр. Такое программирование является, по большому счету, машинно-зависимым, но ввиду «незыблемости» стандарта представления символов может быть отнесено к языку.</a:t>
            </a:r>
          </a:p>
          <a:p>
            <a:pPr marL="0" indent="0" algn="just">
              <a:buNone/>
            </a:pPr>
            <a:endParaRPr lang="ru-RU" dirty="0"/>
          </a:p>
          <a:p>
            <a:pPr marL="0" indent="0" algn="just">
              <a:buNone/>
            </a:pPr>
            <a:r>
              <a:rPr lang="ru-RU" dirty="0"/>
              <a:t>Получить символ десятичной цифры из значения целой устанавливает, лежащей в значении 0..9:</a:t>
            </a:r>
          </a:p>
          <a:p>
            <a:pPr marL="0" indent="0" algn="just">
              <a:buNone/>
            </a:pPr>
            <a:r>
              <a:rPr lang="pt-BR" dirty="0">
                <a:latin typeface="Consolas" panose="020B0609020204030204" pitchFamily="49" charset="0"/>
              </a:rPr>
              <a:t>int  n;  char  c;  c = n + '0’; </a:t>
            </a:r>
            <a:endParaRPr lang="ru-RU" dirty="0">
              <a:latin typeface="Consolas" panose="020B0609020204030204" pitchFamily="49" charset="0"/>
            </a:endParaRPr>
          </a:p>
          <a:p>
            <a:pPr marL="0" indent="0" algn="just">
              <a:buNone/>
            </a:pPr>
            <a:endParaRPr lang="ru-RU" dirty="0"/>
          </a:p>
          <a:p>
            <a:pPr marL="0" indent="0" algn="just">
              <a:buNone/>
            </a:pPr>
            <a:r>
              <a:rPr lang="ru-RU" dirty="0"/>
              <a:t>Получить символ шестнадцатеричной цифры из значения целой принимает, лежащей в основе 0..15:</a:t>
            </a:r>
          </a:p>
          <a:p>
            <a:pPr marL="0" indent="0" algn="just">
              <a:buNone/>
            </a:pPr>
            <a:r>
              <a:rPr lang="pt-BR" dirty="0">
                <a:latin typeface="Consolas" panose="020B0609020204030204" pitchFamily="49" charset="0"/>
              </a:rPr>
              <a:t>if (n &lt;=9) c = n + '0'; else c = n - 10 + 'A’;</a:t>
            </a:r>
            <a:endParaRPr lang="ru-RU" dirty="0">
              <a:latin typeface="Consolas" panose="020B0609020204030204" pitchFamily="49" charset="0"/>
            </a:endParaRPr>
          </a:p>
        </p:txBody>
      </p:sp>
      <p:sp>
        <p:nvSpPr>
          <p:cNvPr id="4" name="Номер слайда 3">
            <a:extLst>
              <a:ext uri="{FF2B5EF4-FFF2-40B4-BE49-F238E27FC236}">
                <a16:creationId xmlns:a16="http://schemas.microsoft.com/office/drawing/2014/main" id="{CA7CA45E-7B4E-47A1-A620-21DECDCD6E6C}"/>
              </a:ext>
            </a:extLst>
          </p:cNvPr>
          <p:cNvSpPr>
            <a:spLocks noGrp="1"/>
          </p:cNvSpPr>
          <p:nvPr>
            <p:ph type="sldNum" sz="quarter" idx="12"/>
          </p:nvPr>
        </p:nvSpPr>
        <p:spPr/>
        <p:txBody>
          <a:bodyPr/>
          <a:lstStyle/>
          <a:p>
            <a:fld id="{285DC19C-03DA-4066-9FF7-D0BF1BC6D6F6}" type="slidenum">
              <a:rPr lang="ru-RU" smtClean="0"/>
              <a:t>15</a:t>
            </a:fld>
            <a:endParaRPr lang="ru-RU"/>
          </a:p>
        </p:txBody>
      </p:sp>
    </p:spTree>
    <p:extLst>
      <p:ext uri="{BB962C8B-B14F-4D97-AF65-F5344CB8AC3E}">
        <p14:creationId xmlns:p14="http://schemas.microsoft.com/office/powerpoint/2010/main" val="331626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42E92A-CAF1-4642-9644-6971E7C979E9}"/>
              </a:ext>
            </a:extLst>
          </p:cNvPr>
          <p:cNvSpPr>
            <a:spLocks noGrp="1"/>
          </p:cNvSpPr>
          <p:nvPr>
            <p:ph type="title"/>
          </p:nvPr>
        </p:nvSpPr>
        <p:spPr>
          <a:xfrm>
            <a:off x="407368" y="171007"/>
            <a:ext cx="10515600" cy="1325563"/>
          </a:xfrm>
        </p:spPr>
        <p:txBody>
          <a:bodyPr/>
          <a:lstStyle/>
          <a:p>
            <a:r>
              <a:rPr lang="ru-RU" dirty="0"/>
              <a:t>Обработка символов с учетом особенностей их кодирования</a:t>
            </a:r>
          </a:p>
        </p:txBody>
      </p:sp>
      <p:sp>
        <p:nvSpPr>
          <p:cNvPr id="3" name="Объект 2">
            <a:extLst>
              <a:ext uri="{FF2B5EF4-FFF2-40B4-BE49-F238E27FC236}">
                <a16:creationId xmlns:a16="http://schemas.microsoft.com/office/drawing/2014/main" id="{0819C893-7B8E-417E-AA26-4AF71A036AEA}"/>
              </a:ext>
            </a:extLst>
          </p:cNvPr>
          <p:cNvSpPr>
            <a:spLocks noGrp="1"/>
          </p:cNvSpPr>
          <p:nvPr>
            <p:ph idx="1"/>
          </p:nvPr>
        </p:nvSpPr>
        <p:spPr>
          <a:xfrm>
            <a:off x="438266" y="1712539"/>
            <a:ext cx="11490382" cy="4308749"/>
          </a:xfrm>
          <a:prstGeom prst="roundRect">
            <a:avLst/>
          </a:prstGeom>
          <a:ln w="15875">
            <a:solidFill>
              <a:srgbClr val="C00000"/>
            </a:solidFill>
          </a:ln>
        </p:spPr>
        <p:txBody>
          <a:bodyPr>
            <a:normAutofit fontScale="85000" lnSpcReduction="20000"/>
          </a:bodyPr>
          <a:lstStyle/>
          <a:p>
            <a:pPr marL="0" indent="0">
              <a:buNone/>
            </a:pPr>
            <a:r>
              <a:rPr lang="ru-RU" dirty="0"/>
              <a:t>Получить целочисленное значение из символа десятичной цифры:</a:t>
            </a:r>
          </a:p>
          <a:p>
            <a:pPr marL="0" indent="0">
              <a:buNone/>
            </a:pPr>
            <a:r>
              <a:rPr lang="en-US" dirty="0">
                <a:latin typeface="Consolas" panose="020B0609020204030204" pitchFamily="49" charset="0"/>
              </a:rPr>
              <a:t>if (c &gt;='0' &amp;&amp; c &lt;='9') n = c - '0’;</a:t>
            </a:r>
          </a:p>
          <a:p>
            <a:pPr marL="0" indent="0">
              <a:buNone/>
            </a:pPr>
            <a:endParaRPr lang="ru-RU" dirty="0"/>
          </a:p>
          <a:p>
            <a:pPr marL="0" indent="0">
              <a:buNone/>
            </a:pPr>
            <a:r>
              <a:rPr lang="ru-RU" dirty="0"/>
              <a:t>Получить целочисленное значение из шестнадцатеричной цифры:</a:t>
            </a:r>
          </a:p>
          <a:p>
            <a:pPr marL="0" indent="0">
              <a:buNone/>
            </a:pPr>
            <a:r>
              <a:rPr lang="en-US" dirty="0">
                <a:latin typeface="Consolas" panose="020B0609020204030204" pitchFamily="49" charset="0"/>
              </a:rPr>
              <a:t>if (c &gt;='0' &amp;&amp; c &lt;='9') n = c - '0';</a:t>
            </a:r>
          </a:p>
          <a:p>
            <a:pPr marL="0" indent="0">
              <a:buNone/>
            </a:pPr>
            <a:r>
              <a:rPr lang="en-US" dirty="0">
                <a:latin typeface="Consolas" panose="020B0609020204030204" pitchFamily="49" charset="0"/>
              </a:rPr>
              <a:t>else</a:t>
            </a:r>
          </a:p>
          <a:p>
            <a:pPr marL="0" indent="0">
              <a:buNone/>
            </a:pPr>
            <a:r>
              <a:rPr lang="en-US" dirty="0">
                <a:latin typeface="Consolas" panose="020B0609020204030204" pitchFamily="49" charset="0"/>
              </a:rPr>
              <a:t>if (c &gt;='A' &amp;&amp; c &lt;='F') c = c - 'A' + 10;</a:t>
            </a:r>
          </a:p>
          <a:p>
            <a:pPr marL="0" indent="0">
              <a:buNone/>
            </a:pPr>
            <a:endParaRPr lang="ru-RU" dirty="0"/>
          </a:p>
          <a:p>
            <a:pPr marL="0" indent="0">
              <a:buNone/>
            </a:pPr>
            <a:r>
              <a:rPr lang="ru-RU" dirty="0"/>
              <a:t>Преобразовать маленькую латинскую букву в большую:</a:t>
            </a:r>
          </a:p>
          <a:p>
            <a:pPr marL="0" indent="0">
              <a:buNone/>
            </a:pPr>
            <a:r>
              <a:rPr lang="en-US" dirty="0">
                <a:latin typeface="Consolas" panose="020B0609020204030204" pitchFamily="49" charset="0"/>
              </a:rPr>
              <a:t>if (c &gt;='a' &amp;&amp; c &lt;='z') c = c - 'a' + 'A';</a:t>
            </a:r>
            <a:endParaRPr lang="ru-RU" dirty="0">
              <a:latin typeface="Consolas" panose="020B0609020204030204" pitchFamily="49" charset="0"/>
            </a:endParaRPr>
          </a:p>
        </p:txBody>
      </p:sp>
      <p:sp>
        <p:nvSpPr>
          <p:cNvPr id="4" name="Номер слайда 3">
            <a:extLst>
              <a:ext uri="{FF2B5EF4-FFF2-40B4-BE49-F238E27FC236}">
                <a16:creationId xmlns:a16="http://schemas.microsoft.com/office/drawing/2014/main" id="{CA7CA45E-7B4E-47A1-A620-21DECDCD6E6C}"/>
              </a:ext>
            </a:extLst>
          </p:cNvPr>
          <p:cNvSpPr>
            <a:spLocks noGrp="1"/>
          </p:cNvSpPr>
          <p:nvPr>
            <p:ph type="sldNum" sz="quarter" idx="12"/>
          </p:nvPr>
        </p:nvSpPr>
        <p:spPr/>
        <p:txBody>
          <a:bodyPr/>
          <a:lstStyle/>
          <a:p>
            <a:fld id="{285DC19C-03DA-4066-9FF7-D0BF1BC6D6F6}" type="slidenum">
              <a:rPr lang="ru-RU" smtClean="0"/>
              <a:t>16</a:t>
            </a:fld>
            <a:endParaRPr lang="ru-RU"/>
          </a:p>
        </p:txBody>
      </p:sp>
    </p:spTree>
    <p:extLst>
      <p:ext uri="{BB962C8B-B14F-4D97-AF65-F5344CB8AC3E}">
        <p14:creationId xmlns:p14="http://schemas.microsoft.com/office/powerpoint/2010/main" val="1029900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61D100-A87C-47F6-BD36-297A7060998D}"/>
              </a:ext>
            </a:extLst>
          </p:cNvPr>
          <p:cNvSpPr>
            <a:spLocks noGrp="1"/>
          </p:cNvSpPr>
          <p:nvPr>
            <p:ph type="title"/>
          </p:nvPr>
        </p:nvSpPr>
        <p:spPr>
          <a:xfrm>
            <a:off x="407368" y="188640"/>
            <a:ext cx="10515600" cy="1325563"/>
          </a:xfrm>
        </p:spPr>
        <p:txBody>
          <a:bodyPr/>
          <a:lstStyle/>
          <a:p>
            <a:r>
              <a:rPr lang="ru-RU" dirty="0"/>
              <a:t>Подсчет количества слов</a:t>
            </a:r>
          </a:p>
        </p:txBody>
      </p:sp>
      <p:sp>
        <p:nvSpPr>
          <p:cNvPr id="3" name="Объект 2">
            <a:extLst>
              <a:ext uri="{FF2B5EF4-FFF2-40B4-BE49-F238E27FC236}">
                <a16:creationId xmlns:a16="http://schemas.microsoft.com/office/drawing/2014/main" id="{3CAB3141-30BD-4D40-94DA-5138AC739FCE}"/>
              </a:ext>
            </a:extLst>
          </p:cNvPr>
          <p:cNvSpPr>
            <a:spLocks noGrp="1"/>
          </p:cNvSpPr>
          <p:nvPr>
            <p:ph idx="1"/>
          </p:nvPr>
        </p:nvSpPr>
        <p:spPr>
          <a:xfrm>
            <a:off x="335360" y="1825625"/>
            <a:ext cx="11521280" cy="4351338"/>
          </a:xfrm>
          <a:prstGeom prst="roundRect">
            <a:avLst/>
          </a:prstGeom>
          <a:ln w="15875">
            <a:solidFill>
              <a:srgbClr val="C00000"/>
            </a:solidFill>
          </a:ln>
        </p:spPr>
        <p:txBody>
          <a:bodyPr>
            <a:normAutofit fontScale="55000" lnSpcReduction="20000"/>
          </a:bodyPr>
          <a:lstStyle/>
          <a:p>
            <a:pPr marL="0" indent="0">
              <a:buNone/>
            </a:pPr>
            <a:r>
              <a:rPr lang="ru-RU" dirty="0"/>
              <a:t>Нужно учесть, что программа не умеет просто «видеть слово», для нее необходимо формальное условие его обнаружения. Таковым может быть либо конец слова, либо его начало. Начало слова обнаруживается по сочетанию пары символов: текущий – символ слова (не пробел), перед которым либо пробел, либо – начало строки.</a:t>
            </a:r>
          </a:p>
          <a:p>
            <a:pPr marL="0" indent="0">
              <a:buNone/>
            </a:pPr>
            <a:endParaRPr lang="ru-RU" dirty="0"/>
          </a:p>
          <a:p>
            <a:pPr marL="0" indent="0">
              <a:buNone/>
            </a:pPr>
            <a:r>
              <a:rPr lang="ru-RU" dirty="0">
                <a:latin typeface="Consolas" panose="020B0609020204030204" pitchFamily="49" charset="0"/>
              </a:rPr>
              <a:t>//--- Подсчет количества слов</a:t>
            </a:r>
          </a:p>
          <a:p>
            <a:pPr marL="0" indent="0">
              <a:buNone/>
            </a:pPr>
            <a:r>
              <a:rPr lang="ru-RU" dirty="0">
                <a:latin typeface="Consolas" panose="020B0609020204030204" pitchFamily="49" charset="0"/>
              </a:rPr>
              <a:t> </a:t>
            </a:r>
            <a:r>
              <a:rPr lang="ru-RU" dirty="0" err="1">
                <a:latin typeface="Consolas" panose="020B0609020204030204" pitchFamily="49" charset="0"/>
              </a:rPr>
              <a:t>int</a:t>
            </a:r>
            <a:r>
              <a:rPr lang="ru-RU" dirty="0">
                <a:latin typeface="Consolas" panose="020B0609020204030204" pitchFamily="49" charset="0"/>
              </a:rPr>
              <a:t> </a:t>
            </a:r>
            <a:r>
              <a:rPr lang="ru-RU" dirty="0" err="1">
                <a:latin typeface="Consolas" panose="020B0609020204030204" pitchFamily="49" charset="0"/>
              </a:rPr>
              <a:t>words</a:t>
            </a:r>
            <a:r>
              <a:rPr lang="ru-RU" dirty="0">
                <a:latin typeface="Consolas" panose="020B0609020204030204" pitchFamily="49" charset="0"/>
              </a:rPr>
              <a:t>(</a:t>
            </a:r>
            <a:r>
              <a:rPr lang="ru-RU" dirty="0" err="1">
                <a:latin typeface="Consolas" panose="020B0609020204030204" pitchFamily="49" charset="0"/>
              </a:rPr>
              <a:t>char</a:t>
            </a:r>
            <a:r>
              <a:rPr lang="ru-RU" dirty="0">
                <a:latin typeface="Consolas" panose="020B0609020204030204" pitchFamily="49" charset="0"/>
              </a:rPr>
              <a:t> c[]) {</a:t>
            </a:r>
          </a:p>
          <a:p>
            <a:pPr marL="0" indent="0">
              <a:buNone/>
            </a:pPr>
            <a:r>
              <a:rPr lang="ru-RU" dirty="0">
                <a:latin typeface="Consolas" panose="020B0609020204030204" pitchFamily="49" charset="0"/>
              </a:rPr>
              <a:t>             </a:t>
            </a:r>
            <a:r>
              <a:rPr lang="ru-RU" dirty="0" err="1">
                <a:latin typeface="Consolas" panose="020B0609020204030204" pitchFamily="49" charset="0"/>
              </a:rPr>
              <a:t>for</a:t>
            </a:r>
            <a:r>
              <a:rPr lang="ru-RU" dirty="0">
                <a:latin typeface="Consolas" panose="020B0609020204030204" pitchFamily="49" charset="0"/>
              </a:rPr>
              <a:t> ( </a:t>
            </a:r>
            <a:r>
              <a:rPr lang="ru-RU" dirty="0" err="1">
                <a:latin typeface="Consolas" panose="020B0609020204030204" pitchFamily="49" charset="0"/>
              </a:rPr>
              <a:t>int</a:t>
            </a:r>
            <a:r>
              <a:rPr lang="ru-RU" dirty="0">
                <a:latin typeface="Consolas" panose="020B0609020204030204" pitchFamily="49" charset="0"/>
              </a:rPr>
              <a:t> </a:t>
            </a:r>
            <a:r>
              <a:rPr lang="ru-RU" dirty="0" err="1">
                <a:latin typeface="Consolas" panose="020B0609020204030204" pitchFamily="49" charset="0"/>
              </a:rPr>
              <a:t>nc</a:t>
            </a:r>
            <a:r>
              <a:rPr lang="ru-RU" dirty="0">
                <a:latin typeface="Consolas" panose="020B0609020204030204" pitchFamily="49" charset="0"/>
              </a:rPr>
              <a:t>=0,i=0;c[i]!=0;i++){ // Посимвольный просмотр строки</a:t>
            </a:r>
          </a:p>
          <a:p>
            <a:pPr marL="0" indent="0">
              <a:buNone/>
            </a:pPr>
            <a:r>
              <a:rPr lang="ru-RU" dirty="0">
                <a:latin typeface="Consolas" panose="020B0609020204030204" pitchFamily="49" charset="0"/>
              </a:rPr>
              <a:t>             </a:t>
            </a:r>
            <a:r>
              <a:rPr lang="en-US" dirty="0">
                <a:latin typeface="Consolas" panose="020B0609020204030204" pitchFamily="49" charset="0"/>
              </a:rPr>
              <a:t>	</a:t>
            </a:r>
            <a:r>
              <a:rPr lang="ru-RU" dirty="0" err="1">
                <a:latin typeface="Consolas" panose="020B0609020204030204" pitchFamily="49" charset="0"/>
              </a:rPr>
              <a:t>if</a:t>
            </a:r>
            <a:r>
              <a:rPr lang="ru-RU" dirty="0">
                <a:latin typeface="Consolas" panose="020B0609020204030204" pitchFamily="49" charset="0"/>
              </a:rPr>
              <a:t> (c[i]!=' ' &amp;&amp; (i==0 || c[i-1]==' ')) </a:t>
            </a:r>
            <a:r>
              <a:rPr lang="ru-RU" dirty="0" err="1">
                <a:latin typeface="Consolas" panose="020B0609020204030204" pitchFamily="49" charset="0"/>
              </a:rPr>
              <a:t>nc</a:t>
            </a:r>
            <a:r>
              <a:rPr lang="ru-RU" dirty="0">
                <a:latin typeface="Consolas" panose="020B0609020204030204" pitchFamily="49" charset="0"/>
              </a:rPr>
              <a:t>++;</a:t>
            </a:r>
          </a:p>
          <a:p>
            <a:pPr marL="0" indent="0">
              <a:buNone/>
            </a:pPr>
            <a:r>
              <a:rPr lang="ru-RU" dirty="0">
                <a:latin typeface="Consolas" panose="020B0609020204030204" pitchFamily="49" charset="0"/>
              </a:rPr>
              <a:t>             </a:t>
            </a:r>
            <a:r>
              <a:rPr lang="en-US" dirty="0">
                <a:latin typeface="Consolas" panose="020B0609020204030204" pitchFamily="49" charset="0"/>
              </a:rPr>
              <a:t>	</a:t>
            </a:r>
            <a:r>
              <a:rPr lang="ru-RU" dirty="0">
                <a:latin typeface="Consolas" panose="020B0609020204030204" pitchFamily="49" charset="0"/>
              </a:rPr>
              <a:t>// начало слова  - не пробел, начало строки или впереди пробел</a:t>
            </a:r>
          </a:p>
          <a:p>
            <a:pPr marL="0" indent="0">
              <a:buNone/>
            </a:pPr>
            <a:r>
              <a:rPr lang="ru-RU" dirty="0">
                <a:latin typeface="Consolas" panose="020B0609020204030204" pitchFamily="49" charset="0"/>
              </a:rPr>
              <a:t>             </a:t>
            </a:r>
            <a:r>
              <a:rPr lang="en-US" dirty="0">
                <a:latin typeface="Consolas" panose="020B0609020204030204" pitchFamily="49" charset="0"/>
              </a:rPr>
              <a:t>	</a:t>
            </a:r>
            <a:r>
              <a:rPr lang="ru-RU" dirty="0">
                <a:latin typeface="Consolas" panose="020B0609020204030204" pitchFamily="49" charset="0"/>
              </a:rPr>
              <a:t>// </a:t>
            </a:r>
            <a:r>
              <a:rPr lang="ru-RU" dirty="0" err="1">
                <a:latin typeface="Consolas" panose="020B0609020204030204" pitchFamily="49" charset="0"/>
              </a:rPr>
              <a:t>if</a:t>
            </a:r>
            <a:r>
              <a:rPr lang="ru-RU" dirty="0">
                <a:latin typeface="Consolas" panose="020B0609020204030204" pitchFamily="49" charset="0"/>
              </a:rPr>
              <a:t> (c[i]!=' ' &amp;&amp; (c[i+1]==0 || c[i+1]==' ')) </a:t>
            </a:r>
            <a:r>
              <a:rPr lang="ru-RU" dirty="0" err="1">
                <a:latin typeface="Consolas" panose="020B0609020204030204" pitchFamily="49" charset="0"/>
              </a:rPr>
              <a:t>nc</a:t>
            </a:r>
            <a:r>
              <a:rPr lang="ru-RU" dirty="0">
                <a:latin typeface="Consolas" panose="020B0609020204030204" pitchFamily="49" charset="0"/>
              </a:rPr>
              <a:t>++;</a:t>
            </a:r>
          </a:p>
          <a:p>
            <a:pPr marL="0" indent="0">
              <a:buNone/>
            </a:pPr>
            <a:r>
              <a:rPr lang="ru-RU" dirty="0">
                <a:latin typeface="Consolas" panose="020B0609020204030204" pitchFamily="49" charset="0"/>
              </a:rPr>
              <a:t>             </a:t>
            </a:r>
            <a:r>
              <a:rPr lang="en-US" dirty="0">
                <a:latin typeface="Consolas" panose="020B0609020204030204" pitchFamily="49" charset="0"/>
              </a:rPr>
              <a:t>	</a:t>
            </a:r>
            <a:r>
              <a:rPr lang="ru-RU" dirty="0">
                <a:latin typeface="Consolas" panose="020B0609020204030204" pitchFamily="49" charset="0"/>
              </a:rPr>
              <a:t>// конец слова  - не пробел, далее - конец строки или пробел</a:t>
            </a:r>
          </a:p>
          <a:p>
            <a:pPr marL="0" indent="0">
              <a:buNone/>
            </a:pPr>
            <a:r>
              <a:rPr lang="ru-RU" dirty="0">
                <a:latin typeface="Consolas" panose="020B0609020204030204" pitchFamily="49" charset="0"/>
              </a:rPr>
              <a:t>             }</a:t>
            </a:r>
          </a:p>
          <a:p>
            <a:pPr marL="0" indent="0">
              <a:buNone/>
            </a:pPr>
            <a:r>
              <a:rPr lang="ru-RU" dirty="0">
                <a:latin typeface="Consolas" panose="020B0609020204030204" pitchFamily="49" charset="0"/>
              </a:rPr>
              <a:t>            </a:t>
            </a:r>
            <a:r>
              <a:rPr lang="ru-RU" dirty="0" err="1">
                <a:latin typeface="Consolas" panose="020B0609020204030204" pitchFamily="49" charset="0"/>
              </a:rPr>
              <a:t>return</a:t>
            </a:r>
            <a:r>
              <a:rPr lang="ru-RU" dirty="0">
                <a:latin typeface="Consolas" panose="020B0609020204030204" pitchFamily="49" charset="0"/>
              </a:rPr>
              <a:t> </a:t>
            </a:r>
            <a:r>
              <a:rPr lang="ru-RU" dirty="0" err="1">
                <a:latin typeface="Consolas" panose="020B0609020204030204" pitchFamily="49" charset="0"/>
              </a:rPr>
              <a:t>nc</a:t>
            </a:r>
            <a:r>
              <a:rPr lang="ru-RU" dirty="0">
                <a:latin typeface="Consolas" panose="020B0609020204030204" pitchFamily="49" charset="0"/>
              </a:rPr>
              <a:t>; }</a:t>
            </a:r>
          </a:p>
          <a:p>
            <a:pPr marL="0" indent="0">
              <a:buNone/>
            </a:pPr>
            <a:r>
              <a:rPr lang="ru-RU" dirty="0"/>
              <a:t> </a:t>
            </a:r>
          </a:p>
        </p:txBody>
      </p:sp>
      <p:sp>
        <p:nvSpPr>
          <p:cNvPr id="4" name="Номер слайда 3">
            <a:extLst>
              <a:ext uri="{FF2B5EF4-FFF2-40B4-BE49-F238E27FC236}">
                <a16:creationId xmlns:a16="http://schemas.microsoft.com/office/drawing/2014/main" id="{DA6210D1-7BF6-41F0-A1D0-819E92D72B9D}"/>
              </a:ext>
            </a:extLst>
          </p:cNvPr>
          <p:cNvSpPr>
            <a:spLocks noGrp="1"/>
          </p:cNvSpPr>
          <p:nvPr>
            <p:ph type="sldNum" sz="quarter" idx="12"/>
          </p:nvPr>
        </p:nvSpPr>
        <p:spPr/>
        <p:txBody>
          <a:bodyPr/>
          <a:lstStyle/>
          <a:p>
            <a:fld id="{285DC19C-03DA-4066-9FF7-D0BF1BC6D6F6}" type="slidenum">
              <a:rPr lang="ru-RU" smtClean="0"/>
              <a:t>17</a:t>
            </a:fld>
            <a:endParaRPr lang="ru-RU"/>
          </a:p>
        </p:txBody>
      </p:sp>
    </p:spTree>
    <p:extLst>
      <p:ext uri="{BB962C8B-B14F-4D97-AF65-F5344CB8AC3E}">
        <p14:creationId xmlns:p14="http://schemas.microsoft.com/office/powerpoint/2010/main" val="241149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ED2CE2-65B5-45A5-85D7-AFD6940C4D99}"/>
              </a:ext>
            </a:extLst>
          </p:cNvPr>
          <p:cNvSpPr>
            <a:spLocks noGrp="1"/>
          </p:cNvSpPr>
          <p:nvPr>
            <p:ph type="title"/>
          </p:nvPr>
        </p:nvSpPr>
        <p:spPr>
          <a:xfrm>
            <a:off x="335360" y="131251"/>
            <a:ext cx="10515600" cy="1325563"/>
          </a:xfrm>
        </p:spPr>
        <p:txBody>
          <a:bodyPr/>
          <a:lstStyle/>
          <a:p>
            <a:r>
              <a:rPr lang="ru-RU" dirty="0"/>
              <a:t>Удаление лишних пробелов</a:t>
            </a:r>
          </a:p>
        </p:txBody>
      </p:sp>
      <p:sp>
        <p:nvSpPr>
          <p:cNvPr id="3" name="Объект 2">
            <a:extLst>
              <a:ext uri="{FF2B5EF4-FFF2-40B4-BE49-F238E27FC236}">
                <a16:creationId xmlns:a16="http://schemas.microsoft.com/office/drawing/2014/main" id="{DA4CBBE7-068E-4581-AF8A-C8801FA1AFCB}"/>
              </a:ext>
            </a:extLst>
          </p:cNvPr>
          <p:cNvSpPr>
            <a:spLocks noGrp="1"/>
          </p:cNvSpPr>
          <p:nvPr>
            <p:ph idx="1"/>
          </p:nvPr>
        </p:nvSpPr>
        <p:spPr>
          <a:xfrm>
            <a:off x="335360" y="1825625"/>
            <a:ext cx="11521280" cy="4267672"/>
          </a:xfrm>
          <a:prstGeom prst="roundRect">
            <a:avLst/>
          </a:prstGeom>
          <a:ln w="15875">
            <a:solidFill>
              <a:srgbClr val="C00000"/>
            </a:solidFill>
          </a:ln>
        </p:spPr>
        <p:txBody>
          <a:bodyPr>
            <a:normAutofit lnSpcReduction="10000"/>
          </a:bodyPr>
          <a:lstStyle/>
          <a:p>
            <a:pPr marL="0" indent="0">
              <a:buNone/>
            </a:pPr>
            <a:r>
              <a:rPr lang="ru-RU" dirty="0" err="1"/>
              <a:t>void</a:t>
            </a:r>
            <a:r>
              <a:rPr lang="ru-RU" dirty="0"/>
              <a:t> </a:t>
            </a:r>
            <a:r>
              <a:rPr lang="ru-RU" dirty="0" err="1"/>
              <a:t>nospace</a:t>
            </a:r>
            <a:r>
              <a:rPr lang="ru-RU" dirty="0"/>
              <a:t>(</a:t>
            </a:r>
            <a:r>
              <a:rPr lang="ru-RU" dirty="0" err="1"/>
              <a:t>char</a:t>
            </a:r>
            <a:r>
              <a:rPr lang="ru-RU" dirty="0"/>
              <a:t> c1[],</a:t>
            </a:r>
            <a:r>
              <a:rPr lang="ru-RU" dirty="0" err="1"/>
              <a:t>char</a:t>
            </a:r>
            <a:r>
              <a:rPr lang="ru-RU" dirty="0"/>
              <a:t> c2[]) {</a:t>
            </a:r>
          </a:p>
          <a:p>
            <a:pPr marL="0" indent="0">
              <a:buNone/>
            </a:pPr>
            <a:r>
              <a:rPr lang="ru-RU" dirty="0"/>
              <a:t>      </a:t>
            </a:r>
            <a:r>
              <a:rPr lang="ru-RU" dirty="0" err="1"/>
              <a:t>for</a:t>
            </a:r>
            <a:r>
              <a:rPr lang="ru-RU" dirty="0"/>
              <a:t> ( </a:t>
            </a:r>
            <a:r>
              <a:rPr lang="ru-RU" dirty="0" err="1"/>
              <a:t>int</a:t>
            </a:r>
            <a:r>
              <a:rPr lang="ru-RU" dirty="0"/>
              <a:t> j=0,i=0;c1[i]!=0;i++) {         // Посимвольный просмотр строки</a:t>
            </a:r>
          </a:p>
          <a:p>
            <a:pPr marL="0" indent="0">
              <a:buNone/>
            </a:pPr>
            <a:r>
              <a:rPr lang="ru-RU" dirty="0"/>
              <a:t>           </a:t>
            </a:r>
            <a:r>
              <a:rPr lang="ru-RU" dirty="0" err="1"/>
              <a:t>if</a:t>
            </a:r>
            <a:r>
              <a:rPr lang="ru-RU" dirty="0"/>
              <a:t> (c1[i]!=' ') {                                // Текущий символ не пробел</a:t>
            </a:r>
          </a:p>
          <a:p>
            <a:pPr marL="0" indent="0">
              <a:buNone/>
            </a:pPr>
            <a:r>
              <a:rPr lang="ru-RU" dirty="0"/>
              <a:t>           </a:t>
            </a:r>
            <a:r>
              <a:rPr lang="ru-RU" dirty="0" err="1"/>
              <a:t>if</a:t>
            </a:r>
            <a:r>
              <a:rPr lang="ru-RU" dirty="0"/>
              <a:t> (i!=0 &amp;&amp; c1[i-1]==' ')               // Первый в слове -</a:t>
            </a:r>
          </a:p>
          <a:p>
            <a:pPr marL="0" indent="0">
              <a:buNone/>
            </a:pPr>
            <a:r>
              <a:rPr lang="ru-RU" dirty="0"/>
              <a:t>           c2[j++]=' ';                                    // добавить пробел</a:t>
            </a:r>
          </a:p>
          <a:p>
            <a:pPr marL="0" indent="0">
              <a:buNone/>
            </a:pPr>
            <a:r>
              <a:rPr lang="ru-RU" dirty="0"/>
              <a:t>           c2[j++]=c1[i];                               // Перенести символ слова</a:t>
            </a:r>
          </a:p>
          <a:p>
            <a:pPr marL="0" indent="0">
              <a:buNone/>
            </a:pPr>
            <a:r>
              <a:rPr lang="ru-RU" dirty="0"/>
              <a:t>           } }                                                  // в выходную строку</a:t>
            </a:r>
          </a:p>
          <a:p>
            <a:pPr marL="0" indent="0">
              <a:buNone/>
            </a:pPr>
            <a:r>
              <a:rPr lang="ru-RU" dirty="0"/>
              <a:t> c2[j]=0; }</a:t>
            </a:r>
          </a:p>
        </p:txBody>
      </p:sp>
      <p:sp>
        <p:nvSpPr>
          <p:cNvPr id="4" name="Номер слайда 3">
            <a:extLst>
              <a:ext uri="{FF2B5EF4-FFF2-40B4-BE49-F238E27FC236}">
                <a16:creationId xmlns:a16="http://schemas.microsoft.com/office/drawing/2014/main" id="{12490120-52F6-4E57-9E34-7760BC6E1D87}"/>
              </a:ext>
            </a:extLst>
          </p:cNvPr>
          <p:cNvSpPr>
            <a:spLocks noGrp="1"/>
          </p:cNvSpPr>
          <p:nvPr>
            <p:ph type="sldNum" sz="quarter" idx="12"/>
          </p:nvPr>
        </p:nvSpPr>
        <p:spPr/>
        <p:txBody>
          <a:bodyPr/>
          <a:lstStyle/>
          <a:p>
            <a:fld id="{285DC19C-03DA-4066-9FF7-D0BF1BC6D6F6}" type="slidenum">
              <a:rPr lang="ru-RU" smtClean="0"/>
              <a:t>18</a:t>
            </a:fld>
            <a:endParaRPr lang="ru-RU"/>
          </a:p>
        </p:txBody>
      </p:sp>
    </p:spTree>
    <p:extLst>
      <p:ext uri="{BB962C8B-B14F-4D97-AF65-F5344CB8AC3E}">
        <p14:creationId xmlns:p14="http://schemas.microsoft.com/office/powerpoint/2010/main" val="175514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79376" y="260648"/>
            <a:ext cx="10515600" cy="1325563"/>
          </a:xfrm>
        </p:spPr>
        <p:txBody>
          <a:bodyPr/>
          <a:lstStyle/>
          <a:p>
            <a:r>
              <a:rPr lang="ru-RU" dirty="0"/>
              <a:t>Посимвольная и пословная обработка</a:t>
            </a:r>
          </a:p>
        </p:txBody>
      </p:sp>
      <p:sp>
        <p:nvSpPr>
          <p:cNvPr id="5" name="Объект 4"/>
          <p:cNvSpPr>
            <a:spLocks noGrp="1"/>
          </p:cNvSpPr>
          <p:nvPr>
            <p:ph idx="1"/>
          </p:nvPr>
        </p:nvSpPr>
        <p:spPr>
          <a:xfrm>
            <a:off x="623392" y="1825625"/>
            <a:ext cx="11089232" cy="4339679"/>
          </a:xfrm>
          <a:prstGeom prst="roundRect">
            <a:avLst/>
          </a:prstGeom>
          <a:ln w="15875">
            <a:solidFill>
              <a:srgbClr val="C00000"/>
            </a:solidFill>
          </a:ln>
        </p:spPr>
        <p:txBody>
          <a:bodyPr>
            <a:normAutofit fontScale="62500" lnSpcReduction="20000"/>
          </a:bodyPr>
          <a:lstStyle/>
          <a:p>
            <a:pPr marL="0" indent="0">
              <a:buNone/>
            </a:pPr>
            <a:r>
              <a:rPr lang="ru-RU" dirty="0">
                <a:latin typeface="Consolas" pitchFamily="49" charset="0"/>
                <a:cs typeface="Consolas" pitchFamily="49" charset="0"/>
              </a:rPr>
              <a:t>// Функция возвращает индекс начала слова или 1, если нет слов</a:t>
            </a:r>
          </a:p>
          <a:p>
            <a:pPr marL="0" indent="0">
              <a:buNone/>
            </a:pPr>
            <a:r>
              <a:rPr lang="ru-RU" dirty="0">
                <a:latin typeface="Consolas" pitchFamily="49" charset="0"/>
                <a:cs typeface="Consolas" pitchFamily="49" charset="0"/>
              </a:rPr>
              <a:t>// Логика переменной состояния – </a:t>
            </a:r>
            <a:r>
              <a:rPr lang="en-US" dirty="0">
                <a:latin typeface="Consolas" pitchFamily="49" charset="0"/>
                <a:cs typeface="Consolas" pitchFamily="49" charset="0"/>
              </a:rPr>
              <a:t>n – </a:t>
            </a:r>
            <a:r>
              <a:rPr lang="ru-RU" dirty="0">
                <a:latin typeface="Consolas" pitchFamily="49" charset="0"/>
                <a:cs typeface="Consolas" pitchFamily="49" charset="0"/>
              </a:rPr>
              <a:t>счетчик символов слова</a:t>
            </a:r>
          </a:p>
          <a:p>
            <a:pPr marL="0" indent="0">
              <a:buNone/>
            </a:pPr>
            <a:r>
              <a:rPr lang="ru-RU" dirty="0">
                <a:latin typeface="Consolas" pitchFamily="49" charset="0"/>
                <a:cs typeface="Consolas" pitchFamily="49" charset="0"/>
              </a:rPr>
              <a:t> </a:t>
            </a:r>
            <a:r>
              <a:rPr lang="en-US" dirty="0" err="1">
                <a:latin typeface="Consolas" pitchFamily="49" charset="0"/>
                <a:cs typeface="Consolas" pitchFamily="49" charset="0"/>
              </a:rPr>
              <a:t>int</a:t>
            </a:r>
            <a:r>
              <a:rPr lang="en-US" dirty="0">
                <a:latin typeface="Consolas" pitchFamily="49" charset="0"/>
                <a:cs typeface="Consolas" pitchFamily="49" charset="0"/>
              </a:rPr>
              <a:t> find(char s[]) {</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int</a:t>
            </a:r>
            <a:r>
              <a:rPr lang="en-US" dirty="0">
                <a:latin typeface="Consolas" pitchFamily="49" charset="0"/>
                <a:cs typeface="Consolas" pitchFamily="49" charset="0"/>
              </a:rPr>
              <a:t> </a:t>
            </a:r>
            <a:r>
              <a:rPr lang="en-US" dirty="0" err="1">
                <a:latin typeface="Consolas" pitchFamily="49" charset="0"/>
                <a:cs typeface="Consolas" pitchFamily="49" charset="0"/>
              </a:rPr>
              <a:t>i,n,lmax,b</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for (i=0,n=0,lmax=0,b=-1; s[i]!=0; i++){</a:t>
            </a:r>
          </a:p>
          <a:p>
            <a:pPr marL="0" indent="0">
              <a:buNone/>
            </a:pPr>
            <a:r>
              <a:rPr lang="en-US" dirty="0">
                <a:latin typeface="Consolas" pitchFamily="49" charset="0"/>
                <a:cs typeface="Consolas" pitchFamily="49" charset="0"/>
              </a:rPr>
              <a:t>            if (s[i]!=' ') n++;               // </a:t>
            </a:r>
            <a:r>
              <a:rPr lang="ru-RU" dirty="0">
                <a:latin typeface="Consolas" pitchFamily="49" charset="0"/>
                <a:cs typeface="Consolas" pitchFamily="49" charset="0"/>
              </a:rPr>
              <a:t>символ слова увеличить счетчик</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else {                            // </a:t>
            </a:r>
            <a:r>
              <a:rPr lang="ru-RU" dirty="0">
                <a:latin typeface="Consolas" pitchFamily="49" charset="0"/>
                <a:cs typeface="Consolas" pitchFamily="49" charset="0"/>
              </a:rPr>
              <a:t>перед сбросом счетчика</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if (n &gt; </a:t>
            </a:r>
            <a:r>
              <a:rPr lang="en-US" dirty="0" err="1">
                <a:latin typeface="Consolas" pitchFamily="49" charset="0"/>
                <a:cs typeface="Consolas" pitchFamily="49" charset="0"/>
              </a:rPr>
              <a:t>lmax</a:t>
            </a:r>
            <a:r>
              <a:rPr lang="en-US" dirty="0">
                <a:latin typeface="Consolas" pitchFamily="49" charset="0"/>
                <a:cs typeface="Consolas" pitchFamily="49" charset="0"/>
              </a:rPr>
              <a:t>) { </a:t>
            </a:r>
            <a:r>
              <a:rPr lang="en-US" dirty="0" err="1">
                <a:latin typeface="Consolas" pitchFamily="49" charset="0"/>
                <a:cs typeface="Consolas" pitchFamily="49" charset="0"/>
              </a:rPr>
              <a:t>lmax</a:t>
            </a:r>
            <a:r>
              <a:rPr lang="en-US" dirty="0">
                <a:latin typeface="Consolas" pitchFamily="49" charset="0"/>
                <a:cs typeface="Consolas" pitchFamily="49" charset="0"/>
              </a:rPr>
              <a:t>=n; b=i-n; }</a:t>
            </a:r>
          </a:p>
          <a:p>
            <a:pPr marL="0" indent="0">
              <a:buNone/>
            </a:pPr>
            <a:r>
              <a:rPr lang="en-US" dirty="0">
                <a:latin typeface="Consolas" pitchFamily="49" charset="0"/>
                <a:cs typeface="Consolas" pitchFamily="49" charset="0"/>
              </a:rPr>
              <a:t>                        n=0;                  // </a:t>
            </a:r>
            <a:r>
              <a:rPr lang="ru-RU" dirty="0">
                <a:latin typeface="Consolas" pitchFamily="49" charset="0"/>
                <a:cs typeface="Consolas" pitchFamily="49" charset="0"/>
              </a:rPr>
              <a:t>фиксация максимального значения</a:t>
            </a:r>
          </a:p>
          <a:p>
            <a:pPr marL="0" indent="0">
              <a:buNone/>
            </a:pPr>
            <a:r>
              <a:rPr lang="ru-RU" dirty="0">
                <a:latin typeface="Consolas" pitchFamily="49" charset="0"/>
                <a:cs typeface="Consolas" pitchFamily="49" charset="0"/>
              </a:rPr>
              <a:t>                        }}                      // то же самое для последнего слова</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if (n &gt; </a:t>
            </a:r>
            <a:r>
              <a:rPr lang="en-US" dirty="0" err="1">
                <a:latin typeface="Consolas" pitchFamily="49" charset="0"/>
                <a:cs typeface="Consolas" pitchFamily="49" charset="0"/>
              </a:rPr>
              <a:t>lmax</a:t>
            </a:r>
            <a:r>
              <a:rPr lang="en-US" dirty="0">
                <a:latin typeface="Consolas" pitchFamily="49" charset="0"/>
                <a:cs typeface="Consolas" pitchFamily="49" charset="0"/>
              </a:rPr>
              <a:t>) { </a:t>
            </a:r>
            <a:r>
              <a:rPr lang="en-US" dirty="0" err="1">
                <a:latin typeface="Consolas" pitchFamily="49" charset="0"/>
                <a:cs typeface="Consolas" pitchFamily="49" charset="0"/>
              </a:rPr>
              <a:t>lmax</a:t>
            </a:r>
            <a:r>
              <a:rPr lang="en-US" dirty="0">
                <a:latin typeface="Consolas" pitchFamily="49" charset="0"/>
                <a:cs typeface="Consolas" pitchFamily="49" charset="0"/>
              </a:rPr>
              <a:t>=n; b=i-n; }</a:t>
            </a:r>
          </a:p>
          <a:p>
            <a:pPr marL="0" indent="0">
              <a:buNone/>
            </a:pPr>
            <a:r>
              <a:rPr lang="en-US" dirty="0">
                <a:latin typeface="Consolas" pitchFamily="49" charset="0"/>
                <a:cs typeface="Consolas" pitchFamily="49" charset="0"/>
              </a:rPr>
              <a:t> return b; }</a:t>
            </a:r>
            <a:endParaRPr lang="ru-RU" dirty="0">
              <a:latin typeface="Consolas" pitchFamily="49" charset="0"/>
              <a:cs typeface="Consolas" pitchFamily="49" charset="0"/>
            </a:endParaRPr>
          </a:p>
        </p:txBody>
      </p:sp>
      <p:sp>
        <p:nvSpPr>
          <p:cNvPr id="3" name="Номер слайда 2"/>
          <p:cNvSpPr>
            <a:spLocks noGrp="1"/>
          </p:cNvSpPr>
          <p:nvPr>
            <p:ph type="sldNum" sz="quarter" idx="12"/>
          </p:nvPr>
        </p:nvSpPr>
        <p:spPr/>
        <p:txBody>
          <a:bodyPr/>
          <a:lstStyle/>
          <a:p>
            <a:fld id="{285DC19C-03DA-4066-9FF7-D0BF1BC6D6F6}" type="slidenum">
              <a:rPr lang="ru-RU" smtClean="0"/>
              <a:t>19</a:t>
            </a:fld>
            <a:endParaRPr lang="ru-RU"/>
          </a:p>
        </p:txBody>
      </p:sp>
    </p:spTree>
    <p:extLst>
      <p:ext uri="{BB962C8B-B14F-4D97-AF65-F5344CB8AC3E}">
        <p14:creationId xmlns:p14="http://schemas.microsoft.com/office/powerpoint/2010/main" val="181724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618" y="132369"/>
            <a:ext cx="10515600" cy="1325563"/>
          </a:xfrm>
        </p:spPr>
        <p:txBody>
          <a:bodyPr/>
          <a:lstStyle/>
          <a:p>
            <a:r>
              <a:rPr lang="ru-RU" dirty="0"/>
              <a:t>План</a:t>
            </a:r>
          </a:p>
        </p:txBody>
      </p:sp>
      <p:sp>
        <p:nvSpPr>
          <p:cNvPr id="3" name="Объект 2"/>
          <p:cNvSpPr>
            <a:spLocks noGrp="1"/>
          </p:cNvSpPr>
          <p:nvPr>
            <p:ph idx="1"/>
          </p:nvPr>
        </p:nvSpPr>
        <p:spPr>
          <a:xfrm>
            <a:off x="263352" y="1412776"/>
            <a:ext cx="11348249" cy="4215309"/>
          </a:xfrm>
          <a:prstGeom prst="roundRect">
            <a:avLst/>
          </a:prstGeom>
          <a:ln>
            <a:solidFill>
              <a:srgbClr val="C00000"/>
            </a:solidFill>
          </a:ln>
        </p:spPr>
        <p:txBody>
          <a:bodyPr>
            <a:normAutofit/>
          </a:bodyPr>
          <a:lstStyle/>
          <a:p>
            <a:pPr marL="514350" indent="-514350">
              <a:buFont typeface="+mj-lt"/>
              <a:buAutoNum type="arabicPeriod"/>
              <a:defRPr/>
            </a:pPr>
            <a:r>
              <a:rPr lang="ru-RU" dirty="0"/>
              <a:t>Текстовый символ</a:t>
            </a:r>
          </a:p>
          <a:p>
            <a:pPr marL="514350" indent="-514350">
              <a:buFont typeface="+mj-lt"/>
              <a:buAutoNum type="arabicPeriod"/>
              <a:defRPr/>
            </a:pPr>
            <a:r>
              <a:rPr lang="ru-RU" dirty="0"/>
              <a:t>С строка</a:t>
            </a:r>
          </a:p>
          <a:p>
            <a:pPr marL="514350" indent="-514350">
              <a:buFont typeface="+mj-lt"/>
              <a:buAutoNum type="arabicPeriod"/>
              <a:defRPr/>
            </a:pPr>
            <a:r>
              <a:rPr lang="ru-RU" dirty="0"/>
              <a:t>Строка </a:t>
            </a:r>
            <a:r>
              <a:rPr lang="en-US" dirty="0"/>
              <a:t>string</a:t>
            </a:r>
            <a:endParaRPr lang="ru-RU" dirty="0"/>
          </a:p>
        </p:txBody>
      </p:sp>
      <p:sp>
        <p:nvSpPr>
          <p:cNvPr id="4" name="Номер слайда 3"/>
          <p:cNvSpPr>
            <a:spLocks noGrp="1"/>
          </p:cNvSpPr>
          <p:nvPr>
            <p:ph type="sldNum" sz="quarter" idx="12"/>
          </p:nvPr>
        </p:nvSpPr>
        <p:spPr/>
        <p:txBody>
          <a:bodyPr/>
          <a:lstStyle/>
          <a:p>
            <a:fld id="{285DC19C-03DA-4066-9FF7-D0BF1BC6D6F6}" type="slidenum">
              <a:rPr lang="ru-RU" smtClean="0"/>
              <a:t>2</a:t>
            </a:fld>
            <a:endParaRPr lang="ru-RU"/>
          </a:p>
        </p:txBody>
      </p:sp>
    </p:spTree>
    <p:extLst>
      <p:ext uri="{BB962C8B-B14F-4D97-AF65-F5344CB8AC3E}">
        <p14:creationId xmlns:p14="http://schemas.microsoft.com/office/powerpoint/2010/main" val="1887162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Посимвольная и пословная обработка</a:t>
            </a:r>
          </a:p>
        </p:txBody>
      </p:sp>
      <p:sp>
        <p:nvSpPr>
          <p:cNvPr id="3" name="Объект 2"/>
          <p:cNvSpPr>
            <a:spLocks noGrp="1"/>
          </p:cNvSpPr>
          <p:nvPr>
            <p:ph idx="1"/>
          </p:nvPr>
        </p:nvSpPr>
        <p:spPr>
          <a:xfrm>
            <a:off x="479376" y="1825625"/>
            <a:ext cx="11305256" cy="4483695"/>
          </a:xfrm>
          <a:prstGeom prst="roundRect">
            <a:avLst/>
          </a:prstGeom>
          <a:ln w="15875">
            <a:solidFill>
              <a:srgbClr val="C00000"/>
            </a:solidFill>
          </a:ln>
        </p:spPr>
        <p:txBody>
          <a:bodyPr>
            <a:normAutofit fontScale="62500" lnSpcReduction="20000"/>
          </a:bodyPr>
          <a:lstStyle/>
          <a:p>
            <a:pPr marL="0" indent="0">
              <a:buNone/>
            </a:pPr>
            <a:r>
              <a:rPr lang="ru-RU" dirty="0">
                <a:latin typeface="Consolas" pitchFamily="49" charset="0"/>
                <a:cs typeface="Consolas" pitchFamily="49" charset="0"/>
              </a:rPr>
              <a:t>// Структурная логика – 3 цикла: просмотр слов, пробелов и символов</a:t>
            </a:r>
          </a:p>
          <a:p>
            <a:pPr marL="0" indent="0">
              <a:buNone/>
            </a:pPr>
            <a:r>
              <a:rPr lang="ru-RU" dirty="0">
                <a:latin typeface="Consolas" pitchFamily="49" charset="0"/>
                <a:cs typeface="Consolas" pitchFamily="49" charset="0"/>
              </a:rPr>
              <a:t> </a:t>
            </a:r>
            <a:r>
              <a:rPr lang="en-US" dirty="0" err="1">
                <a:latin typeface="Consolas" pitchFamily="49" charset="0"/>
                <a:cs typeface="Consolas" pitchFamily="49" charset="0"/>
              </a:rPr>
              <a:t>int</a:t>
            </a:r>
            <a:r>
              <a:rPr lang="en-US" dirty="0">
                <a:latin typeface="Consolas" pitchFamily="49" charset="0"/>
                <a:cs typeface="Consolas" pitchFamily="49" charset="0"/>
              </a:rPr>
              <a:t> find(char in[]){</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int</a:t>
            </a:r>
            <a:r>
              <a:rPr lang="en-US" dirty="0">
                <a:latin typeface="Consolas" pitchFamily="49" charset="0"/>
                <a:cs typeface="Consolas" pitchFamily="49" charset="0"/>
              </a:rPr>
              <a:t> i=0, k, m, b;</a:t>
            </a:r>
          </a:p>
          <a:p>
            <a:pPr marL="0" indent="0">
              <a:buNone/>
            </a:pPr>
            <a:r>
              <a:rPr lang="en-US" dirty="0">
                <a:latin typeface="Consolas" pitchFamily="49" charset="0"/>
                <a:cs typeface="Consolas" pitchFamily="49" charset="0"/>
              </a:rPr>
              <a:t> b=-1; m=0;</a:t>
            </a:r>
          </a:p>
          <a:p>
            <a:pPr marL="0" indent="0">
              <a:buNone/>
            </a:pPr>
            <a:r>
              <a:rPr lang="en-US" dirty="0">
                <a:latin typeface="Consolas" pitchFamily="49" charset="0"/>
                <a:cs typeface="Consolas" pitchFamily="49" charset="0"/>
              </a:rPr>
              <a:t>      while (in[i]!=0) {                    // </a:t>
            </a:r>
            <a:r>
              <a:rPr lang="ru-RU" dirty="0">
                <a:latin typeface="Consolas" pitchFamily="49" charset="0"/>
                <a:cs typeface="Consolas" pitchFamily="49" charset="0"/>
              </a:rPr>
              <a:t>Цикл пословного просмотра строки</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while (in[i]==' ') i++;              // </a:t>
            </a:r>
            <a:r>
              <a:rPr lang="ru-RU" dirty="0">
                <a:latin typeface="Consolas" pitchFamily="49" charset="0"/>
                <a:cs typeface="Consolas" pitchFamily="49" charset="0"/>
              </a:rPr>
              <a:t>Пропуск пробелов перед словом</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for (k=0;in[i]!=' ' &amp;&amp; in[i]!=0; i++,k++); // </a:t>
            </a:r>
            <a:r>
              <a:rPr lang="ru-RU" dirty="0">
                <a:latin typeface="Consolas" pitchFamily="49" charset="0"/>
                <a:cs typeface="Consolas" pitchFamily="49" charset="0"/>
              </a:rPr>
              <a:t>Подсчет длины слова</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if (k&gt;m){                                     // </a:t>
            </a:r>
            <a:r>
              <a:rPr lang="ru-RU" dirty="0">
                <a:latin typeface="Consolas" pitchFamily="49" charset="0"/>
                <a:cs typeface="Consolas" pitchFamily="49" charset="0"/>
              </a:rPr>
              <a:t>Контекст выбора максимума</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m=k; b=i-k; }                  // </a:t>
            </a:r>
            <a:r>
              <a:rPr lang="ru-RU" dirty="0">
                <a:latin typeface="Consolas" pitchFamily="49" charset="0"/>
                <a:cs typeface="Consolas" pitchFamily="49" charset="0"/>
              </a:rPr>
              <a:t>Одновременно запоминается</a:t>
            </a:r>
          </a:p>
          <a:p>
            <a:pPr marL="0" indent="0">
              <a:buNone/>
            </a:pPr>
            <a:r>
              <a:rPr lang="ru-RU" dirty="0">
                <a:latin typeface="Consolas" pitchFamily="49" charset="0"/>
                <a:cs typeface="Consolas" pitchFamily="49" charset="0"/>
              </a:rPr>
              <a:t>      }                                         // индекс начала</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return b; }</a:t>
            </a:r>
            <a:endParaRPr lang="ru-RU" dirty="0">
              <a:latin typeface="Consolas" pitchFamily="49" charset="0"/>
              <a:cs typeface="Consolas" pitchFamily="49" charset="0"/>
            </a:endParaRPr>
          </a:p>
        </p:txBody>
      </p:sp>
      <p:sp>
        <p:nvSpPr>
          <p:cNvPr id="4" name="Номер слайда 3"/>
          <p:cNvSpPr>
            <a:spLocks noGrp="1"/>
          </p:cNvSpPr>
          <p:nvPr>
            <p:ph type="sldNum" sz="quarter" idx="12"/>
          </p:nvPr>
        </p:nvSpPr>
        <p:spPr/>
        <p:txBody>
          <a:bodyPr/>
          <a:lstStyle/>
          <a:p>
            <a:fld id="{285DC19C-03DA-4066-9FF7-D0BF1BC6D6F6}" type="slidenum">
              <a:rPr lang="ru-RU" smtClean="0"/>
              <a:t>20</a:t>
            </a:fld>
            <a:endParaRPr lang="ru-RU"/>
          </a:p>
        </p:txBody>
      </p:sp>
    </p:spTree>
    <p:extLst>
      <p:ext uri="{BB962C8B-B14F-4D97-AF65-F5344CB8AC3E}">
        <p14:creationId xmlns:p14="http://schemas.microsoft.com/office/powerpoint/2010/main" val="144620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352" y="188640"/>
            <a:ext cx="10515600" cy="1325563"/>
          </a:xfrm>
        </p:spPr>
        <p:txBody>
          <a:bodyPr/>
          <a:lstStyle/>
          <a:p>
            <a:r>
              <a:rPr lang="ru-RU" dirty="0"/>
              <a:t>Сравнение строк</a:t>
            </a:r>
          </a:p>
        </p:txBody>
      </p:sp>
      <p:sp>
        <p:nvSpPr>
          <p:cNvPr id="3" name="Объект 2"/>
          <p:cNvSpPr>
            <a:spLocks noGrp="1"/>
          </p:cNvSpPr>
          <p:nvPr>
            <p:ph idx="1"/>
          </p:nvPr>
        </p:nvSpPr>
        <p:spPr>
          <a:xfrm>
            <a:off x="335360" y="1484785"/>
            <a:ext cx="11305256" cy="4824536"/>
          </a:xfrm>
          <a:prstGeom prst="roundRect">
            <a:avLst/>
          </a:prstGeom>
          <a:ln w="15875">
            <a:solidFill>
              <a:srgbClr val="C00000"/>
            </a:solidFill>
          </a:ln>
        </p:spPr>
        <p:txBody>
          <a:bodyPr>
            <a:normAutofit fontScale="77500" lnSpcReduction="20000"/>
          </a:bodyPr>
          <a:lstStyle/>
          <a:p>
            <a:pPr marL="0" indent="0" algn="just">
              <a:buNone/>
            </a:pPr>
            <a:r>
              <a:rPr lang="ru-RU" dirty="0"/>
              <a:t>При работе со строками часто возникает необходимость их сравнения в алфавитном порядке. Простейший способ состоит в сравнении кодов символов, что при наличии последовательного кодирования латинских букв и цифр дает гарантию их алфавитного упорядочения (цифры, прописные латинские, строчные латинские). Так, например, работает стандартная функция </a:t>
            </a:r>
            <a:r>
              <a:rPr lang="ru-RU" dirty="0" err="1"/>
              <a:t>strcmp</a:t>
            </a:r>
            <a:r>
              <a:rPr lang="ru-RU" dirty="0"/>
              <a:t>.</a:t>
            </a:r>
            <a:r>
              <a:rPr lang="en-US" dirty="0"/>
              <a:t> </a:t>
            </a:r>
            <a:r>
              <a:rPr lang="ru-RU" dirty="0"/>
              <a:t>Обратите внимание на то, что массивы символов указаны как </a:t>
            </a:r>
            <a:r>
              <a:rPr lang="ru-RU" dirty="0" err="1"/>
              <a:t>беззнаковые</a:t>
            </a:r>
            <a:r>
              <a:rPr lang="ru-RU" dirty="0"/>
              <a:t>. В противном случае коды с весом более 0x80 (символы кириллицы) будут иметь отрицательные значения и располагаться в алфавите «раньше» латинских, имеющих положительные значения кодов. </a:t>
            </a:r>
          </a:p>
          <a:p>
            <a:pPr marL="0" indent="0" algn="just">
              <a:buNone/>
            </a:pPr>
            <a:r>
              <a:rPr lang="ru-RU" dirty="0" err="1">
                <a:latin typeface="Consolas" pitchFamily="49" charset="0"/>
                <a:cs typeface="Consolas" pitchFamily="49" charset="0"/>
              </a:rPr>
              <a:t>int</a:t>
            </a:r>
            <a:r>
              <a:rPr lang="ru-RU" dirty="0">
                <a:latin typeface="Consolas" pitchFamily="49" charset="0"/>
                <a:cs typeface="Consolas" pitchFamily="49" charset="0"/>
              </a:rPr>
              <a:t> </a:t>
            </a:r>
            <a:r>
              <a:rPr lang="ru-RU" dirty="0" err="1">
                <a:latin typeface="Consolas" pitchFamily="49" charset="0"/>
                <a:cs typeface="Consolas" pitchFamily="49" charset="0"/>
              </a:rPr>
              <a:t>my_strcmp</a:t>
            </a:r>
            <a:r>
              <a:rPr lang="ru-RU" dirty="0">
                <a:latin typeface="Consolas" pitchFamily="49" charset="0"/>
                <a:cs typeface="Consolas" pitchFamily="49" charset="0"/>
              </a:rPr>
              <a:t>(</a:t>
            </a:r>
            <a:r>
              <a:rPr lang="ru-RU" dirty="0" err="1">
                <a:latin typeface="Consolas" pitchFamily="49" charset="0"/>
                <a:cs typeface="Consolas" pitchFamily="49" charset="0"/>
              </a:rPr>
              <a:t>unsigned</a:t>
            </a:r>
            <a:r>
              <a:rPr lang="ru-RU" dirty="0">
                <a:latin typeface="Consolas" pitchFamily="49" charset="0"/>
                <a:cs typeface="Consolas" pitchFamily="49" charset="0"/>
              </a:rPr>
              <a:t> </a:t>
            </a:r>
            <a:r>
              <a:rPr lang="ru-RU" dirty="0" err="1">
                <a:latin typeface="Consolas" pitchFamily="49" charset="0"/>
                <a:cs typeface="Consolas" pitchFamily="49" charset="0"/>
              </a:rPr>
              <a:t>char</a:t>
            </a:r>
            <a:r>
              <a:rPr lang="ru-RU" dirty="0">
                <a:latin typeface="Consolas" pitchFamily="49" charset="0"/>
                <a:cs typeface="Consolas" pitchFamily="49" charset="0"/>
              </a:rPr>
              <a:t> s1[],</a:t>
            </a:r>
            <a:r>
              <a:rPr lang="en-US" dirty="0">
                <a:latin typeface="Consolas" pitchFamily="49" charset="0"/>
                <a:cs typeface="Consolas" pitchFamily="49" charset="0"/>
              </a:rPr>
              <a:t> </a:t>
            </a:r>
            <a:r>
              <a:rPr lang="ru-RU" dirty="0" err="1">
                <a:latin typeface="Consolas" pitchFamily="49" charset="0"/>
                <a:cs typeface="Consolas" pitchFamily="49" charset="0"/>
              </a:rPr>
              <a:t>unsigned</a:t>
            </a:r>
            <a:r>
              <a:rPr lang="ru-RU" dirty="0">
                <a:latin typeface="Consolas" pitchFamily="49" charset="0"/>
                <a:cs typeface="Consolas" pitchFamily="49" charset="0"/>
              </a:rPr>
              <a:t> </a:t>
            </a:r>
            <a:r>
              <a:rPr lang="ru-RU" dirty="0" err="1">
                <a:latin typeface="Consolas" pitchFamily="49" charset="0"/>
                <a:cs typeface="Consolas" pitchFamily="49" charset="0"/>
              </a:rPr>
              <a:t>char</a:t>
            </a:r>
            <a:r>
              <a:rPr lang="ru-RU" dirty="0">
                <a:latin typeface="Consolas" pitchFamily="49" charset="0"/>
                <a:cs typeface="Consolas" pitchFamily="49" charset="0"/>
              </a:rPr>
              <a:t> s2[]) {</a:t>
            </a:r>
          </a:p>
          <a:p>
            <a:pPr marL="0" indent="0" algn="just">
              <a:buNone/>
            </a:pPr>
            <a:r>
              <a:rPr lang="ru-RU" dirty="0">
                <a:latin typeface="Consolas" pitchFamily="49" charset="0"/>
                <a:cs typeface="Consolas" pitchFamily="49" charset="0"/>
              </a:rPr>
              <a:t> </a:t>
            </a:r>
            <a:r>
              <a:rPr lang="ru-RU" dirty="0" err="1">
                <a:latin typeface="Consolas" pitchFamily="49" charset="0"/>
                <a:cs typeface="Consolas" pitchFamily="49" charset="0"/>
              </a:rPr>
              <a:t>for</a:t>
            </a:r>
            <a:r>
              <a:rPr lang="ru-RU" dirty="0">
                <a:latin typeface="Consolas" pitchFamily="49" charset="0"/>
                <a:cs typeface="Consolas" pitchFamily="49" charset="0"/>
              </a:rPr>
              <a:t> ( </a:t>
            </a:r>
            <a:r>
              <a:rPr lang="ru-RU" dirty="0" err="1">
                <a:latin typeface="Consolas" pitchFamily="49" charset="0"/>
                <a:cs typeface="Consolas" pitchFamily="49" charset="0"/>
              </a:rPr>
              <a:t>int</a:t>
            </a:r>
            <a:r>
              <a:rPr lang="ru-RU" dirty="0">
                <a:latin typeface="Consolas" pitchFamily="49" charset="0"/>
                <a:cs typeface="Consolas" pitchFamily="49" charset="0"/>
              </a:rPr>
              <a:t> n=0; s1[n]!='\0' &amp;&amp; s2[n]!='\0'; n++)</a:t>
            </a:r>
          </a:p>
          <a:p>
            <a:pPr marL="0" indent="0" algn="just">
              <a:buNone/>
            </a:pPr>
            <a:r>
              <a:rPr lang="ru-RU" dirty="0">
                <a:latin typeface="Consolas" pitchFamily="49" charset="0"/>
                <a:cs typeface="Consolas" pitchFamily="49" charset="0"/>
              </a:rPr>
              <a:t>      </a:t>
            </a:r>
            <a:r>
              <a:rPr lang="ru-RU" dirty="0" err="1">
                <a:latin typeface="Consolas" pitchFamily="49" charset="0"/>
                <a:cs typeface="Consolas" pitchFamily="49" charset="0"/>
              </a:rPr>
              <a:t>if</a:t>
            </a:r>
            <a:r>
              <a:rPr lang="ru-RU" dirty="0">
                <a:latin typeface="Consolas" pitchFamily="49" charset="0"/>
                <a:cs typeface="Consolas" pitchFamily="49" charset="0"/>
              </a:rPr>
              <a:t> (s1[n] != s2[n]) </a:t>
            </a:r>
            <a:r>
              <a:rPr lang="ru-RU" dirty="0" err="1">
                <a:latin typeface="Consolas" pitchFamily="49" charset="0"/>
                <a:cs typeface="Consolas" pitchFamily="49" charset="0"/>
              </a:rPr>
              <a:t>break</a:t>
            </a:r>
            <a:r>
              <a:rPr lang="ru-RU" dirty="0">
                <a:latin typeface="Consolas" pitchFamily="49" charset="0"/>
                <a:cs typeface="Consolas" pitchFamily="49" charset="0"/>
              </a:rPr>
              <a:t>;</a:t>
            </a:r>
          </a:p>
          <a:p>
            <a:pPr marL="0" indent="0" algn="just">
              <a:buNone/>
            </a:pPr>
            <a:r>
              <a:rPr lang="ru-RU" dirty="0">
                <a:latin typeface="Consolas" pitchFamily="49" charset="0"/>
                <a:cs typeface="Consolas" pitchFamily="49" charset="0"/>
              </a:rPr>
              <a:t> </a:t>
            </a:r>
            <a:r>
              <a:rPr lang="ru-RU" dirty="0" err="1">
                <a:latin typeface="Consolas" pitchFamily="49" charset="0"/>
                <a:cs typeface="Consolas" pitchFamily="49" charset="0"/>
              </a:rPr>
              <a:t>if</a:t>
            </a:r>
            <a:r>
              <a:rPr lang="ru-RU" dirty="0">
                <a:latin typeface="Consolas" pitchFamily="49" charset="0"/>
                <a:cs typeface="Consolas" pitchFamily="49" charset="0"/>
              </a:rPr>
              <a:t> (s1[n] == s2[n]) </a:t>
            </a:r>
            <a:r>
              <a:rPr lang="ru-RU" dirty="0" err="1">
                <a:latin typeface="Consolas" pitchFamily="49" charset="0"/>
                <a:cs typeface="Consolas" pitchFamily="49" charset="0"/>
              </a:rPr>
              <a:t>return</a:t>
            </a:r>
            <a:r>
              <a:rPr lang="ru-RU" dirty="0">
                <a:latin typeface="Consolas" pitchFamily="49" charset="0"/>
                <a:cs typeface="Consolas" pitchFamily="49" charset="0"/>
              </a:rPr>
              <a:t> 0;</a:t>
            </a:r>
          </a:p>
          <a:p>
            <a:pPr marL="0" indent="0" algn="just">
              <a:buNone/>
            </a:pPr>
            <a:r>
              <a:rPr lang="ru-RU" dirty="0">
                <a:latin typeface="Consolas" pitchFamily="49" charset="0"/>
                <a:cs typeface="Consolas" pitchFamily="49" charset="0"/>
              </a:rPr>
              <a:t> </a:t>
            </a:r>
            <a:r>
              <a:rPr lang="ru-RU" dirty="0" err="1">
                <a:latin typeface="Consolas" pitchFamily="49" charset="0"/>
                <a:cs typeface="Consolas" pitchFamily="49" charset="0"/>
              </a:rPr>
              <a:t>if</a:t>
            </a:r>
            <a:r>
              <a:rPr lang="ru-RU" dirty="0">
                <a:latin typeface="Consolas" pitchFamily="49" charset="0"/>
                <a:cs typeface="Consolas" pitchFamily="49" charset="0"/>
              </a:rPr>
              <a:t> (s1[n] &lt; s2[n]) </a:t>
            </a:r>
            <a:r>
              <a:rPr lang="ru-RU" dirty="0" err="1">
                <a:latin typeface="Consolas" pitchFamily="49" charset="0"/>
                <a:cs typeface="Consolas" pitchFamily="49" charset="0"/>
              </a:rPr>
              <a:t>return</a:t>
            </a:r>
            <a:r>
              <a:rPr lang="ru-RU" dirty="0">
                <a:latin typeface="Consolas" pitchFamily="49" charset="0"/>
                <a:cs typeface="Consolas" pitchFamily="49" charset="0"/>
              </a:rPr>
              <a:t> -1;</a:t>
            </a:r>
          </a:p>
          <a:p>
            <a:pPr marL="0" indent="0" algn="just">
              <a:buNone/>
            </a:pPr>
            <a:r>
              <a:rPr lang="ru-RU" dirty="0">
                <a:latin typeface="Consolas" pitchFamily="49" charset="0"/>
                <a:cs typeface="Consolas" pitchFamily="49" charset="0"/>
              </a:rPr>
              <a:t> </a:t>
            </a:r>
            <a:r>
              <a:rPr lang="ru-RU" dirty="0" err="1">
                <a:latin typeface="Consolas" pitchFamily="49" charset="0"/>
                <a:cs typeface="Consolas" pitchFamily="49" charset="0"/>
              </a:rPr>
              <a:t>return</a:t>
            </a:r>
            <a:r>
              <a:rPr lang="ru-RU" dirty="0">
                <a:latin typeface="Consolas" pitchFamily="49" charset="0"/>
                <a:cs typeface="Consolas" pitchFamily="49" charset="0"/>
              </a:rPr>
              <a:t> 1; }</a:t>
            </a:r>
          </a:p>
        </p:txBody>
      </p:sp>
      <p:sp>
        <p:nvSpPr>
          <p:cNvPr id="4" name="Номер слайда 3"/>
          <p:cNvSpPr>
            <a:spLocks noGrp="1"/>
          </p:cNvSpPr>
          <p:nvPr>
            <p:ph type="sldNum" sz="quarter" idx="12"/>
          </p:nvPr>
        </p:nvSpPr>
        <p:spPr/>
        <p:txBody>
          <a:bodyPr/>
          <a:lstStyle/>
          <a:p>
            <a:fld id="{285DC19C-03DA-4066-9FF7-D0BF1BC6D6F6}" type="slidenum">
              <a:rPr lang="ru-RU" smtClean="0"/>
              <a:t>21</a:t>
            </a:fld>
            <a:endParaRPr lang="ru-RU"/>
          </a:p>
        </p:txBody>
      </p:sp>
    </p:spTree>
    <p:extLst>
      <p:ext uri="{BB962C8B-B14F-4D97-AF65-F5344CB8AC3E}">
        <p14:creationId xmlns:p14="http://schemas.microsoft.com/office/powerpoint/2010/main" val="1457710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3" name="Таблица 2"/>
          <p:cNvGraphicFramePr>
            <a:graphicFrameLocks noGrp="1"/>
          </p:cNvGraphicFramePr>
          <p:nvPr/>
        </p:nvGraphicFramePr>
        <p:xfrm>
          <a:off x="313457" y="1345537"/>
          <a:ext cx="11349297" cy="3752850"/>
        </p:xfrm>
        <a:graphic>
          <a:graphicData uri="http://schemas.openxmlformats.org/drawingml/2006/table">
            <a:tbl>
              <a:tblPr/>
              <a:tblGrid>
                <a:gridCol w="4304906">
                  <a:extLst>
                    <a:ext uri="{9D8B030D-6E8A-4147-A177-3AD203B41FA5}">
                      <a16:colId xmlns:a16="http://schemas.microsoft.com/office/drawing/2014/main" val="20000"/>
                    </a:ext>
                  </a:extLst>
                </a:gridCol>
                <a:gridCol w="7044391">
                  <a:extLst>
                    <a:ext uri="{9D8B030D-6E8A-4147-A177-3AD203B41FA5}">
                      <a16:colId xmlns:a16="http://schemas.microsoft.com/office/drawing/2014/main" val="20001"/>
                    </a:ext>
                  </a:extLst>
                </a:gridCol>
              </a:tblGrid>
              <a:tr h="103188">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Функция</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Описание</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0"/>
                  </a:ext>
                </a:extLst>
              </a:tr>
              <a:tr h="188913">
                <a:tc>
                  <a:txBody>
                    <a:bodyPr/>
                    <a:lstStyle/>
                    <a:p>
                      <a:pPr marL="0" marR="0" lvl="0" indent="0" algn="l" defTabSz="914400">
                        <a:lnSpc>
                          <a:spcPct val="114999"/>
                        </a:lnSpc>
                        <a:spcBef>
                          <a:spcPts val="0"/>
                        </a:spcBef>
                        <a:spcAft>
                          <a:spcPts val="1000"/>
                        </a:spcAft>
                        <a:buClrTx/>
                        <a:buSzTx/>
                        <a:buFontTx/>
                        <a:buNone/>
                        <a:defRPr/>
                      </a:pPr>
                      <a:r>
                        <a:rPr lang="ru-RU" sz="2000" b="1" i="0" u="none" strike="noStrike" cap="none">
                          <a:ln>
                            <a:noFill/>
                          </a:ln>
                          <a:solidFill>
                            <a:schemeClr val="tx1"/>
                          </a:solidFill>
                          <a:latin typeface="Calibri"/>
                          <a:ea typeface="Calibri"/>
                          <a:cs typeface="Times New Roman"/>
                        </a:rPr>
                        <a:t>с</a:t>
                      </a:r>
                      <a:r>
                        <a:rPr lang="en-US" sz="2000" b="1" i="0" u="none" strike="noStrike" cap="none">
                          <a:ln>
                            <a:noFill/>
                          </a:ln>
                          <a:solidFill>
                            <a:schemeClr val="tx1"/>
                          </a:solidFill>
                          <a:latin typeface="Calibri"/>
                          <a:ea typeface="Calibri"/>
                          <a:cs typeface="Times New Roman"/>
                        </a:rPr>
                        <a:t>har *strcpy(char *s1,const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Копирует строку s2 в массив символов s1. Возвращает значение s1.</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1"/>
                  </a:ext>
                </a:extLst>
              </a:tr>
              <a:tr h="282575">
                <a:tc>
                  <a:txBody>
                    <a:bodyPr/>
                    <a:lstStyle/>
                    <a:p>
                      <a:pPr marL="0" marR="0" lvl="0" indent="0" algn="l" defTabSz="914400">
                        <a:lnSpc>
                          <a:spcPct val="114999"/>
                        </a:lnSpc>
                        <a:spcBef>
                          <a:spcPts val="0"/>
                        </a:spcBef>
                        <a:spcAft>
                          <a:spcPts val="1000"/>
                        </a:spcAft>
                        <a:buClrTx/>
                        <a:buSzTx/>
                        <a:buFontTx/>
                        <a:buNone/>
                        <a:defRPr/>
                      </a:pPr>
                      <a:r>
                        <a:rPr lang="ru-RU" sz="2000" b="1" i="0" u="none" strike="noStrike" cap="none">
                          <a:ln>
                            <a:noFill/>
                          </a:ln>
                          <a:solidFill>
                            <a:schemeClr val="tx1"/>
                          </a:solidFill>
                          <a:latin typeface="Calibri"/>
                          <a:ea typeface="Calibri"/>
                          <a:cs typeface="Times New Roman"/>
                        </a:rPr>
                        <a:t>с</a:t>
                      </a:r>
                      <a:r>
                        <a:rPr lang="en-US" sz="2000" b="1" i="0" u="none" strike="noStrike" cap="none">
                          <a:ln>
                            <a:noFill/>
                          </a:ln>
                          <a:solidFill>
                            <a:schemeClr val="tx1"/>
                          </a:solidFill>
                          <a:latin typeface="Calibri"/>
                          <a:ea typeface="Calibri"/>
                          <a:cs typeface="Times New Roman"/>
                        </a:rPr>
                        <a:t>har *strncpy(char *s1,const char *s2,size_t n);</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Копирует не более n символов из строки s2 в массив символов s1. Возвращает значение s1.</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2"/>
                  </a:ext>
                </a:extLst>
              </a:tr>
              <a:tr h="282575">
                <a:tc>
                  <a:txBody>
                    <a:bodyPr/>
                    <a:lstStyle/>
                    <a:p>
                      <a:pPr marL="0" marR="0" lvl="0" indent="0" algn="l" defTabSz="914400">
                        <a:lnSpc>
                          <a:spcPct val="114999"/>
                        </a:lnSpc>
                        <a:spcBef>
                          <a:spcPts val="0"/>
                        </a:spcBef>
                        <a:spcAft>
                          <a:spcPts val="1000"/>
                        </a:spcAft>
                        <a:buClrTx/>
                        <a:buSzTx/>
                        <a:buFontTx/>
                        <a:buNone/>
                        <a:defRPr/>
                      </a:pPr>
                      <a:r>
                        <a:rPr lang="ru-RU" sz="2000" b="1" i="0" u="none" strike="noStrike" cap="none">
                          <a:ln>
                            <a:noFill/>
                          </a:ln>
                          <a:solidFill>
                            <a:schemeClr val="tx1"/>
                          </a:solidFill>
                          <a:latin typeface="Calibri"/>
                          <a:ea typeface="Calibri"/>
                          <a:cs typeface="Times New Roman"/>
                        </a:rPr>
                        <a:t>с</a:t>
                      </a:r>
                      <a:r>
                        <a:rPr lang="en-US" sz="2000" b="1" i="0" u="none" strike="noStrike" cap="none">
                          <a:ln>
                            <a:noFill/>
                          </a:ln>
                          <a:solidFill>
                            <a:schemeClr val="tx1"/>
                          </a:solidFill>
                          <a:latin typeface="Calibri"/>
                          <a:ea typeface="Calibri"/>
                          <a:cs typeface="Times New Roman"/>
                        </a:rPr>
                        <a:t>har *strcat(char *s1,const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Добавляет строку s2 к строке s1. Первый символ строки s2 записывается поверх завершающего нулевого символа строки s1. Возвращает значение s1.</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3"/>
                  </a:ext>
                </a:extLst>
              </a:tr>
              <a:tr h="282575">
                <a:tc>
                  <a:txBody>
                    <a:bodyPr/>
                    <a:lstStyle/>
                    <a:p>
                      <a:pPr marL="0" marR="0" lvl="0" indent="0" algn="l" defTabSz="914400">
                        <a:lnSpc>
                          <a:spcPct val="114999"/>
                        </a:lnSpc>
                        <a:spcBef>
                          <a:spcPts val="0"/>
                        </a:spcBef>
                        <a:spcAft>
                          <a:spcPts val="1000"/>
                        </a:spcAft>
                        <a:buClrTx/>
                        <a:buSzTx/>
                        <a:buFontTx/>
                        <a:buNone/>
                        <a:defRPr/>
                      </a:pPr>
                      <a:r>
                        <a:rPr lang="ru-RU" sz="2000" b="1" i="0" u="none" strike="noStrike" cap="none">
                          <a:ln>
                            <a:noFill/>
                          </a:ln>
                          <a:solidFill>
                            <a:schemeClr val="tx1"/>
                          </a:solidFill>
                          <a:latin typeface="Calibri"/>
                          <a:ea typeface="Calibri"/>
                          <a:cs typeface="Times New Roman"/>
                        </a:rPr>
                        <a:t>с</a:t>
                      </a:r>
                      <a:r>
                        <a:rPr lang="en-US" sz="2000" b="1" i="0" u="none" strike="noStrike" cap="none">
                          <a:ln>
                            <a:noFill/>
                          </a:ln>
                          <a:solidFill>
                            <a:schemeClr val="tx1"/>
                          </a:solidFill>
                          <a:latin typeface="Calibri"/>
                          <a:ea typeface="Calibri"/>
                          <a:cs typeface="Times New Roman"/>
                        </a:rPr>
                        <a:t>har *strncat(char *s1,const char *s2, size_t n);</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Добавляет не более n символов строки s2 в строку s1. Первый символ строки s2 записывается поверх завершающего нулевого символа строки s1. Возвращает значение s1.</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216131" y="87838"/>
            <a:ext cx="11446625" cy="1138773"/>
          </a:xfrm>
          <a:prstGeom prst="rect">
            <a:avLst/>
          </a:prstGeom>
          <a:noFill/>
          <a:ln>
            <a:noFill/>
          </a:ln>
        </p:spPr>
        <p:txBody>
          <a:bodyPr wrap="squar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ru-RU" sz="4400">
                <a:latin typeface="Calibri Light"/>
                <a:ea typeface="Arial"/>
                <a:cs typeface="Arial"/>
              </a:rPr>
              <a:t>Функции работы со строками</a:t>
            </a:r>
          </a:p>
          <a:p>
            <a:pPr>
              <a:defRPr/>
            </a:pPr>
            <a:endParaRPr lang="ru-RU" sz="2400">
              <a:latin typeface="Calibri Light"/>
            </a:endParaRPr>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22</a:t>
            </a:fld>
            <a:endParaRPr lang="ru-RU"/>
          </a:p>
        </p:txBody>
      </p:sp>
    </p:spTree>
    <p:extLst>
      <p:ext uri="{BB962C8B-B14F-4D97-AF65-F5344CB8AC3E}">
        <p14:creationId xmlns:p14="http://schemas.microsoft.com/office/powerpoint/2010/main" val="271626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3" name="Таблица 2"/>
          <p:cNvGraphicFramePr>
            <a:graphicFrameLocks noGrp="1"/>
          </p:cNvGraphicFramePr>
          <p:nvPr/>
        </p:nvGraphicFramePr>
        <p:xfrm>
          <a:off x="305146" y="1226611"/>
          <a:ext cx="11357609" cy="4375404"/>
        </p:xfrm>
        <a:graphic>
          <a:graphicData uri="http://schemas.openxmlformats.org/drawingml/2006/table">
            <a:tbl>
              <a:tblPr/>
              <a:tblGrid>
                <a:gridCol w="4130039">
                  <a:extLst>
                    <a:ext uri="{9D8B030D-6E8A-4147-A177-3AD203B41FA5}">
                      <a16:colId xmlns:a16="http://schemas.microsoft.com/office/drawing/2014/main" val="20000"/>
                    </a:ext>
                  </a:extLst>
                </a:gridCol>
                <a:gridCol w="7227570">
                  <a:extLst>
                    <a:ext uri="{9D8B030D-6E8A-4147-A177-3AD203B41FA5}">
                      <a16:colId xmlns:a16="http://schemas.microsoft.com/office/drawing/2014/main" val="20001"/>
                    </a:ext>
                  </a:extLst>
                </a:gridCol>
              </a:tblGrid>
              <a:tr h="103188">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Функция</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Описание</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0"/>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int  strcmp(const char *s1,const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Сравнивает строки s1 и s2. Функция возвращает 0, если строки равны; значение меньше 0, если s1 меньше s2 и значение больше 0, если s1 больше s2.</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1"/>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int  strncmp(const char *s1,const char *s2, size_t n);</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Сравнивает до n символов строк s1 и s2. Функция возвращает 0, если строки равны; значение меньше 0, если s1 меньше s2 и значение больше 0, если s1 больше s2.</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2"/>
                  </a:ext>
                </a:extLst>
              </a:tr>
              <a:tr h="660400">
                <a:tc>
                  <a:txBody>
                    <a:bodyPr/>
                    <a:lstStyle/>
                    <a:p>
                      <a:pPr marL="0" marR="0" lvl="0" indent="0" algn="l" defTabSz="914400">
                        <a:lnSpc>
                          <a:spcPct val="114999"/>
                        </a:lnSpc>
                        <a:spcBef>
                          <a:spcPts val="0"/>
                        </a:spcBef>
                        <a:spcAft>
                          <a:spcPts val="1000"/>
                        </a:spcAft>
                        <a:buClrTx/>
                        <a:buSzTx/>
                        <a:buFontTx/>
                        <a:buNone/>
                        <a:defRPr/>
                      </a:pPr>
                      <a:r>
                        <a:rPr lang="ru-RU" sz="2000" b="1" i="0" u="none" strike="noStrike" cap="none">
                          <a:ln>
                            <a:noFill/>
                          </a:ln>
                          <a:solidFill>
                            <a:schemeClr val="tx1"/>
                          </a:solidFill>
                          <a:latin typeface="Calibri"/>
                          <a:ea typeface="Calibri"/>
                          <a:cs typeface="Times New Roman"/>
                        </a:rPr>
                        <a:t>с</a:t>
                      </a:r>
                      <a:r>
                        <a:rPr lang="en-US" sz="2000" b="1" i="0" u="none" strike="noStrike" cap="none">
                          <a:ln>
                            <a:noFill/>
                          </a:ln>
                          <a:solidFill>
                            <a:schemeClr val="tx1"/>
                          </a:solidFill>
                          <a:latin typeface="Calibri"/>
                          <a:ea typeface="Calibri"/>
                          <a:cs typeface="Times New Roman"/>
                        </a:rPr>
                        <a:t>har *strtok(char *s1,const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Последовательность вызовов strtok разбивает строку s1 на лексемы – логические части, такие как слова, разделенные символами, содержащимися в строке s2. Первый вызов содержит в качестве первого аргумента s1, а последующие вызовы для той же строки, содержат в качестве первого аргумента null. При каждом вызове возвращается указатель на текущую лексему. Если лексем больше нет возвращается null.</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3"/>
                  </a:ext>
                </a:extLst>
              </a:tr>
            </a:tbl>
          </a:graphicData>
        </a:graphic>
      </p:graphicFrame>
      <p:sp>
        <p:nvSpPr>
          <p:cNvPr id="4" name="Rectangle 1"/>
          <p:cNvSpPr>
            <a:spLocks noChangeArrowheads="1"/>
          </p:cNvSpPr>
          <p:nvPr/>
        </p:nvSpPr>
        <p:spPr bwMode="auto">
          <a:xfrm>
            <a:off x="216131" y="87838"/>
            <a:ext cx="11446625" cy="1138773"/>
          </a:xfrm>
          <a:prstGeom prst="rect">
            <a:avLst/>
          </a:prstGeom>
          <a:noFill/>
          <a:ln>
            <a:noFill/>
          </a:ln>
        </p:spPr>
        <p:txBody>
          <a:bodyPr wrap="squar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ru-RU" sz="4400">
                <a:latin typeface="Calibri Light"/>
                <a:ea typeface="Arial"/>
                <a:cs typeface="Arial"/>
              </a:rPr>
              <a:t>Функции работы со строками</a:t>
            </a:r>
          </a:p>
          <a:p>
            <a:pPr>
              <a:defRPr/>
            </a:pPr>
            <a:endParaRPr lang="ru-RU" sz="2400">
              <a:latin typeface="Calibri Light"/>
            </a:endParaRPr>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23</a:t>
            </a:fld>
            <a:endParaRPr lang="ru-RU"/>
          </a:p>
        </p:txBody>
      </p:sp>
    </p:spTree>
    <p:extLst>
      <p:ext uri="{BB962C8B-B14F-4D97-AF65-F5344CB8AC3E}">
        <p14:creationId xmlns:p14="http://schemas.microsoft.com/office/powerpoint/2010/main" val="3113435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3" name="Таблица 2"/>
          <p:cNvGraphicFramePr>
            <a:graphicFrameLocks noGrp="1"/>
          </p:cNvGraphicFramePr>
          <p:nvPr/>
        </p:nvGraphicFramePr>
        <p:xfrm>
          <a:off x="338397" y="1397319"/>
          <a:ext cx="11241232" cy="3478530"/>
        </p:xfrm>
        <a:graphic>
          <a:graphicData uri="http://schemas.openxmlformats.org/drawingml/2006/table">
            <a:tbl>
              <a:tblPr/>
              <a:tblGrid>
                <a:gridCol w="4263341">
                  <a:extLst>
                    <a:ext uri="{9D8B030D-6E8A-4147-A177-3AD203B41FA5}">
                      <a16:colId xmlns:a16="http://schemas.microsoft.com/office/drawing/2014/main" val="20000"/>
                    </a:ext>
                  </a:extLst>
                </a:gridCol>
                <a:gridCol w="6977891">
                  <a:extLst>
                    <a:ext uri="{9D8B030D-6E8A-4147-A177-3AD203B41FA5}">
                      <a16:colId xmlns:a16="http://schemas.microsoft.com/office/drawing/2014/main" val="20001"/>
                    </a:ext>
                  </a:extLst>
                </a:gridCol>
              </a:tblGrid>
              <a:tr h="103188">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Функция</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Описание</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0"/>
                  </a:ext>
                </a:extLst>
              </a:tr>
              <a:tr h="188913">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size_t strlen(const char *s);</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Определяет длину строки s. Возвращает количество символов, предшествующих  завершающему нулевому символу.</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1"/>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char *strchr(const char *s,int c);</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Находит позицию первого вхождения символа c в строку s. Если c найден, функция возвращает указатель на c в строке s, иначе возвращается NULL.</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2"/>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size_t  strcspn(const char *s1, 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Определяет и возвращает длину начального сегмента строки s1, содержащего только те символы, которые не входят в s2.</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3"/>
                  </a:ext>
                </a:extLst>
              </a:tr>
              <a:tr h="37782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char * strpbrk(const char *s1, 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1800" b="0" i="0" u="none" strike="noStrike" cap="none">
                          <a:ln>
                            <a:noFill/>
                          </a:ln>
                          <a:solidFill>
                            <a:schemeClr val="tx1"/>
                          </a:solidFill>
                          <a:latin typeface="Calibri"/>
                          <a:ea typeface="Calibri"/>
                          <a:cs typeface="Times New Roman"/>
                        </a:rPr>
                        <a:t>Находит в строке s1 позицию первого вхождения любого из символов строки s2. Если символ из строки найден, возвращается указатель на этот символов строке s1, иначе возвращается NULL.</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216131" y="87838"/>
            <a:ext cx="11446625" cy="1138773"/>
          </a:xfrm>
          <a:prstGeom prst="rect">
            <a:avLst/>
          </a:prstGeom>
          <a:noFill/>
          <a:ln>
            <a:noFill/>
          </a:ln>
        </p:spPr>
        <p:txBody>
          <a:bodyPr wrap="squar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ru-RU" sz="4400">
                <a:latin typeface="Calibri Light"/>
                <a:ea typeface="Arial"/>
                <a:cs typeface="Arial"/>
              </a:rPr>
              <a:t>Функции работы со строками</a:t>
            </a:r>
          </a:p>
          <a:p>
            <a:pPr>
              <a:defRPr/>
            </a:pPr>
            <a:endParaRPr lang="ru-RU" sz="2400">
              <a:latin typeface="Calibri Light"/>
            </a:endParaRPr>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24</a:t>
            </a:fld>
            <a:endParaRPr lang="ru-RU"/>
          </a:p>
        </p:txBody>
      </p:sp>
    </p:spTree>
    <p:extLst>
      <p:ext uri="{BB962C8B-B14F-4D97-AF65-F5344CB8AC3E}">
        <p14:creationId xmlns:p14="http://schemas.microsoft.com/office/powerpoint/2010/main" val="2034902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3" name="Таблица 2"/>
          <p:cNvGraphicFramePr>
            <a:graphicFrameLocks noGrp="1"/>
          </p:cNvGraphicFramePr>
          <p:nvPr/>
        </p:nvGraphicFramePr>
        <p:xfrm>
          <a:off x="415635" y="1395413"/>
          <a:ext cx="11097491" cy="2391918"/>
        </p:xfrm>
        <a:graphic>
          <a:graphicData uri="http://schemas.openxmlformats.org/drawingml/2006/table">
            <a:tbl>
              <a:tblPr/>
              <a:tblGrid>
                <a:gridCol w="4208827">
                  <a:extLst>
                    <a:ext uri="{9D8B030D-6E8A-4147-A177-3AD203B41FA5}">
                      <a16:colId xmlns:a16="http://schemas.microsoft.com/office/drawing/2014/main" val="20000"/>
                    </a:ext>
                  </a:extLst>
                </a:gridCol>
                <a:gridCol w="6888664">
                  <a:extLst>
                    <a:ext uri="{9D8B030D-6E8A-4147-A177-3AD203B41FA5}">
                      <a16:colId xmlns:a16="http://schemas.microsoft.com/office/drawing/2014/main" val="20001"/>
                    </a:ext>
                  </a:extLst>
                </a:gridCol>
              </a:tblGrid>
              <a:tr h="103188">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Функция</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cs typeface="Times New Roman"/>
                        </a:rPr>
                        <a:t>Описание</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0"/>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char * strrchr(const char *s, int c);</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Находит позицию последнего вхождения символа c в строку s. Если c найден, функция возвращает указатель на этот символ, иначе возвращается NULL.</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1"/>
                  </a:ext>
                </a:extLst>
              </a:tr>
              <a:tr h="282575">
                <a:tc>
                  <a:txBody>
                    <a:bodyPr/>
                    <a:lstStyle/>
                    <a:p>
                      <a:pPr marL="0" marR="0" lvl="0" indent="0" algn="l" defTabSz="914400">
                        <a:lnSpc>
                          <a:spcPct val="114999"/>
                        </a:lnSpc>
                        <a:spcBef>
                          <a:spcPts val="0"/>
                        </a:spcBef>
                        <a:spcAft>
                          <a:spcPts val="1000"/>
                        </a:spcAft>
                        <a:buClrTx/>
                        <a:buSzTx/>
                        <a:buFontTx/>
                        <a:buNone/>
                        <a:defRPr/>
                      </a:pPr>
                      <a:r>
                        <a:rPr lang="en-US" sz="2000" b="1" i="0" u="none" strike="noStrike" cap="none">
                          <a:ln>
                            <a:noFill/>
                          </a:ln>
                          <a:solidFill>
                            <a:schemeClr val="tx1"/>
                          </a:solidFill>
                          <a:latin typeface="Calibri"/>
                          <a:ea typeface="Calibri"/>
                          <a:cs typeface="Times New Roman"/>
                        </a:rPr>
                        <a:t>char * strstr(const char *s1, const char *s2);</a:t>
                      </a:r>
                      <a:endParaRPr lang="ru-RU" sz="2000" b="0" i="0" u="none" strike="noStrike" cap="none">
                        <a:ln>
                          <a:noFill/>
                        </a:ln>
                        <a:solidFill>
                          <a:schemeClr val="tx1"/>
                        </a:solidFill>
                        <a:latin typeface="Calibri"/>
                        <a:ea typeface="Calibri"/>
                        <a:cs typeface="Times New Roman"/>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tc>
                  <a:txBody>
                    <a:bodyPr/>
                    <a:lstStyle/>
                    <a:p>
                      <a:pPr marL="0" marR="0" lvl="0" indent="0" algn="l" defTabSz="914400">
                        <a:lnSpc>
                          <a:spcPct val="114999"/>
                        </a:lnSpc>
                        <a:spcBef>
                          <a:spcPts val="0"/>
                        </a:spcBef>
                        <a:spcAft>
                          <a:spcPts val="1000"/>
                        </a:spcAft>
                        <a:buClrTx/>
                        <a:buSzTx/>
                        <a:buFontTx/>
                        <a:buNone/>
                        <a:defRPr/>
                      </a:pPr>
                      <a:r>
                        <a:rPr lang="ru-RU" sz="2000" b="0" i="0" u="none" strike="noStrike" cap="none">
                          <a:ln>
                            <a:noFill/>
                          </a:ln>
                          <a:solidFill>
                            <a:schemeClr val="tx1"/>
                          </a:solidFill>
                          <a:latin typeface="Calibri"/>
                          <a:ea typeface="Calibri"/>
                          <a:cs typeface="Times New Roman"/>
                        </a:rPr>
                        <a:t>Находит позицию первого вхождения строки s2 в строку s1. Если подстрока найдена, функция возвращает указатель подстроки в строке s1, иначе возвращается NULL.</a:t>
                      </a:r>
                      <a:endParaRPr/>
                    </a:p>
                  </a:txBody>
                  <a:tcPr marL="33550" marR="33550" marT="0" marB="0">
                    <a:lnL w="12700" algn="ctr">
                      <a:solidFill>
                        <a:srgbClr val="000000"/>
                      </a:solidFill>
                    </a:lnL>
                    <a:lnR w="12700" algn="ctr">
                      <a:solidFill>
                        <a:srgbClr val="000000"/>
                      </a:solidFill>
                    </a:lnR>
                    <a:lnT w="12700" algn="ctr">
                      <a:solidFill>
                        <a:srgbClr val="000000"/>
                      </a:solidFill>
                    </a:lnT>
                    <a:lnB w="12700" algn="ctr">
                      <a:solidFill>
                        <a:srgbClr val="000000"/>
                      </a:solidFill>
                    </a:lnB>
                    <a:noFill/>
                  </a:tcPr>
                </a:tc>
                <a:extLst>
                  <a:ext uri="{0D108BD9-81ED-4DB2-BD59-A6C34878D82A}">
                    <a16:rowId xmlns:a16="http://schemas.microsoft.com/office/drawing/2014/main" val="10002"/>
                  </a:ext>
                </a:extLst>
              </a:tr>
            </a:tbl>
          </a:graphicData>
        </a:graphic>
      </p:graphicFrame>
      <p:sp>
        <p:nvSpPr>
          <p:cNvPr id="4" name="Rectangle 1"/>
          <p:cNvSpPr>
            <a:spLocks noChangeArrowheads="1"/>
          </p:cNvSpPr>
          <p:nvPr/>
        </p:nvSpPr>
        <p:spPr bwMode="auto">
          <a:xfrm>
            <a:off x="216131" y="87838"/>
            <a:ext cx="11446625" cy="1138773"/>
          </a:xfrm>
          <a:prstGeom prst="rect">
            <a:avLst/>
          </a:prstGeom>
          <a:noFill/>
          <a:ln>
            <a:noFill/>
          </a:ln>
        </p:spPr>
        <p:txBody>
          <a:bodyPr wrap="squar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ru-RU" sz="4400">
                <a:latin typeface="Calibri Light"/>
                <a:ea typeface="Arial"/>
                <a:cs typeface="Arial"/>
              </a:rPr>
              <a:t>Функции работы со строками</a:t>
            </a:r>
          </a:p>
          <a:p>
            <a:pPr>
              <a:defRPr/>
            </a:pPr>
            <a:endParaRPr lang="ru-RU" sz="2400">
              <a:latin typeface="Calibri Light"/>
            </a:endParaRPr>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25</a:t>
            </a:fld>
            <a:endParaRPr lang="ru-RU"/>
          </a:p>
        </p:txBody>
      </p:sp>
    </p:spTree>
    <p:extLst>
      <p:ext uri="{BB962C8B-B14F-4D97-AF65-F5344CB8AC3E}">
        <p14:creationId xmlns:p14="http://schemas.microsoft.com/office/powerpoint/2010/main" val="3792538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4274" name="Прямоугольник 5"/>
          <p:cNvSpPr>
            <a:spLocks noChangeArrowheads="1"/>
          </p:cNvSpPr>
          <p:nvPr/>
        </p:nvSpPr>
        <p:spPr bwMode="auto">
          <a:xfrm>
            <a:off x="224445" y="71439"/>
            <a:ext cx="11380122" cy="6503908"/>
          </a:xfrm>
          <a:prstGeom prst="roundRect">
            <a:avLst/>
          </a:prstGeom>
          <a:noFill/>
          <a:ln w="15875">
            <a:solidFill>
              <a:srgbClr val="C00000"/>
            </a:solidFill>
            <a:miter lim="800000"/>
            <a:headEnd/>
            <a:tailEnd/>
          </a:ln>
        </p:spPr>
        <p:txBody>
          <a:bodyPr wrap="square">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lgn="just">
              <a:defRPr/>
            </a:pPr>
            <a:r>
              <a:rPr lang="ru-RU" sz="2000" b="1" dirty="0">
                <a:latin typeface="Calibri"/>
              </a:rPr>
              <a:t>Пример1.</a:t>
            </a:r>
            <a:r>
              <a:rPr lang="ru-RU" sz="2000" dirty="0">
                <a:latin typeface="Calibri"/>
              </a:rPr>
              <a:t> Дана строка символов. Составить программу,   которая  подсчитывает, сколько раз среди данных символов встречается пробел.</a:t>
            </a:r>
            <a:endParaRPr lang="en-US" sz="2000" dirty="0">
              <a:latin typeface="Calibri"/>
            </a:endParaRPr>
          </a:p>
          <a:p>
            <a:pPr algn="just">
              <a:defRPr/>
            </a:pPr>
            <a:endParaRPr lang="ru-RU" sz="2400" dirty="0"/>
          </a:p>
          <a:p>
            <a:pPr algn="just">
              <a:defRPr/>
            </a:pPr>
            <a:r>
              <a:rPr lang="en-US" sz="2400" dirty="0">
                <a:latin typeface="Consolas"/>
                <a:cs typeface="Consolas"/>
              </a:rPr>
              <a:t>#include &lt;</a:t>
            </a:r>
            <a:r>
              <a:rPr lang="en-US" sz="2400" dirty="0" err="1">
                <a:latin typeface="Consolas"/>
                <a:cs typeface="Consolas"/>
              </a:rPr>
              <a:t>iostream</a:t>
            </a:r>
            <a:r>
              <a:rPr lang="en-US" sz="2400" dirty="0">
                <a:latin typeface="Consolas"/>
                <a:cs typeface="Consolas"/>
              </a:rPr>
              <a:t>&gt;;</a:t>
            </a:r>
            <a:endParaRPr dirty="0"/>
          </a:p>
          <a:p>
            <a:pPr algn="just">
              <a:defRPr/>
            </a:pPr>
            <a:r>
              <a:rPr lang="en-US" sz="2400" dirty="0">
                <a:latin typeface="Consolas"/>
                <a:cs typeface="Consolas"/>
              </a:rPr>
              <a:t>#include &lt;</a:t>
            </a:r>
            <a:r>
              <a:rPr lang="en-US" sz="2400" dirty="0" err="1">
                <a:latin typeface="Consolas"/>
                <a:cs typeface="Consolas"/>
              </a:rPr>
              <a:t>conio.h</a:t>
            </a:r>
            <a:r>
              <a:rPr lang="en-US" sz="2400" dirty="0">
                <a:latin typeface="Consolas"/>
                <a:cs typeface="Consolas"/>
              </a:rPr>
              <a:t>&gt;;</a:t>
            </a:r>
            <a:endParaRPr dirty="0"/>
          </a:p>
          <a:p>
            <a:pPr algn="just">
              <a:defRPr/>
            </a:pPr>
            <a:r>
              <a:rPr lang="en-US" sz="2400" dirty="0">
                <a:latin typeface="Consolas"/>
                <a:cs typeface="Consolas"/>
              </a:rPr>
              <a:t>#include &lt;</a:t>
            </a:r>
            <a:r>
              <a:rPr lang="en-US" sz="2400" dirty="0" err="1">
                <a:latin typeface="Consolas"/>
                <a:cs typeface="Consolas"/>
              </a:rPr>
              <a:t>cstring</a:t>
            </a:r>
            <a:r>
              <a:rPr lang="en-US" sz="2400" dirty="0">
                <a:latin typeface="Consolas"/>
                <a:cs typeface="Consolas"/>
              </a:rPr>
              <a:t>&gt;</a:t>
            </a:r>
          </a:p>
          <a:p>
            <a:pPr algn="just">
              <a:defRPr/>
            </a:pPr>
            <a:r>
              <a:rPr lang="en-US" sz="2400" dirty="0">
                <a:latin typeface="Consolas"/>
                <a:cs typeface="Consolas"/>
              </a:rPr>
              <a:t>using namespace </a:t>
            </a:r>
            <a:r>
              <a:rPr lang="en-US" sz="2400" dirty="0" err="1">
                <a:latin typeface="Consolas"/>
                <a:cs typeface="Consolas"/>
              </a:rPr>
              <a:t>std</a:t>
            </a:r>
            <a:r>
              <a:rPr lang="en-US" sz="2400" dirty="0">
                <a:latin typeface="Consolas"/>
                <a:cs typeface="Consolas"/>
              </a:rPr>
              <a:t>;  </a:t>
            </a:r>
            <a:endParaRPr dirty="0"/>
          </a:p>
          <a:p>
            <a:pPr algn="just">
              <a:defRPr/>
            </a:pPr>
            <a:r>
              <a:rPr lang="en-US" sz="2400" dirty="0" err="1">
                <a:latin typeface="Consolas"/>
                <a:cs typeface="Consolas"/>
              </a:rPr>
              <a:t>int</a:t>
            </a:r>
            <a:r>
              <a:rPr lang="en-US" sz="2400" dirty="0">
                <a:latin typeface="Consolas"/>
                <a:cs typeface="Consolas"/>
              </a:rPr>
              <a:t> main() {</a:t>
            </a:r>
            <a:endParaRPr dirty="0"/>
          </a:p>
          <a:p>
            <a:pPr algn="just">
              <a:defRPr/>
            </a:pPr>
            <a:r>
              <a:rPr lang="en-US" sz="2400" dirty="0">
                <a:latin typeface="Consolas"/>
                <a:cs typeface="Consolas"/>
              </a:rPr>
              <a:t>    char </a:t>
            </a:r>
            <a:r>
              <a:rPr lang="en-US" sz="2400" dirty="0" err="1">
                <a:latin typeface="Consolas"/>
                <a:cs typeface="Consolas"/>
              </a:rPr>
              <a:t>strR</a:t>
            </a:r>
            <a:r>
              <a:rPr lang="en-US" sz="2400" dirty="0">
                <a:latin typeface="Consolas"/>
                <a:cs typeface="Consolas"/>
              </a:rPr>
              <a:t>[255], </a:t>
            </a:r>
            <a:r>
              <a:rPr lang="en-US" sz="2400" dirty="0" err="1">
                <a:latin typeface="Consolas"/>
                <a:cs typeface="Consolas"/>
              </a:rPr>
              <a:t>ch</a:t>
            </a:r>
            <a:r>
              <a:rPr lang="en-US" sz="2400" dirty="0">
                <a:latin typeface="Consolas"/>
                <a:cs typeface="Consolas"/>
              </a:rPr>
              <a:t>;  </a:t>
            </a:r>
            <a:endParaRPr dirty="0"/>
          </a:p>
          <a:p>
            <a:pPr algn="just">
              <a:defRPr/>
            </a:pPr>
            <a:r>
              <a:rPr lang="en-US" sz="2400" dirty="0">
                <a:latin typeface="Consolas"/>
                <a:cs typeface="Consolas"/>
              </a:rPr>
              <a:t>    </a:t>
            </a:r>
            <a:r>
              <a:rPr lang="en-US" sz="2400" dirty="0" err="1">
                <a:latin typeface="Consolas"/>
                <a:cs typeface="Consolas"/>
              </a:rPr>
              <a:t>int</a:t>
            </a:r>
            <a:r>
              <a:rPr lang="en-US" sz="2400" dirty="0">
                <a:latin typeface="Consolas"/>
                <a:cs typeface="Consolas"/>
              </a:rPr>
              <a:t> k=0;</a:t>
            </a:r>
            <a:endParaRPr dirty="0"/>
          </a:p>
          <a:p>
            <a:pPr algn="just">
              <a:defRPr/>
            </a:pPr>
            <a:r>
              <a:rPr lang="en-US" sz="2400" dirty="0">
                <a:latin typeface="Consolas"/>
                <a:cs typeface="Consolas"/>
              </a:rPr>
              <a:t>    </a:t>
            </a:r>
            <a:r>
              <a:rPr lang="en-US" sz="2400" dirty="0" err="1">
                <a:latin typeface="Consolas"/>
                <a:cs typeface="Consolas"/>
              </a:rPr>
              <a:t>cout</a:t>
            </a:r>
            <a:r>
              <a:rPr lang="en-US" sz="2400" dirty="0">
                <a:latin typeface="Consolas"/>
                <a:cs typeface="Consolas"/>
              </a:rPr>
              <a:t> &lt;&lt; "</a:t>
            </a:r>
            <a:r>
              <a:rPr lang="en-US" sz="2400" dirty="0" err="1">
                <a:latin typeface="Consolas"/>
                <a:cs typeface="Consolas"/>
              </a:rPr>
              <a:t>vvedite</a:t>
            </a:r>
            <a:r>
              <a:rPr lang="en-US" sz="2400" dirty="0">
                <a:latin typeface="Consolas"/>
                <a:cs typeface="Consolas"/>
              </a:rPr>
              <a:t> </a:t>
            </a:r>
            <a:r>
              <a:rPr lang="en-US" sz="2400" dirty="0" err="1">
                <a:latin typeface="Consolas"/>
                <a:cs typeface="Consolas"/>
              </a:rPr>
              <a:t>stroku</a:t>
            </a:r>
            <a:r>
              <a:rPr lang="en-US" sz="2400" dirty="0">
                <a:latin typeface="Consolas"/>
                <a:cs typeface="Consolas"/>
              </a:rPr>
              <a:t> \n"; </a:t>
            </a:r>
            <a:endParaRPr dirty="0"/>
          </a:p>
          <a:p>
            <a:pPr algn="just">
              <a:defRPr/>
            </a:pPr>
            <a:r>
              <a:rPr lang="en-US" sz="2400" dirty="0">
                <a:latin typeface="Consolas"/>
                <a:cs typeface="Consolas"/>
              </a:rPr>
              <a:t>    </a:t>
            </a:r>
            <a:r>
              <a:rPr lang="en-US" sz="2400" dirty="0" err="1">
                <a:latin typeface="Consolas"/>
                <a:cs typeface="Consolas"/>
              </a:rPr>
              <a:t>cin.get</a:t>
            </a:r>
            <a:r>
              <a:rPr lang="en-US" sz="2400" dirty="0">
                <a:latin typeface="Consolas"/>
                <a:cs typeface="Consolas"/>
              </a:rPr>
              <a:t>(</a:t>
            </a:r>
            <a:r>
              <a:rPr lang="en-US" sz="2400" dirty="0" err="1">
                <a:latin typeface="Consolas"/>
                <a:cs typeface="Consolas"/>
              </a:rPr>
              <a:t>strR,sizeof</a:t>
            </a:r>
            <a:r>
              <a:rPr lang="en-US" sz="2400" dirty="0">
                <a:latin typeface="Consolas"/>
                <a:cs typeface="Consolas"/>
              </a:rPr>
              <a:t>(</a:t>
            </a:r>
            <a:r>
              <a:rPr lang="en-US" sz="2400" dirty="0" err="1">
                <a:latin typeface="Consolas"/>
                <a:cs typeface="Consolas"/>
              </a:rPr>
              <a:t>strR</a:t>
            </a:r>
            <a:r>
              <a:rPr lang="en-US" sz="2400" dirty="0">
                <a:latin typeface="Consolas"/>
                <a:cs typeface="Consolas"/>
              </a:rPr>
              <a:t>));</a:t>
            </a:r>
            <a:endParaRPr dirty="0"/>
          </a:p>
          <a:p>
            <a:pPr algn="just">
              <a:defRPr/>
            </a:pPr>
            <a:r>
              <a:rPr lang="en-US" sz="2400" dirty="0">
                <a:latin typeface="Consolas"/>
                <a:cs typeface="Consolas"/>
              </a:rPr>
              <a:t>    for (</a:t>
            </a:r>
            <a:r>
              <a:rPr lang="en-US" sz="2400" dirty="0" err="1">
                <a:latin typeface="Consolas"/>
                <a:cs typeface="Consolas"/>
              </a:rPr>
              <a:t>int</a:t>
            </a:r>
            <a:r>
              <a:rPr lang="en-US" sz="2400" dirty="0">
                <a:latin typeface="Consolas"/>
                <a:cs typeface="Consolas"/>
              </a:rPr>
              <a:t> i=0;i&lt;=</a:t>
            </a:r>
            <a:r>
              <a:rPr lang="en-US" sz="2400" dirty="0" err="1">
                <a:latin typeface="Consolas"/>
                <a:cs typeface="Consolas"/>
              </a:rPr>
              <a:t>strlen</a:t>
            </a:r>
            <a:r>
              <a:rPr lang="en-US" sz="2400" dirty="0">
                <a:latin typeface="Consolas"/>
                <a:cs typeface="Consolas"/>
              </a:rPr>
              <a:t>(</a:t>
            </a:r>
            <a:r>
              <a:rPr lang="en-US" sz="2400" dirty="0" err="1">
                <a:latin typeface="Consolas"/>
                <a:cs typeface="Consolas"/>
              </a:rPr>
              <a:t>strR</a:t>
            </a:r>
            <a:r>
              <a:rPr lang="en-US" sz="2400" dirty="0">
                <a:latin typeface="Consolas"/>
                <a:cs typeface="Consolas"/>
              </a:rPr>
              <a:t>);i++)</a:t>
            </a:r>
            <a:endParaRPr dirty="0"/>
          </a:p>
          <a:p>
            <a:pPr algn="just">
              <a:defRPr/>
            </a:pPr>
            <a:r>
              <a:rPr lang="en-US" sz="2400" dirty="0">
                <a:latin typeface="Consolas"/>
                <a:cs typeface="Consolas"/>
              </a:rPr>
              <a:t>    if (</a:t>
            </a:r>
            <a:r>
              <a:rPr lang="en-US" sz="2400" dirty="0" err="1">
                <a:latin typeface="Consolas"/>
                <a:cs typeface="Consolas"/>
              </a:rPr>
              <a:t>strR</a:t>
            </a:r>
            <a:r>
              <a:rPr lang="en-US" sz="2400" dirty="0">
                <a:latin typeface="Consolas"/>
                <a:cs typeface="Consolas"/>
              </a:rPr>
              <a:t>[i]==' ') k++; </a:t>
            </a:r>
            <a:endParaRPr dirty="0"/>
          </a:p>
          <a:p>
            <a:pPr algn="just">
              <a:defRPr/>
            </a:pPr>
            <a:r>
              <a:rPr lang="en-US" sz="2400" dirty="0">
                <a:latin typeface="Consolas"/>
                <a:cs typeface="Consolas"/>
              </a:rPr>
              <a:t>    </a:t>
            </a:r>
            <a:r>
              <a:rPr lang="en-US" sz="2400" dirty="0" err="1">
                <a:latin typeface="Consolas"/>
                <a:cs typeface="Consolas"/>
              </a:rPr>
              <a:t>cout</a:t>
            </a:r>
            <a:r>
              <a:rPr lang="en-US" sz="2400" dirty="0">
                <a:latin typeface="Consolas"/>
                <a:cs typeface="Consolas"/>
              </a:rPr>
              <a:t> &lt;&lt; "v stroke \"" &lt;&lt; </a:t>
            </a:r>
            <a:r>
              <a:rPr lang="en-US" sz="2400" dirty="0" err="1">
                <a:latin typeface="Consolas"/>
                <a:cs typeface="Consolas"/>
              </a:rPr>
              <a:t>strR</a:t>
            </a:r>
            <a:r>
              <a:rPr lang="en-US" sz="2400" dirty="0">
                <a:latin typeface="Consolas"/>
                <a:cs typeface="Consolas"/>
              </a:rPr>
              <a:t> &lt;&lt; "\" </a:t>
            </a:r>
            <a:r>
              <a:rPr lang="en-US" sz="2400" dirty="0" err="1">
                <a:latin typeface="Consolas"/>
                <a:cs typeface="Consolas"/>
              </a:rPr>
              <a:t>sodergitsja</a:t>
            </a:r>
            <a:r>
              <a:rPr lang="en-US" sz="2400" dirty="0">
                <a:latin typeface="Consolas"/>
                <a:cs typeface="Consolas"/>
              </a:rPr>
              <a:t>  "&lt;&lt;k&lt;&lt;</a:t>
            </a:r>
            <a:endParaRPr dirty="0"/>
          </a:p>
          <a:p>
            <a:pPr algn="just">
              <a:defRPr/>
            </a:pPr>
            <a:r>
              <a:rPr lang="en-US" sz="2400" dirty="0">
                <a:latin typeface="Consolas"/>
                <a:cs typeface="Consolas"/>
              </a:rPr>
              <a:t>    " </a:t>
            </a:r>
            <a:r>
              <a:rPr lang="en-US" sz="2400" dirty="0" err="1">
                <a:latin typeface="Consolas"/>
                <a:cs typeface="Consolas"/>
              </a:rPr>
              <a:t>probelov</a:t>
            </a:r>
            <a:r>
              <a:rPr lang="en-US" sz="2400" dirty="0">
                <a:latin typeface="Consolas"/>
                <a:cs typeface="Consolas"/>
              </a:rPr>
              <a:t>"&lt;&lt;</a:t>
            </a:r>
            <a:r>
              <a:rPr lang="en-US" sz="2400" dirty="0" err="1">
                <a:latin typeface="Consolas"/>
                <a:cs typeface="Consolas"/>
              </a:rPr>
              <a:t>endl</a:t>
            </a:r>
            <a:r>
              <a:rPr lang="en-US" sz="2400" dirty="0">
                <a:latin typeface="Consolas"/>
                <a:cs typeface="Consolas"/>
              </a:rPr>
              <a:t>;      _</a:t>
            </a:r>
            <a:r>
              <a:rPr lang="en-US" sz="2400" dirty="0" err="1">
                <a:latin typeface="Consolas"/>
                <a:cs typeface="Consolas"/>
              </a:rPr>
              <a:t>getch</a:t>
            </a:r>
            <a:r>
              <a:rPr lang="en-US" sz="2400" dirty="0">
                <a:latin typeface="Consolas"/>
                <a:cs typeface="Consolas"/>
              </a:rPr>
              <a:t>();   }</a:t>
            </a:r>
          </a:p>
        </p:txBody>
      </p:sp>
      <p:sp>
        <p:nvSpPr>
          <p:cNvPr id="54275" name="Rectangle 2"/>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4276"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4277"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4278"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4279"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4280" name="Rectangle 5"/>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26</a:t>
            </a:fld>
            <a:endParaRPr lang="ru-RU"/>
          </a:p>
        </p:txBody>
      </p:sp>
    </p:spTree>
    <p:extLst>
      <p:ext uri="{BB962C8B-B14F-4D97-AF65-F5344CB8AC3E}">
        <p14:creationId xmlns:p14="http://schemas.microsoft.com/office/powerpoint/2010/main" val="3597407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6322" name="Прямоугольник 5"/>
          <p:cNvSpPr>
            <a:spLocks noChangeArrowheads="1"/>
          </p:cNvSpPr>
          <p:nvPr/>
        </p:nvSpPr>
        <p:spPr bwMode="auto">
          <a:xfrm>
            <a:off x="407367" y="1006430"/>
            <a:ext cx="11299419" cy="5414248"/>
          </a:xfrm>
          <a:prstGeom prst="roundRect">
            <a:avLst/>
          </a:prstGeom>
          <a:noFill/>
          <a:ln w="15875">
            <a:solidFill>
              <a:srgbClr val="C00000"/>
            </a:solidFill>
            <a:miter lim="800000"/>
            <a:headEnd/>
            <a:tailEnd/>
          </a:ln>
        </p:spPr>
        <p:txBody>
          <a:bodyPr wrap="square">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en-US" sz="2400" dirty="0">
                <a:latin typeface="Consolas"/>
                <a:cs typeface="Consolas"/>
              </a:rPr>
              <a:t>#include &lt;</a:t>
            </a:r>
            <a:r>
              <a:rPr lang="en-US" sz="2400" dirty="0" err="1">
                <a:latin typeface="Consolas"/>
                <a:cs typeface="Consolas"/>
              </a:rPr>
              <a:t>iostream</a:t>
            </a:r>
            <a:r>
              <a:rPr lang="en-US" sz="2400" dirty="0">
                <a:latin typeface="Consolas"/>
                <a:cs typeface="Consolas"/>
              </a:rPr>
              <a:t>&gt;;</a:t>
            </a:r>
            <a:endParaRPr lang="ru-RU" sz="2400" dirty="0">
              <a:latin typeface="Consolas"/>
              <a:cs typeface="Consolas"/>
            </a:endParaRPr>
          </a:p>
          <a:p>
            <a:pPr>
              <a:defRPr/>
            </a:pPr>
            <a:r>
              <a:rPr lang="en-US" sz="2400" dirty="0">
                <a:latin typeface="Consolas"/>
                <a:cs typeface="Consolas"/>
              </a:rPr>
              <a:t>#include &lt;</a:t>
            </a:r>
            <a:r>
              <a:rPr lang="en-US" sz="2400" dirty="0" err="1">
                <a:latin typeface="Consolas"/>
                <a:cs typeface="Consolas"/>
              </a:rPr>
              <a:t>conio.h</a:t>
            </a:r>
            <a:r>
              <a:rPr lang="en-US" sz="2400" dirty="0">
                <a:latin typeface="Consolas"/>
                <a:cs typeface="Consolas"/>
              </a:rPr>
              <a:t>&gt;;</a:t>
            </a:r>
            <a:endParaRPr lang="ru-RU" sz="2400" dirty="0">
              <a:latin typeface="Consolas"/>
              <a:cs typeface="Consolas"/>
            </a:endParaRPr>
          </a:p>
          <a:p>
            <a:pPr>
              <a:defRPr/>
            </a:pPr>
            <a:r>
              <a:rPr lang="en-US" sz="2400" dirty="0">
                <a:latin typeface="Consolas"/>
                <a:cs typeface="Consolas"/>
              </a:rPr>
              <a:t>using namespace </a:t>
            </a:r>
            <a:r>
              <a:rPr lang="en-US" sz="2400" dirty="0" err="1">
                <a:latin typeface="Consolas"/>
                <a:cs typeface="Consolas"/>
              </a:rPr>
              <a:t>std</a:t>
            </a:r>
            <a:r>
              <a:rPr lang="en-US" sz="2400" dirty="0">
                <a:latin typeface="Consolas"/>
                <a:cs typeface="Consolas"/>
              </a:rPr>
              <a:t>;  </a:t>
            </a:r>
            <a:endParaRPr lang="ru-RU" sz="2400" dirty="0">
              <a:latin typeface="Consolas"/>
              <a:cs typeface="Consolas"/>
            </a:endParaRPr>
          </a:p>
          <a:p>
            <a:pPr>
              <a:defRPr/>
            </a:pPr>
            <a:r>
              <a:rPr lang="en-US" sz="2400" dirty="0">
                <a:latin typeface="Consolas"/>
                <a:cs typeface="Consolas"/>
              </a:rPr>
              <a:t>void main() {</a:t>
            </a:r>
            <a:endParaRPr lang="ru-RU" sz="2400" dirty="0">
              <a:latin typeface="Consolas"/>
              <a:cs typeface="Consolas"/>
            </a:endParaRPr>
          </a:p>
          <a:p>
            <a:pPr>
              <a:defRPr/>
            </a:pPr>
            <a:r>
              <a:rPr lang="en-US" sz="2400" dirty="0">
                <a:latin typeface="Consolas"/>
                <a:cs typeface="Consolas"/>
              </a:rPr>
              <a:t>  char str1[255], s[40];  </a:t>
            </a:r>
            <a:endParaRPr lang="ru-RU" sz="2400" dirty="0">
              <a:latin typeface="Consolas"/>
              <a:cs typeface="Consolas"/>
            </a:endParaRPr>
          </a:p>
          <a:p>
            <a:pPr>
              <a:defRPr/>
            </a:pPr>
            <a:r>
              <a:rPr lang="en-US" sz="2400" dirty="0">
                <a:latin typeface="Consolas"/>
                <a:cs typeface="Consolas"/>
              </a:rPr>
              <a:t>  </a:t>
            </a:r>
            <a:r>
              <a:rPr lang="en-US" sz="2400" dirty="0" err="1">
                <a:latin typeface="Consolas"/>
                <a:cs typeface="Consolas"/>
              </a:rPr>
              <a:t>cout</a:t>
            </a:r>
            <a:r>
              <a:rPr lang="en-US" sz="2400" dirty="0">
                <a:latin typeface="Consolas"/>
                <a:cs typeface="Consolas"/>
              </a:rPr>
              <a:t> &lt;&lt; "</a:t>
            </a:r>
            <a:r>
              <a:rPr lang="en-US" sz="2400" dirty="0" err="1">
                <a:latin typeface="Consolas"/>
                <a:cs typeface="Consolas"/>
              </a:rPr>
              <a:t>vvedite</a:t>
            </a:r>
            <a:r>
              <a:rPr lang="en-US" sz="2400" dirty="0">
                <a:latin typeface="Consolas"/>
                <a:cs typeface="Consolas"/>
              </a:rPr>
              <a:t> </a:t>
            </a:r>
            <a:r>
              <a:rPr lang="en-US" sz="2400" dirty="0" err="1">
                <a:latin typeface="Consolas"/>
                <a:cs typeface="Consolas"/>
              </a:rPr>
              <a:t>stroku</a:t>
            </a:r>
            <a:r>
              <a:rPr lang="en-US" sz="2400" dirty="0">
                <a:latin typeface="Consolas"/>
                <a:cs typeface="Consolas"/>
              </a:rPr>
              <a:t> \n"; </a:t>
            </a:r>
            <a:endParaRPr lang="ru-RU" sz="2400" dirty="0">
              <a:latin typeface="Consolas"/>
              <a:cs typeface="Consolas"/>
            </a:endParaRPr>
          </a:p>
          <a:p>
            <a:pPr>
              <a:defRPr/>
            </a:pPr>
            <a:r>
              <a:rPr lang="en-US" sz="2400" dirty="0">
                <a:latin typeface="Consolas"/>
                <a:cs typeface="Consolas"/>
              </a:rPr>
              <a:t>  </a:t>
            </a:r>
            <a:r>
              <a:rPr lang="en-US" sz="2400" dirty="0" err="1">
                <a:latin typeface="Consolas"/>
                <a:cs typeface="Consolas"/>
              </a:rPr>
              <a:t>cin.get</a:t>
            </a:r>
            <a:r>
              <a:rPr lang="en-US" sz="2400" dirty="0">
                <a:latin typeface="Consolas"/>
                <a:cs typeface="Consolas"/>
              </a:rPr>
              <a:t>(str1,sizeof(str1));</a:t>
            </a:r>
            <a:endParaRPr lang="ru-RU" sz="2400" dirty="0">
              <a:latin typeface="Consolas"/>
              <a:cs typeface="Consolas"/>
            </a:endParaRPr>
          </a:p>
          <a:p>
            <a:pPr>
              <a:defRPr/>
            </a:pPr>
            <a:r>
              <a:rPr lang="en-US" sz="2400" dirty="0">
                <a:latin typeface="Consolas"/>
                <a:cs typeface="Consolas"/>
              </a:rPr>
              <a:t>  s[0]='\0';</a:t>
            </a:r>
            <a:endParaRPr lang="ru-RU" sz="2400" dirty="0">
              <a:latin typeface="Consolas"/>
              <a:cs typeface="Consolas"/>
            </a:endParaRPr>
          </a:p>
          <a:p>
            <a:pPr>
              <a:defRPr/>
            </a:pPr>
            <a:r>
              <a:rPr lang="en-US" sz="2400" dirty="0">
                <a:latin typeface="Consolas"/>
                <a:cs typeface="Consolas"/>
              </a:rPr>
              <a:t>  if (</a:t>
            </a:r>
            <a:r>
              <a:rPr lang="en-US" sz="2400" dirty="0" err="1">
                <a:latin typeface="Consolas"/>
                <a:cs typeface="Consolas"/>
              </a:rPr>
              <a:t>strcspn</a:t>
            </a:r>
            <a:r>
              <a:rPr lang="en-US" sz="2400" dirty="0">
                <a:latin typeface="Consolas"/>
                <a:cs typeface="Consolas"/>
              </a:rPr>
              <a:t>(str1," ")!=NULL) </a:t>
            </a:r>
            <a:endParaRPr lang="ru-RU" sz="2400" dirty="0">
              <a:latin typeface="Consolas"/>
              <a:cs typeface="Consolas"/>
            </a:endParaRPr>
          </a:p>
          <a:p>
            <a:pPr>
              <a:defRPr/>
            </a:pPr>
            <a:r>
              <a:rPr lang="en-US" sz="2400" dirty="0">
                <a:latin typeface="Consolas"/>
                <a:cs typeface="Consolas"/>
              </a:rPr>
              <a:t>     </a:t>
            </a:r>
            <a:r>
              <a:rPr lang="en-US" sz="2400" dirty="0" err="1">
                <a:latin typeface="Consolas"/>
                <a:cs typeface="Consolas"/>
              </a:rPr>
              <a:t>strncat</a:t>
            </a:r>
            <a:r>
              <a:rPr lang="en-US" sz="2400" dirty="0">
                <a:latin typeface="Consolas"/>
                <a:cs typeface="Consolas"/>
              </a:rPr>
              <a:t>(s,str1,strcspn(str1," ")); </a:t>
            </a:r>
            <a:endParaRPr lang="ru-RU" sz="2400" dirty="0">
              <a:latin typeface="Consolas"/>
              <a:cs typeface="Consolas"/>
            </a:endParaRPr>
          </a:p>
          <a:p>
            <a:pPr>
              <a:defRPr/>
            </a:pPr>
            <a:r>
              <a:rPr lang="en-US" sz="2400" dirty="0">
                <a:latin typeface="Consolas"/>
                <a:cs typeface="Consolas"/>
              </a:rPr>
              <a:t>  </a:t>
            </a:r>
            <a:r>
              <a:rPr lang="en-US" sz="2400" dirty="0" err="1">
                <a:latin typeface="Consolas"/>
                <a:cs typeface="Consolas"/>
              </a:rPr>
              <a:t>strcpy</a:t>
            </a:r>
            <a:r>
              <a:rPr lang="en-US" sz="2400" dirty="0">
                <a:latin typeface="Consolas"/>
                <a:cs typeface="Consolas"/>
              </a:rPr>
              <a:t>(str1,strchr(str1,' ')+1);</a:t>
            </a:r>
            <a:endParaRPr lang="ru-RU" sz="2400" dirty="0">
              <a:latin typeface="Consolas"/>
              <a:cs typeface="Consolas"/>
            </a:endParaRPr>
          </a:p>
          <a:p>
            <a:pPr>
              <a:defRPr/>
            </a:pPr>
            <a:r>
              <a:rPr lang="en-US" sz="2400" dirty="0">
                <a:latin typeface="Consolas"/>
                <a:cs typeface="Consolas"/>
              </a:rPr>
              <a:t>  </a:t>
            </a:r>
            <a:r>
              <a:rPr lang="en-US" sz="2400" dirty="0" err="1">
                <a:latin typeface="Consolas"/>
                <a:cs typeface="Consolas"/>
              </a:rPr>
              <a:t>cout</a:t>
            </a:r>
            <a:r>
              <a:rPr lang="en-US" sz="2400" dirty="0">
                <a:latin typeface="Consolas"/>
                <a:cs typeface="Consolas"/>
              </a:rPr>
              <a:t> &lt;&lt; "stroka1:”&lt;&lt; str1 &lt;&lt;" str2:"&lt;&lt;s&lt;&lt;</a:t>
            </a:r>
            <a:r>
              <a:rPr lang="en-US" sz="2400" dirty="0" err="1">
                <a:latin typeface="Consolas"/>
                <a:cs typeface="Consolas"/>
              </a:rPr>
              <a:t>endl</a:t>
            </a:r>
            <a:r>
              <a:rPr lang="en-US" sz="2400" dirty="0">
                <a:latin typeface="Consolas"/>
                <a:cs typeface="Consolas"/>
              </a:rPr>
              <a:t>; </a:t>
            </a:r>
            <a:endParaRPr lang="ru-RU" sz="2400" dirty="0">
              <a:latin typeface="Consolas"/>
              <a:cs typeface="Consolas"/>
            </a:endParaRPr>
          </a:p>
          <a:p>
            <a:pPr>
              <a:defRPr/>
            </a:pPr>
            <a:r>
              <a:rPr lang="en-US" sz="2400" dirty="0">
                <a:latin typeface="Consolas"/>
                <a:cs typeface="Consolas"/>
              </a:rPr>
              <a:t>  </a:t>
            </a:r>
            <a:r>
              <a:rPr lang="ru-RU" sz="2400" dirty="0">
                <a:latin typeface="Consolas"/>
                <a:cs typeface="Consolas"/>
              </a:rPr>
              <a:t>_</a:t>
            </a:r>
            <a:r>
              <a:rPr lang="ru-RU" sz="2400" dirty="0" err="1">
                <a:latin typeface="Consolas"/>
                <a:cs typeface="Consolas"/>
              </a:rPr>
              <a:t>getch</a:t>
            </a:r>
            <a:r>
              <a:rPr lang="ru-RU" sz="2400" dirty="0">
                <a:latin typeface="Consolas"/>
                <a:cs typeface="Consolas"/>
              </a:rPr>
              <a:t>();   }</a:t>
            </a:r>
            <a:endParaRPr sz="2400" dirty="0"/>
          </a:p>
        </p:txBody>
      </p:sp>
      <p:sp>
        <p:nvSpPr>
          <p:cNvPr id="56323" name="Rectangle 2"/>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6324"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6325"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6326"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6327" name="Rectangle 4"/>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56328" name="Rectangle 5"/>
          <p:cNvSpPr>
            <a:spLocks noChangeArrowheads="1"/>
          </p:cNvSpPr>
          <p:nvPr/>
        </p:nvSpPr>
        <p:spPr bwMode="auto">
          <a:xfrm>
            <a:off x="1524001" y="-184666"/>
            <a:ext cx="184731" cy="369332"/>
          </a:xfrm>
          <a:prstGeom prst="rect">
            <a:avLst/>
          </a:prstGeom>
          <a:noFill/>
          <a:ln>
            <a:noFill/>
          </a:ln>
        </p:spPr>
        <p:txBody>
          <a:bodyPr wrap="none" anchor="ctr">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endParaRPr lang="ru-RU"/>
          </a:p>
        </p:txBody>
      </p:sp>
      <p:sp>
        <p:nvSpPr>
          <p:cNvPr id="9" name="Заголовок 2"/>
          <p:cNvSpPr>
            <a:spLocks noGrp="1"/>
          </p:cNvSpPr>
          <p:nvPr>
            <p:ph type="title"/>
          </p:nvPr>
        </p:nvSpPr>
        <p:spPr bwMode="auto">
          <a:xfrm>
            <a:off x="266700" y="-111125"/>
            <a:ext cx="11925300" cy="1325563"/>
          </a:xfrm>
        </p:spPr>
        <p:txBody>
          <a:bodyPr>
            <a:normAutofit/>
          </a:bodyPr>
          <a:lstStyle/>
          <a:p>
            <a:pPr>
              <a:defRPr/>
            </a:pPr>
            <a:r>
              <a:rPr lang="ru-RU" dirty="0"/>
              <a:t>Задания для самостоятельной работы</a:t>
            </a:r>
          </a:p>
        </p:txBody>
      </p:sp>
      <p:sp>
        <p:nvSpPr>
          <p:cNvPr id="10" name="TextBox 9"/>
          <p:cNvSpPr txBox="1">
            <a:spLocks noChangeArrowheads="1"/>
          </p:cNvSpPr>
          <p:nvPr/>
        </p:nvSpPr>
        <p:spPr bwMode="auto">
          <a:xfrm>
            <a:off x="5376558" y="1340768"/>
            <a:ext cx="6330228" cy="954107"/>
          </a:xfrm>
          <a:prstGeom prst="rect">
            <a:avLst/>
          </a:prstGeom>
          <a:noFill/>
          <a:ln>
            <a:noFill/>
          </a:ln>
        </p:spPr>
        <p:txBody>
          <a:bodyPr wrap="square">
            <a:spAutoFit/>
          </a:bodyPr>
          <a:lstStyle>
            <a:lvl1pPr>
              <a:defRPr>
                <a:solidFill>
                  <a:schemeClr val="tx1"/>
                </a:solidFill>
                <a:latin typeface="Arial"/>
                <a:cs typeface="Arial"/>
              </a:defRPr>
            </a:lvl1pPr>
            <a:lvl2pPr marL="742950" indent="-285750">
              <a:defRPr>
                <a:solidFill>
                  <a:schemeClr val="tx1"/>
                </a:solidFill>
                <a:latin typeface="Arial"/>
                <a:cs typeface="Arial"/>
              </a:defRPr>
            </a:lvl2pPr>
            <a:lvl3pPr marL="1143000" indent="-228600">
              <a:defRPr>
                <a:solidFill>
                  <a:schemeClr val="tx1"/>
                </a:solidFill>
                <a:latin typeface="Arial"/>
                <a:cs typeface="Arial"/>
              </a:defRPr>
            </a:lvl3pPr>
            <a:lvl4pPr marL="1600200" indent="-228600">
              <a:defRPr>
                <a:solidFill>
                  <a:schemeClr val="tx1"/>
                </a:solidFill>
                <a:latin typeface="Arial"/>
                <a:cs typeface="Arial"/>
              </a:defRPr>
            </a:lvl4pPr>
            <a:lvl5pPr marL="2057400" indent="-228600">
              <a:defRPr>
                <a:solidFill>
                  <a:schemeClr val="tx1"/>
                </a:solidFill>
                <a:latin typeface="Arial"/>
                <a:cs typeface="Arial"/>
              </a:defRPr>
            </a:lvl5pPr>
            <a:lvl6pPr marL="2514600" indent="-228600">
              <a:spcBef>
                <a:spcPts val="0"/>
              </a:spcBef>
              <a:spcAft>
                <a:spcPts val="0"/>
              </a:spcAft>
              <a:defRPr>
                <a:solidFill>
                  <a:schemeClr val="tx1"/>
                </a:solidFill>
                <a:latin typeface="Arial"/>
                <a:cs typeface="Arial"/>
              </a:defRPr>
            </a:lvl6pPr>
            <a:lvl7pPr marL="2971800" indent="-228600">
              <a:spcBef>
                <a:spcPts val="0"/>
              </a:spcBef>
              <a:spcAft>
                <a:spcPts val="0"/>
              </a:spcAft>
              <a:defRPr>
                <a:solidFill>
                  <a:schemeClr val="tx1"/>
                </a:solidFill>
                <a:latin typeface="Arial"/>
                <a:cs typeface="Arial"/>
              </a:defRPr>
            </a:lvl7pPr>
            <a:lvl8pPr marL="3429000" indent="-228600">
              <a:spcBef>
                <a:spcPts val="0"/>
              </a:spcBef>
              <a:spcAft>
                <a:spcPts val="0"/>
              </a:spcAft>
              <a:defRPr>
                <a:solidFill>
                  <a:schemeClr val="tx1"/>
                </a:solidFill>
                <a:latin typeface="Arial"/>
                <a:cs typeface="Arial"/>
              </a:defRPr>
            </a:lvl8pPr>
            <a:lvl9pPr marL="3886200" indent="-228600">
              <a:spcBef>
                <a:spcPts val="0"/>
              </a:spcBef>
              <a:spcAft>
                <a:spcPts val="0"/>
              </a:spcAft>
              <a:defRPr>
                <a:solidFill>
                  <a:schemeClr val="tx1"/>
                </a:solidFill>
                <a:latin typeface="Arial"/>
                <a:cs typeface="Arial"/>
              </a:defRPr>
            </a:lvl9pPr>
          </a:lstStyle>
          <a:p>
            <a:pPr>
              <a:defRPr/>
            </a:pPr>
            <a:r>
              <a:rPr lang="ru-RU" sz="2800" b="1" dirty="0">
                <a:latin typeface="Calibri"/>
              </a:rPr>
              <a:t>Сформулируйте условие задачи, для которой написана эта программа</a:t>
            </a:r>
          </a:p>
        </p:txBody>
      </p:sp>
      <p:sp>
        <p:nvSpPr>
          <p:cNvPr id="2" name="Номер слайда 1"/>
          <p:cNvSpPr>
            <a:spLocks noGrp="1"/>
          </p:cNvSpPr>
          <p:nvPr>
            <p:ph type="sldNum" sz="quarter" idx="12"/>
          </p:nvPr>
        </p:nvSpPr>
        <p:spPr bwMode="auto"/>
        <p:txBody>
          <a:bodyPr/>
          <a:lstStyle/>
          <a:p>
            <a:pPr>
              <a:defRPr/>
            </a:pPr>
            <a:fld id="{285DC19C-03DA-4066-9FF7-D0BF1BC6D6F6}" type="slidenum">
              <a:rPr lang="ru-RU"/>
              <a:t>27</a:t>
            </a:fld>
            <a:endParaRPr lang="ru-RU"/>
          </a:p>
        </p:txBody>
      </p:sp>
    </p:spTree>
    <p:extLst>
      <p:ext uri="{BB962C8B-B14F-4D97-AF65-F5344CB8AC3E}">
        <p14:creationId xmlns:p14="http://schemas.microsoft.com/office/powerpoint/2010/main" val="3386956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251460" y="116632"/>
            <a:ext cx="11556076" cy="1325563"/>
          </a:xfrm>
        </p:spPr>
        <p:txBody>
          <a:bodyPr/>
          <a:lstStyle/>
          <a:p>
            <a:pPr>
              <a:defRPr/>
            </a:pPr>
            <a:r>
              <a:rPr lang="ru-RU"/>
              <a:t>Задания для самостоятельной работы</a:t>
            </a:r>
          </a:p>
        </p:txBody>
      </p:sp>
      <p:sp>
        <p:nvSpPr>
          <p:cNvPr id="3" name="Номер слайда 2"/>
          <p:cNvSpPr>
            <a:spLocks noGrp="1"/>
          </p:cNvSpPr>
          <p:nvPr>
            <p:ph type="sldNum" sz="quarter" idx="12"/>
          </p:nvPr>
        </p:nvSpPr>
        <p:spPr bwMode="auto"/>
        <p:txBody>
          <a:bodyPr/>
          <a:lstStyle/>
          <a:p>
            <a:pPr>
              <a:defRPr/>
            </a:pPr>
            <a:fld id="{285DC19C-03DA-4066-9FF7-D0BF1BC6D6F6}" type="slidenum">
              <a:rPr lang="ru-RU"/>
              <a:t>28</a:t>
            </a:fld>
            <a:endParaRPr lang="ru-RU"/>
          </a:p>
        </p:txBody>
      </p:sp>
      <p:sp>
        <p:nvSpPr>
          <p:cNvPr id="4" name="Скругленный прямоугольник 3"/>
          <p:cNvSpPr/>
          <p:nvPr/>
        </p:nvSpPr>
        <p:spPr bwMode="auto">
          <a:xfrm>
            <a:off x="479367" y="1717609"/>
            <a:ext cx="11100262" cy="1736646"/>
          </a:xfrm>
          <a:prstGeom prst="roundRect">
            <a:avLst/>
          </a:prstGeom>
          <a:ln w="15875">
            <a:solidFill>
              <a:srgbClr val="C00000"/>
            </a:solidFill>
          </a:ln>
        </p:spPr>
        <p:txBody>
          <a:bodyPr wrap="square">
            <a:spAutoFit/>
          </a:bodyPr>
          <a:lstStyle/>
          <a:p>
            <a:pPr algn="just">
              <a:defRPr/>
            </a:pPr>
            <a:r>
              <a:rPr lang="ru-RU" sz="3200" dirty="0"/>
              <a:t>Составьте программу,   которая  запрашивает имя человека и выводит на экран это имя с приветствием</a:t>
            </a:r>
            <a:r>
              <a:rPr lang="en-US" sz="3200" dirty="0"/>
              <a:t> – </a:t>
            </a:r>
            <a:r>
              <a:rPr lang="ru-RU" sz="3200" dirty="0"/>
              <a:t>Здравствуйте, ИМЯ, в вашем имени столько-то букв.</a:t>
            </a:r>
            <a:endParaRPr lang="en-US" sz="3200" dirty="0"/>
          </a:p>
        </p:txBody>
      </p:sp>
    </p:spTree>
    <p:extLst>
      <p:ext uri="{BB962C8B-B14F-4D97-AF65-F5344CB8AC3E}">
        <p14:creationId xmlns:p14="http://schemas.microsoft.com/office/powerpoint/2010/main" val="1019876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116632"/>
            <a:ext cx="10515600" cy="1325563"/>
          </a:xfrm>
        </p:spPr>
        <p:txBody>
          <a:bodyPr/>
          <a:lstStyle/>
          <a:p>
            <a:r>
              <a:rPr lang="ru-RU" dirty="0"/>
              <a:t>Тип данных </a:t>
            </a:r>
            <a:r>
              <a:rPr lang="ru-RU" dirty="0" err="1"/>
              <a:t>string</a:t>
            </a:r>
            <a:endParaRPr lang="ru-RU" dirty="0"/>
          </a:p>
        </p:txBody>
      </p:sp>
      <p:sp>
        <p:nvSpPr>
          <p:cNvPr id="3" name="Объект 2"/>
          <p:cNvSpPr>
            <a:spLocks noGrp="1"/>
          </p:cNvSpPr>
          <p:nvPr>
            <p:ph idx="1"/>
          </p:nvPr>
        </p:nvSpPr>
        <p:spPr>
          <a:xfrm>
            <a:off x="609600" y="1340769"/>
            <a:ext cx="10972800" cy="1584175"/>
          </a:xfrm>
          <a:prstGeom prst="roundRect">
            <a:avLst/>
          </a:prstGeom>
          <a:ln w="15875">
            <a:solidFill>
              <a:srgbClr val="C00000"/>
            </a:solidFill>
          </a:ln>
        </p:spPr>
        <p:txBody>
          <a:bodyPr>
            <a:normAutofit lnSpcReduction="10000"/>
          </a:bodyPr>
          <a:lstStyle/>
          <a:p>
            <a:pPr marL="0" indent="0">
              <a:buNone/>
            </a:pPr>
            <a:r>
              <a:rPr lang="en-US" dirty="0">
                <a:latin typeface="Consolas" pitchFamily="49" charset="0"/>
                <a:cs typeface="Consolas" pitchFamily="49" charset="0"/>
              </a:rPr>
              <a:t>string s;</a:t>
            </a:r>
            <a:endParaRPr lang="ru-RU" dirty="0">
              <a:latin typeface="Consolas" pitchFamily="49" charset="0"/>
              <a:cs typeface="Consolas" pitchFamily="49" charset="0"/>
            </a:endParaRPr>
          </a:p>
          <a:p>
            <a:pPr marL="0" indent="0">
              <a:buNone/>
            </a:pPr>
            <a:r>
              <a:rPr lang="ru-RU" dirty="0" err="1">
                <a:latin typeface="Consolas" pitchFamily="49" charset="0"/>
                <a:cs typeface="Consolas" pitchFamily="49" charset="0"/>
              </a:rPr>
              <a:t>string</a:t>
            </a:r>
            <a:r>
              <a:rPr lang="ru-RU" dirty="0">
                <a:latin typeface="Consolas" pitchFamily="49" charset="0"/>
                <a:cs typeface="Consolas" pitchFamily="49" charset="0"/>
              </a:rPr>
              <a:t> s = "Привет!";</a:t>
            </a:r>
          </a:p>
          <a:p>
            <a:pPr marL="0" indent="0">
              <a:buNone/>
            </a:pPr>
            <a:r>
              <a:rPr lang="ru-RU" dirty="0">
                <a:latin typeface="Consolas" pitchFamily="49" charset="0"/>
                <a:cs typeface="Consolas" pitchFamily="49" charset="0"/>
              </a:rPr>
              <a:t>s = "Привет!"; </a:t>
            </a:r>
          </a:p>
          <a:p>
            <a:pPr marL="0" indent="0">
              <a:buNone/>
            </a:pPr>
            <a:endParaRPr lang="ru-RU" dirty="0"/>
          </a:p>
          <a:p>
            <a:endParaRPr lang="ru-RU" dirty="0"/>
          </a:p>
        </p:txBody>
      </p:sp>
      <p:sp>
        <p:nvSpPr>
          <p:cNvPr id="4" name="Скругленный прямоугольник 3"/>
          <p:cNvSpPr/>
          <p:nvPr/>
        </p:nvSpPr>
        <p:spPr>
          <a:xfrm>
            <a:off x="521941" y="3283071"/>
            <a:ext cx="11161240" cy="3439239"/>
          </a:xfrm>
          <a:prstGeom prst="roundRect">
            <a:avLst/>
          </a:prstGeom>
          <a:ln w="15875">
            <a:solidFill>
              <a:srgbClr val="C00000"/>
            </a:solidFill>
          </a:ln>
        </p:spPr>
        <p:txBody>
          <a:bodyPr wrap="square">
            <a:spAutoFit/>
          </a:bodyPr>
          <a:lstStyle/>
          <a:p>
            <a:r>
              <a:rPr lang="en-US" sz="2800" dirty="0"/>
              <a:t>string() - </a:t>
            </a:r>
            <a:r>
              <a:rPr lang="ru-RU" sz="2800" dirty="0"/>
              <a:t>конструктор по умолчанию (без параметров) создает пустую строку.</a:t>
            </a:r>
          </a:p>
          <a:p>
            <a:r>
              <a:rPr lang="en-US" sz="2800" dirty="0"/>
              <a:t>string(string &amp; S) - </a:t>
            </a:r>
            <a:r>
              <a:rPr lang="ru-RU" sz="2800" dirty="0"/>
              <a:t>копия строки </a:t>
            </a:r>
            <a:r>
              <a:rPr lang="en-US" sz="2800" dirty="0"/>
              <a:t>S</a:t>
            </a:r>
          </a:p>
          <a:p>
            <a:r>
              <a:rPr lang="en-US" sz="2800" dirty="0"/>
              <a:t>string(</a:t>
            </a:r>
            <a:r>
              <a:rPr lang="en-US" sz="2800" dirty="0" err="1"/>
              <a:t>size_t</a:t>
            </a:r>
            <a:r>
              <a:rPr lang="en-US" sz="2800" dirty="0"/>
              <a:t> n, char c) - </a:t>
            </a:r>
            <a:r>
              <a:rPr lang="ru-RU" sz="2800" dirty="0"/>
              <a:t>повторение символа </a:t>
            </a:r>
            <a:r>
              <a:rPr lang="en-US" sz="2800" dirty="0"/>
              <a:t>c </a:t>
            </a:r>
            <a:r>
              <a:rPr lang="ru-RU" sz="2800" dirty="0"/>
              <a:t>заданное число </a:t>
            </a:r>
            <a:r>
              <a:rPr lang="en-US" sz="2800" dirty="0"/>
              <a:t>n </a:t>
            </a:r>
            <a:r>
              <a:rPr lang="ru-RU" sz="2800" dirty="0"/>
              <a:t>раз.</a:t>
            </a:r>
          </a:p>
          <a:p>
            <a:r>
              <a:rPr lang="en-US" sz="2800" dirty="0"/>
              <a:t>string(</a:t>
            </a:r>
            <a:r>
              <a:rPr lang="en-US" sz="2800" dirty="0" err="1"/>
              <a:t>size_t</a:t>
            </a:r>
            <a:r>
              <a:rPr lang="en-US" sz="2800" dirty="0"/>
              <a:t> c) - </a:t>
            </a:r>
            <a:r>
              <a:rPr lang="ru-RU" sz="2800" dirty="0"/>
              <a:t>строка из одного символа </a:t>
            </a:r>
            <a:r>
              <a:rPr lang="en-US" sz="2800" dirty="0"/>
              <a:t>c.</a:t>
            </a:r>
          </a:p>
          <a:p>
            <a:r>
              <a:rPr lang="en-US" sz="2800" dirty="0"/>
              <a:t>string(string &amp; S, </a:t>
            </a:r>
            <a:r>
              <a:rPr lang="en-US" sz="2800" dirty="0" err="1"/>
              <a:t>size_t</a:t>
            </a:r>
            <a:r>
              <a:rPr lang="en-US" sz="2800" dirty="0"/>
              <a:t> start, </a:t>
            </a:r>
            <a:r>
              <a:rPr lang="en-US" sz="2800" dirty="0" err="1"/>
              <a:t>size_t</a:t>
            </a:r>
            <a:r>
              <a:rPr lang="en-US" sz="2800" dirty="0"/>
              <a:t> </a:t>
            </a:r>
            <a:r>
              <a:rPr lang="en-US" sz="2800" dirty="0" err="1"/>
              <a:t>len</a:t>
            </a:r>
            <a:r>
              <a:rPr lang="en-US" sz="2800" dirty="0"/>
              <a:t>) - </a:t>
            </a:r>
            <a:r>
              <a:rPr lang="ru-RU" sz="2800" dirty="0"/>
              <a:t>строка, содержащая не более, чем </a:t>
            </a:r>
            <a:r>
              <a:rPr lang="en-US" sz="2800" dirty="0" err="1"/>
              <a:t>len</a:t>
            </a:r>
            <a:r>
              <a:rPr lang="en-US" sz="2800" dirty="0"/>
              <a:t> </a:t>
            </a:r>
            <a:r>
              <a:rPr lang="ru-RU" sz="2800" dirty="0"/>
              <a:t>символов данной строки </a:t>
            </a:r>
            <a:r>
              <a:rPr lang="en-US" sz="2800" dirty="0"/>
              <a:t>S, </a:t>
            </a:r>
            <a:r>
              <a:rPr lang="ru-RU" sz="2800" dirty="0"/>
              <a:t>начиная с символа номер </a:t>
            </a:r>
            <a:r>
              <a:rPr lang="en-US" sz="2800" dirty="0"/>
              <a:t>start.</a:t>
            </a:r>
            <a:endParaRPr lang="ru-RU" sz="2800" dirty="0"/>
          </a:p>
        </p:txBody>
      </p:sp>
      <p:sp>
        <p:nvSpPr>
          <p:cNvPr id="5" name="Номер слайда 4"/>
          <p:cNvSpPr>
            <a:spLocks noGrp="1"/>
          </p:cNvSpPr>
          <p:nvPr>
            <p:ph type="sldNum" sz="quarter" idx="12"/>
          </p:nvPr>
        </p:nvSpPr>
        <p:spPr/>
        <p:txBody>
          <a:bodyPr/>
          <a:lstStyle/>
          <a:p>
            <a:fld id="{285DC19C-03DA-4066-9FF7-D0BF1BC6D6F6}" type="slidenum">
              <a:rPr lang="ru-RU" smtClean="0"/>
              <a:t>29</a:t>
            </a:fld>
            <a:endParaRPr lang="ru-RU"/>
          </a:p>
        </p:txBody>
      </p:sp>
    </p:spTree>
    <p:extLst>
      <p:ext uri="{BB962C8B-B14F-4D97-AF65-F5344CB8AC3E}">
        <p14:creationId xmlns:p14="http://schemas.microsoft.com/office/powerpoint/2010/main" val="416963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E85848-E241-471B-9BDF-AF69327E6BBE}"/>
              </a:ext>
            </a:extLst>
          </p:cNvPr>
          <p:cNvSpPr>
            <a:spLocks noGrp="1"/>
          </p:cNvSpPr>
          <p:nvPr>
            <p:ph type="title"/>
          </p:nvPr>
        </p:nvSpPr>
        <p:spPr>
          <a:xfrm>
            <a:off x="407368" y="116632"/>
            <a:ext cx="10515600" cy="1325563"/>
          </a:xfrm>
        </p:spPr>
        <p:txBody>
          <a:bodyPr/>
          <a:lstStyle/>
          <a:p>
            <a:r>
              <a:rPr lang="ru-RU" dirty="0"/>
              <a:t>История</a:t>
            </a:r>
          </a:p>
        </p:txBody>
      </p:sp>
      <p:sp>
        <p:nvSpPr>
          <p:cNvPr id="3" name="Объект 2">
            <a:extLst>
              <a:ext uri="{FF2B5EF4-FFF2-40B4-BE49-F238E27FC236}">
                <a16:creationId xmlns:a16="http://schemas.microsoft.com/office/drawing/2014/main" id="{C2273ADD-0642-4CBC-A14E-418DE63BFBC5}"/>
              </a:ext>
            </a:extLst>
          </p:cNvPr>
          <p:cNvSpPr>
            <a:spLocks noGrp="1"/>
          </p:cNvSpPr>
          <p:nvPr>
            <p:ph idx="1"/>
          </p:nvPr>
        </p:nvSpPr>
        <p:spPr>
          <a:xfrm>
            <a:off x="263352" y="1825625"/>
            <a:ext cx="11521280" cy="4339679"/>
          </a:xfrm>
          <a:prstGeom prst="roundRect">
            <a:avLst/>
          </a:prstGeom>
          <a:ln w="15875">
            <a:solidFill>
              <a:srgbClr val="C00000"/>
            </a:solidFill>
          </a:ln>
        </p:spPr>
        <p:txBody>
          <a:bodyPr>
            <a:normAutofit fontScale="77500" lnSpcReduction="20000"/>
          </a:bodyPr>
          <a:lstStyle/>
          <a:p>
            <a:pPr marL="0" indent="0" algn="just">
              <a:buNone/>
            </a:pPr>
            <a:r>
              <a:rPr lang="ru-RU" dirty="0"/>
              <a:t>Символы и строки обрабатывались в соответствии со сложившимися   в 70-годах прошлого века стандартами представлений текста. То, что в качестве единиц представления символа было выбрано байт, было выбрано как информационная емкость, которая равна 2</a:t>
            </a:r>
            <a:r>
              <a:rPr lang="ru-RU" baseline="30000" dirty="0"/>
              <a:t>8</a:t>
            </a:r>
            <a:r>
              <a:rPr lang="ru-RU" dirty="0"/>
              <a:t> =256 . Это означает, что в совокупности можно представить не более 256 различных признаков. Этого хватает для стандартного набора символов и латинского алфавита. </a:t>
            </a:r>
          </a:p>
          <a:p>
            <a:pPr algn="just"/>
            <a:r>
              <a:rPr lang="ru-RU" dirty="0"/>
              <a:t>кодовая таблица </a:t>
            </a:r>
            <a:r>
              <a:rPr lang="ru-RU" dirty="0" err="1"/>
              <a:t>Windows</a:t>
            </a:r>
            <a:r>
              <a:rPr lang="ru-RU" dirty="0"/>
              <a:t> CP -1251 ;</a:t>
            </a:r>
          </a:p>
          <a:p>
            <a:pPr algn="just"/>
            <a:r>
              <a:rPr lang="ru-RU" dirty="0"/>
              <a:t>кодовая таблица DOS CP -866 ;</a:t>
            </a:r>
          </a:p>
          <a:p>
            <a:pPr algn="just"/>
            <a:r>
              <a:rPr lang="ru-RU" dirty="0"/>
              <a:t>кодовая таблица международной организации стандартизации (ISO ), используемая семействами мобильных ОС UNIX , </a:t>
            </a:r>
            <a:r>
              <a:rPr lang="ru-RU" dirty="0" err="1"/>
              <a:t>Linux</a:t>
            </a:r>
            <a:r>
              <a:rPr lang="ru-RU" dirty="0"/>
              <a:t> , </a:t>
            </a:r>
            <a:r>
              <a:rPr lang="ru-RU" dirty="0" err="1"/>
              <a:t>FreeBSD</a:t>
            </a:r>
            <a:r>
              <a:rPr lang="ru-RU" dirty="0"/>
              <a:t> и т.п. - ИСО -8859-5 ;</a:t>
            </a:r>
          </a:p>
          <a:p>
            <a:pPr algn="just"/>
            <a:r>
              <a:rPr lang="ru-RU" dirty="0"/>
              <a:t>кодовая таблица «советских» наборов   кодов информационного обмена (KOI -8) -КП КОИ -8 У и КП КОИ -8 Р .</a:t>
            </a:r>
          </a:p>
        </p:txBody>
      </p:sp>
      <p:sp>
        <p:nvSpPr>
          <p:cNvPr id="4" name="Номер слайда 3">
            <a:extLst>
              <a:ext uri="{FF2B5EF4-FFF2-40B4-BE49-F238E27FC236}">
                <a16:creationId xmlns:a16="http://schemas.microsoft.com/office/drawing/2014/main" id="{88FF7F01-32EC-4D98-8DF4-4786F69CECBF}"/>
              </a:ext>
            </a:extLst>
          </p:cNvPr>
          <p:cNvSpPr>
            <a:spLocks noGrp="1"/>
          </p:cNvSpPr>
          <p:nvPr>
            <p:ph type="sldNum" sz="quarter" idx="12"/>
          </p:nvPr>
        </p:nvSpPr>
        <p:spPr/>
        <p:txBody>
          <a:bodyPr/>
          <a:lstStyle/>
          <a:p>
            <a:fld id="{285DC19C-03DA-4066-9FF7-D0BF1BC6D6F6}" type="slidenum">
              <a:rPr lang="ru-RU" smtClean="0"/>
              <a:t>3</a:t>
            </a:fld>
            <a:endParaRPr lang="ru-RU"/>
          </a:p>
        </p:txBody>
      </p:sp>
    </p:spTree>
    <p:extLst>
      <p:ext uri="{BB962C8B-B14F-4D97-AF65-F5344CB8AC3E}">
        <p14:creationId xmlns:p14="http://schemas.microsoft.com/office/powerpoint/2010/main" val="3421805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 y="256350"/>
            <a:ext cx="10972800" cy="562074"/>
          </a:xfrm>
        </p:spPr>
        <p:txBody>
          <a:bodyPr>
            <a:noAutofit/>
          </a:bodyPr>
          <a:lstStyle/>
          <a:p>
            <a:r>
              <a:rPr lang="ru-RU" dirty="0"/>
              <a:t>Ввод символьных строк</a:t>
            </a:r>
          </a:p>
        </p:txBody>
      </p:sp>
      <p:sp>
        <p:nvSpPr>
          <p:cNvPr id="3" name="Объект 2"/>
          <p:cNvSpPr>
            <a:spLocks noGrp="1"/>
          </p:cNvSpPr>
          <p:nvPr>
            <p:ph idx="1"/>
          </p:nvPr>
        </p:nvSpPr>
        <p:spPr>
          <a:xfrm>
            <a:off x="335360" y="1124744"/>
            <a:ext cx="11512216" cy="5282872"/>
          </a:xfrm>
          <a:prstGeom prst="roundRect">
            <a:avLst/>
          </a:prstGeom>
          <a:ln>
            <a:solidFill>
              <a:srgbClr val="C00000"/>
            </a:solidFill>
          </a:ln>
        </p:spPr>
        <p:txBody>
          <a:bodyPr>
            <a:normAutofit fontScale="92500" lnSpcReduction="20000"/>
          </a:bodyPr>
          <a:lstStyle/>
          <a:p>
            <a:pPr marL="0" indent="0">
              <a:buNone/>
            </a:pPr>
            <a:r>
              <a:rPr lang="ru-RU" dirty="0"/>
              <a:t>По умолчанию потоковый ввод </a:t>
            </a:r>
            <a:r>
              <a:rPr lang="en-US" dirty="0" err="1"/>
              <a:t>cin</a:t>
            </a:r>
            <a:r>
              <a:rPr lang="en-US" dirty="0"/>
              <a:t> </a:t>
            </a:r>
            <a:r>
              <a:rPr lang="ru-RU" dirty="0"/>
              <a:t>вводит строку до пробела, символа табуляции или перевода строки.</a:t>
            </a:r>
            <a:br>
              <a:rPr lang="ru-RU" dirty="0"/>
            </a:br>
            <a:endParaRPr lang="ru-RU" dirty="0"/>
          </a:p>
          <a:p>
            <a:pPr marL="0" indent="0">
              <a:buNone/>
            </a:pPr>
            <a:r>
              <a:rPr lang="ru-RU" dirty="0">
                <a:latin typeface="Consolas" pitchFamily="49" charset="0"/>
                <a:cs typeface="Consolas" pitchFamily="49" charset="0"/>
              </a:rPr>
              <a:t>#</a:t>
            </a:r>
            <a:r>
              <a:rPr lang="en-US" dirty="0">
                <a:latin typeface="Consolas" pitchFamily="49" charset="0"/>
                <a:cs typeface="Consolas" pitchFamily="49" charset="0"/>
              </a:rPr>
              <a:t>include &lt;</a:t>
            </a:r>
            <a:r>
              <a:rPr lang="en-US" dirty="0" err="1">
                <a:latin typeface="Consolas" pitchFamily="49" charset="0"/>
                <a:cs typeface="Consolas" pitchFamily="49" charset="0"/>
              </a:rPr>
              <a:t>iostream</a:t>
            </a:r>
            <a:r>
              <a:rPr lang="en-US" dirty="0">
                <a:latin typeface="Consolas" pitchFamily="49" charset="0"/>
                <a:cs typeface="Consolas" pitchFamily="49" charset="0"/>
              </a:rPr>
              <a:t>&gt;</a:t>
            </a:r>
            <a:br>
              <a:rPr lang="en-US" dirty="0">
                <a:latin typeface="Consolas" pitchFamily="49" charset="0"/>
                <a:cs typeface="Consolas" pitchFamily="49" charset="0"/>
              </a:rPr>
            </a:br>
            <a:r>
              <a:rPr lang="en-US" dirty="0">
                <a:latin typeface="Consolas" pitchFamily="49" charset="0"/>
                <a:cs typeface="Consolas" pitchFamily="49" charset="0"/>
              </a:rPr>
              <a:t>using namespace </a:t>
            </a:r>
            <a:r>
              <a:rPr lang="en-US" dirty="0" err="1">
                <a:latin typeface="Consolas" pitchFamily="49" charset="0"/>
                <a:cs typeface="Consolas" pitchFamily="49" charset="0"/>
              </a:rPr>
              <a:t>std</a:t>
            </a:r>
            <a:r>
              <a:rPr lang="en-US" dirty="0">
                <a:latin typeface="Consolas" pitchFamily="49" charset="0"/>
                <a:cs typeface="Consolas" pitchFamily="49" charset="0"/>
              </a:rPr>
              <a:t>;</a:t>
            </a:r>
          </a:p>
          <a:p>
            <a:pPr marL="0" indent="0">
              <a:buNone/>
            </a:pPr>
            <a:r>
              <a:rPr lang="en-US" dirty="0" err="1">
                <a:latin typeface="Consolas" pitchFamily="49" charset="0"/>
                <a:cs typeface="Consolas" pitchFamily="49" charset="0"/>
              </a:rPr>
              <a:t>int</a:t>
            </a:r>
            <a:r>
              <a:rPr lang="en-US" dirty="0">
                <a:latin typeface="Consolas" pitchFamily="49" charset="0"/>
                <a:cs typeface="Consolas" pitchFamily="49" charset="0"/>
              </a:rPr>
              <a:t> main() {</a:t>
            </a:r>
          </a:p>
          <a:p>
            <a:pPr marL="0" indent="0">
              <a:buNone/>
            </a:pPr>
            <a:r>
              <a:rPr lang="en-US" dirty="0">
                <a:latin typeface="Consolas" pitchFamily="49" charset="0"/>
                <a:cs typeface="Consolas" pitchFamily="49" charset="0"/>
              </a:rPr>
              <a:t>  char s[80];</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cin</a:t>
            </a:r>
            <a:r>
              <a:rPr lang="en-US" dirty="0">
                <a:latin typeface="Consolas" pitchFamily="49" charset="0"/>
                <a:cs typeface="Consolas" pitchFamily="49" charset="0"/>
              </a:rPr>
              <a:t> &gt;&gt; s;</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cout</a:t>
            </a:r>
            <a:r>
              <a:rPr lang="en-US" dirty="0">
                <a:latin typeface="Consolas" pitchFamily="49" charset="0"/>
                <a:cs typeface="Consolas" pitchFamily="49" charset="0"/>
              </a:rPr>
              <a:t> &lt;&lt; s &lt;&lt; </a:t>
            </a:r>
            <a:r>
              <a:rPr lang="en-US" dirty="0" err="1">
                <a:latin typeface="Consolas" pitchFamily="49" charset="0"/>
                <a:cs typeface="Consolas" pitchFamily="49" charset="0"/>
              </a:rPr>
              <a:t>endl</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system("pause");</a:t>
            </a:r>
          </a:p>
          <a:p>
            <a:pPr marL="0" indent="0">
              <a:buNone/>
            </a:pPr>
            <a:r>
              <a:rPr lang="en-US" dirty="0">
                <a:latin typeface="Consolas" pitchFamily="49" charset="0"/>
                <a:cs typeface="Consolas" pitchFamily="49" charset="0"/>
              </a:rPr>
              <a:t>  return 0;</a:t>
            </a:r>
            <a:br>
              <a:rPr lang="en-US" dirty="0">
                <a:latin typeface="Consolas" pitchFamily="49" charset="0"/>
                <a:cs typeface="Consolas" pitchFamily="49" charset="0"/>
              </a:rPr>
            </a:br>
            <a:r>
              <a:rPr lang="en-US" dirty="0">
                <a:latin typeface="Consolas" pitchFamily="49" charset="0"/>
                <a:cs typeface="Consolas" pitchFamily="49" charset="0"/>
              </a:rPr>
              <a:t>}</a:t>
            </a:r>
          </a:p>
          <a:p>
            <a:pPr marL="0" indent="0">
              <a:buNone/>
            </a:pPr>
            <a:endParaRPr lang="ru-RU" dirty="0"/>
          </a:p>
        </p:txBody>
      </p:sp>
      <p:sp>
        <p:nvSpPr>
          <p:cNvPr id="4" name="Номер слайда 3"/>
          <p:cNvSpPr>
            <a:spLocks noGrp="1"/>
          </p:cNvSpPr>
          <p:nvPr>
            <p:ph type="sldNum" sz="quarter" idx="12"/>
          </p:nvPr>
        </p:nvSpPr>
        <p:spPr/>
        <p:txBody>
          <a:bodyPr/>
          <a:lstStyle/>
          <a:p>
            <a:fld id="{285DC19C-03DA-4066-9FF7-D0BF1BC6D6F6}" type="slidenum">
              <a:rPr lang="ru-RU" smtClean="0"/>
              <a:t>30</a:t>
            </a:fld>
            <a:endParaRPr lang="ru-RU"/>
          </a:p>
        </p:txBody>
      </p:sp>
    </p:spTree>
    <p:extLst>
      <p:ext uri="{BB962C8B-B14F-4D97-AF65-F5344CB8AC3E}">
        <p14:creationId xmlns:p14="http://schemas.microsoft.com/office/powerpoint/2010/main" val="297678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7368" y="1052736"/>
            <a:ext cx="11305256" cy="4968552"/>
          </a:xfrm>
          <a:prstGeom prst="roundRect">
            <a:avLst/>
          </a:prstGeom>
          <a:ln>
            <a:solidFill>
              <a:srgbClr val="C00000"/>
            </a:solidFill>
          </a:ln>
        </p:spPr>
        <p:txBody>
          <a:bodyPr>
            <a:normAutofit lnSpcReduction="10000"/>
          </a:bodyPr>
          <a:lstStyle/>
          <a:p>
            <a:pPr marL="0" indent="0" algn="just">
              <a:buNone/>
            </a:pPr>
            <a:r>
              <a:rPr lang="ru-RU" dirty="0"/>
              <a:t>Для ввода текста до символа перевода строки используется манипулятор потока </a:t>
            </a:r>
            <a:r>
              <a:rPr lang="en-US" dirty="0" err="1"/>
              <a:t>getline</a:t>
            </a:r>
            <a:r>
              <a:rPr lang="en-US" dirty="0"/>
              <a:t>():</a:t>
            </a:r>
            <a:endParaRPr lang="ru-RU" dirty="0"/>
          </a:p>
          <a:p>
            <a:pPr marL="0" indent="0">
              <a:buNone/>
            </a:pPr>
            <a:endParaRPr lang="en-US" dirty="0"/>
          </a:p>
          <a:p>
            <a:pPr marL="0" indent="0">
              <a:buNone/>
            </a:pPr>
            <a:r>
              <a:rPr lang="en-US" dirty="0">
                <a:latin typeface="Consolas" pitchFamily="49" charset="0"/>
                <a:cs typeface="Consolas" pitchFamily="49" charset="0"/>
              </a:rPr>
              <a:t>#include &lt;</a:t>
            </a:r>
            <a:r>
              <a:rPr lang="en-US" dirty="0" err="1">
                <a:latin typeface="Consolas" pitchFamily="49" charset="0"/>
                <a:cs typeface="Consolas" pitchFamily="49" charset="0"/>
              </a:rPr>
              <a:t>iostream</a:t>
            </a:r>
            <a:r>
              <a:rPr lang="en-US" dirty="0">
                <a:latin typeface="Consolas" pitchFamily="49" charset="0"/>
                <a:cs typeface="Consolas" pitchFamily="49" charset="0"/>
              </a:rPr>
              <a:t>&gt;</a:t>
            </a:r>
            <a:br>
              <a:rPr lang="en-US" dirty="0">
                <a:latin typeface="Consolas" pitchFamily="49" charset="0"/>
                <a:cs typeface="Consolas" pitchFamily="49" charset="0"/>
              </a:rPr>
            </a:br>
            <a:r>
              <a:rPr lang="en-US" dirty="0" err="1">
                <a:latin typeface="Consolas" pitchFamily="49" charset="0"/>
                <a:cs typeface="Consolas" pitchFamily="49" charset="0"/>
              </a:rPr>
              <a:t>int</a:t>
            </a:r>
            <a:r>
              <a:rPr lang="en-US" dirty="0">
                <a:latin typeface="Consolas" pitchFamily="49" charset="0"/>
                <a:cs typeface="Consolas" pitchFamily="49" charset="0"/>
              </a:rPr>
              <a:t> main() {</a:t>
            </a:r>
          </a:p>
          <a:p>
            <a:pPr marL="0" indent="0">
              <a:buNone/>
            </a:pPr>
            <a:r>
              <a:rPr lang="en-US" dirty="0">
                <a:latin typeface="Consolas" pitchFamily="49" charset="0"/>
                <a:cs typeface="Consolas" pitchFamily="49" charset="0"/>
              </a:rPr>
              <a:t>  char s[80];</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cin.getline</a:t>
            </a:r>
            <a:r>
              <a:rPr lang="en-US" dirty="0">
                <a:latin typeface="Consolas" pitchFamily="49" charset="0"/>
                <a:cs typeface="Consolas" pitchFamily="49" charset="0"/>
              </a:rPr>
              <a:t>(s,80);</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cout</a:t>
            </a:r>
            <a:r>
              <a:rPr lang="en-US" dirty="0">
                <a:latin typeface="Consolas" pitchFamily="49" charset="0"/>
                <a:cs typeface="Consolas" pitchFamily="49" charset="0"/>
              </a:rPr>
              <a:t> &lt;&lt; s &lt;&lt; </a:t>
            </a:r>
            <a:r>
              <a:rPr lang="en-US" dirty="0" err="1">
                <a:latin typeface="Consolas" pitchFamily="49" charset="0"/>
                <a:cs typeface="Consolas" pitchFamily="49" charset="0"/>
              </a:rPr>
              <a:t>endl</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return 0;</a:t>
            </a:r>
            <a:br>
              <a:rPr lang="en-US" dirty="0">
                <a:latin typeface="Consolas" pitchFamily="49" charset="0"/>
                <a:cs typeface="Consolas" pitchFamily="49" charset="0"/>
              </a:rPr>
            </a:br>
            <a:r>
              <a:rPr lang="en-US" dirty="0">
                <a:latin typeface="Consolas" pitchFamily="49" charset="0"/>
                <a:cs typeface="Consolas" pitchFamily="49" charset="0"/>
              </a:rPr>
              <a:t>}</a:t>
            </a:r>
          </a:p>
        </p:txBody>
      </p:sp>
      <p:sp>
        <p:nvSpPr>
          <p:cNvPr id="2" name="Номер слайда 1"/>
          <p:cNvSpPr>
            <a:spLocks noGrp="1"/>
          </p:cNvSpPr>
          <p:nvPr>
            <p:ph type="sldNum" sz="quarter" idx="12"/>
          </p:nvPr>
        </p:nvSpPr>
        <p:spPr/>
        <p:txBody>
          <a:bodyPr/>
          <a:lstStyle/>
          <a:p>
            <a:fld id="{285DC19C-03DA-4066-9FF7-D0BF1BC6D6F6}" type="slidenum">
              <a:rPr lang="ru-RU" smtClean="0"/>
              <a:t>31</a:t>
            </a:fld>
            <a:endParaRPr lang="ru-RU"/>
          </a:p>
        </p:txBody>
      </p:sp>
      <p:sp>
        <p:nvSpPr>
          <p:cNvPr id="4" name="Заголовок 1"/>
          <p:cNvSpPr>
            <a:spLocks noGrp="1"/>
          </p:cNvSpPr>
          <p:nvPr>
            <p:ph type="title"/>
          </p:nvPr>
        </p:nvSpPr>
        <p:spPr>
          <a:xfrm>
            <a:off x="289560" y="256350"/>
            <a:ext cx="10972800" cy="562074"/>
          </a:xfrm>
        </p:spPr>
        <p:txBody>
          <a:bodyPr>
            <a:noAutofit/>
          </a:bodyPr>
          <a:lstStyle/>
          <a:p>
            <a:r>
              <a:rPr lang="ru-RU" dirty="0"/>
              <a:t>Ввод символьных строк</a:t>
            </a:r>
          </a:p>
        </p:txBody>
      </p:sp>
    </p:spTree>
    <p:extLst>
      <p:ext uri="{BB962C8B-B14F-4D97-AF65-F5344CB8AC3E}">
        <p14:creationId xmlns:p14="http://schemas.microsoft.com/office/powerpoint/2010/main" val="2912579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Арифметические операторы</a:t>
            </a:r>
          </a:p>
        </p:txBody>
      </p:sp>
      <p:sp>
        <p:nvSpPr>
          <p:cNvPr id="3" name="Объект 2"/>
          <p:cNvSpPr>
            <a:spLocks noGrp="1"/>
          </p:cNvSpPr>
          <p:nvPr>
            <p:ph idx="1"/>
          </p:nvPr>
        </p:nvSpPr>
        <p:spPr>
          <a:xfrm>
            <a:off x="407368" y="1844824"/>
            <a:ext cx="11377264" cy="4320480"/>
          </a:xfrm>
          <a:prstGeom prst="roundRect">
            <a:avLst/>
          </a:prstGeom>
          <a:ln w="15875">
            <a:solidFill>
              <a:srgbClr val="C00000"/>
            </a:solidFill>
          </a:ln>
        </p:spPr>
        <p:txBody>
          <a:bodyPr>
            <a:normAutofit fontScale="85000" lnSpcReduction="20000"/>
          </a:bodyPr>
          <a:lstStyle/>
          <a:p>
            <a:pPr marL="0" indent="0" algn="just">
              <a:buNone/>
            </a:pPr>
            <a:r>
              <a:rPr lang="ru-RU" dirty="0"/>
              <a:t>Со строками можно выполнять следующие арифметические операции:</a:t>
            </a:r>
          </a:p>
          <a:p>
            <a:pPr marL="0" indent="0" algn="just">
              <a:buNone/>
            </a:pPr>
            <a:r>
              <a:rPr lang="ru-RU" dirty="0"/>
              <a:t>= - присваивание значения.</a:t>
            </a:r>
          </a:p>
          <a:p>
            <a:pPr marL="0" indent="0" algn="just">
              <a:buNone/>
            </a:pPr>
            <a:r>
              <a:rPr lang="ru-RU" dirty="0"/>
              <a:t>+= - добавление в конец строки другой строки или символа.</a:t>
            </a:r>
          </a:p>
          <a:p>
            <a:pPr marL="0" indent="0" algn="just">
              <a:buNone/>
            </a:pPr>
            <a:r>
              <a:rPr lang="ru-RU" dirty="0"/>
              <a:t>+ - конкатенация двух строк, конкатенация строки и символа.</a:t>
            </a:r>
          </a:p>
          <a:p>
            <a:pPr marL="0" indent="0" algn="just">
              <a:buNone/>
            </a:pPr>
            <a:r>
              <a:rPr lang="ru-RU" dirty="0"/>
              <a:t>==, != - посимвольное сравнение.</a:t>
            </a:r>
          </a:p>
          <a:p>
            <a:pPr marL="0" indent="0" algn="just">
              <a:buNone/>
            </a:pPr>
            <a:r>
              <a:rPr lang="ru-RU" dirty="0"/>
              <a:t>&lt;, &gt;, &lt;=, &gt;= - лексикографическое сравнение.</a:t>
            </a:r>
          </a:p>
          <a:p>
            <a:pPr marL="0" indent="0" algn="just">
              <a:buNone/>
            </a:pPr>
            <a:endParaRPr lang="ru-RU" dirty="0"/>
          </a:p>
          <a:p>
            <a:pPr marL="0" indent="0" algn="just">
              <a:buNone/>
            </a:pPr>
            <a:r>
              <a:rPr lang="ru-RU" dirty="0"/>
              <a:t>То есть можно скопировать содержимое одной строки в другую при помощи операции S1 = S2, сравнить две строки на равенство при помощи S1 == S2, сравнить строки в лексикографическом порядке при помощи S1 &lt; S2, или сделать сложение (конкатенацию) двух строк в виде S = S1 + S2.</a:t>
            </a:r>
          </a:p>
        </p:txBody>
      </p:sp>
      <p:sp>
        <p:nvSpPr>
          <p:cNvPr id="4" name="Номер слайда 3"/>
          <p:cNvSpPr>
            <a:spLocks noGrp="1"/>
          </p:cNvSpPr>
          <p:nvPr>
            <p:ph type="sldNum" sz="quarter" idx="12"/>
          </p:nvPr>
        </p:nvSpPr>
        <p:spPr/>
        <p:txBody>
          <a:bodyPr/>
          <a:lstStyle/>
          <a:p>
            <a:fld id="{285DC19C-03DA-4066-9FF7-D0BF1BC6D6F6}" type="slidenum">
              <a:rPr lang="ru-RU" smtClean="0"/>
              <a:t>32</a:t>
            </a:fld>
            <a:endParaRPr lang="ru-RU"/>
          </a:p>
        </p:txBody>
      </p:sp>
    </p:spTree>
    <p:extLst>
      <p:ext uri="{BB962C8B-B14F-4D97-AF65-F5344CB8AC3E}">
        <p14:creationId xmlns:p14="http://schemas.microsoft.com/office/powerpoint/2010/main" val="793700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368" y="188640"/>
            <a:ext cx="10515600" cy="1325563"/>
          </a:xfrm>
        </p:spPr>
        <p:txBody>
          <a:bodyPr/>
          <a:lstStyle/>
          <a:p>
            <a:r>
              <a:rPr lang="ru-RU" dirty="0"/>
              <a:t>Методы строк</a:t>
            </a:r>
          </a:p>
        </p:txBody>
      </p:sp>
      <p:sp>
        <p:nvSpPr>
          <p:cNvPr id="3" name="Объект 2"/>
          <p:cNvSpPr>
            <a:spLocks noGrp="1"/>
          </p:cNvSpPr>
          <p:nvPr>
            <p:ph idx="1"/>
          </p:nvPr>
        </p:nvSpPr>
        <p:spPr>
          <a:xfrm>
            <a:off x="479376" y="1825625"/>
            <a:ext cx="11161240" cy="4351338"/>
          </a:xfrm>
          <a:prstGeom prst="roundRect">
            <a:avLst/>
          </a:prstGeom>
          <a:ln>
            <a:solidFill>
              <a:srgbClr val="C00000"/>
            </a:solidFill>
          </a:ln>
        </p:spPr>
        <p:txBody>
          <a:bodyPr>
            <a:normAutofit/>
          </a:bodyPr>
          <a:lstStyle/>
          <a:p>
            <a:pPr marL="0" indent="0" algn="just">
              <a:buNone/>
            </a:pPr>
            <a:r>
              <a:rPr lang="ru-RU" dirty="0"/>
              <a:t>Для определения длины строки s используется запись </a:t>
            </a:r>
            <a:r>
              <a:rPr lang="ru-RU" dirty="0" err="1"/>
              <a:t>s.size</a:t>
            </a:r>
            <a:r>
              <a:rPr lang="ru-RU" dirty="0"/>
              <a:t>(). </a:t>
            </a:r>
            <a:endParaRPr lang="en-US" dirty="0"/>
          </a:p>
          <a:p>
            <a:pPr marL="0" indent="0" algn="just">
              <a:buNone/>
            </a:pPr>
            <a:endParaRPr lang="en-US" dirty="0"/>
          </a:p>
          <a:p>
            <a:pPr marL="0" indent="0" algn="just">
              <a:buNone/>
            </a:pPr>
            <a:r>
              <a:rPr lang="ru-RU" dirty="0"/>
              <a:t>Такая запись означает, что метод </a:t>
            </a:r>
            <a:r>
              <a:rPr lang="ru-RU" dirty="0" err="1"/>
              <a:t>size</a:t>
            </a:r>
            <a:r>
              <a:rPr lang="ru-RU" dirty="0"/>
              <a:t> применяется к объекту s типа </a:t>
            </a:r>
            <a:r>
              <a:rPr lang="ru-RU" dirty="0" err="1"/>
              <a:t>string</a:t>
            </a:r>
            <a:r>
              <a:rPr lang="ru-RU" dirty="0"/>
              <a:t>. </a:t>
            </a:r>
            <a:endParaRPr lang="en-US" dirty="0"/>
          </a:p>
          <a:p>
            <a:pPr marL="0" indent="0" algn="just">
              <a:buNone/>
            </a:pPr>
            <a:endParaRPr lang="en-US" dirty="0"/>
          </a:p>
          <a:p>
            <a:pPr marL="0" indent="0" algn="just">
              <a:buNone/>
            </a:pPr>
            <a:r>
              <a:rPr lang="ru-RU" dirty="0"/>
              <a:t>В данном случае </a:t>
            </a:r>
            <a:r>
              <a:rPr lang="ru-RU" dirty="0" err="1"/>
              <a:t>size</a:t>
            </a:r>
            <a:r>
              <a:rPr lang="ru-RU" dirty="0"/>
              <a:t> – это функция (метод), связанная с типом данных </a:t>
            </a:r>
            <a:r>
              <a:rPr lang="ru-RU" dirty="0" err="1"/>
              <a:t>string</a:t>
            </a:r>
            <a:r>
              <a:rPr lang="ru-RU" dirty="0"/>
              <a:t>. </a:t>
            </a:r>
          </a:p>
        </p:txBody>
      </p:sp>
      <p:sp>
        <p:nvSpPr>
          <p:cNvPr id="4" name="Номер слайда 3"/>
          <p:cNvSpPr>
            <a:spLocks noGrp="1"/>
          </p:cNvSpPr>
          <p:nvPr>
            <p:ph type="sldNum" sz="quarter" idx="12"/>
          </p:nvPr>
        </p:nvSpPr>
        <p:spPr/>
        <p:txBody>
          <a:bodyPr/>
          <a:lstStyle/>
          <a:p>
            <a:fld id="{285DC19C-03DA-4066-9FF7-D0BF1BC6D6F6}" type="slidenum">
              <a:rPr lang="ru-RU" smtClean="0"/>
              <a:t>33</a:t>
            </a:fld>
            <a:endParaRPr lang="ru-RU"/>
          </a:p>
        </p:txBody>
      </p:sp>
    </p:spTree>
    <p:extLst>
      <p:ext uri="{BB962C8B-B14F-4D97-AF65-F5344CB8AC3E}">
        <p14:creationId xmlns:p14="http://schemas.microsoft.com/office/powerpoint/2010/main" val="2052711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9376" y="764704"/>
            <a:ext cx="10972800" cy="5400600"/>
          </a:xfrm>
          <a:prstGeom prst="roundRect">
            <a:avLst/>
          </a:prstGeom>
          <a:ln w="15875">
            <a:solidFill>
              <a:srgbClr val="C00000"/>
            </a:solidFill>
          </a:ln>
        </p:spPr>
        <p:txBody>
          <a:bodyPr>
            <a:normAutofit fontScale="62500" lnSpcReduction="20000"/>
          </a:bodyPr>
          <a:lstStyle/>
          <a:p>
            <a:pPr marL="0" indent="0">
              <a:buNone/>
            </a:pPr>
            <a:r>
              <a:rPr lang="ru-RU" b="1" dirty="0">
                <a:latin typeface="Consolas" pitchFamily="49" charset="0"/>
                <a:cs typeface="Consolas" pitchFamily="49" charset="0"/>
              </a:rPr>
              <a:t>Пример 2</a:t>
            </a:r>
          </a:p>
          <a:p>
            <a:pPr marL="0" indent="0">
              <a:buNone/>
            </a:pPr>
            <a:r>
              <a:rPr lang="en-US" dirty="0">
                <a:latin typeface="Consolas" pitchFamily="49" charset="0"/>
                <a:cs typeface="Consolas" pitchFamily="49" charset="0"/>
              </a:rPr>
              <a:t>#include &lt;</a:t>
            </a:r>
            <a:r>
              <a:rPr lang="en-US" dirty="0" err="1">
                <a:latin typeface="Consolas" pitchFamily="49" charset="0"/>
                <a:cs typeface="Consolas" pitchFamily="49" charset="0"/>
              </a:rPr>
              <a:t>iostream</a:t>
            </a:r>
            <a:r>
              <a:rPr lang="en-US" dirty="0">
                <a:latin typeface="Consolas" pitchFamily="49" charset="0"/>
                <a:cs typeface="Consolas" pitchFamily="49" charset="0"/>
              </a:rPr>
              <a:t>&gt;</a:t>
            </a:r>
          </a:p>
          <a:p>
            <a:pPr marL="0" indent="0">
              <a:buNone/>
            </a:pPr>
            <a:r>
              <a:rPr lang="en-US" dirty="0">
                <a:latin typeface="Consolas" pitchFamily="49" charset="0"/>
                <a:cs typeface="Consolas" pitchFamily="49" charset="0"/>
              </a:rPr>
              <a:t>using namespace </a:t>
            </a:r>
            <a:r>
              <a:rPr lang="en-US" dirty="0" err="1">
                <a:latin typeface="Consolas" pitchFamily="49" charset="0"/>
                <a:cs typeface="Consolas" pitchFamily="49" charset="0"/>
              </a:rPr>
              <a:t>std</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main()</a:t>
            </a:r>
          </a:p>
          <a:p>
            <a:pPr marL="0" indent="0">
              <a:buNone/>
            </a:pP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a:t>
            </a:r>
            <a:r>
              <a:rPr lang="ru-RU" dirty="0">
                <a:latin typeface="Consolas" pitchFamily="49" charset="0"/>
                <a:cs typeface="Consolas" pitchFamily="49" charset="0"/>
              </a:rPr>
              <a:t>	</a:t>
            </a:r>
            <a:r>
              <a:rPr lang="en-US" dirty="0">
                <a:latin typeface="Consolas" pitchFamily="49" charset="0"/>
                <a:cs typeface="Consolas" pitchFamily="49" charset="0"/>
              </a:rPr>
              <a:t>string s;</a:t>
            </a:r>
          </a:p>
          <a:p>
            <a:pPr marL="0" indent="0">
              <a:buNone/>
            </a:pPr>
            <a:r>
              <a:rPr lang="en-US" dirty="0">
                <a:latin typeface="Consolas" pitchFamily="49" charset="0"/>
                <a:cs typeface="Consolas" pitchFamily="49" charset="0"/>
              </a:rPr>
              <a:t> </a:t>
            </a:r>
            <a:r>
              <a:rPr lang="ru-RU" dirty="0">
                <a:latin typeface="Consolas" pitchFamily="49" charset="0"/>
                <a:cs typeface="Consolas" pitchFamily="49" charset="0"/>
              </a:rPr>
              <a:t>	</a:t>
            </a:r>
            <a:r>
              <a:rPr lang="en-US" dirty="0" err="1">
                <a:latin typeface="Consolas" pitchFamily="49" charset="0"/>
                <a:cs typeface="Consolas" pitchFamily="49" charset="0"/>
              </a:rPr>
              <a:t>int</a:t>
            </a:r>
            <a:r>
              <a:rPr lang="en-US" dirty="0">
                <a:latin typeface="Consolas" pitchFamily="49" charset="0"/>
                <a:cs typeface="Consolas" pitchFamily="49" charset="0"/>
              </a:rPr>
              <a:t> </a:t>
            </a:r>
            <a:r>
              <a:rPr lang="en-US" dirty="0" err="1">
                <a:latin typeface="Consolas" pitchFamily="49" charset="0"/>
                <a:cs typeface="Consolas" pitchFamily="49" charset="0"/>
              </a:rPr>
              <a:t>i</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a:t>
            </a:r>
            <a:r>
              <a:rPr lang="ru-RU" dirty="0">
                <a:latin typeface="Consolas" pitchFamily="49" charset="0"/>
                <a:cs typeface="Consolas" pitchFamily="49" charset="0"/>
              </a:rPr>
              <a:t>	</a:t>
            </a:r>
            <a:r>
              <a:rPr lang="en-US" dirty="0" err="1">
                <a:latin typeface="Consolas" pitchFamily="49" charset="0"/>
                <a:cs typeface="Consolas" pitchFamily="49" charset="0"/>
              </a:rPr>
              <a:t>cout</a:t>
            </a:r>
            <a:r>
              <a:rPr lang="en-US" dirty="0">
                <a:latin typeface="Consolas" pitchFamily="49" charset="0"/>
                <a:cs typeface="Consolas" pitchFamily="49" charset="0"/>
              </a:rPr>
              <a:t> &lt;&lt; "</a:t>
            </a:r>
            <a:r>
              <a:rPr lang="ru-RU" dirty="0">
                <a:latin typeface="Consolas" pitchFamily="49" charset="0"/>
                <a:cs typeface="Consolas" pitchFamily="49" charset="0"/>
              </a:rPr>
              <a:t>Введите строку: ";</a:t>
            </a:r>
          </a:p>
          <a:p>
            <a:pPr marL="0" indent="0">
              <a:buNone/>
            </a:pPr>
            <a:r>
              <a:rPr lang="ru-RU" dirty="0">
                <a:latin typeface="Consolas" pitchFamily="49" charset="0"/>
                <a:cs typeface="Consolas" pitchFamily="49" charset="0"/>
              </a:rPr>
              <a:t>	 </a:t>
            </a:r>
            <a:r>
              <a:rPr lang="en-US" dirty="0" err="1">
                <a:latin typeface="Consolas" pitchFamily="49" charset="0"/>
                <a:cs typeface="Consolas" pitchFamily="49" charset="0"/>
              </a:rPr>
              <a:t>getline</a:t>
            </a:r>
            <a:r>
              <a:rPr lang="en-US" dirty="0">
                <a:latin typeface="Consolas" pitchFamily="49" charset="0"/>
                <a:cs typeface="Consolas" pitchFamily="49" charset="0"/>
              </a:rPr>
              <a:t> ( </a:t>
            </a:r>
            <a:r>
              <a:rPr lang="en-US" dirty="0" err="1">
                <a:latin typeface="Consolas" pitchFamily="49" charset="0"/>
                <a:cs typeface="Consolas" pitchFamily="49" charset="0"/>
              </a:rPr>
              <a:t>cin</a:t>
            </a:r>
            <a:r>
              <a:rPr lang="en-US" dirty="0">
                <a:latin typeface="Consolas" pitchFamily="49" charset="0"/>
                <a:cs typeface="Consolas" pitchFamily="49" charset="0"/>
              </a:rPr>
              <a:t>, s ); </a:t>
            </a:r>
            <a:endParaRPr lang="ru-RU" dirty="0">
              <a:latin typeface="Consolas" pitchFamily="49" charset="0"/>
              <a:cs typeface="Consolas" pitchFamily="49" charset="0"/>
            </a:endParaRP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for ( </a:t>
            </a:r>
            <a:r>
              <a:rPr lang="en-US" dirty="0" err="1">
                <a:latin typeface="Consolas" pitchFamily="49" charset="0"/>
                <a:cs typeface="Consolas" pitchFamily="49" charset="0"/>
              </a:rPr>
              <a:t>i</a:t>
            </a:r>
            <a:r>
              <a:rPr lang="en-US" dirty="0">
                <a:latin typeface="Consolas" pitchFamily="49" charset="0"/>
                <a:cs typeface="Consolas" pitchFamily="49" charset="0"/>
              </a:rPr>
              <a:t> = 0; </a:t>
            </a:r>
            <a:r>
              <a:rPr lang="en-US" dirty="0" err="1">
                <a:latin typeface="Consolas" pitchFamily="49" charset="0"/>
                <a:cs typeface="Consolas" pitchFamily="49" charset="0"/>
              </a:rPr>
              <a:t>i</a:t>
            </a:r>
            <a:r>
              <a:rPr lang="en-US" dirty="0">
                <a:latin typeface="Consolas" pitchFamily="49" charset="0"/>
                <a:cs typeface="Consolas" pitchFamily="49" charset="0"/>
              </a:rPr>
              <a:t> &lt; </a:t>
            </a:r>
            <a:r>
              <a:rPr lang="en-US" dirty="0" err="1">
                <a:latin typeface="Consolas" pitchFamily="49" charset="0"/>
                <a:cs typeface="Consolas" pitchFamily="49" charset="0"/>
              </a:rPr>
              <a:t>s.size</a:t>
            </a:r>
            <a:r>
              <a:rPr lang="en-US" dirty="0">
                <a:latin typeface="Consolas" pitchFamily="49" charset="0"/>
                <a:cs typeface="Consolas" pitchFamily="49" charset="0"/>
              </a:rPr>
              <a:t>(); </a:t>
            </a:r>
            <a:r>
              <a:rPr lang="en-US" dirty="0" err="1">
                <a:latin typeface="Consolas" pitchFamily="49" charset="0"/>
                <a:cs typeface="Consolas" pitchFamily="49" charset="0"/>
              </a:rPr>
              <a:t>i</a:t>
            </a:r>
            <a:r>
              <a:rPr lang="en-US" dirty="0">
                <a:latin typeface="Consolas" pitchFamily="49" charset="0"/>
                <a:cs typeface="Consolas" pitchFamily="49" charset="0"/>
              </a:rPr>
              <a:t>++ )</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 if ( s[</a:t>
            </a:r>
            <a:r>
              <a:rPr lang="en-US" dirty="0" err="1">
                <a:latin typeface="Consolas" pitchFamily="49" charset="0"/>
                <a:cs typeface="Consolas" pitchFamily="49" charset="0"/>
              </a:rPr>
              <a:t>i</a:t>
            </a:r>
            <a:r>
              <a:rPr lang="en-US" dirty="0">
                <a:latin typeface="Consolas" pitchFamily="49" charset="0"/>
                <a:cs typeface="Consolas" pitchFamily="49" charset="0"/>
              </a:rPr>
              <a:t>] == '</a:t>
            </a:r>
            <a:r>
              <a:rPr lang="ru-RU" dirty="0">
                <a:latin typeface="Consolas" pitchFamily="49" charset="0"/>
                <a:cs typeface="Consolas" pitchFamily="49" charset="0"/>
              </a:rPr>
              <a:t>а' )</a:t>
            </a:r>
          </a:p>
          <a:p>
            <a:pPr marL="0" indent="0">
              <a:buNone/>
            </a:pPr>
            <a:r>
              <a:rPr lang="ru-RU" dirty="0">
                <a:latin typeface="Consolas" pitchFamily="49" charset="0"/>
                <a:cs typeface="Consolas" pitchFamily="49" charset="0"/>
              </a:rPr>
              <a:t> 			</a:t>
            </a:r>
            <a:r>
              <a:rPr lang="en-US" dirty="0">
                <a:latin typeface="Consolas" pitchFamily="49" charset="0"/>
                <a:cs typeface="Consolas" pitchFamily="49" charset="0"/>
              </a:rPr>
              <a:t>s[</a:t>
            </a:r>
            <a:r>
              <a:rPr lang="en-US" dirty="0" err="1">
                <a:latin typeface="Consolas" pitchFamily="49" charset="0"/>
                <a:cs typeface="Consolas" pitchFamily="49" charset="0"/>
              </a:rPr>
              <a:t>i</a:t>
            </a:r>
            <a:r>
              <a:rPr lang="en-US" dirty="0">
                <a:latin typeface="Consolas" pitchFamily="49" charset="0"/>
                <a:cs typeface="Consolas" pitchFamily="49" charset="0"/>
              </a:rPr>
              <a:t>] = '</a:t>
            </a:r>
            <a:r>
              <a:rPr lang="ru-RU" dirty="0">
                <a:latin typeface="Consolas" pitchFamily="49" charset="0"/>
                <a:cs typeface="Consolas" pitchFamily="49" charset="0"/>
              </a:rPr>
              <a:t>б';</a:t>
            </a:r>
          </a:p>
          <a:p>
            <a:pPr marL="0" indent="0">
              <a:buNone/>
            </a:pPr>
            <a:r>
              <a:rPr lang="ru-RU" dirty="0">
                <a:latin typeface="Consolas" pitchFamily="49" charset="0"/>
                <a:cs typeface="Consolas" pitchFamily="49" charset="0"/>
              </a:rPr>
              <a:t> 	</a:t>
            </a:r>
            <a:r>
              <a:rPr lang="en-US" dirty="0" err="1">
                <a:latin typeface="Consolas" pitchFamily="49" charset="0"/>
                <a:cs typeface="Consolas" pitchFamily="49" charset="0"/>
              </a:rPr>
              <a:t>cout</a:t>
            </a:r>
            <a:r>
              <a:rPr lang="en-US" dirty="0">
                <a:latin typeface="Consolas" pitchFamily="49" charset="0"/>
                <a:cs typeface="Consolas" pitchFamily="49" charset="0"/>
              </a:rPr>
              <a:t> &lt;&lt; s;</a:t>
            </a:r>
          </a:p>
          <a:p>
            <a:pPr marL="0" indent="0">
              <a:buNone/>
            </a:pPr>
            <a:r>
              <a:rPr lang="en-US" dirty="0">
                <a:latin typeface="Consolas" pitchFamily="49" charset="0"/>
                <a:cs typeface="Consolas" pitchFamily="49" charset="0"/>
              </a:rPr>
              <a:t>} </a:t>
            </a:r>
            <a:endParaRPr lang="ru-RU" dirty="0">
              <a:latin typeface="Consolas" pitchFamily="49" charset="0"/>
              <a:cs typeface="Consolas" pitchFamily="49" charset="0"/>
            </a:endParaRPr>
          </a:p>
          <a:p>
            <a:pPr marL="0" indent="0">
              <a:buNone/>
            </a:pPr>
            <a:r>
              <a:rPr lang="ru-RU" dirty="0"/>
              <a:t>Нумерация символов в строке начинается с нуля</a:t>
            </a:r>
          </a:p>
        </p:txBody>
      </p:sp>
      <p:sp>
        <p:nvSpPr>
          <p:cNvPr id="5" name="Номер слайда 4"/>
          <p:cNvSpPr>
            <a:spLocks noGrp="1"/>
          </p:cNvSpPr>
          <p:nvPr>
            <p:ph type="sldNum" sz="quarter" idx="12"/>
          </p:nvPr>
        </p:nvSpPr>
        <p:spPr/>
        <p:txBody>
          <a:bodyPr/>
          <a:lstStyle/>
          <a:p>
            <a:fld id="{285DC19C-03DA-4066-9FF7-D0BF1BC6D6F6}" type="slidenum">
              <a:rPr lang="ru-RU" smtClean="0"/>
              <a:t>34</a:t>
            </a:fld>
            <a:endParaRPr lang="ru-RU"/>
          </a:p>
        </p:txBody>
      </p:sp>
    </p:spTree>
    <p:extLst>
      <p:ext uri="{BB962C8B-B14F-4D97-AF65-F5344CB8AC3E}">
        <p14:creationId xmlns:p14="http://schemas.microsoft.com/office/powerpoint/2010/main" val="4124011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188640"/>
            <a:ext cx="10515600" cy="1325563"/>
          </a:xfrm>
        </p:spPr>
        <p:txBody>
          <a:bodyPr>
            <a:normAutofit/>
          </a:bodyPr>
          <a:lstStyle/>
          <a:p>
            <a:r>
              <a:rPr lang="ru-RU" dirty="0"/>
              <a:t>Методы строк</a:t>
            </a:r>
          </a:p>
        </p:txBody>
      </p:sp>
      <p:sp>
        <p:nvSpPr>
          <p:cNvPr id="3" name="Объект 2"/>
          <p:cNvSpPr>
            <a:spLocks noGrp="1"/>
          </p:cNvSpPr>
          <p:nvPr>
            <p:ph idx="1"/>
          </p:nvPr>
        </p:nvSpPr>
        <p:spPr>
          <a:xfrm>
            <a:off x="407369" y="1628800"/>
            <a:ext cx="11377263" cy="4896544"/>
          </a:xfrm>
          <a:prstGeom prst="roundRect">
            <a:avLst/>
          </a:prstGeom>
          <a:ln w="15875">
            <a:solidFill>
              <a:srgbClr val="C00000"/>
            </a:solidFill>
          </a:ln>
        </p:spPr>
        <p:txBody>
          <a:bodyPr>
            <a:normAutofit fontScale="92500"/>
          </a:bodyPr>
          <a:lstStyle/>
          <a:p>
            <a:pPr marL="0" indent="0">
              <a:buNone/>
            </a:pPr>
            <a:r>
              <a:rPr lang="ru-RU" sz="2200" dirty="0"/>
              <a:t>Выделение части строки – метод </a:t>
            </a:r>
            <a:r>
              <a:rPr lang="ru-RU" sz="2200" b="1" dirty="0" err="1"/>
              <a:t>substr</a:t>
            </a:r>
            <a:r>
              <a:rPr lang="ru-RU" sz="2200" dirty="0"/>
              <a:t>	</a:t>
            </a:r>
          </a:p>
          <a:p>
            <a:pPr marL="0" indent="0">
              <a:buNone/>
            </a:pPr>
            <a:r>
              <a:rPr lang="ru-RU" sz="2200" dirty="0"/>
              <a:t>	</a:t>
            </a:r>
            <a:r>
              <a:rPr lang="en-US" sz="2200" dirty="0"/>
              <a:t>s = "0123456789";</a:t>
            </a:r>
          </a:p>
          <a:p>
            <a:pPr marL="0" indent="0">
              <a:buNone/>
            </a:pPr>
            <a:r>
              <a:rPr lang="ru-RU" sz="2200" dirty="0"/>
              <a:t>	</a:t>
            </a:r>
            <a:r>
              <a:rPr lang="en-US" sz="2200" dirty="0"/>
              <a:t>s1 = </a:t>
            </a:r>
            <a:r>
              <a:rPr lang="en-US" sz="2200" dirty="0" err="1"/>
              <a:t>s.substr</a:t>
            </a:r>
            <a:r>
              <a:rPr lang="en-US" sz="2200" dirty="0"/>
              <a:t> ( 3, 5 );</a:t>
            </a:r>
          </a:p>
          <a:p>
            <a:pPr marL="0" indent="0">
              <a:buNone/>
            </a:pPr>
            <a:r>
              <a:rPr lang="ru-RU" sz="2200" dirty="0"/>
              <a:t>	</a:t>
            </a:r>
            <a:r>
              <a:rPr lang="en-US" sz="2200" dirty="0" err="1"/>
              <a:t>cout</a:t>
            </a:r>
            <a:r>
              <a:rPr lang="en-US" sz="2200" dirty="0"/>
              <a:t> &lt;&lt; s1 &lt;&lt; </a:t>
            </a:r>
            <a:r>
              <a:rPr lang="en-US" sz="2200" dirty="0" err="1"/>
              <a:t>endl</a:t>
            </a:r>
            <a:r>
              <a:rPr lang="en-US" sz="2200" dirty="0"/>
              <a:t>;</a:t>
            </a:r>
          </a:p>
          <a:p>
            <a:pPr marL="0" indent="0">
              <a:buNone/>
            </a:pPr>
            <a:r>
              <a:rPr lang="ru-RU" sz="2200" dirty="0"/>
              <a:t>Фрагмент копирует в строку s1 пять символов строки s (с 3-го по 7-й). </a:t>
            </a:r>
          </a:p>
          <a:p>
            <a:pPr marL="0" indent="0">
              <a:buNone/>
            </a:pPr>
            <a:r>
              <a:rPr lang="ru-RU" sz="2200" dirty="0"/>
              <a:t>Этот метод принимает два параметра: номер начального символа и количество символов.</a:t>
            </a:r>
          </a:p>
          <a:p>
            <a:pPr marL="0" indent="0">
              <a:buNone/>
            </a:pPr>
            <a:r>
              <a:rPr lang="ru-RU" sz="2200" dirty="0"/>
              <a:t>Если второй параметр при вызове </a:t>
            </a:r>
            <a:r>
              <a:rPr lang="ru-RU" sz="2200" dirty="0" err="1"/>
              <a:t>substr</a:t>
            </a:r>
            <a:r>
              <a:rPr lang="ru-RU" sz="2200" dirty="0"/>
              <a:t> не указан, метод возвращает все символы до конца строки. Например,</a:t>
            </a:r>
          </a:p>
          <a:p>
            <a:pPr marL="0" indent="0">
              <a:buNone/>
            </a:pPr>
            <a:r>
              <a:rPr lang="ru-RU" sz="2200" dirty="0"/>
              <a:t>	s = "0123456789";</a:t>
            </a:r>
          </a:p>
          <a:p>
            <a:pPr marL="0" indent="0">
              <a:buNone/>
            </a:pPr>
            <a:r>
              <a:rPr lang="ru-RU" sz="2200" dirty="0"/>
              <a:t>	s1 = </a:t>
            </a:r>
            <a:r>
              <a:rPr lang="ru-RU" sz="2200" dirty="0" err="1"/>
              <a:t>s.substr</a:t>
            </a:r>
            <a:r>
              <a:rPr lang="ru-RU" sz="2200" dirty="0"/>
              <a:t> ( 3 );</a:t>
            </a:r>
          </a:p>
          <a:p>
            <a:pPr marL="0" indent="0">
              <a:buNone/>
            </a:pPr>
            <a:r>
              <a:rPr lang="ru-RU" sz="2200" dirty="0"/>
              <a:t>вернёт «3456789». </a:t>
            </a:r>
          </a:p>
        </p:txBody>
      </p:sp>
      <p:sp>
        <p:nvSpPr>
          <p:cNvPr id="4" name="Номер слайда 3"/>
          <p:cNvSpPr>
            <a:spLocks noGrp="1"/>
          </p:cNvSpPr>
          <p:nvPr>
            <p:ph type="sldNum" sz="quarter" idx="12"/>
          </p:nvPr>
        </p:nvSpPr>
        <p:spPr/>
        <p:txBody>
          <a:bodyPr/>
          <a:lstStyle/>
          <a:p>
            <a:fld id="{285DC19C-03DA-4066-9FF7-D0BF1BC6D6F6}" type="slidenum">
              <a:rPr lang="ru-RU" smtClean="0"/>
              <a:t>35</a:t>
            </a:fld>
            <a:endParaRPr lang="ru-RU"/>
          </a:p>
        </p:txBody>
      </p:sp>
    </p:spTree>
    <p:extLst>
      <p:ext uri="{BB962C8B-B14F-4D97-AF65-F5344CB8AC3E}">
        <p14:creationId xmlns:p14="http://schemas.microsoft.com/office/powerpoint/2010/main" val="1425673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332656"/>
            <a:ext cx="11737304" cy="1325563"/>
          </a:xfrm>
        </p:spPr>
        <p:txBody>
          <a:bodyPr>
            <a:normAutofit/>
          </a:bodyPr>
          <a:lstStyle/>
          <a:p>
            <a:r>
              <a:rPr lang="ru-RU" dirty="0"/>
              <a:t>Методы строк</a:t>
            </a:r>
          </a:p>
        </p:txBody>
      </p:sp>
      <p:sp>
        <p:nvSpPr>
          <p:cNvPr id="3" name="Объект 2"/>
          <p:cNvSpPr>
            <a:spLocks noGrp="1"/>
          </p:cNvSpPr>
          <p:nvPr>
            <p:ph idx="1"/>
          </p:nvPr>
        </p:nvSpPr>
        <p:spPr>
          <a:xfrm>
            <a:off x="335360" y="1825625"/>
            <a:ext cx="11377264" cy="4351338"/>
          </a:xfrm>
          <a:prstGeom prst="roundRect">
            <a:avLst/>
          </a:prstGeom>
          <a:ln w="15875">
            <a:solidFill>
              <a:srgbClr val="C00000"/>
            </a:solidFill>
          </a:ln>
        </p:spPr>
        <p:txBody>
          <a:bodyPr>
            <a:normAutofit lnSpcReduction="10000"/>
          </a:bodyPr>
          <a:lstStyle/>
          <a:p>
            <a:pPr marL="0" indent="0">
              <a:buNone/>
            </a:pPr>
            <a:r>
              <a:rPr lang="ru-RU" dirty="0"/>
              <a:t>Удаление части строки - метод </a:t>
            </a:r>
            <a:r>
              <a:rPr lang="en-US" b="1" dirty="0"/>
              <a:t>erase</a:t>
            </a:r>
            <a:r>
              <a:rPr lang="ru-RU" dirty="0"/>
              <a:t>	</a:t>
            </a:r>
          </a:p>
          <a:p>
            <a:pPr marL="0" indent="0">
              <a:buNone/>
            </a:pPr>
            <a:r>
              <a:rPr lang="ru-RU" dirty="0"/>
              <a:t>	s = "0123456789"; </a:t>
            </a:r>
          </a:p>
          <a:p>
            <a:pPr marL="0" indent="0">
              <a:buNone/>
            </a:pPr>
            <a:r>
              <a:rPr lang="ru-RU" dirty="0"/>
              <a:t>	</a:t>
            </a:r>
            <a:r>
              <a:rPr lang="ru-RU" dirty="0" err="1"/>
              <a:t>s.erase</a:t>
            </a:r>
            <a:r>
              <a:rPr lang="ru-RU" dirty="0"/>
              <a:t> ( 3, 6 );</a:t>
            </a:r>
          </a:p>
          <a:p>
            <a:pPr marL="0" indent="0">
              <a:buNone/>
            </a:pPr>
            <a:r>
              <a:rPr lang="ru-RU" dirty="0"/>
              <a:t>Вставка символов в строку – метод </a:t>
            </a:r>
            <a:r>
              <a:rPr lang="en-US" b="1" dirty="0"/>
              <a:t>insert</a:t>
            </a:r>
            <a:endParaRPr lang="ru-RU" b="1" dirty="0"/>
          </a:p>
          <a:p>
            <a:pPr marL="0" indent="0">
              <a:buNone/>
            </a:pPr>
            <a:r>
              <a:rPr lang="ru-RU" dirty="0"/>
              <a:t>	s = "0123456789";</a:t>
            </a:r>
          </a:p>
          <a:p>
            <a:pPr marL="0" indent="0">
              <a:buNone/>
            </a:pPr>
            <a:r>
              <a:rPr lang="en-US" dirty="0"/>
              <a:t>	</a:t>
            </a:r>
            <a:r>
              <a:rPr lang="ru-RU" dirty="0" err="1"/>
              <a:t>s.insert</a:t>
            </a:r>
            <a:r>
              <a:rPr lang="ru-RU" dirty="0"/>
              <a:t> ( 3, "ABC" );</a:t>
            </a:r>
          </a:p>
          <a:p>
            <a:pPr marL="0" indent="0">
              <a:buNone/>
            </a:pPr>
            <a:endParaRPr lang="en-US" dirty="0"/>
          </a:p>
          <a:p>
            <a:pPr marL="0" indent="0">
              <a:buNone/>
            </a:pPr>
            <a:r>
              <a:rPr lang="en-US" dirty="0"/>
              <a:t>	</a:t>
            </a:r>
          </a:p>
        </p:txBody>
      </p:sp>
      <p:sp>
        <p:nvSpPr>
          <p:cNvPr id="4" name="Номер слайда 3"/>
          <p:cNvSpPr>
            <a:spLocks noGrp="1"/>
          </p:cNvSpPr>
          <p:nvPr>
            <p:ph type="sldNum" sz="quarter" idx="12"/>
          </p:nvPr>
        </p:nvSpPr>
        <p:spPr/>
        <p:txBody>
          <a:bodyPr/>
          <a:lstStyle/>
          <a:p>
            <a:fld id="{285DC19C-03DA-4066-9FF7-D0BF1BC6D6F6}" type="slidenum">
              <a:rPr lang="ru-RU" smtClean="0"/>
              <a:t>36</a:t>
            </a:fld>
            <a:endParaRPr lang="ru-RU"/>
          </a:p>
        </p:txBody>
      </p:sp>
    </p:spTree>
    <p:extLst>
      <p:ext uri="{BB962C8B-B14F-4D97-AF65-F5344CB8AC3E}">
        <p14:creationId xmlns:p14="http://schemas.microsoft.com/office/powerpoint/2010/main" val="2359629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368" y="332656"/>
            <a:ext cx="10972800" cy="1080120"/>
          </a:xfrm>
        </p:spPr>
        <p:txBody>
          <a:bodyPr>
            <a:normAutofit/>
          </a:bodyPr>
          <a:lstStyle/>
          <a:p>
            <a:r>
              <a:rPr lang="ru-RU" dirty="0"/>
              <a:t>Методы строк</a:t>
            </a:r>
            <a:endParaRPr lang="ru-RU" b="1" dirty="0"/>
          </a:p>
        </p:txBody>
      </p:sp>
      <p:sp>
        <p:nvSpPr>
          <p:cNvPr id="3" name="Объект 2"/>
          <p:cNvSpPr>
            <a:spLocks noGrp="1"/>
          </p:cNvSpPr>
          <p:nvPr>
            <p:ph idx="1"/>
          </p:nvPr>
        </p:nvSpPr>
        <p:spPr>
          <a:xfrm>
            <a:off x="407368" y="2132856"/>
            <a:ext cx="11439061" cy="3168352"/>
          </a:xfrm>
          <a:prstGeom prst="roundRect">
            <a:avLst/>
          </a:prstGeom>
          <a:ln w="15875">
            <a:solidFill>
              <a:srgbClr val="C00000"/>
            </a:solidFill>
          </a:ln>
        </p:spPr>
        <p:txBody>
          <a:bodyPr>
            <a:normAutofit fontScale="92500" lnSpcReduction="20000"/>
          </a:bodyPr>
          <a:lstStyle/>
          <a:p>
            <a:pPr marL="0" indent="0">
              <a:buNone/>
            </a:pPr>
            <a:r>
              <a:rPr lang="ru-RU" dirty="0"/>
              <a:t>Поиск в строке - метод </a:t>
            </a:r>
            <a:r>
              <a:rPr lang="ru-RU" b="1" dirty="0" err="1"/>
              <a:t>find</a:t>
            </a:r>
            <a:endParaRPr lang="ru-RU" b="1" dirty="0"/>
          </a:p>
          <a:p>
            <a:pPr marL="0" indent="0">
              <a:buNone/>
            </a:pPr>
            <a:r>
              <a:rPr lang="en-US" dirty="0"/>
              <a:t>string s = "</a:t>
            </a:r>
            <a:r>
              <a:rPr lang="ru-RU" dirty="0"/>
              <a:t>Здесь был Вася.";</a:t>
            </a:r>
          </a:p>
          <a:p>
            <a:pPr marL="0" indent="0">
              <a:buNone/>
            </a:pPr>
            <a:r>
              <a:rPr lang="ru-RU" dirty="0"/>
              <a:t>    </a:t>
            </a:r>
            <a:r>
              <a:rPr lang="en-US" dirty="0" err="1"/>
              <a:t>int</a:t>
            </a:r>
            <a:r>
              <a:rPr lang="en-US" dirty="0"/>
              <a:t> n;</a:t>
            </a:r>
          </a:p>
          <a:p>
            <a:pPr marL="0" indent="0">
              <a:buNone/>
            </a:pPr>
            <a:r>
              <a:rPr lang="ru-RU" dirty="0"/>
              <a:t>    </a:t>
            </a:r>
            <a:r>
              <a:rPr lang="en-US" dirty="0"/>
              <a:t>n = </a:t>
            </a:r>
            <a:r>
              <a:rPr lang="en-US" dirty="0" err="1"/>
              <a:t>s.find</a:t>
            </a:r>
            <a:r>
              <a:rPr lang="en-US" dirty="0"/>
              <a:t> ( '</a:t>
            </a:r>
            <a:r>
              <a:rPr lang="ru-RU" dirty="0"/>
              <a:t>с' );</a:t>
            </a:r>
          </a:p>
          <a:p>
            <a:pPr marL="0" indent="0">
              <a:buNone/>
            </a:pPr>
            <a:r>
              <a:rPr lang="ru-RU" dirty="0"/>
              <a:t>    </a:t>
            </a:r>
            <a:r>
              <a:rPr lang="en-US" dirty="0"/>
              <a:t>if ( n &gt;= 0 )</a:t>
            </a:r>
          </a:p>
          <a:p>
            <a:pPr marL="0" indent="0">
              <a:buNone/>
            </a:pPr>
            <a:r>
              <a:rPr lang="en-US" dirty="0"/>
              <a:t> </a:t>
            </a:r>
            <a:r>
              <a:rPr lang="ru-RU" dirty="0"/>
              <a:t>	</a:t>
            </a:r>
            <a:r>
              <a:rPr lang="en-US" dirty="0" err="1"/>
              <a:t>cout</a:t>
            </a:r>
            <a:r>
              <a:rPr lang="en-US" dirty="0"/>
              <a:t> &lt;&lt; "</a:t>
            </a:r>
            <a:r>
              <a:rPr lang="ru-RU" dirty="0"/>
              <a:t>Номер первого символа '</a:t>
            </a:r>
            <a:r>
              <a:rPr lang="en-US" dirty="0"/>
              <a:t>c': " &lt;&lt; n &lt;&lt; </a:t>
            </a:r>
            <a:r>
              <a:rPr lang="en-US" dirty="0" err="1"/>
              <a:t>endl</a:t>
            </a:r>
            <a:r>
              <a:rPr lang="en-US" dirty="0"/>
              <a:t>;</a:t>
            </a:r>
          </a:p>
          <a:p>
            <a:pPr marL="0" indent="0">
              <a:buNone/>
            </a:pPr>
            <a:r>
              <a:rPr lang="ru-RU" dirty="0"/>
              <a:t>    </a:t>
            </a:r>
            <a:r>
              <a:rPr lang="en-US" dirty="0"/>
              <a:t>else </a:t>
            </a:r>
            <a:r>
              <a:rPr lang="en-US" dirty="0" err="1"/>
              <a:t>cout</a:t>
            </a:r>
            <a:r>
              <a:rPr lang="en-US" dirty="0"/>
              <a:t> &lt;&lt; "</a:t>
            </a:r>
            <a:r>
              <a:rPr lang="ru-RU" dirty="0"/>
              <a:t>Символ не найден</a:t>
            </a:r>
            <a:r>
              <a:rPr lang="en-US" dirty="0"/>
              <a:t> "</a:t>
            </a:r>
            <a:r>
              <a:rPr lang="ru-RU" dirty="0"/>
              <a:t> </a:t>
            </a:r>
            <a:r>
              <a:rPr lang="en-US" dirty="0"/>
              <a:t>&lt;&lt; </a:t>
            </a:r>
            <a:r>
              <a:rPr lang="en-US" dirty="0" err="1"/>
              <a:t>endl</a:t>
            </a:r>
            <a:r>
              <a:rPr lang="en-US" dirty="0"/>
              <a:t>; </a:t>
            </a:r>
            <a:endParaRPr lang="ru-RU" dirty="0"/>
          </a:p>
        </p:txBody>
      </p:sp>
      <p:sp>
        <p:nvSpPr>
          <p:cNvPr id="4" name="Номер слайда 3"/>
          <p:cNvSpPr>
            <a:spLocks noGrp="1"/>
          </p:cNvSpPr>
          <p:nvPr>
            <p:ph type="sldNum" sz="quarter" idx="12"/>
          </p:nvPr>
        </p:nvSpPr>
        <p:spPr/>
        <p:txBody>
          <a:bodyPr/>
          <a:lstStyle/>
          <a:p>
            <a:fld id="{285DC19C-03DA-4066-9FF7-D0BF1BC6D6F6}" type="slidenum">
              <a:rPr lang="ru-RU" smtClean="0"/>
              <a:t>37</a:t>
            </a:fld>
            <a:endParaRPr lang="ru-RU"/>
          </a:p>
        </p:txBody>
      </p:sp>
    </p:spTree>
    <p:extLst>
      <p:ext uri="{BB962C8B-B14F-4D97-AF65-F5344CB8AC3E}">
        <p14:creationId xmlns:p14="http://schemas.microsoft.com/office/powerpoint/2010/main" val="1118087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188640"/>
            <a:ext cx="10515600" cy="1325563"/>
          </a:xfrm>
        </p:spPr>
        <p:txBody>
          <a:bodyPr/>
          <a:lstStyle/>
          <a:p>
            <a:r>
              <a:rPr lang="ru-RU" dirty="0"/>
              <a:t>Методы строк</a:t>
            </a:r>
          </a:p>
        </p:txBody>
      </p:sp>
      <p:sp>
        <p:nvSpPr>
          <p:cNvPr id="3" name="Объект 2"/>
          <p:cNvSpPr>
            <a:spLocks noGrp="1"/>
          </p:cNvSpPr>
          <p:nvPr>
            <p:ph idx="1"/>
          </p:nvPr>
        </p:nvSpPr>
        <p:spPr>
          <a:xfrm>
            <a:off x="407368" y="1772816"/>
            <a:ext cx="11449272" cy="4351338"/>
          </a:xfrm>
          <a:prstGeom prst="roundRect">
            <a:avLst/>
          </a:prstGeom>
          <a:ln w="15875">
            <a:solidFill>
              <a:srgbClr val="C00000"/>
            </a:solidFill>
          </a:ln>
        </p:spPr>
        <p:txBody>
          <a:bodyPr>
            <a:normAutofit fontScale="77500" lnSpcReduction="20000"/>
          </a:bodyPr>
          <a:lstStyle/>
          <a:p>
            <a:pPr marL="0" indent="0" algn="just">
              <a:buNone/>
            </a:pPr>
            <a:r>
              <a:rPr lang="ru-RU" b="1" dirty="0" err="1"/>
              <a:t>append</a:t>
            </a:r>
            <a:endParaRPr lang="ru-RU" b="1" dirty="0"/>
          </a:p>
          <a:p>
            <a:pPr marL="0" indent="0" algn="just">
              <a:buNone/>
            </a:pPr>
            <a:r>
              <a:rPr lang="ru-RU" dirty="0"/>
              <a:t>Добавляет в конец строки несколько символов, другую строку или фрагмент другой строки. Имеет много способов вызова.</a:t>
            </a:r>
          </a:p>
          <a:p>
            <a:pPr marL="0" indent="0" algn="just">
              <a:buNone/>
            </a:pPr>
            <a:endParaRPr lang="ru-RU" dirty="0"/>
          </a:p>
          <a:p>
            <a:pPr marL="0" indent="0" algn="just">
              <a:buNone/>
            </a:pPr>
            <a:r>
              <a:rPr lang="ru-RU" dirty="0" err="1"/>
              <a:t>S.append</a:t>
            </a:r>
            <a:r>
              <a:rPr lang="ru-RU" dirty="0"/>
              <a:t>(n, c) - добавляет в конец строки n одинаковых символов, равных с. n имеет целочисленный тип, c - </a:t>
            </a:r>
            <a:r>
              <a:rPr lang="ru-RU" dirty="0" err="1"/>
              <a:t>char</a:t>
            </a:r>
            <a:r>
              <a:rPr lang="ru-RU" dirty="0"/>
              <a:t>.</a:t>
            </a:r>
          </a:p>
          <a:p>
            <a:pPr marL="0" indent="0" algn="just">
              <a:buNone/>
            </a:pPr>
            <a:endParaRPr lang="ru-RU" dirty="0"/>
          </a:p>
          <a:p>
            <a:pPr marL="0" indent="0" algn="just">
              <a:buNone/>
            </a:pPr>
            <a:r>
              <a:rPr lang="ru-RU" dirty="0" err="1"/>
              <a:t>S.append</a:t>
            </a:r>
            <a:r>
              <a:rPr lang="ru-RU" dirty="0"/>
              <a:t>(T) - добавляет в конец строки S содержимое строки T. T может быть объектом класса </a:t>
            </a:r>
            <a:r>
              <a:rPr lang="ru-RU" dirty="0" err="1"/>
              <a:t>string</a:t>
            </a:r>
            <a:r>
              <a:rPr lang="ru-RU" dirty="0"/>
              <a:t> или C-строкой.</a:t>
            </a:r>
          </a:p>
          <a:p>
            <a:pPr marL="0" indent="0" algn="just">
              <a:buNone/>
            </a:pPr>
            <a:endParaRPr lang="ru-RU" dirty="0"/>
          </a:p>
          <a:p>
            <a:pPr marL="0" indent="0" algn="just">
              <a:buNone/>
            </a:pPr>
            <a:r>
              <a:rPr lang="ru-RU" dirty="0" err="1"/>
              <a:t>S.append</a:t>
            </a:r>
            <a:r>
              <a:rPr lang="ru-RU" dirty="0"/>
              <a:t>(T, </a:t>
            </a:r>
            <a:r>
              <a:rPr lang="ru-RU" dirty="0" err="1"/>
              <a:t>pos</a:t>
            </a:r>
            <a:r>
              <a:rPr lang="ru-RU" dirty="0"/>
              <a:t>, </a:t>
            </a:r>
            <a:r>
              <a:rPr lang="ru-RU" dirty="0" err="1"/>
              <a:t>count</a:t>
            </a:r>
            <a:r>
              <a:rPr lang="ru-RU" dirty="0"/>
              <a:t>) - добавляет в конец строки S символы строки T начиная с символа с индексом </a:t>
            </a:r>
            <a:r>
              <a:rPr lang="ru-RU" dirty="0" err="1"/>
              <a:t>pos</a:t>
            </a:r>
            <a:r>
              <a:rPr lang="ru-RU" dirty="0"/>
              <a:t> количеством </a:t>
            </a:r>
            <a:r>
              <a:rPr lang="ru-RU" dirty="0" err="1"/>
              <a:t>count</a:t>
            </a:r>
            <a:r>
              <a:rPr lang="ru-RU" dirty="0"/>
              <a:t>.</a:t>
            </a:r>
          </a:p>
        </p:txBody>
      </p:sp>
      <p:sp>
        <p:nvSpPr>
          <p:cNvPr id="4" name="Номер слайда 3"/>
          <p:cNvSpPr>
            <a:spLocks noGrp="1"/>
          </p:cNvSpPr>
          <p:nvPr>
            <p:ph type="sldNum" sz="quarter" idx="12"/>
          </p:nvPr>
        </p:nvSpPr>
        <p:spPr/>
        <p:txBody>
          <a:bodyPr/>
          <a:lstStyle/>
          <a:p>
            <a:fld id="{285DC19C-03DA-4066-9FF7-D0BF1BC6D6F6}" type="slidenum">
              <a:rPr lang="ru-RU" smtClean="0"/>
              <a:t>38</a:t>
            </a:fld>
            <a:endParaRPr lang="ru-RU"/>
          </a:p>
        </p:txBody>
      </p:sp>
    </p:spTree>
    <p:extLst>
      <p:ext uri="{BB962C8B-B14F-4D97-AF65-F5344CB8AC3E}">
        <p14:creationId xmlns:p14="http://schemas.microsoft.com/office/powerpoint/2010/main" val="1494630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Методы строк</a:t>
            </a:r>
          </a:p>
        </p:txBody>
      </p:sp>
      <p:sp>
        <p:nvSpPr>
          <p:cNvPr id="3" name="Объект 2"/>
          <p:cNvSpPr>
            <a:spLocks noGrp="1"/>
          </p:cNvSpPr>
          <p:nvPr>
            <p:ph idx="1"/>
          </p:nvPr>
        </p:nvSpPr>
        <p:spPr>
          <a:xfrm>
            <a:off x="623392" y="1825625"/>
            <a:ext cx="11089232" cy="2323455"/>
          </a:xfrm>
          <a:prstGeom prst="roundRect">
            <a:avLst/>
          </a:prstGeom>
          <a:ln w="15875">
            <a:solidFill>
              <a:srgbClr val="C00000"/>
            </a:solidFill>
          </a:ln>
        </p:spPr>
        <p:txBody>
          <a:bodyPr>
            <a:normAutofit lnSpcReduction="10000"/>
          </a:bodyPr>
          <a:lstStyle/>
          <a:p>
            <a:pPr marL="0" indent="0" algn="just">
              <a:buNone/>
            </a:pPr>
            <a:r>
              <a:rPr lang="ru-RU" b="1" dirty="0"/>
              <a:t>c_str</a:t>
            </a:r>
          </a:p>
          <a:p>
            <a:pPr marL="0" indent="0" algn="just">
              <a:buNone/>
            </a:pPr>
            <a:r>
              <a:rPr lang="ru-RU" dirty="0"/>
              <a:t>Возвращает указать на область памяти, в которой хранятся символы строки, возвращает значение типа </a:t>
            </a:r>
            <a:r>
              <a:rPr lang="ru-RU" dirty="0" err="1"/>
              <a:t>char</a:t>
            </a:r>
            <a:r>
              <a:rPr lang="ru-RU" dirty="0"/>
              <a:t>*. Возвращаемое значение можно рассматривать как C-строку и использовать в функциях, которые должны получать на вход C-строку.</a:t>
            </a:r>
          </a:p>
        </p:txBody>
      </p:sp>
      <p:sp>
        <p:nvSpPr>
          <p:cNvPr id="4" name="Номер слайда 3"/>
          <p:cNvSpPr>
            <a:spLocks noGrp="1"/>
          </p:cNvSpPr>
          <p:nvPr>
            <p:ph type="sldNum" sz="quarter" idx="12"/>
          </p:nvPr>
        </p:nvSpPr>
        <p:spPr/>
        <p:txBody>
          <a:bodyPr/>
          <a:lstStyle/>
          <a:p>
            <a:fld id="{285DC19C-03DA-4066-9FF7-D0BF1BC6D6F6}" type="slidenum">
              <a:rPr lang="ru-RU" smtClean="0"/>
              <a:t>39</a:t>
            </a:fld>
            <a:endParaRPr lang="ru-RU"/>
          </a:p>
        </p:txBody>
      </p:sp>
    </p:spTree>
    <p:extLst>
      <p:ext uri="{BB962C8B-B14F-4D97-AF65-F5344CB8AC3E}">
        <p14:creationId xmlns:p14="http://schemas.microsoft.com/office/powerpoint/2010/main" val="406950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93B410-B5DF-499F-AFA6-D9B387D51363}"/>
              </a:ext>
            </a:extLst>
          </p:cNvPr>
          <p:cNvSpPr>
            <a:spLocks noGrp="1"/>
          </p:cNvSpPr>
          <p:nvPr>
            <p:ph type="title"/>
          </p:nvPr>
        </p:nvSpPr>
        <p:spPr>
          <a:xfrm>
            <a:off x="551384" y="121311"/>
            <a:ext cx="10515600" cy="1325563"/>
          </a:xfrm>
        </p:spPr>
        <p:txBody>
          <a:bodyPr/>
          <a:lstStyle/>
          <a:p>
            <a:r>
              <a:rPr lang="ru-RU" dirty="0">
                <a:solidFill>
                  <a:srgbClr val="000000"/>
                </a:solidFill>
              </a:rPr>
              <a:t>Стандартный ввод-вывод. Текстовый файл</a:t>
            </a:r>
            <a:endParaRPr lang="ru-RU" dirty="0"/>
          </a:p>
        </p:txBody>
      </p:sp>
      <p:sp>
        <p:nvSpPr>
          <p:cNvPr id="3" name="Объект 2">
            <a:extLst>
              <a:ext uri="{FF2B5EF4-FFF2-40B4-BE49-F238E27FC236}">
                <a16:creationId xmlns:a16="http://schemas.microsoft.com/office/drawing/2014/main" id="{AB19871D-A4BF-4189-AC74-7FF89921E22B}"/>
              </a:ext>
            </a:extLst>
          </p:cNvPr>
          <p:cNvSpPr>
            <a:spLocks noGrp="1"/>
          </p:cNvSpPr>
          <p:nvPr>
            <p:ph idx="1"/>
          </p:nvPr>
        </p:nvSpPr>
        <p:spPr>
          <a:xfrm>
            <a:off x="551384" y="1706712"/>
            <a:ext cx="11305256" cy="4351338"/>
          </a:xfrm>
          <a:prstGeom prst="roundRect">
            <a:avLst/>
          </a:prstGeom>
          <a:ln w="15875">
            <a:solidFill>
              <a:srgbClr val="C00000"/>
            </a:solidFill>
          </a:ln>
        </p:spPr>
        <p:txBody>
          <a:bodyPr>
            <a:normAutofit fontScale="85000" lnSpcReduction="10000"/>
          </a:bodyPr>
          <a:lstStyle/>
          <a:p>
            <a:pPr algn="just">
              <a:spcBef>
                <a:spcPts val="600"/>
              </a:spcBef>
            </a:pPr>
            <a:r>
              <a:rPr lang="ru-RU" sz="2400" b="0" i="0" dirty="0">
                <a:solidFill>
                  <a:srgbClr val="000000"/>
                </a:solidFill>
                <a:effectLst/>
              </a:rPr>
              <a:t>Имеющийся в большинстве языков программирования стандартный символьный ввод-вывод соответствует работе программы в режиме </a:t>
            </a:r>
            <a:r>
              <a:rPr lang="ru-RU" sz="2400" b="1" i="0" dirty="0">
                <a:solidFill>
                  <a:srgbClr val="000000"/>
                </a:solidFill>
                <a:effectLst/>
              </a:rPr>
              <a:t>командной строки (консольного приложения). </a:t>
            </a:r>
          </a:p>
          <a:p>
            <a:pPr algn="just">
              <a:spcBef>
                <a:spcPts val="600"/>
              </a:spcBef>
            </a:pPr>
            <a:r>
              <a:rPr lang="ru-RU" sz="2400" b="0" i="0" dirty="0">
                <a:solidFill>
                  <a:srgbClr val="000000"/>
                </a:solidFill>
                <a:effectLst/>
              </a:rPr>
              <a:t>текстовыми файлами являются файлы исходных текстов программ (Си-</a:t>
            </a:r>
            <a:r>
              <a:rPr lang="ru-RU" sz="2400" b="1" i="0" dirty="0" err="1">
                <a:solidFill>
                  <a:srgbClr val="000000"/>
                </a:solidFill>
                <a:effectLst/>
              </a:rPr>
              <a:t>cpp</a:t>
            </a:r>
            <a:r>
              <a:rPr lang="ru-RU" sz="2400" b="1" i="0" dirty="0">
                <a:solidFill>
                  <a:srgbClr val="000000"/>
                </a:solidFill>
                <a:effectLst/>
              </a:rPr>
              <a:t> ,</a:t>
            </a:r>
            <a:r>
              <a:rPr lang="ru-RU" sz="2400" b="0" i="0" dirty="0">
                <a:solidFill>
                  <a:srgbClr val="000000"/>
                </a:solidFill>
                <a:effectLst/>
              </a:rPr>
              <a:t> Паскаль-</a:t>
            </a:r>
            <a:r>
              <a:rPr lang="ru-RU" sz="2400" b="1" i="0" dirty="0" err="1">
                <a:solidFill>
                  <a:srgbClr val="000000"/>
                </a:solidFill>
                <a:effectLst/>
              </a:rPr>
              <a:t>pas</a:t>
            </a:r>
            <a:r>
              <a:rPr lang="ru-RU" sz="2400" b="1" i="0" dirty="0">
                <a:solidFill>
                  <a:srgbClr val="000000"/>
                </a:solidFill>
                <a:effectLst/>
              </a:rPr>
              <a:t> ,</a:t>
            </a:r>
            <a:r>
              <a:rPr lang="ru-RU" sz="2400" b="0" i="0" dirty="0">
                <a:solidFill>
                  <a:srgbClr val="000000"/>
                </a:solidFill>
                <a:effectLst/>
              </a:rPr>
              <a:t> Бейсик</a:t>
            </a:r>
            <a:r>
              <a:rPr lang="en-US" sz="2400" b="0" i="0" dirty="0">
                <a:solidFill>
                  <a:srgbClr val="000000"/>
                </a:solidFill>
                <a:effectLst/>
              </a:rPr>
              <a:t> </a:t>
            </a:r>
            <a:r>
              <a:rPr lang="ru-RU" sz="2400" b="0" i="0" dirty="0">
                <a:solidFill>
                  <a:srgbClr val="000000"/>
                </a:solidFill>
                <a:effectLst/>
              </a:rPr>
              <a:t>-</a:t>
            </a:r>
            <a:r>
              <a:rPr lang="ru-RU" sz="2400" b="1" i="0" dirty="0">
                <a:solidFill>
                  <a:srgbClr val="000000"/>
                </a:solidFill>
                <a:effectLst/>
              </a:rPr>
              <a:t> </a:t>
            </a:r>
            <a:r>
              <a:rPr lang="ru-RU" sz="2400" b="1" i="0" dirty="0" err="1">
                <a:solidFill>
                  <a:srgbClr val="000000"/>
                </a:solidFill>
                <a:effectLst/>
              </a:rPr>
              <a:t>bas</a:t>
            </a:r>
            <a:r>
              <a:rPr lang="ru-RU" sz="2400" b="0" i="0" dirty="0">
                <a:solidFill>
                  <a:srgbClr val="000000"/>
                </a:solidFill>
                <a:effectLst/>
              </a:rPr>
              <a:t> ), использовались части файлов с параметрами параметров различных приложений (</a:t>
            </a:r>
            <a:r>
              <a:rPr lang="ru-RU" sz="2400" b="1" i="0" dirty="0" err="1">
                <a:solidFill>
                  <a:srgbClr val="000000"/>
                </a:solidFill>
                <a:effectLst/>
              </a:rPr>
              <a:t>ini</a:t>
            </a:r>
            <a:r>
              <a:rPr lang="ru-RU" sz="2400" b="0" i="0" dirty="0">
                <a:solidFill>
                  <a:srgbClr val="000000"/>
                </a:solidFill>
                <a:effectLst/>
              </a:rPr>
              <a:t>), командных файлов (файлов последовательностей команд – </a:t>
            </a:r>
            <a:r>
              <a:rPr lang="en-US" sz="2400" b="1" i="0" dirty="0">
                <a:solidFill>
                  <a:srgbClr val="000000"/>
                </a:solidFill>
                <a:effectLst/>
              </a:rPr>
              <a:t>bat</a:t>
            </a:r>
            <a:r>
              <a:rPr lang="ru-RU" sz="2400" b="0" i="0" dirty="0">
                <a:solidFill>
                  <a:srgbClr val="000000"/>
                </a:solidFill>
                <a:effectLst/>
              </a:rPr>
              <a:t>);</a:t>
            </a:r>
            <a:endParaRPr lang="en-US" sz="2400" b="0" i="0" dirty="0">
              <a:solidFill>
                <a:srgbClr val="000000"/>
              </a:solidFill>
              <a:effectLst/>
            </a:endParaRPr>
          </a:p>
          <a:p>
            <a:pPr algn="just">
              <a:spcBef>
                <a:spcPts val="600"/>
              </a:spcBef>
            </a:pPr>
            <a:r>
              <a:rPr lang="ru-RU" sz="2400" b="0" i="0" dirty="0">
                <a:solidFill>
                  <a:srgbClr val="000000"/>
                </a:solidFill>
                <a:effectLst/>
              </a:rPr>
              <a:t>если приложения не работают с форматами данных друга (не выявлено по изменению), то отличается форматом текстового файла, в котором числовые (или символьные) данные разделены стандартными разделителями (пробел, табуляция, запятая, точка с запятой, конец строки). Обмен данными через такие файлы называется</a:t>
            </a:r>
            <a:r>
              <a:rPr lang="en-US" sz="2400" b="0" i="0" dirty="0">
                <a:solidFill>
                  <a:srgbClr val="000000"/>
                </a:solidFill>
                <a:effectLst/>
              </a:rPr>
              <a:t> </a:t>
            </a:r>
            <a:r>
              <a:rPr lang="ru-RU" sz="2400" b="1" i="0" dirty="0">
                <a:solidFill>
                  <a:srgbClr val="000000"/>
                </a:solidFill>
                <a:effectLst/>
              </a:rPr>
              <a:t>экспортом-импортом. </a:t>
            </a:r>
            <a:r>
              <a:rPr lang="ru-RU" sz="2400" b="0" i="0" dirty="0">
                <a:solidFill>
                  <a:srgbClr val="000000"/>
                </a:solidFill>
                <a:effectLst/>
              </a:rPr>
              <a:t>В файлах такого типа читаются стандартные функции</a:t>
            </a:r>
            <a:r>
              <a:rPr lang="en-US" sz="2400" b="0" i="0" dirty="0">
                <a:solidFill>
                  <a:srgbClr val="000000"/>
                </a:solidFill>
                <a:effectLst/>
              </a:rPr>
              <a:t> </a:t>
            </a:r>
            <a:r>
              <a:rPr lang="ru-RU" sz="2400" b="1" i="0" dirty="0">
                <a:solidFill>
                  <a:srgbClr val="000000"/>
                </a:solidFill>
                <a:effectLst/>
              </a:rPr>
              <a:t>форматного ввода;</a:t>
            </a:r>
            <a:endParaRPr lang="en-US" sz="2400" b="1" i="0" dirty="0">
              <a:solidFill>
                <a:srgbClr val="000000"/>
              </a:solidFill>
              <a:effectLst/>
            </a:endParaRPr>
          </a:p>
          <a:p>
            <a:pPr marR="234315" algn="just">
              <a:spcBef>
                <a:spcPts val="600"/>
              </a:spcBef>
            </a:pPr>
            <a:r>
              <a:rPr lang="ru-RU" sz="2400" b="0" i="0" dirty="0">
                <a:solidFill>
                  <a:srgbClr val="000000"/>
                </a:solidFill>
                <a:effectLst/>
              </a:rPr>
              <a:t>многие приложения (компиляторы, серверные приложения) собраны с оконными интерфейсами</a:t>
            </a:r>
            <a:r>
              <a:rPr lang="en-US" sz="2400" b="0" i="0" dirty="0">
                <a:solidFill>
                  <a:srgbClr val="000000"/>
                </a:solidFill>
                <a:effectLst/>
              </a:rPr>
              <a:t> </a:t>
            </a:r>
            <a:r>
              <a:rPr lang="ru-RU" sz="2400" b="0" i="0" dirty="0">
                <a:solidFill>
                  <a:srgbClr val="000000"/>
                </a:solidFill>
                <a:effectLst/>
              </a:rPr>
              <a:t>и имеют возможность работы в режиме командной строки и чтения управляющих (текстовых) командных файлов.</a:t>
            </a:r>
          </a:p>
          <a:p>
            <a:pPr marL="0" indent="0">
              <a:buNone/>
            </a:pPr>
            <a:endParaRPr lang="ru-RU" dirty="0"/>
          </a:p>
        </p:txBody>
      </p:sp>
      <p:sp>
        <p:nvSpPr>
          <p:cNvPr id="4" name="Номер слайда 3">
            <a:extLst>
              <a:ext uri="{FF2B5EF4-FFF2-40B4-BE49-F238E27FC236}">
                <a16:creationId xmlns:a16="http://schemas.microsoft.com/office/drawing/2014/main" id="{2D131CB0-B105-430B-8D30-AA4BDA5B847C}"/>
              </a:ext>
            </a:extLst>
          </p:cNvPr>
          <p:cNvSpPr>
            <a:spLocks noGrp="1"/>
          </p:cNvSpPr>
          <p:nvPr>
            <p:ph type="sldNum" sz="quarter" idx="12"/>
          </p:nvPr>
        </p:nvSpPr>
        <p:spPr/>
        <p:txBody>
          <a:bodyPr/>
          <a:lstStyle/>
          <a:p>
            <a:fld id="{285DC19C-03DA-4066-9FF7-D0BF1BC6D6F6}" type="slidenum">
              <a:rPr lang="ru-RU" smtClean="0"/>
              <a:t>4</a:t>
            </a:fld>
            <a:endParaRPr lang="ru-RU"/>
          </a:p>
        </p:txBody>
      </p:sp>
    </p:spTree>
    <p:extLst>
      <p:ext uri="{BB962C8B-B14F-4D97-AF65-F5344CB8AC3E}">
        <p14:creationId xmlns:p14="http://schemas.microsoft.com/office/powerpoint/2010/main" val="4197990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Пример 3</a:t>
            </a:r>
          </a:p>
        </p:txBody>
      </p:sp>
      <p:sp>
        <p:nvSpPr>
          <p:cNvPr id="3" name="Объект 2"/>
          <p:cNvSpPr>
            <a:spLocks noGrp="1"/>
          </p:cNvSpPr>
          <p:nvPr>
            <p:ph idx="1"/>
          </p:nvPr>
        </p:nvSpPr>
        <p:spPr>
          <a:xfrm>
            <a:off x="407368" y="1844824"/>
            <a:ext cx="11233248" cy="4351338"/>
          </a:xfrm>
          <a:prstGeom prst="roundRect">
            <a:avLst/>
          </a:prstGeom>
          <a:ln w="15875">
            <a:solidFill>
              <a:srgbClr val="C00000"/>
            </a:solidFill>
          </a:ln>
        </p:spPr>
        <p:txBody>
          <a:bodyPr>
            <a:normAutofit fontScale="55000" lnSpcReduction="20000"/>
          </a:bodyPr>
          <a:lstStyle/>
          <a:p>
            <a:pPr marL="0" indent="0">
              <a:buNone/>
            </a:pPr>
            <a:r>
              <a:rPr lang="en-US" dirty="0">
                <a:latin typeface="Consolas" pitchFamily="49" charset="0"/>
                <a:cs typeface="Consolas" pitchFamily="49" charset="0"/>
              </a:rPr>
              <a:t>#include &lt;</a:t>
            </a:r>
            <a:r>
              <a:rPr lang="en-US" dirty="0" err="1">
                <a:latin typeface="Consolas" pitchFamily="49" charset="0"/>
                <a:cs typeface="Consolas" pitchFamily="49" charset="0"/>
              </a:rPr>
              <a:t>iostream</a:t>
            </a:r>
            <a:r>
              <a:rPr lang="en-US" dirty="0">
                <a:latin typeface="Consolas" pitchFamily="49" charset="0"/>
                <a:cs typeface="Consolas" pitchFamily="49" charset="0"/>
              </a:rPr>
              <a:t>&gt;</a:t>
            </a:r>
          </a:p>
          <a:p>
            <a:pPr marL="0" indent="0">
              <a:buNone/>
            </a:pPr>
            <a:r>
              <a:rPr lang="en-US" dirty="0">
                <a:latin typeface="Consolas" pitchFamily="49" charset="0"/>
                <a:cs typeface="Consolas" pitchFamily="49" charset="0"/>
              </a:rPr>
              <a:t>#include &lt;string&gt;</a:t>
            </a:r>
          </a:p>
          <a:p>
            <a:pPr marL="0" indent="0">
              <a:buNone/>
            </a:pPr>
            <a:r>
              <a:rPr lang="en-US" dirty="0" err="1">
                <a:latin typeface="Consolas" pitchFamily="49" charset="0"/>
                <a:cs typeface="Consolas" pitchFamily="49" charset="0"/>
              </a:rPr>
              <a:t>int</a:t>
            </a:r>
            <a:r>
              <a:rPr lang="en-US" dirty="0">
                <a:latin typeface="Consolas" pitchFamily="49" charset="0"/>
                <a:cs typeface="Consolas" pitchFamily="49" charset="0"/>
              </a:rPr>
              <a:t> main()</a:t>
            </a:r>
          </a:p>
          <a:p>
            <a:pPr marL="0" indent="0">
              <a:buNone/>
            </a:pP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//message</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std</a:t>
            </a:r>
            <a:r>
              <a:rPr lang="en-US" dirty="0">
                <a:latin typeface="Consolas" pitchFamily="49" charset="0"/>
                <a:cs typeface="Consolas" pitchFamily="49" charset="0"/>
              </a:rPr>
              <a:t>::string my_string1 = "Happy Learning at Educative!";</a:t>
            </a:r>
          </a:p>
          <a:p>
            <a:pPr marL="0" indent="0">
              <a:buNone/>
            </a:pPr>
            <a:r>
              <a:rPr lang="en-US" dirty="0">
                <a:latin typeface="Consolas" pitchFamily="49" charset="0"/>
                <a:cs typeface="Consolas" pitchFamily="49" charset="0"/>
              </a:rPr>
              <a:t>        //convert to c-string using </a:t>
            </a:r>
            <a:r>
              <a:rPr lang="en-US" dirty="0" err="1">
                <a:latin typeface="Consolas" pitchFamily="49" charset="0"/>
                <a:cs typeface="Consolas" pitchFamily="49" charset="0"/>
              </a:rPr>
              <a:t>c_str</a:t>
            </a:r>
            <a:r>
              <a:rPr lang="en-US" dirty="0">
                <a:latin typeface="Consolas" pitchFamily="49" charset="0"/>
                <a:cs typeface="Consolas" pitchFamily="49" charset="0"/>
              </a:rPr>
              <a:t>()</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std</a:t>
            </a:r>
            <a:r>
              <a:rPr lang="en-US" dirty="0">
                <a:latin typeface="Consolas" pitchFamily="49" charset="0"/>
                <a:cs typeface="Consolas" pitchFamily="49" charset="0"/>
              </a:rPr>
              <a:t>::string </a:t>
            </a:r>
            <a:r>
              <a:rPr lang="en-US" dirty="0" err="1">
                <a:latin typeface="Consolas" pitchFamily="49" charset="0"/>
                <a:cs typeface="Consolas" pitchFamily="49" charset="0"/>
              </a:rPr>
              <a:t>my_cstring</a:t>
            </a:r>
            <a:r>
              <a:rPr lang="en-US" dirty="0">
                <a:latin typeface="Consolas" pitchFamily="49" charset="0"/>
                <a:cs typeface="Consolas" pitchFamily="49" charset="0"/>
              </a:rPr>
              <a:t> = my_string1.c_str();</a:t>
            </a:r>
          </a:p>
          <a:p>
            <a:pPr marL="0" indent="0">
              <a:buNone/>
            </a:pPr>
            <a:r>
              <a:rPr lang="en-US" dirty="0">
                <a:latin typeface="Consolas" pitchFamily="49" charset="0"/>
                <a:cs typeface="Consolas" pitchFamily="49" charset="0"/>
              </a:rPr>
              <a:t>    //print</a:t>
            </a:r>
          </a:p>
          <a:p>
            <a:pPr marL="0" indent="0">
              <a:buNone/>
            </a:pPr>
            <a:r>
              <a:rPr lang="en-US" dirty="0">
                <a:latin typeface="Consolas" pitchFamily="49" charset="0"/>
                <a:cs typeface="Consolas" pitchFamily="49" charset="0"/>
              </a:rPr>
              <a:t>    for(</a:t>
            </a:r>
            <a:r>
              <a:rPr lang="en-US" dirty="0" err="1">
                <a:latin typeface="Consolas" pitchFamily="49" charset="0"/>
                <a:cs typeface="Consolas" pitchFamily="49" charset="0"/>
              </a:rPr>
              <a:t>int</a:t>
            </a:r>
            <a:r>
              <a:rPr lang="en-US" dirty="0">
                <a:latin typeface="Consolas" pitchFamily="49" charset="0"/>
                <a:cs typeface="Consolas" pitchFamily="49" charset="0"/>
              </a:rPr>
              <a:t> i =0; i&lt;</a:t>
            </a:r>
            <a:r>
              <a:rPr lang="en-US" dirty="0" err="1">
                <a:latin typeface="Consolas" pitchFamily="49" charset="0"/>
                <a:cs typeface="Consolas" pitchFamily="49" charset="0"/>
              </a:rPr>
              <a:t>my_cstring.length</a:t>
            </a:r>
            <a:r>
              <a:rPr lang="en-US" dirty="0">
                <a:latin typeface="Consolas" pitchFamily="49" charset="0"/>
                <a:cs typeface="Consolas" pitchFamily="49" charset="0"/>
              </a:rPr>
              <a:t>();i++)</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std</a:t>
            </a:r>
            <a:r>
              <a:rPr lang="en-US" dirty="0">
                <a:latin typeface="Consolas" pitchFamily="49" charset="0"/>
                <a:cs typeface="Consolas" pitchFamily="49" charset="0"/>
              </a:rPr>
              <a:t>::</a:t>
            </a:r>
            <a:r>
              <a:rPr lang="en-US" dirty="0" err="1">
                <a:latin typeface="Consolas" pitchFamily="49" charset="0"/>
                <a:cs typeface="Consolas" pitchFamily="49" charset="0"/>
              </a:rPr>
              <a:t>cout</a:t>
            </a:r>
            <a:r>
              <a:rPr lang="en-US" dirty="0">
                <a:latin typeface="Consolas" pitchFamily="49" charset="0"/>
                <a:cs typeface="Consolas" pitchFamily="49" charset="0"/>
              </a:rPr>
              <a:t>&lt;&lt;" character is "&lt;&lt;my_string1[i]&lt;&lt;"\n"; }</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std</a:t>
            </a:r>
            <a:r>
              <a:rPr lang="en-US" dirty="0">
                <a:latin typeface="Consolas" pitchFamily="49" charset="0"/>
                <a:cs typeface="Consolas" pitchFamily="49" charset="0"/>
              </a:rPr>
              <a:t>::</a:t>
            </a:r>
            <a:r>
              <a:rPr lang="en-US" dirty="0" err="1">
                <a:latin typeface="Consolas" pitchFamily="49" charset="0"/>
                <a:cs typeface="Consolas" pitchFamily="49" charset="0"/>
              </a:rPr>
              <a:t>cout</a:t>
            </a:r>
            <a:r>
              <a:rPr lang="en-US" dirty="0">
                <a:latin typeface="Consolas" pitchFamily="49" charset="0"/>
                <a:cs typeface="Consolas" pitchFamily="49" charset="0"/>
              </a:rPr>
              <a:t>&lt;&lt;"my </a:t>
            </a:r>
            <a:r>
              <a:rPr lang="en-US" dirty="0" err="1">
                <a:latin typeface="Consolas" pitchFamily="49" charset="0"/>
                <a:cs typeface="Consolas" pitchFamily="49" charset="0"/>
              </a:rPr>
              <a:t>cstring</a:t>
            </a:r>
            <a:r>
              <a:rPr lang="en-US" dirty="0">
                <a:latin typeface="Consolas" pitchFamily="49" charset="0"/>
                <a:cs typeface="Consolas" pitchFamily="49" charset="0"/>
              </a:rPr>
              <a:t> is " &lt;&lt;</a:t>
            </a:r>
            <a:r>
              <a:rPr lang="en-US" dirty="0" err="1">
                <a:latin typeface="Consolas" pitchFamily="49" charset="0"/>
                <a:cs typeface="Consolas" pitchFamily="49" charset="0"/>
              </a:rPr>
              <a:t>my_cstring</a:t>
            </a:r>
            <a:r>
              <a:rPr lang="en-US" dirty="0">
                <a:latin typeface="Consolas" pitchFamily="49" charset="0"/>
                <a:cs typeface="Consolas" pitchFamily="49" charset="0"/>
              </a:rPr>
              <a:t>&lt;&lt;"\n";</a:t>
            </a:r>
          </a:p>
          <a:p>
            <a:pPr marL="0" indent="0">
              <a:buNone/>
            </a:pPr>
            <a:r>
              <a:rPr lang="en-US" dirty="0">
                <a:latin typeface="Consolas" pitchFamily="49" charset="0"/>
                <a:cs typeface="Consolas" pitchFamily="49" charset="0"/>
              </a:rPr>
              <a:t>}</a:t>
            </a:r>
            <a:endParaRPr lang="ru-RU" dirty="0">
              <a:latin typeface="Consolas" pitchFamily="49" charset="0"/>
              <a:cs typeface="Consolas" pitchFamily="49" charset="0"/>
            </a:endParaRPr>
          </a:p>
        </p:txBody>
      </p:sp>
      <p:sp>
        <p:nvSpPr>
          <p:cNvPr id="4" name="Номер слайда 3"/>
          <p:cNvSpPr>
            <a:spLocks noGrp="1"/>
          </p:cNvSpPr>
          <p:nvPr>
            <p:ph type="sldNum" sz="quarter" idx="12"/>
          </p:nvPr>
        </p:nvSpPr>
        <p:spPr/>
        <p:txBody>
          <a:bodyPr/>
          <a:lstStyle/>
          <a:p>
            <a:fld id="{285DC19C-03DA-4066-9FF7-D0BF1BC6D6F6}" type="slidenum">
              <a:rPr lang="ru-RU" smtClean="0"/>
              <a:t>40</a:t>
            </a:fld>
            <a:endParaRPr lang="ru-RU"/>
          </a:p>
        </p:txBody>
      </p:sp>
    </p:spTree>
    <p:extLst>
      <p:ext uri="{BB962C8B-B14F-4D97-AF65-F5344CB8AC3E}">
        <p14:creationId xmlns:p14="http://schemas.microsoft.com/office/powerpoint/2010/main" val="574536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6632"/>
            <a:ext cx="10972800" cy="864096"/>
          </a:xfrm>
        </p:spPr>
        <p:txBody>
          <a:bodyPr/>
          <a:lstStyle/>
          <a:p>
            <a:r>
              <a:rPr lang="ru-RU" dirty="0"/>
              <a:t>Преобразование строки в число</a:t>
            </a:r>
          </a:p>
        </p:txBody>
      </p:sp>
      <p:sp>
        <p:nvSpPr>
          <p:cNvPr id="3" name="Объект 2"/>
          <p:cNvSpPr>
            <a:spLocks noGrp="1"/>
          </p:cNvSpPr>
          <p:nvPr>
            <p:ph idx="1"/>
          </p:nvPr>
        </p:nvSpPr>
        <p:spPr>
          <a:xfrm>
            <a:off x="263352" y="1628800"/>
            <a:ext cx="11593288" cy="4464496"/>
          </a:xfrm>
          <a:prstGeom prst="roundRect">
            <a:avLst/>
          </a:prstGeom>
          <a:noFill/>
          <a:ln w="15875">
            <a:solidFill>
              <a:srgbClr val="C00000"/>
            </a:solidFill>
          </a:ln>
        </p:spPr>
        <p:txBody>
          <a:bodyPr>
            <a:normAutofit/>
          </a:bodyPr>
          <a:lstStyle/>
          <a:p>
            <a:pPr marL="0" indent="0" algn="just">
              <a:buNone/>
            </a:pPr>
            <a:r>
              <a:rPr lang="ru-RU" sz="2400" dirty="0"/>
              <a:t>Сначала необходимо преобразовать тип </a:t>
            </a:r>
            <a:r>
              <a:rPr lang="en-US" sz="2400" dirty="0"/>
              <a:t>string</a:t>
            </a:r>
            <a:r>
              <a:rPr lang="ru-RU" sz="2400" dirty="0"/>
              <a:t> в обычную (</a:t>
            </a:r>
            <a:r>
              <a:rPr lang="ru-RU" sz="2400" dirty="0" err="1"/>
              <a:t>анси</a:t>
            </a:r>
            <a:r>
              <a:rPr lang="ru-RU" sz="2400" dirty="0"/>
              <a:t>) строку, а потом использовать функции </a:t>
            </a:r>
            <a:r>
              <a:rPr lang="en-US" sz="2400" b="1" dirty="0" err="1"/>
              <a:t>atoi</a:t>
            </a:r>
            <a:r>
              <a:rPr lang="en-US" sz="2400" b="1" dirty="0"/>
              <a:t> </a:t>
            </a:r>
            <a:r>
              <a:rPr lang="ru-RU" sz="2400" b="1" dirty="0"/>
              <a:t>и </a:t>
            </a:r>
            <a:r>
              <a:rPr lang="en-US" sz="2400" b="1" dirty="0" err="1"/>
              <a:t>atof</a:t>
            </a:r>
            <a:r>
              <a:rPr lang="ru-RU" sz="2400" b="1" dirty="0"/>
              <a:t>, </a:t>
            </a:r>
            <a:r>
              <a:rPr lang="ru-RU" sz="2400" dirty="0"/>
              <a:t>прототип которых находится </a:t>
            </a:r>
            <a:r>
              <a:rPr lang="ru-RU" sz="2400" b="1" dirty="0"/>
              <a:t>в </a:t>
            </a:r>
            <a:r>
              <a:rPr lang="en-US" sz="2400" b="1" dirty="0" err="1"/>
              <a:t>stdlib.h</a:t>
            </a:r>
            <a:r>
              <a:rPr lang="en-US" sz="2400" dirty="0"/>
              <a:t>:</a:t>
            </a:r>
          </a:p>
          <a:p>
            <a:pPr marL="0" indent="0" algn="just">
              <a:buNone/>
            </a:pPr>
            <a:r>
              <a:rPr lang="ru-RU" sz="2400" dirty="0"/>
              <a:t>	</a:t>
            </a:r>
            <a:r>
              <a:rPr lang="en-US" sz="2400" dirty="0"/>
              <a:t>string s = "123</a:t>
            </a:r>
            <a:r>
              <a:rPr lang="ru-RU" sz="2400" dirty="0"/>
              <a:t>.456</a:t>
            </a:r>
            <a:r>
              <a:rPr lang="en-US" sz="2400" dirty="0"/>
              <a:t>";</a:t>
            </a:r>
          </a:p>
          <a:p>
            <a:pPr marL="0" indent="0" algn="just">
              <a:buNone/>
            </a:pPr>
            <a:r>
              <a:rPr lang="ru-RU" sz="2400" dirty="0"/>
              <a:t>	</a:t>
            </a:r>
            <a:r>
              <a:rPr lang="en-US" sz="2400" dirty="0" err="1"/>
              <a:t>int</a:t>
            </a:r>
            <a:r>
              <a:rPr lang="en-US" sz="2400" dirty="0"/>
              <a:t> N;</a:t>
            </a:r>
          </a:p>
          <a:p>
            <a:pPr marL="0" indent="0" algn="just">
              <a:buNone/>
            </a:pPr>
            <a:r>
              <a:rPr lang="ru-RU" sz="2400" dirty="0"/>
              <a:t>	</a:t>
            </a:r>
            <a:r>
              <a:rPr lang="en-US" sz="2400" dirty="0"/>
              <a:t>double X;</a:t>
            </a:r>
          </a:p>
          <a:p>
            <a:pPr marL="0" indent="0" algn="just">
              <a:buNone/>
            </a:pPr>
            <a:r>
              <a:rPr lang="ru-RU" sz="2400" dirty="0"/>
              <a:t>	</a:t>
            </a:r>
            <a:r>
              <a:rPr lang="en-US" sz="2400" dirty="0"/>
              <a:t>N = </a:t>
            </a:r>
            <a:r>
              <a:rPr lang="en-US" sz="2400" dirty="0" err="1"/>
              <a:t>atoi</a:t>
            </a:r>
            <a:r>
              <a:rPr lang="en-US" sz="2400" dirty="0"/>
              <a:t> ( </a:t>
            </a:r>
            <a:r>
              <a:rPr lang="en-US" sz="2400" dirty="0" err="1"/>
              <a:t>s.c_str</a:t>
            </a:r>
            <a:r>
              <a:rPr lang="en-US" sz="2400" dirty="0"/>
              <a:t>() ); // N=123</a:t>
            </a:r>
          </a:p>
          <a:p>
            <a:pPr marL="0" indent="0" algn="just">
              <a:buNone/>
            </a:pPr>
            <a:r>
              <a:rPr lang="ru-RU" sz="2400" dirty="0"/>
              <a:t>	</a:t>
            </a:r>
            <a:r>
              <a:rPr lang="en-US" sz="2400" dirty="0"/>
              <a:t>X = </a:t>
            </a:r>
            <a:r>
              <a:rPr lang="en-US" sz="2400" dirty="0" err="1"/>
              <a:t>atof</a:t>
            </a:r>
            <a:r>
              <a:rPr lang="en-US" sz="2400" dirty="0"/>
              <a:t> ( </a:t>
            </a:r>
            <a:r>
              <a:rPr lang="en-US" sz="2400" dirty="0" err="1"/>
              <a:t>s.c_str</a:t>
            </a:r>
            <a:r>
              <a:rPr lang="en-US" sz="2400" dirty="0"/>
              <a:t>() ); // X = 123.</a:t>
            </a:r>
            <a:r>
              <a:rPr lang="ru-RU" sz="2400" dirty="0"/>
              <a:t>456</a:t>
            </a:r>
            <a:endParaRPr lang="en-US" sz="2400" dirty="0"/>
          </a:p>
        </p:txBody>
      </p:sp>
      <p:sp>
        <p:nvSpPr>
          <p:cNvPr id="4" name="Номер слайда 3"/>
          <p:cNvSpPr>
            <a:spLocks noGrp="1"/>
          </p:cNvSpPr>
          <p:nvPr>
            <p:ph type="sldNum" sz="quarter" idx="12"/>
          </p:nvPr>
        </p:nvSpPr>
        <p:spPr/>
        <p:txBody>
          <a:bodyPr/>
          <a:lstStyle/>
          <a:p>
            <a:fld id="{285DC19C-03DA-4066-9FF7-D0BF1BC6D6F6}" type="slidenum">
              <a:rPr lang="ru-RU" smtClean="0"/>
              <a:t>41</a:t>
            </a:fld>
            <a:endParaRPr lang="ru-RU"/>
          </a:p>
        </p:txBody>
      </p:sp>
    </p:spTree>
    <p:extLst>
      <p:ext uri="{BB962C8B-B14F-4D97-AF65-F5344CB8AC3E}">
        <p14:creationId xmlns:p14="http://schemas.microsoft.com/office/powerpoint/2010/main" val="1425829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352" y="136525"/>
            <a:ext cx="10515600" cy="1325563"/>
          </a:xfrm>
        </p:spPr>
        <p:txBody>
          <a:bodyPr/>
          <a:lstStyle/>
          <a:p>
            <a:r>
              <a:rPr lang="ru-RU" dirty="0"/>
              <a:t>Задание для самостоятельной работы</a:t>
            </a:r>
          </a:p>
        </p:txBody>
      </p:sp>
      <p:sp>
        <p:nvSpPr>
          <p:cNvPr id="3" name="Объект 2"/>
          <p:cNvSpPr>
            <a:spLocks noGrp="1"/>
          </p:cNvSpPr>
          <p:nvPr>
            <p:ph idx="1"/>
          </p:nvPr>
        </p:nvSpPr>
        <p:spPr>
          <a:xfrm>
            <a:off x="479376" y="1690550"/>
            <a:ext cx="11233248" cy="4402745"/>
          </a:xfrm>
          <a:prstGeom prst="roundRect">
            <a:avLst/>
          </a:prstGeom>
          <a:ln w="15875">
            <a:solidFill>
              <a:srgbClr val="C00000"/>
            </a:solidFill>
          </a:ln>
        </p:spPr>
        <p:txBody>
          <a:bodyPr>
            <a:normAutofit fontScale="62500" lnSpcReduction="20000"/>
          </a:bodyPr>
          <a:lstStyle/>
          <a:p>
            <a:pPr marL="0" indent="0">
              <a:buNone/>
            </a:pPr>
            <a:r>
              <a:rPr lang="en-US" dirty="0">
                <a:latin typeface="Consolas" pitchFamily="49" charset="0"/>
                <a:cs typeface="Consolas" pitchFamily="49" charset="0"/>
              </a:rPr>
              <a:t>#include &lt;</a:t>
            </a:r>
            <a:r>
              <a:rPr lang="en-US" dirty="0" err="1">
                <a:latin typeface="Consolas" pitchFamily="49" charset="0"/>
                <a:cs typeface="Consolas" pitchFamily="49" charset="0"/>
              </a:rPr>
              <a:t>iostream</a:t>
            </a:r>
            <a:r>
              <a:rPr lang="en-US" dirty="0">
                <a:latin typeface="Consolas" pitchFamily="49" charset="0"/>
                <a:cs typeface="Consolas" pitchFamily="49" charset="0"/>
              </a:rPr>
              <a:t>&gt;</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#include &lt;string&gt; </a:t>
            </a:r>
            <a:endParaRPr lang="ru-RU" dirty="0">
              <a:latin typeface="Consolas" pitchFamily="49" charset="0"/>
              <a:cs typeface="Consolas" pitchFamily="49" charset="0"/>
            </a:endParaRPr>
          </a:p>
          <a:p>
            <a:pPr marL="0" indent="0">
              <a:buNone/>
            </a:pPr>
            <a:r>
              <a:rPr lang="en-US" dirty="0" err="1">
                <a:latin typeface="Consolas" pitchFamily="49" charset="0"/>
                <a:cs typeface="Consolas" pitchFamily="49" charset="0"/>
              </a:rPr>
              <a:t>int</a:t>
            </a:r>
            <a:r>
              <a:rPr lang="en-US" dirty="0">
                <a:latin typeface="Consolas" pitchFamily="49" charset="0"/>
                <a:cs typeface="Consolas" pitchFamily="49" charset="0"/>
              </a:rPr>
              <a:t> main(){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unsigned count{};   </a:t>
            </a:r>
            <a:r>
              <a:rPr lang="ru-RU" dirty="0">
                <a:latin typeface="Consolas" pitchFamily="49" charset="0"/>
                <a:cs typeface="Consolas" pitchFamily="49" charset="0"/>
              </a:rPr>
              <a:t> </a:t>
            </a:r>
            <a:r>
              <a:rPr lang="en-US" dirty="0" err="1">
                <a:latin typeface="Consolas" pitchFamily="49" charset="0"/>
                <a:cs typeface="Consolas" pitchFamily="49" charset="0"/>
              </a:rPr>
              <a:t>std</a:t>
            </a:r>
            <a:r>
              <a:rPr lang="en-US" dirty="0">
                <a:latin typeface="Consolas" pitchFamily="49" charset="0"/>
                <a:cs typeface="Consolas" pitchFamily="49" charset="0"/>
              </a:rPr>
              <a:t>::string message{ "Hello World"};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for(</a:t>
            </a:r>
            <a:r>
              <a:rPr lang="en-US" dirty="0" err="1">
                <a:latin typeface="Consolas" pitchFamily="49" charset="0"/>
                <a:cs typeface="Consolas" pitchFamily="49" charset="0"/>
              </a:rPr>
              <a:t>const</a:t>
            </a:r>
            <a:r>
              <a:rPr lang="en-US" dirty="0">
                <a:latin typeface="Consolas" pitchFamily="49" charset="0"/>
                <a:cs typeface="Consolas" pitchFamily="49" charset="0"/>
              </a:rPr>
              <a:t> char c: message)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        if(c == 'l')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count++;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 }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 }    </a:t>
            </a:r>
            <a:endParaRPr lang="ru-RU" dirty="0">
              <a:latin typeface="Consolas" pitchFamily="49" charset="0"/>
              <a:cs typeface="Consolas" pitchFamily="49" charset="0"/>
            </a:endParaRPr>
          </a:p>
          <a:p>
            <a:pPr marL="0" indent="0">
              <a:buNone/>
            </a:pPr>
            <a:r>
              <a:rPr lang="en-US" dirty="0" err="1">
                <a:latin typeface="Consolas" pitchFamily="49" charset="0"/>
                <a:cs typeface="Consolas" pitchFamily="49" charset="0"/>
              </a:rPr>
              <a:t>std</a:t>
            </a:r>
            <a:r>
              <a:rPr lang="en-US" dirty="0">
                <a:latin typeface="Consolas" pitchFamily="49" charset="0"/>
                <a:cs typeface="Consolas" pitchFamily="49" charset="0"/>
              </a:rPr>
              <a:t>::</a:t>
            </a:r>
            <a:r>
              <a:rPr lang="en-US" dirty="0" err="1">
                <a:latin typeface="Consolas" pitchFamily="49" charset="0"/>
                <a:cs typeface="Consolas" pitchFamily="49" charset="0"/>
              </a:rPr>
              <a:t>cout</a:t>
            </a:r>
            <a:r>
              <a:rPr lang="en-US" dirty="0">
                <a:latin typeface="Consolas" pitchFamily="49" charset="0"/>
                <a:cs typeface="Consolas" pitchFamily="49" charset="0"/>
              </a:rPr>
              <a:t> &lt;&lt; "Count: " &lt;&lt; count &lt;&lt; </a:t>
            </a:r>
            <a:r>
              <a:rPr lang="en-US" dirty="0" err="1">
                <a:latin typeface="Consolas" pitchFamily="49" charset="0"/>
                <a:cs typeface="Consolas" pitchFamily="49" charset="0"/>
              </a:rPr>
              <a:t>std</a:t>
            </a:r>
            <a:r>
              <a:rPr lang="en-US" dirty="0">
                <a:latin typeface="Consolas" pitchFamily="49" charset="0"/>
                <a:cs typeface="Consolas" pitchFamily="49" charset="0"/>
              </a:rPr>
              <a:t>::</a:t>
            </a:r>
            <a:r>
              <a:rPr lang="en-US" dirty="0" err="1">
                <a:latin typeface="Consolas" pitchFamily="49" charset="0"/>
                <a:cs typeface="Consolas" pitchFamily="49" charset="0"/>
              </a:rPr>
              <a:t>endl</a:t>
            </a:r>
            <a:r>
              <a:rPr lang="en-US" dirty="0">
                <a:latin typeface="Consolas" pitchFamily="49" charset="0"/>
                <a:cs typeface="Consolas" pitchFamily="49" charset="0"/>
              </a:rPr>
              <a:t>;   </a:t>
            </a:r>
            <a:endParaRPr lang="ru-RU" dirty="0">
              <a:latin typeface="Consolas" pitchFamily="49" charset="0"/>
              <a:cs typeface="Consolas" pitchFamily="49" charset="0"/>
            </a:endParaRPr>
          </a:p>
          <a:p>
            <a:pPr marL="0" indent="0">
              <a:buNone/>
            </a:pPr>
            <a:r>
              <a:rPr lang="en-US" dirty="0">
                <a:latin typeface="Consolas" pitchFamily="49" charset="0"/>
                <a:cs typeface="Consolas" pitchFamily="49" charset="0"/>
              </a:rPr>
              <a:t>}</a:t>
            </a:r>
            <a:endParaRPr lang="ru-RU" dirty="0">
              <a:latin typeface="Consolas" pitchFamily="49" charset="0"/>
              <a:cs typeface="Consolas" pitchFamily="49" charset="0"/>
            </a:endParaRPr>
          </a:p>
        </p:txBody>
      </p:sp>
      <p:sp>
        <p:nvSpPr>
          <p:cNvPr id="4" name="Номер слайда 3"/>
          <p:cNvSpPr>
            <a:spLocks noGrp="1"/>
          </p:cNvSpPr>
          <p:nvPr>
            <p:ph type="sldNum" sz="quarter" idx="12"/>
          </p:nvPr>
        </p:nvSpPr>
        <p:spPr/>
        <p:txBody>
          <a:bodyPr/>
          <a:lstStyle/>
          <a:p>
            <a:fld id="{285DC19C-03DA-4066-9FF7-D0BF1BC6D6F6}" type="slidenum">
              <a:rPr lang="ru-RU" smtClean="0"/>
              <a:t>42</a:t>
            </a:fld>
            <a:endParaRPr lang="ru-RU"/>
          </a:p>
        </p:txBody>
      </p:sp>
    </p:spTree>
    <p:extLst>
      <p:ext uri="{BB962C8B-B14F-4D97-AF65-F5344CB8AC3E}">
        <p14:creationId xmlns:p14="http://schemas.microsoft.com/office/powerpoint/2010/main" val="2241644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Задание для самостоятельной работы</a:t>
            </a:r>
          </a:p>
        </p:txBody>
      </p:sp>
      <p:sp>
        <p:nvSpPr>
          <p:cNvPr id="3" name="Объект 2"/>
          <p:cNvSpPr>
            <a:spLocks noGrp="1"/>
          </p:cNvSpPr>
          <p:nvPr>
            <p:ph idx="1"/>
          </p:nvPr>
        </p:nvSpPr>
        <p:spPr>
          <a:xfrm>
            <a:off x="838200" y="1825625"/>
            <a:ext cx="10515600" cy="883295"/>
          </a:xfrm>
          <a:prstGeom prst="roundRect">
            <a:avLst/>
          </a:prstGeom>
          <a:ln w="15875">
            <a:solidFill>
              <a:srgbClr val="C00000"/>
            </a:solidFill>
          </a:ln>
        </p:spPr>
        <p:txBody>
          <a:bodyPr/>
          <a:lstStyle/>
          <a:p>
            <a:pPr marL="0" indent="0">
              <a:buNone/>
            </a:pPr>
            <a:r>
              <a:rPr lang="ru-RU" dirty="0"/>
              <a:t>В заданном тексте заменить все символы ‘+’ на ‘ — ‘</a:t>
            </a:r>
          </a:p>
        </p:txBody>
      </p:sp>
      <p:sp>
        <p:nvSpPr>
          <p:cNvPr id="4" name="Номер слайда 3"/>
          <p:cNvSpPr>
            <a:spLocks noGrp="1"/>
          </p:cNvSpPr>
          <p:nvPr>
            <p:ph type="sldNum" sz="quarter" idx="12"/>
          </p:nvPr>
        </p:nvSpPr>
        <p:spPr/>
        <p:txBody>
          <a:bodyPr/>
          <a:lstStyle/>
          <a:p>
            <a:fld id="{285DC19C-03DA-4066-9FF7-D0BF1BC6D6F6}" type="slidenum">
              <a:rPr lang="ru-RU" smtClean="0"/>
              <a:t>43</a:t>
            </a:fld>
            <a:endParaRPr lang="ru-RU"/>
          </a:p>
        </p:txBody>
      </p:sp>
    </p:spTree>
    <p:extLst>
      <p:ext uri="{BB962C8B-B14F-4D97-AF65-F5344CB8AC3E}">
        <p14:creationId xmlns:p14="http://schemas.microsoft.com/office/powerpoint/2010/main" val="951314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306" y="140681"/>
            <a:ext cx="10515600" cy="1325563"/>
          </a:xfrm>
        </p:spPr>
        <p:txBody>
          <a:bodyPr/>
          <a:lstStyle/>
          <a:p>
            <a:r>
              <a:rPr lang="ru-RU" dirty="0"/>
              <a:t>Использованная литература</a:t>
            </a:r>
          </a:p>
        </p:txBody>
      </p:sp>
      <p:sp>
        <p:nvSpPr>
          <p:cNvPr id="3" name="Объект 2"/>
          <p:cNvSpPr>
            <a:spLocks noGrp="1"/>
          </p:cNvSpPr>
          <p:nvPr>
            <p:ph idx="1"/>
          </p:nvPr>
        </p:nvSpPr>
        <p:spPr>
          <a:xfrm>
            <a:off x="422562" y="1443240"/>
            <a:ext cx="11218053" cy="4146000"/>
          </a:xfrm>
          <a:prstGeom prst="roundRect">
            <a:avLst/>
          </a:prstGeom>
          <a:ln>
            <a:solidFill>
              <a:srgbClr val="C00000"/>
            </a:solidFill>
          </a:ln>
        </p:spPr>
        <p:txBody>
          <a:bodyPr>
            <a:normAutofit/>
          </a:bodyPr>
          <a:lstStyle/>
          <a:p>
            <a:pPr marL="514350" indent="-514350" algn="just">
              <a:buFont typeface="+mj-lt"/>
              <a:buAutoNum type="arabicPeriod"/>
            </a:pPr>
            <a:r>
              <a:rPr lang="ru-RU" dirty="0"/>
              <a:t>Самоучитель по С++ - </a:t>
            </a:r>
            <a:r>
              <a:rPr lang="en-US" dirty="0">
                <a:hlinkClick r:id="rId2"/>
              </a:rPr>
              <a:t>https://code-live.ru/tag/cpp-manual/</a:t>
            </a:r>
            <a:endParaRPr lang="ru-RU" dirty="0"/>
          </a:p>
          <a:p>
            <a:pPr marL="514350" indent="-514350" algn="just">
              <a:buFont typeface="+mj-lt"/>
              <a:buAutoNum type="arabicPeriod"/>
            </a:pPr>
            <a:r>
              <a:rPr lang="en-US" dirty="0">
                <a:hlinkClick r:id="rId3"/>
              </a:rPr>
              <a:t>https://prog-cpp.ru/</a:t>
            </a:r>
            <a:endParaRPr lang="ru-RU" dirty="0"/>
          </a:p>
          <a:p>
            <a:pPr marL="514350" indent="-514350" algn="just">
              <a:buFont typeface="+mj-lt"/>
              <a:buAutoNum type="arabicPeriod"/>
            </a:pPr>
            <a:r>
              <a:rPr lang="en-US" dirty="0">
                <a:hlinkClick r:id="rId4"/>
              </a:rPr>
              <a:t>http://mycpp.ru/cpp/</a:t>
            </a:r>
            <a:r>
              <a:rPr lang="ru-RU" dirty="0"/>
              <a:t> </a:t>
            </a:r>
          </a:p>
          <a:p>
            <a:pPr marL="514350" indent="-514350" algn="just">
              <a:buFont typeface="+mj-lt"/>
              <a:buAutoNum type="arabicPeriod"/>
            </a:pPr>
            <a:r>
              <a:rPr lang="en-US" dirty="0">
                <a:hlinkClick r:id="rId5"/>
              </a:rPr>
              <a:t>http://ermak.cs.nstu.ru/cprog/html/044.htm</a:t>
            </a:r>
            <a:endParaRPr lang="ru-RU" dirty="0"/>
          </a:p>
          <a:p>
            <a:pPr marL="514350" indent="-514350" algn="just">
              <a:buFont typeface="+mj-lt"/>
              <a:buAutoNum type="arabicPeriod"/>
            </a:pPr>
            <a:r>
              <a:rPr lang="en-US" dirty="0">
                <a:hlinkClick r:id="rId6"/>
              </a:rPr>
              <a:t>https://ejudge.179.ru/tasks/cpp/total/161.html</a:t>
            </a:r>
            <a:endParaRPr lang="ru-RU" dirty="0"/>
          </a:p>
          <a:p>
            <a:pPr marL="514350" indent="-514350" algn="just">
              <a:buFont typeface="+mj-lt"/>
              <a:buAutoNum type="arabicPeriod"/>
            </a:pPr>
            <a:r>
              <a:rPr lang="en-US" dirty="0">
                <a:hlinkClick r:id="rId7"/>
              </a:rPr>
              <a:t>https://metanit.com/cpp/tutorial/4.14.php</a:t>
            </a:r>
            <a:endParaRPr lang="ru-RU" dirty="0"/>
          </a:p>
          <a:p>
            <a:pPr marL="514350" indent="-514350" algn="just">
              <a:buFont typeface="+mj-lt"/>
              <a:buAutoNum type="arabicPeriod"/>
            </a:pPr>
            <a:endParaRPr lang="ru-RU" dirty="0"/>
          </a:p>
          <a:p>
            <a:pPr marL="514350" indent="-514350" algn="just">
              <a:buFont typeface="+mj-lt"/>
              <a:buAutoNum type="arabicPeriod"/>
            </a:pPr>
            <a:endParaRPr lang="ru-RU" dirty="0"/>
          </a:p>
        </p:txBody>
      </p:sp>
      <p:sp>
        <p:nvSpPr>
          <p:cNvPr id="4" name="Номер слайда 3"/>
          <p:cNvSpPr>
            <a:spLocks noGrp="1"/>
          </p:cNvSpPr>
          <p:nvPr>
            <p:ph type="sldNum" sz="quarter" idx="12"/>
          </p:nvPr>
        </p:nvSpPr>
        <p:spPr/>
        <p:txBody>
          <a:bodyPr/>
          <a:lstStyle/>
          <a:p>
            <a:fld id="{285DC19C-03DA-4066-9FF7-D0BF1BC6D6F6}" type="slidenum">
              <a:rPr lang="ru-RU" smtClean="0"/>
              <a:t>44</a:t>
            </a:fld>
            <a:endParaRPr lang="ru-RU"/>
          </a:p>
        </p:txBody>
      </p:sp>
    </p:spTree>
    <p:extLst>
      <p:ext uri="{BB962C8B-B14F-4D97-AF65-F5344CB8AC3E}">
        <p14:creationId xmlns:p14="http://schemas.microsoft.com/office/powerpoint/2010/main" val="340521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0F8EC-78B4-4569-96E8-08577BDC2015}"/>
              </a:ext>
            </a:extLst>
          </p:cNvPr>
          <p:cNvSpPr>
            <a:spLocks noGrp="1"/>
          </p:cNvSpPr>
          <p:nvPr>
            <p:ph type="title"/>
          </p:nvPr>
        </p:nvSpPr>
        <p:spPr/>
        <p:txBody>
          <a:bodyPr/>
          <a:lstStyle/>
          <a:p>
            <a:r>
              <a:rPr lang="ru-RU" dirty="0"/>
              <a:t>Текстовый символ</a:t>
            </a:r>
          </a:p>
        </p:txBody>
      </p:sp>
      <p:sp>
        <p:nvSpPr>
          <p:cNvPr id="3" name="Объект 2">
            <a:extLst>
              <a:ext uri="{FF2B5EF4-FFF2-40B4-BE49-F238E27FC236}">
                <a16:creationId xmlns:a16="http://schemas.microsoft.com/office/drawing/2014/main" id="{97EC7DBA-4AA6-4E4C-90AC-E2E8480286EB}"/>
              </a:ext>
            </a:extLst>
          </p:cNvPr>
          <p:cNvSpPr>
            <a:spLocks noGrp="1"/>
          </p:cNvSpPr>
          <p:nvPr>
            <p:ph idx="1"/>
          </p:nvPr>
        </p:nvSpPr>
        <p:spPr>
          <a:xfrm>
            <a:off x="335360" y="1825625"/>
            <a:ext cx="11665296" cy="4351338"/>
          </a:xfrm>
          <a:prstGeom prst="roundRect">
            <a:avLst/>
          </a:prstGeom>
          <a:ln w="15875">
            <a:solidFill>
              <a:srgbClr val="C00000"/>
            </a:solidFill>
          </a:ln>
        </p:spPr>
        <p:txBody>
          <a:bodyPr>
            <a:normAutofit fontScale="70000" lnSpcReduction="20000"/>
          </a:bodyPr>
          <a:lstStyle/>
          <a:p>
            <a:pPr marL="0" indent="0" algn="just">
              <a:buNone/>
            </a:pPr>
            <a:r>
              <a:rPr lang="ru-RU" dirty="0"/>
              <a:t>Базовый тип данных </a:t>
            </a:r>
            <a:r>
              <a:rPr lang="ru-RU" dirty="0" err="1"/>
              <a:t>char</a:t>
            </a:r>
            <a:r>
              <a:rPr lang="ru-RU" dirty="0"/>
              <a:t> понимает трояко: как байт - минимальная адресуемая единица измерения данных в компьютере, как целое со знаком (в диапазоне –127…+127) и как символ текст. Этот факт качества общепринятые стандарты на представление текстовой информации, которые «зашиты» как в архитектуре компьютера (экран, принтер), так и в системных программах. Стандартом установлено между символами и присвоенными значениями целочисленных значений (кодами). Любое устройство, отображающее символьные данные, при получении кода выводит соответствующее ему символ. Аналогично клавиатура (совместно с драйвером) кодирует приложения любой клавиатуры с учетом регистровых и управляющих клавиш в соответствующем коде. </a:t>
            </a:r>
          </a:p>
          <a:p>
            <a:pPr marL="0" indent="0" algn="just">
              <a:buNone/>
            </a:pPr>
            <a:r>
              <a:rPr lang="ru-RU" dirty="0"/>
              <a:t>' '           - 0x20,               'В'          - 0x42,</a:t>
            </a:r>
          </a:p>
          <a:p>
            <a:pPr marL="0" indent="0" algn="just">
              <a:buNone/>
            </a:pPr>
            <a:endParaRPr lang="ru-RU" dirty="0"/>
          </a:p>
          <a:p>
            <a:pPr marL="0" indent="0" algn="just">
              <a:buNone/>
            </a:pPr>
            <a:r>
              <a:rPr lang="ru-RU" dirty="0"/>
              <a:t>'*'           - 0x2A,               'Y'          - 0x59,</a:t>
            </a:r>
          </a:p>
          <a:p>
            <a:pPr marL="0" indent="0" algn="just">
              <a:buNone/>
            </a:pPr>
            <a:endParaRPr lang="ru-RU" dirty="0"/>
          </a:p>
          <a:p>
            <a:pPr marL="0" indent="0" algn="just">
              <a:buNone/>
            </a:pPr>
            <a:r>
              <a:rPr lang="ru-RU" dirty="0"/>
              <a:t>«0»          — 0x30,               «Z»          — 0x5A,</a:t>
            </a:r>
          </a:p>
          <a:p>
            <a:pPr algn="just"/>
            <a:endParaRPr lang="ru-RU" dirty="0"/>
          </a:p>
        </p:txBody>
      </p:sp>
      <p:sp>
        <p:nvSpPr>
          <p:cNvPr id="4" name="Номер слайда 3">
            <a:extLst>
              <a:ext uri="{FF2B5EF4-FFF2-40B4-BE49-F238E27FC236}">
                <a16:creationId xmlns:a16="http://schemas.microsoft.com/office/drawing/2014/main" id="{EFBC902F-4500-435B-A949-33BD0E184541}"/>
              </a:ext>
            </a:extLst>
          </p:cNvPr>
          <p:cNvSpPr>
            <a:spLocks noGrp="1"/>
          </p:cNvSpPr>
          <p:nvPr>
            <p:ph type="sldNum" sz="quarter" idx="12"/>
          </p:nvPr>
        </p:nvSpPr>
        <p:spPr/>
        <p:txBody>
          <a:bodyPr/>
          <a:lstStyle/>
          <a:p>
            <a:fld id="{285DC19C-03DA-4066-9FF7-D0BF1BC6D6F6}" type="slidenum">
              <a:rPr lang="ru-RU" smtClean="0"/>
              <a:t>5</a:t>
            </a:fld>
            <a:endParaRPr lang="ru-RU"/>
          </a:p>
        </p:txBody>
      </p:sp>
    </p:spTree>
    <p:extLst>
      <p:ext uri="{BB962C8B-B14F-4D97-AF65-F5344CB8AC3E}">
        <p14:creationId xmlns:p14="http://schemas.microsoft.com/office/powerpoint/2010/main" val="16179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8C4372-01E9-4505-92BD-4920A104F7F0}"/>
              </a:ext>
            </a:extLst>
          </p:cNvPr>
          <p:cNvSpPr>
            <a:spLocks noGrp="1"/>
          </p:cNvSpPr>
          <p:nvPr>
            <p:ph type="title"/>
          </p:nvPr>
        </p:nvSpPr>
        <p:spPr>
          <a:xfrm>
            <a:off x="407368" y="136525"/>
            <a:ext cx="10515600" cy="1325563"/>
          </a:xfrm>
        </p:spPr>
        <p:txBody>
          <a:bodyPr/>
          <a:lstStyle/>
          <a:p>
            <a:r>
              <a:rPr lang="ru-RU" dirty="0">
                <a:solidFill>
                  <a:srgbClr val="000000"/>
                </a:solidFill>
              </a:rPr>
              <a:t>Обработка символов</a:t>
            </a:r>
            <a:endParaRPr lang="ru-RU" dirty="0"/>
          </a:p>
        </p:txBody>
      </p:sp>
      <p:sp>
        <p:nvSpPr>
          <p:cNvPr id="3" name="Объект 2">
            <a:extLst>
              <a:ext uri="{FF2B5EF4-FFF2-40B4-BE49-F238E27FC236}">
                <a16:creationId xmlns:a16="http://schemas.microsoft.com/office/drawing/2014/main" id="{54FE3671-03A4-40CE-A556-5A31B570D280}"/>
              </a:ext>
            </a:extLst>
          </p:cNvPr>
          <p:cNvSpPr>
            <a:spLocks noGrp="1"/>
          </p:cNvSpPr>
          <p:nvPr>
            <p:ph idx="1"/>
          </p:nvPr>
        </p:nvSpPr>
        <p:spPr>
          <a:xfrm>
            <a:off x="479376" y="1772816"/>
            <a:ext cx="11449272" cy="4320480"/>
          </a:xfrm>
          <a:prstGeom prst="roundRect">
            <a:avLst/>
          </a:prstGeom>
          <a:ln w="15875">
            <a:solidFill>
              <a:srgbClr val="C00000"/>
            </a:solidFill>
          </a:ln>
        </p:spPr>
        <p:txBody>
          <a:bodyPr>
            <a:normAutofit/>
          </a:bodyPr>
          <a:lstStyle/>
          <a:p>
            <a:pPr marL="0" indent="0">
              <a:buNone/>
            </a:pPr>
            <a:r>
              <a:rPr lang="ru-RU" b="0" i="0" dirty="0">
                <a:solidFill>
                  <a:srgbClr val="000000"/>
                </a:solidFill>
                <a:effectLst/>
              </a:rPr>
              <a:t>Цифровая и символьная интерпретация типа данных </a:t>
            </a:r>
            <a:r>
              <a:rPr lang="ru-RU" b="1" i="0" dirty="0" err="1">
                <a:solidFill>
                  <a:srgbClr val="000000"/>
                </a:solidFill>
                <a:effectLst/>
              </a:rPr>
              <a:t>char</a:t>
            </a:r>
            <a:r>
              <a:rPr lang="ru-RU" b="1" i="0" dirty="0">
                <a:solidFill>
                  <a:srgbClr val="000000"/>
                </a:solidFill>
                <a:effectLst/>
              </a:rPr>
              <a:t> </a:t>
            </a:r>
            <a:r>
              <a:rPr lang="ru-RU" b="0" i="0" dirty="0">
                <a:solidFill>
                  <a:srgbClr val="000000"/>
                </a:solidFill>
                <a:effectLst/>
              </a:rPr>
              <a:t>позволяет использовать обычные операции для работы с большими числами для обработки символов текста. </a:t>
            </a:r>
            <a:endParaRPr lang="en-US" b="0" i="0" dirty="0">
              <a:solidFill>
                <a:srgbClr val="000000"/>
              </a:solidFill>
              <a:effectLst/>
            </a:endParaRPr>
          </a:p>
          <a:p>
            <a:pPr marL="0" indent="0">
              <a:buNone/>
            </a:pPr>
            <a:endParaRPr lang="ru-RU" dirty="0"/>
          </a:p>
          <a:p>
            <a:pPr marL="0" indent="0">
              <a:buNone/>
            </a:pPr>
            <a:r>
              <a:rPr lang="en-US" dirty="0">
                <a:latin typeface="Consolas" panose="020B0609020204030204" pitchFamily="49" charset="0"/>
              </a:rPr>
              <a:t>char</a:t>
            </a:r>
            <a:r>
              <a:rPr lang="ru-RU" dirty="0">
                <a:latin typeface="Consolas" panose="020B0609020204030204" pitchFamily="49" charset="0"/>
              </a:rPr>
              <a:t> с;</a:t>
            </a:r>
          </a:p>
          <a:p>
            <a:pPr marL="0" indent="0">
              <a:buNone/>
            </a:pPr>
            <a:r>
              <a:rPr lang="ru-RU" dirty="0" err="1">
                <a:latin typeface="Consolas" panose="020B0609020204030204" pitchFamily="49" charset="0"/>
              </a:rPr>
              <a:t>for</a:t>
            </a:r>
            <a:r>
              <a:rPr lang="ru-RU" dirty="0">
                <a:latin typeface="Consolas" panose="020B0609020204030204" pitchFamily="49" charset="0"/>
              </a:rPr>
              <a:t> (c= 'A'; c &lt;= 'Z'; c++)</a:t>
            </a:r>
          </a:p>
          <a:p>
            <a:pPr marL="0" indent="0">
              <a:buNone/>
            </a:pPr>
            <a:r>
              <a:rPr lang="en-US" dirty="0">
                <a:latin typeface="Consolas" panose="020B0609020204030204" pitchFamily="49" charset="0"/>
              </a:rPr>
              <a:t>for</a:t>
            </a:r>
            <a:r>
              <a:rPr lang="ru-RU" dirty="0">
                <a:latin typeface="Consolas" panose="020B0609020204030204" pitchFamily="49" charset="0"/>
              </a:rPr>
              <a:t> (c=0x41; c &lt;=0x5A; </a:t>
            </a:r>
            <a:r>
              <a:rPr lang="en-US" dirty="0">
                <a:latin typeface="Consolas" panose="020B0609020204030204" pitchFamily="49" charset="0"/>
              </a:rPr>
              <a:t>c</a:t>
            </a:r>
            <a:r>
              <a:rPr lang="ru-RU" dirty="0">
                <a:latin typeface="Consolas" panose="020B0609020204030204" pitchFamily="49" charset="0"/>
              </a:rPr>
              <a:t>++)</a:t>
            </a:r>
          </a:p>
        </p:txBody>
      </p:sp>
      <p:sp>
        <p:nvSpPr>
          <p:cNvPr id="4" name="Номер слайда 3">
            <a:extLst>
              <a:ext uri="{FF2B5EF4-FFF2-40B4-BE49-F238E27FC236}">
                <a16:creationId xmlns:a16="http://schemas.microsoft.com/office/drawing/2014/main" id="{835D3B2F-9AD9-40C6-81CE-1B55B71DF98A}"/>
              </a:ext>
            </a:extLst>
          </p:cNvPr>
          <p:cNvSpPr>
            <a:spLocks noGrp="1"/>
          </p:cNvSpPr>
          <p:nvPr>
            <p:ph type="sldNum" sz="quarter" idx="12"/>
          </p:nvPr>
        </p:nvSpPr>
        <p:spPr/>
        <p:txBody>
          <a:bodyPr/>
          <a:lstStyle/>
          <a:p>
            <a:fld id="{285DC19C-03DA-4066-9FF7-D0BF1BC6D6F6}" type="slidenum">
              <a:rPr lang="ru-RU" smtClean="0"/>
              <a:t>6</a:t>
            </a:fld>
            <a:endParaRPr lang="ru-RU"/>
          </a:p>
        </p:txBody>
      </p:sp>
    </p:spTree>
    <p:extLst>
      <p:ext uri="{BB962C8B-B14F-4D97-AF65-F5344CB8AC3E}">
        <p14:creationId xmlns:p14="http://schemas.microsoft.com/office/powerpoint/2010/main" val="428257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723C33-72C6-4CCE-9EBB-698A50E9F833}"/>
              </a:ext>
            </a:extLst>
          </p:cNvPr>
          <p:cNvSpPr>
            <a:spLocks noGrp="1"/>
          </p:cNvSpPr>
          <p:nvPr>
            <p:ph type="title"/>
          </p:nvPr>
        </p:nvSpPr>
        <p:spPr>
          <a:xfrm>
            <a:off x="407368" y="163502"/>
            <a:ext cx="10515600" cy="1325563"/>
          </a:xfrm>
        </p:spPr>
        <p:txBody>
          <a:bodyPr/>
          <a:lstStyle/>
          <a:p>
            <a:r>
              <a:rPr lang="ru-RU" dirty="0"/>
              <a:t>Неотображаемые символы</a:t>
            </a:r>
          </a:p>
        </p:txBody>
      </p:sp>
      <p:sp>
        <p:nvSpPr>
          <p:cNvPr id="3" name="Объект 2">
            <a:extLst>
              <a:ext uri="{FF2B5EF4-FFF2-40B4-BE49-F238E27FC236}">
                <a16:creationId xmlns:a16="http://schemas.microsoft.com/office/drawing/2014/main" id="{75015F1F-4D05-4B8A-812D-6DF5C072B234}"/>
              </a:ext>
            </a:extLst>
          </p:cNvPr>
          <p:cNvSpPr>
            <a:spLocks noGrp="1"/>
          </p:cNvSpPr>
          <p:nvPr>
            <p:ph idx="1"/>
          </p:nvPr>
        </p:nvSpPr>
        <p:spPr>
          <a:xfrm>
            <a:off x="407368" y="1825625"/>
            <a:ext cx="11521280" cy="4339679"/>
          </a:xfrm>
          <a:prstGeom prst="roundRect">
            <a:avLst/>
          </a:prstGeom>
          <a:ln w="15875">
            <a:solidFill>
              <a:srgbClr val="C00000"/>
            </a:solidFill>
          </a:ln>
        </p:spPr>
        <p:txBody>
          <a:bodyPr>
            <a:normAutofit fontScale="70000" lnSpcReduction="20000"/>
          </a:bodyPr>
          <a:lstStyle/>
          <a:p>
            <a:pPr marL="0" indent="0" algn="just">
              <a:buNone/>
            </a:pPr>
            <a:r>
              <a:rPr lang="ru-RU" dirty="0"/>
              <a:t>\ a Звуковой сигнал                                      </a:t>
            </a:r>
          </a:p>
          <a:p>
            <a:pPr marL="0" indent="0" algn="just">
              <a:buNone/>
            </a:pPr>
            <a:r>
              <a:rPr lang="ru-RU" dirty="0"/>
              <a:t> \b Курсор на одну единицу назад                                                 </a:t>
            </a:r>
          </a:p>
          <a:p>
            <a:pPr marL="0" indent="0" algn="just">
              <a:buNone/>
            </a:pPr>
            <a:r>
              <a:rPr lang="ru-RU" dirty="0"/>
              <a:t> \f Переход к началу (перевод формата)                               </a:t>
            </a:r>
          </a:p>
          <a:p>
            <a:pPr marL="0" indent="0" algn="just">
              <a:buNone/>
            </a:pPr>
            <a:r>
              <a:rPr lang="ru-RU" dirty="0"/>
              <a:t> \n Переход на одну строку вниз(перевод строки)                                 </a:t>
            </a:r>
          </a:p>
          <a:p>
            <a:pPr marL="0" indent="0" algn="just">
              <a:buNone/>
            </a:pPr>
            <a:r>
              <a:rPr lang="ru-RU" dirty="0"/>
              <a:t> \r Возврат на первую строку строки                             </a:t>
            </a:r>
          </a:p>
          <a:p>
            <a:pPr marL="0" indent="0" algn="just">
              <a:buNone/>
            </a:pPr>
            <a:r>
              <a:rPr lang="ru-RU" dirty="0"/>
              <a:t> \ t Переход к позиции, кратной 8 (табуляция)                             </a:t>
            </a:r>
          </a:p>
          <a:p>
            <a:pPr marL="0" indent="0" algn="just">
              <a:buNone/>
            </a:pPr>
            <a:r>
              <a:rPr lang="ru-RU" dirty="0"/>
              <a:t> \v Вертикальная табуляция по строкам                                             </a:t>
            </a:r>
          </a:p>
          <a:p>
            <a:pPr marL="0" indent="0" algn="just">
              <a:buNone/>
            </a:pPr>
            <a:r>
              <a:rPr lang="ru-RU" dirty="0"/>
              <a:t> \\  \'  \”  \?                     Представление символов \, ', ", ?                                                                 </a:t>
            </a:r>
          </a:p>
          <a:p>
            <a:pPr marL="0" indent="0" algn="just">
              <a:buNone/>
            </a:pPr>
            <a:r>
              <a:rPr lang="ru-RU" dirty="0"/>
              <a:t> \</a:t>
            </a:r>
            <a:r>
              <a:rPr lang="ru-RU" dirty="0" err="1"/>
              <a:t>nn</a:t>
            </a:r>
            <a:r>
              <a:rPr lang="ru-RU" dirty="0"/>
              <a:t> Символ с восьмеричным кодом </a:t>
            </a:r>
            <a:r>
              <a:rPr lang="ru-RU" dirty="0" err="1"/>
              <a:t>nn</a:t>
            </a:r>
            <a:r>
              <a:rPr lang="ru-RU" dirty="0"/>
              <a:t>                                               </a:t>
            </a:r>
          </a:p>
          <a:p>
            <a:pPr marL="0" indent="0" algn="just">
              <a:buNone/>
            </a:pPr>
            <a:r>
              <a:rPr lang="ru-RU" dirty="0"/>
              <a:t> \</a:t>
            </a:r>
            <a:r>
              <a:rPr lang="ru-RU" dirty="0" err="1"/>
              <a:t>xnn</a:t>
            </a:r>
            <a:r>
              <a:rPr lang="ru-RU" dirty="0"/>
              <a:t> Символ с шестнадцатеричным кодом </a:t>
            </a:r>
            <a:r>
              <a:rPr lang="ru-RU" dirty="0" err="1"/>
              <a:t>nn</a:t>
            </a:r>
            <a:r>
              <a:rPr lang="ru-RU" dirty="0"/>
              <a:t>                                        </a:t>
            </a:r>
          </a:p>
          <a:p>
            <a:pPr marL="0" indent="0" algn="just">
              <a:buNone/>
            </a:pPr>
            <a:r>
              <a:rPr lang="ru-RU" dirty="0"/>
              <a:t> \0 Символ с кодом 0 </a:t>
            </a:r>
          </a:p>
          <a:p>
            <a:endParaRPr lang="ru-RU" dirty="0"/>
          </a:p>
        </p:txBody>
      </p:sp>
      <p:sp>
        <p:nvSpPr>
          <p:cNvPr id="4" name="Номер слайда 3">
            <a:extLst>
              <a:ext uri="{FF2B5EF4-FFF2-40B4-BE49-F238E27FC236}">
                <a16:creationId xmlns:a16="http://schemas.microsoft.com/office/drawing/2014/main" id="{B31EED11-292F-4FF3-9096-952A79FA9D56}"/>
              </a:ext>
            </a:extLst>
          </p:cNvPr>
          <p:cNvSpPr>
            <a:spLocks noGrp="1"/>
          </p:cNvSpPr>
          <p:nvPr>
            <p:ph type="sldNum" sz="quarter" idx="12"/>
          </p:nvPr>
        </p:nvSpPr>
        <p:spPr/>
        <p:txBody>
          <a:bodyPr/>
          <a:lstStyle/>
          <a:p>
            <a:fld id="{285DC19C-03DA-4066-9FF7-D0BF1BC6D6F6}" type="slidenum">
              <a:rPr lang="ru-RU" smtClean="0"/>
              <a:t>7</a:t>
            </a:fld>
            <a:endParaRPr lang="ru-RU"/>
          </a:p>
        </p:txBody>
      </p:sp>
    </p:spTree>
    <p:extLst>
      <p:ext uri="{BB962C8B-B14F-4D97-AF65-F5344CB8AC3E}">
        <p14:creationId xmlns:p14="http://schemas.microsoft.com/office/powerpoint/2010/main" val="71713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FEDC49-E129-4E62-87B3-CA03C2E627A5}"/>
              </a:ext>
            </a:extLst>
          </p:cNvPr>
          <p:cNvSpPr>
            <a:spLocks noGrp="1"/>
          </p:cNvSpPr>
          <p:nvPr>
            <p:ph type="title"/>
          </p:nvPr>
        </p:nvSpPr>
        <p:spPr>
          <a:xfrm>
            <a:off x="263352" y="136525"/>
            <a:ext cx="10515600" cy="1325563"/>
          </a:xfrm>
        </p:spPr>
        <p:txBody>
          <a:bodyPr/>
          <a:lstStyle/>
          <a:p>
            <a:r>
              <a:rPr lang="ru-RU" dirty="0"/>
              <a:t>Обработка символов</a:t>
            </a:r>
          </a:p>
        </p:txBody>
      </p:sp>
      <p:sp>
        <p:nvSpPr>
          <p:cNvPr id="3" name="Объект 2">
            <a:extLst>
              <a:ext uri="{FF2B5EF4-FFF2-40B4-BE49-F238E27FC236}">
                <a16:creationId xmlns:a16="http://schemas.microsoft.com/office/drawing/2014/main" id="{5EC95EAE-FF96-46CA-AE30-43B5EBB25A35}"/>
              </a:ext>
            </a:extLst>
          </p:cNvPr>
          <p:cNvSpPr>
            <a:spLocks noGrp="1"/>
          </p:cNvSpPr>
          <p:nvPr>
            <p:ph idx="1"/>
          </p:nvPr>
        </p:nvSpPr>
        <p:spPr>
          <a:xfrm>
            <a:off x="335360" y="1825625"/>
            <a:ext cx="11449272" cy="4195663"/>
          </a:xfrm>
          <a:prstGeom prst="roundRect">
            <a:avLst/>
          </a:prstGeom>
          <a:ln w="15875">
            <a:solidFill>
              <a:srgbClr val="C00000"/>
            </a:solidFill>
          </a:ln>
        </p:spPr>
        <p:txBody>
          <a:bodyPr>
            <a:normAutofit/>
          </a:bodyPr>
          <a:lstStyle/>
          <a:p>
            <a:pPr marL="0" indent="0" algn="just">
              <a:buNone/>
            </a:pPr>
            <a:r>
              <a:rPr lang="ru-RU" dirty="0"/>
              <a:t>Некоторые программы и стандартные функции обработки символов и строк (</a:t>
            </a:r>
            <a:r>
              <a:rPr lang="ru-RU" dirty="0" err="1"/>
              <a:t>isdigit,isalpha</a:t>
            </a:r>
            <a:r>
              <a:rPr lang="ru-RU" dirty="0"/>
              <a:t>) используют тот факт, что цифры, прописные и строчные (маленькие и большие) латинские буквы имеют упорядоченные по возрастанию значения кодов:</a:t>
            </a:r>
          </a:p>
          <a:p>
            <a:pPr marL="0" indent="0" algn="just">
              <a:buNone/>
            </a:pPr>
            <a:endParaRPr lang="ru-RU" dirty="0"/>
          </a:p>
          <a:p>
            <a:pPr marL="0" indent="0" algn="just">
              <a:buNone/>
            </a:pPr>
            <a:r>
              <a:rPr lang="ru-RU" dirty="0"/>
              <a:t> '0' - '9'     0x30 - 0x39</a:t>
            </a:r>
          </a:p>
          <a:p>
            <a:pPr marL="0" indent="0" algn="just">
              <a:buNone/>
            </a:pPr>
            <a:r>
              <a:rPr lang="ru-RU" dirty="0"/>
              <a:t>«А» — «Я»    0x41 — 0x5A</a:t>
            </a:r>
          </a:p>
          <a:p>
            <a:pPr marL="0" indent="0" algn="just">
              <a:buNone/>
            </a:pPr>
            <a:r>
              <a:rPr lang="ru-RU" dirty="0"/>
              <a:t>«а» — «я»     0x61 — 0x7A</a:t>
            </a:r>
          </a:p>
        </p:txBody>
      </p:sp>
      <p:sp>
        <p:nvSpPr>
          <p:cNvPr id="4" name="Номер слайда 3">
            <a:extLst>
              <a:ext uri="{FF2B5EF4-FFF2-40B4-BE49-F238E27FC236}">
                <a16:creationId xmlns:a16="http://schemas.microsoft.com/office/drawing/2014/main" id="{CCACBF18-8DBA-4DA4-9FD7-7727A7D0F8DD}"/>
              </a:ext>
            </a:extLst>
          </p:cNvPr>
          <p:cNvSpPr>
            <a:spLocks noGrp="1"/>
          </p:cNvSpPr>
          <p:nvPr>
            <p:ph type="sldNum" sz="quarter" idx="12"/>
          </p:nvPr>
        </p:nvSpPr>
        <p:spPr/>
        <p:txBody>
          <a:bodyPr/>
          <a:lstStyle/>
          <a:p>
            <a:fld id="{285DC19C-03DA-4066-9FF7-D0BF1BC6D6F6}" type="slidenum">
              <a:rPr lang="ru-RU" smtClean="0"/>
              <a:t>8</a:t>
            </a:fld>
            <a:endParaRPr lang="ru-RU"/>
          </a:p>
        </p:txBody>
      </p:sp>
    </p:spTree>
    <p:extLst>
      <p:ext uri="{BB962C8B-B14F-4D97-AF65-F5344CB8AC3E}">
        <p14:creationId xmlns:p14="http://schemas.microsoft.com/office/powerpoint/2010/main" val="263086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58B7A4-5295-49B5-9705-6BB44A0CF9F8}"/>
              </a:ext>
            </a:extLst>
          </p:cNvPr>
          <p:cNvSpPr>
            <a:spLocks noGrp="1"/>
          </p:cNvSpPr>
          <p:nvPr>
            <p:ph type="title"/>
          </p:nvPr>
        </p:nvSpPr>
        <p:spPr>
          <a:xfrm>
            <a:off x="335360" y="141190"/>
            <a:ext cx="10515600" cy="1325563"/>
          </a:xfrm>
        </p:spPr>
        <p:txBody>
          <a:bodyPr/>
          <a:lstStyle/>
          <a:p>
            <a:r>
              <a:rPr lang="ru-RU" dirty="0"/>
              <a:t>Строка</a:t>
            </a:r>
          </a:p>
        </p:txBody>
      </p:sp>
      <p:sp>
        <p:nvSpPr>
          <p:cNvPr id="3" name="Объект 2">
            <a:extLst>
              <a:ext uri="{FF2B5EF4-FFF2-40B4-BE49-F238E27FC236}">
                <a16:creationId xmlns:a16="http://schemas.microsoft.com/office/drawing/2014/main" id="{6E87E8DC-7E88-4B73-BB20-09E2BC1507DE}"/>
              </a:ext>
            </a:extLst>
          </p:cNvPr>
          <p:cNvSpPr>
            <a:spLocks noGrp="1"/>
          </p:cNvSpPr>
          <p:nvPr>
            <p:ph idx="1"/>
          </p:nvPr>
        </p:nvSpPr>
        <p:spPr>
          <a:xfrm>
            <a:off x="486948" y="4149080"/>
            <a:ext cx="11369692" cy="1872208"/>
          </a:xfrm>
          <a:prstGeom prst="roundRect">
            <a:avLst/>
          </a:prstGeom>
          <a:ln w="15875">
            <a:solidFill>
              <a:srgbClr val="C00000"/>
            </a:solidFill>
          </a:ln>
        </p:spPr>
        <p:txBody>
          <a:bodyPr>
            <a:normAutofit/>
          </a:bodyPr>
          <a:lstStyle/>
          <a:p>
            <a:pPr marL="0" indent="0">
              <a:buNone/>
            </a:pPr>
            <a:r>
              <a:rPr lang="ru-RU" sz="2000" dirty="0" err="1">
                <a:latin typeface="Consolas" panose="020B0609020204030204" pitchFamily="49" charset="0"/>
              </a:rPr>
              <a:t>char</a:t>
            </a:r>
            <a:r>
              <a:rPr lang="ru-RU" sz="2000" dirty="0">
                <a:latin typeface="Consolas" panose="020B0609020204030204" pitchFamily="49" charset="0"/>
              </a:rPr>
              <a:t> A[20] = { ' С ',' т ',' р ','</a:t>
            </a:r>
            <a:r>
              <a:rPr lang="ru-RU" sz="2000" dirty="0" err="1">
                <a:latin typeface="Consolas" panose="020B0609020204030204" pitchFamily="49" charset="0"/>
              </a:rPr>
              <a:t>о','к','а</a:t>
            </a:r>
            <a:r>
              <a:rPr lang="ru-RU" sz="2000" dirty="0">
                <a:latin typeface="Consolas" panose="020B0609020204030204" pitchFamily="49" charset="0"/>
              </a:rPr>
              <a:t> ','\0'};</a:t>
            </a:r>
          </a:p>
          <a:p>
            <a:pPr marL="0" indent="0">
              <a:buNone/>
            </a:pPr>
            <a:r>
              <a:rPr lang="ru-RU" sz="2000" dirty="0" err="1">
                <a:latin typeface="Consolas" panose="020B0609020204030204" pitchFamily="49" charset="0"/>
              </a:rPr>
              <a:t>char</a:t>
            </a:r>
            <a:r>
              <a:rPr lang="ru-RU" sz="2000" dirty="0">
                <a:latin typeface="Consolas" panose="020B0609020204030204" pitchFamily="49" charset="0"/>
              </a:rPr>
              <a:t> B[80];</a:t>
            </a:r>
          </a:p>
          <a:p>
            <a:pPr marL="0" indent="0">
              <a:buNone/>
            </a:pPr>
            <a:r>
              <a:rPr lang="ru-RU" sz="2000" dirty="0" err="1">
                <a:latin typeface="Consolas" panose="020B0609020204030204" pitchFamily="49" charset="0"/>
              </a:rPr>
              <a:t>for</a:t>
            </a:r>
            <a:r>
              <a:rPr lang="ru-RU" sz="2000" dirty="0">
                <a:latin typeface="Consolas" panose="020B0609020204030204" pitchFamily="49" charset="0"/>
              </a:rPr>
              <a:t> (</a:t>
            </a:r>
            <a:r>
              <a:rPr lang="ru-RU" sz="2000" dirty="0" err="1">
                <a:latin typeface="Consolas" panose="020B0609020204030204" pitchFamily="49" charset="0"/>
              </a:rPr>
              <a:t>int</a:t>
            </a:r>
            <a:r>
              <a:rPr lang="ru-RU" sz="2000" dirty="0">
                <a:latin typeface="Consolas" panose="020B0609020204030204" pitchFamily="49" charset="0"/>
              </a:rPr>
              <a:t> i=0; i&lt;20; i++) B[i] = 'A';</a:t>
            </a:r>
          </a:p>
          <a:p>
            <a:pPr marL="0" indent="0">
              <a:buNone/>
            </a:pPr>
            <a:r>
              <a:rPr lang="ru-RU" sz="2000" dirty="0">
                <a:latin typeface="Consolas" panose="020B0609020204030204" pitchFamily="49" charset="0"/>
              </a:rPr>
              <a:t>В[20] = '\0';</a:t>
            </a:r>
          </a:p>
        </p:txBody>
      </p:sp>
      <p:sp>
        <p:nvSpPr>
          <p:cNvPr id="4" name="Номер слайда 3">
            <a:extLst>
              <a:ext uri="{FF2B5EF4-FFF2-40B4-BE49-F238E27FC236}">
                <a16:creationId xmlns:a16="http://schemas.microsoft.com/office/drawing/2014/main" id="{270261DF-69BB-4C23-B648-157A42DCEA97}"/>
              </a:ext>
            </a:extLst>
          </p:cNvPr>
          <p:cNvSpPr>
            <a:spLocks noGrp="1"/>
          </p:cNvSpPr>
          <p:nvPr>
            <p:ph type="sldNum" sz="quarter" idx="12"/>
          </p:nvPr>
        </p:nvSpPr>
        <p:spPr/>
        <p:txBody>
          <a:bodyPr/>
          <a:lstStyle/>
          <a:p>
            <a:fld id="{285DC19C-03DA-4066-9FF7-D0BF1BC6D6F6}" type="slidenum">
              <a:rPr lang="ru-RU" smtClean="0"/>
              <a:t>9</a:t>
            </a:fld>
            <a:endParaRPr lang="ru-RU"/>
          </a:p>
        </p:txBody>
      </p:sp>
      <p:sp>
        <p:nvSpPr>
          <p:cNvPr id="6" name="TextBox 5">
            <a:extLst>
              <a:ext uri="{FF2B5EF4-FFF2-40B4-BE49-F238E27FC236}">
                <a16:creationId xmlns:a16="http://schemas.microsoft.com/office/drawing/2014/main" id="{D41EEA2A-E90F-456A-BC7D-D0D765B5CF90}"/>
              </a:ext>
            </a:extLst>
          </p:cNvPr>
          <p:cNvSpPr txBox="1"/>
          <p:nvPr/>
        </p:nvSpPr>
        <p:spPr>
          <a:xfrm>
            <a:off x="479376" y="1441186"/>
            <a:ext cx="11521280" cy="2145268"/>
          </a:xfrm>
          <a:prstGeom prst="roundRect">
            <a:avLst/>
          </a:prstGeom>
          <a:noFill/>
          <a:ln w="15875">
            <a:solidFill>
              <a:srgbClr val="C00000"/>
            </a:solidFill>
          </a:ln>
        </p:spPr>
        <p:txBody>
          <a:bodyPr wrap="square">
            <a:spAutoFit/>
          </a:bodyPr>
          <a:lstStyle/>
          <a:p>
            <a:pPr algn="just"/>
            <a:r>
              <a:rPr lang="ru-RU" sz="2400" dirty="0"/>
              <a:t>Строкой называется последовательность символов, ограниченная символом с кодом 0, то есть '\0'. Местом хранения строк является массив символов. Суть разницы между строками и массивом символов состоит в том, что строка является структурой данных. Массив символов может быть обработан строкой, а может быть заполнен </a:t>
            </a:r>
            <a:r>
              <a:rPr lang="ru-RU" sz="2400" dirty="0" err="1"/>
              <a:t>программно</a:t>
            </a:r>
            <a:r>
              <a:rPr lang="ru-RU" sz="2400" dirty="0"/>
              <a:t>.</a:t>
            </a:r>
          </a:p>
        </p:txBody>
      </p:sp>
    </p:spTree>
    <p:extLst>
      <p:ext uri="{BB962C8B-B14F-4D97-AF65-F5344CB8AC3E}">
        <p14:creationId xmlns:p14="http://schemas.microsoft.com/office/powerpoint/2010/main" val="1955392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18804</TotalTime>
  <Words>4313</Words>
  <Application>Microsoft Office PowerPoint</Application>
  <PresentationFormat>Широкоэкранный</PresentationFormat>
  <Paragraphs>416</Paragraphs>
  <Slides>44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44</vt:i4>
      </vt:variant>
    </vt:vector>
  </HeadingPairs>
  <TitlesOfParts>
    <vt:vector size="50" baseType="lpstr">
      <vt:lpstr>Arial</vt:lpstr>
      <vt:lpstr>Calibri</vt:lpstr>
      <vt:lpstr>Calibri Light</vt:lpstr>
      <vt:lpstr>Consolas</vt:lpstr>
      <vt:lpstr>Times New Roman</vt:lpstr>
      <vt:lpstr>Тема Office</vt:lpstr>
      <vt:lpstr>Стандартные библиотеки в С++. Средства работы с текстом</vt:lpstr>
      <vt:lpstr>План</vt:lpstr>
      <vt:lpstr>История</vt:lpstr>
      <vt:lpstr>Стандартный ввод-вывод. Текстовый файл</vt:lpstr>
      <vt:lpstr>Текстовый символ</vt:lpstr>
      <vt:lpstr>Обработка символов</vt:lpstr>
      <vt:lpstr>Неотображаемые символы</vt:lpstr>
      <vt:lpstr>Обработка символов</vt:lpstr>
      <vt:lpstr>Строка</vt:lpstr>
      <vt:lpstr>Строка</vt:lpstr>
      <vt:lpstr>Строковая константа</vt:lpstr>
      <vt:lpstr>Представление текста</vt:lpstr>
      <vt:lpstr>Текстовые файлы</vt:lpstr>
      <vt:lpstr>Стандартные приемы обработки строк</vt:lpstr>
      <vt:lpstr>Обработка символов с учетом особенностей их кодирования</vt:lpstr>
      <vt:lpstr>Обработка символов с учетом особенностей их кодирования</vt:lpstr>
      <vt:lpstr>Подсчет количества слов</vt:lpstr>
      <vt:lpstr>Удаление лишних пробелов</vt:lpstr>
      <vt:lpstr>Посимвольная и пословная обработка</vt:lpstr>
      <vt:lpstr>Посимвольная и пословная обработка</vt:lpstr>
      <vt:lpstr>Сравнение строк</vt:lpstr>
      <vt:lpstr>Презентация PowerPoint</vt:lpstr>
      <vt:lpstr>Презентация PowerPoint</vt:lpstr>
      <vt:lpstr>Презентация PowerPoint</vt:lpstr>
      <vt:lpstr>Презентация PowerPoint</vt:lpstr>
      <vt:lpstr>Презентация PowerPoint</vt:lpstr>
      <vt:lpstr>Задания для самостоятельной работы</vt:lpstr>
      <vt:lpstr>Задания для самостоятельной работы</vt:lpstr>
      <vt:lpstr>Тип данных string</vt:lpstr>
      <vt:lpstr>Ввод символьных строк</vt:lpstr>
      <vt:lpstr>Ввод символьных строк</vt:lpstr>
      <vt:lpstr>Арифметические операторы</vt:lpstr>
      <vt:lpstr>Методы строк</vt:lpstr>
      <vt:lpstr>Презентация PowerPoint</vt:lpstr>
      <vt:lpstr>Методы строк</vt:lpstr>
      <vt:lpstr>Методы строк</vt:lpstr>
      <vt:lpstr>Методы строк</vt:lpstr>
      <vt:lpstr>Методы строк</vt:lpstr>
      <vt:lpstr>Методы строк</vt:lpstr>
      <vt:lpstr>Пример 3</vt:lpstr>
      <vt:lpstr>Преобразование строки в число</vt:lpstr>
      <vt:lpstr>Задание для самостоятельной работы</vt:lpstr>
      <vt:lpstr>Задание для самостоятельной работы</vt:lpstr>
      <vt:lpstr>Использованная литература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Arseniy</dc:creator>
  <cp:lastModifiedBy>Inga Shelomentseva</cp:lastModifiedBy>
  <cp:revision>591</cp:revision>
  <dcterms:created xsi:type="dcterms:W3CDTF">2012-07-30T23:42:41Z</dcterms:created>
  <dcterms:modified xsi:type="dcterms:W3CDTF">2023-04-28T04:17:21Z</dcterms:modified>
</cp:coreProperties>
</file>