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4" r:id="rId19"/>
    <p:sldId id="275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latin typeface="+mn-lt"/>
              </a:rPr>
              <a:t>Миокардиальные</a:t>
            </a:r>
            <a:r>
              <a:rPr lang="ru-RU" dirty="0" smtClean="0">
                <a:latin typeface="+mn-lt"/>
              </a:rPr>
              <a:t> белки</a:t>
            </a:r>
            <a:endParaRPr lang="ru-RU" dirty="0">
              <a:latin typeface="+mn-lt"/>
            </a:endParaRPr>
          </a:p>
        </p:txBody>
      </p:sp>
      <p:pic>
        <p:nvPicPr>
          <p:cNvPr id="26626" name="Picture 2" descr="Ягоды годжи картинки инфаркта миокарда Худеем вместе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500438"/>
            <a:ext cx="238125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85728"/>
            <a:ext cx="8715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 "Красноярский государственный медицинский университет имени профессора В.Ф.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607220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Разработал: Перфильева Г.В.</a:t>
            </a:r>
            <a:endParaRPr lang="ru-RU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755984"/>
          </a:xfrm>
        </p:spPr>
        <p:txBody>
          <a:bodyPr>
            <a:noAutofit/>
          </a:bodyPr>
          <a:lstStyle/>
          <a:p>
            <a:pPr lvl="0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Разработка индивидуального курса реабилитации после острого инфаркта миокарда;</a:t>
            </a:r>
          </a:p>
          <a:p>
            <a:pPr lvl="0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Наблюдение за пациентами со стенокардией (параллельное определение Тропонина);</a:t>
            </a:r>
          </a:p>
          <a:p>
            <a:pPr lvl="0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Предоперационный мониторинг;</a:t>
            </a:r>
          </a:p>
          <a:p>
            <a:pPr lvl="0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Ранняя диагностика сердечной недостаточности у больных СД и заболеваниями щитовидной железы;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Потенциальные возможности использования NT–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BNP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764705"/>
            <a:ext cx="8712968" cy="2376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это белок, являющийся одним из компонентов сократительного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контрактильного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аппарата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поперечно-полосатых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мышц, позволяющий мышечным волокнам актина и миозина скользить относительно друг друга.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://edoc.hu-berlin.de/dissertationen/daehmlow-steffen-2006-04-07/HTML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9144000" cy="3933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472608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(молекулярный вес 39,7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обеспечивает связь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тропонинового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комплекса с волокнами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тропомиозина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(молекулярный вес 18кД) связывается с ионами кальция, концентрация которых повышается в клетках после деполяризации клеточной мембраны, вызывая сокращение мышечных волокон. 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I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молекулярный вес 22,5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подавляет сократительный акт во время восстановительной фазы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04867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Изоформа Тропонина Т, специфическая для сердечных мышц, в эмбриональный период развития присутствует также в скелетных мышцах.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Сердечная изоформа Тропонина I обнаружена только в сердечных мышцах, что говорит о её абсолютной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кардиоспецифичности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ишемическом повреждении клеток миокарда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тропониновый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комплекс распадается, и молекулы тропонина попадают в кровь - через 3-4 часа после случившегося, концентрацию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тропонинов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крови можно измерить современными лабораторными методами.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meditrol-Troponin l (cTnl) Fairmed Medizintechn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6552728" cy="3600400"/>
          </a:xfrm>
          <a:prstGeom prst="rect">
            <a:avLst/>
          </a:prstGeom>
          <a:noFill/>
        </p:spPr>
      </p:pic>
      <p:pic>
        <p:nvPicPr>
          <p:cNvPr id="43012" name="Picture 4" descr="Тест-системы для определения Тропонина Т - МедПоиск.р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933056"/>
            <a:ext cx="770485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76673"/>
          <a:ext cx="8229600" cy="573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1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 тропонина I</a:t>
                      </a:r>
                      <a:endParaRPr lang="ru-RU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2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Граничная концентрация для исключения острого инфаркта миокарда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 мкг/л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Граничная концентрация при остром инфаркте миокарда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 мкг/л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 тропонина T</a:t>
                      </a:r>
                      <a:endParaRPr lang="ru-RU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2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Острый инфаркт миокарда исключается (диагностика через 3-8 часов после приступа)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 0.4 мкг/л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42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Инфаркт не исключается или болезнь миокарда (необходима дальнейшая диагностика)</a:t>
                      </a: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0,4-2,3 мкг/л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14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Hs-cTnI0.005 </a:t>
                      </a:r>
                      <a:r>
                        <a:rPr kumimoji="0" lang="ru-RU" sz="1800" b="1" kern="1200" dirty="0" err="1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нг</a:t>
                      </a:r>
                      <a:r>
                        <a:rPr kumimoji="0" lang="ru-RU" sz="1800" b="1" kern="12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/мл</a:t>
                      </a:r>
                      <a:endParaRPr lang="ru-RU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0" marR="95250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3312368"/>
          </a:xfrm>
        </p:spPr>
        <p:txBody>
          <a:bodyPr/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Миокардиальные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белки (тропонины Т и I) имеют почти абсолютную специфичность для ткани миокарда, высокую чувствительность, что позволяет выявлять даже микроскопические участки повреждения миокарда.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340769"/>
            <a:ext cx="8964488" cy="352839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Сердечная изоформа - это небольшой белок 132 АК,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молекулярная масса около 14858 Да,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нейтральный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цитозольный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белок,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отвечающий за транспорт жирных кислот внутри клетки.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Норма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&lt;120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/мл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Белоксвязывающий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жирные кислоты 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h-FABP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небольшая молекулярная масса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локализация в цитоплазме, - раннее появление в кровяном русле больных;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концентрация в клетках сердца, - значительное увеличение концентрации по сравнению с нормальным содержанием в крови;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кардиоспецифичной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изоформы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Концентрация FABP в сыворотке крови не зависит от времени суток и  не меняется с возрастом.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Изменение концентрации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h-FABP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 крови больного наблюдается через 1–3 часа после появления симптомов заболевания, достигая максимума (до 300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/мл)   через 6–8 часов, после чего в течение 12-24 часов возвращается к нормальной концентрации.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h-FABP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как маркера некроза клеток сердца: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602627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Недостаток использования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h-FABP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 качестве диагностического маркера инфаркта миокарда: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сравнительно низкая (по сравнению с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тропонинами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кардиальная специфичность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меньшее диагностическое окно (1-24 часа после возникновения болей в груди)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26642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мере гибели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кардиомиоциты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высвобождают в кровоток огромное количество биологически активных веществ, в том числе внутриклеточные ферменты: АСТ, КК, ЛДГ,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также ряд специфических белков: миоглобин,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тропонины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I.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Инфаркт миокар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7344816" cy="4221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9242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ммунохроматографические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тест-системы позволяют выявить в крови сердечный БСЖК в течение 10-20 минут.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www.bialexa.ru/images/production/%D1%81%D0%91%D0%A1%D0%96%D0%9A-%D0%98%D0%A5%D0%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496944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052736"/>
            <a:ext cx="6192688" cy="5112568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гемсодержащий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хромопротеид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легкая цепь миозина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масса 17,6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транспортирует кислород в скелетные мышцы и миокард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связывается с белками крови;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повреждении миокарда и скелетных мышц быстро попадает в кровь, затем быстро удаляется почками.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 40-60 мкг/л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Миоглобин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0" name="Picture 2" descr="Хромопротеины придают тканям цвет - Биохим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628800"/>
            <a:ext cx="341987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7606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Повышение уровня белка в крови наблюдается через 2-3 ч после появления боли при ИМ и сохраняется 2-3 суток.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Возрастание миоглобина в первые 2 ч выявляется у 50%, к 5-му часу – у 100% больных с ИМ.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 миоглобина при ИМ может повышаться в 4-10 раз и более и зависит от площади повреждения миокарда.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Нормализация уровня миоглобина отмечается у больных с ИМ на 2-3 сутки.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530619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Миоглобин является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цитозольным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белком, поэтому он повышается в крови первым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развитии осложнений ИМ уровень миоглобина остается повышенным более 3 суток.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Повторные повышения уровня миоглобина в крови на фоне уже начавшейся нормализации могут свидетельствовать о расширении зоны ИМ или образовании новых некротических очагов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Экспресс-тест для определения Миоглобина/ CK-МВ /Тропонина І, тест-карточка (цельная кровь/сыворотка/плазма) Экспресс- тесты Пр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456384" cy="3960440"/>
          </a:xfrm>
          <a:prstGeom prst="rect">
            <a:avLst/>
          </a:prstGeom>
          <a:noFill/>
        </p:spPr>
      </p:pic>
      <p:pic>
        <p:nvPicPr>
          <p:cNvPr id="59398" name="Picture 6" descr="Трехкомпонентный Кардиотест ИммунТ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484784"/>
            <a:ext cx="439248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mirus-medical.ru/upload/mirus_store/type_2_615b5bfca5f33c19e71824de858e42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9" y="260648"/>
            <a:ext cx="3779912" cy="581017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5976664" cy="532859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предназначен для иммунологического количественного определения маркеров повреждения миокарда, сердечной недостаточности и венозного тромбоза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cobas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232: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количественное определение миоглобина, тропонина Т, CK-MB,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Д-димера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NT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BNP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гепаринизированная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венозная кровь.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время анализа (от 10 до 15 минут с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850106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Прибор 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cobas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232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4896544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Портативный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иммунофлуоресцентный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прибор для быстрого определения маркеров неотложных состояний при сердечно-сосудистых заболеваниях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Может использоваться как в лабораторных, так и в амбулаторных условиях, непосредственно около пациента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Перечень определяемых маркеров: 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CK-MB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Миоглобин </a:t>
            </a:r>
          </a:p>
          <a:p>
            <a:pPr>
              <a:buNone/>
            </a:pP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I 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BNP </a:t>
            </a:r>
          </a:p>
          <a:p>
            <a:pPr>
              <a:buNone/>
            </a:pP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D-димер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Анализатор Triage MeterPlus (Biosite) США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Панель Triage Cardiac Panel (тропонин I, креатинкиназа МВ, м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428396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cs typeface="Aharoni" panose="02010803020104030203" pitchFamily="2" charset="-79"/>
              </a:rPr>
              <a:t>1.Перечислите современные </a:t>
            </a:r>
            <a:r>
              <a:rPr lang="ru-RU" sz="2000" dirty="0" err="1" smtClean="0">
                <a:cs typeface="Aharoni" panose="02010803020104030203" pitchFamily="2" charset="-79"/>
              </a:rPr>
              <a:t>кардиомаркеры,укажите</a:t>
            </a:r>
            <a:r>
              <a:rPr lang="ru-RU" sz="2000" dirty="0" smtClean="0">
                <a:cs typeface="Aharoni" panose="02010803020104030203" pitchFamily="2" charset="-79"/>
              </a:rPr>
              <a:t> их </a:t>
            </a:r>
            <a:r>
              <a:rPr lang="ru-RU" sz="2000" smtClean="0">
                <a:cs typeface="Aharoni" panose="02010803020104030203" pitchFamily="2" charset="-79"/>
              </a:rPr>
              <a:t>референтные значения</a:t>
            </a:r>
            <a:endParaRPr lang="ru-RU" sz="2000" dirty="0" smtClean="0">
              <a:cs typeface="Aharoni" panose="02010803020104030203" pitchFamily="2" charset="-79"/>
            </a:endParaRPr>
          </a:p>
          <a:p>
            <a:r>
              <a:rPr lang="ru-RU" sz="2000" dirty="0" smtClean="0">
                <a:cs typeface="Aharoni" panose="02010803020104030203" pitchFamily="2" charset="-79"/>
              </a:rPr>
              <a:t>2.Назовите </a:t>
            </a:r>
            <a:r>
              <a:rPr lang="ru-RU" sz="2000" dirty="0" err="1" smtClean="0">
                <a:cs typeface="Aharoni" panose="02010803020104030203" pitchFamily="2" charset="-79"/>
              </a:rPr>
              <a:t>биомаркер</a:t>
            </a:r>
            <a:r>
              <a:rPr lang="ru-RU" sz="2000" dirty="0" smtClean="0">
                <a:cs typeface="Aharoni" panose="02010803020104030203" pitchFamily="2" charset="-79"/>
              </a:rPr>
              <a:t>  сердечной недостаточности</a:t>
            </a:r>
          </a:p>
          <a:p>
            <a:r>
              <a:rPr lang="ru-RU" sz="2000" dirty="0">
                <a:cs typeface="Aharoni" panose="02010803020104030203" pitchFamily="2" charset="-79"/>
              </a:rPr>
              <a:t>3</a:t>
            </a:r>
            <a:r>
              <a:rPr lang="ru-RU" sz="2000" dirty="0" smtClean="0">
                <a:cs typeface="Aharoni" panose="02010803020104030203" pitchFamily="2" charset="-79"/>
              </a:rPr>
              <a:t>. Укажите что является предпочтительным маркером </a:t>
            </a:r>
            <a:r>
              <a:rPr lang="ru-RU" sz="2000" dirty="0">
                <a:cs typeface="Aharoni" panose="02010803020104030203" pitchFamily="2" charset="-79"/>
              </a:rPr>
              <a:t>ОИМ согласно </a:t>
            </a:r>
            <a:r>
              <a:rPr lang="ru-RU" sz="2000" dirty="0" smtClean="0">
                <a:cs typeface="Aharoni" panose="02010803020104030203" pitchFamily="2" charset="-79"/>
              </a:rPr>
              <a:t>рекомендации </a:t>
            </a:r>
            <a:r>
              <a:rPr lang="en-US" sz="2000" dirty="0">
                <a:cs typeface="Aharoni" panose="02010803020104030203" pitchFamily="2" charset="-79"/>
              </a:rPr>
              <a:t>NACBLM </a:t>
            </a:r>
            <a:endParaRPr lang="ru-RU" sz="2000" dirty="0" smtClean="0">
              <a:cs typeface="Aharoni" panose="02010803020104030203" pitchFamily="2" charset="-79"/>
            </a:endParaRPr>
          </a:p>
          <a:p>
            <a:r>
              <a:rPr lang="ru-RU" sz="2000" dirty="0">
                <a:cs typeface="Aharoni" panose="02010803020104030203" pitchFamily="2" charset="-79"/>
              </a:rPr>
              <a:t>4</a:t>
            </a:r>
            <a:r>
              <a:rPr lang="ru-RU" sz="2000" dirty="0" smtClean="0">
                <a:cs typeface="Aharoni" panose="02010803020104030203" pitchFamily="2" charset="-79"/>
              </a:rPr>
              <a:t>. Назовите </a:t>
            </a:r>
            <a:r>
              <a:rPr lang="ru-RU" sz="2000" dirty="0" err="1" smtClean="0">
                <a:cs typeface="Aharoni" panose="02010803020104030203" pitchFamily="2" charset="-79"/>
              </a:rPr>
              <a:t>кардиомаркер</a:t>
            </a:r>
            <a:r>
              <a:rPr lang="ru-RU" sz="2000" dirty="0" smtClean="0">
                <a:cs typeface="Aharoni" panose="02010803020104030203" pitchFamily="2" charset="-79"/>
              </a:rPr>
              <a:t>, </a:t>
            </a:r>
            <a:r>
              <a:rPr lang="ru-RU" sz="2000" dirty="0">
                <a:cs typeface="Aharoni" panose="02010803020104030203" pitchFamily="2" charset="-79"/>
              </a:rPr>
              <a:t>содержание которого наблюдается уже через 1–3 часа после появления симптомов </a:t>
            </a:r>
            <a:r>
              <a:rPr lang="ru-RU" sz="2000" dirty="0" smtClean="0">
                <a:cs typeface="Aharoni" panose="02010803020104030203" pitchFamily="2" charset="-79"/>
              </a:rPr>
              <a:t>заболевания</a:t>
            </a:r>
          </a:p>
          <a:p>
            <a:r>
              <a:rPr lang="ru-RU" sz="2000" dirty="0">
                <a:cs typeface="Aharoni" panose="02010803020104030203" pitchFamily="2" charset="-79"/>
              </a:rPr>
              <a:t>5</a:t>
            </a:r>
            <a:r>
              <a:rPr lang="ru-RU" sz="2000" dirty="0" smtClean="0">
                <a:cs typeface="Aharoni" panose="02010803020104030203" pitchFamily="2" charset="-79"/>
              </a:rPr>
              <a:t>. Назовите </a:t>
            </a:r>
            <a:r>
              <a:rPr lang="ru-RU" sz="2000" dirty="0" err="1" smtClean="0">
                <a:cs typeface="Aharoni" panose="02010803020104030203" pitchFamily="2" charset="-79"/>
              </a:rPr>
              <a:t>кардиомаркер</a:t>
            </a:r>
            <a:r>
              <a:rPr lang="ru-RU" sz="2000" dirty="0" smtClean="0">
                <a:cs typeface="Aharoni" panose="02010803020104030203" pitchFamily="2" charset="-79"/>
              </a:rPr>
              <a:t> </a:t>
            </a:r>
            <a:r>
              <a:rPr lang="ru-RU" sz="2000" dirty="0">
                <a:cs typeface="Aharoni" panose="02010803020104030203" pitchFamily="2" charset="-79"/>
              </a:rPr>
              <a:t>уровень которого зависит от площади повреждения миокарда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cs typeface="Aharoni" panose="02010803020104030203" pitchFamily="2" charset="-79"/>
              </a:rPr>
              <a:t>Контрольные вопросы </a:t>
            </a:r>
            <a:endParaRPr lang="ru-RU" sz="24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3077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514" name="Picture 2" descr="Советы психоло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6192688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31749"/>
              </p:ext>
            </p:extLst>
          </p:nvPr>
        </p:nvGraphicFramePr>
        <p:xfrm>
          <a:off x="323527" y="476672"/>
          <a:ext cx="8496944" cy="6381329"/>
        </p:xfrm>
        <a:graphic>
          <a:graphicData uri="http://schemas.openxmlformats.org/drawingml/2006/table">
            <a:tbl>
              <a:tblPr/>
              <a:tblGrid>
                <a:gridCol w="1453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31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95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6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06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3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7815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Биомаркер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М, Д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Специфичность</a:t>
                      </a:r>
                      <a:br>
                        <a:rPr lang="ru-RU" sz="12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миокарда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Преимущества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Недостатки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Длительность повышения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97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Миоглобин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18000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Высокая чувствительность</a:t>
                      </a:r>
                      <a:b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ПЦ (-)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 специфичность при повреждении мышц и почечной недостаточности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↑ через 1-3ч и держится 12-24ч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749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Сердечный белок, связывающий жирные кислоты</a:t>
                      </a:r>
                      <a:b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15000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Раннее</a:t>
                      </a:r>
                      <a:b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ИМ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 специфичность</a:t>
                      </a:r>
                      <a:b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повреждении мышц и почечной недостаточности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↑ через 1-3ч и держится 18-30ч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281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KK-MB</a:t>
                      </a:r>
                      <a:b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(активность от общей КК)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85000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Выявляет повторный ИМ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 специфичность</a:t>
                      </a:r>
                      <a:b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повреждении мышц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↑ через 3-4ч и держится 24-36ч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547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Массовая конц-я</a:t>
                      </a:r>
                      <a:b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КК-МВ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85000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Раннее выявление ИМ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Недостаточная доступность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↑ через 3-4ч и держится 18-30ч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9483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Сердечный 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тропонин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37000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++++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ИМ до</a:t>
                      </a:r>
                      <a:b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сут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высокая специфичность, показатель для ранжирования риска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выступает ранним маркером некроза миокарда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↑ через 3-4ч и держится 10-14сут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281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Сердечный тропонин I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25000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++++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ИМ до</a:t>
                      </a:r>
                      <a:b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сут, высокая специфичность, 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выступает ранним маркером некроза миокарда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↑ через 3-4ч и держится 4-7сут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20" marR="66220" marT="39661" marB="3966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21832" y="59323"/>
            <a:ext cx="31003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Биомаркеры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некроза миокарда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1052741"/>
          <a:ext cx="8568950" cy="4968549"/>
        </p:xfrm>
        <a:graphic>
          <a:graphicData uri="http://schemas.openxmlformats.org/drawingml/2006/table">
            <a:tbl>
              <a:tblPr/>
              <a:tblGrid>
                <a:gridCol w="1296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2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26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26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950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8976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Параметр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 ↑ активности, ч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Максимум ↑</a:t>
                      </a:r>
                      <a:br>
                        <a:rPr lang="ru-RU" sz="16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активности, ч</a:t>
                      </a: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Возвращение к норме, сут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Кратность увеличения,раз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9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АСТ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24-48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2-20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9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КК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24-36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3-6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3-30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9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КК-МВ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12-18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2-3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9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ЛДГ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8-10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48-72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6-15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59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ЛДГ 1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8-10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30-72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7-20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441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Миоглобин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0,5-2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6-12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0,5-1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20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41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Тропонин Т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3,5-10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12-18 (и 3-5 день)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7-20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400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6590" marR="96590" marT="57851" marB="57851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31640" y="330413"/>
            <a:ext cx="705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Динамика изменений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миокардиальных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макеров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инфаркте миокарда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1520" y="110224"/>
            <a:ext cx="86409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BF1E2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NACBLM по использованию биохимических маркеров для диагностики инфаркта миокарда (2008 г.)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Биомаркеры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некроза миокарда следует измерять у всех пациентов с клинической картиной, характерной для ОКС.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Кардиальный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тропонин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предпочтительным маркером при диагностике ИМ. Если его измерение невозможно, приемлемая альтернатива – измерение КК МВ.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Кровь для тестирования следует собирать при поступлении пациента в больницу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спустя 6–9 часов.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пациентов, поступающих в пределах 6 часов после появления симптомов, возможно измерение раннего маркера некроза миокарда в дополнение к кардиальному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тропонину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миоглобин.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Общую КК, активность КК МВ, АСТ, ЛДГ, ГБДГ 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рекомендуется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измерять в качестве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биомаркера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диагностике 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Мозговой натрийуретический пептид (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NT-proBNP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регулятором водно-солевого обмена в организме и регуляции кровяного давления.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Синтезируются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кардиомиоцитами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желудочках сердца.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показания к применению: подтверждение диагноза сердечной недостаточности, уточнение причин остро возникшей одышки, оценка состояния больных с сердечной недостаточностью и контроль лечения. 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3145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NT-proBNP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-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показатель в диагностике сердечной недостаточности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начала ИМ концентрация быстро возрастает и достигает пика через 24 часа.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пиковая концентрация пропорциональна размеру ИМ.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>
            <a:noAutofit/>
          </a:bodyPr>
          <a:lstStyle/>
          <a:p>
            <a:pPr algn="ctr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Преимущества определения NT–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BNP перед BNP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784977" cy="587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685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BNP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мозговой натрийуретический пептид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NT–pro BNP  &lt; 125 </a:t>
                      </a:r>
                      <a:r>
                        <a:rPr lang="ru-RU" sz="1600" b="1" dirty="0" err="1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пг</a:t>
                      </a:r>
                      <a:r>
                        <a:rPr lang="en-US" sz="1600" b="1" dirty="0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600" b="1" dirty="0">
                          <a:solidFill>
                            <a:srgbClr val="BF1E2E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N–концевой </a:t>
                      </a:r>
                      <a:r>
                        <a:rPr lang="ru-RU" sz="1600" b="1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мозговой 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натрийуретический пептид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Гормонально активный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Гормонально не активный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9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 высвобождения выводится из кровотокаТ1/2~21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 секреции рекомендуем определять в крови в течение нескольких дней, Т1/2~70– 120 мин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1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циркадного ритма, уровень быстро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подвержен циркадным ритмам.</a:t>
                      </a:r>
                      <a:b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4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Относительно низкие плазменные уровни не позволяют диагностировать СН на ранних стадиях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Высокие плазменные уровни позволяют выявлять ранние нарушения функции миокарда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49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 стабильность в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плазме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BNP зависит от терапии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Высокая стабильность в плазме – до 7 дней при комнатной температуре и 21 день при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4°С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зависит от проводимой терапии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745" marR="118745" marT="71120" marB="7112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9"/>
            <a:ext cx="8568952" cy="3963896"/>
          </a:xfrm>
        </p:spPr>
        <p:txBody>
          <a:bodyPr/>
          <a:lstStyle/>
          <a:p>
            <a:pPr lvl="0" fontAlgn="base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Высокоспецифический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маркер наличия и степени тяжести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миокардиальной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дисфункции;</a:t>
            </a:r>
          </a:p>
          <a:p>
            <a:pPr lvl="0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Надежный предиктор прогноза при сердечной недостаточности;</a:t>
            </a:r>
          </a:p>
          <a:p>
            <a:pPr lvl="0" fontAlgn="base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Может использоваться для мониторинга лечебного эффекта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Диагностическая ценность определения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уровеня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NT–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BNP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1163</Words>
  <Application>Microsoft Office PowerPoint</Application>
  <PresentationFormat>Экран (4:3)</PresentationFormat>
  <Paragraphs>212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Aharoni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Миокардиальные белки</vt:lpstr>
      <vt:lpstr>Презентация PowerPoint</vt:lpstr>
      <vt:lpstr>Презентация PowerPoint</vt:lpstr>
      <vt:lpstr>Презентация PowerPoint</vt:lpstr>
      <vt:lpstr>Презентация PowerPoint</vt:lpstr>
      <vt:lpstr>Мозговой натрийуретический пептид (NT-proBNP) </vt:lpstr>
      <vt:lpstr>Презентация PowerPoint</vt:lpstr>
      <vt:lpstr>Преимущества определения NT–pro BNP перед BNP</vt:lpstr>
      <vt:lpstr>Диагностическая ценность определения уровеня NT–pro BNP</vt:lpstr>
      <vt:lpstr>Потенциальные возможности использования NT–pro BNP</vt:lpstr>
      <vt:lpstr>Тропонин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Белоксвязывающий жирные кислоты - h-FABP </vt:lpstr>
      <vt:lpstr>Преимущества h-FABP как маркера некроза клеток сердца: </vt:lpstr>
      <vt:lpstr>Презентация PowerPoint</vt:lpstr>
      <vt:lpstr> </vt:lpstr>
      <vt:lpstr>Миоглобин </vt:lpstr>
      <vt:lpstr>Презентация PowerPoint</vt:lpstr>
      <vt:lpstr>Презентация PowerPoint</vt:lpstr>
      <vt:lpstr>Презентация PowerPoint</vt:lpstr>
      <vt:lpstr>Прибор cobas h 232 </vt:lpstr>
      <vt:lpstr>Анализатор Triage MeterPlus (Biosite) США</vt:lpstr>
      <vt:lpstr>Контрольные вопросы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Миокардиальные белки</dc:title>
  <dc:creator>Домашний</dc:creator>
  <cp:lastModifiedBy>admin</cp:lastModifiedBy>
  <cp:revision>16</cp:revision>
  <dcterms:created xsi:type="dcterms:W3CDTF">2015-03-31T13:30:43Z</dcterms:created>
  <dcterms:modified xsi:type="dcterms:W3CDTF">2020-11-02T14:04:58Z</dcterms:modified>
</cp:coreProperties>
</file>