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0" r:id="rId3"/>
    <p:sldId id="271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slide" Target="../slides/slide7.xml"/><Relationship Id="rId1" Type="http://schemas.openxmlformats.org/officeDocument/2006/relationships/slide" Target="../slides/slide5.xml"/><Relationship Id="rId5" Type="http://schemas.openxmlformats.org/officeDocument/2006/relationships/slide" Target="../slides/slide14.xml"/><Relationship Id="rId4" Type="http://schemas.openxmlformats.org/officeDocument/2006/relationships/slide" Target="../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D651CF-7B76-42D5-83A1-4082F61FE06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C2ABE59-1D37-4DF6-8027-8F4577E97C30}">
      <dgm:prSet phldrT="[Текст]"/>
      <dgm:spPr/>
      <dgm:t>
        <a:bodyPr/>
        <a:lstStyle/>
        <a:p>
          <a:r>
            <a:rPr lang="ru-RU" dirty="0" smtClean="0"/>
            <a:t>Курение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66AEA8C9-765A-44F5-BA8B-4CEAC685939A}" type="parTrans" cxnId="{FD1D80A5-5EA9-4540-BDF7-40E4FBABA6EA}">
      <dgm:prSet/>
      <dgm:spPr/>
      <dgm:t>
        <a:bodyPr/>
        <a:lstStyle/>
        <a:p>
          <a:endParaRPr lang="ru-RU"/>
        </a:p>
      </dgm:t>
    </dgm:pt>
    <dgm:pt modelId="{BC8B895F-1530-45FF-9278-9FC059363016}" type="sibTrans" cxnId="{FD1D80A5-5EA9-4540-BDF7-40E4FBABA6EA}">
      <dgm:prSet/>
      <dgm:spPr/>
      <dgm:t>
        <a:bodyPr/>
        <a:lstStyle/>
        <a:p>
          <a:endParaRPr lang="ru-RU"/>
        </a:p>
      </dgm:t>
    </dgm:pt>
    <dgm:pt modelId="{3D3E1FCB-DD2D-4E24-8577-92EB850D6609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2" action="ppaction://hlinksldjump"/>
            </a:rPr>
            <a:t>Алкоголизация</a:t>
          </a:r>
          <a:endParaRPr lang="ru-RU" dirty="0"/>
        </a:p>
      </dgm:t>
    </dgm:pt>
    <dgm:pt modelId="{9030AA4D-76B1-4E21-A8B6-FC0630D6C82B}" type="parTrans" cxnId="{16710B83-1AF6-42E9-8F7A-2EB55F726AC0}">
      <dgm:prSet/>
      <dgm:spPr/>
      <dgm:t>
        <a:bodyPr/>
        <a:lstStyle/>
        <a:p>
          <a:endParaRPr lang="ru-RU"/>
        </a:p>
      </dgm:t>
    </dgm:pt>
    <dgm:pt modelId="{A2CE6B6B-6801-4AD6-AA96-BF7329A41AED}" type="sibTrans" cxnId="{16710B83-1AF6-42E9-8F7A-2EB55F726AC0}">
      <dgm:prSet/>
      <dgm:spPr/>
      <dgm:t>
        <a:bodyPr/>
        <a:lstStyle/>
        <a:p>
          <a:endParaRPr lang="ru-RU"/>
        </a:p>
      </dgm:t>
    </dgm:pt>
    <dgm:pt modelId="{768BF053-D1BE-41FF-AB01-0E0901992C95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3" action="ppaction://hlinksldjump"/>
            </a:rPr>
            <a:t>Наркомания</a:t>
          </a:r>
          <a:endParaRPr lang="ru-RU" dirty="0"/>
        </a:p>
      </dgm:t>
    </dgm:pt>
    <dgm:pt modelId="{F305FF10-0697-45BB-87AD-8C2F74277C74}" type="parTrans" cxnId="{540234E8-EE1D-49AB-9C73-91466275FA3A}">
      <dgm:prSet/>
      <dgm:spPr/>
      <dgm:t>
        <a:bodyPr/>
        <a:lstStyle/>
        <a:p>
          <a:endParaRPr lang="ru-RU"/>
        </a:p>
      </dgm:t>
    </dgm:pt>
    <dgm:pt modelId="{8EDBFA39-62C6-4117-AFB0-7916C0B8E87F}" type="sibTrans" cxnId="{540234E8-EE1D-49AB-9C73-91466275FA3A}">
      <dgm:prSet/>
      <dgm:spPr/>
      <dgm:t>
        <a:bodyPr/>
        <a:lstStyle/>
        <a:p>
          <a:endParaRPr lang="ru-RU"/>
        </a:p>
      </dgm:t>
    </dgm:pt>
    <dgm:pt modelId="{59C806C3-23AF-42CF-A6DF-AF2351C6A6FF}">
      <dgm:prSet/>
      <dgm:spPr/>
      <dgm:t>
        <a:bodyPr/>
        <a:lstStyle/>
        <a:p>
          <a:r>
            <a:rPr lang="ru-RU" dirty="0" smtClean="0"/>
            <a:t>Интернет </a:t>
          </a:r>
          <a:r>
            <a:rPr lang="ru-RU" dirty="0" smtClean="0">
              <a:hlinkClick xmlns:r="http://schemas.openxmlformats.org/officeDocument/2006/relationships" r:id="rId4" action="ppaction://hlinksldjump"/>
            </a:rPr>
            <a:t>зависимость</a:t>
          </a:r>
          <a:endParaRPr lang="ru-RU" dirty="0"/>
        </a:p>
      </dgm:t>
    </dgm:pt>
    <dgm:pt modelId="{33F97FE6-DB05-43EF-BDAD-0706AA8A7F59}" type="parTrans" cxnId="{7F97BF21-3ADA-490D-9E9A-C1AD6EC8B10A}">
      <dgm:prSet/>
      <dgm:spPr/>
      <dgm:t>
        <a:bodyPr/>
        <a:lstStyle/>
        <a:p>
          <a:endParaRPr lang="ru-RU"/>
        </a:p>
      </dgm:t>
    </dgm:pt>
    <dgm:pt modelId="{8D2DDF8D-D2E7-45EA-9393-90130ABFC59E}" type="sibTrans" cxnId="{7F97BF21-3ADA-490D-9E9A-C1AD6EC8B10A}">
      <dgm:prSet/>
      <dgm:spPr/>
      <dgm:t>
        <a:bodyPr/>
        <a:lstStyle/>
        <a:p>
          <a:endParaRPr lang="ru-RU"/>
        </a:p>
      </dgm:t>
    </dgm:pt>
    <dgm:pt modelId="{AC9E5083-9E78-4060-9A36-9D2988285697}">
      <dgm:prSet/>
      <dgm:spPr/>
      <dgm:t>
        <a:bodyPr/>
        <a:lstStyle/>
        <a:p>
          <a:r>
            <a:rPr lang="ru-RU" dirty="0" smtClean="0"/>
            <a:t>Советы </a:t>
          </a:r>
          <a:r>
            <a:rPr lang="ru-RU" dirty="0" smtClean="0">
              <a:hlinkClick xmlns:r="http://schemas.openxmlformats.org/officeDocument/2006/relationships" r:id="rId5" action="ppaction://hlinksldjump"/>
            </a:rPr>
            <a:t>родителям</a:t>
          </a:r>
          <a:endParaRPr lang="ru-RU" dirty="0"/>
        </a:p>
      </dgm:t>
    </dgm:pt>
    <dgm:pt modelId="{81E7DD9E-F7E1-4856-A0AF-15CF8E112874}" type="parTrans" cxnId="{BC27E698-2B51-4AFF-90A1-D7120D5E1681}">
      <dgm:prSet/>
      <dgm:spPr/>
      <dgm:t>
        <a:bodyPr/>
        <a:lstStyle/>
        <a:p>
          <a:endParaRPr lang="ru-RU"/>
        </a:p>
      </dgm:t>
    </dgm:pt>
    <dgm:pt modelId="{50328176-DDDC-4DBC-A00B-40CC8855D0C2}" type="sibTrans" cxnId="{BC27E698-2B51-4AFF-90A1-D7120D5E1681}">
      <dgm:prSet/>
      <dgm:spPr/>
      <dgm:t>
        <a:bodyPr/>
        <a:lstStyle/>
        <a:p>
          <a:endParaRPr lang="ru-RU"/>
        </a:p>
      </dgm:t>
    </dgm:pt>
    <dgm:pt modelId="{AB591738-47AC-4315-88A0-B3B447158338}" type="pres">
      <dgm:prSet presAssocID="{BFD651CF-7B76-42D5-83A1-4082F61FE06E}" presName="Name0" presStyleCnt="0">
        <dgm:presLayoutVars>
          <dgm:chMax val="7"/>
          <dgm:chPref val="7"/>
          <dgm:dir/>
        </dgm:presLayoutVars>
      </dgm:prSet>
      <dgm:spPr/>
    </dgm:pt>
    <dgm:pt modelId="{95F1CCB0-9312-43CA-AAC6-FF24DB4FB4F1}" type="pres">
      <dgm:prSet presAssocID="{BFD651CF-7B76-42D5-83A1-4082F61FE06E}" presName="Name1" presStyleCnt="0"/>
      <dgm:spPr/>
    </dgm:pt>
    <dgm:pt modelId="{6D007FFE-37B1-4CF2-96EA-BC51F1877D8E}" type="pres">
      <dgm:prSet presAssocID="{BFD651CF-7B76-42D5-83A1-4082F61FE06E}" presName="cycle" presStyleCnt="0"/>
      <dgm:spPr/>
    </dgm:pt>
    <dgm:pt modelId="{95426422-7F3C-4306-BA52-E73E1967F731}" type="pres">
      <dgm:prSet presAssocID="{BFD651CF-7B76-42D5-83A1-4082F61FE06E}" presName="srcNode" presStyleLbl="node1" presStyleIdx="0" presStyleCnt="5"/>
      <dgm:spPr/>
    </dgm:pt>
    <dgm:pt modelId="{31AF5D5B-7E36-4A3E-9B65-803F97870F32}" type="pres">
      <dgm:prSet presAssocID="{BFD651CF-7B76-42D5-83A1-4082F61FE06E}" presName="conn" presStyleLbl="parChTrans1D2" presStyleIdx="0" presStyleCnt="1"/>
      <dgm:spPr/>
    </dgm:pt>
    <dgm:pt modelId="{80119D2A-DE72-40E2-AF19-52756467CBA9}" type="pres">
      <dgm:prSet presAssocID="{BFD651CF-7B76-42D5-83A1-4082F61FE06E}" presName="extraNode" presStyleLbl="node1" presStyleIdx="0" presStyleCnt="5"/>
      <dgm:spPr/>
    </dgm:pt>
    <dgm:pt modelId="{0D7F1728-ACF6-4761-B3CB-F3978864CE61}" type="pres">
      <dgm:prSet presAssocID="{BFD651CF-7B76-42D5-83A1-4082F61FE06E}" presName="dstNode" presStyleLbl="node1" presStyleIdx="0" presStyleCnt="5"/>
      <dgm:spPr/>
    </dgm:pt>
    <dgm:pt modelId="{BE31FCE8-CEC6-4CF7-87A6-FCFCE89B861E}" type="pres">
      <dgm:prSet presAssocID="{FC2ABE59-1D37-4DF6-8027-8F4577E97C30}" presName="text_1" presStyleLbl="node1" presStyleIdx="0" presStyleCnt="5">
        <dgm:presLayoutVars>
          <dgm:bulletEnabled val="1"/>
        </dgm:presLayoutVars>
      </dgm:prSet>
      <dgm:spPr/>
    </dgm:pt>
    <dgm:pt modelId="{2C3A0397-ABC8-4F5C-AAA5-3F6CB249D323}" type="pres">
      <dgm:prSet presAssocID="{FC2ABE59-1D37-4DF6-8027-8F4577E97C30}" presName="accent_1" presStyleCnt="0"/>
      <dgm:spPr/>
    </dgm:pt>
    <dgm:pt modelId="{0C9B4BBE-62EA-4BF4-A372-AF340873E11A}" type="pres">
      <dgm:prSet presAssocID="{FC2ABE59-1D37-4DF6-8027-8F4577E97C30}" presName="accentRepeatNode" presStyleLbl="solidFgAcc1" presStyleIdx="0" presStyleCnt="5"/>
      <dgm:spPr/>
    </dgm:pt>
    <dgm:pt modelId="{43616CBF-7680-4204-BC82-1C678224CE88}" type="pres">
      <dgm:prSet presAssocID="{3D3E1FCB-DD2D-4E24-8577-92EB850D6609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F39B4B-B4DB-4358-BE52-3818C2B5E294}" type="pres">
      <dgm:prSet presAssocID="{3D3E1FCB-DD2D-4E24-8577-92EB850D6609}" presName="accent_2" presStyleCnt="0"/>
      <dgm:spPr/>
    </dgm:pt>
    <dgm:pt modelId="{9FA80759-105E-4EC1-82A1-45DDCCA6D1B9}" type="pres">
      <dgm:prSet presAssocID="{3D3E1FCB-DD2D-4E24-8577-92EB850D6609}" presName="accentRepeatNode" presStyleLbl="solidFgAcc1" presStyleIdx="1" presStyleCnt="5"/>
      <dgm:spPr/>
    </dgm:pt>
    <dgm:pt modelId="{396A1D90-2625-402B-901B-C44B34A9E8E4}" type="pres">
      <dgm:prSet presAssocID="{768BF053-D1BE-41FF-AB01-0E0901992C95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D01966-5478-4DE2-99FC-962F0D6FFA3C}" type="pres">
      <dgm:prSet presAssocID="{768BF053-D1BE-41FF-AB01-0E0901992C95}" presName="accent_3" presStyleCnt="0"/>
      <dgm:spPr/>
    </dgm:pt>
    <dgm:pt modelId="{F99EAD0C-4622-42A4-BE77-0B4525CC3CDF}" type="pres">
      <dgm:prSet presAssocID="{768BF053-D1BE-41FF-AB01-0E0901992C95}" presName="accentRepeatNode" presStyleLbl="solidFgAcc1" presStyleIdx="2" presStyleCnt="5"/>
      <dgm:spPr/>
    </dgm:pt>
    <dgm:pt modelId="{D44386D4-0F08-44AE-9C3A-D159C765B62A}" type="pres">
      <dgm:prSet presAssocID="{59C806C3-23AF-42CF-A6DF-AF2351C6A6FF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7058B7-28D9-4B64-AE6E-76A75A709AA3}" type="pres">
      <dgm:prSet presAssocID="{59C806C3-23AF-42CF-A6DF-AF2351C6A6FF}" presName="accent_4" presStyleCnt="0"/>
      <dgm:spPr/>
    </dgm:pt>
    <dgm:pt modelId="{93BC3511-69A5-4342-9E27-2A0391797FC8}" type="pres">
      <dgm:prSet presAssocID="{59C806C3-23AF-42CF-A6DF-AF2351C6A6FF}" presName="accentRepeatNode" presStyleLbl="solidFgAcc1" presStyleIdx="3" presStyleCnt="5"/>
      <dgm:spPr/>
    </dgm:pt>
    <dgm:pt modelId="{C751044D-12E5-4956-A7FB-6D902CBE9222}" type="pres">
      <dgm:prSet presAssocID="{AC9E5083-9E78-4060-9A36-9D2988285697}" presName="text_5" presStyleLbl="node1" presStyleIdx="4" presStyleCnt="5">
        <dgm:presLayoutVars>
          <dgm:bulletEnabled val="1"/>
        </dgm:presLayoutVars>
      </dgm:prSet>
      <dgm:spPr/>
    </dgm:pt>
    <dgm:pt modelId="{7B8A9104-6B17-4E3C-A954-68E68BC64893}" type="pres">
      <dgm:prSet presAssocID="{AC9E5083-9E78-4060-9A36-9D2988285697}" presName="accent_5" presStyleCnt="0"/>
      <dgm:spPr/>
    </dgm:pt>
    <dgm:pt modelId="{1F0D76E9-5E3A-478E-A097-4C59AC19486C}" type="pres">
      <dgm:prSet presAssocID="{AC9E5083-9E78-4060-9A36-9D2988285697}" presName="accentRepeatNode" presStyleLbl="solidFgAcc1" presStyleIdx="4" presStyleCnt="5"/>
      <dgm:spPr/>
    </dgm:pt>
  </dgm:ptLst>
  <dgm:cxnLst>
    <dgm:cxn modelId="{B877F9F7-F3D5-4B34-ACEE-E4EA66D12E49}" type="presOf" srcId="{AC9E5083-9E78-4060-9A36-9D2988285697}" destId="{C751044D-12E5-4956-A7FB-6D902CBE9222}" srcOrd="0" destOrd="0" presId="urn:microsoft.com/office/officeart/2008/layout/VerticalCurvedList"/>
    <dgm:cxn modelId="{5E7F03D5-619B-42D6-B3E2-656469EC39BC}" type="presOf" srcId="{59C806C3-23AF-42CF-A6DF-AF2351C6A6FF}" destId="{D44386D4-0F08-44AE-9C3A-D159C765B62A}" srcOrd="0" destOrd="0" presId="urn:microsoft.com/office/officeart/2008/layout/VerticalCurvedList"/>
    <dgm:cxn modelId="{D0D6A673-BA39-45FE-8768-7243A0169EB6}" type="presOf" srcId="{FC2ABE59-1D37-4DF6-8027-8F4577E97C30}" destId="{BE31FCE8-CEC6-4CF7-87A6-FCFCE89B861E}" srcOrd="0" destOrd="0" presId="urn:microsoft.com/office/officeart/2008/layout/VerticalCurvedList"/>
    <dgm:cxn modelId="{2648AC48-17B8-4FBC-B9A9-B89A195664FA}" type="presOf" srcId="{768BF053-D1BE-41FF-AB01-0E0901992C95}" destId="{396A1D90-2625-402B-901B-C44B34A9E8E4}" srcOrd="0" destOrd="0" presId="urn:microsoft.com/office/officeart/2008/layout/VerticalCurvedList"/>
    <dgm:cxn modelId="{7F97BF21-3ADA-490D-9E9A-C1AD6EC8B10A}" srcId="{BFD651CF-7B76-42D5-83A1-4082F61FE06E}" destId="{59C806C3-23AF-42CF-A6DF-AF2351C6A6FF}" srcOrd="3" destOrd="0" parTransId="{33F97FE6-DB05-43EF-BDAD-0706AA8A7F59}" sibTransId="{8D2DDF8D-D2E7-45EA-9393-90130ABFC59E}"/>
    <dgm:cxn modelId="{F45F13A3-C0BF-4968-82D3-5348779D63B6}" type="presOf" srcId="{BC8B895F-1530-45FF-9278-9FC059363016}" destId="{31AF5D5B-7E36-4A3E-9B65-803F97870F32}" srcOrd="0" destOrd="0" presId="urn:microsoft.com/office/officeart/2008/layout/VerticalCurvedList"/>
    <dgm:cxn modelId="{BC27E698-2B51-4AFF-90A1-D7120D5E1681}" srcId="{BFD651CF-7B76-42D5-83A1-4082F61FE06E}" destId="{AC9E5083-9E78-4060-9A36-9D2988285697}" srcOrd="4" destOrd="0" parTransId="{81E7DD9E-F7E1-4856-A0AF-15CF8E112874}" sibTransId="{50328176-DDDC-4DBC-A00B-40CC8855D0C2}"/>
    <dgm:cxn modelId="{FD1D80A5-5EA9-4540-BDF7-40E4FBABA6EA}" srcId="{BFD651CF-7B76-42D5-83A1-4082F61FE06E}" destId="{FC2ABE59-1D37-4DF6-8027-8F4577E97C30}" srcOrd="0" destOrd="0" parTransId="{66AEA8C9-765A-44F5-BA8B-4CEAC685939A}" sibTransId="{BC8B895F-1530-45FF-9278-9FC059363016}"/>
    <dgm:cxn modelId="{540234E8-EE1D-49AB-9C73-91466275FA3A}" srcId="{BFD651CF-7B76-42D5-83A1-4082F61FE06E}" destId="{768BF053-D1BE-41FF-AB01-0E0901992C95}" srcOrd="2" destOrd="0" parTransId="{F305FF10-0697-45BB-87AD-8C2F74277C74}" sibTransId="{8EDBFA39-62C6-4117-AFB0-7916C0B8E87F}"/>
    <dgm:cxn modelId="{FFA8A260-F6B8-4768-9FED-2491C97EB3A8}" type="presOf" srcId="{3D3E1FCB-DD2D-4E24-8577-92EB850D6609}" destId="{43616CBF-7680-4204-BC82-1C678224CE88}" srcOrd="0" destOrd="0" presId="urn:microsoft.com/office/officeart/2008/layout/VerticalCurvedList"/>
    <dgm:cxn modelId="{16710B83-1AF6-42E9-8F7A-2EB55F726AC0}" srcId="{BFD651CF-7B76-42D5-83A1-4082F61FE06E}" destId="{3D3E1FCB-DD2D-4E24-8577-92EB850D6609}" srcOrd="1" destOrd="0" parTransId="{9030AA4D-76B1-4E21-A8B6-FC0630D6C82B}" sibTransId="{A2CE6B6B-6801-4AD6-AA96-BF7329A41AED}"/>
    <dgm:cxn modelId="{BAD2EC57-2E32-416D-AD51-49D0BAA5B87D}" type="presOf" srcId="{BFD651CF-7B76-42D5-83A1-4082F61FE06E}" destId="{AB591738-47AC-4315-88A0-B3B447158338}" srcOrd="0" destOrd="0" presId="urn:microsoft.com/office/officeart/2008/layout/VerticalCurvedList"/>
    <dgm:cxn modelId="{E47FA377-4912-495C-A296-533FC4662B85}" type="presParOf" srcId="{AB591738-47AC-4315-88A0-B3B447158338}" destId="{95F1CCB0-9312-43CA-AAC6-FF24DB4FB4F1}" srcOrd="0" destOrd="0" presId="urn:microsoft.com/office/officeart/2008/layout/VerticalCurvedList"/>
    <dgm:cxn modelId="{A0A532D0-A743-44F4-949B-F2705C5DB500}" type="presParOf" srcId="{95F1CCB0-9312-43CA-AAC6-FF24DB4FB4F1}" destId="{6D007FFE-37B1-4CF2-96EA-BC51F1877D8E}" srcOrd="0" destOrd="0" presId="urn:microsoft.com/office/officeart/2008/layout/VerticalCurvedList"/>
    <dgm:cxn modelId="{A4D1F8FC-8EF1-470E-AF5D-59075CBAE96E}" type="presParOf" srcId="{6D007FFE-37B1-4CF2-96EA-BC51F1877D8E}" destId="{95426422-7F3C-4306-BA52-E73E1967F731}" srcOrd="0" destOrd="0" presId="urn:microsoft.com/office/officeart/2008/layout/VerticalCurvedList"/>
    <dgm:cxn modelId="{5DEA8D0E-4D0B-4996-BEA6-9FA6BDE7885D}" type="presParOf" srcId="{6D007FFE-37B1-4CF2-96EA-BC51F1877D8E}" destId="{31AF5D5B-7E36-4A3E-9B65-803F97870F32}" srcOrd="1" destOrd="0" presId="urn:microsoft.com/office/officeart/2008/layout/VerticalCurvedList"/>
    <dgm:cxn modelId="{9FBB852C-56BE-4350-89C6-CE0832B27C41}" type="presParOf" srcId="{6D007FFE-37B1-4CF2-96EA-BC51F1877D8E}" destId="{80119D2A-DE72-40E2-AF19-52756467CBA9}" srcOrd="2" destOrd="0" presId="urn:microsoft.com/office/officeart/2008/layout/VerticalCurvedList"/>
    <dgm:cxn modelId="{81D0AE56-95C5-4B9F-9224-55101452419D}" type="presParOf" srcId="{6D007FFE-37B1-4CF2-96EA-BC51F1877D8E}" destId="{0D7F1728-ACF6-4761-B3CB-F3978864CE61}" srcOrd="3" destOrd="0" presId="urn:microsoft.com/office/officeart/2008/layout/VerticalCurvedList"/>
    <dgm:cxn modelId="{D3AABBC9-79C8-4FA8-97EB-DF28BC07AE7D}" type="presParOf" srcId="{95F1CCB0-9312-43CA-AAC6-FF24DB4FB4F1}" destId="{BE31FCE8-CEC6-4CF7-87A6-FCFCE89B861E}" srcOrd="1" destOrd="0" presId="urn:microsoft.com/office/officeart/2008/layout/VerticalCurvedList"/>
    <dgm:cxn modelId="{0116B4AF-1F42-4934-B9E9-D6C02A457D7A}" type="presParOf" srcId="{95F1CCB0-9312-43CA-AAC6-FF24DB4FB4F1}" destId="{2C3A0397-ABC8-4F5C-AAA5-3F6CB249D323}" srcOrd="2" destOrd="0" presId="urn:microsoft.com/office/officeart/2008/layout/VerticalCurvedList"/>
    <dgm:cxn modelId="{DF0216DA-2E1C-4EF8-A097-22109025A87B}" type="presParOf" srcId="{2C3A0397-ABC8-4F5C-AAA5-3F6CB249D323}" destId="{0C9B4BBE-62EA-4BF4-A372-AF340873E11A}" srcOrd="0" destOrd="0" presId="urn:microsoft.com/office/officeart/2008/layout/VerticalCurvedList"/>
    <dgm:cxn modelId="{4B760295-F6A4-4C92-8D5C-BA7DB35A900C}" type="presParOf" srcId="{95F1CCB0-9312-43CA-AAC6-FF24DB4FB4F1}" destId="{43616CBF-7680-4204-BC82-1C678224CE88}" srcOrd="3" destOrd="0" presId="urn:microsoft.com/office/officeart/2008/layout/VerticalCurvedList"/>
    <dgm:cxn modelId="{D5AD3A8B-6660-446A-915D-3B53852A61D4}" type="presParOf" srcId="{95F1CCB0-9312-43CA-AAC6-FF24DB4FB4F1}" destId="{F5F39B4B-B4DB-4358-BE52-3818C2B5E294}" srcOrd="4" destOrd="0" presId="urn:microsoft.com/office/officeart/2008/layout/VerticalCurvedList"/>
    <dgm:cxn modelId="{63128104-E73D-4C87-A385-024D3CC19C57}" type="presParOf" srcId="{F5F39B4B-B4DB-4358-BE52-3818C2B5E294}" destId="{9FA80759-105E-4EC1-82A1-45DDCCA6D1B9}" srcOrd="0" destOrd="0" presId="urn:microsoft.com/office/officeart/2008/layout/VerticalCurvedList"/>
    <dgm:cxn modelId="{35D39F1E-0ED7-49A8-BE38-027A24795592}" type="presParOf" srcId="{95F1CCB0-9312-43CA-AAC6-FF24DB4FB4F1}" destId="{396A1D90-2625-402B-901B-C44B34A9E8E4}" srcOrd="5" destOrd="0" presId="urn:microsoft.com/office/officeart/2008/layout/VerticalCurvedList"/>
    <dgm:cxn modelId="{446EF30B-7EE9-47A7-9C88-3001EF3BB005}" type="presParOf" srcId="{95F1CCB0-9312-43CA-AAC6-FF24DB4FB4F1}" destId="{15D01966-5478-4DE2-99FC-962F0D6FFA3C}" srcOrd="6" destOrd="0" presId="urn:microsoft.com/office/officeart/2008/layout/VerticalCurvedList"/>
    <dgm:cxn modelId="{87933609-7B7C-49F8-8FC3-26D1B9505776}" type="presParOf" srcId="{15D01966-5478-4DE2-99FC-962F0D6FFA3C}" destId="{F99EAD0C-4622-42A4-BE77-0B4525CC3CDF}" srcOrd="0" destOrd="0" presId="urn:microsoft.com/office/officeart/2008/layout/VerticalCurvedList"/>
    <dgm:cxn modelId="{269C6250-10B3-41BF-B946-22509E807320}" type="presParOf" srcId="{95F1CCB0-9312-43CA-AAC6-FF24DB4FB4F1}" destId="{D44386D4-0F08-44AE-9C3A-D159C765B62A}" srcOrd="7" destOrd="0" presId="urn:microsoft.com/office/officeart/2008/layout/VerticalCurvedList"/>
    <dgm:cxn modelId="{45C65F36-B34C-4A61-A039-52F5A6D55709}" type="presParOf" srcId="{95F1CCB0-9312-43CA-AAC6-FF24DB4FB4F1}" destId="{577058B7-28D9-4B64-AE6E-76A75A709AA3}" srcOrd="8" destOrd="0" presId="urn:microsoft.com/office/officeart/2008/layout/VerticalCurvedList"/>
    <dgm:cxn modelId="{080B5F88-883E-48ED-9873-93F4CF448E6C}" type="presParOf" srcId="{577058B7-28D9-4B64-AE6E-76A75A709AA3}" destId="{93BC3511-69A5-4342-9E27-2A0391797FC8}" srcOrd="0" destOrd="0" presId="urn:microsoft.com/office/officeart/2008/layout/VerticalCurvedList"/>
    <dgm:cxn modelId="{FBAC932C-1A7E-4491-B40B-4840E2316793}" type="presParOf" srcId="{95F1CCB0-9312-43CA-AAC6-FF24DB4FB4F1}" destId="{C751044D-12E5-4956-A7FB-6D902CBE9222}" srcOrd="9" destOrd="0" presId="urn:microsoft.com/office/officeart/2008/layout/VerticalCurvedList"/>
    <dgm:cxn modelId="{0D604B80-8DBF-43AE-AC3F-A9FE5DCA958B}" type="presParOf" srcId="{95F1CCB0-9312-43CA-AAC6-FF24DB4FB4F1}" destId="{7B8A9104-6B17-4E3C-A954-68E68BC64893}" srcOrd="10" destOrd="0" presId="urn:microsoft.com/office/officeart/2008/layout/VerticalCurvedList"/>
    <dgm:cxn modelId="{69BCFE0E-EC03-4FBD-917C-6CEF46C4C574}" type="presParOf" srcId="{7B8A9104-6B17-4E3C-A954-68E68BC64893}" destId="{1F0D76E9-5E3A-478E-A097-4C59AC19486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AF5D5B-7E36-4A3E-9B65-803F97870F32}">
      <dsp:nvSpPr>
        <dsp:cNvPr id="0" name=""/>
        <dsp:cNvSpPr/>
      </dsp:nvSpPr>
      <dsp:spPr>
        <a:xfrm>
          <a:off x="-5128918" y="-785678"/>
          <a:ext cx="6107861" cy="6107861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1FCE8-CEC6-4CF7-87A6-FCFCE89B861E}">
      <dsp:nvSpPr>
        <dsp:cNvPr id="0" name=""/>
        <dsp:cNvSpPr/>
      </dsp:nvSpPr>
      <dsp:spPr>
        <a:xfrm>
          <a:off x="428200" y="283440"/>
          <a:ext cx="6853966" cy="5672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250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Курение</a:t>
          </a:r>
          <a:endParaRPr lang="ru-RU" sz="3100" kern="1200" dirty="0"/>
        </a:p>
      </dsp:txBody>
      <dsp:txXfrm>
        <a:off x="428200" y="283440"/>
        <a:ext cx="6853966" cy="567244"/>
      </dsp:txXfrm>
    </dsp:sp>
    <dsp:sp modelId="{0C9B4BBE-62EA-4BF4-A372-AF340873E11A}">
      <dsp:nvSpPr>
        <dsp:cNvPr id="0" name=""/>
        <dsp:cNvSpPr/>
      </dsp:nvSpPr>
      <dsp:spPr>
        <a:xfrm>
          <a:off x="73672" y="212535"/>
          <a:ext cx="709055" cy="7090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616CBF-7680-4204-BC82-1C678224CE88}">
      <dsp:nvSpPr>
        <dsp:cNvPr id="0" name=""/>
        <dsp:cNvSpPr/>
      </dsp:nvSpPr>
      <dsp:spPr>
        <a:xfrm>
          <a:off x="834671" y="1134035"/>
          <a:ext cx="6447495" cy="5672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250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hlinkClick xmlns:r="http://schemas.openxmlformats.org/officeDocument/2006/relationships" r:id="" action="ppaction://hlinksldjump"/>
            </a:rPr>
            <a:t>Алкоголизация</a:t>
          </a:r>
          <a:endParaRPr lang="ru-RU" sz="3100" kern="1200" dirty="0"/>
        </a:p>
      </dsp:txBody>
      <dsp:txXfrm>
        <a:off x="834671" y="1134035"/>
        <a:ext cx="6447495" cy="567244"/>
      </dsp:txXfrm>
    </dsp:sp>
    <dsp:sp modelId="{9FA80759-105E-4EC1-82A1-45DDCCA6D1B9}">
      <dsp:nvSpPr>
        <dsp:cNvPr id="0" name=""/>
        <dsp:cNvSpPr/>
      </dsp:nvSpPr>
      <dsp:spPr>
        <a:xfrm>
          <a:off x="480143" y="1063129"/>
          <a:ext cx="709055" cy="7090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6A1D90-2625-402B-901B-C44B34A9E8E4}">
      <dsp:nvSpPr>
        <dsp:cNvPr id="0" name=""/>
        <dsp:cNvSpPr/>
      </dsp:nvSpPr>
      <dsp:spPr>
        <a:xfrm>
          <a:off x="959425" y="1984629"/>
          <a:ext cx="6322741" cy="5672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250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hlinkClick xmlns:r="http://schemas.openxmlformats.org/officeDocument/2006/relationships" r:id="" action="ppaction://hlinksldjump"/>
            </a:rPr>
            <a:t>Наркомания</a:t>
          </a:r>
          <a:endParaRPr lang="ru-RU" sz="3100" kern="1200" dirty="0"/>
        </a:p>
      </dsp:txBody>
      <dsp:txXfrm>
        <a:off x="959425" y="1984629"/>
        <a:ext cx="6322741" cy="567244"/>
      </dsp:txXfrm>
    </dsp:sp>
    <dsp:sp modelId="{F99EAD0C-4622-42A4-BE77-0B4525CC3CDF}">
      <dsp:nvSpPr>
        <dsp:cNvPr id="0" name=""/>
        <dsp:cNvSpPr/>
      </dsp:nvSpPr>
      <dsp:spPr>
        <a:xfrm>
          <a:off x="604897" y="1913724"/>
          <a:ext cx="709055" cy="7090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4386D4-0F08-44AE-9C3A-D159C765B62A}">
      <dsp:nvSpPr>
        <dsp:cNvPr id="0" name=""/>
        <dsp:cNvSpPr/>
      </dsp:nvSpPr>
      <dsp:spPr>
        <a:xfrm>
          <a:off x="834671" y="2835224"/>
          <a:ext cx="6447495" cy="56724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250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Интернет </a:t>
          </a:r>
          <a:r>
            <a:rPr lang="ru-RU" sz="3100" kern="1200" dirty="0" smtClean="0">
              <a:hlinkClick xmlns:r="http://schemas.openxmlformats.org/officeDocument/2006/relationships" r:id="" action="ppaction://hlinksldjump"/>
            </a:rPr>
            <a:t>зависимость</a:t>
          </a:r>
          <a:endParaRPr lang="ru-RU" sz="3100" kern="1200" dirty="0"/>
        </a:p>
      </dsp:txBody>
      <dsp:txXfrm>
        <a:off x="834671" y="2835224"/>
        <a:ext cx="6447495" cy="567244"/>
      </dsp:txXfrm>
    </dsp:sp>
    <dsp:sp modelId="{93BC3511-69A5-4342-9E27-2A0391797FC8}">
      <dsp:nvSpPr>
        <dsp:cNvPr id="0" name=""/>
        <dsp:cNvSpPr/>
      </dsp:nvSpPr>
      <dsp:spPr>
        <a:xfrm>
          <a:off x="480143" y="2764318"/>
          <a:ext cx="709055" cy="7090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51044D-12E5-4956-A7FB-6D902CBE9222}">
      <dsp:nvSpPr>
        <dsp:cNvPr id="0" name=""/>
        <dsp:cNvSpPr/>
      </dsp:nvSpPr>
      <dsp:spPr>
        <a:xfrm>
          <a:off x="428200" y="3685818"/>
          <a:ext cx="6853966" cy="56724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250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Советы </a:t>
          </a:r>
          <a:r>
            <a:rPr lang="ru-RU" sz="3100" kern="1200" dirty="0" smtClean="0">
              <a:hlinkClick xmlns:r="http://schemas.openxmlformats.org/officeDocument/2006/relationships" r:id="" action="ppaction://hlinksldjump"/>
            </a:rPr>
            <a:t>родителям</a:t>
          </a:r>
          <a:endParaRPr lang="ru-RU" sz="3100" kern="1200" dirty="0"/>
        </a:p>
      </dsp:txBody>
      <dsp:txXfrm>
        <a:off x="428200" y="3685818"/>
        <a:ext cx="6853966" cy="567244"/>
      </dsp:txXfrm>
    </dsp:sp>
    <dsp:sp modelId="{1F0D76E9-5E3A-478E-A097-4C59AC19486C}">
      <dsp:nvSpPr>
        <dsp:cNvPr id="0" name=""/>
        <dsp:cNvSpPr/>
      </dsp:nvSpPr>
      <dsp:spPr>
        <a:xfrm>
          <a:off x="73672" y="3614913"/>
          <a:ext cx="709055" cy="7090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aphicFrame>
        <p:nvGraphicFramePr>
          <p:cNvPr id="6" name="Схема 5"/>
          <p:cNvGraphicFramePr/>
          <p:nvPr userDrawn="1">
            <p:extLst>
              <p:ext uri="{D42A27DB-BD31-4B8C-83A1-F6EECF244321}">
                <p14:modId xmlns:p14="http://schemas.microsoft.com/office/powerpoint/2010/main" val="3200169240"/>
              </p:ext>
            </p:extLst>
          </p:nvPr>
        </p:nvGraphicFramePr>
        <p:xfrm>
          <a:off x="971600" y="1124744"/>
          <a:ext cx="734481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8249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содержание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32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9148" y="2636912"/>
            <a:ext cx="5648623" cy="1204306"/>
          </a:xfrm>
        </p:spPr>
        <p:txBody>
          <a:bodyPr>
            <a:normAutofit fontScale="90000"/>
          </a:bodyPr>
          <a:lstStyle/>
          <a:p>
            <a:r>
              <a:rPr lang="ru-RU" dirty="0"/>
              <a:t>«Профилактика зависимостей в подростковом возрасте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88640"/>
            <a:ext cx="7632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Министерство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здравоохраниения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Российской Федерации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4437112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Выполнила: студентка 208-1гр 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Ондар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Чойгаана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Проверила: Черемисина А.А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71650" y="6069267"/>
            <a:ext cx="1983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Красноярск - 2020</a:t>
            </a:r>
          </a:p>
        </p:txBody>
      </p:sp>
    </p:spTree>
    <p:extLst>
      <p:ext uri="{BB962C8B-B14F-4D97-AF65-F5344CB8AC3E}">
        <p14:creationId xmlns:p14="http://schemas.microsoft.com/office/powerpoint/2010/main" val="362185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188640"/>
            <a:ext cx="8183880" cy="100811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Наркомания и его последствия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1" y="1196752"/>
            <a:ext cx="4392487" cy="453650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</a:pP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Последствия злоупотребления наркотиками обнаруживаются спустя 1-2 месяца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</a:pP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</a:pP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У подростков  утрачивается интерес к 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учебе;</a:t>
            </a:r>
          </a:p>
          <a:p>
            <a:pPr marL="0" indent="0">
              <a:spcBef>
                <a:spcPts val="0"/>
              </a:spcBef>
            </a:pP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появляются 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прогулы, исчезновения из 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дома;</a:t>
            </a:r>
          </a:p>
          <a:p>
            <a:pPr marL="0" indent="0">
              <a:spcBef>
                <a:spcPts val="0"/>
              </a:spcBef>
            </a:pP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Затем 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появляется 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раздражительность; </a:t>
            </a:r>
            <a:br>
              <a:rPr lang="ru-RU" sz="1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конфликтность; </a:t>
            </a:r>
          </a:p>
          <a:p>
            <a:pPr marL="0" indent="0">
              <a:spcBef>
                <a:spcPts val="0"/>
              </a:spcBef>
            </a:pP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колебания 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настроения, </a:t>
            </a:r>
            <a:endParaRPr lang="ru-RU" sz="1800" b="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</a:pP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отмечается 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снижение интеллекта.</a:t>
            </a:r>
            <a:endParaRPr lang="ru-RU" sz="1800" b="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8380" y="-15005048"/>
            <a:ext cx="24086676" cy="16057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1772816"/>
            <a:ext cx="4176464" cy="306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35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188640"/>
            <a:ext cx="8183880" cy="100811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Интернет зависимость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1" y="1196752"/>
            <a:ext cx="8640959" cy="453650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</a:pP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У детей и подростков наблюдаются четыре степени интернет-зависимости:</a:t>
            </a:r>
          </a:p>
          <a:p>
            <a:pPr marL="0" indent="0" algn="just">
              <a:spcBef>
                <a:spcPts val="0"/>
              </a:spcBef>
            </a:pP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1. Ребенок 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проводит за компьютером менее 7 часов в неделю, его деятельность в сети разнообразна, он охотно рассказывает, чем занят. Сам выключает компьютер, «отлучение» от интернета и необходимость прерваться воспринимает спокойно, проблем со сном и аппетитом нет. Учеба в норме, одевается как всегда, в комнате порядок.</a:t>
            </a:r>
          </a:p>
          <a:p>
            <a:pPr marL="0" indent="0" algn="just">
              <a:spcBef>
                <a:spcPts val="0"/>
              </a:spcBef>
            </a:pP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2. Ребенок 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находится за компьютером до 15 часов в неделю, деятельность разнообразна, но </a:t>
            </a:r>
            <a:r>
              <a:rPr lang="ru-RU" sz="1800" b="0" dirty="0" err="1" smtClean="0">
                <a:latin typeface="Times New Roman" pitchFamily="18" charset="0"/>
                <a:cs typeface="Times New Roman" pitchFamily="18" charset="0"/>
              </a:rPr>
              <a:t>однонаправлена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, рассказывает 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не обо всем. Компьютер выключает после напоминания, необходимость прерваться воспринимает по-разному, в том числе и негативно. Иногда объедается у компьютера или забывает поесть, изредка бывают ночные кошмары. Учеба в норме, может неаккуратно одеться, захламить комнату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8380" y="-15005048"/>
            <a:ext cx="24086676" cy="16057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45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188640"/>
            <a:ext cx="8183880" cy="100811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Интернет зависимость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1" y="1196752"/>
            <a:ext cx="8640959" cy="453650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</a:pP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. Ребенок пребывает за компьютером до 22 часов в неделю, деятельность узконаправлена, неохотно рассказывает о ней. Компьютер выключает после нескольких напоминаний, перерывы воспринимает негативно. Аппетит заметно снижен или повышен, сон нарушен – спит то мало, то много, кричит и мечется во сне. Учеба страдает, одежда часто неаккуратна, в комнате беспорядок. Несколько меняется круг общения и интересы.</a:t>
            </a:r>
          </a:p>
          <a:p>
            <a:pPr marL="0" indent="0" algn="just">
              <a:spcBef>
                <a:spcPts val="0"/>
              </a:spcBef>
            </a:pP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4. Ребенок засиживается за компьютером более 3-х часов в день, ежедневно, не отрываясь. Компьютер старается не выключать вообще, на просьбы прерваться или рассказать, чем занят, реагирует агрессивно. Аппетит и сон сильно нарушены, успеваемость сильно упала, одежда и комната в беспорядке, круг общения и интересы сменились.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8380" y="-15005048"/>
            <a:ext cx="24086676" cy="16057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77072"/>
            <a:ext cx="5583014" cy="27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70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188640"/>
            <a:ext cx="8183880" cy="100811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 стадии интернет зависимости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1" y="1196752"/>
            <a:ext cx="8640959" cy="331236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</a:pP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Первая-вторая стадия почти не требуют вмешательства – это естественный интерес, необходимый для жизни в современном мире. Достаточно разговаривать с детьми об их увлечениях и ненавязчиво отслеживать, чем они заняты, о чем пишут в </a:t>
            </a:r>
            <a:r>
              <a:rPr lang="ru-RU" sz="1800" b="0" dirty="0" err="1">
                <a:latin typeface="Times New Roman" pitchFamily="18" charset="0"/>
                <a:cs typeface="Times New Roman" pitchFamily="18" charset="0"/>
              </a:rPr>
              <a:t>соцсетях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, во что играют.</a:t>
            </a:r>
          </a:p>
          <a:p>
            <a:pPr marL="0" indent="0" algn="just">
              <a:spcBef>
                <a:spcPts val="0"/>
              </a:spcBef>
            </a:pP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Третья стадия свидетельствует о необходимости серьёзного вмешательства, консультаций с психологом. Надо обеспечить ребенку полноценную жизнь в реальности – сильные впечатления, дружную компанию, полезное занятие.</a:t>
            </a:r>
          </a:p>
          <a:p>
            <a:pPr marL="0" indent="0" algn="just">
              <a:spcBef>
                <a:spcPts val="0"/>
              </a:spcBef>
            </a:pP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Четвертая стадия, к сожалению, без вмешательства профессионалов может окончиться печально. Обратитесь к школьному  психологу, врачу из поликлиники.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8380" y="-15005048"/>
            <a:ext cx="24086676" cy="16057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365104"/>
            <a:ext cx="505780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911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188640"/>
            <a:ext cx="8183880" cy="100811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Советы родителям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1" y="1196752"/>
            <a:ext cx="8640959" cy="331236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</a:pP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С подростками нельзя обращаться, как с детьми: они не терпят снисходительности и приказного тона. А вот дружеское общение, искренний интерес к делам и чувствам подростков помогут родителям установить с ними тесный контакт, наладить и укрепить отношения.</a:t>
            </a:r>
          </a:p>
          <a:p>
            <a:pPr marL="0" indent="0" algn="just">
              <a:spcBef>
                <a:spcPts val="0"/>
              </a:spcBef>
            </a:pP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Главное – ориентировать ребенка на здоровый образ жизни. Научить ребенка бережно относиться к своему здоровью, строить гармонично свои отношения с окружающим миром — важнейшая задача родителей.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8380" y="-15005048"/>
            <a:ext cx="24086676" cy="16057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616108"/>
            <a:ext cx="4824536" cy="3216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542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2348880"/>
            <a:ext cx="58762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105415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Содержание (гиперссылка)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74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72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620688"/>
            <a:ext cx="8183880" cy="83553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Профилактика зависимостей у подростков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4" y="1556792"/>
            <a:ext cx="8208912" cy="2164550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У большинства подростков присутствуют вредные привычки, которые могут способствуют 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приобретению хронических заболеваний, преждевременному его старению. </a:t>
            </a:r>
            <a:endParaRPr lang="ru-RU" sz="1800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таким вредным привычкам относятся курение, употребление алкоголя, наркотиков, интернет зависимость.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12976"/>
            <a:ext cx="4372031" cy="3014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857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740" y="3356992"/>
            <a:ext cx="3889381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404664"/>
            <a:ext cx="8183880" cy="54750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Курение и его причины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3" y="1052736"/>
            <a:ext cx="8352929" cy="23042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0" dirty="0">
                <a:latin typeface="Times New Roman" pitchFamily="18" charset="0"/>
                <a:cs typeface="Times New Roman" pitchFamily="18" charset="0"/>
              </a:rPr>
              <a:t>Курение в среде подростков вызывает тревогу по нескольким причинам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endParaRPr lang="ru-RU" b="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0" dirty="0">
                <a:latin typeface="Times New Roman" pitchFamily="18" charset="0"/>
                <a:cs typeface="Times New Roman" pitchFamily="18" charset="0"/>
              </a:rPr>
              <a:t>Те, кто начинает ежедневно курить в подростковом возрасте, обычно курят всю жизнь.</a:t>
            </a:r>
          </a:p>
          <a:p>
            <a:pPr algn="just"/>
            <a:r>
              <a:rPr lang="ru-RU" b="0" dirty="0">
                <a:latin typeface="Times New Roman" pitchFamily="18" charset="0"/>
                <a:cs typeface="Times New Roman" pitchFamily="18" charset="0"/>
              </a:rPr>
              <a:t>Курение повышает риск развития хронических заболеваний (заболевание сердца, рак легких и других органов, гангрена ног).</a:t>
            </a:r>
          </a:p>
          <a:p>
            <a:pPr algn="just"/>
            <a:r>
              <a:rPr lang="ru-RU" b="0" dirty="0">
                <a:latin typeface="Times New Roman" pitchFamily="18" charset="0"/>
                <a:cs typeface="Times New Roman" pitchFamily="18" charset="0"/>
              </a:rPr>
              <a:t>Подростки – курильщики чаще страдают от кашля, одышки и других респираторных симптомов.</a:t>
            </a:r>
          </a:p>
        </p:txBody>
      </p:sp>
    </p:spTree>
    <p:extLst>
      <p:ext uri="{BB962C8B-B14F-4D97-AF65-F5344CB8AC3E}">
        <p14:creationId xmlns:p14="http://schemas.microsoft.com/office/powerpoint/2010/main" val="341474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01008"/>
            <a:ext cx="3889381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404664"/>
            <a:ext cx="8183880" cy="54750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Последствия курения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3" y="1052736"/>
            <a:ext cx="8352929" cy="2592288"/>
          </a:xfrm>
        </p:spPr>
        <p:txBody>
          <a:bodyPr>
            <a:normAutofit/>
          </a:bodyPr>
          <a:lstStyle/>
          <a:p>
            <a:pPr marL="0" indent="0" algn="just"/>
            <a:r>
              <a:rPr lang="ru-RU" b="0" dirty="0">
                <a:latin typeface="Times New Roman" pitchFamily="18" charset="0"/>
                <a:cs typeface="Times New Roman" pitchFamily="18" charset="0"/>
              </a:rPr>
              <a:t>В результате курения незаметно возникает привычка к табаку, к никотину.  Никотин – является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нейротропным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ядом, действует на проведение и передачу нервного импульса, нарушает действия центральной и периферической нервных систем. К нему привыкают, и без него становится трудно обходиться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r>
              <a:rPr lang="ru-RU" b="0" dirty="0">
                <a:latin typeface="Times New Roman" pitchFamily="18" charset="0"/>
                <a:cs typeface="Times New Roman" pitchFamily="18" charset="0"/>
              </a:rPr>
              <a:t>При курении у подростков  сильно страдает память, снижается скорость заучивания и объём памяти, замедляется реакция в движении, снижается мышечная сила; под влиянием никотина ухудшается острота зрения, у курящего подростка  начинается мелькание и двоение в глазах, возникают от табачного дыма слезоточивость, покраснение и отёчность век, что приводит к хроническому воспалению зрительного нерва ,никотин повышает внутриглазное давление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01009"/>
            <a:ext cx="408890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880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404664"/>
            <a:ext cx="8183880" cy="50405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Алкоголизация подростков и его причины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1" y="1196752"/>
            <a:ext cx="8640959" cy="2592288"/>
          </a:xfrm>
        </p:spPr>
        <p:txBody>
          <a:bodyPr>
            <a:norm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генетическая 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предрасположенность; </a:t>
            </a:r>
            <a:endParaRPr lang="ru-RU" sz="1800" b="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неблагополучная 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обстановка в семье, чрезмерная опека или полное отсутствие внимания со стороны родителей; </a:t>
            </a:r>
            <a:endParaRPr lang="ru-RU" sz="1800" b="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личностные 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особенности (слабый характер, неумение отстаивать свою позицию); </a:t>
            </a:r>
            <a:endParaRPr lang="ru-RU" sz="1800" b="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черепно-мозговые 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травмы; </a:t>
            </a:r>
            <a:endParaRPr lang="ru-RU" sz="1800" b="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психопатия;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общение 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с дурной компанией, в которой постоянно присутствует алкоголь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89040"/>
            <a:ext cx="4661092" cy="2820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231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188640"/>
            <a:ext cx="8183880" cy="100811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Последствия алкоголизма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1" y="1196752"/>
            <a:ext cx="8640959" cy="2592288"/>
          </a:xfrm>
        </p:spPr>
        <p:txBody>
          <a:bodyPr>
            <a:normAutofit/>
          </a:bodyPr>
          <a:lstStyle/>
          <a:p>
            <a:pPr marL="0" indent="0" algn="just"/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Приобщенный к алкоголю подросток меняет свои привычки и ценности. Все свободное время он проводит в кругу своих пьющих товарищей, принятием спиртного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При употреблении алкоголя у подростков развивается цирроз печени, возникают такие заболевания, как гепатит, панкреатит, нарушения работы сердца, заболевания эндокринной системы, легочные заболевания, проблемы с артериальным давлением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, снижается 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устойчивость к инфекционным заболеваниям, появляются нервные  и психические расстройства: грубость, недоверчивость, вспыльчивость</a:t>
            </a:r>
            <a:endParaRPr lang="ru-RU" sz="1800" b="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7032"/>
            <a:ext cx="3816424" cy="288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3717032"/>
            <a:ext cx="4392488" cy="288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849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188640"/>
            <a:ext cx="8183880" cy="100811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наркомания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1" y="1196752"/>
            <a:ext cx="8640959" cy="2232248"/>
          </a:xfrm>
        </p:spPr>
        <p:txBody>
          <a:bodyPr>
            <a:normAutofit/>
          </a:bodyPr>
          <a:lstStyle/>
          <a:p>
            <a:pPr marL="0" indent="0" algn="just"/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Особая опасность возникает тогда, когда наркотик, принятый из любопытства или от скуки, вызывает приятные ощущения. В результате у подростка возникает желание повторно испытать те же чувства. Употребление наркотиков в молодежных кругах часто становится чем-то вроде попытки считаться взрослым человеком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Одним  из факторов подростковой наркомании  является  неумение справляться с жизненными трудностями.</a:t>
            </a:r>
            <a:endParaRPr lang="ru-RU" sz="1800" b="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84984"/>
            <a:ext cx="4696238" cy="313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01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245</TotalTime>
  <Words>910</Words>
  <Application>Microsoft Office PowerPoint</Application>
  <PresentationFormat>Экран (4:3)</PresentationFormat>
  <Paragraphs>61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Углы</vt:lpstr>
      <vt:lpstr>«Профилактика зависимостей в подростковом возрасте»</vt:lpstr>
      <vt:lpstr>Содержание (гиперссылка)</vt:lpstr>
      <vt:lpstr>Презентация PowerPoint</vt:lpstr>
      <vt:lpstr>Профилактика зависимостей у подростков</vt:lpstr>
      <vt:lpstr>Курение и его причины</vt:lpstr>
      <vt:lpstr>Последствия курения</vt:lpstr>
      <vt:lpstr>Алкоголизация подростков и его причины</vt:lpstr>
      <vt:lpstr>Последствия алкоголизма</vt:lpstr>
      <vt:lpstr>наркомания</vt:lpstr>
      <vt:lpstr>Наркомания и его последствия</vt:lpstr>
      <vt:lpstr>Интернет зависимость</vt:lpstr>
      <vt:lpstr>Интернет зависимость</vt:lpstr>
      <vt:lpstr>Про стадии интернет зависимости</vt:lpstr>
      <vt:lpstr>Советы родителям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«Профилактика зависимостей в подростковом возрасте»</dc:title>
  <dc:creator>user</dc:creator>
  <cp:lastModifiedBy>user</cp:lastModifiedBy>
  <cp:revision>15</cp:revision>
  <dcterms:created xsi:type="dcterms:W3CDTF">2020-06-23T14:39:08Z</dcterms:created>
  <dcterms:modified xsi:type="dcterms:W3CDTF">2020-06-23T18:56:13Z</dcterms:modified>
</cp:coreProperties>
</file>