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4" r:id="rId2"/>
  </p:sldMasterIdLst>
  <p:notesMasterIdLst>
    <p:notesMasterId r:id="rId30"/>
  </p:notesMasterIdLst>
  <p:sldIdLst>
    <p:sldId id="773" r:id="rId3"/>
    <p:sldId id="329" r:id="rId4"/>
    <p:sldId id="758" r:id="rId5"/>
    <p:sldId id="270" r:id="rId6"/>
    <p:sldId id="556" r:id="rId7"/>
    <p:sldId id="767" r:id="rId8"/>
    <p:sldId id="604" r:id="rId9"/>
    <p:sldId id="761" r:id="rId10"/>
    <p:sldId id="647" r:id="rId11"/>
    <p:sldId id="605" r:id="rId12"/>
    <p:sldId id="606" r:id="rId13"/>
    <p:sldId id="754" r:id="rId14"/>
    <p:sldId id="648" r:id="rId15"/>
    <p:sldId id="608" r:id="rId16"/>
    <p:sldId id="611" r:id="rId17"/>
    <p:sldId id="756" r:id="rId18"/>
    <p:sldId id="760" r:id="rId19"/>
    <p:sldId id="612" r:id="rId20"/>
    <p:sldId id="613" r:id="rId21"/>
    <p:sldId id="649" r:id="rId22"/>
    <p:sldId id="755" r:id="rId23"/>
    <p:sldId id="629" r:id="rId24"/>
    <p:sldId id="630" r:id="rId25"/>
    <p:sldId id="747" r:id="rId26"/>
    <p:sldId id="759" r:id="rId27"/>
    <p:sldId id="763" r:id="rId28"/>
    <p:sldId id="772"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F6E10D0-977C-3249-882A-CAE270AD0CD4}">
          <p14:sldIdLst>
            <p14:sldId id="773"/>
            <p14:sldId id="329"/>
            <p14:sldId id="758"/>
            <p14:sldId id="270"/>
            <p14:sldId id="556"/>
            <p14:sldId id="767"/>
            <p14:sldId id="604"/>
            <p14:sldId id="761"/>
            <p14:sldId id="647"/>
            <p14:sldId id="605"/>
            <p14:sldId id="606"/>
            <p14:sldId id="754"/>
            <p14:sldId id="648"/>
            <p14:sldId id="608"/>
            <p14:sldId id="611"/>
            <p14:sldId id="756"/>
            <p14:sldId id="760"/>
            <p14:sldId id="612"/>
            <p14:sldId id="613"/>
            <p14:sldId id="649"/>
            <p14:sldId id="755"/>
            <p14:sldId id="629"/>
            <p14:sldId id="630"/>
            <p14:sldId id="747"/>
            <p14:sldId id="759"/>
            <p14:sldId id="763"/>
            <p14:sldId id="77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Автор"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420"/>
    <a:srgbClr val="FF8798"/>
    <a:srgbClr val="5DD5FF"/>
    <a:srgbClr val="FF7A00"/>
    <a:srgbClr val="C13356"/>
    <a:srgbClr val="008812"/>
    <a:srgbClr val="FF5A00"/>
    <a:srgbClr val="F79DFF"/>
    <a:srgbClr val="FF85FF"/>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05" autoAdjust="0"/>
    <p:restoredTop sz="83212" autoAdjust="0"/>
  </p:normalViewPr>
  <p:slideViewPr>
    <p:cSldViewPr snapToGrid="0">
      <p:cViewPr varScale="1">
        <p:scale>
          <a:sx n="61" d="100"/>
          <a:sy n="61" d="100"/>
        </p:scale>
        <p:origin x="1386" y="84"/>
      </p:cViewPr>
      <p:guideLst>
        <p:guide orient="horz" pos="2160"/>
        <p:guide pos="3840"/>
      </p:guideLst>
    </p:cSldViewPr>
  </p:slideViewPr>
  <p:outlineViewPr>
    <p:cViewPr>
      <p:scale>
        <a:sx n="33" d="100"/>
        <a:sy n="33" d="100"/>
      </p:scale>
      <p:origin x="0" y="0"/>
    </p:cViewPr>
  </p:outlineViewPr>
  <p:notesTextViewPr>
    <p:cViewPr>
      <p:scale>
        <a:sx n="85" d="100"/>
        <a:sy n="85" d="100"/>
      </p:scale>
      <p:origin x="0" y="0"/>
    </p:cViewPr>
  </p:notesTextViewPr>
  <p:sorterViewPr>
    <p:cViewPr>
      <p:scale>
        <a:sx n="66" d="100"/>
        <a:sy n="66" d="100"/>
      </p:scale>
      <p:origin x="0" y="2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B351E7-2FBC-C64C-9571-25DA8ECBBA2E}" type="doc">
      <dgm:prSet loTypeId="urn:microsoft.com/office/officeart/2008/layout/VerticalAccentList" loCatId="list" qsTypeId="urn:microsoft.com/office/officeart/2005/8/quickstyle/simple5" qsCatId="simple" csTypeId="urn:microsoft.com/office/officeart/2005/8/colors/accent4_4" csCatId="accent4" phldr="1"/>
      <dgm:spPr/>
      <dgm:t>
        <a:bodyPr/>
        <a:lstStyle/>
        <a:p>
          <a:endParaRPr lang="en-US"/>
        </a:p>
      </dgm:t>
    </dgm:pt>
    <dgm:pt modelId="{72354242-F717-7145-B7B1-14D7779B1F6C}">
      <dgm:prSet custT="1"/>
      <dgm:spPr>
        <a:solidFill>
          <a:srgbClr val="002060"/>
        </a:solidFill>
        <a:ln>
          <a:solidFill>
            <a:srgbClr val="0070C0"/>
          </a:solidFill>
        </a:ln>
      </dgm:spPr>
      <dgm:t>
        <a:bodyPr/>
        <a:lstStyle/>
        <a:p>
          <a:pPr algn="just"/>
          <a:r>
            <a:rPr lang="ru-RU" sz="2400" dirty="0" smtClean="0">
              <a:solidFill>
                <a:schemeClr val="bg1"/>
              </a:solidFill>
            </a:rPr>
            <a:t>Мозолистое тело (МТ) - крупнейший тракт белого вещества, соединяющий полушария головного мозга. </a:t>
          </a:r>
          <a:endParaRPr lang="en-US" sz="2400" dirty="0">
            <a:solidFill>
              <a:schemeClr val="bg1"/>
            </a:solidFill>
          </a:endParaRPr>
        </a:p>
      </dgm:t>
    </dgm:pt>
    <dgm:pt modelId="{714C9523-7080-AF4B-B44D-51203ACDF542}" type="parTrans" cxnId="{BB5C2850-3687-7B4E-94BA-AC134D01FFB8}">
      <dgm:prSet/>
      <dgm:spPr/>
      <dgm:t>
        <a:bodyPr/>
        <a:lstStyle/>
        <a:p>
          <a:endParaRPr lang="en-US"/>
        </a:p>
      </dgm:t>
    </dgm:pt>
    <dgm:pt modelId="{DE19964C-0A9D-7141-9AE0-74F4B708906C}" type="sibTrans" cxnId="{BB5C2850-3687-7B4E-94BA-AC134D01FFB8}">
      <dgm:prSet/>
      <dgm:spPr/>
      <dgm:t>
        <a:bodyPr/>
        <a:lstStyle/>
        <a:p>
          <a:endParaRPr lang="en-US"/>
        </a:p>
      </dgm:t>
    </dgm:pt>
    <dgm:pt modelId="{C78FD235-1F00-D642-9546-E40EF6B0AFD9}">
      <dgm:prSet custT="1"/>
      <dgm:spPr>
        <a:solidFill>
          <a:srgbClr val="002060"/>
        </a:solidFill>
        <a:ln>
          <a:solidFill>
            <a:srgbClr val="0070C0"/>
          </a:solidFill>
        </a:ln>
      </dgm:spPr>
      <dgm:t>
        <a:bodyPr/>
        <a:lstStyle/>
        <a:p>
          <a:pPr algn="just"/>
          <a:r>
            <a:rPr lang="ru-RU" sz="2400" dirty="0" smtClean="0">
              <a:solidFill>
                <a:schemeClr val="bg1"/>
              </a:solidFill>
            </a:rPr>
            <a:t>Патологические состояния мозолистого тела могут быть обусловлены различными причинами: врожденными, воспалительными, инфекционными, метаболическими, ишемическими, травматическими и опухолевыми. </a:t>
          </a:r>
          <a:endParaRPr lang="en-US" sz="2400" dirty="0">
            <a:solidFill>
              <a:schemeClr val="bg1"/>
            </a:solidFill>
          </a:endParaRPr>
        </a:p>
      </dgm:t>
    </dgm:pt>
    <dgm:pt modelId="{4620DEBF-4F94-EB47-83CA-21BFEE7AD281}" type="parTrans" cxnId="{E13DF263-F4A0-A544-8327-5193AB20A5F5}">
      <dgm:prSet/>
      <dgm:spPr/>
      <dgm:t>
        <a:bodyPr/>
        <a:lstStyle/>
        <a:p>
          <a:endParaRPr lang="en-US"/>
        </a:p>
      </dgm:t>
    </dgm:pt>
    <dgm:pt modelId="{22856C9E-3424-564A-A578-325F93D146E3}" type="sibTrans" cxnId="{E13DF263-F4A0-A544-8327-5193AB20A5F5}">
      <dgm:prSet/>
      <dgm:spPr/>
      <dgm:t>
        <a:bodyPr/>
        <a:lstStyle/>
        <a:p>
          <a:endParaRPr lang="en-US"/>
        </a:p>
      </dgm:t>
    </dgm:pt>
    <dgm:pt modelId="{78827F3C-0702-F349-974F-2DE96892AE0A}">
      <dgm:prSet custT="1"/>
      <dgm:spPr>
        <a:solidFill>
          <a:srgbClr val="002060"/>
        </a:solidFill>
        <a:ln>
          <a:solidFill>
            <a:srgbClr val="0070C0"/>
          </a:solidFill>
        </a:ln>
      </dgm:spPr>
      <dgm:t>
        <a:bodyPr/>
        <a:lstStyle/>
        <a:p>
          <a:pPr algn="just"/>
          <a:r>
            <a:rPr lang="ru-RU" sz="2400" dirty="0" smtClean="0">
              <a:solidFill>
                <a:schemeClr val="bg1"/>
              </a:solidFill>
            </a:rPr>
            <a:t>Анализ информации из истории болезни и результатов визуализации МР-картины помогают в постановке диагноза и в выборе эффективного лечения</a:t>
          </a:r>
          <a:endParaRPr lang="en-US" sz="2400" dirty="0">
            <a:solidFill>
              <a:schemeClr val="bg1"/>
            </a:solidFill>
          </a:endParaRPr>
        </a:p>
      </dgm:t>
    </dgm:pt>
    <dgm:pt modelId="{35CA60B7-497D-6749-96AB-E6D5F7022315}" type="parTrans" cxnId="{A51B1D8F-948C-DB47-AFF3-88B7C89A3B4B}">
      <dgm:prSet/>
      <dgm:spPr/>
      <dgm:t>
        <a:bodyPr/>
        <a:lstStyle/>
        <a:p>
          <a:endParaRPr lang="en-US"/>
        </a:p>
      </dgm:t>
    </dgm:pt>
    <dgm:pt modelId="{AE8E0301-66D3-A24B-B34A-0193ABBA5C0D}" type="sibTrans" cxnId="{A51B1D8F-948C-DB47-AFF3-88B7C89A3B4B}">
      <dgm:prSet/>
      <dgm:spPr/>
      <dgm:t>
        <a:bodyPr/>
        <a:lstStyle/>
        <a:p>
          <a:endParaRPr lang="en-US"/>
        </a:p>
      </dgm:t>
    </dgm:pt>
    <dgm:pt modelId="{1DCCBDBC-8811-E043-800E-11A6F6CB3A4E}" type="pres">
      <dgm:prSet presAssocID="{C0B351E7-2FBC-C64C-9571-25DA8ECBBA2E}" presName="Name0" presStyleCnt="0">
        <dgm:presLayoutVars>
          <dgm:chMax/>
          <dgm:chPref/>
          <dgm:dir/>
        </dgm:presLayoutVars>
      </dgm:prSet>
      <dgm:spPr/>
      <dgm:t>
        <a:bodyPr/>
        <a:lstStyle/>
        <a:p>
          <a:endParaRPr lang="ru-RU"/>
        </a:p>
      </dgm:t>
    </dgm:pt>
    <dgm:pt modelId="{95AD070D-42ED-E04C-9DF3-F24F3DE180CC}" type="pres">
      <dgm:prSet presAssocID="{72354242-F717-7145-B7B1-14D7779B1F6C}" presName="parenttextcomposite" presStyleCnt="0"/>
      <dgm:spPr/>
    </dgm:pt>
    <dgm:pt modelId="{15DA49A8-FE6E-5A4A-877D-797F8591D29D}" type="pres">
      <dgm:prSet presAssocID="{72354242-F717-7145-B7B1-14D7779B1F6C}" presName="parenttext" presStyleLbl="revTx" presStyleIdx="0" presStyleCnt="3" custScaleX="104953" custLinFactNeighborY="-6684">
        <dgm:presLayoutVars>
          <dgm:chMax/>
          <dgm:chPref val="2"/>
          <dgm:bulletEnabled val="1"/>
        </dgm:presLayoutVars>
      </dgm:prSet>
      <dgm:spPr/>
      <dgm:t>
        <a:bodyPr/>
        <a:lstStyle/>
        <a:p>
          <a:endParaRPr lang="ru-RU"/>
        </a:p>
      </dgm:t>
    </dgm:pt>
    <dgm:pt modelId="{C5E20B69-B27F-CE4B-AF36-509E28F0515F}" type="pres">
      <dgm:prSet presAssocID="{72354242-F717-7145-B7B1-14D7779B1F6C}" presName="parallelogramComposite" presStyleCnt="0"/>
      <dgm:spPr/>
    </dgm:pt>
    <dgm:pt modelId="{8FAFCB71-D0FE-1C4C-B741-22E7F7FEFEC0}" type="pres">
      <dgm:prSet presAssocID="{72354242-F717-7145-B7B1-14D7779B1F6C}" presName="parallelogram1" presStyleLbl="alignNode1" presStyleIdx="0" presStyleCnt="21"/>
      <dgm:spPr/>
    </dgm:pt>
    <dgm:pt modelId="{EBB6B47F-C583-7E43-AF2B-1041A070E718}" type="pres">
      <dgm:prSet presAssocID="{72354242-F717-7145-B7B1-14D7779B1F6C}" presName="parallelogram2" presStyleLbl="alignNode1" presStyleIdx="1" presStyleCnt="21"/>
      <dgm:spPr/>
    </dgm:pt>
    <dgm:pt modelId="{3C499F3D-BCDD-224C-9570-3DE6042D4A25}" type="pres">
      <dgm:prSet presAssocID="{72354242-F717-7145-B7B1-14D7779B1F6C}" presName="parallelogram3" presStyleLbl="alignNode1" presStyleIdx="2" presStyleCnt="21"/>
      <dgm:spPr/>
    </dgm:pt>
    <dgm:pt modelId="{CAA8C93B-168F-1A48-AC69-76A5B2324116}" type="pres">
      <dgm:prSet presAssocID="{72354242-F717-7145-B7B1-14D7779B1F6C}" presName="parallelogram4" presStyleLbl="alignNode1" presStyleIdx="3" presStyleCnt="21"/>
      <dgm:spPr/>
    </dgm:pt>
    <dgm:pt modelId="{B64CC928-5A73-F64D-B9EE-76246C31A1A2}" type="pres">
      <dgm:prSet presAssocID="{72354242-F717-7145-B7B1-14D7779B1F6C}" presName="parallelogram5" presStyleLbl="alignNode1" presStyleIdx="4" presStyleCnt="21"/>
      <dgm:spPr/>
    </dgm:pt>
    <dgm:pt modelId="{46E7CB7A-2BFE-A447-AB05-A137C55F1A2B}" type="pres">
      <dgm:prSet presAssocID="{72354242-F717-7145-B7B1-14D7779B1F6C}" presName="parallelogram6" presStyleLbl="alignNode1" presStyleIdx="5" presStyleCnt="21"/>
      <dgm:spPr/>
    </dgm:pt>
    <dgm:pt modelId="{FAEFE7F0-A0C7-F141-BB06-CAC8A3AD9222}" type="pres">
      <dgm:prSet presAssocID="{72354242-F717-7145-B7B1-14D7779B1F6C}" presName="parallelogram7" presStyleLbl="alignNode1" presStyleIdx="6" presStyleCnt="21"/>
      <dgm:spPr/>
    </dgm:pt>
    <dgm:pt modelId="{4C29D93C-8C67-1E47-AD07-94A0AC6E45E8}" type="pres">
      <dgm:prSet presAssocID="{DE19964C-0A9D-7141-9AE0-74F4B708906C}" presName="sibTrans" presStyleCnt="0"/>
      <dgm:spPr/>
    </dgm:pt>
    <dgm:pt modelId="{CC64D588-2F39-3E47-AC87-259A97682A35}" type="pres">
      <dgm:prSet presAssocID="{C78FD235-1F00-D642-9546-E40EF6B0AFD9}" presName="parenttextcomposite" presStyleCnt="0"/>
      <dgm:spPr/>
    </dgm:pt>
    <dgm:pt modelId="{AE575DA8-0F6F-CD48-8F27-53B5FF3C694A}" type="pres">
      <dgm:prSet presAssocID="{C78FD235-1F00-D642-9546-E40EF6B0AFD9}" presName="parenttext" presStyleLbl="revTx" presStyleIdx="1" presStyleCnt="3" custScaleX="104688" custScaleY="151390" custLinFactNeighborY="-3342">
        <dgm:presLayoutVars>
          <dgm:chMax/>
          <dgm:chPref val="2"/>
          <dgm:bulletEnabled val="1"/>
        </dgm:presLayoutVars>
      </dgm:prSet>
      <dgm:spPr/>
      <dgm:t>
        <a:bodyPr/>
        <a:lstStyle/>
        <a:p>
          <a:endParaRPr lang="ru-RU"/>
        </a:p>
      </dgm:t>
    </dgm:pt>
    <dgm:pt modelId="{AA63DD5A-2A96-5A4B-97C0-A1F25D3ABEB8}" type="pres">
      <dgm:prSet presAssocID="{C78FD235-1F00-D642-9546-E40EF6B0AFD9}" presName="parallelogramComposite" presStyleCnt="0"/>
      <dgm:spPr/>
    </dgm:pt>
    <dgm:pt modelId="{07D99AAE-1008-DA43-9DDD-5F3430573893}" type="pres">
      <dgm:prSet presAssocID="{C78FD235-1F00-D642-9546-E40EF6B0AFD9}" presName="parallelogram1" presStyleLbl="alignNode1" presStyleIdx="7" presStyleCnt="21"/>
      <dgm:spPr/>
    </dgm:pt>
    <dgm:pt modelId="{9FF7AB4B-8AAF-EB4F-B497-156B1FCCEDA2}" type="pres">
      <dgm:prSet presAssocID="{C78FD235-1F00-D642-9546-E40EF6B0AFD9}" presName="parallelogram2" presStyleLbl="alignNode1" presStyleIdx="8" presStyleCnt="21"/>
      <dgm:spPr/>
    </dgm:pt>
    <dgm:pt modelId="{4A411430-3A70-A14D-90CF-4E6BC0848DB1}" type="pres">
      <dgm:prSet presAssocID="{C78FD235-1F00-D642-9546-E40EF6B0AFD9}" presName="parallelogram3" presStyleLbl="alignNode1" presStyleIdx="9" presStyleCnt="21"/>
      <dgm:spPr/>
    </dgm:pt>
    <dgm:pt modelId="{2B711705-DA27-AF45-8BFA-B1D9F2F7DF68}" type="pres">
      <dgm:prSet presAssocID="{C78FD235-1F00-D642-9546-E40EF6B0AFD9}" presName="parallelogram4" presStyleLbl="alignNode1" presStyleIdx="10" presStyleCnt="21"/>
      <dgm:spPr/>
    </dgm:pt>
    <dgm:pt modelId="{8B9D2204-698B-A64E-957C-BF0E862D865D}" type="pres">
      <dgm:prSet presAssocID="{C78FD235-1F00-D642-9546-E40EF6B0AFD9}" presName="parallelogram5" presStyleLbl="alignNode1" presStyleIdx="11" presStyleCnt="21"/>
      <dgm:spPr/>
    </dgm:pt>
    <dgm:pt modelId="{26DCAE1E-ADB9-4B45-9421-A849A538EB93}" type="pres">
      <dgm:prSet presAssocID="{C78FD235-1F00-D642-9546-E40EF6B0AFD9}" presName="parallelogram6" presStyleLbl="alignNode1" presStyleIdx="12" presStyleCnt="21"/>
      <dgm:spPr/>
    </dgm:pt>
    <dgm:pt modelId="{3F8CD38E-3202-0747-A1E3-57CA8964E034}" type="pres">
      <dgm:prSet presAssocID="{C78FD235-1F00-D642-9546-E40EF6B0AFD9}" presName="parallelogram7" presStyleLbl="alignNode1" presStyleIdx="13" presStyleCnt="21"/>
      <dgm:spPr/>
    </dgm:pt>
    <dgm:pt modelId="{DFBD2A02-B948-5A46-B698-21E6BB8AF4EB}" type="pres">
      <dgm:prSet presAssocID="{22856C9E-3424-564A-A578-325F93D146E3}" presName="sibTrans" presStyleCnt="0"/>
      <dgm:spPr/>
    </dgm:pt>
    <dgm:pt modelId="{5CB371F9-9919-5043-AF68-B26B36BB25D9}" type="pres">
      <dgm:prSet presAssocID="{78827F3C-0702-F349-974F-2DE96892AE0A}" presName="parenttextcomposite" presStyleCnt="0"/>
      <dgm:spPr/>
    </dgm:pt>
    <dgm:pt modelId="{49EFE2E0-C1F0-D64E-8314-4C801618878E}" type="pres">
      <dgm:prSet presAssocID="{78827F3C-0702-F349-974F-2DE96892AE0A}" presName="parenttext" presStyleLbl="revTx" presStyleIdx="2" presStyleCnt="3" custScaleX="104688" custLinFactNeighborY="-5013">
        <dgm:presLayoutVars>
          <dgm:chMax/>
          <dgm:chPref val="2"/>
          <dgm:bulletEnabled val="1"/>
        </dgm:presLayoutVars>
      </dgm:prSet>
      <dgm:spPr/>
      <dgm:t>
        <a:bodyPr/>
        <a:lstStyle/>
        <a:p>
          <a:endParaRPr lang="ru-RU"/>
        </a:p>
      </dgm:t>
    </dgm:pt>
    <dgm:pt modelId="{22260000-7ABE-E74D-B583-A9FA3EC7C311}" type="pres">
      <dgm:prSet presAssocID="{78827F3C-0702-F349-974F-2DE96892AE0A}" presName="parallelogramComposite" presStyleCnt="0"/>
      <dgm:spPr/>
    </dgm:pt>
    <dgm:pt modelId="{605D7C72-1CB4-8E4C-B110-65D9ADCEC01D}" type="pres">
      <dgm:prSet presAssocID="{78827F3C-0702-F349-974F-2DE96892AE0A}" presName="parallelogram1" presStyleLbl="alignNode1" presStyleIdx="14" presStyleCnt="21"/>
      <dgm:spPr/>
    </dgm:pt>
    <dgm:pt modelId="{C181C922-4BA8-8A4E-BFD6-3B8B3BAB293A}" type="pres">
      <dgm:prSet presAssocID="{78827F3C-0702-F349-974F-2DE96892AE0A}" presName="parallelogram2" presStyleLbl="alignNode1" presStyleIdx="15" presStyleCnt="21"/>
      <dgm:spPr/>
    </dgm:pt>
    <dgm:pt modelId="{17D11E47-2DFB-344F-B40D-F3443508C8F2}" type="pres">
      <dgm:prSet presAssocID="{78827F3C-0702-F349-974F-2DE96892AE0A}" presName="parallelogram3" presStyleLbl="alignNode1" presStyleIdx="16" presStyleCnt="21"/>
      <dgm:spPr/>
    </dgm:pt>
    <dgm:pt modelId="{3537E4C2-63BE-7141-9736-2555819E5BC0}" type="pres">
      <dgm:prSet presAssocID="{78827F3C-0702-F349-974F-2DE96892AE0A}" presName="parallelogram4" presStyleLbl="alignNode1" presStyleIdx="17" presStyleCnt="21"/>
      <dgm:spPr/>
    </dgm:pt>
    <dgm:pt modelId="{4C242DCC-8BF4-5249-B35C-0E1C63FD30F8}" type="pres">
      <dgm:prSet presAssocID="{78827F3C-0702-F349-974F-2DE96892AE0A}" presName="parallelogram5" presStyleLbl="alignNode1" presStyleIdx="18" presStyleCnt="21"/>
      <dgm:spPr/>
    </dgm:pt>
    <dgm:pt modelId="{528CB790-D330-A345-B60F-9831F630693D}" type="pres">
      <dgm:prSet presAssocID="{78827F3C-0702-F349-974F-2DE96892AE0A}" presName="parallelogram6" presStyleLbl="alignNode1" presStyleIdx="19" presStyleCnt="21"/>
      <dgm:spPr/>
    </dgm:pt>
    <dgm:pt modelId="{1B163839-9971-914F-B674-6BDD658A9AE2}" type="pres">
      <dgm:prSet presAssocID="{78827F3C-0702-F349-974F-2DE96892AE0A}" presName="parallelogram7" presStyleLbl="alignNode1" presStyleIdx="20" presStyleCnt="21"/>
      <dgm:spPr/>
    </dgm:pt>
  </dgm:ptLst>
  <dgm:cxnLst>
    <dgm:cxn modelId="{98D8B257-2516-A946-A6A9-99E96F0FF095}" type="presOf" srcId="{72354242-F717-7145-B7B1-14D7779B1F6C}" destId="{15DA49A8-FE6E-5A4A-877D-797F8591D29D}" srcOrd="0" destOrd="0" presId="urn:microsoft.com/office/officeart/2008/layout/VerticalAccentList"/>
    <dgm:cxn modelId="{BB5C2850-3687-7B4E-94BA-AC134D01FFB8}" srcId="{C0B351E7-2FBC-C64C-9571-25DA8ECBBA2E}" destId="{72354242-F717-7145-B7B1-14D7779B1F6C}" srcOrd="0" destOrd="0" parTransId="{714C9523-7080-AF4B-B44D-51203ACDF542}" sibTransId="{DE19964C-0A9D-7141-9AE0-74F4B708906C}"/>
    <dgm:cxn modelId="{A51B1D8F-948C-DB47-AFF3-88B7C89A3B4B}" srcId="{C0B351E7-2FBC-C64C-9571-25DA8ECBBA2E}" destId="{78827F3C-0702-F349-974F-2DE96892AE0A}" srcOrd="2" destOrd="0" parTransId="{35CA60B7-497D-6749-96AB-E6D5F7022315}" sibTransId="{AE8E0301-66D3-A24B-B34A-0193ABBA5C0D}"/>
    <dgm:cxn modelId="{5BEF928D-124C-4E4D-882D-91170E423FF3}" type="presOf" srcId="{C0B351E7-2FBC-C64C-9571-25DA8ECBBA2E}" destId="{1DCCBDBC-8811-E043-800E-11A6F6CB3A4E}" srcOrd="0" destOrd="0" presId="urn:microsoft.com/office/officeart/2008/layout/VerticalAccentList"/>
    <dgm:cxn modelId="{1B4567E1-1171-3742-8338-1945B11FAE47}" type="presOf" srcId="{C78FD235-1F00-D642-9546-E40EF6B0AFD9}" destId="{AE575DA8-0F6F-CD48-8F27-53B5FF3C694A}" srcOrd="0" destOrd="0" presId="urn:microsoft.com/office/officeart/2008/layout/VerticalAccentList"/>
    <dgm:cxn modelId="{72813EFF-1E33-E341-90F8-22428C5DCF70}" type="presOf" srcId="{78827F3C-0702-F349-974F-2DE96892AE0A}" destId="{49EFE2E0-C1F0-D64E-8314-4C801618878E}" srcOrd="0" destOrd="0" presId="urn:microsoft.com/office/officeart/2008/layout/VerticalAccentList"/>
    <dgm:cxn modelId="{E13DF263-F4A0-A544-8327-5193AB20A5F5}" srcId="{C0B351E7-2FBC-C64C-9571-25DA8ECBBA2E}" destId="{C78FD235-1F00-D642-9546-E40EF6B0AFD9}" srcOrd="1" destOrd="0" parTransId="{4620DEBF-4F94-EB47-83CA-21BFEE7AD281}" sibTransId="{22856C9E-3424-564A-A578-325F93D146E3}"/>
    <dgm:cxn modelId="{A68A1201-3C53-C042-8BC1-A19374C036BB}" type="presParOf" srcId="{1DCCBDBC-8811-E043-800E-11A6F6CB3A4E}" destId="{95AD070D-42ED-E04C-9DF3-F24F3DE180CC}" srcOrd="0" destOrd="0" presId="urn:microsoft.com/office/officeart/2008/layout/VerticalAccentList"/>
    <dgm:cxn modelId="{D581775B-9DD5-D642-A8E5-AA0B333E4556}" type="presParOf" srcId="{95AD070D-42ED-E04C-9DF3-F24F3DE180CC}" destId="{15DA49A8-FE6E-5A4A-877D-797F8591D29D}" srcOrd="0" destOrd="0" presId="urn:microsoft.com/office/officeart/2008/layout/VerticalAccentList"/>
    <dgm:cxn modelId="{068350CA-588D-3843-8CA2-4508E81CE06C}" type="presParOf" srcId="{1DCCBDBC-8811-E043-800E-11A6F6CB3A4E}" destId="{C5E20B69-B27F-CE4B-AF36-509E28F0515F}" srcOrd="1" destOrd="0" presId="urn:microsoft.com/office/officeart/2008/layout/VerticalAccentList"/>
    <dgm:cxn modelId="{E18D3073-BE77-FD4E-B6D5-F29941253403}" type="presParOf" srcId="{C5E20B69-B27F-CE4B-AF36-509E28F0515F}" destId="{8FAFCB71-D0FE-1C4C-B741-22E7F7FEFEC0}" srcOrd="0" destOrd="0" presId="urn:microsoft.com/office/officeart/2008/layout/VerticalAccentList"/>
    <dgm:cxn modelId="{E9900E99-FA7F-5F4C-A20F-E0F529E84E7C}" type="presParOf" srcId="{C5E20B69-B27F-CE4B-AF36-509E28F0515F}" destId="{EBB6B47F-C583-7E43-AF2B-1041A070E718}" srcOrd="1" destOrd="0" presId="urn:microsoft.com/office/officeart/2008/layout/VerticalAccentList"/>
    <dgm:cxn modelId="{BA1F0E41-2299-5641-92EA-44F6962F6EAB}" type="presParOf" srcId="{C5E20B69-B27F-CE4B-AF36-509E28F0515F}" destId="{3C499F3D-BCDD-224C-9570-3DE6042D4A25}" srcOrd="2" destOrd="0" presId="urn:microsoft.com/office/officeart/2008/layout/VerticalAccentList"/>
    <dgm:cxn modelId="{7D280488-45AB-DB40-A7D5-E8F1C66FE517}" type="presParOf" srcId="{C5E20B69-B27F-CE4B-AF36-509E28F0515F}" destId="{CAA8C93B-168F-1A48-AC69-76A5B2324116}" srcOrd="3" destOrd="0" presId="urn:microsoft.com/office/officeart/2008/layout/VerticalAccentList"/>
    <dgm:cxn modelId="{EF5E8814-F8CC-6A45-B222-BB54DC0A826A}" type="presParOf" srcId="{C5E20B69-B27F-CE4B-AF36-509E28F0515F}" destId="{B64CC928-5A73-F64D-B9EE-76246C31A1A2}" srcOrd="4" destOrd="0" presId="urn:microsoft.com/office/officeart/2008/layout/VerticalAccentList"/>
    <dgm:cxn modelId="{E6FC9D31-F5E7-0744-99A8-A953524DADE4}" type="presParOf" srcId="{C5E20B69-B27F-CE4B-AF36-509E28F0515F}" destId="{46E7CB7A-2BFE-A447-AB05-A137C55F1A2B}" srcOrd="5" destOrd="0" presId="urn:microsoft.com/office/officeart/2008/layout/VerticalAccentList"/>
    <dgm:cxn modelId="{4FBC4A7B-2C52-F44D-AE17-81A87268A5C5}" type="presParOf" srcId="{C5E20B69-B27F-CE4B-AF36-509E28F0515F}" destId="{FAEFE7F0-A0C7-F141-BB06-CAC8A3AD9222}" srcOrd="6" destOrd="0" presId="urn:microsoft.com/office/officeart/2008/layout/VerticalAccentList"/>
    <dgm:cxn modelId="{D0B0E010-47F1-8649-B291-E5C95F7D7184}" type="presParOf" srcId="{1DCCBDBC-8811-E043-800E-11A6F6CB3A4E}" destId="{4C29D93C-8C67-1E47-AD07-94A0AC6E45E8}" srcOrd="2" destOrd="0" presId="urn:microsoft.com/office/officeart/2008/layout/VerticalAccentList"/>
    <dgm:cxn modelId="{69AEAFA3-E06D-764C-AE06-168F13D1BB1B}" type="presParOf" srcId="{1DCCBDBC-8811-E043-800E-11A6F6CB3A4E}" destId="{CC64D588-2F39-3E47-AC87-259A97682A35}" srcOrd="3" destOrd="0" presId="urn:microsoft.com/office/officeart/2008/layout/VerticalAccentList"/>
    <dgm:cxn modelId="{55E0922A-6A32-FE47-A881-5008BA2831FD}" type="presParOf" srcId="{CC64D588-2F39-3E47-AC87-259A97682A35}" destId="{AE575DA8-0F6F-CD48-8F27-53B5FF3C694A}" srcOrd="0" destOrd="0" presId="urn:microsoft.com/office/officeart/2008/layout/VerticalAccentList"/>
    <dgm:cxn modelId="{CACBA51B-CEA1-EA49-85BF-3E77DEC19BB6}" type="presParOf" srcId="{1DCCBDBC-8811-E043-800E-11A6F6CB3A4E}" destId="{AA63DD5A-2A96-5A4B-97C0-A1F25D3ABEB8}" srcOrd="4" destOrd="0" presId="urn:microsoft.com/office/officeart/2008/layout/VerticalAccentList"/>
    <dgm:cxn modelId="{45F68C26-7275-CF40-9D84-7BD9E277699D}" type="presParOf" srcId="{AA63DD5A-2A96-5A4B-97C0-A1F25D3ABEB8}" destId="{07D99AAE-1008-DA43-9DDD-5F3430573893}" srcOrd="0" destOrd="0" presId="urn:microsoft.com/office/officeart/2008/layout/VerticalAccentList"/>
    <dgm:cxn modelId="{C3BED8D8-A5AD-744E-A583-587BA9329F46}" type="presParOf" srcId="{AA63DD5A-2A96-5A4B-97C0-A1F25D3ABEB8}" destId="{9FF7AB4B-8AAF-EB4F-B497-156B1FCCEDA2}" srcOrd="1" destOrd="0" presId="urn:microsoft.com/office/officeart/2008/layout/VerticalAccentList"/>
    <dgm:cxn modelId="{EB0E3DFE-F80D-A541-88EB-430ED382819C}" type="presParOf" srcId="{AA63DD5A-2A96-5A4B-97C0-A1F25D3ABEB8}" destId="{4A411430-3A70-A14D-90CF-4E6BC0848DB1}" srcOrd="2" destOrd="0" presId="urn:microsoft.com/office/officeart/2008/layout/VerticalAccentList"/>
    <dgm:cxn modelId="{6C622D43-6FAF-0A4A-9E90-2378CF332320}" type="presParOf" srcId="{AA63DD5A-2A96-5A4B-97C0-A1F25D3ABEB8}" destId="{2B711705-DA27-AF45-8BFA-B1D9F2F7DF68}" srcOrd="3" destOrd="0" presId="urn:microsoft.com/office/officeart/2008/layout/VerticalAccentList"/>
    <dgm:cxn modelId="{F99D660E-A437-434E-92CF-A6CE687A4C79}" type="presParOf" srcId="{AA63DD5A-2A96-5A4B-97C0-A1F25D3ABEB8}" destId="{8B9D2204-698B-A64E-957C-BF0E862D865D}" srcOrd="4" destOrd="0" presId="urn:microsoft.com/office/officeart/2008/layout/VerticalAccentList"/>
    <dgm:cxn modelId="{A5DA34BF-BADF-B74A-9F9C-1ED0C8E614EF}" type="presParOf" srcId="{AA63DD5A-2A96-5A4B-97C0-A1F25D3ABEB8}" destId="{26DCAE1E-ADB9-4B45-9421-A849A538EB93}" srcOrd="5" destOrd="0" presId="urn:microsoft.com/office/officeart/2008/layout/VerticalAccentList"/>
    <dgm:cxn modelId="{10B979D1-3643-884D-A38B-21C6D6F02CAA}" type="presParOf" srcId="{AA63DD5A-2A96-5A4B-97C0-A1F25D3ABEB8}" destId="{3F8CD38E-3202-0747-A1E3-57CA8964E034}" srcOrd="6" destOrd="0" presId="urn:microsoft.com/office/officeart/2008/layout/VerticalAccentList"/>
    <dgm:cxn modelId="{E2F5852C-81F0-3A4E-9954-827B1163DFA3}" type="presParOf" srcId="{1DCCBDBC-8811-E043-800E-11A6F6CB3A4E}" destId="{DFBD2A02-B948-5A46-B698-21E6BB8AF4EB}" srcOrd="5" destOrd="0" presId="urn:microsoft.com/office/officeart/2008/layout/VerticalAccentList"/>
    <dgm:cxn modelId="{3A20FDB7-B83C-324C-9ECD-00DCDE727D7F}" type="presParOf" srcId="{1DCCBDBC-8811-E043-800E-11A6F6CB3A4E}" destId="{5CB371F9-9919-5043-AF68-B26B36BB25D9}" srcOrd="6" destOrd="0" presId="urn:microsoft.com/office/officeart/2008/layout/VerticalAccentList"/>
    <dgm:cxn modelId="{7A932C2D-3BE0-A84D-A1A2-5F12B17C5407}" type="presParOf" srcId="{5CB371F9-9919-5043-AF68-B26B36BB25D9}" destId="{49EFE2E0-C1F0-D64E-8314-4C801618878E}" srcOrd="0" destOrd="0" presId="urn:microsoft.com/office/officeart/2008/layout/VerticalAccentList"/>
    <dgm:cxn modelId="{F75DD338-6EE4-2343-84E0-3E97987BAC08}" type="presParOf" srcId="{1DCCBDBC-8811-E043-800E-11A6F6CB3A4E}" destId="{22260000-7ABE-E74D-B583-A9FA3EC7C311}" srcOrd="7" destOrd="0" presId="urn:microsoft.com/office/officeart/2008/layout/VerticalAccentList"/>
    <dgm:cxn modelId="{D54D4D80-D3D4-7941-949B-5A534181D297}" type="presParOf" srcId="{22260000-7ABE-E74D-B583-A9FA3EC7C311}" destId="{605D7C72-1CB4-8E4C-B110-65D9ADCEC01D}" srcOrd="0" destOrd="0" presId="urn:microsoft.com/office/officeart/2008/layout/VerticalAccentList"/>
    <dgm:cxn modelId="{C63E2B3F-F9B0-D444-8A99-E982770D9D81}" type="presParOf" srcId="{22260000-7ABE-E74D-B583-A9FA3EC7C311}" destId="{C181C922-4BA8-8A4E-BFD6-3B8B3BAB293A}" srcOrd="1" destOrd="0" presId="urn:microsoft.com/office/officeart/2008/layout/VerticalAccentList"/>
    <dgm:cxn modelId="{E02E0CF2-E8BE-CE4B-9220-3B943EDC9590}" type="presParOf" srcId="{22260000-7ABE-E74D-B583-A9FA3EC7C311}" destId="{17D11E47-2DFB-344F-B40D-F3443508C8F2}" srcOrd="2" destOrd="0" presId="urn:microsoft.com/office/officeart/2008/layout/VerticalAccentList"/>
    <dgm:cxn modelId="{24C336EA-E9DC-BA42-B426-E664F2AF8DA3}" type="presParOf" srcId="{22260000-7ABE-E74D-B583-A9FA3EC7C311}" destId="{3537E4C2-63BE-7141-9736-2555819E5BC0}" srcOrd="3" destOrd="0" presId="urn:microsoft.com/office/officeart/2008/layout/VerticalAccentList"/>
    <dgm:cxn modelId="{491400FE-0247-AF4B-9B18-A82617EFA06C}" type="presParOf" srcId="{22260000-7ABE-E74D-B583-A9FA3EC7C311}" destId="{4C242DCC-8BF4-5249-B35C-0E1C63FD30F8}" srcOrd="4" destOrd="0" presId="urn:microsoft.com/office/officeart/2008/layout/VerticalAccentList"/>
    <dgm:cxn modelId="{9EAA5CF4-0B8F-DD49-A423-167B4FB21AC9}" type="presParOf" srcId="{22260000-7ABE-E74D-B583-A9FA3EC7C311}" destId="{528CB790-D330-A345-B60F-9831F630693D}" srcOrd="5" destOrd="0" presId="urn:microsoft.com/office/officeart/2008/layout/VerticalAccentList"/>
    <dgm:cxn modelId="{BE532DB9-69B8-0D4F-9017-9B515C7996CC}" type="presParOf" srcId="{22260000-7ABE-E74D-B583-A9FA3EC7C311}" destId="{1B163839-9971-914F-B674-6BDD658A9AE2}"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VASCULAR</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INFECTIOUS</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NEOPLASTIC</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1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DEMYELINATING</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custLinFactNeighborX="-329" custLinFactNeighborY="-24263">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2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IDIOPATHIC</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custLinFactNeighborX="-1572" custLinFactNeighborY="-20378">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3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CONGENITAL/GENETIC</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custLinFactNeighborX="-1658" custLinFactNeighborY="-28174">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4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AUTOIMMUNE</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custLinFactNeighborX="690" custLinFactNeighborY="64062">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4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TRAUMA/TOXIC</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custLinFactNeighborX="-6095" custLinFactNeighborY="17796">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53"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F0B7695-E537-4DA7-B235-4F989DE1A584}" type="doc">
      <dgm:prSet loTypeId="urn:microsoft.com/office/officeart/2005/8/layout/vList2" loCatId="list" qsTypeId="urn:microsoft.com/office/officeart/2005/8/quickstyle/simple4" qsCatId="simple" csTypeId="urn:microsoft.com/office/officeart/2005/8/colors/accent2_5" csCatId="accent2" phldr="1"/>
      <dgm:spPr/>
      <dgm:t>
        <a:bodyPr/>
        <a:lstStyle/>
        <a:p>
          <a:endParaRPr lang="en-US"/>
        </a:p>
      </dgm:t>
    </dgm:pt>
    <dgm:pt modelId="{29263A20-F838-482B-BC26-90C907996769}">
      <dgm:prSet custT="1"/>
      <dgm:spPr>
        <a:solidFill>
          <a:srgbClr val="0432FF"/>
        </a:solidFill>
        <a:ln>
          <a:noFill/>
        </a:ln>
      </dgm:spPr>
      <dgm:t>
        <a:bodyPr/>
        <a:lstStyle/>
        <a:p>
          <a:pPr algn="ctr" rtl="0"/>
          <a:r>
            <a:rPr lang="en-US" sz="1200" b="1" dirty="0">
              <a:latin typeface="Times New Roman" panose="02020603050405020304" pitchFamily="18" charset="0"/>
              <a:cs typeface="Times New Roman" panose="02020603050405020304" pitchFamily="18" charset="0"/>
            </a:rPr>
            <a:t>EMBOLI</a:t>
          </a:r>
        </a:p>
      </dgm:t>
    </dgm:pt>
    <dgm:pt modelId="{7855B16C-4B66-45A2-AA4B-6F57AB2394D9}" type="parTrans" cxnId="{4C08F5AC-39E0-42F2-9EA8-7B7F3E6AA93F}">
      <dgm:prSet/>
      <dgm:spPr/>
      <dgm:t>
        <a:bodyPr/>
        <a:lstStyle/>
        <a:p>
          <a:endParaRPr lang="en-US"/>
        </a:p>
      </dgm:t>
    </dgm:pt>
    <dgm:pt modelId="{4AE65B89-474D-47F9-AAEA-E4EEBDED1775}" type="sibTrans" cxnId="{4C08F5AC-39E0-42F2-9EA8-7B7F3E6AA93F}">
      <dgm:prSet/>
      <dgm:spPr/>
      <dgm:t>
        <a:bodyPr/>
        <a:lstStyle/>
        <a:p>
          <a:endParaRPr lang="en-US"/>
        </a:p>
      </dgm:t>
    </dgm:pt>
    <dgm:pt modelId="{403FBFA0-754F-4385-AAD9-20BF5D4A4459}" type="pres">
      <dgm:prSet presAssocID="{8F0B7695-E537-4DA7-B235-4F989DE1A584}" presName="linear" presStyleCnt="0">
        <dgm:presLayoutVars>
          <dgm:animLvl val="lvl"/>
          <dgm:resizeHandles val="exact"/>
        </dgm:presLayoutVars>
      </dgm:prSet>
      <dgm:spPr/>
      <dgm:t>
        <a:bodyPr/>
        <a:lstStyle/>
        <a:p>
          <a:endParaRPr lang="ru-RU"/>
        </a:p>
      </dgm:t>
    </dgm:pt>
    <dgm:pt modelId="{49EB7E7B-B56C-4BD3-B0C4-AC0E874BD2A6}" type="pres">
      <dgm:prSet presAssocID="{29263A20-F838-482B-BC26-90C907996769}" presName="parentText" presStyleLbl="node1" presStyleIdx="0" presStyleCnt="1">
        <dgm:presLayoutVars>
          <dgm:chMax val="0"/>
          <dgm:bulletEnabled val="1"/>
        </dgm:presLayoutVars>
      </dgm:prSet>
      <dgm:spPr/>
      <dgm:t>
        <a:bodyPr/>
        <a:lstStyle/>
        <a:p>
          <a:endParaRPr lang="ru-RU"/>
        </a:p>
      </dgm:t>
    </dgm:pt>
  </dgm:ptLst>
  <dgm:cxnLst>
    <dgm:cxn modelId="{0B4FD1AF-1B2E-4201-8541-461A489912BF}" type="presOf" srcId="{8F0B7695-E537-4DA7-B235-4F989DE1A584}" destId="{403FBFA0-754F-4385-AAD9-20BF5D4A4459}" srcOrd="0" destOrd="0" presId="urn:microsoft.com/office/officeart/2005/8/layout/vList2"/>
    <dgm:cxn modelId="{4C08F5AC-39E0-42F2-9EA8-7B7F3E6AA93F}" srcId="{8F0B7695-E537-4DA7-B235-4F989DE1A584}" destId="{29263A20-F838-482B-BC26-90C907996769}" srcOrd="0" destOrd="0" parTransId="{7855B16C-4B66-45A2-AA4B-6F57AB2394D9}" sibTransId="{4AE65B89-474D-47F9-AAEA-E4EEBDED1775}"/>
    <dgm:cxn modelId="{D1A63B1B-BA13-4C63-9A57-B21D551C65FB}" type="presOf" srcId="{29263A20-F838-482B-BC26-90C907996769}" destId="{49EB7E7B-B56C-4BD3-B0C4-AC0E874BD2A6}" srcOrd="0" destOrd="0" presId="urn:microsoft.com/office/officeart/2005/8/layout/vList2"/>
    <dgm:cxn modelId="{399530F8-4ED0-473D-99C8-5666530B5F73}" type="presParOf" srcId="{403FBFA0-754F-4385-AAD9-20BF5D4A4459}" destId="{49EB7E7B-B56C-4BD3-B0C4-AC0E874BD2A6}" srcOrd="0" destOrd="0" presId="urn:microsoft.com/office/officeart/2005/8/layout/vList2"/>
  </dgm:cxnLst>
  <dgm:bg>
    <a:solidFill>
      <a:srgbClr val="0432FF"/>
    </a:solidFill>
  </dgm:bg>
  <dgm:whole>
    <a:ln w="9525" cap="flat" cmpd="sng" algn="ctr">
      <a:solidFill>
        <a:srgbClr val="0432FF"/>
      </a:solidFill>
      <a:prstDash val="solid"/>
      <a:round/>
      <a:headEnd type="none" w="med" len="med"/>
      <a:tailEnd type="none" w="med" len="med"/>
    </a:ln>
  </dgm:whole>
  <dgm:extLst>
    <a:ext uri="http://schemas.microsoft.com/office/drawing/2008/diagram">
      <dsp:dataModelExt xmlns:dsp="http://schemas.microsoft.com/office/drawing/2008/diagram" relId="rId5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4FEF3C-C3AE-ED42-A72D-8B315E9A8BE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CF9B39B-8CA2-C64E-9677-9EAF0FDB8FFC}">
      <dgm:prSet custT="1"/>
      <dgm:spPr>
        <a:solidFill>
          <a:srgbClr val="002060"/>
        </a:solidFill>
        <a:ln>
          <a:solidFill>
            <a:srgbClr val="0070C0"/>
          </a:solidFill>
        </a:ln>
      </dgm:spPr>
      <dgm:t>
        <a:bodyPr/>
        <a:lstStyle/>
        <a:p>
          <a:pPr algn="just"/>
          <a:r>
            <a:rPr lang="ru-RU" sz="2400" dirty="0" smtClean="0"/>
            <a:t>Эмбриология и анатомию мозолистого тела головного мозга</a:t>
          </a:r>
          <a:endParaRPr lang="en-US" sz="2400" dirty="0"/>
        </a:p>
      </dgm:t>
    </dgm:pt>
    <dgm:pt modelId="{B8C60E5E-A00C-924F-8698-68E4E6F33686}" type="parTrans" cxnId="{D0CE0991-EC1A-244C-91DE-33E86EF237E7}">
      <dgm:prSet/>
      <dgm:spPr/>
      <dgm:t>
        <a:bodyPr/>
        <a:lstStyle/>
        <a:p>
          <a:endParaRPr lang="en-US"/>
        </a:p>
      </dgm:t>
    </dgm:pt>
    <dgm:pt modelId="{601E67B4-EF9C-DB4A-AE45-8DDC58ECF884}" type="sibTrans" cxnId="{D0CE0991-EC1A-244C-91DE-33E86EF237E7}">
      <dgm:prSet/>
      <dgm:spPr/>
      <dgm:t>
        <a:bodyPr/>
        <a:lstStyle/>
        <a:p>
          <a:endParaRPr lang="en-US"/>
        </a:p>
      </dgm:t>
    </dgm:pt>
    <dgm:pt modelId="{2D7D73D6-4271-4D48-895D-EBAE557EEC93}">
      <dgm:prSet custT="1"/>
      <dgm:spPr>
        <a:solidFill>
          <a:srgbClr val="002060"/>
        </a:solidFill>
        <a:ln>
          <a:solidFill>
            <a:srgbClr val="0070C0"/>
          </a:solidFill>
        </a:ln>
      </dgm:spPr>
      <dgm:t>
        <a:bodyPr/>
        <a:lstStyle/>
        <a:p>
          <a:r>
            <a:rPr lang="ru-RU" sz="2400" dirty="0" smtClean="0"/>
            <a:t>Другие патологические состояния мозолистого тела помимо типичной картины «симптома бабочки»</a:t>
          </a:r>
        </a:p>
      </dgm:t>
    </dgm:pt>
    <dgm:pt modelId="{06801B77-7CFE-B347-AE61-0831C7F2F048}" type="parTrans" cxnId="{685CDC07-6F55-5F44-8A0F-E288C5266FAA}">
      <dgm:prSet/>
      <dgm:spPr/>
      <dgm:t>
        <a:bodyPr/>
        <a:lstStyle/>
        <a:p>
          <a:endParaRPr lang="en-US"/>
        </a:p>
      </dgm:t>
    </dgm:pt>
    <dgm:pt modelId="{2AE8A05B-FB67-6845-BC8D-30EA301D6190}" type="sibTrans" cxnId="{685CDC07-6F55-5F44-8A0F-E288C5266FAA}">
      <dgm:prSet/>
      <dgm:spPr/>
      <dgm:t>
        <a:bodyPr/>
        <a:lstStyle/>
        <a:p>
          <a:endParaRPr lang="en-US"/>
        </a:p>
      </dgm:t>
    </dgm:pt>
    <dgm:pt modelId="{5E95EF85-624B-1A4C-B1DC-ED2C95A73045}">
      <dgm:prSet custT="1"/>
      <dgm:spPr>
        <a:solidFill>
          <a:srgbClr val="002060"/>
        </a:solidFill>
        <a:ln>
          <a:solidFill>
            <a:srgbClr val="0070C0"/>
          </a:solidFill>
        </a:ln>
      </dgm:spPr>
      <dgm:t>
        <a:bodyPr/>
        <a:lstStyle/>
        <a:p>
          <a:r>
            <a:rPr lang="ru-RU" sz="2400" dirty="0" smtClean="0"/>
            <a:t>Характерные особенности МР-картины различных патологических состояний мозолистого тела</a:t>
          </a:r>
          <a:endParaRPr lang="en-US" sz="2400" dirty="0"/>
        </a:p>
      </dgm:t>
    </dgm:pt>
    <dgm:pt modelId="{384ADB68-8866-EC4B-9028-1127826084B1}" type="parTrans" cxnId="{9F09C519-3474-4A4B-B249-D3152FF03C17}">
      <dgm:prSet/>
      <dgm:spPr/>
      <dgm:t>
        <a:bodyPr/>
        <a:lstStyle/>
        <a:p>
          <a:endParaRPr lang="en-US"/>
        </a:p>
      </dgm:t>
    </dgm:pt>
    <dgm:pt modelId="{257A2E21-8E2E-0044-84E4-C03AB93C5FF7}" type="sibTrans" cxnId="{9F09C519-3474-4A4B-B249-D3152FF03C17}">
      <dgm:prSet/>
      <dgm:spPr/>
      <dgm:t>
        <a:bodyPr/>
        <a:lstStyle/>
        <a:p>
          <a:endParaRPr lang="en-US"/>
        </a:p>
      </dgm:t>
    </dgm:pt>
    <dgm:pt modelId="{2B773386-E2FD-7E4C-BAF4-3DB612B16C2B}">
      <dgm:prSet custT="1"/>
      <dgm:spPr>
        <a:solidFill>
          <a:srgbClr val="002060"/>
        </a:solidFill>
        <a:ln>
          <a:solidFill>
            <a:srgbClr val="0070C0"/>
          </a:solidFill>
        </a:ln>
      </dgm:spPr>
      <dgm:t>
        <a:bodyPr/>
        <a:lstStyle/>
        <a:p>
          <a:r>
            <a:rPr lang="ru-RU" sz="2400" dirty="0" smtClean="0"/>
            <a:t>Возможные тактики лечения пациентов с различными патологиями мозолистого тела</a:t>
          </a:r>
          <a:endParaRPr lang="en-US" sz="2400" dirty="0"/>
        </a:p>
      </dgm:t>
    </dgm:pt>
    <dgm:pt modelId="{45EF0485-D59D-424C-AB17-BD4638987A78}" type="parTrans" cxnId="{C40E97FE-FC4C-7F44-9D6B-6BA18864A984}">
      <dgm:prSet/>
      <dgm:spPr/>
      <dgm:t>
        <a:bodyPr/>
        <a:lstStyle/>
        <a:p>
          <a:endParaRPr lang="en-US"/>
        </a:p>
      </dgm:t>
    </dgm:pt>
    <dgm:pt modelId="{AAE85EA4-EE55-0640-B940-733668F29845}" type="sibTrans" cxnId="{C40E97FE-FC4C-7F44-9D6B-6BA18864A984}">
      <dgm:prSet/>
      <dgm:spPr/>
      <dgm:t>
        <a:bodyPr/>
        <a:lstStyle/>
        <a:p>
          <a:endParaRPr lang="en-US"/>
        </a:p>
      </dgm:t>
    </dgm:pt>
    <dgm:pt modelId="{1448442A-8009-BA43-B75B-5AE46C262BEC}">
      <dgm:prSet custT="1"/>
      <dgm:spPr>
        <a:solidFill>
          <a:srgbClr val="002060"/>
        </a:solidFill>
        <a:ln>
          <a:solidFill>
            <a:srgbClr val="0070C0"/>
          </a:solidFill>
        </a:ln>
      </dgm:spPr>
      <dgm:t>
        <a:bodyPr/>
        <a:lstStyle/>
        <a:p>
          <a:r>
            <a:rPr lang="ru-RU" sz="2400" dirty="0" smtClean="0"/>
            <a:t>Обзор поражений ЦНС с «симптомом бабочки» на аксиальных срезах при </a:t>
          </a:r>
          <a:r>
            <a:rPr lang="ru-RU" sz="2400" dirty="0" err="1" smtClean="0"/>
            <a:t>глиобластоме</a:t>
          </a:r>
          <a:r>
            <a:rPr lang="ru-RU" sz="2400" dirty="0" smtClean="0"/>
            <a:t> (ГБМ) и первичной </a:t>
          </a:r>
          <a:r>
            <a:rPr lang="ru-RU" sz="2400" dirty="0" err="1" smtClean="0"/>
            <a:t>лимфоме</a:t>
          </a:r>
          <a:r>
            <a:rPr lang="ru-RU" sz="2400" dirty="0" smtClean="0"/>
            <a:t> ЦНС</a:t>
          </a:r>
          <a:endParaRPr lang="en-US" sz="2400" dirty="0"/>
        </a:p>
      </dgm:t>
    </dgm:pt>
    <dgm:pt modelId="{7C87878F-6F90-E04A-8185-58A174C5DA25}" type="parTrans" cxnId="{5F984EBE-A13B-7947-9744-287FC6054E7A}">
      <dgm:prSet/>
      <dgm:spPr/>
      <dgm:t>
        <a:bodyPr/>
        <a:lstStyle/>
        <a:p>
          <a:endParaRPr lang="en-US"/>
        </a:p>
      </dgm:t>
    </dgm:pt>
    <dgm:pt modelId="{52CED706-A7A5-F947-9A8C-86C563A1EB2B}" type="sibTrans" cxnId="{5F984EBE-A13B-7947-9744-287FC6054E7A}">
      <dgm:prSet/>
      <dgm:spPr/>
      <dgm:t>
        <a:bodyPr/>
        <a:lstStyle/>
        <a:p>
          <a:endParaRPr lang="en-US"/>
        </a:p>
      </dgm:t>
    </dgm:pt>
    <dgm:pt modelId="{45395580-E755-ED4E-9378-FDFD9DA313DC}" type="pres">
      <dgm:prSet presAssocID="{774FEF3C-C3AE-ED42-A72D-8B315E9A8BEB}" presName="Name0" presStyleCnt="0">
        <dgm:presLayoutVars>
          <dgm:chMax val="7"/>
          <dgm:chPref val="7"/>
          <dgm:dir/>
        </dgm:presLayoutVars>
      </dgm:prSet>
      <dgm:spPr/>
      <dgm:t>
        <a:bodyPr/>
        <a:lstStyle/>
        <a:p>
          <a:endParaRPr lang="ru-RU"/>
        </a:p>
      </dgm:t>
    </dgm:pt>
    <dgm:pt modelId="{E8771171-2B88-CB42-A805-D6F50C679A25}" type="pres">
      <dgm:prSet presAssocID="{774FEF3C-C3AE-ED42-A72D-8B315E9A8BEB}" presName="Name1" presStyleCnt="0"/>
      <dgm:spPr/>
    </dgm:pt>
    <dgm:pt modelId="{EBF94BEB-056D-0145-937E-0C728D54FB02}" type="pres">
      <dgm:prSet presAssocID="{774FEF3C-C3AE-ED42-A72D-8B315E9A8BEB}" presName="cycle" presStyleCnt="0"/>
      <dgm:spPr/>
    </dgm:pt>
    <dgm:pt modelId="{E87F2680-AE48-1041-82FD-1188435F076F}" type="pres">
      <dgm:prSet presAssocID="{774FEF3C-C3AE-ED42-A72D-8B315E9A8BEB}" presName="srcNode" presStyleLbl="node1" presStyleIdx="0" presStyleCnt="5"/>
      <dgm:spPr/>
    </dgm:pt>
    <dgm:pt modelId="{B62A1750-5BF7-2D4A-A4E0-8987F663557C}" type="pres">
      <dgm:prSet presAssocID="{774FEF3C-C3AE-ED42-A72D-8B315E9A8BEB}" presName="conn" presStyleLbl="parChTrans1D2" presStyleIdx="0" presStyleCnt="1"/>
      <dgm:spPr/>
      <dgm:t>
        <a:bodyPr/>
        <a:lstStyle/>
        <a:p>
          <a:endParaRPr lang="ru-RU"/>
        </a:p>
      </dgm:t>
    </dgm:pt>
    <dgm:pt modelId="{F3582AD0-DC09-7541-A666-CAA158B1D946}" type="pres">
      <dgm:prSet presAssocID="{774FEF3C-C3AE-ED42-A72D-8B315E9A8BEB}" presName="extraNode" presStyleLbl="node1" presStyleIdx="0" presStyleCnt="5"/>
      <dgm:spPr/>
    </dgm:pt>
    <dgm:pt modelId="{7EB845B2-FED8-0640-97E7-1B1199A4467C}" type="pres">
      <dgm:prSet presAssocID="{774FEF3C-C3AE-ED42-A72D-8B315E9A8BEB}" presName="dstNode" presStyleLbl="node1" presStyleIdx="0" presStyleCnt="5"/>
      <dgm:spPr/>
    </dgm:pt>
    <dgm:pt modelId="{ACA00C5D-A06F-E746-8F14-829450EDF49B}" type="pres">
      <dgm:prSet presAssocID="{5CF9B39B-8CA2-C64E-9677-9EAF0FDB8FFC}" presName="text_1" presStyleLbl="node1" presStyleIdx="0" presStyleCnt="5">
        <dgm:presLayoutVars>
          <dgm:bulletEnabled val="1"/>
        </dgm:presLayoutVars>
      </dgm:prSet>
      <dgm:spPr/>
      <dgm:t>
        <a:bodyPr/>
        <a:lstStyle/>
        <a:p>
          <a:endParaRPr lang="ru-RU"/>
        </a:p>
      </dgm:t>
    </dgm:pt>
    <dgm:pt modelId="{53269365-64EF-D64F-9DF4-3EF0254B3A0B}" type="pres">
      <dgm:prSet presAssocID="{5CF9B39B-8CA2-C64E-9677-9EAF0FDB8FFC}" presName="accent_1" presStyleCnt="0"/>
      <dgm:spPr/>
    </dgm:pt>
    <dgm:pt modelId="{F69EA98E-32BF-F041-B891-DA16F829E1CF}" type="pres">
      <dgm:prSet presAssocID="{5CF9B39B-8CA2-C64E-9677-9EAF0FDB8FFC}" presName="accentRepeatNode" presStyleLbl="solidFgAcc1" presStyleIdx="0" presStyleCnt="5"/>
      <dgm:spPr>
        <a:solidFill>
          <a:schemeClr val="bg2"/>
        </a:solidFill>
      </dgm:spPr>
    </dgm:pt>
    <dgm:pt modelId="{CF560CB9-0B2D-464E-8E9E-AB51F377115D}" type="pres">
      <dgm:prSet presAssocID="{1448442A-8009-BA43-B75B-5AE46C262BEC}" presName="text_2" presStyleLbl="node1" presStyleIdx="1" presStyleCnt="5">
        <dgm:presLayoutVars>
          <dgm:bulletEnabled val="1"/>
        </dgm:presLayoutVars>
      </dgm:prSet>
      <dgm:spPr/>
      <dgm:t>
        <a:bodyPr/>
        <a:lstStyle/>
        <a:p>
          <a:endParaRPr lang="ru-RU"/>
        </a:p>
      </dgm:t>
    </dgm:pt>
    <dgm:pt modelId="{4B3D1A9A-AEAB-E24C-A4FD-93705EE71D47}" type="pres">
      <dgm:prSet presAssocID="{1448442A-8009-BA43-B75B-5AE46C262BEC}" presName="accent_2" presStyleCnt="0"/>
      <dgm:spPr/>
    </dgm:pt>
    <dgm:pt modelId="{0D0A86B2-1256-294B-9DDA-E743EF9CB5BB}" type="pres">
      <dgm:prSet presAssocID="{1448442A-8009-BA43-B75B-5AE46C262BEC}" presName="accentRepeatNode" presStyleLbl="solidFgAcc1" presStyleIdx="1" presStyleCnt="5"/>
      <dgm:spPr/>
    </dgm:pt>
    <dgm:pt modelId="{B2C45CB4-F80E-CF41-B52A-7309BD6868BA}" type="pres">
      <dgm:prSet presAssocID="{2D7D73D6-4271-4D48-895D-EBAE557EEC93}" presName="text_3" presStyleLbl="node1" presStyleIdx="2" presStyleCnt="5">
        <dgm:presLayoutVars>
          <dgm:bulletEnabled val="1"/>
        </dgm:presLayoutVars>
      </dgm:prSet>
      <dgm:spPr/>
      <dgm:t>
        <a:bodyPr/>
        <a:lstStyle/>
        <a:p>
          <a:endParaRPr lang="ru-RU"/>
        </a:p>
      </dgm:t>
    </dgm:pt>
    <dgm:pt modelId="{7E545558-3C30-8745-AA07-71743FEACC03}" type="pres">
      <dgm:prSet presAssocID="{2D7D73D6-4271-4D48-895D-EBAE557EEC93}" presName="accent_3" presStyleCnt="0"/>
      <dgm:spPr/>
    </dgm:pt>
    <dgm:pt modelId="{B276FF79-B61A-1A45-B8D1-42B2C398E5A4}" type="pres">
      <dgm:prSet presAssocID="{2D7D73D6-4271-4D48-895D-EBAE557EEC93}" presName="accentRepeatNode" presStyleLbl="solidFgAcc1" presStyleIdx="2" presStyleCnt="5"/>
      <dgm:spPr>
        <a:solidFill>
          <a:schemeClr val="bg2"/>
        </a:solidFill>
      </dgm:spPr>
    </dgm:pt>
    <dgm:pt modelId="{B4F35517-705B-754D-B659-304491961E4A}" type="pres">
      <dgm:prSet presAssocID="{5E95EF85-624B-1A4C-B1DC-ED2C95A73045}" presName="text_4" presStyleLbl="node1" presStyleIdx="3" presStyleCnt="5">
        <dgm:presLayoutVars>
          <dgm:bulletEnabled val="1"/>
        </dgm:presLayoutVars>
      </dgm:prSet>
      <dgm:spPr/>
      <dgm:t>
        <a:bodyPr/>
        <a:lstStyle/>
        <a:p>
          <a:endParaRPr lang="ru-RU"/>
        </a:p>
      </dgm:t>
    </dgm:pt>
    <dgm:pt modelId="{F718AC6B-5D5D-9548-AAEB-C5A40D19EED4}" type="pres">
      <dgm:prSet presAssocID="{5E95EF85-624B-1A4C-B1DC-ED2C95A73045}" presName="accent_4" presStyleCnt="0"/>
      <dgm:spPr/>
    </dgm:pt>
    <dgm:pt modelId="{E2E8943D-9F4C-FE47-8165-DB0B7EC30B2C}" type="pres">
      <dgm:prSet presAssocID="{5E95EF85-624B-1A4C-B1DC-ED2C95A73045}" presName="accentRepeatNode" presStyleLbl="solidFgAcc1" presStyleIdx="3" presStyleCnt="5"/>
      <dgm:spPr>
        <a:solidFill>
          <a:schemeClr val="bg2"/>
        </a:solidFill>
      </dgm:spPr>
    </dgm:pt>
    <dgm:pt modelId="{43E196CC-6EB7-3B40-A041-75E01AA62CD6}" type="pres">
      <dgm:prSet presAssocID="{2B773386-E2FD-7E4C-BAF4-3DB612B16C2B}" presName="text_5" presStyleLbl="node1" presStyleIdx="4" presStyleCnt="5">
        <dgm:presLayoutVars>
          <dgm:bulletEnabled val="1"/>
        </dgm:presLayoutVars>
      </dgm:prSet>
      <dgm:spPr/>
      <dgm:t>
        <a:bodyPr/>
        <a:lstStyle/>
        <a:p>
          <a:endParaRPr lang="ru-RU"/>
        </a:p>
      </dgm:t>
    </dgm:pt>
    <dgm:pt modelId="{C068FF19-C664-FF41-8E95-5ABA784A0A6A}" type="pres">
      <dgm:prSet presAssocID="{2B773386-E2FD-7E4C-BAF4-3DB612B16C2B}" presName="accent_5" presStyleCnt="0"/>
      <dgm:spPr/>
    </dgm:pt>
    <dgm:pt modelId="{A266A688-6599-1C46-A20E-7F603C919B81}" type="pres">
      <dgm:prSet presAssocID="{2B773386-E2FD-7E4C-BAF4-3DB612B16C2B}" presName="accentRepeatNode" presStyleLbl="solidFgAcc1" presStyleIdx="4" presStyleCnt="5"/>
      <dgm:spPr>
        <a:solidFill>
          <a:schemeClr val="bg2"/>
        </a:solidFill>
      </dgm:spPr>
    </dgm:pt>
  </dgm:ptLst>
  <dgm:cxnLst>
    <dgm:cxn modelId="{685CDC07-6F55-5F44-8A0F-E288C5266FAA}" srcId="{774FEF3C-C3AE-ED42-A72D-8B315E9A8BEB}" destId="{2D7D73D6-4271-4D48-895D-EBAE557EEC93}" srcOrd="2" destOrd="0" parTransId="{06801B77-7CFE-B347-AE61-0831C7F2F048}" sibTransId="{2AE8A05B-FB67-6845-BC8D-30EA301D6190}"/>
    <dgm:cxn modelId="{AF4718E4-C08F-8540-886B-19E0FF6B77D3}" type="presOf" srcId="{601E67B4-EF9C-DB4A-AE45-8DDC58ECF884}" destId="{B62A1750-5BF7-2D4A-A4E0-8987F663557C}" srcOrd="0" destOrd="0" presId="urn:microsoft.com/office/officeart/2008/layout/VerticalCurvedList"/>
    <dgm:cxn modelId="{5F984EBE-A13B-7947-9744-287FC6054E7A}" srcId="{774FEF3C-C3AE-ED42-A72D-8B315E9A8BEB}" destId="{1448442A-8009-BA43-B75B-5AE46C262BEC}" srcOrd="1" destOrd="0" parTransId="{7C87878F-6F90-E04A-8185-58A174C5DA25}" sibTransId="{52CED706-A7A5-F947-9A8C-86C563A1EB2B}"/>
    <dgm:cxn modelId="{639B2429-9AF6-D54D-A46F-9601186288D0}" type="presOf" srcId="{5E95EF85-624B-1A4C-B1DC-ED2C95A73045}" destId="{B4F35517-705B-754D-B659-304491961E4A}" srcOrd="0" destOrd="0" presId="urn:microsoft.com/office/officeart/2008/layout/VerticalCurvedList"/>
    <dgm:cxn modelId="{D0CE0991-EC1A-244C-91DE-33E86EF237E7}" srcId="{774FEF3C-C3AE-ED42-A72D-8B315E9A8BEB}" destId="{5CF9B39B-8CA2-C64E-9677-9EAF0FDB8FFC}" srcOrd="0" destOrd="0" parTransId="{B8C60E5E-A00C-924F-8698-68E4E6F33686}" sibTransId="{601E67B4-EF9C-DB4A-AE45-8DDC58ECF884}"/>
    <dgm:cxn modelId="{6B30934B-6240-CD45-8B60-6C23E687A16D}" type="presOf" srcId="{1448442A-8009-BA43-B75B-5AE46C262BEC}" destId="{CF560CB9-0B2D-464E-8E9E-AB51F377115D}" srcOrd="0" destOrd="0" presId="urn:microsoft.com/office/officeart/2008/layout/VerticalCurvedList"/>
    <dgm:cxn modelId="{1D66F420-87D5-7548-9E67-FA48D70A9EBA}" type="presOf" srcId="{774FEF3C-C3AE-ED42-A72D-8B315E9A8BEB}" destId="{45395580-E755-ED4E-9378-FDFD9DA313DC}" srcOrd="0" destOrd="0" presId="urn:microsoft.com/office/officeart/2008/layout/VerticalCurvedList"/>
    <dgm:cxn modelId="{50DF44FE-062C-9447-A0E9-9951641663D5}" type="presOf" srcId="{2B773386-E2FD-7E4C-BAF4-3DB612B16C2B}" destId="{43E196CC-6EB7-3B40-A041-75E01AA62CD6}" srcOrd="0" destOrd="0" presId="urn:microsoft.com/office/officeart/2008/layout/VerticalCurvedList"/>
    <dgm:cxn modelId="{F4E6EA97-ADE4-C646-89C8-7F141EAF55BE}" type="presOf" srcId="{5CF9B39B-8CA2-C64E-9677-9EAF0FDB8FFC}" destId="{ACA00C5D-A06F-E746-8F14-829450EDF49B}" srcOrd="0" destOrd="0" presId="urn:microsoft.com/office/officeart/2008/layout/VerticalCurvedList"/>
    <dgm:cxn modelId="{9F09C519-3474-4A4B-B249-D3152FF03C17}" srcId="{774FEF3C-C3AE-ED42-A72D-8B315E9A8BEB}" destId="{5E95EF85-624B-1A4C-B1DC-ED2C95A73045}" srcOrd="3" destOrd="0" parTransId="{384ADB68-8866-EC4B-9028-1127826084B1}" sibTransId="{257A2E21-8E2E-0044-84E4-C03AB93C5FF7}"/>
    <dgm:cxn modelId="{C40E97FE-FC4C-7F44-9D6B-6BA18864A984}" srcId="{774FEF3C-C3AE-ED42-A72D-8B315E9A8BEB}" destId="{2B773386-E2FD-7E4C-BAF4-3DB612B16C2B}" srcOrd="4" destOrd="0" parTransId="{45EF0485-D59D-424C-AB17-BD4638987A78}" sibTransId="{AAE85EA4-EE55-0640-B940-733668F29845}"/>
    <dgm:cxn modelId="{68351189-1FC7-214C-9006-27DBCC1D2D25}" type="presOf" srcId="{2D7D73D6-4271-4D48-895D-EBAE557EEC93}" destId="{B2C45CB4-F80E-CF41-B52A-7309BD6868BA}" srcOrd="0" destOrd="0" presId="urn:microsoft.com/office/officeart/2008/layout/VerticalCurvedList"/>
    <dgm:cxn modelId="{4C63E52B-CD92-E642-8768-24D5828677C0}" type="presParOf" srcId="{45395580-E755-ED4E-9378-FDFD9DA313DC}" destId="{E8771171-2B88-CB42-A805-D6F50C679A25}" srcOrd="0" destOrd="0" presId="urn:microsoft.com/office/officeart/2008/layout/VerticalCurvedList"/>
    <dgm:cxn modelId="{7559D233-D8BA-874A-BAAF-1E0C97699CA4}" type="presParOf" srcId="{E8771171-2B88-CB42-A805-D6F50C679A25}" destId="{EBF94BEB-056D-0145-937E-0C728D54FB02}" srcOrd="0" destOrd="0" presId="urn:microsoft.com/office/officeart/2008/layout/VerticalCurvedList"/>
    <dgm:cxn modelId="{6A22F488-F965-3E43-B58A-AE82F5261B3B}" type="presParOf" srcId="{EBF94BEB-056D-0145-937E-0C728D54FB02}" destId="{E87F2680-AE48-1041-82FD-1188435F076F}" srcOrd="0" destOrd="0" presId="urn:microsoft.com/office/officeart/2008/layout/VerticalCurvedList"/>
    <dgm:cxn modelId="{5710BF87-BC94-BF41-8C11-827B9189E499}" type="presParOf" srcId="{EBF94BEB-056D-0145-937E-0C728D54FB02}" destId="{B62A1750-5BF7-2D4A-A4E0-8987F663557C}" srcOrd="1" destOrd="0" presId="urn:microsoft.com/office/officeart/2008/layout/VerticalCurvedList"/>
    <dgm:cxn modelId="{6FB27268-F803-2145-9674-6DA7F0C89D2D}" type="presParOf" srcId="{EBF94BEB-056D-0145-937E-0C728D54FB02}" destId="{F3582AD0-DC09-7541-A666-CAA158B1D946}" srcOrd="2" destOrd="0" presId="urn:microsoft.com/office/officeart/2008/layout/VerticalCurvedList"/>
    <dgm:cxn modelId="{287989C4-19BE-FE44-A58C-D8DE96D9B9FC}" type="presParOf" srcId="{EBF94BEB-056D-0145-937E-0C728D54FB02}" destId="{7EB845B2-FED8-0640-97E7-1B1199A4467C}" srcOrd="3" destOrd="0" presId="urn:microsoft.com/office/officeart/2008/layout/VerticalCurvedList"/>
    <dgm:cxn modelId="{1282A13D-011B-AA4C-B47D-E881348D1E9B}" type="presParOf" srcId="{E8771171-2B88-CB42-A805-D6F50C679A25}" destId="{ACA00C5D-A06F-E746-8F14-829450EDF49B}" srcOrd="1" destOrd="0" presId="urn:microsoft.com/office/officeart/2008/layout/VerticalCurvedList"/>
    <dgm:cxn modelId="{D95B4EB1-8362-024D-9DB9-C803303DFA80}" type="presParOf" srcId="{E8771171-2B88-CB42-A805-D6F50C679A25}" destId="{53269365-64EF-D64F-9DF4-3EF0254B3A0B}" srcOrd="2" destOrd="0" presId="urn:microsoft.com/office/officeart/2008/layout/VerticalCurvedList"/>
    <dgm:cxn modelId="{E39C988C-00E9-6340-B60A-F618C9C1439A}" type="presParOf" srcId="{53269365-64EF-D64F-9DF4-3EF0254B3A0B}" destId="{F69EA98E-32BF-F041-B891-DA16F829E1CF}" srcOrd="0" destOrd="0" presId="urn:microsoft.com/office/officeart/2008/layout/VerticalCurvedList"/>
    <dgm:cxn modelId="{7BC04643-78D2-084B-99C1-AE7DA4CFC722}" type="presParOf" srcId="{E8771171-2B88-CB42-A805-D6F50C679A25}" destId="{CF560CB9-0B2D-464E-8E9E-AB51F377115D}" srcOrd="3" destOrd="0" presId="urn:microsoft.com/office/officeart/2008/layout/VerticalCurvedList"/>
    <dgm:cxn modelId="{6F610F3B-A142-F94C-A0B9-F67C1EE7349B}" type="presParOf" srcId="{E8771171-2B88-CB42-A805-D6F50C679A25}" destId="{4B3D1A9A-AEAB-E24C-A4FD-93705EE71D47}" srcOrd="4" destOrd="0" presId="urn:microsoft.com/office/officeart/2008/layout/VerticalCurvedList"/>
    <dgm:cxn modelId="{DD6EEAC5-E78A-F243-A96C-2546AAF26665}" type="presParOf" srcId="{4B3D1A9A-AEAB-E24C-A4FD-93705EE71D47}" destId="{0D0A86B2-1256-294B-9DDA-E743EF9CB5BB}" srcOrd="0" destOrd="0" presId="urn:microsoft.com/office/officeart/2008/layout/VerticalCurvedList"/>
    <dgm:cxn modelId="{E9FD7DD6-5F73-254C-B468-6CE3FF317B37}" type="presParOf" srcId="{E8771171-2B88-CB42-A805-D6F50C679A25}" destId="{B2C45CB4-F80E-CF41-B52A-7309BD6868BA}" srcOrd="5" destOrd="0" presId="urn:microsoft.com/office/officeart/2008/layout/VerticalCurvedList"/>
    <dgm:cxn modelId="{FB6E896F-EA13-C24A-93C1-2C3D48D84490}" type="presParOf" srcId="{E8771171-2B88-CB42-A805-D6F50C679A25}" destId="{7E545558-3C30-8745-AA07-71743FEACC03}" srcOrd="6" destOrd="0" presId="urn:microsoft.com/office/officeart/2008/layout/VerticalCurvedList"/>
    <dgm:cxn modelId="{2EDDA74F-CFF6-DC4F-BB87-71AC1D5A9754}" type="presParOf" srcId="{7E545558-3C30-8745-AA07-71743FEACC03}" destId="{B276FF79-B61A-1A45-B8D1-42B2C398E5A4}" srcOrd="0" destOrd="0" presId="urn:microsoft.com/office/officeart/2008/layout/VerticalCurvedList"/>
    <dgm:cxn modelId="{819463FD-A475-234E-86DB-DA1E514A26FC}" type="presParOf" srcId="{E8771171-2B88-CB42-A805-D6F50C679A25}" destId="{B4F35517-705B-754D-B659-304491961E4A}" srcOrd="7" destOrd="0" presId="urn:microsoft.com/office/officeart/2008/layout/VerticalCurvedList"/>
    <dgm:cxn modelId="{B4A2A46F-E832-604A-AB20-E3E6159071BF}" type="presParOf" srcId="{E8771171-2B88-CB42-A805-D6F50C679A25}" destId="{F718AC6B-5D5D-9548-AAEB-C5A40D19EED4}" srcOrd="8" destOrd="0" presId="urn:microsoft.com/office/officeart/2008/layout/VerticalCurvedList"/>
    <dgm:cxn modelId="{D296BB0E-8BC6-264D-A999-FF4B07739CC4}" type="presParOf" srcId="{F718AC6B-5D5D-9548-AAEB-C5A40D19EED4}" destId="{E2E8943D-9F4C-FE47-8165-DB0B7EC30B2C}" srcOrd="0" destOrd="0" presId="urn:microsoft.com/office/officeart/2008/layout/VerticalCurvedList"/>
    <dgm:cxn modelId="{5498B1E6-6393-5E43-9E1D-346E96CECC4C}" type="presParOf" srcId="{E8771171-2B88-CB42-A805-D6F50C679A25}" destId="{43E196CC-6EB7-3B40-A041-75E01AA62CD6}" srcOrd="9" destOrd="0" presId="urn:microsoft.com/office/officeart/2008/layout/VerticalCurvedList"/>
    <dgm:cxn modelId="{D4EAED6F-CABD-C745-A29C-FA34A132705D}" type="presParOf" srcId="{E8771171-2B88-CB42-A805-D6F50C679A25}" destId="{C068FF19-C664-FF41-8E95-5ABA784A0A6A}" srcOrd="10" destOrd="0" presId="urn:microsoft.com/office/officeart/2008/layout/VerticalCurvedList"/>
    <dgm:cxn modelId="{D70796DD-7696-1C4B-B28C-B9D64EB0C6B5}" type="presParOf" srcId="{C068FF19-C664-FF41-8E95-5ABA784A0A6A}" destId="{A266A688-6599-1C46-A20E-7F603C919B8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58BAAAC-DDC3-43FC-89B0-DB3EC6DAABC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8BA030E-FB51-4353-9172-9B9784E8ABBB}">
      <dgm:prSet phldrT="[Text]" custT="1"/>
      <dgm:spPr>
        <a:solidFill>
          <a:schemeClr val="tx2">
            <a:lumMod val="10000"/>
          </a:schemeClr>
        </a:solidFill>
        <a:ln w="3175">
          <a:solidFill>
            <a:srgbClr val="00B0F0"/>
          </a:solidFill>
        </a:ln>
      </dgm:spPr>
      <dgm:t>
        <a:bodyPr/>
        <a:lstStyle/>
        <a:p>
          <a:pPr algn="l"/>
          <a:r>
            <a:rPr lang="en-US" sz="2400" b="0" dirty="0" smtClean="0">
              <a:solidFill>
                <a:srgbClr val="FF0000"/>
              </a:solidFill>
            </a:rPr>
            <a:t>V</a:t>
          </a:r>
          <a:r>
            <a:rPr lang="en-US" sz="2400" b="0" dirty="0" smtClean="0"/>
            <a:t>ascular</a:t>
          </a:r>
          <a:r>
            <a:rPr lang="ru-RU" sz="2400" b="0" dirty="0" smtClean="0"/>
            <a:t> - Сосуды</a:t>
          </a:r>
          <a:endParaRPr lang="en-US" sz="2400" b="0" dirty="0"/>
        </a:p>
      </dgm:t>
    </dgm:pt>
    <dgm:pt modelId="{16439126-535C-45A4-B7B6-4831D918F779}" type="parTrans" cxnId="{D3F37B40-B039-40C4-AC1F-4EDF44282E28}">
      <dgm:prSet/>
      <dgm:spPr/>
      <dgm:t>
        <a:bodyPr/>
        <a:lstStyle/>
        <a:p>
          <a:endParaRPr lang="en-US"/>
        </a:p>
      </dgm:t>
    </dgm:pt>
    <dgm:pt modelId="{64A03103-B158-4092-99AD-BBA0DA683334}" type="sibTrans" cxnId="{D3F37B40-B039-40C4-AC1F-4EDF44282E28}">
      <dgm:prSet/>
      <dgm:spPr/>
      <dgm:t>
        <a:bodyPr/>
        <a:lstStyle/>
        <a:p>
          <a:endParaRPr lang="en-US"/>
        </a:p>
      </dgm:t>
    </dgm:pt>
    <dgm:pt modelId="{F488775F-929D-4DE0-BA2A-9FA62AC255CA}">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r>
            <a:rPr lang="ru-RU" sz="1800" b="0" dirty="0" smtClean="0">
              <a:solidFill>
                <a:schemeClr val="bg1"/>
              </a:solidFill>
            </a:rPr>
            <a:t>Артериовенозная </a:t>
          </a:r>
          <a:r>
            <a:rPr lang="ru-RU" sz="1800" b="0" dirty="0" err="1" smtClean="0">
              <a:solidFill>
                <a:schemeClr val="bg1"/>
              </a:solidFill>
            </a:rPr>
            <a:t>мальформация</a:t>
          </a:r>
          <a:r>
            <a:rPr lang="ru-RU" sz="1800" b="0" dirty="0" smtClean="0">
              <a:solidFill>
                <a:schemeClr val="bg1"/>
              </a:solidFill>
            </a:rPr>
            <a:t>, ишемический инсульт</a:t>
          </a:r>
          <a:endParaRPr lang="en-US" sz="1800" b="0" dirty="0">
            <a:solidFill>
              <a:schemeClr val="bg1"/>
            </a:solidFill>
          </a:endParaRPr>
        </a:p>
      </dgm:t>
    </dgm:pt>
    <dgm:pt modelId="{7296BDA6-2A1A-42B1-BFEE-F0C0D406F842}" type="parTrans" cxnId="{04E504C6-9207-4E0D-8676-A7DE945AF828}">
      <dgm:prSet/>
      <dgm:spPr/>
      <dgm:t>
        <a:bodyPr/>
        <a:lstStyle/>
        <a:p>
          <a:endParaRPr lang="en-US"/>
        </a:p>
      </dgm:t>
    </dgm:pt>
    <dgm:pt modelId="{6CA4DD52-A6A3-4D31-AE54-AB9EB35F3782}" type="sibTrans" cxnId="{04E504C6-9207-4E0D-8676-A7DE945AF828}">
      <dgm:prSet/>
      <dgm:spPr/>
      <dgm:t>
        <a:bodyPr/>
        <a:lstStyle/>
        <a:p>
          <a:endParaRPr lang="en-US"/>
        </a:p>
      </dgm:t>
    </dgm:pt>
    <dgm:pt modelId="{2B8AE104-9D8F-4118-9662-928527D2426A}">
      <dgm:prSet phldrT="[Text]" custT="1"/>
      <dgm:spPr>
        <a:solidFill>
          <a:schemeClr val="tx2">
            <a:lumMod val="10000"/>
          </a:schemeClr>
        </a:solidFill>
        <a:ln w="3175">
          <a:solidFill>
            <a:srgbClr val="00B0F0"/>
          </a:solidFill>
        </a:ln>
      </dgm:spPr>
      <dgm:t>
        <a:bodyPr/>
        <a:lstStyle/>
        <a:p>
          <a:pPr algn="l"/>
          <a:r>
            <a:rPr lang="en-US" sz="2400" b="0" dirty="0" smtClean="0">
              <a:solidFill>
                <a:srgbClr val="FF0000"/>
              </a:solidFill>
            </a:rPr>
            <a:t>I</a:t>
          </a:r>
          <a:r>
            <a:rPr lang="en-US" sz="2400" b="0" dirty="0" smtClean="0"/>
            <a:t>nfectious</a:t>
          </a:r>
          <a:r>
            <a:rPr lang="ru-RU" sz="2400" b="0" dirty="0" smtClean="0"/>
            <a:t> - Инфекции</a:t>
          </a:r>
          <a:endParaRPr lang="en-US" sz="2400" b="0" dirty="0"/>
        </a:p>
      </dgm:t>
    </dgm:pt>
    <dgm:pt modelId="{4CF1E409-2627-4BC2-933A-CCB6626BDC2C}" type="parTrans" cxnId="{EDAECACB-AA1D-4353-B182-1B1DB76F60AD}">
      <dgm:prSet/>
      <dgm:spPr/>
      <dgm:t>
        <a:bodyPr/>
        <a:lstStyle/>
        <a:p>
          <a:endParaRPr lang="en-US"/>
        </a:p>
      </dgm:t>
    </dgm:pt>
    <dgm:pt modelId="{181628A2-7764-404F-B8A7-3CCFBEF98445}" type="sibTrans" cxnId="{EDAECACB-AA1D-4353-B182-1B1DB76F60AD}">
      <dgm:prSet/>
      <dgm:spPr/>
      <dgm:t>
        <a:bodyPr/>
        <a:lstStyle/>
        <a:p>
          <a:endParaRPr lang="en-US"/>
        </a:p>
      </dgm:t>
    </dgm:pt>
    <dgm:pt modelId="{8F238F3E-8663-49E7-A148-45391BB2F9CB}">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r>
            <a:rPr lang="ru-RU" sz="1800" b="0" dirty="0" smtClean="0">
              <a:solidFill>
                <a:schemeClr val="bg1"/>
              </a:solidFill>
            </a:rPr>
            <a:t>Абсцесс, ВИЧ-энцефалит, прогрессирующая мультифокальная </a:t>
          </a:r>
          <a:r>
            <a:rPr lang="ru-RU" sz="1800" b="0" dirty="0" err="1" smtClean="0">
              <a:solidFill>
                <a:schemeClr val="bg1"/>
              </a:solidFill>
            </a:rPr>
            <a:t>лейкоэнцефалопатия</a:t>
          </a:r>
          <a:r>
            <a:rPr lang="ru-RU" sz="1800" b="0" dirty="0" smtClean="0">
              <a:solidFill>
                <a:schemeClr val="bg1"/>
              </a:solidFill>
            </a:rPr>
            <a:t> (ПМЛ), туберкулез, </a:t>
          </a:r>
          <a:r>
            <a:rPr lang="ru-RU" sz="1800" b="0" dirty="0" err="1" smtClean="0">
              <a:solidFill>
                <a:schemeClr val="bg1"/>
              </a:solidFill>
            </a:rPr>
            <a:t>вентрикулит</a:t>
          </a:r>
          <a:r>
            <a:rPr lang="ru-RU" sz="1800" b="0" dirty="0" smtClean="0">
              <a:solidFill>
                <a:schemeClr val="bg1"/>
              </a:solidFill>
            </a:rPr>
            <a:t> </a:t>
          </a:r>
          <a:endParaRPr lang="en-US" sz="1800" b="0" dirty="0">
            <a:solidFill>
              <a:schemeClr val="bg1"/>
            </a:solidFill>
          </a:endParaRPr>
        </a:p>
      </dgm:t>
    </dgm:pt>
    <dgm:pt modelId="{3F239E18-4340-4B92-9C78-0DEA8725BF47}" type="parTrans" cxnId="{A520A98C-0006-46F3-A256-44E6930F4563}">
      <dgm:prSet/>
      <dgm:spPr/>
      <dgm:t>
        <a:bodyPr/>
        <a:lstStyle/>
        <a:p>
          <a:endParaRPr lang="en-US"/>
        </a:p>
      </dgm:t>
    </dgm:pt>
    <dgm:pt modelId="{710410C7-0971-494F-AABA-502BFB3951CD}" type="sibTrans" cxnId="{A520A98C-0006-46F3-A256-44E6930F4563}">
      <dgm:prSet/>
      <dgm:spPr/>
      <dgm:t>
        <a:bodyPr/>
        <a:lstStyle/>
        <a:p>
          <a:endParaRPr lang="en-US"/>
        </a:p>
      </dgm:t>
    </dgm:pt>
    <dgm:pt modelId="{D3AC72D3-5252-45FF-A9B9-6C470D066BCA}">
      <dgm:prSet phldrT="[Text]" custT="1"/>
      <dgm:spPr>
        <a:solidFill>
          <a:schemeClr val="tx2">
            <a:lumMod val="10000"/>
          </a:schemeClr>
        </a:solidFill>
        <a:ln w="3175">
          <a:solidFill>
            <a:srgbClr val="00B0F0"/>
          </a:solidFill>
        </a:ln>
      </dgm:spPr>
      <dgm:t>
        <a:bodyPr/>
        <a:lstStyle/>
        <a:p>
          <a:pPr algn="l"/>
          <a:r>
            <a:rPr lang="en-US" sz="2400" b="0" dirty="0" smtClean="0">
              <a:solidFill>
                <a:srgbClr val="FF0000"/>
              </a:solidFill>
            </a:rPr>
            <a:t>N</a:t>
          </a:r>
          <a:r>
            <a:rPr lang="en-US" sz="2400" b="0" dirty="0" smtClean="0"/>
            <a:t>eoplastic</a:t>
          </a:r>
          <a:r>
            <a:rPr lang="ru-RU" sz="2400" b="0" dirty="0" smtClean="0"/>
            <a:t> - Неоплазия</a:t>
          </a:r>
          <a:endParaRPr lang="en-US" sz="2400" b="0" dirty="0"/>
        </a:p>
      </dgm:t>
    </dgm:pt>
    <dgm:pt modelId="{69460893-E0C9-468D-8A82-6DFBCDB23325}" type="parTrans" cxnId="{DFDEB48C-9114-4747-A2B7-03331BEA589E}">
      <dgm:prSet/>
      <dgm:spPr/>
      <dgm:t>
        <a:bodyPr/>
        <a:lstStyle/>
        <a:p>
          <a:endParaRPr lang="en-US"/>
        </a:p>
      </dgm:t>
    </dgm:pt>
    <dgm:pt modelId="{C3FCBBC5-D541-42A1-A021-0E3ED770CA64}" type="sibTrans" cxnId="{DFDEB48C-9114-4747-A2B7-03331BEA589E}">
      <dgm:prSet/>
      <dgm:spPr/>
      <dgm:t>
        <a:bodyPr/>
        <a:lstStyle/>
        <a:p>
          <a:endParaRPr lang="en-US"/>
        </a:p>
      </dgm:t>
    </dgm:pt>
    <dgm:pt modelId="{204BD057-8929-4390-989B-1C457C5E8A20}">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r>
            <a:rPr lang="ru-RU" sz="1800" b="0" dirty="0" smtClean="0">
              <a:solidFill>
                <a:schemeClr val="bg1"/>
              </a:solidFill>
            </a:rPr>
            <a:t>Низкосортная </a:t>
          </a:r>
          <a:r>
            <a:rPr lang="ru-RU" sz="1800" b="0" dirty="0" err="1" smtClean="0">
              <a:solidFill>
                <a:schemeClr val="bg1"/>
              </a:solidFill>
            </a:rPr>
            <a:t>астроцитома</a:t>
          </a:r>
          <a:r>
            <a:rPr lang="ru-RU" sz="1800" b="0" dirty="0" smtClean="0">
              <a:solidFill>
                <a:schemeClr val="bg1"/>
              </a:solidFill>
            </a:rPr>
            <a:t>, </a:t>
          </a:r>
          <a:r>
            <a:rPr lang="ru-RU" sz="1800" b="0" dirty="0" err="1" smtClean="0">
              <a:solidFill>
                <a:schemeClr val="bg1"/>
              </a:solidFill>
            </a:rPr>
            <a:t>глиобластома</a:t>
          </a:r>
          <a:r>
            <a:rPr lang="ru-RU" sz="1800" b="0" dirty="0" smtClean="0">
              <a:solidFill>
                <a:schemeClr val="bg1"/>
              </a:solidFill>
            </a:rPr>
            <a:t>, первичная </a:t>
          </a:r>
          <a:r>
            <a:rPr lang="ru-RU" sz="1800" b="0" dirty="0" err="1" smtClean="0">
              <a:solidFill>
                <a:schemeClr val="bg1"/>
              </a:solidFill>
            </a:rPr>
            <a:t>лимфома</a:t>
          </a:r>
          <a:r>
            <a:rPr lang="ru-RU" sz="1800" b="0" dirty="0" smtClean="0">
              <a:solidFill>
                <a:schemeClr val="bg1"/>
              </a:solidFill>
            </a:rPr>
            <a:t> ЦНС</a:t>
          </a:r>
          <a:endParaRPr lang="en-US" sz="1800" b="0" dirty="0">
            <a:solidFill>
              <a:schemeClr val="bg1"/>
            </a:solidFill>
          </a:endParaRPr>
        </a:p>
      </dgm:t>
    </dgm:pt>
    <dgm:pt modelId="{D997739A-4FFF-41C3-B8ED-719653BDC2E6}" type="parTrans" cxnId="{A89169ED-5649-4279-85E5-9FEF3DE32C67}">
      <dgm:prSet/>
      <dgm:spPr/>
      <dgm:t>
        <a:bodyPr/>
        <a:lstStyle/>
        <a:p>
          <a:endParaRPr lang="en-US"/>
        </a:p>
      </dgm:t>
    </dgm:pt>
    <dgm:pt modelId="{0834DA22-1F5F-4525-8331-7DB7BF46319A}" type="sibTrans" cxnId="{A89169ED-5649-4279-85E5-9FEF3DE32C67}">
      <dgm:prSet/>
      <dgm:spPr/>
      <dgm:t>
        <a:bodyPr/>
        <a:lstStyle/>
        <a:p>
          <a:endParaRPr lang="en-US"/>
        </a:p>
      </dgm:t>
    </dgm:pt>
    <dgm:pt modelId="{C32422CE-13E9-471F-AD0D-B447E01F9119}">
      <dgm:prSet phldrT="[Text]" custT="1"/>
      <dgm:spPr>
        <a:solidFill>
          <a:schemeClr val="tx2">
            <a:lumMod val="10000"/>
          </a:schemeClr>
        </a:solidFill>
        <a:ln w="3175">
          <a:solidFill>
            <a:srgbClr val="00B0F0"/>
          </a:solidFill>
        </a:ln>
      </dgm:spPr>
      <dgm:t>
        <a:bodyPr/>
        <a:lstStyle/>
        <a:p>
          <a:pPr algn="l"/>
          <a:r>
            <a:rPr lang="en-US" sz="2000" b="0" dirty="0" smtClean="0">
              <a:solidFill>
                <a:srgbClr val="FF0000"/>
              </a:solidFill>
            </a:rPr>
            <a:t>D</a:t>
          </a:r>
          <a:r>
            <a:rPr lang="en-US" sz="2000" b="0" dirty="0" smtClean="0"/>
            <a:t>emyelinating</a:t>
          </a:r>
          <a:r>
            <a:rPr lang="ru-RU" sz="2000" b="0" dirty="0" smtClean="0"/>
            <a:t> -</a:t>
          </a:r>
          <a:r>
            <a:rPr lang="ru-RU" sz="2000" b="0" dirty="0" err="1" smtClean="0"/>
            <a:t>Демиелинизация</a:t>
          </a:r>
          <a:endParaRPr lang="en-US" sz="2000" b="0" dirty="0"/>
        </a:p>
      </dgm:t>
    </dgm:pt>
    <dgm:pt modelId="{AB2BB6D4-D4A4-4D67-90C2-F05DADB488C4}" type="parTrans" cxnId="{43F4A8E0-ACEB-40D7-9DE1-352FFA225B01}">
      <dgm:prSet/>
      <dgm:spPr/>
      <dgm:t>
        <a:bodyPr/>
        <a:lstStyle/>
        <a:p>
          <a:endParaRPr lang="en-US"/>
        </a:p>
      </dgm:t>
    </dgm:pt>
    <dgm:pt modelId="{E015C2AA-52E6-48E4-BCF0-3E46641BA752}" type="sibTrans" cxnId="{43F4A8E0-ACEB-40D7-9DE1-352FFA225B01}">
      <dgm:prSet/>
      <dgm:spPr/>
      <dgm:t>
        <a:bodyPr/>
        <a:lstStyle/>
        <a:p>
          <a:endParaRPr lang="en-US"/>
        </a:p>
      </dgm:t>
    </dgm:pt>
    <dgm:pt modelId="{A3662F94-D9EE-4260-8E43-9BE33E3A0A77}">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r>
            <a:rPr lang="ru-RU" sz="1800" b="0" dirty="0" smtClean="0">
              <a:solidFill>
                <a:schemeClr val="bg1"/>
              </a:solidFill>
            </a:rPr>
            <a:t>Опухолевидная </a:t>
          </a:r>
          <a:r>
            <a:rPr lang="ru-RU" sz="1800" b="0" dirty="0" err="1" smtClean="0">
              <a:solidFill>
                <a:schemeClr val="bg1"/>
              </a:solidFill>
            </a:rPr>
            <a:t>демиелинизация</a:t>
          </a:r>
          <a:r>
            <a:rPr lang="ru-RU" sz="1800" b="0" dirty="0" smtClean="0">
              <a:solidFill>
                <a:schemeClr val="bg1"/>
              </a:solidFill>
            </a:rPr>
            <a:t>, острый геморрагический </a:t>
          </a:r>
          <a:r>
            <a:rPr lang="ru-RU" sz="1800" b="0" dirty="0" err="1" smtClean="0">
              <a:solidFill>
                <a:schemeClr val="bg1"/>
              </a:solidFill>
            </a:rPr>
            <a:t>энцефаломиелит</a:t>
          </a:r>
          <a:r>
            <a:rPr lang="ru-RU" sz="1800" b="0" dirty="0" smtClean="0">
              <a:solidFill>
                <a:schemeClr val="bg1"/>
              </a:solidFill>
            </a:rPr>
            <a:t>, </a:t>
          </a:r>
          <a:r>
            <a:rPr lang="ru-RU" sz="1800" b="0" dirty="0" err="1" smtClean="0">
              <a:solidFill>
                <a:schemeClr val="bg1"/>
              </a:solidFill>
            </a:rPr>
            <a:t>нейромиелит</a:t>
          </a:r>
          <a:r>
            <a:rPr lang="ru-RU" sz="1800" b="0" dirty="0" smtClean="0">
              <a:solidFill>
                <a:schemeClr val="bg1"/>
              </a:solidFill>
            </a:rPr>
            <a:t>, </a:t>
          </a:r>
          <a:r>
            <a:rPr lang="ru-RU" sz="1800" b="0" dirty="0" err="1" smtClean="0">
              <a:solidFill>
                <a:schemeClr val="bg1"/>
              </a:solidFill>
            </a:rPr>
            <a:t>Валлерова</a:t>
          </a:r>
          <a:r>
            <a:rPr lang="ru-RU" sz="1800" b="0" dirty="0" smtClean="0">
              <a:solidFill>
                <a:schemeClr val="bg1"/>
              </a:solidFill>
            </a:rPr>
            <a:t> дегенерация</a:t>
          </a:r>
          <a:endParaRPr lang="en-US" sz="1800" b="0" dirty="0">
            <a:solidFill>
              <a:schemeClr val="bg1"/>
            </a:solidFill>
          </a:endParaRPr>
        </a:p>
      </dgm:t>
    </dgm:pt>
    <dgm:pt modelId="{B94A3505-CD42-413E-AC84-09480359D655}" type="parTrans" cxnId="{994F166F-F662-469E-B31B-0CD5ECF191CB}">
      <dgm:prSet/>
      <dgm:spPr/>
      <dgm:t>
        <a:bodyPr/>
        <a:lstStyle/>
        <a:p>
          <a:endParaRPr lang="en-US"/>
        </a:p>
      </dgm:t>
    </dgm:pt>
    <dgm:pt modelId="{C47DB89D-D0BD-47BB-BA30-730F191ECF0F}" type="sibTrans" cxnId="{994F166F-F662-469E-B31B-0CD5ECF191CB}">
      <dgm:prSet/>
      <dgm:spPr/>
      <dgm:t>
        <a:bodyPr/>
        <a:lstStyle/>
        <a:p>
          <a:endParaRPr lang="en-US"/>
        </a:p>
      </dgm:t>
    </dgm:pt>
    <dgm:pt modelId="{8FACD347-7485-4F68-9E40-FFB90C82CA3B}">
      <dgm:prSet phldrT="[Text]" custT="1"/>
      <dgm:spPr>
        <a:solidFill>
          <a:schemeClr val="tx2">
            <a:lumMod val="10000"/>
          </a:schemeClr>
        </a:solidFill>
        <a:ln w="3175">
          <a:solidFill>
            <a:srgbClr val="00B0F0"/>
          </a:solidFill>
        </a:ln>
      </dgm:spPr>
      <dgm:t>
        <a:bodyPr/>
        <a:lstStyle/>
        <a:p>
          <a:pPr algn="l"/>
          <a:r>
            <a:rPr lang="en-US" sz="2400" b="0" i="0" dirty="0" smtClean="0">
              <a:solidFill>
                <a:srgbClr val="FF0000"/>
              </a:solidFill>
            </a:rPr>
            <a:t>I</a:t>
          </a:r>
          <a:r>
            <a:rPr lang="en-US" sz="2400" b="0" dirty="0" smtClean="0"/>
            <a:t>diopathic</a:t>
          </a:r>
          <a:r>
            <a:rPr lang="ru-RU" sz="2400" b="0" dirty="0" smtClean="0"/>
            <a:t> - </a:t>
          </a:r>
          <a:r>
            <a:rPr lang="ru-RU" sz="2400" b="0" dirty="0" err="1" smtClean="0"/>
            <a:t>Идиопатия</a:t>
          </a:r>
          <a:endParaRPr lang="en-US" sz="2400" b="0" dirty="0"/>
        </a:p>
      </dgm:t>
    </dgm:pt>
    <dgm:pt modelId="{AFF9DDD0-BC58-4E1E-932B-3E41B863736F}" type="parTrans" cxnId="{209EAD11-3AAC-4B29-9F05-1DAC3158E57B}">
      <dgm:prSet/>
      <dgm:spPr/>
      <dgm:t>
        <a:bodyPr/>
        <a:lstStyle/>
        <a:p>
          <a:endParaRPr lang="en-US"/>
        </a:p>
      </dgm:t>
    </dgm:pt>
    <dgm:pt modelId="{25D15ED9-7EBE-4C0B-8F80-2E8E2CC0FD8C}" type="sibTrans" cxnId="{209EAD11-3AAC-4B29-9F05-1DAC3158E57B}">
      <dgm:prSet/>
      <dgm:spPr/>
      <dgm:t>
        <a:bodyPr/>
        <a:lstStyle/>
        <a:p>
          <a:endParaRPr lang="en-US"/>
        </a:p>
      </dgm:t>
    </dgm:pt>
    <dgm:pt modelId="{9EE082A4-201E-42D7-A44B-EC4E2FEE3D43}">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r>
            <a:rPr lang="ru-RU" sz="1800" b="0" dirty="0" smtClean="0">
              <a:solidFill>
                <a:schemeClr val="bg1"/>
              </a:solidFill>
            </a:rPr>
            <a:t>Синдром умеренной энцефалопатии с обратимым поражением валика мозолистого тела</a:t>
          </a:r>
          <a:r>
            <a:rPr lang="en-US" sz="1800" b="0" dirty="0" smtClean="0">
              <a:solidFill>
                <a:schemeClr val="bg1"/>
              </a:solidFill>
            </a:rPr>
            <a:t>, </a:t>
          </a:r>
          <a:r>
            <a:rPr lang="ru-RU" sz="1800" b="0" dirty="0" smtClean="0">
              <a:solidFill>
                <a:schemeClr val="bg1"/>
              </a:solidFill>
            </a:rPr>
            <a:t>шунт-индуцированный </a:t>
          </a:r>
          <a:r>
            <a:rPr lang="ru-RU" sz="1800" b="0" dirty="0" err="1" smtClean="0">
              <a:solidFill>
                <a:schemeClr val="bg1"/>
              </a:solidFill>
            </a:rPr>
            <a:t>краниосиностоз</a:t>
          </a:r>
          <a:r>
            <a:rPr lang="ru-RU" sz="1800" b="0" dirty="0" smtClean="0">
              <a:solidFill>
                <a:schemeClr val="bg1"/>
              </a:solidFill>
            </a:rPr>
            <a:t> </a:t>
          </a:r>
          <a:endParaRPr lang="en-US" sz="1800" b="0" dirty="0">
            <a:solidFill>
              <a:schemeClr val="bg1"/>
            </a:solidFill>
          </a:endParaRPr>
        </a:p>
      </dgm:t>
    </dgm:pt>
    <dgm:pt modelId="{326F0464-158B-4C5C-B961-0A6216D435CE}" type="parTrans" cxnId="{11613DA0-1ADD-42FC-BB70-ED5535D046AC}">
      <dgm:prSet/>
      <dgm:spPr/>
      <dgm:t>
        <a:bodyPr/>
        <a:lstStyle/>
        <a:p>
          <a:endParaRPr lang="en-US"/>
        </a:p>
      </dgm:t>
    </dgm:pt>
    <dgm:pt modelId="{67766EA3-35B9-4B9D-82D7-9A37DC2C9720}" type="sibTrans" cxnId="{11613DA0-1ADD-42FC-BB70-ED5535D046AC}">
      <dgm:prSet/>
      <dgm:spPr/>
      <dgm:t>
        <a:bodyPr/>
        <a:lstStyle/>
        <a:p>
          <a:endParaRPr lang="en-US"/>
        </a:p>
      </dgm:t>
    </dgm:pt>
    <dgm:pt modelId="{71479431-0BFF-4075-832F-5CA9B9411C89}">
      <dgm:prSet phldrT="[Text]" custT="1"/>
      <dgm:spPr>
        <a:solidFill>
          <a:schemeClr val="tx2">
            <a:lumMod val="10000"/>
          </a:schemeClr>
        </a:solidFill>
        <a:ln w="3175">
          <a:solidFill>
            <a:srgbClr val="00B0F0"/>
          </a:solidFill>
        </a:ln>
      </dgm:spPr>
      <dgm:t>
        <a:bodyPr/>
        <a:lstStyle/>
        <a:p>
          <a:pPr algn="l"/>
          <a:r>
            <a:rPr lang="en-US" sz="1800" b="0" dirty="0">
              <a:solidFill>
                <a:srgbClr val="FF0000"/>
              </a:solidFill>
            </a:rPr>
            <a:t>C</a:t>
          </a:r>
          <a:r>
            <a:rPr lang="en-US" sz="1800" b="0" dirty="0"/>
            <a:t>ongenital or </a:t>
          </a:r>
          <a:r>
            <a:rPr lang="en-US" sz="1800" b="0" dirty="0" smtClean="0"/>
            <a:t>Genetic</a:t>
          </a:r>
          <a:r>
            <a:rPr lang="ru-RU" sz="1800" b="0" dirty="0" smtClean="0"/>
            <a:t> – Врожденные/Генетические</a:t>
          </a:r>
          <a:endParaRPr lang="en-US" sz="1800" b="0" dirty="0"/>
        </a:p>
      </dgm:t>
    </dgm:pt>
    <dgm:pt modelId="{0104D54F-5794-4DC1-8261-A5C488330A77}" type="parTrans" cxnId="{2BA2054A-073F-4DBC-9658-A2619B130BD9}">
      <dgm:prSet/>
      <dgm:spPr/>
      <dgm:t>
        <a:bodyPr/>
        <a:lstStyle/>
        <a:p>
          <a:endParaRPr lang="en-US"/>
        </a:p>
      </dgm:t>
    </dgm:pt>
    <dgm:pt modelId="{43B7C599-1902-4507-A35F-638446FB020A}" type="sibTrans" cxnId="{2BA2054A-073F-4DBC-9658-A2619B130BD9}">
      <dgm:prSet/>
      <dgm:spPr/>
      <dgm:t>
        <a:bodyPr/>
        <a:lstStyle/>
        <a:p>
          <a:endParaRPr lang="en-US"/>
        </a:p>
      </dgm:t>
    </dgm:pt>
    <dgm:pt modelId="{62080062-186C-48DD-8C34-569A76B17CA0}">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r>
            <a:rPr lang="ru-RU" sz="1800" b="0" dirty="0" smtClean="0">
              <a:solidFill>
                <a:schemeClr val="bg1"/>
              </a:solidFill>
            </a:rPr>
            <a:t>Агенезия мозолистого тела (с или без липомы), </a:t>
          </a:r>
          <a:r>
            <a:rPr lang="ru-RU" sz="1800" b="0" dirty="0" err="1" smtClean="0">
              <a:solidFill>
                <a:schemeClr val="bg1"/>
              </a:solidFill>
            </a:rPr>
            <a:t>адренолейкодистрофия</a:t>
          </a:r>
          <a:r>
            <a:rPr lang="ru-RU" sz="1800" b="0" dirty="0" smtClean="0">
              <a:solidFill>
                <a:schemeClr val="bg1"/>
              </a:solidFill>
            </a:rPr>
            <a:t>, метахроматическая </a:t>
          </a:r>
          <a:r>
            <a:rPr lang="ru-RU" sz="1800" b="0" dirty="0" err="1" smtClean="0">
              <a:solidFill>
                <a:schemeClr val="bg1"/>
              </a:solidFill>
            </a:rPr>
            <a:t>лейкодистрофия</a:t>
          </a:r>
          <a:r>
            <a:rPr lang="ru-RU" sz="1800" b="0" dirty="0" smtClean="0">
              <a:solidFill>
                <a:schemeClr val="bg1"/>
              </a:solidFill>
            </a:rPr>
            <a:t>, </a:t>
          </a:r>
          <a:r>
            <a:rPr lang="ru-RU" sz="1800" b="0" dirty="0" err="1" smtClean="0">
              <a:solidFill>
                <a:schemeClr val="bg1"/>
              </a:solidFill>
            </a:rPr>
            <a:t>мукополисахаридоз</a:t>
          </a:r>
          <a:endParaRPr lang="en-US" sz="1800" b="0" dirty="0">
            <a:solidFill>
              <a:schemeClr val="bg1"/>
            </a:solidFill>
          </a:endParaRPr>
        </a:p>
      </dgm:t>
    </dgm:pt>
    <dgm:pt modelId="{03A7D142-943C-454F-80D4-B3F440C09384}" type="parTrans" cxnId="{5F97AE6A-F3F9-408A-AEBE-9C6267F3171F}">
      <dgm:prSet/>
      <dgm:spPr/>
      <dgm:t>
        <a:bodyPr/>
        <a:lstStyle/>
        <a:p>
          <a:endParaRPr lang="en-US"/>
        </a:p>
      </dgm:t>
    </dgm:pt>
    <dgm:pt modelId="{BEC08AFD-9182-43FD-9007-307D7ADA72EA}" type="sibTrans" cxnId="{5F97AE6A-F3F9-408A-AEBE-9C6267F3171F}">
      <dgm:prSet/>
      <dgm:spPr/>
      <dgm:t>
        <a:bodyPr/>
        <a:lstStyle/>
        <a:p>
          <a:endParaRPr lang="en-US"/>
        </a:p>
      </dgm:t>
    </dgm:pt>
    <dgm:pt modelId="{0C686A3B-838C-41E9-A3A8-CCA06FE2C287}">
      <dgm:prSet phldrT="[Text]" custT="1"/>
      <dgm:spPr>
        <a:solidFill>
          <a:schemeClr val="tx2">
            <a:lumMod val="10000"/>
          </a:schemeClr>
        </a:solidFill>
        <a:ln w="3175">
          <a:solidFill>
            <a:srgbClr val="00B0F0"/>
          </a:solidFill>
        </a:ln>
      </dgm:spPr>
      <dgm:t>
        <a:bodyPr/>
        <a:lstStyle/>
        <a:p>
          <a:pPr algn="l"/>
          <a:r>
            <a:rPr lang="en-US" sz="1800" b="0" dirty="0" smtClean="0">
              <a:solidFill>
                <a:srgbClr val="FF0000"/>
              </a:solidFill>
            </a:rPr>
            <a:t>A</a:t>
          </a:r>
          <a:r>
            <a:rPr lang="en-US" sz="1800" b="0" dirty="0" smtClean="0">
              <a:solidFill>
                <a:schemeClr val="bg1"/>
              </a:solidFill>
            </a:rPr>
            <a:t>utoimmune</a:t>
          </a:r>
          <a:r>
            <a:rPr lang="ru-RU" sz="1800" b="0" dirty="0" smtClean="0">
              <a:solidFill>
                <a:schemeClr val="bg1"/>
              </a:solidFill>
            </a:rPr>
            <a:t> – Аутоиммунные</a:t>
          </a:r>
          <a:endParaRPr lang="en-US" sz="1800" b="0" dirty="0">
            <a:solidFill>
              <a:schemeClr val="bg1"/>
            </a:solidFill>
          </a:endParaRPr>
        </a:p>
      </dgm:t>
    </dgm:pt>
    <dgm:pt modelId="{00F4E840-99C8-4BC5-B14D-D3DB264D1305}" type="parTrans" cxnId="{26373D0C-EE41-4AC7-B457-AE99799C90FE}">
      <dgm:prSet/>
      <dgm:spPr/>
      <dgm:t>
        <a:bodyPr/>
        <a:lstStyle/>
        <a:p>
          <a:endParaRPr lang="en-US"/>
        </a:p>
      </dgm:t>
    </dgm:pt>
    <dgm:pt modelId="{017D77F8-9DAF-4B9E-A865-7F8F494F8C50}" type="sibTrans" cxnId="{26373D0C-EE41-4AC7-B457-AE99799C90FE}">
      <dgm:prSet/>
      <dgm:spPr/>
      <dgm:t>
        <a:bodyPr/>
        <a:lstStyle/>
        <a:p>
          <a:endParaRPr lang="en-US"/>
        </a:p>
      </dgm:t>
    </dgm:pt>
    <dgm:pt modelId="{0983D701-AE51-41B5-96D1-D90FC3169DB2}">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buFont typeface="Arial" panose="020B0604020202020204" pitchFamily="34" charset="0"/>
            <a:buNone/>
          </a:pPr>
          <a:r>
            <a:rPr lang="ru-RU" sz="1800" b="0" dirty="0" smtClean="0">
              <a:solidFill>
                <a:schemeClr val="bg1"/>
              </a:solidFill>
            </a:rPr>
            <a:t>Синдром Сусака</a:t>
          </a:r>
          <a:endParaRPr lang="en-US" sz="1800" b="0" dirty="0">
            <a:solidFill>
              <a:schemeClr val="bg1"/>
            </a:solidFill>
          </a:endParaRPr>
        </a:p>
      </dgm:t>
    </dgm:pt>
    <dgm:pt modelId="{B187BBC2-C173-41F3-9ABE-A69885669EC3}" type="parTrans" cxnId="{68E2EC0E-5A49-405C-A421-85F055F1AF23}">
      <dgm:prSet/>
      <dgm:spPr/>
      <dgm:t>
        <a:bodyPr/>
        <a:lstStyle/>
        <a:p>
          <a:endParaRPr lang="en-US"/>
        </a:p>
      </dgm:t>
    </dgm:pt>
    <dgm:pt modelId="{089E908C-3AC3-4D38-8B36-A5B84B495BD5}" type="sibTrans" cxnId="{68E2EC0E-5A49-405C-A421-85F055F1AF23}">
      <dgm:prSet/>
      <dgm:spPr/>
      <dgm:t>
        <a:bodyPr/>
        <a:lstStyle/>
        <a:p>
          <a:endParaRPr lang="en-US"/>
        </a:p>
      </dgm:t>
    </dgm:pt>
    <dgm:pt modelId="{59DC9199-4375-4A50-8B0E-41EB9F426E0B}">
      <dgm:prSet phldrT="[Text]" custT="1"/>
      <dgm:spPr>
        <a:solidFill>
          <a:schemeClr val="tx2">
            <a:lumMod val="10000"/>
          </a:schemeClr>
        </a:solidFill>
        <a:ln w="3175">
          <a:solidFill>
            <a:srgbClr val="00B0F0"/>
          </a:solidFill>
        </a:ln>
      </dgm:spPr>
      <dgm:t>
        <a:bodyPr/>
        <a:lstStyle/>
        <a:p>
          <a:pPr algn="l"/>
          <a:r>
            <a:rPr lang="en-US" sz="1600" b="0" dirty="0">
              <a:solidFill>
                <a:srgbClr val="FF0000"/>
              </a:solidFill>
            </a:rPr>
            <a:t>T</a:t>
          </a:r>
          <a:r>
            <a:rPr lang="en-US" sz="1600" b="0" dirty="0"/>
            <a:t>rauma or </a:t>
          </a:r>
          <a:r>
            <a:rPr lang="en-US" sz="1600" b="0" dirty="0" smtClean="0">
              <a:solidFill>
                <a:srgbClr val="FF0000"/>
              </a:solidFill>
            </a:rPr>
            <a:t>T</a:t>
          </a:r>
          <a:r>
            <a:rPr lang="en-US" sz="1600" b="0" dirty="0" smtClean="0"/>
            <a:t>oxic</a:t>
          </a:r>
          <a:r>
            <a:rPr lang="ru-RU" sz="1600" b="0" dirty="0" smtClean="0"/>
            <a:t> – </a:t>
          </a:r>
        </a:p>
        <a:p>
          <a:pPr algn="l"/>
          <a:r>
            <a:rPr lang="ru-RU" sz="1600" b="0" dirty="0" smtClean="0"/>
            <a:t>Травма/Токсическое воздействие</a:t>
          </a:r>
          <a:endParaRPr lang="en-US" sz="1600" b="0" dirty="0"/>
        </a:p>
      </dgm:t>
    </dgm:pt>
    <dgm:pt modelId="{2BB3DB81-AF54-42D5-90CA-C33301BB9419}" type="parTrans" cxnId="{12735970-E65F-4E17-B9D3-CE88972F54E7}">
      <dgm:prSet/>
      <dgm:spPr/>
      <dgm:t>
        <a:bodyPr/>
        <a:lstStyle/>
        <a:p>
          <a:endParaRPr lang="en-US"/>
        </a:p>
      </dgm:t>
    </dgm:pt>
    <dgm:pt modelId="{5073FEF4-3C6F-4C84-8A85-025BF144CCA9}" type="sibTrans" cxnId="{12735970-E65F-4E17-B9D3-CE88972F54E7}">
      <dgm:prSet/>
      <dgm:spPr/>
      <dgm:t>
        <a:bodyPr/>
        <a:lstStyle/>
        <a:p>
          <a:endParaRPr lang="en-US"/>
        </a:p>
      </dgm:t>
    </dgm:pt>
    <dgm:pt modelId="{D0713FE9-0276-47C1-8A71-EC161715384E}">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r>
            <a:rPr lang="ru-RU" sz="1800" b="0" dirty="0" smtClean="0">
              <a:solidFill>
                <a:schemeClr val="bg1"/>
              </a:solidFill>
            </a:rPr>
            <a:t>Травматическое аксональное повреждение, токсическая </a:t>
          </a:r>
          <a:r>
            <a:rPr lang="ru-RU" sz="1800" b="0" dirty="0" err="1" smtClean="0">
              <a:solidFill>
                <a:schemeClr val="bg1"/>
              </a:solidFill>
            </a:rPr>
            <a:t>лейкоэнцефалопатия</a:t>
          </a:r>
          <a:endParaRPr lang="en-US" sz="1800" b="0" dirty="0">
            <a:solidFill>
              <a:schemeClr val="bg1"/>
            </a:solidFill>
          </a:endParaRPr>
        </a:p>
      </dgm:t>
    </dgm:pt>
    <dgm:pt modelId="{8F267FE8-DD77-46E6-9E90-BD0FB98CEAE4}" type="parTrans" cxnId="{DADBC61F-990D-43FD-B143-D8685413A229}">
      <dgm:prSet/>
      <dgm:spPr/>
      <dgm:t>
        <a:bodyPr/>
        <a:lstStyle/>
        <a:p>
          <a:endParaRPr lang="en-US"/>
        </a:p>
      </dgm:t>
    </dgm:pt>
    <dgm:pt modelId="{71288557-1338-4AAA-94CE-97F2C8ABBE01}" type="sibTrans" cxnId="{DADBC61F-990D-43FD-B143-D8685413A229}">
      <dgm:prSet/>
      <dgm:spPr/>
      <dgm:t>
        <a:bodyPr/>
        <a:lstStyle/>
        <a:p>
          <a:endParaRPr lang="en-US"/>
        </a:p>
      </dgm:t>
    </dgm:pt>
    <dgm:pt modelId="{E9A62FED-DFB5-40C6-ABD4-35B6368A13FB}">
      <dgm:prSet phldrT="[Text]" custT="1"/>
      <dgm:spPr>
        <a:solidFill>
          <a:schemeClr val="tx2">
            <a:lumMod val="10000"/>
          </a:schemeClr>
        </a:solidFill>
        <a:ln w="3175">
          <a:solidFill>
            <a:srgbClr val="00B0F0"/>
          </a:solidFill>
        </a:ln>
      </dgm:spPr>
      <dgm:t>
        <a:bodyPr/>
        <a:lstStyle/>
        <a:p>
          <a:pPr algn="l"/>
          <a:r>
            <a:rPr lang="en-US" sz="2400" b="0" dirty="0" smtClean="0">
              <a:solidFill>
                <a:srgbClr val="FF0000"/>
              </a:solidFill>
            </a:rPr>
            <a:t>E</a:t>
          </a:r>
          <a:r>
            <a:rPr lang="en-US" sz="2400" b="0" dirty="0" smtClean="0">
              <a:solidFill>
                <a:schemeClr val="bg1"/>
              </a:solidFill>
            </a:rPr>
            <a:t>mboli</a:t>
          </a:r>
          <a:r>
            <a:rPr lang="ru-RU" sz="2400" b="0" dirty="0" smtClean="0">
              <a:solidFill>
                <a:schemeClr val="bg1"/>
              </a:solidFill>
            </a:rPr>
            <a:t> - Эмболия</a:t>
          </a:r>
          <a:endParaRPr lang="en-US" sz="2400" b="0" dirty="0">
            <a:solidFill>
              <a:schemeClr val="bg1"/>
            </a:solidFill>
          </a:endParaRPr>
        </a:p>
      </dgm:t>
    </dgm:pt>
    <dgm:pt modelId="{913A82F9-0B14-4E98-A290-6285424B5242}" type="parTrans" cxnId="{AC3FDBDA-7D94-4B69-B362-32F62BDD9835}">
      <dgm:prSet/>
      <dgm:spPr/>
      <dgm:t>
        <a:bodyPr/>
        <a:lstStyle/>
        <a:p>
          <a:endParaRPr lang="en-US"/>
        </a:p>
      </dgm:t>
    </dgm:pt>
    <dgm:pt modelId="{C6016CC9-52D1-4D2C-BC9E-3C662857D981}" type="sibTrans" cxnId="{AC3FDBDA-7D94-4B69-B362-32F62BDD9835}">
      <dgm:prSet/>
      <dgm:spPr/>
      <dgm:t>
        <a:bodyPr/>
        <a:lstStyle/>
        <a:p>
          <a:endParaRPr lang="en-US"/>
        </a:p>
      </dgm:t>
    </dgm:pt>
    <dgm:pt modelId="{56CA9D96-6F05-48CB-A7CB-629E13BEC943}">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r>
            <a:rPr lang="ru-RU" sz="1800" b="0" dirty="0" smtClean="0">
              <a:solidFill>
                <a:schemeClr val="bg1"/>
              </a:solidFill>
            </a:rPr>
            <a:t>Жировая эмболия</a:t>
          </a:r>
          <a:endParaRPr lang="en-US" sz="1800" b="0" dirty="0">
            <a:solidFill>
              <a:schemeClr val="bg1"/>
            </a:solidFill>
          </a:endParaRPr>
        </a:p>
      </dgm:t>
    </dgm:pt>
    <dgm:pt modelId="{52C83324-B037-45CF-A6C3-DA9D27C67979}" type="parTrans" cxnId="{25F85AA3-61A9-48AC-A914-CAA6FD3D2913}">
      <dgm:prSet/>
      <dgm:spPr/>
      <dgm:t>
        <a:bodyPr/>
        <a:lstStyle/>
        <a:p>
          <a:endParaRPr lang="en-US"/>
        </a:p>
      </dgm:t>
    </dgm:pt>
    <dgm:pt modelId="{C0BF8B1B-A1AC-424B-8934-168863B31F39}" type="sibTrans" cxnId="{25F85AA3-61A9-48AC-A914-CAA6FD3D2913}">
      <dgm:prSet/>
      <dgm:spPr/>
      <dgm:t>
        <a:bodyPr/>
        <a:lstStyle/>
        <a:p>
          <a:endParaRPr lang="en-US"/>
        </a:p>
      </dgm:t>
    </dgm:pt>
    <dgm:pt modelId="{5F4FC224-292E-4C14-8C84-392F9021B16C}">
      <dgm:prSet custT="1"/>
      <dgm:spPr/>
      <dgm:t>
        <a:bodyPr/>
        <a:lstStyle/>
        <a:p>
          <a:endParaRPr lang="ru-RU" sz="1800" b="0" dirty="0">
            <a:solidFill>
              <a:schemeClr val="bg1"/>
            </a:solidFill>
          </a:endParaRPr>
        </a:p>
      </dgm:t>
    </dgm:pt>
    <dgm:pt modelId="{F369751C-9A70-4351-A5F1-1F4BF0322C53}" type="parTrans" cxnId="{B63486A1-A9B2-4451-8116-99DDD9011950}">
      <dgm:prSet/>
      <dgm:spPr/>
      <dgm:t>
        <a:bodyPr/>
        <a:lstStyle/>
        <a:p>
          <a:endParaRPr lang="ru-RU"/>
        </a:p>
      </dgm:t>
    </dgm:pt>
    <dgm:pt modelId="{0C0FE24C-25EC-4B91-9D93-8FF02B8C3D97}" type="sibTrans" cxnId="{B63486A1-A9B2-4451-8116-99DDD9011950}">
      <dgm:prSet/>
      <dgm:spPr/>
      <dgm:t>
        <a:bodyPr/>
        <a:lstStyle/>
        <a:p>
          <a:endParaRPr lang="ru-RU"/>
        </a:p>
      </dgm:t>
    </dgm:pt>
    <dgm:pt modelId="{7F79749F-8890-4FE4-966E-EBC28B5A805B}">
      <dgm:prSet phldrT="[Text]" custT="1"/>
      <dgm:spPr>
        <a:solidFill>
          <a:srgbClr val="002060">
            <a:alpha val="90000"/>
          </a:srgbClr>
        </a:solidFill>
        <a:ln w="12700">
          <a:solidFill>
            <a:srgbClr val="0070C0"/>
          </a:solidFill>
        </a:ln>
        <a:effectLst>
          <a:glow rad="63500">
            <a:schemeClr val="accent1">
              <a:satMod val="175000"/>
              <a:alpha val="40000"/>
            </a:schemeClr>
          </a:glow>
        </a:effectLst>
      </dgm:spPr>
      <dgm:t>
        <a:bodyPr/>
        <a:lstStyle/>
        <a:p>
          <a:pPr>
            <a:lnSpc>
              <a:spcPct val="100000"/>
            </a:lnSpc>
            <a:spcAft>
              <a:spcPts val="0"/>
            </a:spcAft>
          </a:pPr>
          <a:endParaRPr lang="en-US" sz="1800" b="0" dirty="0">
            <a:solidFill>
              <a:schemeClr val="bg1"/>
            </a:solidFill>
          </a:endParaRPr>
        </a:p>
      </dgm:t>
    </dgm:pt>
    <dgm:pt modelId="{521D5D77-D894-459C-B185-E685882DB5BB}" type="parTrans" cxnId="{DBE12BA8-9C59-4D5C-9D50-FF337F6DD7D1}">
      <dgm:prSet/>
      <dgm:spPr/>
      <dgm:t>
        <a:bodyPr/>
        <a:lstStyle/>
        <a:p>
          <a:endParaRPr lang="ru-RU"/>
        </a:p>
      </dgm:t>
    </dgm:pt>
    <dgm:pt modelId="{DD299ABE-B0AB-4C27-8099-50AF072101F3}" type="sibTrans" cxnId="{DBE12BA8-9C59-4D5C-9D50-FF337F6DD7D1}">
      <dgm:prSet/>
      <dgm:spPr/>
      <dgm:t>
        <a:bodyPr/>
        <a:lstStyle/>
        <a:p>
          <a:endParaRPr lang="ru-RU"/>
        </a:p>
      </dgm:t>
    </dgm:pt>
    <dgm:pt modelId="{25813C67-DEAD-4FAB-8441-3090DCAE5DD6}" type="pres">
      <dgm:prSet presAssocID="{558BAAAC-DDC3-43FC-89B0-DB3EC6DAABC5}" presName="Name0" presStyleCnt="0">
        <dgm:presLayoutVars>
          <dgm:dir/>
          <dgm:animLvl val="lvl"/>
          <dgm:resizeHandles val="exact"/>
        </dgm:presLayoutVars>
      </dgm:prSet>
      <dgm:spPr/>
      <dgm:t>
        <a:bodyPr/>
        <a:lstStyle/>
        <a:p>
          <a:endParaRPr lang="ru-RU"/>
        </a:p>
      </dgm:t>
    </dgm:pt>
    <dgm:pt modelId="{BE8C9861-10B3-4994-99AE-3A2FEF9AC97C}" type="pres">
      <dgm:prSet presAssocID="{28BA030E-FB51-4353-9172-9B9784E8ABBB}" presName="linNode" presStyleCnt="0"/>
      <dgm:spPr/>
    </dgm:pt>
    <dgm:pt modelId="{B8B9FDF6-40CB-4446-AE43-CEA5576DF619}" type="pres">
      <dgm:prSet presAssocID="{28BA030E-FB51-4353-9172-9B9784E8ABBB}" presName="parentText" presStyleLbl="node1" presStyleIdx="0" presStyleCnt="9" custScaleX="77034" custLinFactNeighborY="1100">
        <dgm:presLayoutVars>
          <dgm:chMax val="1"/>
          <dgm:bulletEnabled val="1"/>
        </dgm:presLayoutVars>
      </dgm:prSet>
      <dgm:spPr/>
      <dgm:t>
        <a:bodyPr/>
        <a:lstStyle/>
        <a:p>
          <a:endParaRPr lang="ru-RU"/>
        </a:p>
      </dgm:t>
    </dgm:pt>
    <dgm:pt modelId="{E8F0935D-9D96-4C12-80E7-6708B0410FDC}" type="pres">
      <dgm:prSet presAssocID="{28BA030E-FB51-4353-9172-9B9784E8ABBB}" presName="descendantText" presStyleLbl="alignAccFollowNode1" presStyleIdx="0" presStyleCnt="9" custScaleX="101271" custScaleY="109884" custLinFactNeighborX="-37" custLinFactNeighborY="1375">
        <dgm:presLayoutVars>
          <dgm:bulletEnabled val="1"/>
        </dgm:presLayoutVars>
      </dgm:prSet>
      <dgm:spPr/>
      <dgm:t>
        <a:bodyPr/>
        <a:lstStyle/>
        <a:p>
          <a:endParaRPr lang="ru-RU"/>
        </a:p>
      </dgm:t>
    </dgm:pt>
    <dgm:pt modelId="{7CE1AF35-F042-4A6D-8C2B-DA2B597C64DB}" type="pres">
      <dgm:prSet presAssocID="{64A03103-B158-4092-99AD-BBA0DA683334}" presName="sp" presStyleCnt="0"/>
      <dgm:spPr/>
    </dgm:pt>
    <dgm:pt modelId="{E319A43B-DF1E-488F-9F62-8345F7130276}" type="pres">
      <dgm:prSet presAssocID="{2B8AE104-9D8F-4118-9662-928527D2426A}" presName="linNode" presStyleCnt="0"/>
      <dgm:spPr/>
    </dgm:pt>
    <dgm:pt modelId="{59EAAD03-BAA2-46B7-8F69-98BAB7EADB01}" type="pres">
      <dgm:prSet presAssocID="{2B8AE104-9D8F-4118-9662-928527D2426A}" presName="parentText" presStyleLbl="node1" presStyleIdx="1" presStyleCnt="9" custScaleX="77034">
        <dgm:presLayoutVars>
          <dgm:chMax val="1"/>
          <dgm:bulletEnabled val="1"/>
        </dgm:presLayoutVars>
      </dgm:prSet>
      <dgm:spPr/>
      <dgm:t>
        <a:bodyPr/>
        <a:lstStyle/>
        <a:p>
          <a:endParaRPr lang="ru-RU"/>
        </a:p>
      </dgm:t>
    </dgm:pt>
    <dgm:pt modelId="{C2B329EF-E2D2-48DF-B871-00E64B334F05}" type="pres">
      <dgm:prSet presAssocID="{2B8AE104-9D8F-4118-9662-928527D2426A}" presName="descendantText" presStyleLbl="alignAccFollowNode1" presStyleIdx="1" presStyleCnt="9" custScaleX="101271" custScaleY="109884">
        <dgm:presLayoutVars>
          <dgm:bulletEnabled val="1"/>
        </dgm:presLayoutVars>
      </dgm:prSet>
      <dgm:spPr/>
      <dgm:t>
        <a:bodyPr/>
        <a:lstStyle/>
        <a:p>
          <a:endParaRPr lang="ru-RU"/>
        </a:p>
      </dgm:t>
    </dgm:pt>
    <dgm:pt modelId="{C5DB2114-1594-454B-984A-B650D45FBA11}" type="pres">
      <dgm:prSet presAssocID="{181628A2-7764-404F-B8A7-3CCFBEF98445}" presName="sp" presStyleCnt="0"/>
      <dgm:spPr/>
    </dgm:pt>
    <dgm:pt modelId="{BFCB9499-AD99-47A8-A32A-2CD9F38329F8}" type="pres">
      <dgm:prSet presAssocID="{D3AC72D3-5252-45FF-A9B9-6C470D066BCA}" presName="linNode" presStyleCnt="0"/>
      <dgm:spPr/>
    </dgm:pt>
    <dgm:pt modelId="{B4CC5C24-7BC1-4E93-A7DD-16DDA10C50A0}" type="pres">
      <dgm:prSet presAssocID="{D3AC72D3-5252-45FF-A9B9-6C470D066BCA}" presName="parentText" presStyleLbl="node1" presStyleIdx="2" presStyleCnt="9" custScaleX="77034">
        <dgm:presLayoutVars>
          <dgm:chMax val="1"/>
          <dgm:bulletEnabled val="1"/>
        </dgm:presLayoutVars>
      </dgm:prSet>
      <dgm:spPr/>
      <dgm:t>
        <a:bodyPr/>
        <a:lstStyle/>
        <a:p>
          <a:endParaRPr lang="ru-RU"/>
        </a:p>
      </dgm:t>
    </dgm:pt>
    <dgm:pt modelId="{964480F5-3ACE-432F-BA75-15A07A452DAA}" type="pres">
      <dgm:prSet presAssocID="{D3AC72D3-5252-45FF-A9B9-6C470D066BCA}" presName="descendantText" presStyleLbl="alignAccFollowNode1" presStyleIdx="2" presStyleCnt="9" custScaleX="101271" custScaleY="109884">
        <dgm:presLayoutVars>
          <dgm:bulletEnabled val="1"/>
        </dgm:presLayoutVars>
      </dgm:prSet>
      <dgm:spPr/>
      <dgm:t>
        <a:bodyPr/>
        <a:lstStyle/>
        <a:p>
          <a:endParaRPr lang="ru-RU"/>
        </a:p>
      </dgm:t>
    </dgm:pt>
    <dgm:pt modelId="{0E5275D1-2A3C-4E17-909C-CE634A94411C}" type="pres">
      <dgm:prSet presAssocID="{C3FCBBC5-D541-42A1-A021-0E3ED770CA64}" presName="sp" presStyleCnt="0"/>
      <dgm:spPr/>
    </dgm:pt>
    <dgm:pt modelId="{A71B6D96-CA6C-4101-8080-68574818E6A5}" type="pres">
      <dgm:prSet presAssocID="{C32422CE-13E9-471F-AD0D-B447E01F9119}" presName="linNode" presStyleCnt="0"/>
      <dgm:spPr/>
    </dgm:pt>
    <dgm:pt modelId="{0A02C147-F56F-4E8C-AA9D-459F3B70DC42}" type="pres">
      <dgm:prSet presAssocID="{C32422CE-13E9-471F-AD0D-B447E01F9119}" presName="parentText" presStyleLbl="node1" presStyleIdx="3" presStyleCnt="9" custScaleX="77034" custLinFactNeighborY="1100">
        <dgm:presLayoutVars>
          <dgm:chMax val="1"/>
          <dgm:bulletEnabled val="1"/>
        </dgm:presLayoutVars>
      </dgm:prSet>
      <dgm:spPr/>
      <dgm:t>
        <a:bodyPr/>
        <a:lstStyle/>
        <a:p>
          <a:endParaRPr lang="ru-RU"/>
        </a:p>
      </dgm:t>
    </dgm:pt>
    <dgm:pt modelId="{64AF0B44-EEB2-4E1C-B753-54469DCB0D79}" type="pres">
      <dgm:prSet presAssocID="{C32422CE-13E9-471F-AD0D-B447E01F9119}" presName="descendantText" presStyleLbl="alignAccFollowNode1" presStyleIdx="3" presStyleCnt="9" custScaleX="101271" custScaleY="109884" custLinFactNeighborX="-37" custLinFactNeighborY="1375">
        <dgm:presLayoutVars>
          <dgm:bulletEnabled val="1"/>
        </dgm:presLayoutVars>
      </dgm:prSet>
      <dgm:spPr/>
      <dgm:t>
        <a:bodyPr/>
        <a:lstStyle/>
        <a:p>
          <a:endParaRPr lang="ru-RU"/>
        </a:p>
      </dgm:t>
    </dgm:pt>
    <dgm:pt modelId="{8880276C-55E6-41E1-A0F6-1079A6CC934B}" type="pres">
      <dgm:prSet presAssocID="{E015C2AA-52E6-48E4-BCF0-3E46641BA752}" presName="sp" presStyleCnt="0"/>
      <dgm:spPr/>
    </dgm:pt>
    <dgm:pt modelId="{D5B76BF8-08CD-43A5-9C56-50D964B89CD0}" type="pres">
      <dgm:prSet presAssocID="{8FACD347-7485-4F68-9E40-FFB90C82CA3B}" presName="linNode" presStyleCnt="0"/>
      <dgm:spPr/>
    </dgm:pt>
    <dgm:pt modelId="{6C1B0405-9A7B-40B4-A5EF-6FE6B54FDACD}" type="pres">
      <dgm:prSet presAssocID="{8FACD347-7485-4F68-9E40-FFB90C82CA3B}" presName="parentText" presStyleLbl="node1" presStyleIdx="4" presStyleCnt="9" custScaleX="77034" custLinFactNeighborY="1100">
        <dgm:presLayoutVars>
          <dgm:chMax val="1"/>
          <dgm:bulletEnabled val="1"/>
        </dgm:presLayoutVars>
      </dgm:prSet>
      <dgm:spPr/>
      <dgm:t>
        <a:bodyPr/>
        <a:lstStyle/>
        <a:p>
          <a:endParaRPr lang="ru-RU"/>
        </a:p>
      </dgm:t>
    </dgm:pt>
    <dgm:pt modelId="{997454A2-AACA-423A-8D29-848195B9F4BA}" type="pres">
      <dgm:prSet presAssocID="{8FACD347-7485-4F68-9E40-FFB90C82CA3B}" presName="descendantText" presStyleLbl="alignAccFollowNode1" presStyleIdx="4" presStyleCnt="9" custScaleX="101271" custScaleY="109884" custLinFactNeighborX="-37" custLinFactNeighborY="1375">
        <dgm:presLayoutVars>
          <dgm:bulletEnabled val="1"/>
        </dgm:presLayoutVars>
      </dgm:prSet>
      <dgm:spPr/>
      <dgm:t>
        <a:bodyPr/>
        <a:lstStyle/>
        <a:p>
          <a:endParaRPr lang="ru-RU"/>
        </a:p>
      </dgm:t>
    </dgm:pt>
    <dgm:pt modelId="{23DF8EB8-780B-4673-88D0-80BC2C537FC5}" type="pres">
      <dgm:prSet presAssocID="{25D15ED9-7EBE-4C0B-8F80-2E8E2CC0FD8C}" presName="sp" presStyleCnt="0"/>
      <dgm:spPr/>
    </dgm:pt>
    <dgm:pt modelId="{BB8129A2-0D24-40DA-BFDA-BAA39334D48E}" type="pres">
      <dgm:prSet presAssocID="{71479431-0BFF-4075-832F-5CA9B9411C89}" presName="linNode" presStyleCnt="0"/>
      <dgm:spPr/>
    </dgm:pt>
    <dgm:pt modelId="{FF864056-2AAB-4F0A-84E3-B89E36DEA3F5}" type="pres">
      <dgm:prSet presAssocID="{71479431-0BFF-4075-832F-5CA9B9411C89}" presName="parentText" presStyleLbl="node1" presStyleIdx="5" presStyleCnt="9" custScaleX="77034" custLinFactNeighborY="1100">
        <dgm:presLayoutVars>
          <dgm:chMax val="1"/>
          <dgm:bulletEnabled val="1"/>
        </dgm:presLayoutVars>
      </dgm:prSet>
      <dgm:spPr/>
      <dgm:t>
        <a:bodyPr/>
        <a:lstStyle/>
        <a:p>
          <a:endParaRPr lang="ru-RU"/>
        </a:p>
      </dgm:t>
    </dgm:pt>
    <dgm:pt modelId="{637E94E3-8322-4E8B-BE4A-2F8D293427C4}" type="pres">
      <dgm:prSet presAssocID="{71479431-0BFF-4075-832F-5CA9B9411C89}" presName="descendantText" presStyleLbl="alignAccFollowNode1" presStyleIdx="5" presStyleCnt="9" custScaleX="101271" custScaleY="109884" custLinFactNeighborX="-406" custLinFactNeighborY="1375">
        <dgm:presLayoutVars>
          <dgm:bulletEnabled val="1"/>
        </dgm:presLayoutVars>
      </dgm:prSet>
      <dgm:spPr/>
      <dgm:t>
        <a:bodyPr/>
        <a:lstStyle/>
        <a:p>
          <a:endParaRPr lang="ru-RU"/>
        </a:p>
      </dgm:t>
    </dgm:pt>
    <dgm:pt modelId="{955BD7EA-FB35-4533-95A5-C4C7D34B9E3B}" type="pres">
      <dgm:prSet presAssocID="{43B7C599-1902-4507-A35F-638446FB020A}" presName="sp" presStyleCnt="0"/>
      <dgm:spPr/>
    </dgm:pt>
    <dgm:pt modelId="{86FFCB2E-ACA6-4EE0-881F-DD8A75E7E2D6}" type="pres">
      <dgm:prSet presAssocID="{0C686A3B-838C-41E9-A3A8-CCA06FE2C287}" presName="linNode" presStyleCnt="0"/>
      <dgm:spPr/>
    </dgm:pt>
    <dgm:pt modelId="{B5B4B69F-0494-4AC5-872F-C4DE3A14D307}" type="pres">
      <dgm:prSet presAssocID="{0C686A3B-838C-41E9-A3A8-CCA06FE2C287}" presName="parentText" presStyleLbl="node1" presStyleIdx="6" presStyleCnt="9" custScaleX="77034" custLinFactNeighborY="1100">
        <dgm:presLayoutVars>
          <dgm:chMax val="1"/>
          <dgm:bulletEnabled val="1"/>
        </dgm:presLayoutVars>
      </dgm:prSet>
      <dgm:spPr/>
      <dgm:t>
        <a:bodyPr/>
        <a:lstStyle/>
        <a:p>
          <a:endParaRPr lang="ru-RU"/>
        </a:p>
      </dgm:t>
    </dgm:pt>
    <dgm:pt modelId="{6D271A8B-5EA7-4976-A134-76968C741988}" type="pres">
      <dgm:prSet presAssocID="{0C686A3B-838C-41E9-A3A8-CCA06FE2C287}" presName="descendantText" presStyleLbl="alignAccFollowNode1" presStyleIdx="6" presStyleCnt="9" custScaleX="101271" custScaleY="109884" custLinFactNeighborX="-406" custLinFactNeighborY="1375">
        <dgm:presLayoutVars>
          <dgm:bulletEnabled val="1"/>
        </dgm:presLayoutVars>
      </dgm:prSet>
      <dgm:spPr/>
      <dgm:t>
        <a:bodyPr/>
        <a:lstStyle/>
        <a:p>
          <a:endParaRPr lang="ru-RU"/>
        </a:p>
      </dgm:t>
    </dgm:pt>
    <dgm:pt modelId="{023531E4-EDB6-4313-8C17-85C4E6120E41}" type="pres">
      <dgm:prSet presAssocID="{017D77F8-9DAF-4B9E-A865-7F8F494F8C50}" presName="sp" presStyleCnt="0"/>
      <dgm:spPr/>
    </dgm:pt>
    <dgm:pt modelId="{A46ADFC8-4BB2-4C39-BDE3-F08984748698}" type="pres">
      <dgm:prSet presAssocID="{59DC9199-4375-4A50-8B0E-41EB9F426E0B}" presName="linNode" presStyleCnt="0"/>
      <dgm:spPr/>
    </dgm:pt>
    <dgm:pt modelId="{5F757177-6EB7-47A2-AA12-0C6CE8B926F9}" type="pres">
      <dgm:prSet presAssocID="{59DC9199-4375-4A50-8B0E-41EB9F426E0B}" presName="parentText" presStyleLbl="node1" presStyleIdx="7" presStyleCnt="9" custScaleX="77034" custLinFactNeighborY="1100">
        <dgm:presLayoutVars>
          <dgm:chMax val="1"/>
          <dgm:bulletEnabled val="1"/>
        </dgm:presLayoutVars>
      </dgm:prSet>
      <dgm:spPr/>
      <dgm:t>
        <a:bodyPr/>
        <a:lstStyle/>
        <a:p>
          <a:endParaRPr lang="ru-RU"/>
        </a:p>
      </dgm:t>
    </dgm:pt>
    <dgm:pt modelId="{75017937-4BE6-44ED-9022-EECFC7F2FF65}" type="pres">
      <dgm:prSet presAssocID="{59DC9199-4375-4A50-8B0E-41EB9F426E0B}" presName="descendantText" presStyleLbl="alignAccFollowNode1" presStyleIdx="7" presStyleCnt="9" custScaleX="101271" custScaleY="109884" custLinFactNeighborX="-406" custLinFactNeighborY="1375">
        <dgm:presLayoutVars>
          <dgm:bulletEnabled val="1"/>
        </dgm:presLayoutVars>
      </dgm:prSet>
      <dgm:spPr/>
      <dgm:t>
        <a:bodyPr/>
        <a:lstStyle/>
        <a:p>
          <a:endParaRPr lang="ru-RU"/>
        </a:p>
      </dgm:t>
    </dgm:pt>
    <dgm:pt modelId="{DF4D8154-AFEB-4297-A883-9B8CCC5B61F9}" type="pres">
      <dgm:prSet presAssocID="{5073FEF4-3C6F-4C84-8A85-025BF144CCA9}" presName="sp" presStyleCnt="0"/>
      <dgm:spPr/>
    </dgm:pt>
    <dgm:pt modelId="{AA3A56B7-F3D6-4C05-A49B-EC9555BBC7D0}" type="pres">
      <dgm:prSet presAssocID="{E9A62FED-DFB5-40C6-ABD4-35B6368A13FB}" presName="linNode" presStyleCnt="0"/>
      <dgm:spPr/>
    </dgm:pt>
    <dgm:pt modelId="{64640707-3155-4F23-8F92-D4BC14256A3B}" type="pres">
      <dgm:prSet presAssocID="{E9A62FED-DFB5-40C6-ABD4-35B6368A13FB}" presName="parentText" presStyleLbl="node1" presStyleIdx="8" presStyleCnt="9" custScaleX="77034" custLinFactNeighborY="1100">
        <dgm:presLayoutVars>
          <dgm:chMax val="1"/>
          <dgm:bulletEnabled val="1"/>
        </dgm:presLayoutVars>
      </dgm:prSet>
      <dgm:spPr/>
      <dgm:t>
        <a:bodyPr/>
        <a:lstStyle/>
        <a:p>
          <a:endParaRPr lang="ru-RU"/>
        </a:p>
      </dgm:t>
    </dgm:pt>
    <dgm:pt modelId="{694BFC4C-2F15-48E2-A24A-9900CFAFF2E0}" type="pres">
      <dgm:prSet presAssocID="{E9A62FED-DFB5-40C6-ABD4-35B6368A13FB}" presName="descendantText" presStyleLbl="alignAccFollowNode1" presStyleIdx="8" presStyleCnt="9" custScaleX="101271" custScaleY="109884" custLinFactNeighborX="-406" custLinFactNeighborY="-756">
        <dgm:presLayoutVars>
          <dgm:bulletEnabled val="1"/>
        </dgm:presLayoutVars>
      </dgm:prSet>
      <dgm:spPr/>
      <dgm:t>
        <a:bodyPr/>
        <a:lstStyle/>
        <a:p>
          <a:endParaRPr lang="ru-RU"/>
        </a:p>
      </dgm:t>
    </dgm:pt>
  </dgm:ptLst>
  <dgm:cxnLst>
    <dgm:cxn modelId="{209EAD11-3AAC-4B29-9F05-1DAC3158E57B}" srcId="{558BAAAC-DDC3-43FC-89B0-DB3EC6DAABC5}" destId="{8FACD347-7485-4F68-9E40-FFB90C82CA3B}" srcOrd="4" destOrd="0" parTransId="{AFF9DDD0-BC58-4E1E-932B-3E41B863736F}" sibTransId="{25D15ED9-7EBE-4C0B-8F80-2E8E2CC0FD8C}"/>
    <dgm:cxn modelId="{FAFBB3D4-5306-4534-A64D-E91CFF0124F6}" type="presOf" srcId="{62080062-186C-48DD-8C34-569A76B17CA0}" destId="{637E94E3-8322-4E8B-BE4A-2F8D293427C4}" srcOrd="0" destOrd="0" presId="urn:microsoft.com/office/officeart/2005/8/layout/vList5"/>
    <dgm:cxn modelId="{015AAAE7-22F5-4446-A420-7BE1E860B806}" type="presOf" srcId="{E9A62FED-DFB5-40C6-ABD4-35B6368A13FB}" destId="{64640707-3155-4F23-8F92-D4BC14256A3B}" srcOrd="0" destOrd="0" presId="urn:microsoft.com/office/officeart/2005/8/layout/vList5"/>
    <dgm:cxn modelId="{A520A98C-0006-46F3-A256-44E6930F4563}" srcId="{2B8AE104-9D8F-4118-9662-928527D2426A}" destId="{8F238F3E-8663-49E7-A148-45391BB2F9CB}" srcOrd="0" destOrd="0" parTransId="{3F239E18-4340-4B92-9C78-0DEA8725BF47}" sibTransId="{710410C7-0971-494F-AABA-502BFB3951CD}"/>
    <dgm:cxn modelId="{F839480C-6E05-4FA6-9D67-794FF8D15E3F}" type="presOf" srcId="{A3662F94-D9EE-4260-8E43-9BE33E3A0A77}" destId="{64AF0B44-EEB2-4E1C-B753-54469DCB0D79}" srcOrd="0" destOrd="0" presId="urn:microsoft.com/office/officeart/2005/8/layout/vList5"/>
    <dgm:cxn modelId="{2BA2054A-073F-4DBC-9658-A2619B130BD9}" srcId="{558BAAAC-DDC3-43FC-89B0-DB3EC6DAABC5}" destId="{71479431-0BFF-4075-832F-5CA9B9411C89}" srcOrd="5" destOrd="0" parTransId="{0104D54F-5794-4DC1-8261-A5C488330A77}" sibTransId="{43B7C599-1902-4507-A35F-638446FB020A}"/>
    <dgm:cxn modelId="{7C519014-B9E7-4AB7-AC86-9DD98164E137}" type="presOf" srcId="{59DC9199-4375-4A50-8B0E-41EB9F426E0B}" destId="{5F757177-6EB7-47A2-AA12-0C6CE8B926F9}" srcOrd="0" destOrd="0" presId="urn:microsoft.com/office/officeart/2005/8/layout/vList5"/>
    <dgm:cxn modelId="{DADBC61F-990D-43FD-B143-D8685413A229}" srcId="{59DC9199-4375-4A50-8B0E-41EB9F426E0B}" destId="{D0713FE9-0276-47C1-8A71-EC161715384E}" srcOrd="1" destOrd="0" parTransId="{8F267FE8-DD77-46E6-9E90-BD0FB98CEAE4}" sibTransId="{71288557-1338-4AAA-94CE-97F2C8ABBE01}"/>
    <dgm:cxn modelId="{43F4A8E0-ACEB-40D7-9DE1-352FFA225B01}" srcId="{558BAAAC-DDC3-43FC-89B0-DB3EC6DAABC5}" destId="{C32422CE-13E9-471F-AD0D-B447E01F9119}" srcOrd="3" destOrd="0" parTransId="{AB2BB6D4-D4A4-4D67-90C2-F05DADB488C4}" sibTransId="{E015C2AA-52E6-48E4-BCF0-3E46641BA752}"/>
    <dgm:cxn modelId="{EDAECACB-AA1D-4353-B182-1B1DB76F60AD}" srcId="{558BAAAC-DDC3-43FC-89B0-DB3EC6DAABC5}" destId="{2B8AE104-9D8F-4118-9662-928527D2426A}" srcOrd="1" destOrd="0" parTransId="{4CF1E409-2627-4BC2-933A-CCB6626BDC2C}" sibTransId="{181628A2-7764-404F-B8A7-3CCFBEF98445}"/>
    <dgm:cxn modelId="{B63486A1-A9B2-4451-8116-99DDD9011950}" srcId="{59DC9199-4375-4A50-8B0E-41EB9F426E0B}" destId="{5F4FC224-292E-4C14-8C84-392F9021B16C}" srcOrd="2" destOrd="0" parTransId="{F369751C-9A70-4351-A5F1-1F4BF0322C53}" sibTransId="{0C0FE24C-25EC-4B91-9D93-8FF02B8C3D97}"/>
    <dgm:cxn modelId="{920AE243-B886-46D1-B9C4-0BDC7330CFDA}" type="presOf" srcId="{71479431-0BFF-4075-832F-5CA9B9411C89}" destId="{FF864056-2AAB-4F0A-84E3-B89E36DEA3F5}" srcOrd="0" destOrd="0" presId="urn:microsoft.com/office/officeart/2005/8/layout/vList5"/>
    <dgm:cxn modelId="{0495610C-33D1-4773-9131-2403EF745FD2}" type="presOf" srcId="{8FACD347-7485-4F68-9E40-FFB90C82CA3B}" destId="{6C1B0405-9A7B-40B4-A5EF-6FE6B54FDACD}" srcOrd="0" destOrd="0" presId="urn:microsoft.com/office/officeart/2005/8/layout/vList5"/>
    <dgm:cxn modelId="{12735970-E65F-4E17-B9D3-CE88972F54E7}" srcId="{558BAAAC-DDC3-43FC-89B0-DB3EC6DAABC5}" destId="{59DC9199-4375-4A50-8B0E-41EB9F426E0B}" srcOrd="7" destOrd="0" parTransId="{2BB3DB81-AF54-42D5-90CA-C33301BB9419}" sibTransId="{5073FEF4-3C6F-4C84-8A85-025BF144CCA9}"/>
    <dgm:cxn modelId="{E7C80F86-6D8A-4153-A706-49E297000620}" type="presOf" srcId="{56CA9D96-6F05-48CB-A7CB-629E13BEC943}" destId="{694BFC4C-2F15-48E2-A24A-9900CFAFF2E0}" srcOrd="0" destOrd="0" presId="urn:microsoft.com/office/officeart/2005/8/layout/vList5"/>
    <dgm:cxn modelId="{AC3FDBDA-7D94-4B69-B362-32F62BDD9835}" srcId="{558BAAAC-DDC3-43FC-89B0-DB3EC6DAABC5}" destId="{E9A62FED-DFB5-40C6-ABD4-35B6368A13FB}" srcOrd="8" destOrd="0" parTransId="{913A82F9-0B14-4E98-A290-6285424B5242}" sibTransId="{C6016CC9-52D1-4D2C-BC9E-3C662857D981}"/>
    <dgm:cxn modelId="{04E504C6-9207-4E0D-8676-A7DE945AF828}" srcId="{28BA030E-FB51-4353-9172-9B9784E8ABBB}" destId="{F488775F-929D-4DE0-BA2A-9FA62AC255CA}" srcOrd="0" destOrd="0" parTransId="{7296BDA6-2A1A-42B1-BFEE-F0C0D406F842}" sibTransId="{6CA4DD52-A6A3-4D31-AE54-AB9EB35F3782}"/>
    <dgm:cxn modelId="{68E2EC0E-5A49-405C-A421-85F055F1AF23}" srcId="{0C686A3B-838C-41E9-A3A8-CCA06FE2C287}" destId="{0983D701-AE51-41B5-96D1-D90FC3169DB2}" srcOrd="0" destOrd="0" parTransId="{B187BBC2-C173-41F3-9ABE-A69885669EC3}" sibTransId="{089E908C-3AC3-4D38-8B36-A5B84B495BD5}"/>
    <dgm:cxn modelId="{7BB29F5E-615D-4553-A852-57FBDD7C64EB}" type="presOf" srcId="{0C686A3B-838C-41E9-A3A8-CCA06FE2C287}" destId="{B5B4B69F-0494-4AC5-872F-C4DE3A14D307}" srcOrd="0" destOrd="0" presId="urn:microsoft.com/office/officeart/2005/8/layout/vList5"/>
    <dgm:cxn modelId="{26373D0C-EE41-4AC7-B457-AE99799C90FE}" srcId="{558BAAAC-DDC3-43FC-89B0-DB3EC6DAABC5}" destId="{0C686A3B-838C-41E9-A3A8-CCA06FE2C287}" srcOrd="6" destOrd="0" parTransId="{00F4E840-99C8-4BC5-B14D-D3DB264D1305}" sibTransId="{017D77F8-9DAF-4B9E-A865-7F8F494F8C50}"/>
    <dgm:cxn modelId="{E27EC1A6-1DBC-4DB1-B135-E71501DB8DD6}" type="presOf" srcId="{D3AC72D3-5252-45FF-A9B9-6C470D066BCA}" destId="{B4CC5C24-7BC1-4E93-A7DD-16DDA10C50A0}" srcOrd="0" destOrd="0" presId="urn:microsoft.com/office/officeart/2005/8/layout/vList5"/>
    <dgm:cxn modelId="{DFDEB48C-9114-4747-A2B7-03331BEA589E}" srcId="{558BAAAC-DDC3-43FC-89B0-DB3EC6DAABC5}" destId="{D3AC72D3-5252-45FF-A9B9-6C470D066BCA}" srcOrd="2" destOrd="0" parTransId="{69460893-E0C9-468D-8A82-6DFBCDB23325}" sibTransId="{C3FCBBC5-D541-42A1-A021-0E3ED770CA64}"/>
    <dgm:cxn modelId="{11613DA0-1ADD-42FC-BB70-ED5535D046AC}" srcId="{8FACD347-7485-4F68-9E40-FFB90C82CA3B}" destId="{9EE082A4-201E-42D7-A44B-EC4E2FEE3D43}" srcOrd="0" destOrd="0" parTransId="{326F0464-158B-4C5C-B961-0A6216D435CE}" sibTransId="{67766EA3-35B9-4B9D-82D7-9A37DC2C9720}"/>
    <dgm:cxn modelId="{815D2843-FE12-47E6-9632-30ABF4F4FF1F}" type="presOf" srcId="{D0713FE9-0276-47C1-8A71-EC161715384E}" destId="{75017937-4BE6-44ED-9022-EECFC7F2FF65}" srcOrd="0" destOrd="1" presId="urn:microsoft.com/office/officeart/2005/8/layout/vList5"/>
    <dgm:cxn modelId="{25F85AA3-61A9-48AC-A914-CAA6FD3D2913}" srcId="{E9A62FED-DFB5-40C6-ABD4-35B6368A13FB}" destId="{56CA9D96-6F05-48CB-A7CB-629E13BEC943}" srcOrd="0" destOrd="0" parTransId="{52C83324-B037-45CF-A6C3-DA9D27C67979}" sibTransId="{C0BF8B1B-A1AC-424B-8934-168863B31F39}"/>
    <dgm:cxn modelId="{D2968225-AC93-4950-863A-E8629688783F}" type="presOf" srcId="{C32422CE-13E9-471F-AD0D-B447E01F9119}" destId="{0A02C147-F56F-4E8C-AA9D-459F3B70DC42}" srcOrd="0" destOrd="0" presId="urn:microsoft.com/office/officeart/2005/8/layout/vList5"/>
    <dgm:cxn modelId="{6CA112D3-FF05-4D9B-BFFA-C37C2A609A61}" type="presOf" srcId="{0983D701-AE51-41B5-96D1-D90FC3169DB2}" destId="{6D271A8B-5EA7-4976-A134-76968C741988}" srcOrd="0" destOrd="0" presId="urn:microsoft.com/office/officeart/2005/8/layout/vList5"/>
    <dgm:cxn modelId="{72E342AB-4F69-46AF-9075-BEF5398EBDB7}" type="presOf" srcId="{9EE082A4-201E-42D7-A44B-EC4E2FEE3D43}" destId="{997454A2-AACA-423A-8D29-848195B9F4BA}" srcOrd="0" destOrd="0" presId="urn:microsoft.com/office/officeart/2005/8/layout/vList5"/>
    <dgm:cxn modelId="{D3F37B40-B039-40C4-AC1F-4EDF44282E28}" srcId="{558BAAAC-DDC3-43FC-89B0-DB3EC6DAABC5}" destId="{28BA030E-FB51-4353-9172-9B9784E8ABBB}" srcOrd="0" destOrd="0" parTransId="{16439126-535C-45A4-B7B6-4831D918F779}" sibTransId="{64A03103-B158-4092-99AD-BBA0DA683334}"/>
    <dgm:cxn modelId="{5F97AE6A-F3F9-408A-AEBE-9C6267F3171F}" srcId="{71479431-0BFF-4075-832F-5CA9B9411C89}" destId="{62080062-186C-48DD-8C34-569A76B17CA0}" srcOrd="0" destOrd="0" parTransId="{03A7D142-943C-454F-80D4-B3F440C09384}" sibTransId="{BEC08AFD-9182-43FD-9007-307D7ADA72EA}"/>
    <dgm:cxn modelId="{804AFC84-DFAC-4E2E-92E4-4BEB09758991}" type="presOf" srcId="{7F79749F-8890-4FE4-966E-EBC28B5A805B}" destId="{75017937-4BE6-44ED-9022-EECFC7F2FF65}" srcOrd="0" destOrd="0" presId="urn:microsoft.com/office/officeart/2005/8/layout/vList5"/>
    <dgm:cxn modelId="{1C6334BF-0B3A-48D1-8054-38EB5DA0226D}" type="presOf" srcId="{558BAAAC-DDC3-43FC-89B0-DB3EC6DAABC5}" destId="{25813C67-DEAD-4FAB-8441-3090DCAE5DD6}" srcOrd="0" destOrd="0" presId="urn:microsoft.com/office/officeart/2005/8/layout/vList5"/>
    <dgm:cxn modelId="{F867D2FC-DB0A-4A92-A289-7BE2BACDC959}" type="presOf" srcId="{5F4FC224-292E-4C14-8C84-392F9021B16C}" destId="{75017937-4BE6-44ED-9022-EECFC7F2FF65}" srcOrd="0" destOrd="2" presId="urn:microsoft.com/office/officeart/2005/8/layout/vList5"/>
    <dgm:cxn modelId="{DBE12BA8-9C59-4D5C-9D50-FF337F6DD7D1}" srcId="{59DC9199-4375-4A50-8B0E-41EB9F426E0B}" destId="{7F79749F-8890-4FE4-966E-EBC28B5A805B}" srcOrd="0" destOrd="0" parTransId="{521D5D77-D894-459C-B185-E685882DB5BB}" sibTransId="{DD299ABE-B0AB-4C27-8099-50AF072101F3}"/>
    <dgm:cxn modelId="{896E7077-AB0E-4FBB-978D-2123C239AAAC}" type="presOf" srcId="{204BD057-8929-4390-989B-1C457C5E8A20}" destId="{964480F5-3ACE-432F-BA75-15A07A452DAA}" srcOrd="0" destOrd="0" presId="urn:microsoft.com/office/officeart/2005/8/layout/vList5"/>
    <dgm:cxn modelId="{55D73543-AD42-471E-8098-CAB754363173}" type="presOf" srcId="{28BA030E-FB51-4353-9172-9B9784E8ABBB}" destId="{B8B9FDF6-40CB-4446-AE43-CEA5576DF619}" srcOrd="0" destOrd="0" presId="urn:microsoft.com/office/officeart/2005/8/layout/vList5"/>
    <dgm:cxn modelId="{2F234D8E-6206-4C3B-8A0A-4B34E971AD12}" type="presOf" srcId="{2B8AE104-9D8F-4118-9662-928527D2426A}" destId="{59EAAD03-BAA2-46B7-8F69-98BAB7EADB01}" srcOrd="0" destOrd="0" presId="urn:microsoft.com/office/officeart/2005/8/layout/vList5"/>
    <dgm:cxn modelId="{994F166F-F662-469E-B31B-0CD5ECF191CB}" srcId="{C32422CE-13E9-471F-AD0D-B447E01F9119}" destId="{A3662F94-D9EE-4260-8E43-9BE33E3A0A77}" srcOrd="0" destOrd="0" parTransId="{B94A3505-CD42-413E-AC84-09480359D655}" sibTransId="{C47DB89D-D0BD-47BB-BA30-730F191ECF0F}"/>
    <dgm:cxn modelId="{A89169ED-5649-4279-85E5-9FEF3DE32C67}" srcId="{D3AC72D3-5252-45FF-A9B9-6C470D066BCA}" destId="{204BD057-8929-4390-989B-1C457C5E8A20}" srcOrd="0" destOrd="0" parTransId="{D997739A-4FFF-41C3-B8ED-719653BDC2E6}" sibTransId="{0834DA22-1F5F-4525-8331-7DB7BF46319A}"/>
    <dgm:cxn modelId="{23725F60-EA47-4FB4-8BA4-A6A8485554AE}" type="presOf" srcId="{8F238F3E-8663-49E7-A148-45391BB2F9CB}" destId="{C2B329EF-E2D2-48DF-B871-00E64B334F05}" srcOrd="0" destOrd="0" presId="urn:microsoft.com/office/officeart/2005/8/layout/vList5"/>
    <dgm:cxn modelId="{B5EEF5B9-8F50-4BA4-B7BA-B659E0F2CBF4}" type="presOf" srcId="{F488775F-929D-4DE0-BA2A-9FA62AC255CA}" destId="{E8F0935D-9D96-4C12-80E7-6708B0410FDC}" srcOrd="0" destOrd="0" presId="urn:microsoft.com/office/officeart/2005/8/layout/vList5"/>
    <dgm:cxn modelId="{A86AD58E-FBC6-4ED0-B55B-BCD91BA02C8D}" type="presParOf" srcId="{25813C67-DEAD-4FAB-8441-3090DCAE5DD6}" destId="{BE8C9861-10B3-4994-99AE-3A2FEF9AC97C}" srcOrd="0" destOrd="0" presId="urn:microsoft.com/office/officeart/2005/8/layout/vList5"/>
    <dgm:cxn modelId="{8A3E2C31-C9D9-4C37-82BE-B7292B5A549C}" type="presParOf" srcId="{BE8C9861-10B3-4994-99AE-3A2FEF9AC97C}" destId="{B8B9FDF6-40CB-4446-AE43-CEA5576DF619}" srcOrd="0" destOrd="0" presId="urn:microsoft.com/office/officeart/2005/8/layout/vList5"/>
    <dgm:cxn modelId="{2C6F1DB4-5CC0-4F47-8A09-02431886C078}" type="presParOf" srcId="{BE8C9861-10B3-4994-99AE-3A2FEF9AC97C}" destId="{E8F0935D-9D96-4C12-80E7-6708B0410FDC}" srcOrd="1" destOrd="0" presId="urn:microsoft.com/office/officeart/2005/8/layout/vList5"/>
    <dgm:cxn modelId="{5BD85254-3DF0-49EB-8BE3-7C7CD3209826}" type="presParOf" srcId="{25813C67-DEAD-4FAB-8441-3090DCAE5DD6}" destId="{7CE1AF35-F042-4A6D-8C2B-DA2B597C64DB}" srcOrd="1" destOrd="0" presId="urn:microsoft.com/office/officeart/2005/8/layout/vList5"/>
    <dgm:cxn modelId="{E619C1CD-F252-40CA-877C-C46EA66E9E5F}" type="presParOf" srcId="{25813C67-DEAD-4FAB-8441-3090DCAE5DD6}" destId="{E319A43B-DF1E-488F-9F62-8345F7130276}" srcOrd="2" destOrd="0" presId="urn:microsoft.com/office/officeart/2005/8/layout/vList5"/>
    <dgm:cxn modelId="{19924862-CCA9-4715-95AB-2F33A33F5634}" type="presParOf" srcId="{E319A43B-DF1E-488F-9F62-8345F7130276}" destId="{59EAAD03-BAA2-46B7-8F69-98BAB7EADB01}" srcOrd="0" destOrd="0" presId="urn:microsoft.com/office/officeart/2005/8/layout/vList5"/>
    <dgm:cxn modelId="{866CFF2C-BB27-41B7-BA64-B08FD4F281EB}" type="presParOf" srcId="{E319A43B-DF1E-488F-9F62-8345F7130276}" destId="{C2B329EF-E2D2-48DF-B871-00E64B334F05}" srcOrd="1" destOrd="0" presId="urn:microsoft.com/office/officeart/2005/8/layout/vList5"/>
    <dgm:cxn modelId="{A59E6BC1-AE56-483F-BEC4-A7DE00F6A0D5}" type="presParOf" srcId="{25813C67-DEAD-4FAB-8441-3090DCAE5DD6}" destId="{C5DB2114-1594-454B-984A-B650D45FBA11}" srcOrd="3" destOrd="0" presId="urn:microsoft.com/office/officeart/2005/8/layout/vList5"/>
    <dgm:cxn modelId="{E8455868-80F2-4646-9C24-E675DF5C96AE}" type="presParOf" srcId="{25813C67-DEAD-4FAB-8441-3090DCAE5DD6}" destId="{BFCB9499-AD99-47A8-A32A-2CD9F38329F8}" srcOrd="4" destOrd="0" presId="urn:microsoft.com/office/officeart/2005/8/layout/vList5"/>
    <dgm:cxn modelId="{084119FD-10F1-4EA0-B441-B475E16EDDBB}" type="presParOf" srcId="{BFCB9499-AD99-47A8-A32A-2CD9F38329F8}" destId="{B4CC5C24-7BC1-4E93-A7DD-16DDA10C50A0}" srcOrd="0" destOrd="0" presId="urn:microsoft.com/office/officeart/2005/8/layout/vList5"/>
    <dgm:cxn modelId="{F13D115C-2B4A-4478-BE6D-79A9D6924122}" type="presParOf" srcId="{BFCB9499-AD99-47A8-A32A-2CD9F38329F8}" destId="{964480F5-3ACE-432F-BA75-15A07A452DAA}" srcOrd="1" destOrd="0" presId="urn:microsoft.com/office/officeart/2005/8/layout/vList5"/>
    <dgm:cxn modelId="{2F299759-874F-4559-9136-19D9B14BD8FF}" type="presParOf" srcId="{25813C67-DEAD-4FAB-8441-3090DCAE5DD6}" destId="{0E5275D1-2A3C-4E17-909C-CE634A94411C}" srcOrd="5" destOrd="0" presId="urn:microsoft.com/office/officeart/2005/8/layout/vList5"/>
    <dgm:cxn modelId="{9E78CA22-BC6D-40CC-84A4-F7E6B982B6C5}" type="presParOf" srcId="{25813C67-DEAD-4FAB-8441-3090DCAE5DD6}" destId="{A71B6D96-CA6C-4101-8080-68574818E6A5}" srcOrd="6" destOrd="0" presId="urn:microsoft.com/office/officeart/2005/8/layout/vList5"/>
    <dgm:cxn modelId="{2BF37A8C-8E79-4166-8215-22EDBC75DED5}" type="presParOf" srcId="{A71B6D96-CA6C-4101-8080-68574818E6A5}" destId="{0A02C147-F56F-4E8C-AA9D-459F3B70DC42}" srcOrd="0" destOrd="0" presId="urn:microsoft.com/office/officeart/2005/8/layout/vList5"/>
    <dgm:cxn modelId="{58C71EF2-8733-4E61-AFA7-64168351EFC6}" type="presParOf" srcId="{A71B6D96-CA6C-4101-8080-68574818E6A5}" destId="{64AF0B44-EEB2-4E1C-B753-54469DCB0D79}" srcOrd="1" destOrd="0" presId="urn:microsoft.com/office/officeart/2005/8/layout/vList5"/>
    <dgm:cxn modelId="{452D0DF7-3EB3-42C9-9A7D-A1CE2A75EB5C}" type="presParOf" srcId="{25813C67-DEAD-4FAB-8441-3090DCAE5DD6}" destId="{8880276C-55E6-41E1-A0F6-1079A6CC934B}" srcOrd="7" destOrd="0" presId="urn:microsoft.com/office/officeart/2005/8/layout/vList5"/>
    <dgm:cxn modelId="{7A74E4A2-AF8A-4CBA-9D08-93679B397216}" type="presParOf" srcId="{25813C67-DEAD-4FAB-8441-3090DCAE5DD6}" destId="{D5B76BF8-08CD-43A5-9C56-50D964B89CD0}" srcOrd="8" destOrd="0" presId="urn:microsoft.com/office/officeart/2005/8/layout/vList5"/>
    <dgm:cxn modelId="{2EEC463C-9B10-449E-81CB-FB2D847CA48C}" type="presParOf" srcId="{D5B76BF8-08CD-43A5-9C56-50D964B89CD0}" destId="{6C1B0405-9A7B-40B4-A5EF-6FE6B54FDACD}" srcOrd="0" destOrd="0" presId="urn:microsoft.com/office/officeart/2005/8/layout/vList5"/>
    <dgm:cxn modelId="{D5FB07AB-06BF-4EC8-9D4D-73B63626D2E0}" type="presParOf" srcId="{D5B76BF8-08CD-43A5-9C56-50D964B89CD0}" destId="{997454A2-AACA-423A-8D29-848195B9F4BA}" srcOrd="1" destOrd="0" presId="urn:microsoft.com/office/officeart/2005/8/layout/vList5"/>
    <dgm:cxn modelId="{78AD7A5E-0448-4292-9283-10F2D0B3A53B}" type="presParOf" srcId="{25813C67-DEAD-4FAB-8441-3090DCAE5DD6}" destId="{23DF8EB8-780B-4673-88D0-80BC2C537FC5}" srcOrd="9" destOrd="0" presId="urn:microsoft.com/office/officeart/2005/8/layout/vList5"/>
    <dgm:cxn modelId="{2548890B-71D6-439A-A340-CC29A3C4E64F}" type="presParOf" srcId="{25813C67-DEAD-4FAB-8441-3090DCAE5DD6}" destId="{BB8129A2-0D24-40DA-BFDA-BAA39334D48E}" srcOrd="10" destOrd="0" presId="urn:microsoft.com/office/officeart/2005/8/layout/vList5"/>
    <dgm:cxn modelId="{9CB86608-1A36-4657-90E0-8F99FDBFDACE}" type="presParOf" srcId="{BB8129A2-0D24-40DA-BFDA-BAA39334D48E}" destId="{FF864056-2AAB-4F0A-84E3-B89E36DEA3F5}" srcOrd="0" destOrd="0" presId="urn:microsoft.com/office/officeart/2005/8/layout/vList5"/>
    <dgm:cxn modelId="{18AEA4FA-11DC-455A-B661-AD4943BE5B49}" type="presParOf" srcId="{BB8129A2-0D24-40DA-BFDA-BAA39334D48E}" destId="{637E94E3-8322-4E8B-BE4A-2F8D293427C4}" srcOrd="1" destOrd="0" presId="urn:microsoft.com/office/officeart/2005/8/layout/vList5"/>
    <dgm:cxn modelId="{1F600058-485D-4D1F-8599-EBE883BF3FEB}" type="presParOf" srcId="{25813C67-DEAD-4FAB-8441-3090DCAE5DD6}" destId="{955BD7EA-FB35-4533-95A5-C4C7D34B9E3B}" srcOrd="11" destOrd="0" presId="urn:microsoft.com/office/officeart/2005/8/layout/vList5"/>
    <dgm:cxn modelId="{2FEF764F-4722-4958-A904-DF519814A208}" type="presParOf" srcId="{25813C67-DEAD-4FAB-8441-3090DCAE5DD6}" destId="{86FFCB2E-ACA6-4EE0-881F-DD8A75E7E2D6}" srcOrd="12" destOrd="0" presId="urn:microsoft.com/office/officeart/2005/8/layout/vList5"/>
    <dgm:cxn modelId="{1C17A7AF-1F9D-4287-AD43-C71F21EB26E6}" type="presParOf" srcId="{86FFCB2E-ACA6-4EE0-881F-DD8A75E7E2D6}" destId="{B5B4B69F-0494-4AC5-872F-C4DE3A14D307}" srcOrd="0" destOrd="0" presId="urn:microsoft.com/office/officeart/2005/8/layout/vList5"/>
    <dgm:cxn modelId="{E3534DD3-1B68-491D-8432-CDF892A0AE24}" type="presParOf" srcId="{86FFCB2E-ACA6-4EE0-881F-DD8A75E7E2D6}" destId="{6D271A8B-5EA7-4976-A134-76968C741988}" srcOrd="1" destOrd="0" presId="urn:microsoft.com/office/officeart/2005/8/layout/vList5"/>
    <dgm:cxn modelId="{AAE4D3DF-439E-43AC-8EAD-F214E74C1F24}" type="presParOf" srcId="{25813C67-DEAD-4FAB-8441-3090DCAE5DD6}" destId="{023531E4-EDB6-4313-8C17-85C4E6120E41}" srcOrd="13" destOrd="0" presId="urn:microsoft.com/office/officeart/2005/8/layout/vList5"/>
    <dgm:cxn modelId="{F77DFCE8-531D-4794-BC48-1AB7598BAB77}" type="presParOf" srcId="{25813C67-DEAD-4FAB-8441-3090DCAE5DD6}" destId="{A46ADFC8-4BB2-4C39-BDE3-F08984748698}" srcOrd="14" destOrd="0" presId="urn:microsoft.com/office/officeart/2005/8/layout/vList5"/>
    <dgm:cxn modelId="{39648049-87AA-49DB-9204-BFA900FDD668}" type="presParOf" srcId="{A46ADFC8-4BB2-4C39-BDE3-F08984748698}" destId="{5F757177-6EB7-47A2-AA12-0C6CE8B926F9}" srcOrd="0" destOrd="0" presId="urn:microsoft.com/office/officeart/2005/8/layout/vList5"/>
    <dgm:cxn modelId="{A964D2FE-2AD6-45BC-84A8-F581B4EA714E}" type="presParOf" srcId="{A46ADFC8-4BB2-4C39-BDE3-F08984748698}" destId="{75017937-4BE6-44ED-9022-EECFC7F2FF65}" srcOrd="1" destOrd="0" presId="urn:microsoft.com/office/officeart/2005/8/layout/vList5"/>
    <dgm:cxn modelId="{9D739E80-2E08-4D9A-B857-FB44120BF603}" type="presParOf" srcId="{25813C67-DEAD-4FAB-8441-3090DCAE5DD6}" destId="{DF4D8154-AFEB-4297-A883-9B8CCC5B61F9}" srcOrd="15" destOrd="0" presId="urn:microsoft.com/office/officeart/2005/8/layout/vList5"/>
    <dgm:cxn modelId="{672B552F-4CCA-4DEC-9312-392024F83069}" type="presParOf" srcId="{25813C67-DEAD-4FAB-8441-3090DCAE5DD6}" destId="{AA3A56B7-F3D6-4C05-A49B-EC9555BBC7D0}" srcOrd="16" destOrd="0" presId="urn:microsoft.com/office/officeart/2005/8/layout/vList5"/>
    <dgm:cxn modelId="{BCB15CCA-500F-41D0-9E8E-4AE68CD5226E}" type="presParOf" srcId="{AA3A56B7-F3D6-4C05-A49B-EC9555BBC7D0}" destId="{64640707-3155-4F23-8F92-D4BC14256A3B}" srcOrd="0" destOrd="0" presId="urn:microsoft.com/office/officeart/2005/8/layout/vList5"/>
    <dgm:cxn modelId="{40471879-A2EE-443A-A139-F9F7047E1410}" type="presParOf" srcId="{AA3A56B7-F3D6-4C05-A49B-EC9555BBC7D0}" destId="{694BFC4C-2F15-48E2-A24A-9900CFAFF2E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10E5C9-1B62-4706-A46C-C6162B93A302}" type="doc">
      <dgm:prSet loTypeId="urn:microsoft.com/office/officeart/2005/8/layout/chevron2" loCatId="process" qsTypeId="urn:microsoft.com/office/officeart/2005/8/quickstyle/simple2" qsCatId="simple" csTypeId="urn:microsoft.com/office/officeart/2005/8/colors/colorful1" csCatId="colorful" phldr="1"/>
      <dgm:spPr/>
      <dgm:t>
        <a:bodyPr/>
        <a:lstStyle/>
        <a:p>
          <a:endParaRPr lang="en-US"/>
        </a:p>
      </dgm:t>
    </dgm:pt>
    <dgm:pt modelId="{94CDD4D8-40B5-4999-B3EF-93C54ABBAD66}">
      <dgm:prSet phldrT="[Text]" phldr="1"/>
      <dgm:spPr/>
      <dgm:t>
        <a:bodyPr/>
        <a:lstStyle/>
        <a:p>
          <a:endParaRPr lang="en-US" dirty="0"/>
        </a:p>
      </dgm:t>
    </dgm:pt>
    <dgm:pt modelId="{40C586DB-4534-4737-BADD-D3F67673F8BD}" type="parTrans" cxnId="{1CEDEA2C-F99C-4092-BD1E-8398D9D689D3}">
      <dgm:prSet/>
      <dgm:spPr/>
      <dgm:t>
        <a:bodyPr/>
        <a:lstStyle/>
        <a:p>
          <a:endParaRPr lang="en-US"/>
        </a:p>
      </dgm:t>
    </dgm:pt>
    <dgm:pt modelId="{289D9503-32EB-4F42-827E-BF691DBDE549}" type="sibTrans" cxnId="{1CEDEA2C-F99C-4092-BD1E-8398D9D689D3}">
      <dgm:prSet/>
      <dgm:spPr/>
      <dgm:t>
        <a:bodyPr/>
        <a:lstStyle/>
        <a:p>
          <a:endParaRPr lang="en-US"/>
        </a:p>
      </dgm:t>
    </dgm:pt>
    <dgm:pt modelId="{630CAAF3-9FDF-4C63-952D-DF11BF3CF0C9}">
      <dgm:prSet phldrT="[Text]" custT="1"/>
      <dgm:spPr/>
      <dgm:t>
        <a:bodyPr/>
        <a:lstStyle/>
        <a:p>
          <a:r>
            <a:rPr lang="ru-RU" sz="1400" dirty="0" smtClean="0"/>
            <a:t>4 неделя эмбрионального развития</a:t>
          </a:r>
          <a:endParaRPr lang="en-US" sz="1400" dirty="0"/>
        </a:p>
      </dgm:t>
    </dgm:pt>
    <dgm:pt modelId="{5192DA5F-183E-4638-B49D-67FA7BE6E772}" type="parTrans" cxnId="{CBF797FA-5973-41C0-8CC5-0F7D393C7601}">
      <dgm:prSet/>
      <dgm:spPr/>
      <dgm:t>
        <a:bodyPr/>
        <a:lstStyle/>
        <a:p>
          <a:endParaRPr lang="en-US"/>
        </a:p>
      </dgm:t>
    </dgm:pt>
    <dgm:pt modelId="{407DA47E-EE28-45C1-B0F1-B0A1F6FB6971}" type="sibTrans" cxnId="{CBF797FA-5973-41C0-8CC5-0F7D393C7601}">
      <dgm:prSet/>
      <dgm:spPr/>
      <dgm:t>
        <a:bodyPr/>
        <a:lstStyle/>
        <a:p>
          <a:endParaRPr lang="en-US"/>
        </a:p>
      </dgm:t>
    </dgm:pt>
    <dgm:pt modelId="{474CD74B-3BE3-42E3-AB1A-130DC0320D03}">
      <dgm:prSet phldrT="[Text]" phldr="1"/>
      <dgm:spPr/>
      <dgm:t>
        <a:bodyPr/>
        <a:lstStyle/>
        <a:p>
          <a:endParaRPr lang="en-US" dirty="0"/>
        </a:p>
      </dgm:t>
    </dgm:pt>
    <dgm:pt modelId="{61C384A5-4883-412E-9757-FFF64C795D35}" type="parTrans" cxnId="{529E26B2-5E40-46FE-A80A-A7284031E4FF}">
      <dgm:prSet/>
      <dgm:spPr/>
      <dgm:t>
        <a:bodyPr/>
        <a:lstStyle/>
        <a:p>
          <a:endParaRPr lang="en-US"/>
        </a:p>
      </dgm:t>
    </dgm:pt>
    <dgm:pt modelId="{F0E0D1B6-8FCB-45DA-AFC4-ADDAC494DB40}" type="sibTrans" cxnId="{529E26B2-5E40-46FE-A80A-A7284031E4FF}">
      <dgm:prSet/>
      <dgm:spPr/>
      <dgm:t>
        <a:bodyPr/>
        <a:lstStyle/>
        <a:p>
          <a:endParaRPr lang="en-US"/>
        </a:p>
      </dgm:t>
    </dgm:pt>
    <dgm:pt modelId="{8A7B4A84-D038-4267-B419-FDD425B4C0B0}">
      <dgm:prSet phldrT="[Text]" custT="1"/>
      <dgm:spPr/>
      <dgm:t>
        <a:bodyPr/>
        <a:lstStyle/>
        <a:p>
          <a:r>
            <a:rPr lang="en-US" sz="1400" dirty="0"/>
            <a:t>11-20 </a:t>
          </a:r>
          <a:r>
            <a:rPr lang="ru-RU" sz="1400" dirty="0" smtClean="0"/>
            <a:t>недели эмбрионального развития</a:t>
          </a:r>
          <a:endParaRPr lang="en-US" sz="1400" dirty="0"/>
        </a:p>
      </dgm:t>
    </dgm:pt>
    <dgm:pt modelId="{106DB395-8A22-42CE-B606-B6574CC4ECF5}" type="parTrans" cxnId="{BA0C5A2A-08CD-4D23-A7F5-88C21A341731}">
      <dgm:prSet/>
      <dgm:spPr/>
      <dgm:t>
        <a:bodyPr/>
        <a:lstStyle/>
        <a:p>
          <a:endParaRPr lang="en-US"/>
        </a:p>
      </dgm:t>
    </dgm:pt>
    <dgm:pt modelId="{6F4A8BDB-27AC-4F8A-8A55-E51B854597DD}" type="sibTrans" cxnId="{BA0C5A2A-08CD-4D23-A7F5-88C21A341731}">
      <dgm:prSet/>
      <dgm:spPr/>
      <dgm:t>
        <a:bodyPr/>
        <a:lstStyle/>
        <a:p>
          <a:endParaRPr lang="en-US"/>
        </a:p>
      </dgm:t>
    </dgm:pt>
    <dgm:pt modelId="{D463296C-9EC0-4ACF-905F-AF027FBB4654}">
      <dgm:prSet phldrT="[Text]" phldr="1"/>
      <dgm:spPr/>
      <dgm:t>
        <a:bodyPr/>
        <a:lstStyle/>
        <a:p>
          <a:endParaRPr lang="en-US" dirty="0"/>
        </a:p>
      </dgm:t>
    </dgm:pt>
    <dgm:pt modelId="{720C5C59-DC76-4623-87CA-7D81A40D8E06}" type="parTrans" cxnId="{D8A751E6-F9C7-4058-8278-D0BCB10B22E3}">
      <dgm:prSet/>
      <dgm:spPr/>
      <dgm:t>
        <a:bodyPr/>
        <a:lstStyle/>
        <a:p>
          <a:endParaRPr lang="en-US"/>
        </a:p>
      </dgm:t>
    </dgm:pt>
    <dgm:pt modelId="{F1558F3B-67FE-4789-9B6E-37EE5E9317C9}" type="sibTrans" cxnId="{D8A751E6-F9C7-4058-8278-D0BCB10B22E3}">
      <dgm:prSet/>
      <dgm:spPr/>
      <dgm:t>
        <a:bodyPr/>
        <a:lstStyle/>
        <a:p>
          <a:endParaRPr lang="en-US"/>
        </a:p>
      </dgm:t>
    </dgm:pt>
    <dgm:pt modelId="{CFB71AC1-362F-4576-A819-928871673F79}">
      <dgm:prSet phldrT="[Text]" phldr="1"/>
      <dgm:spPr/>
      <dgm:t>
        <a:bodyPr/>
        <a:lstStyle/>
        <a:p>
          <a:endParaRPr lang="en-US" dirty="0"/>
        </a:p>
      </dgm:t>
    </dgm:pt>
    <dgm:pt modelId="{9770DD2C-6313-4A86-BBAA-490ACF4205CA}" type="parTrans" cxnId="{A91DC86B-A7B9-4AE0-9F53-401A72E4708D}">
      <dgm:prSet/>
      <dgm:spPr/>
      <dgm:t>
        <a:bodyPr/>
        <a:lstStyle/>
        <a:p>
          <a:endParaRPr lang="en-US"/>
        </a:p>
      </dgm:t>
    </dgm:pt>
    <dgm:pt modelId="{89CF9728-CCB2-4E26-BD79-9C6413EAA660}" type="sibTrans" cxnId="{A91DC86B-A7B9-4AE0-9F53-401A72E4708D}">
      <dgm:prSet/>
      <dgm:spPr/>
      <dgm:t>
        <a:bodyPr/>
        <a:lstStyle/>
        <a:p>
          <a:endParaRPr lang="en-US"/>
        </a:p>
      </dgm:t>
    </dgm:pt>
    <dgm:pt modelId="{7EC50BB3-CAAB-415F-9BE2-5626B706BEC7}">
      <dgm:prSet custT="1"/>
      <dgm:spPr/>
      <dgm:t>
        <a:bodyPr/>
        <a:lstStyle/>
        <a:p>
          <a:r>
            <a:rPr lang="en-US" sz="1400" dirty="0"/>
            <a:t>6-8 </a:t>
          </a:r>
          <a:r>
            <a:rPr lang="ru-RU" sz="1400" dirty="0" smtClean="0"/>
            <a:t>недели эмбрионального развития</a:t>
          </a:r>
          <a:endParaRPr lang="en-US" sz="1400" dirty="0"/>
        </a:p>
      </dgm:t>
    </dgm:pt>
    <dgm:pt modelId="{142ED015-EEE3-411D-8A28-EF11F1A11B96}" type="parTrans" cxnId="{4E985D3F-F891-4327-8A10-741AD438C61B}">
      <dgm:prSet/>
      <dgm:spPr/>
      <dgm:t>
        <a:bodyPr/>
        <a:lstStyle/>
        <a:p>
          <a:endParaRPr lang="en-US"/>
        </a:p>
      </dgm:t>
    </dgm:pt>
    <dgm:pt modelId="{6CAE477D-F2F6-435D-96E9-0B4F20EED827}" type="sibTrans" cxnId="{4E985D3F-F891-4327-8A10-741AD438C61B}">
      <dgm:prSet/>
      <dgm:spPr/>
      <dgm:t>
        <a:bodyPr/>
        <a:lstStyle/>
        <a:p>
          <a:endParaRPr lang="en-US"/>
        </a:p>
      </dgm:t>
    </dgm:pt>
    <dgm:pt modelId="{812E1BB7-5AB5-4D0A-8ECD-BCACC64C102E}">
      <dgm:prSet custT="1"/>
      <dgm:spPr/>
      <dgm:t>
        <a:bodyPr/>
        <a:lstStyle/>
        <a:p>
          <a:r>
            <a:rPr lang="en-US" sz="1400" dirty="0"/>
            <a:t>10-11 </a:t>
          </a:r>
          <a:r>
            <a:rPr lang="ru-RU" sz="1400" dirty="0" smtClean="0"/>
            <a:t>недели эмбрионального развития</a:t>
          </a:r>
          <a:endParaRPr lang="en-US" sz="1400" dirty="0"/>
        </a:p>
      </dgm:t>
    </dgm:pt>
    <dgm:pt modelId="{5C16D9FE-50AE-4A46-B8CE-97E5B44AE457}" type="parTrans" cxnId="{03431517-2B6D-42E7-91EA-4CFD6E3E2D8F}">
      <dgm:prSet/>
      <dgm:spPr/>
      <dgm:t>
        <a:bodyPr/>
        <a:lstStyle/>
        <a:p>
          <a:endParaRPr lang="en-US"/>
        </a:p>
      </dgm:t>
    </dgm:pt>
    <dgm:pt modelId="{5F1A2327-7B48-4B10-9D4D-A9631C2D156B}" type="sibTrans" cxnId="{03431517-2B6D-42E7-91EA-4CFD6E3E2D8F}">
      <dgm:prSet/>
      <dgm:spPr/>
      <dgm:t>
        <a:bodyPr/>
        <a:lstStyle/>
        <a:p>
          <a:endParaRPr lang="en-US"/>
        </a:p>
      </dgm:t>
    </dgm:pt>
    <dgm:pt modelId="{7BC17F49-2390-4562-B7FC-42ECE4441F9C}">
      <dgm:prSet custT="1"/>
      <dgm:spPr/>
      <dgm:t>
        <a:bodyPr/>
        <a:lstStyle/>
        <a:p>
          <a:r>
            <a:rPr lang="ru-RU" sz="1400" dirty="0" smtClean="0"/>
            <a:t>Появляются первые волокна мозолистого тела и, соединяя два полушария головного мозга, образуют </a:t>
          </a:r>
          <a:r>
            <a:rPr lang="ru-RU" sz="1400" dirty="0" err="1" smtClean="0"/>
            <a:t>коммиссуру</a:t>
          </a:r>
          <a:endParaRPr lang="en-US" sz="1400" dirty="0"/>
        </a:p>
      </dgm:t>
    </dgm:pt>
    <dgm:pt modelId="{178CB9E8-94BE-408E-A922-ED77302BE82E}" type="parTrans" cxnId="{A2FDC44A-49DF-4D53-AAF6-CFEE06E2A658}">
      <dgm:prSet/>
      <dgm:spPr/>
      <dgm:t>
        <a:bodyPr/>
        <a:lstStyle/>
        <a:p>
          <a:endParaRPr lang="en-US"/>
        </a:p>
      </dgm:t>
    </dgm:pt>
    <dgm:pt modelId="{11122D7D-5CE2-4ACD-A8CF-10ED74BAFC8C}" type="sibTrans" cxnId="{A2FDC44A-49DF-4D53-AAF6-CFEE06E2A658}">
      <dgm:prSet/>
      <dgm:spPr/>
      <dgm:t>
        <a:bodyPr/>
        <a:lstStyle/>
        <a:p>
          <a:endParaRPr lang="en-US"/>
        </a:p>
      </dgm:t>
    </dgm:pt>
    <dgm:pt modelId="{0A5F7F12-4837-48BF-AA83-0DF0890B7A8C}">
      <dgm:prSet phldrT="[Text]" custT="1"/>
      <dgm:spPr/>
      <dgm:t>
        <a:bodyPr/>
        <a:lstStyle/>
        <a:p>
          <a:r>
            <a:rPr lang="ru-RU" sz="1400" dirty="0" smtClean="0"/>
            <a:t>Характерен </a:t>
          </a:r>
          <a:r>
            <a:rPr lang="ru-RU" sz="1400" dirty="0" err="1" smtClean="0"/>
            <a:t>передне</a:t>
          </a:r>
          <a:r>
            <a:rPr lang="ru-RU" sz="1400" dirty="0" smtClean="0"/>
            <a:t>-задний рост, начинающийся от колена (G), ствола (B) и валика (S), а затем возвращающийся обратно к клюву (R) мозолистого тела</a:t>
          </a:r>
          <a:endParaRPr lang="en-US" sz="1400" dirty="0"/>
        </a:p>
      </dgm:t>
    </dgm:pt>
    <dgm:pt modelId="{78F1E4B5-D9A2-42F6-AE88-5177CDC18B8E}" type="sibTrans" cxnId="{AD3CD698-C0E6-4296-B139-F026B8CF6D90}">
      <dgm:prSet/>
      <dgm:spPr/>
      <dgm:t>
        <a:bodyPr/>
        <a:lstStyle/>
        <a:p>
          <a:endParaRPr lang="en-US"/>
        </a:p>
      </dgm:t>
    </dgm:pt>
    <dgm:pt modelId="{F04967DC-19B2-4FAF-B4E0-474CB00C4F47}" type="parTrans" cxnId="{AD3CD698-C0E6-4296-B139-F026B8CF6D90}">
      <dgm:prSet/>
      <dgm:spPr/>
      <dgm:t>
        <a:bodyPr/>
        <a:lstStyle/>
        <a:p>
          <a:endParaRPr lang="en-US"/>
        </a:p>
      </dgm:t>
    </dgm:pt>
    <dgm:pt modelId="{CA2C56CB-899C-47EA-AF53-F2D774612123}">
      <dgm:prSet phldrT="[Text]" phldr="1"/>
      <dgm:spPr/>
      <dgm:t>
        <a:bodyPr/>
        <a:lstStyle/>
        <a:p>
          <a:endParaRPr lang="en-US" dirty="0"/>
        </a:p>
      </dgm:t>
    </dgm:pt>
    <dgm:pt modelId="{6911F215-1F2D-40D5-A17E-DE971967BFD0}" type="parTrans" cxnId="{21B91D3C-5CDD-4BDE-B52E-385FBC671BCE}">
      <dgm:prSet/>
      <dgm:spPr/>
      <dgm:t>
        <a:bodyPr/>
        <a:lstStyle/>
        <a:p>
          <a:endParaRPr lang="en-US"/>
        </a:p>
      </dgm:t>
    </dgm:pt>
    <dgm:pt modelId="{9E9CAAEA-B9E4-406D-B7EA-E4725C9F6FC5}" type="sibTrans" cxnId="{21B91D3C-5CDD-4BDE-B52E-385FBC671BCE}">
      <dgm:prSet/>
      <dgm:spPr/>
      <dgm:t>
        <a:bodyPr/>
        <a:lstStyle/>
        <a:p>
          <a:endParaRPr lang="en-US"/>
        </a:p>
      </dgm:t>
    </dgm:pt>
    <dgm:pt modelId="{DBD811BB-BA25-4B14-99C3-3826DF221970}">
      <dgm:prSet phldrT="[Text]" custT="1"/>
      <dgm:spPr/>
      <dgm:t>
        <a:bodyPr/>
        <a:lstStyle/>
        <a:p>
          <a:r>
            <a:rPr lang="en-US" sz="1400" dirty="0"/>
            <a:t>16-37 </a:t>
          </a:r>
          <a:r>
            <a:rPr lang="ru-RU" sz="1400" dirty="0" smtClean="0"/>
            <a:t>недели эмбрионального развития</a:t>
          </a:r>
          <a:endParaRPr lang="en-US" sz="1400" dirty="0"/>
        </a:p>
      </dgm:t>
    </dgm:pt>
    <dgm:pt modelId="{5029E681-FB43-4110-9D4F-C102A8ABAC26}" type="parTrans" cxnId="{0B91CCA0-0FC5-4E62-8AA7-CC1F82393398}">
      <dgm:prSet/>
      <dgm:spPr/>
      <dgm:t>
        <a:bodyPr/>
        <a:lstStyle/>
        <a:p>
          <a:endParaRPr lang="en-US"/>
        </a:p>
      </dgm:t>
    </dgm:pt>
    <dgm:pt modelId="{644CBEAC-3CF9-4070-83D2-8413728DEF08}" type="sibTrans" cxnId="{0B91CCA0-0FC5-4E62-8AA7-CC1F82393398}">
      <dgm:prSet/>
      <dgm:spPr/>
      <dgm:t>
        <a:bodyPr/>
        <a:lstStyle/>
        <a:p>
          <a:endParaRPr lang="en-US"/>
        </a:p>
      </dgm:t>
    </dgm:pt>
    <dgm:pt modelId="{DBE71F6A-94CF-4BFE-9DED-7DB459AA86EC}">
      <dgm:prSet phldrT="[Text]" custT="1"/>
      <dgm:spPr/>
      <dgm:t>
        <a:bodyPr/>
        <a:lstStyle/>
        <a:p>
          <a:r>
            <a:rPr lang="ru-RU" sz="1400" dirty="0" smtClean="0"/>
            <a:t>Средняя длина МТ составляет 27,2 мм, ширина - 5,6 мм, толщина - 1,9 мм</a:t>
          </a:r>
          <a:endParaRPr lang="en-US" sz="1400" dirty="0"/>
        </a:p>
      </dgm:t>
    </dgm:pt>
    <dgm:pt modelId="{EAB2BA1B-73D6-4BB5-9223-3C1835BBC9E3}" type="parTrans" cxnId="{3263900F-71B3-4B98-B51A-38BF7B67EEC0}">
      <dgm:prSet/>
      <dgm:spPr/>
      <dgm:t>
        <a:bodyPr/>
        <a:lstStyle/>
        <a:p>
          <a:endParaRPr lang="en-US"/>
        </a:p>
      </dgm:t>
    </dgm:pt>
    <dgm:pt modelId="{2A3A7E84-0A26-449A-8246-51FE9B323A78}" type="sibTrans" cxnId="{3263900F-71B3-4B98-B51A-38BF7B67EEC0}">
      <dgm:prSet/>
      <dgm:spPr/>
      <dgm:t>
        <a:bodyPr/>
        <a:lstStyle/>
        <a:p>
          <a:endParaRPr lang="en-US"/>
        </a:p>
      </dgm:t>
    </dgm:pt>
    <dgm:pt modelId="{293ACC9E-F949-4784-88D7-2C4B0C26ACB3}">
      <dgm:prSet custT="1"/>
      <dgm:spPr/>
      <dgm:t>
        <a:bodyPr/>
        <a:lstStyle/>
        <a:p>
          <a:r>
            <a:rPr lang="ru-RU" sz="1400" dirty="0"/>
            <a:t>Формируется нервная трубка с </a:t>
          </a:r>
          <a:r>
            <a:rPr lang="ru-RU" sz="1400" dirty="0" err="1" smtClean="0"/>
            <a:t>прозенцефалоном</a:t>
          </a:r>
          <a:r>
            <a:rPr lang="ru-RU" sz="1400" dirty="0" smtClean="0"/>
            <a:t> (передний мозг), которая затем развивается </a:t>
          </a:r>
          <a:r>
            <a:rPr lang="ru-RU" sz="1400" dirty="0"/>
            <a:t>в </a:t>
          </a:r>
          <a:r>
            <a:rPr lang="ru-RU" sz="1400" dirty="0" err="1" smtClean="0"/>
            <a:t>теленцефалон</a:t>
          </a:r>
          <a:r>
            <a:rPr lang="ru-RU" sz="1400" dirty="0" smtClean="0"/>
            <a:t> (конечный мозг).</a:t>
          </a:r>
          <a:endParaRPr lang="ru-RU" sz="1400" dirty="0"/>
        </a:p>
      </dgm:t>
    </dgm:pt>
    <dgm:pt modelId="{FE40EC5E-1F3C-48EC-A6A2-E8314AE1A07D}" type="parTrans" cxnId="{D1EB67C0-6C78-484B-9E61-A21F33A023A6}">
      <dgm:prSet/>
      <dgm:spPr/>
      <dgm:t>
        <a:bodyPr/>
        <a:lstStyle/>
        <a:p>
          <a:endParaRPr lang="ru-RU"/>
        </a:p>
      </dgm:t>
    </dgm:pt>
    <dgm:pt modelId="{DDB28A33-1162-401A-AFB6-CD9E4A568EAE}" type="sibTrans" cxnId="{D1EB67C0-6C78-484B-9E61-A21F33A023A6}">
      <dgm:prSet/>
      <dgm:spPr/>
      <dgm:t>
        <a:bodyPr/>
        <a:lstStyle/>
        <a:p>
          <a:endParaRPr lang="ru-RU"/>
        </a:p>
      </dgm:t>
    </dgm:pt>
    <dgm:pt modelId="{AD203FA5-10BC-4DE1-A1DF-77314FFAD3C6}">
      <dgm:prSet custT="1"/>
      <dgm:spPr/>
      <dgm:t>
        <a:bodyPr/>
        <a:lstStyle/>
        <a:p>
          <a:r>
            <a:rPr lang="ru-RU" sz="1400" dirty="0" smtClean="0"/>
            <a:t> Происходит инвагинация среднего мозга, после чего его часть превращается в мозолистое тело</a:t>
          </a:r>
          <a:endParaRPr lang="en-US" sz="1400" dirty="0"/>
        </a:p>
      </dgm:t>
    </dgm:pt>
    <dgm:pt modelId="{6920102C-6C92-4EB9-8434-E9EE358D4E1B}" type="parTrans" cxnId="{7A5EBFB1-1CF4-475E-89C2-F823A7173A23}">
      <dgm:prSet/>
      <dgm:spPr/>
      <dgm:t>
        <a:bodyPr/>
        <a:lstStyle/>
        <a:p>
          <a:endParaRPr lang="ru-RU"/>
        </a:p>
      </dgm:t>
    </dgm:pt>
    <dgm:pt modelId="{C2A0042F-56C7-4167-8891-3D00243EEAAE}" type="sibTrans" cxnId="{7A5EBFB1-1CF4-475E-89C2-F823A7173A23}">
      <dgm:prSet/>
      <dgm:spPr/>
      <dgm:t>
        <a:bodyPr/>
        <a:lstStyle/>
        <a:p>
          <a:endParaRPr lang="ru-RU"/>
        </a:p>
      </dgm:t>
    </dgm:pt>
    <dgm:pt modelId="{991F85E5-B516-4F8E-BE9A-F57CE5DB89EB}">
      <dgm:prSet custT="1"/>
      <dgm:spPr/>
      <dgm:t>
        <a:bodyPr/>
        <a:lstStyle/>
        <a:p>
          <a:r>
            <a:rPr lang="ru-RU" sz="1400" dirty="0" smtClean="0"/>
            <a:t>В структуре мозолистого тела также выделяют ствол </a:t>
          </a:r>
          <a:r>
            <a:rPr lang="ru-RU" sz="1400" dirty="0"/>
            <a:t>(Т) и </a:t>
          </a:r>
          <a:r>
            <a:rPr lang="ru-RU" sz="1400" dirty="0" err="1" smtClean="0"/>
            <a:t>перешейк</a:t>
          </a:r>
          <a:r>
            <a:rPr lang="ru-RU" sz="1400" dirty="0" smtClean="0"/>
            <a:t> </a:t>
          </a:r>
          <a:r>
            <a:rPr lang="ru-RU" sz="1400" dirty="0"/>
            <a:t>(I</a:t>
          </a:r>
          <a:r>
            <a:rPr lang="ru-RU" sz="1400" dirty="0" smtClean="0"/>
            <a:t>)</a:t>
          </a:r>
          <a:endParaRPr lang="ru-RU" sz="1400" dirty="0"/>
        </a:p>
      </dgm:t>
    </dgm:pt>
    <dgm:pt modelId="{5AF27080-C1E5-48DD-BDA0-661D5E501E16}" type="parTrans" cxnId="{E0A685AF-4A9B-41DA-B5C4-BD67E603FAF0}">
      <dgm:prSet/>
      <dgm:spPr/>
      <dgm:t>
        <a:bodyPr/>
        <a:lstStyle/>
        <a:p>
          <a:endParaRPr lang="ru-RU"/>
        </a:p>
      </dgm:t>
    </dgm:pt>
    <dgm:pt modelId="{16AE8C2E-0EED-4DCF-B1AE-A61C763AF7BD}" type="sibTrans" cxnId="{E0A685AF-4A9B-41DA-B5C4-BD67E603FAF0}">
      <dgm:prSet/>
      <dgm:spPr/>
      <dgm:t>
        <a:bodyPr/>
        <a:lstStyle/>
        <a:p>
          <a:endParaRPr lang="ru-RU"/>
        </a:p>
      </dgm:t>
    </dgm:pt>
    <dgm:pt modelId="{AB517F81-C643-4CE5-A866-31E534721115}">
      <dgm:prSet custT="1"/>
      <dgm:spPr/>
      <dgm:t>
        <a:bodyPr/>
        <a:lstStyle/>
        <a:p>
          <a:r>
            <a:rPr lang="ru-RU" sz="1400" dirty="0"/>
            <a:t>Созревание </a:t>
          </a:r>
          <a:r>
            <a:rPr lang="ru-RU" sz="1400" dirty="0" smtClean="0"/>
            <a:t>продолжается до </a:t>
          </a:r>
          <a:r>
            <a:rPr lang="ru-RU" sz="1400" dirty="0"/>
            <a:t>6-9 </a:t>
          </a:r>
          <a:r>
            <a:rPr lang="ru-RU" sz="1400" dirty="0" smtClean="0"/>
            <a:t>лет</a:t>
          </a:r>
          <a:endParaRPr lang="ru-RU" sz="1400" dirty="0"/>
        </a:p>
      </dgm:t>
    </dgm:pt>
    <dgm:pt modelId="{8031D13E-ED4B-440F-B6BA-84B9C65F3A4C}" type="parTrans" cxnId="{1748D2CC-5996-44AA-AECC-91755024BED8}">
      <dgm:prSet/>
      <dgm:spPr/>
      <dgm:t>
        <a:bodyPr/>
        <a:lstStyle/>
        <a:p>
          <a:endParaRPr lang="ru-RU"/>
        </a:p>
      </dgm:t>
    </dgm:pt>
    <dgm:pt modelId="{97C45AEC-595C-4576-A069-36C500BABD3D}" type="sibTrans" cxnId="{1748D2CC-5996-44AA-AECC-91755024BED8}">
      <dgm:prSet/>
      <dgm:spPr/>
      <dgm:t>
        <a:bodyPr/>
        <a:lstStyle/>
        <a:p>
          <a:endParaRPr lang="ru-RU"/>
        </a:p>
      </dgm:t>
    </dgm:pt>
    <dgm:pt modelId="{6FD4B3B8-3503-4652-A083-AFC9227F7C85}">
      <dgm:prSet custT="1"/>
      <dgm:spPr/>
      <dgm:t>
        <a:bodyPr/>
        <a:lstStyle/>
        <a:p>
          <a:r>
            <a:rPr lang="ru-RU" sz="1400" dirty="0" smtClean="0"/>
            <a:t>Функция </a:t>
          </a:r>
          <a:r>
            <a:rPr lang="ru-RU" sz="1400" dirty="0"/>
            <a:t>- интеграция и передача информации из обоих полушарий головного </a:t>
          </a:r>
          <a:r>
            <a:rPr lang="ru-RU" sz="1400" dirty="0" smtClean="0"/>
            <a:t>мозга</a:t>
          </a:r>
          <a:endParaRPr lang="ru-RU" sz="1400" dirty="0"/>
        </a:p>
      </dgm:t>
    </dgm:pt>
    <dgm:pt modelId="{F00543D9-6BFF-4FDA-86E8-0EB3ABA51D02}" type="parTrans" cxnId="{4E542BA2-3B13-4A18-8BFF-2784AB2CF4D5}">
      <dgm:prSet/>
      <dgm:spPr/>
      <dgm:t>
        <a:bodyPr/>
        <a:lstStyle/>
        <a:p>
          <a:endParaRPr lang="ru-RU"/>
        </a:p>
      </dgm:t>
    </dgm:pt>
    <dgm:pt modelId="{FC0F9F5D-B18A-4730-B367-6B536F46BBFD}" type="sibTrans" cxnId="{4E542BA2-3B13-4A18-8BFF-2784AB2CF4D5}">
      <dgm:prSet/>
      <dgm:spPr/>
      <dgm:t>
        <a:bodyPr/>
        <a:lstStyle/>
        <a:p>
          <a:endParaRPr lang="ru-RU"/>
        </a:p>
      </dgm:t>
    </dgm:pt>
    <dgm:pt modelId="{F189909E-ECF9-4ACF-82F2-4D85E18027C5}" type="pres">
      <dgm:prSet presAssocID="{4310E5C9-1B62-4706-A46C-C6162B93A302}" presName="linearFlow" presStyleCnt="0">
        <dgm:presLayoutVars>
          <dgm:dir/>
          <dgm:animLvl val="lvl"/>
          <dgm:resizeHandles val="exact"/>
        </dgm:presLayoutVars>
      </dgm:prSet>
      <dgm:spPr/>
      <dgm:t>
        <a:bodyPr/>
        <a:lstStyle/>
        <a:p>
          <a:endParaRPr lang="ru-RU"/>
        </a:p>
      </dgm:t>
    </dgm:pt>
    <dgm:pt modelId="{0FAC8BCF-90CB-4CDC-86BB-2DC368DB0C0B}" type="pres">
      <dgm:prSet presAssocID="{94CDD4D8-40B5-4999-B3EF-93C54ABBAD66}" presName="composite" presStyleCnt="0"/>
      <dgm:spPr/>
    </dgm:pt>
    <dgm:pt modelId="{114596F3-942A-4E94-8063-14CDD037929E}" type="pres">
      <dgm:prSet presAssocID="{94CDD4D8-40B5-4999-B3EF-93C54ABBAD66}" presName="parentText" presStyleLbl="alignNode1" presStyleIdx="0" presStyleCnt="5" custLinFactNeighborY="1586">
        <dgm:presLayoutVars>
          <dgm:chMax val="1"/>
          <dgm:bulletEnabled val="1"/>
        </dgm:presLayoutVars>
      </dgm:prSet>
      <dgm:spPr/>
      <dgm:t>
        <a:bodyPr/>
        <a:lstStyle/>
        <a:p>
          <a:endParaRPr lang="ru-RU"/>
        </a:p>
      </dgm:t>
    </dgm:pt>
    <dgm:pt modelId="{9295CCD6-4C8E-4E59-A845-9FF6E298EC50}" type="pres">
      <dgm:prSet presAssocID="{94CDD4D8-40B5-4999-B3EF-93C54ABBAD66}" presName="descendantText" presStyleLbl="alignAcc1" presStyleIdx="0" presStyleCnt="5" custLinFactNeighborX="13577" custLinFactNeighborY="-30693">
        <dgm:presLayoutVars>
          <dgm:bulletEnabled val="1"/>
        </dgm:presLayoutVars>
      </dgm:prSet>
      <dgm:spPr/>
      <dgm:t>
        <a:bodyPr/>
        <a:lstStyle/>
        <a:p>
          <a:endParaRPr lang="ru-RU"/>
        </a:p>
      </dgm:t>
    </dgm:pt>
    <dgm:pt modelId="{6696150D-2417-4441-AB1C-05CAC9B14C51}" type="pres">
      <dgm:prSet presAssocID="{289D9503-32EB-4F42-827E-BF691DBDE549}" presName="sp" presStyleCnt="0"/>
      <dgm:spPr/>
    </dgm:pt>
    <dgm:pt modelId="{F80F1786-9DF2-49D5-8E51-D36798FF1235}" type="pres">
      <dgm:prSet presAssocID="{D463296C-9EC0-4ACF-905F-AF027FBB4654}" presName="composite" presStyleCnt="0"/>
      <dgm:spPr/>
    </dgm:pt>
    <dgm:pt modelId="{AEFE63D4-38C9-4D22-991F-132F360A31A0}" type="pres">
      <dgm:prSet presAssocID="{D463296C-9EC0-4ACF-905F-AF027FBB4654}" presName="parentText" presStyleLbl="alignNode1" presStyleIdx="1" presStyleCnt="5" custLinFactNeighborY="1586">
        <dgm:presLayoutVars>
          <dgm:chMax val="1"/>
          <dgm:bulletEnabled val="1"/>
        </dgm:presLayoutVars>
      </dgm:prSet>
      <dgm:spPr/>
      <dgm:t>
        <a:bodyPr/>
        <a:lstStyle/>
        <a:p>
          <a:endParaRPr lang="ru-RU"/>
        </a:p>
      </dgm:t>
    </dgm:pt>
    <dgm:pt modelId="{3ADDC0AD-8206-4B64-8899-0CB3C345157A}" type="pres">
      <dgm:prSet presAssocID="{D463296C-9EC0-4ACF-905F-AF027FBB4654}" presName="descendantText" presStyleLbl="alignAcc1" presStyleIdx="1" presStyleCnt="5" custLinFactNeighborX="0">
        <dgm:presLayoutVars>
          <dgm:bulletEnabled val="1"/>
        </dgm:presLayoutVars>
      </dgm:prSet>
      <dgm:spPr/>
      <dgm:t>
        <a:bodyPr/>
        <a:lstStyle/>
        <a:p>
          <a:endParaRPr lang="ru-RU"/>
        </a:p>
      </dgm:t>
    </dgm:pt>
    <dgm:pt modelId="{50E6D890-C56A-46BA-B282-AD913805B456}" type="pres">
      <dgm:prSet presAssocID="{F1558F3B-67FE-4789-9B6E-37EE5E9317C9}" presName="sp" presStyleCnt="0"/>
      <dgm:spPr/>
    </dgm:pt>
    <dgm:pt modelId="{F7929A0D-D128-48CC-A8C4-4D505B99BDB6}" type="pres">
      <dgm:prSet presAssocID="{CFB71AC1-362F-4576-A819-928871673F79}" presName="composite" presStyleCnt="0"/>
      <dgm:spPr/>
    </dgm:pt>
    <dgm:pt modelId="{45D6E357-3430-4AB6-8490-FE750E2E504C}" type="pres">
      <dgm:prSet presAssocID="{CFB71AC1-362F-4576-A819-928871673F79}" presName="parentText" presStyleLbl="alignNode1" presStyleIdx="2" presStyleCnt="5" custLinFactNeighborY="1586">
        <dgm:presLayoutVars>
          <dgm:chMax val="1"/>
          <dgm:bulletEnabled val="1"/>
        </dgm:presLayoutVars>
      </dgm:prSet>
      <dgm:spPr/>
      <dgm:t>
        <a:bodyPr/>
        <a:lstStyle/>
        <a:p>
          <a:endParaRPr lang="ru-RU"/>
        </a:p>
      </dgm:t>
    </dgm:pt>
    <dgm:pt modelId="{025D5703-951B-45FE-BAF9-9FE4EDECB48C}" type="pres">
      <dgm:prSet presAssocID="{CFB71AC1-362F-4576-A819-928871673F79}" presName="descendantText" presStyleLbl="alignAcc1" presStyleIdx="2" presStyleCnt="5">
        <dgm:presLayoutVars>
          <dgm:bulletEnabled val="1"/>
        </dgm:presLayoutVars>
      </dgm:prSet>
      <dgm:spPr/>
      <dgm:t>
        <a:bodyPr/>
        <a:lstStyle/>
        <a:p>
          <a:endParaRPr lang="ru-RU"/>
        </a:p>
      </dgm:t>
    </dgm:pt>
    <dgm:pt modelId="{D77B79CB-3C73-4F5E-B852-0BFCF0789492}" type="pres">
      <dgm:prSet presAssocID="{89CF9728-CCB2-4E26-BD79-9C6413EAA660}" presName="sp" presStyleCnt="0"/>
      <dgm:spPr/>
    </dgm:pt>
    <dgm:pt modelId="{63096407-92DE-4ABE-BB8A-1718B4F49ACE}" type="pres">
      <dgm:prSet presAssocID="{474CD74B-3BE3-42E3-AB1A-130DC0320D03}" presName="composite" presStyleCnt="0"/>
      <dgm:spPr/>
    </dgm:pt>
    <dgm:pt modelId="{47C1041E-0A23-450E-B9C6-C80ECDE65F4E}" type="pres">
      <dgm:prSet presAssocID="{474CD74B-3BE3-42E3-AB1A-130DC0320D03}" presName="parentText" presStyleLbl="alignNode1" presStyleIdx="3" presStyleCnt="5" custLinFactNeighborY="1586">
        <dgm:presLayoutVars>
          <dgm:chMax val="1"/>
          <dgm:bulletEnabled val="1"/>
        </dgm:presLayoutVars>
      </dgm:prSet>
      <dgm:spPr/>
      <dgm:t>
        <a:bodyPr/>
        <a:lstStyle/>
        <a:p>
          <a:endParaRPr lang="ru-RU"/>
        </a:p>
      </dgm:t>
    </dgm:pt>
    <dgm:pt modelId="{EEEA685D-7E33-40D1-BFE9-59B45505035E}" type="pres">
      <dgm:prSet presAssocID="{474CD74B-3BE3-42E3-AB1A-130DC0320D03}" presName="descendantText" presStyleLbl="alignAcc1" presStyleIdx="3" presStyleCnt="5" custScaleY="116640">
        <dgm:presLayoutVars>
          <dgm:bulletEnabled val="1"/>
        </dgm:presLayoutVars>
      </dgm:prSet>
      <dgm:spPr/>
      <dgm:t>
        <a:bodyPr/>
        <a:lstStyle/>
        <a:p>
          <a:endParaRPr lang="ru-RU"/>
        </a:p>
      </dgm:t>
    </dgm:pt>
    <dgm:pt modelId="{814E1941-2C39-4609-AF39-4D44AE8F4C11}" type="pres">
      <dgm:prSet presAssocID="{F0E0D1B6-8FCB-45DA-AFC4-ADDAC494DB40}" presName="sp" presStyleCnt="0"/>
      <dgm:spPr/>
    </dgm:pt>
    <dgm:pt modelId="{434A38BA-9230-4F94-8FD0-EBB0CC5A9643}" type="pres">
      <dgm:prSet presAssocID="{CA2C56CB-899C-47EA-AF53-F2D774612123}" presName="composite" presStyleCnt="0"/>
      <dgm:spPr/>
    </dgm:pt>
    <dgm:pt modelId="{844A110A-CF09-43E9-A806-650B979E2E3A}" type="pres">
      <dgm:prSet presAssocID="{CA2C56CB-899C-47EA-AF53-F2D774612123}" presName="parentText" presStyleLbl="alignNode1" presStyleIdx="4" presStyleCnt="5">
        <dgm:presLayoutVars>
          <dgm:chMax val="1"/>
          <dgm:bulletEnabled val="1"/>
        </dgm:presLayoutVars>
      </dgm:prSet>
      <dgm:spPr/>
      <dgm:t>
        <a:bodyPr/>
        <a:lstStyle/>
        <a:p>
          <a:endParaRPr lang="ru-RU"/>
        </a:p>
      </dgm:t>
    </dgm:pt>
    <dgm:pt modelId="{B77F5117-DE2C-43DE-9022-FA128BF87499}" type="pres">
      <dgm:prSet presAssocID="{CA2C56CB-899C-47EA-AF53-F2D774612123}" presName="descendantText" presStyleLbl="alignAcc1" presStyleIdx="4" presStyleCnt="5" custScaleY="124744" custLinFactNeighborY="7568">
        <dgm:presLayoutVars>
          <dgm:bulletEnabled val="1"/>
        </dgm:presLayoutVars>
      </dgm:prSet>
      <dgm:spPr/>
      <dgm:t>
        <a:bodyPr/>
        <a:lstStyle/>
        <a:p>
          <a:endParaRPr lang="ru-RU"/>
        </a:p>
      </dgm:t>
    </dgm:pt>
  </dgm:ptLst>
  <dgm:cxnLst>
    <dgm:cxn modelId="{E0A685AF-4A9B-41DA-B5C4-BD67E603FAF0}" srcId="{474CD74B-3BE3-42E3-AB1A-130DC0320D03}" destId="{991F85E5-B516-4F8E-BE9A-F57CE5DB89EB}" srcOrd="2" destOrd="0" parTransId="{5AF27080-C1E5-48DD-BDA0-661D5E501E16}" sibTransId="{16AE8C2E-0EED-4DCF-B1AE-A61C763AF7BD}"/>
    <dgm:cxn modelId="{E2D3E15A-27BE-4B60-8A2A-E33130584E4D}" type="presOf" srcId="{CFB71AC1-362F-4576-A819-928871673F79}" destId="{45D6E357-3430-4AB6-8490-FE750E2E504C}" srcOrd="0" destOrd="0" presId="urn:microsoft.com/office/officeart/2005/8/layout/chevron2"/>
    <dgm:cxn modelId="{423CDA73-B877-496F-99DA-50AC696797E5}" type="presOf" srcId="{D463296C-9EC0-4ACF-905F-AF027FBB4654}" destId="{AEFE63D4-38C9-4D22-991F-132F360A31A0}" srcOrd="0" destOrd="0" presId="urn:microsoft.com/office/officeart/2005/8/layout/chevron2"/>
    <dgm:cxn modelId="{42ED9A88-677F-439F-A2DD-D844FB8E54F2}" type="presOf" srcId="{6FD4B3B8-3503-4652-A083-AFC9227F7C85}" destId="{B77F5117-DE2C-43DE-9022-FA128BF87499}" srcOrd="0" destOrd="3" presId="urn:microsoft.com/office/officeart/2005/8/layout/chevron2"/>
    <dgm:cxn modelId="{8E470A05-2CFA-47E7-B7CC-902FE3E88FFF}" type="presOf" srcId="{4310E5C9-1B62-4706-A46C-C6162B93A302}" destId="{F189909E-ECF9-4ACF-82F2-4D85E18027C5}" srcOrd="0" destOrd="0" presId="urn:microsoft.com/office/officeart/2005/8/layout/chevron2"/>
    <dgm:cxn modelId="{21B91D3C-5CDD-4BDE-B52E-385FBC671BCE}" srcId="{4310E5C9-1B62-4706-A46C-C6162B93A302}" destId="{CA2C56CB-899C-47EA-AF53-F2D774612123}" srcOrd="4" destOrd="0" parTransId="{6911F215-1F2D-40D5-A17E-DE971967BFD0}" sibTransId="{9E9CAAEA-B9E4-406D-B7EA-E4725C9F6FC5}"/>
    <dgm:cxn modelId="{529E26B2-5E40-46FE-A80A-A7284031E4FF}" srcId="{4310E5C9-1B62-4706-A46C-C6162B93A302}" destId="{474CD74B-3BE3-42E3-AB1A-130DC0320D03}" srcOrd="3" destOrd="0" parTransId="{61C384A5-4883-412E-9757-FFF64C795D35}" sibTransId="{F0E0D1B6-8FCB-45DA-AFC4-ADDAC494DB40}"/>
    <dgm:cxn modelId="{5A895E44-5A67-4967-B9D8-7BA6A171AC38}" type="presOf" srcId="{AD203FA5-10BC-4DE1-A1DF-77314FFAD3C6}" destId="{3ADDC0AD-8206-4B64-8899-0CB3C345157A}" srcOrd="0" destOrd="1" presId="urn:microsoft.com/office/officeart/2005/8/layout/chevron2"/>
    <dgm:cxn modelId="{1CEDEA2C-F99C-4092-BD1E-8398D9D689D3}" srcId="{4310E5C9-1B62-4706-A46C-C6162B93A302}" destId="{94CDD4D8-40B5-4999-B3EF-93C54ABBAD66}" srcOrd="0" destOrd="0" parTransId="{40C586DB-4534-4737-BADD-D3F67673F8BD}" sibTransId="{289D9503-32EB-4F42-827E-BF691DBDE549}"/>
    <dgm:cxn modelId="{CBF797FA-5973-41C0-8CC5-0F7D393C7601}" srcId="{94CDD4D8-40B5-4999-B3EF-93C54ABBAD66}" destId="{630CAAF3-9FDF-4C63-952D-DF11BF3CF0C9}" srcOrd="0" destOrd="0" parTransId="{5192DA5F-183E-4638-B49D-67FA7BE6E772}" sibTransId="{407DA47E-EE28-45C1-B0F1-B0A1F6FB6971}"/>
    <dgm:cxn modelId="{7D80A083-112F-4662-80B3-62AB3B1CED63}" type="presOf" srcId="{7BC17F49-2390-4562-B7FC-42ECE4441F9C}" destId="{025D5703-951B-45FE-BAF9-9FE4EDECB48C}" srcOrd="0" destOrd="1" presId="urn:microsoft.com/office/officeart/2005/8/layout/chevron2"/>
    <dgm:cxn modelId="{03431517-2B6D-42E7-91EA-4CFD6E3E2D8F}" srcId="{CFB71AC1-362F-4576-A819-928871673F79}" destId="{812E1BB7-5AB5-4D0A-8ECD-BCACC64C102E}" srcOrd="0" destOrd="0" parTransId="{5C16D9FE-50AE-4A46-B8CE-97E5B44AE457}" sibTransId="{5F1A2327-7B48-4B10-9D4D-A9631C2D156B}"/>
    <dgm:cxn modelId="{2A055A5C-B7F8-49D8-8471-48BB3901E5A1}" type="presOf" srcId="{94CDD4D8-40B5-4999-B3EF-93C54ABBAD66}" destId="{114596F3-942A-4E94-8063-14CDD037929E}" srcOrd="0" destOrd="0" presId="urn:microsoft.com/office/officeart/2005/8/layout/chevron2"/>
    <dgm:cxn modelId="{2A43D12C-38AE-437D-A98A-1D58395A8CA4}" type="presOf" srcId="{812E1BB7-5AB5-4D0A-8ECD-BCACC64C102E}" destId="{025D5703-951B-45FE-BAF9-9FE4EDECB48C}" srcOrd="0" destOrd="0" presId="urn:microsoft.com/office/officeart/2005/8/layout/chevron2"/>
    <dgm:cxn modelId="{4E985D3F-F891-4327-8A10-741AD438C61B}" srcId="{D463296C-9EC0-4ACF-905F-AF027FBB4654}" destId="{7EC50BB3-CAAB-415F-9BE2-5626B706BEC7}" srcOrd="0" destOrd="0" parTransId="{142ED015-EEE3-411D-8A28-EF11F1A11B96}" sibTransId="{6CAE477D-F2F6-435D-96E9-0B4F20EED827}"/>
    <dgm:cxn modelId="{21D5067F-00AB-4CA6-B9A6-9CB75347B1C1}" type="presOf" srcId="{AB517F81-C643-4CE5-A866-31E534721115}" destId="{B77F5117-DE2C-43DE-9022-FA128BF87499}" srcOrd="0" destOrd="2" presId="urn:microsoft.com/office/officeart/2005/8/layout/chevron2"/>
    <dgm:cxn modelId="{3263900F-71B3-4B98-B51A-38BF7B67EEC0}" srcId="{CA2C56CB-899C-47EA-AF53-F2D774612123}" destId="{DBE71F6A-94CF-4BFE-9DED-7DB459AA86EC}" srcOrd="1" destOrd="0" parTransId="{EAB2BA1B-73D6-4BB5-9223-3C1835BBC9E3}" sibTransId="{2A3A7E84-0A26-449A-8246-51FE9B323A78}"/>
    <dgm:cxn modelId="{D13ECA7F-3B7D-40BF-A1E6-17F199B2C315}" type="presOf" srcId="{630CAAF3-9FDF-4C63-952D-DF11BF3CF0C9}" destId="{9295CCD6-4C8E-4E59-A845-9FF6E298EC50}" srcOrd="0" destOrd="0" presId="urn:microsoft.com/office/officeart/2005/8/layout/chevron2"/>
    <dgm:cxn modelId="{0F055BCF-AE16-43D5-9D65-9AC6C8618F4D}" type="presOf" srcId="{CA2C56CB-899C-47EA-AF53-F2D774612123}" destId="{844A110A-CF09-43E9-A806-650B979E2E3A}" srcOrd="0" destOrd="0" presId="urn:microsoft.com/office/officeart/2005/8/layout/chevron2"/>
    <dgm:cxn modelId="{16ED8F43-1031-4F60-AF63-4562B0696A60}" type="presOf" srcId="{8A7B4A84-D038-4267-B419-FDD425B4C0B0}" destId="{EEEA685D-7E33-40D1-BFE9-59B45505035E}" srcOrd="0" destOrd="0" presId="urn:microsoft.com/office/officeart/2005/8/layout/chevron2"/>
    <dgm:cxn modelId="{BA0C5A2A-08CD-4D23-A7F5-88C21A341731}" srcId="{474CD74B-3BE3-42E3-AB1A-130DC0320D03}" destId="{8A7B4A84-D038-4267-B419-FDD425B4C0B0}" srcOrd="0" destOrd="0" parTransId="{106DB395-8A22-42CE-B606-B6574CC4ECF5}" sibTransId="{6F4A8BDB-27AC-4F8A-8A55-E51B854597DD}"/>
    <dgm:cxn modelId="{9893D59C-E09B-4B9D-8420-DD9AD82ACF96}" type="presOf" srcId="{DBD811BB-BA25-4B14-99C3-3826DF221970}" destId="{B77F5117-DE2C-43DE-9022-FA128BF87499}" srcOrd="0" destOrd="0" presId="urn:microsoft.com/office/officeart/2005/8/layout/chevron2"/>
    <dgm:cxn modelId="{4E542BA2-3B13-4A18-8BFF-2784AB2CF4D5}" srcId="{CA2C56CB-899C-47EA-AF53-F2D774612123}" destId="{6FD4B3B8-3503-4652-A083-AFC9227F7C85}" srcOrd="3" destOrd="0" parTransId="{F00543D9-6BFF-4FDA-86E8-0EB3ABA51D02}" sibTransId="{FC0F9F5D-B18A-4730-B367-6B536F46BBFD}"/>
    <dgm:cxn modelId="{AD3CD698-C0E6-4296-B139-F026B8CF6D90}" srcId="{474CD74B-3BE3-42E3-AB1A-130DC0320D03}" destId="{0A5F7F12-4837-48BF-AA83-0DF0890B7A8C}" srcOrd="1" destOrd="0" parTransId="{F04967DC-19B2-4FAF-B4E0-474CB00C4F47}" sibTransId="{78F1E4B5-D9A2-42F6-AE88-5177CDC18B8E}"/>
    <dgm:cxn modelId="{33040AC6-D297-4A25-9A58-2697E1FB21DF}" type="presOf" srcId="{0A5F7F12-4837-48BF-AA83-0DF0890B7A8C}" destId="{EEEA685D-7E33-40D1-BFE9-59B45505035E}" srcOrd="0" destOrd="1" presId="urn:microsoft.com/office/officeart/2005/8/layout/chevron2"/>
    <dgm:cxn modelId="{334F49FB-33C7-4068-B48F-7C57D2859235}" type="presOf" srcId="{7EC50BB3-CAAB-415F-9BE2-5626B706BEC7}" destId="{3ADDC0AD-8206-4B64-8899-0CB3C345157A}" srcOrd="0" destOrd="0" presId="urn:microsoft.com/office/officeart/2005/8/layout/chevron2"/>
    <dgm:cxn modelId="{D1EB67C0-6C78-484B-9E61-A21F33A023A6}" srcId="{94CDD4D8-40B5-4999-B3EF-93C54ABBAD66}" destId="{293ACC9E-F949-4784-88D7-2C4B0C26ACB3}" srcOrd="1" destOrd="0" parTransId="{FE40EC5E-1F3C-48EC-A6A2-E8314AE1A07D}" sibTransId="{DDB28A33-1162-401A-AFB6-CD9E4A568EAE}"/>
    <dgm:cxn modelId="{08248A50-B51E-45ED-B27A-14A035898FD8}" type="presOf" srcId="{991F85E5-B516-4F8E-BE9A-F57CE5DB89EB}" destId="{EEEA685D-7E33-40D1-BFE9-59B45505035E}" srcOrd="0" destOrd="2" presId="urn:microsoft.com/office/officeart/2005/8/layout/chevron2"/>
    <dgm:cxn modelId="{CA0094DD-7C42-44B2-B5D3-D3B36FF7CA05}" type="presOf" srcId="{DBE71F6A-94CF-4BFE-9DED-7DB459AA86EC}" destId="{B77F5117-DE2C-43DE-9022-FA128BF87499}" srcOrd="0" destOrd="1" presId="urn:microsoft.com/office/officeart/2005/8/layout/chevron2"/>
    <dgm:cxn modelId="{A2FDC44A-49DF-4D53-AAF6-CFEE06E2A658}" srcId="{CFB71AC1-362F-4576-A819-928871673F79}" destId="{7BC17F49-2390-4562-B7FC-42ECE4441F9C}" srcOrd="1" destOrd="0" parTransId="{178CB9E8-94BE-408E-A922-ED77302BE82E}" sibTransId="{11122D7D-5CE2-4ACD-A8CF-10ED74BAFC8C}"/>
    <dgm:cxn modelId="{7A5EBFB1-1CF4-475E-89C2-F823A7173A23}" srcId="{D463296C-9EC0-4ACF-905F-AF027FBB4654}" destId="{AD203FA5-10BC-4DE1-A1DF-77314FFAD3C6}" srcOrd="1" destOrd="0" parTransId="{6920102C-6C92-4EB9-8434-E9EE358D4E1B}" sibTransId="{C2A0042F-56C7-4167-8891-3D00243EEAAE}"/>
    <dgm:cxn modelId="{D8A751E6-F9C7-4058-8278-D0BCB10B22E3}" srcId="{4310E5C9-1B62-4706-A46C-C6162B93A302}" destId="{D463296C-9EC0-4ACF-905F-AF027FBB4654}" srcOrd="1" destOrd="0" parTransId="{720C5C59-DC76-4623-87CA-7D81A40D8E06}" sibTransId="{F1558F3B-67FE-4789-9B6E-37EE5E9317C9}"/>
    <dgm:cxn modelId="{E1FA2CCA-5B76-4EBD-994E-C6EE7DB58498}" type="presOf" srcId="{474CD74B-3BE3-42E3-AB1A-130DC0320D03}" destId="{47C1041E-0A23-450E-B9C6-C80ECDE65F4E}" srcOrd="0" destOrd="0" presId="urn:microsoft.com/office/officeart/2005/8/layout/chevron2"/>
    <dgm:cxn modelId="{1748D2CC-5996-44AA-AECC-91755024BED8}" srcId="{CA2C56CB-899C-47EA-AF53-F2D774612123}" destId="{AB517F81-C643-4CE5-A866-31E534721115}" srcOrd="2" destOrd="0" parTransId="{8031D13E-ED4B-440F-B6BA-84B9C65F3A4C}" sibTransId="{97C45AEC-595C-4576-A069-36C500BABD3D}"/>
    <dgm:cxn modelId="{A91DC86B-A7B9-4AE0-9F53-401A72E4708D}" srcId="{4310E5C9-1B62-4706-A46C-C6162B93A302}" destId="{CFB71AC1-362F-4576-A819-928871673F79}" srcOrd="2" destOrd="0" parTransId="{9770DD2C-6313-4A86-BBAA-490ACF4205CA}" sibTransId="{89CF9728-CCB2-4E26-BD79-9C6413EAA660}"/>
    <dgm:cxn modelId="{0B91CCA0-0FC5-4E62-8AA7-CC1F82393398}" srcId="{CA2C56CB-899C-47EA-AF53-F2D774612123}" destId="{DBD811BB-BA25-4B14-99C3-3826DF221970}" srcOrd="0" destOrd="0" parTransId="{5029E681-FB43-4110-9D4F-C102A8ABAC26}" sibTransId="{644CBEAC-3CF9-4070-83D2-8413728DEF08}"/>
    <dgm:cxn modelId="{F27FFE93-3D5C-493E-B626-082A319D63AA}" type="presOf" srcId="{293ACC9E-F949-4784-88D7-2C4B0C26ACB3}" destId="{9295CCD6-4C8E-4E59-A845-9FF6E298EC50}" srcOrd="0" destOrd="1" presId="urn:microsoft.com/office/officeart/2005/8/layout/chevron2"/>
    <dgm:cxn modelId="{E0F12061-776D-45DA-A52B-62E3B0A64572}" type="presParOf" srcId="{F189909E-ECF9-4ACF-82F2-4D85E18027C5}" destId="{0FAC8BCF-90CB-4CDC-86BB-2DC368DB0C0B}" srcOrd="0" destOrd="0" presId="urn:microsoft.com/office/officeart/2005/8/layout/chevron2"/>
    <dgm:cxn modelId="{AC07FC98-F651-4B30-A0C6-A0AFB26A0572}" type="presParOf" srcId="{0FAC8BCF-90CB-4CDC-86BB-2DC368DB0C0B}" destId="{114596F3-942A-4E94-8063-14CDD037929E}" srcOrd="0" destOrd="0" presId="urn:microsoft.com/office/officeart/2005/8/layout/chevron2"/>
    <dgm:cxn modelId="{962F90E0-C85E-476D-AE0A-9079FD492D09}" type="presParOf" srcId="{0FAC8BCF-90CB-4CDC-86BB-2DC368DB0C0B}" destId="{9295CCD6-4C8E-4E59-A845-9FF6E298EC50}" srcOrd="1" destOrd="0" presId="urn:microsoft.com/office/officeart/2005/8/layout/chevron2"/>
    <dgm:cxn modelId="{8F68C21E-5C10-43CD-9796-792C857AE2A4}" type="presParOf" srcId="{F189909E-ECF9-4ACF-82F2-4D85E18027C5}" destId="{6696150D-2417-4441-AB1C-05CAC9B14C51}" srcOrd="1" destOrd="0" presId="urn:microsoft.com/office/officeart/2005/8/layout/chevron2"/>
    <dgm:cxn modelId="{688170D7-8881-4A17-B197-0EACCE2BBAC4}" type="presParOf" srcId="{F189909E-ECF9-4ACF-82F2-4D85E18027C5}" destId="{F80F1786-9DF2-49D5-8E51-D36798FF1235}" srcOrd="2" destOrd="0" presId="urn:microsoft.com/office/officeart/2005/8/layout/chevron2"/>
    <dgm:cxn modelId="{BD077BFE-76F9-4147-AE9A-CCEA65F059DF}" type="presParOf" srcId="{F80F1786-9DF2-49D5-8E51-D36798FF1235}" destId="{AEFE63D4-38C9-4D22-991F-132F360A31A0}" srcOrd="0" destOrd="0" presId="urn:microsoft.com/office/officeart/2005/8/layout/chevron2"/>
    <dgm:cxn modelId="{4D9E096C-C8A7-4C7C-A7AE-D075AFD8A7B2}" type="presParOf" srcId="{F80F1786-9DF2-49D5-8E51-D36798FF1235}" destId="{3ADDC0AD-8206-4B64-8899-0CB3C345157A}" srcOrd="1" destOrd="0" presId="urn:microsoft.com/office/officeart/2005/8/layout/chevron2"/>
    <dgm:cxn modelId="{AC704E59-D09D-4C7A-B504-E16FA4DC57A4}" type="presParOf" srcId="{F189909E-ECF9-4ACF-82F2-4D85E18027C5}" destId="{50E6D890-C56A-46BA-B282-AD913805B456}" srcOrd="3" destOrd="0" presId="urn:microsoft.com/office/officeart/2005/8/layout/chevron2"/>
    <dgm:cxn modelId="{2D295242-0450-4FAE-92E6-AF2CFC354960}" type="presParOf" srcId="{F189909E-ECF9-4ACF-82F2-4D85E18027C5}" destId="{F7929A0D-D128-48CC-A8C4-4D505B99BDB6}" srcOrd="4" destOrd="0" presId="urn:microsoft.com/office/officeart/2005/8/layout/chevron2"/>
    <dgm:cxn modelId="{CD55BE35-91C8-4E80-9BEE-1113D7E9E2F8}" type="presParOf" srcId="{F7929A0D-D128-48CC-A8C4-4D505B99BDB6}" destId="{45D6E357-3430-4AB6-8490-FE750E2E504C}" srcOrd="0" destOrd="0" presId="urn:microsoft.com/office/officeart/2005/8/layout/chevron2"/>
    <dgm:cxn modelId="{27398480-4C3D-4AEA-9736-64EDA4BF0351}" type="presParOf" srcId="{F7929A0D-D128-48CC-A8C4-4D505B99BDB6}" destId="{025D5703-951B-45FE-BAF9-9FE4EDECB48C}" srcOrd="1" destOrd="0" presId="urn:microsoft.com/office/officeart/2005/8/layout/chevron2"/>
    <dgm:cxn modelId="{9AF4EDE9-23BD-4865-978E-74C354FCCBF0}" type="presParOf" srcId="{F189909E-ECF9-4ACF-82F2-4D85E18027C5}" destId="{D77B79CB-3C73-4F5E-B852-0BFCF0789492}" srcOrd="5" destOrd="0" presId="urn:microsoft.com/office/officeart/2005/8/layout/chevron2"/>
    <dgm:cxn modelId="{52F06A68-E81B-4BF4-AFBE-B87F93C776D1}" type="presParOf" srcId="{F189909E-ECF9-4ACF-82F2-4D85E18027C5}" destId="{63096407-92DE-4ABE-BB8A-1718B4F49ACE}" srcOrd="6" destOrd="0" presId="urn:microsoft.com/office/officeart/2005/8/layout/chevron2"/>
    <dgm:cxn modelId="{B783BE79-BF20-4102-AF90-5B485550027A}" type="presParOf" srcId="{63096407-92DE-4ABE-BB8A-1718B4F49ACE}" destId="{47C1041E-0A23-450E-B9C6-C80ECDE65F4E}" srcOrd="0" destOrd="0" presId="urn:microsoft.com/office/officeart/2005/8/layout/chevron2"/>
    <dgm:cxn modelId="{8D47B305-82CA-4F7B-B13F-73C8CEFFC2E6}" type="presParOf" srcId="{63096407-92DE-4ABE-BB8A-1718B4F49ACE}" destId="{EEEA685D-7E33-40D1-BFE9-59B45505035E}" srcOrd="1" destOrd="0" presId="urn:microsoft.com/office/officeart/2005/8/layout/chevron2"/>
    <dgm:cxn modelId="{EB7F2745-69DB-462D-BB68-5CD2A82C15AC}" type="presParOf" srcId="{F189909E-ECF9-4ACF-82F2-4D85E18027C5}" destId="{814E1941-2C39-4609-AF39-4D44AE8F4C11}" srcOrd="7" destOrd="0" presId="urn:microsoft.com/office/officeart/2005/8/layout/chevron2"/>
    <dgm:cxn modelId="{860645FD-E57E-49D7-8C4D-6F6A39C15550}" type="presParOf" srcId="{F189909E-ECF9-4ACF-82F2-4D85E18027C5}" destId="{434A38BA-9230-4F94-8FD0-EBB0CC5A9643}" srcOrd="8" destOrd="0" presId="urn:microsoft.com/office/officeart/2005/8/layout/chevron2"/>
    <dgm:cxn modelId="{0104DAE1-47E0-4210-BD27-F53CB9E70D78}" type="presParOf" srcId="{434A38BA-9230-4F94-8FD0-EBB0CC5A9643}" destId="{844A110A-CF09-43E9-A806-650B979E2E3A}" srcOrd="0" destOrd="0" presId="urn:microsoft.com/office/officeart/2005/8/layout/chevron2"/>
    <dgm:cxn modelId="{17ECBB3C-C1AC-40E5-99E5-53041B3A07DE}" type="presParOf" srcId="{434A38BA-9230-4F94-8FD0-EBB0CC5A9643}" destId="{B77F5117-DE2C-43DE-9022-FA128BF8749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99A61B-6115-6B47-A485-72CAB3862D06}" type="doc">
      <dgm:prSet loTypeId="urn:microsoft.com/office/officeart/2005/8/layout/vList2" loCatId="list" qsTypeId="urn:microsoft.com/office/officeart/2005/8/quickstyle/3D2" qsCatId="3D" csTypeId="urn:microsoft.com/office/officeart/2005/8/colors/accent0_1" csCatId="mainScheme" phldr="1"/>
      <dgm:spPr/>
      <dgm:t>
        <a:bodyPr/>
        <a:lstStyle/>
        <a:p>
          <a:endParaRPr lang="en-US"/>
        </a:p>
      </dgm:t>
    </dgm:pt>
    <dgm:pt modelId="{C2857D88-61F5-4344-9BA3-1B5361D5EFCD}">
      <dgm:prSet custT="1"/>
      <dgm:spPr/>
      <dgm:t>
        <a:bodyPr/>
        <a:lstStyle/>
        <a:p>
          <a:pPr algn="ctr"/>
          <a:r>
            <a:rPr lang="ru-RU" sz="1600" b="1" u="none" dirty="0" smtClean="0">
              <a:latin typeface="+mj-lt"/>
              <a:cs typeface="Times New Roman"/>
            </a:rPr>
            <a:t>Мужчина, 59 лет, жалобы на головную боль</a:t>
          </a:r>
          <a:endParaRPr lang="en-US" sz="1600" b="1" dirty="0">
            <a:latin typeface="+mj-lt"/>
            <a:cs typeface="Times New Roman"/>
          </a:endParaRPr>
        </a:p>
      </dgm:t>
    </dgm:pt>
    <dgm:pt modelId="{7BCE7943-E5EE-FB47-8C35-E74B40E2AB90}" type="parTrans" cxnId="{56FC0DC4-6F19-5949-94FB-42ACA6E52982}">
      <dgm:prSet/>
      <dgm:spPr/>
      <dgm:t>
        <a:bodyPr/>
        <a:lstStyle/>
        <a:p>
          <a:endParaRPr lang="en-US"/>
        </a:p>
      </dgm:t>
    </dgm:pt>
    <dgm:pt modelId="{0B3A5B96-9DF4-874A-8AE5-3D32409C5034}" type="sibTrans" cxnId="{56FC0DC4-6F19-5949-94FB-42ACA6E52982}">
      <dgm:prSet/>
      <dgm:spPr/>
      <dgm:t>
        <a:bodyPr/>
        <a:lstStyle/>
        <a:p>
          <a:endParaRPr lang="en-US"/>
        </a:p>
      </dgm:t>
    </dgm:pt>
    <dgm:pt modelId="{58E2EBC4-75CB-2643-B882-E8F31F66EFEB}" type="pres">
      <dgm:prSet presAssocID="{F499A61B-6115-6B47-A485-72CAB3862D06}" presName="linear" presStyleCnt="0">
        <dgm:presLayoutVars>
          <dgm:animLvl val="lvl"/>
          <dgm:resizeHandles val="exact"/>
        </dgm:presLayoutVars>
      </dgm:prSet>
      <dgm:spPr/>
      <dgm:t>
        <a:bodyPr/>
        <a:lstStyle/>
        <a:p>
          <a:endParaRPr lang="ru-RU"/>
        </a:p>
      </dgm:t>
    </dgm:pt>
    <dgm:pt modelId="{D50787F6-2BCA-2C4A-AA14-C4A4B0E2165A}" type="pres">
      <dgm:prSet presAssocID="{C2857D88-61F5-4344-9BA3-1B5361D5EFCD}" presName="parentText" presStyleLbl="node1" presStyleIdx="0" presStyleCnt="1" custLinFactNeighborX="2339" custLinFactNeighborY="-89598">
        <dgm:presLayoutVars>
          <dgm:chMax val="0"/>
          <dgm:bulletEnabled val="1"/>
        </dgm:presLayoutVars>
      </dgm:prSet>
      <dgm:spPr/>
      <dgm:t>
        <a:bodyPr/>
        <a:lstStyle/>
        <a:p>
          <a:endParaRPr lang="ru-RU"/>
        </a:p>
      </dgm:t>
    </dgm:pt>
  </dgm:ptLst>
  <dgm:cxnLst>
    <dgm:cxn modelId="{0D3D0D31-EB19-478F-882A-C1DCA18E9443}" type="presOf" srcId="{C2857D88-61F5-4344-9BA3-1B5361D5EFCD}" destId="{D50787F6-2BCA-2C4A-AA14-C4A4B0E2165A}" srcOrd="0" destOrd="0" presId="urn:microsoft.com/office/officeart/2005/8/layout/vList2"/>
    <dgm:cxn modelId="{56FC0DC4-6F19-5949-94FB-42ACA6E52982}" srcId="{F499A61B-6115-6B47-A485-72CAB3862D06}" destId="{C2857D88-61F5-4344-9BA3-1B5361D5EFCD}" srcOrd="0" destOrd="0" parTransId="{7BCE7943-E5EE-FB47-8C35-E74B40E2AB90}" sibTransId="{0B3A5B96-9DF4-874A-8AE5-3D32409C5034}"/>
    <dgm:cxn modelId="{AAC8194D-654D-4B3B-A3A2-95BAD7B297E6}" type="presOf" srcId="{F499A61B-6115-6B47-A485-72CAB3862D06}" destId="{58E2EBC4-75CB-2643-B882-E8F31F66EFEB}" srcOrd="0" destOrd="0" presId="urn:microsoft.com/office/officeart/2005/8/layout/vList2"/>
    <dgm:cxn modelId="{208F6880-5975-49C2-93F9-A831234E874B}" type="presParOf" srcId="{58E2EBC4-75CB-2643-B882-E8F31F66EFEB}" destId="{D50787F6-2BCA-2C4A-AA14-C4A4B0E2165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99A61B-6115-6B47-A485-72CAB3862D06}" type="doc">
      <dgm:prSet loTypeId="urn:microsoft.com/office/officeart/2005/8/layout/vList2" loCatId="list" qsTypeId="urn:microsoft.com/office/officeart/2005/8/quickstyle/3D2" qsCatId="3D" csTypeId="urn:microsoft.com/office/officeart/2005/8/colors/accent0_1" csCatId="mainScheme" phldr="1"/>
      <dgm:spPr/>
      <dgm:t>
        <a:bodyPr/>
        <a:lstStyle/>
        <a:p>
          <a:endParaRPr lang="en-US"/>
        </a:p>
      </dgm:t>
    </dgm:pt>
    <dgm:pt modelId="{C2857D88-61F5-4344-9BA3-1B5361D5EFCD}">
      <dgm:prSet custT="1"/>
      <dgm:spPr/>
      <dgm:t>
        <a:bodyPr/>
        <a:lstStyle/>
        <a:p>
          <a:pPr algn="ctr"/>
          <a:r>
            <a:rPr lang="ru-RU" sz="1600" b="1" dirty="0" smtClean="0">
              <a:latin typeface="+mj-lt"/>
              <a:cs typeface="Times New Roman"/>
            </a:rPr>
            <a:t>Женщина, 50 лет, состояние после трансплантации почки (гемодиализ), наблюдается спутанность сознания </a:t>
          </a:r>
          <a:endParaRPr lang="en-US" sz="1600" b="1" dirty="0">
            <a:latin typeface="+mj-lt"/>
            <a:cs typeface="Times New Roman"/>
          </a:endParaRPr>
        </a:p>
      </dgm:t>
    </dgm:pt>
    <dgm:pt modelId="{7BCE7943-E5EE-FB47-8C35-E74B40E2AB90}" type="parTrans" cxnId="{56FC0DC4-6F19-5949-94FB-42ACA6E52982}">
      <dgm:prSet/>
      <dgm:spPr/>
      <dgm:t>
        <a:bodyPr/>
        <a:lstStyle/>
        <a:p>
          <a:endParaRPr lang="en-US"/>
        </a:p>
      </dgm:t>
    </dgm:pt>
    <dgm:pt modelId="{0B3A5B96-9DF4-874A-8AE5-3D32409C5034}" type="sibTrans" cxnId="{56FC0DC4-6F19-5949-94FB-42ACA6E52982}">
      <dgm:prSet/>
      <dgm:spPr/>
      <dgm:t>
        <a:bodyPr/>
        <a:lstStyle/>
        <a:p>
          <a:endParaRPr lang="en-US"/>
        </a:p>
      </dgm:t>
    </dgm:pt>
    <dgm:pt modelId="{58E2EBC4-75CB-2643-B882-E8F31F66EFEB}" type="pres">
      <dgm:prSet presAssocID="{F499A61B-6115-6B47-A485-72CAB3862D06}" presName="linear" presStyleCnt="0">
        <dgm:presLayoutVars>
          <dgm:animLvl val="lvl"/>
          <dgm:resizeHandles val="exact"/>
        </dgm:presLayoutVars>
      </dgm:prSet>
      <dgm:spPr/>
      <dgm:t>
        <a:bodyPr/>
        <a:lstStyle/>
        <a:p>
          <a:endParaRPr lang="ru-RU"/>
        </a:p>
      </dgm:t>
    </dgm:pt>
    <dgm:pt modelId="{D50787F6-2BCA-2C4A-AA14-C4A4B0E2165A}" type="pres">
      <dgm:prSet presAssocID="{C2857D88-61F5-4344-9BA3-1B5361D5EFCD}" presName="parentText" presStyleLbl="node1" presStyleIdx="0" presStyleCnt="1" custLinFactNeighborY="-6309">
        <dgm:presLayoutVars>
          <dgm:chMax val="0"/>
          <dgm:bulletEnabled val="1"/>
        </dgm:presLayoutVars>
      </dgm:prSet>
      <dgm:spPr/>
      <dgm:t>
        <a:bodyPr/>
        <a:lstStyle/>
        <a:p>
          <a:endParaRPr lang="ru-RU"/>
        </a:p>
      </dgm:t>
    </dgm:pt>
  </dgm:ptLst>
  <dgm:cxnLst>
    <dgm:cxn modelId="{31F6D967-F5D7-498D-8F9A-C6526C5D498E}" type="presOf" srcId="{C2857D88-61F5-4344-9BA3-1B5361D5EFCD}" destId="{D50787F6-2BCA-2C4A-AA14-C4A4B0E2165A}" srcOrd="0" destOrd="0" presId="urn:microsoft.com/office/officeart/2005/8/layout/vList2"/>
    <dgm:cxn modelId="{3F91CFBA-8FED-44FE-8DE5-9F4FCEBD035C}" type="presOf" srcId="{F499A61B-6115-6B47-A485-72CAB3862D06}" destId="{58E2EBC4-75CB-2643-B882-E8F31F66EFEB}" srcOrd="0" destOrd="0" presId="urn:microsoft.com/office/officeart/2005/8/layout/vList2"/>
    <dgm:cxn modelId="{56FC0DC4-6F19-5949-94FB-42ACA6E52982}" srcId="{F499A61B-6115-6B47-A485-72CAB3862D06}" destId="{C2857D88-61F5-4344-9BA3-1B5361D5EFCD}" srcOrd="0" destOrd="0" parTransId="{7BCE7943-E5EE-FB47-8C35-E74B40E2AB90}" sibTransId="{0B3A5B96-9DF4-874A-8AE5-3D32409C5034}"/>
    <dgm:cxn modelId="{43A30166-592C-4BBA-968F-EE8564130C53}" type="presParOf" srcId="{58E2EBC4-75CB-2643-B882-E8F31F66EFEB}" destId="{D50787F6-2BCA-2C4A-AA14-C4A4B0E2165A}"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586787-B3D8-45AB-884F-68BC765A702F}" type="doc">
      <dgm:prSet loTypeId="urn:microsoft.com/office/officeart/2005/8/layout/arrow6" loCatId="process" qsTypeId="urn:microsoft.com/office/officeart/2005/8/quickstyle/simple4" qsCatId="simple" csTypeId="urn:microsoft.com/office/officeart/2005/8/colors/accent1_2" csCatId="accent1" phldr="1"/>
      <dgm:spPr/>
      <dgm:t>
        <a:bodyPr/>
        <a:lstStyle/>
        <a:p>
          <a:endParaRPr lang="en-US"/>
        </a:p>
      </dgm:t>
    </dgm:pt>
    <dgm:pt modelId="{DA01F227-04CA-4F4D-AFA4-777B08E9FD87}">
      <dgm:prSet custT="1"/>
      <dgm:spPr/>
      <dgm:t>
        <a:bodyPr/>
        <a:lstStyle/>
        <a:p>
          <a:pPr rtl="0"/>
          <a:r>
            <a:rPr lang="ru-RU" sz="1800" b="1" dirty="0" smtClean="0"/>
            <a:t>ВИЧ- энцефалит</a:t>
          </a:r>
          <a:endParaRPr lang="en-US" sz="1800" b="1" i="1" dirty="0"/>
        </a:p>
      </dgm:t>
    </dgm:pt>
    <dgm:pt modelId="{4C3F87FE-53E6-4304-AFF2-1C5BE46CD8BF}" type="parTrans" cxnId="{199D76D3-1169-4C85-8157-D17132B18163}">
      <dgm:prSet/>
      <dgm:spPr/>
      <dgm:t>
        <a:bodyPr/>
        <a:lstStyle/>
        <a:p>
          <a:endParaRPr lang="en-US"/>
        </a:p>
      </dgm:t>
    </dgm:pt>
    <dgm:pt modelId="{7E51BCFB-25B1-410A-9AEE-E1A04325DE0E}" type="sibTrans" cxnId="{199D76D3-1169-4C85-8157-D17132B18163}">
      <dgm:prSet/>
      <dgm:spPr/>
      <dgm:t>
        <a:bodyPr/>
        <a:lstStyle/>
        <a:p>
          <a:endParaRPr lang="en-US"/>
        </a:p>
      </dgm:t>
    </dgm:pt>
    <dgm:pt modelId="{E1970627-8186-483F-BE8F-7E916A7693D2}">
      <dgm:prSet custT="1"/>
      <dgm:spPr/>
      <dgm:t>
        <a:bodyPr/>
        <a:lstStyle/>
        <a:p>
          <a:pPr rtl="0"/>
          <a:r>
            <a:rPr lang="ru-RU" sz="1800" b="1" dirty="0" smtClean="0"/>
            <a:t>ПМЛ</a:t>
          </a:r>
          <a:endParaRPr lang="en-US" sz="1800" b="1" dirty="0"/>
        </a:p>
      </dgm:t>
    </dgm:pt>
    <dgm:pt modelId="{86357778-AE8F-49BF-A4F0-078C2B4BE255}" type="parTrans" cxnId="{FFBBA764-822A-48B2-8C0B-B2E217DB5BB0}">
      <dgm:prSet/>
      <dgm:spPr/>
      <dgm:t>
        <a:bodyPr/>
        <a:lstStyle/>
        <a:p>
          <a:endParaRPr lang="en-US"/>
        </a:p>
      </dgm:t>
    </dgm:pt>
    <dgm:pt modelId="{B9F3D5E5-CB9A-4DD9-8B4A-8E6353371DEB}" type="sibTrans" cxnId="{FFBBA764-822A-48B2-8C0B-B2E217DB5BB0}">
      <dgm:prSet/>
      <dgm:spPr/>
      <dgm:t>
        <a:bodyPr/>
        <a:lstStyle/>
        <a:p>
          <a:endParaRPr lang="en-US"/>
        </a:p>
      </dgm:t>
    </dgm:pt>
    <dgm:pt modelId="{FDBDF3B6-23CF-4B15-810F-6B4D6019AB96}" type="pres">
      <dgm:prSet presAssocID="{39586787-B3D8-45AB-884F-68BC765A702F}" presName="compositeShape" presStyleCnt="0">
        <dgm:presLayoutVars>
          <dgm:chMax val="2"/>
          <dgm:dir/>
          <dgm:resizeHandles val="exact"/>
        </dgm:presLayoutVars>
      </dgm:prSet>
      <dgm:spPr/>
      <dgm:t>
        <a:bodyPr/>
        <a:lstStyle/>
        <a:p>
          <a:endParaRPr lang="ru-RU"/>
        </a:p>
      </dgm:t>
    </dgm:pt>
    <dgm:pt modelId="{14FE4966-F630-4F61-A4AD-32B51CDCD723}" type="pres">
      <dgm:prSet presAssocID="{39586787-B3D8-45AB-884F-68BC765A702F}" presName="ribbon" presStyleLbl="node1" presStyleIdx="0" presStyleCnt="1" custScaleX="527793" custLinFactNeighborY="5556"/>
      <dgm:spPr>
        <a:solidFill>
          <a:srgbClr val="002060"/>
        </a:solidFill>
      </dgm:spPr>
    </dgm:pt>
    <dgm:pt modelId="{16A34FFB-C164-4CA6-88D2-F9C5D9D82319}" type="pres">
      <dgm:prSet presAssocID="{39586787-B3D8-45AB-884F-68BC765A702F}" presName="leftArrowText" presStyleLbl="node1" presStyleIdx="0" presStyleCnt="1" custScaleX="1036458" custLinFactX="-136767" custLinFactNeighborX="-200000" custLinFactNeighborY="6188">
        <dgm:presLayoutVars>
          <dgm:chMax val="0"/>
          <dgm:bulletEnabled val="1"/>
        </dgm:presLayoutVars>
      </dgm:prSet>
      <dgm:spPr/>
      <dgm:t>
        <a:bodyPr/>
        <a:lstStyle/>
        <a:p>
          <a:endParaRPr lang="ru-RU"/>
        </a:p>
      </dgm:t>
    </dgm:pt>
    <dgm:pt modelId="{55EC719F-6A39-414F-9EE0-08FAC0C0D246}" type="pres">
      <dgm:prSet presAssocID="{39586787-B3D8-45AB-884F-68BC765A702F}" presName="rightArrowText" presStyleLbl="node1" presStyleIdx="0" presStyleCnt="1" custScaleX="386711" custLinFactX="129229" custLinFactNeighborX="200000" custLinFactNeighborY="16301">
        <dgm:presLayoutVars>
          <dgm:chMax val="0"/>
          <dgm:bulletEnabled val="1"/>
        </dgm:presLayoutVars>
      </dgm:prSet>
      <dgm:spPr/>
      <dgm:t>
        <a:bodyPr/>
        <a:lstStyle/>
        <a:p>
          <a:endParaRPr lang="ru-RU"/>
        </a:p>
      </dgm:t>
    </dgm:pt>
  </dgm:ptLst>
  <dgm:cxnLst>
    <dgm:cxn modelId="{199D76D3-1169-4C85-8157-D17132B18163}" srcId="{39586787-B3D8-45AB-884F-68BC765A702F}" destId="{DA01F227-04CA-4F4D-AFA4-777B08E9FD87}" srcOrd="0" destOrd="0" parTransId="{4C3F87FE-53E6-4304-AFF2-1C5BE46CD8BF}" sibTransId="{7E51BCFB-25B1-410A-9AEE-E1A04325DE0E}"/>
    <dgm:cxn modelId="{6845B3F2-6A10-4AEE-B063-44332D278386}" type="presOf" srcId="{39586787-B3D8-45AB-884F-68BC765A702F}" destId="{FDBDF3B6-23CF-4B15-810F-6B4D6019AB96}" srcOrd="0" destOrd="0" presId="urn:microsoft.com/office/officeart/2005/8/layout/arrow6"/>
    <dgm:cxn modelId="{FFBBA764-822A-48B2-8C0B-B2E217DB5BB0}" srcId="{39586787-B3D8-45AB-884F-68BC765A702F}" destId="{E1970627-8186-483F-BE8F-7E916A7693D2}" srcOrd="1" destOrd="0" parTransId="{86357778-AE8F-49BF-A4F0-078C2B4BE255}" sibTransId="{B9F3D5E5-CB9A-4DD9-8B4A-8E6353371DEB}"/>
    <dgm:cxn modelId="{3E536AB9-6DD2-4AD7-A162-CDF0A0417627}" type="presOf" srcId="{E1970627-8186-483F-BE8F-7E916A7693D2}" destId="{55EC719F-6A39-414F-9EE0-08FAC0C0D246}" srcOrd="0" destOrd="0" presId="urn:microsoft.com/office/officeart/2005/8/layout/arrow6"/>
    <dgm:cxn modelId="{2B318EBA-364C-4EEE-885B-0132CE6FD00A}" type="presOf" srcId="{DA01F227-04CA-4F4D-AFA4-777B08E9FD87}" destId="{16A34FFB-C164-4CA6-88D2-F9C5D9D82319}" srcOrd="0" destOrd="0" presId="urn:microsoft.com/office/officeart/2005/8/layout/arrow6"/>
    <dgm:cxn modelId="{D440D06B-49EF-4B4E-8C85-BA6E1BBD4DAF}" type="presParOf" srcId="{FDBDF3B6-23CF-4B15-810F-6B4D6019AB96}" destId="{14FE4966-F630-4F61-A4AD-32B51CDCD723}" srcOrd="0" destOrd="0" presId="urn:microsoft.com/office/officeart/2005/8/layout/arrow6"/>
    <dgm:cxn modelId="{67B0A725-BB73-4F07-A5B8-58E0CF0B5498}" type="presParOf" srcId="{FDBDF3B6-23CF-4B15-810F-6B4D6019AB96}" destId="{16A34FFB-C164-4CA6-88D2-F9C5D9D82319}" srcOrd="1" destOrd="0" presId="urn:microsoft.com/office/officeart/2005/8/layout/arrow6"/>
    <dgm:cxn modelId="{D8D052EB-CD99-4208-BBC7-5A6C7532A6E1}" type="presParOf" srcId="{FDBDF3B6-23CF-4B15-810F-6B4D6019AB96}" destId="{55EC719F-6A39-414F-9EE0-08FAC0C0D246}"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99A61B-6115-6B47-A485-72CAB3862D06}" type="doc">
      <dgm:prSet loTypeId="urn:microsoft.com/office/officeart/2005/8/layout/vList2" loCatId="list" qsTypeId="urn:microsoft.com/office/officeart/2005/8/quickstyle/3D2" qsCatId="3D" csTypeId="urn:microsoft.com/office/officeart/2005/8/colors/accent0_1" csCatId="mainScheme" phldr="1"/>
      <dgm:spPr/>
      <dgm:t>
        <a:bodyPr/>
        <a:lstStyle/>
        <a:p>
          <a:endParaRPr lang="en-US"/>
        </a:p>
      </dgm:t>
    </dgm:pt>
    <dgm:pt modelId="{C2857D88-61F5-4344-9BA3-1B5361D5EFCD}">
      <dgm:prSet custT="1"/>
      <dgm:spPr/>
      <dgm:t>
        <a:bodyPr/>
        <a:lstStyle/>
        <a:p>
          <a:pPr algn="ctr"/>
          <a:r>
            <a:rPr lang="ru-RU" sz="1600" b="1" dirty="0" smtClean="0">
              <a:latin typeface="+mj-lt"/>
              <a:cs typeface="Times New Roman"/>
            </a:rPr>
            <a:t>Мужчина, 45 лет, жалобы на головную боль</a:t>
          </a:r>
          <a:endParaRPr lang="en-US" sz="1600" b="1" dirty="0">
            <a:latin typeface="+mj-lt"/>
            <a:cs typeface="Times New Roman"/>
          </a:endParaRPr>
        </a:p>
      </dgm:t>
    </dgm:pt>
    <dgm:pt modelId="{7BCE7943-E5EE-FB47-8C35-E74B40E2AB90}" type="parTrans" cxnId="{56FC0DC4-6F19-5949-94FB-42ACA6E52982}">
      <dgm:prSet/>
      <dgm:spPr/>
      <dgm:t>
        <a:bodyPr/>
        <a:lstStyle/>
        <a:p>
          <a:endParaRPr lang="en-US"/>
        </a:p>
      </dgm:t>
    </dgm:pt>
    <dgm:pt modelId="{0B3A5B96-9DF4-874A-8AE5-3D32409C5034}" type="sibTrans" cxnId="{56FC0DC4-6F19-5949-94FB-42ACA6E52982}">
      <dgm:prSet/>
      <dgm:spPr/>
      <dgm:t>
        <a:bodyPr/>
        <a:lstStyle/>
        <a:p>
          <a:endParaRPr lang="en-US"/>
        </a:p>
      </dgm:t>
    </dgm:pt>
    <dgm:pt modelId="{58E2EBC4-75CB-2643-B882-E8F31F66EFEB}" type="pres">
      <dgm:prSet presAssocID="{F499A61B-6115-6B47-A485-72CAB3862D06}" presName="linear" presStyleCnt="0">
        <dgm:presLayoutVars>
          <dgm:animLvl val="lvl"/>
          <dgm:resizeHandles val="exact"/>
        </dgm:presLayoutVars>
      </dgm:prSet>
      <dgm:spPr/>
      <dgm:t>
        <a:bodyPr/>
        <a:lstStyle/>
        <a:p>
          <a:endParaRPr lang="ru-RU"/>
        </a:p>
      </dgm:t>
    </dgm:pt>
    <dgm:pt modelId="{D50787F6-2BCA-2C4A-AA14-C4A4B0E2165A}" type="pres">
      <dgm:prSet presAssocID="{C2857D88-61F5-4344-9BA3-1B5361D5EFCD}" presName="parentText" presStyleLbl="node1" presStyleIdx="0" presStyleCnt="1" custLinFactNeighborY="8637">
        <dgm:presLayoutVars>
          <dgm:chMax val="0"/>
          <dgm:bulletEnabled val="1"/>
        </dgm:presLayoutVars>
      </dgm:prSet>
      <dgm:spPr/>
      <dgm:t>
        <a:bodyPr/>
        <a:lstStyle/>
        <a:p>
          <a:endParaRPr lang="ru-RU"/>
        </a:p>
      </dgm:t>
    </dgm:pt>
  </dgm:ptLst>
  <dgm:cxnLst>
    <dgm:cxn modelId="{22B67F7C-B5F3-483E-B90D-BACD8FD8847C}" type="presOf" srcId="{C2857D88-61F5-4344-9BA3-1B5361D5EFCD}" destId="{D50787F6-2BCA-2C4A-AA14-C4A4B0E2165A}" srcOrd="0" destOrd="0" presId="urn:microsoft.com/office/officeart/2005/8/layout/vList2"/>
    <dgm:cxn modelId="{33B6D281-2CA2-4DC6-81B6-BA0962A57707}" type="presOf" srcId="{F499A61B-6115-6B47-A485-72CAB3862D06}" destId="{58E2EBC4-75CB-2643-B882-E8F31F66EFEB}" srcOrd="0" destOrd="0" presId="urn:microsoft.com/office/officeart/2005/8/layout/vList2"/>
    <dgm:cxn modelId="{56FC0DC4-6F19-5949-94FB-42ACA6E52982}" srcId="{F499A61B-6115-6B47-A485-72CAB3862D06}" destId="{C2857D88-61F5-4344-9BA3-1B5361D5EFCD}" srcOrd="0" destOrd="0" parTransId="{7BCE7943-E5EE-FB47-8C35-E74B40E2AB90}" sibTransId="{0B3A5B96-9DF4-874A-8AE5-3D32409C5034}"/>
    <dgm:cxn modelId="{95E66132-8F25-4D53-A3BF-A28F42B1B753}" type="presParOf" srcId="{58E2EBC4-75CB-2643-B882-E8F31F66EFEB}" destId="{D50787F6-2BCA-2C4A-AA14-C4A4B0E2165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586787-B3D8-45AB-884F-68BC765A702F}" type="doc">
      <dgm:prSet loTypeId="urn:microsoft.com/office/officeart/2005/8/layout/arrow6" loCatId="process" qsTypeId="urn:microsoft.com/office/officeart/2005/8/quickstyle/simple4" qsCatId="simple" csTypeId="urn:microsoft.com/office/officeart/2005/8/colors/accent1_2" csCatId="accent1" phldr="1"/>
      <dgm:spPr/>
      <dgm:t>
        <a:bodyPr/>
        <a:lstStyle/>
        <a:p>
          <a:endParaRPr lang="en-US"/>
        </a:p>
      </dgm:t>
    </dgm:pt>
    <dgm:pt modelId="{DA01F227-04CA-4F4D-AFA4-777B08E9FD87}">
      <dgm:prSet custT="1"/>
      <dgm:spPr/>
      <dgm:t>
        <a:bodyPr/>
        <a:lstStyle/>
        <a:p>
          <a:pPr rtl="0"/>
          <a:r>
            <a:rPr lang="ru-RU" sz="1800" b="1" dirty="0" err="1" smtClean="0"/>
            <a:t>Глиобластома</a:t>
          </a:r>
          <a:endParaRPr lang="en-US" sz="1800" b="1" i="1" dirty="0"/>
        </a:p>
      </dgm:t>
    </dgm:pt>
    <dgm:pt modelId="{4C3F87FE-53E6-4304-AFF2-1C5BE46CD8BF}" type="parTrans" cxnId="{199D76D3-1169-4C85-8157-D17132B18163}">
      <dgm:prSet/>
      <dgm:spPr/>
      <dgm:t>
        <a:bodyPr/>
        <a:lstStyle/>
        <a:p>
          <a:endParaRPr lang="en-US"/>
        </a:p>
      </dgm:t>
    </dgm:pt>
    <dgm:pt modelId="{7E51BCFB-25B1-410A-9AEE-E1A04325DE0E}" type="sibTrans" cxnId="{199D76D3-1169-4C85-8157-D17132B18163}">
      <dgm:prSet/>
      <dgm:spPr/>
      <dgm:t>
        <a:bodyPr/>
        <a:lstStyle/>
        <a:p>
          <a:endParaRPr lang="en-US"/>
        </a:p>
      </dgm:t>
    </dgm:pt>
    <dgm:pt modelId="{E1970627-8186-483F-BE8F-7E916A7693D2}">
      <dgm:prSet custT="1"/>
      <dgm:spPr/>
      <dgm:t>
        <a:bodyPr/>
        <a:lstStyle/>
        <a:p>
          <a:pPr rtl="0"/>
          <a:r>
            <a:rPr lang="ru-RU" sz="1800" b="1" dirty="0" err="1" smtClean="0"/>
            <a:t>Первчиная</a:t>
          </a:r>
          <a:r>
            <a:rPr lang="ru-RU" sz="1800" b="1" dirty="0" smtClean="0"/>
            <a:t> </a:t>
          </a:r>
          <a:r>
            <a:rPr lang="ru-RU" sz="1800" b="1" dirty="0" err="1" smtClean="0"/>
            <a:t>лимфома</a:t>
          </a:r>
          <a:r>
            <a:rPr lang="ru-RU" sz="1800" b="1" dirty="0" smtClean="0"/>
            <a:t> ЦНС</a:t>
          </a:r>
          <a:endParaRPr lang="en-US" sz="1800" b="1" dirty="0"/>
        </a:p>
      </dgm:t>
    </dgm:pt>
    <dgm:pt modelId="{86357778-AE8F-49BF-A4F0-078C2B4BE255}" type="parTrans" cxnId="{FFBBA764-822A-48B2-8C0B-B2E217DB5BB0}">
      <dgm:prSet/>
      <dgm:spPr/>
      <dgm:t>
        <a:bodyPr/>
        <a:lstStyle/>
        <a:p>
          <a:endParaRPr lang="en-US"/>
        </a:p>
      </dgm:t>
    </dgm:pt>
    <dgm:pt modelId="{B9F3D5E5-CB9A-4DD9-8B4A-8E6353371DEB}" type="sibTrans" cxnId="{FFBBA764-822A-48B2-8C0B-B2E217DB5BB0}">
      <dgm:prSet/>
      <dgm:spPr/>
      <dgm:t>
        <a:bodyPr/>
        <a:lstStyle/>
        <a:p>
          <a:endParaRPr lang="en-US"/>
        </a:p>
      </dgm:t>
    </dgm:pt>
    <dgm:pt modelId="{FDBDF3B6-23CF-4B15-810F-6B4D6019AB96}" type="pres">
      <dgm:prSet presAssocID="{39586787-B3D8-45AB-884F-68BC765A702F}" presName="compositeShape" presStyleCnt="0">
        <dgm:presLayoutVars>
          <dgm:chMax val="2"/>
          <dgm:dir/>
          <dgm:resizeHandles val="exact"/>
        </dgm:presLayoutVars>
      </dgm:prSet>
      <dgm:spPr/>
      <dgm:t>
        <a:bodyPr/>
        <a:lstStyle/>
        <a:p>
          <a:endParaRPr lang="ru-RU"/>
        </a:p>
      </dgm:t>
    </dgm:pt>
    <dgm:pt modelId="{14FE4966-F630-4F61-A4AD-32B51CDCD723}" type="pres">
      <dgm:prSet presAssocID="{39586787-B3D8-45AB-884F-68BC765A702F}" presName="ribbon" presStyleLbl="node1" presStyleIdx="0" presStyleCnt="1" custScaleX="527793" custLinFactNeighborY="5556"/>
      <dgm:spPr>
        <a:solidFill>
          <a:srgbClr val="002060"/>
        </a:solidFill>
      </dgm:spPr>
    </dgm:pt>
    <dgm:pt modelId="{16A34FFB-C164-4CA6-88D2-F9C5D9D82319}" type="pres">
      <dgm:prSet presAssocID="{39586787-B3D8-45AB-884F-68BC765A702F}" presName="leftArrowText" presStyleLbl="node1" presStyleIdx="0" presStyleCnt="1" custScaleX="1036458" custLinFactX="-116034" custLinFactNeighborX="-200000" custLinFactNeighborY="6243">
        <dgm:presLayoutVars>
          <dgm:chMax val="0"/>
          <dgm:bulletEnabled val="1"/>
        </dgm:presLayoutVars>
      </dgm:prSet>
      <dgm:spPr/>
      <dgm:t>
        <a:bodyPr/>
        <a:lstStyle/>
        <a:p>
          <a:endParaRPr lang="ru-RU"/>
        </a:p>
      </dgm:t>
    </dgm:pt>
    <dgm:pt modelId="{55EC719F-6A39-414F-9EE0-08FAC0C0D246}" type="pres">
      <dgm:prSet presAssocID="{39586787-B3D8-45AB-884F-68BC765A702F}" presName="rightArrowText" presStyleLbl="node1" presStyleIdx="0" presStyleCnt="1" custScaleX="386711" custLinFactX="129229" custLinFactNeighborX="200000" custLinFactNeighborY="16301">
        <dgm:presLayoutVars>
          <dgm:chMax val="0"/>
          <dgm:bulletEnabled val="1"/>
        </dgm:presLayoutVars>
      </dgm:prSet>
      <dgm:spPr/>
      <dgm:t>
        <a:bodyPr/>
        <a:lstStyle/>
        <a:p>
          <a:endParaRPr lang="ru-RU"/>
        </a:p>
      </dgm:t>
    </dgm:pt>
  </dgm:ptLst>
  <dgm:cxnLst>
    <dgm:cxn modelId="{199D76D3-1169-4C85-8157-D17132B18163}" srcId="{39586787-B3D8-45AB-884F-68BC765A702F}" destId="{DA01F227-04CA-4F4D-AFA4-777B08E9FD87}" srcOrd="0" destOrd="0" parTransId="{4C3F87FE-53E6-4304-AFF2-1C5BE46CD8BF}" sibTransId="{7E51BCFB-25B1-410A-9AEE-E1A04325DE0E}"/>
    <dgm:cxn modelId="{6845B3F2-6A10-4AEE-B063-44332D278386}" type="presOf" srcId="{39586787-B3D8-45AB-884F-68BC765A702F}" destId="{FDBDF3B6-23CF-4B15-810F-6B4D6019AB96}" srcOrd="0" destOrd="0" presId="urn:microsoft.com/office/officeart/2005/8/layout/arrow6"/>
    <dgm:cxn modelId="{FFBBA764-822A-48B2-8C0B-B2E217DB5BB0}" srcId="{39586787-B3D8-45AB-884F-68BC765A702F}" destId="{E1970627-8186-483F-BE8F-7E916A7693D2}" srcOrd="1" destOrd="0" parTransId="{86357778-AE8F-49BF-A4F0-078C2B4BE255}" sibTransId="{B9F3D5E5-CB9A-4DD9-8B4A-8E6353371DEB}"/>
    <dgm:cxn modelId="{3E536AB9-6DD2-4AD7-A162-CDF0A0417627}" type="presOf" srcId="{E1970627-8186-483F-BE8F-7E916A7693D2}" destId="{55EC719F-6A39-414F-9EE0-08FAC0C0D246}" srcOrd="0" destOrd="0" presId="urn:microsoft.com/office/officeart/2005/8/layout/arrow6"/>
    <dgm:cxn modelId="{2B318EBA-364C-4EEE-885B-0132CE6FD00A}" type="presOf" srcId="{DA01F227-04CA-4F4D-AFA4-777B08E9FD87}" destId="{16A34FFB-C164-4CA6-88D2-F9C5D9D82319}" srcOrd="0" destOrd="0" presId="urn:microsoft.com/office/officeart/2005/8/layout/arrow6"/>
    <dgm:cxn modelId="{D440D06B-49EF-4B4E-8C85-BA6E1BBD4DAF}" type="presParOf" srcId="{FDBDF3B6-23CF-4B15-810F-6B4D6019AB96}" destId="{14FE4966-F630-4F61-A4AD-32B51CDCD723}" srcOrd="0" destOrd="0" presId="urn:microsoft.com/office/officeart/2005/8/layout/arrow6"/>
    <dgm:cxn modelId="{67B0A725-BB73-4F07-A5B8-58E0CF0B5498}" type="presParOf" srcId="{FDBDF3B6-23CF-4B15-810F-6B4D6019AB96}" destId="{16A34FFB-C164-4CA6-88D2-F9C5D9D82319}" srcOrd="1" destOrd="0" presId="urn:microsoft.com/office/officeart/2005/8/layout/arrow6"/>
    <dgm:cxn modelId="{D8D052EB-CD99-4208-BBC7-5A6C7532A6E1}" type="presParOf" srcId="{FDBDF3B6-23CF-4B15-810F-6B4D6019AB96}" destId="{55EC719F-6A39-414F-9EE0-08FAC0C0D246}"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A49A8-FE6E-5A4A-877D-797F8591D29D}">
      <dsp:nvSpPr>
        <dsp:cNvPr id="0" name=""/>
        <dsp:cNvSpPr/>
      </dsp:nvSpPr>
      <dsp:spPr>
        <a:xfrm>
          <a:off x="309133" y="230033"/>
          <a:ext cx="10354532" cy="896897"/>
        </a:xfrm>
        <a:prstGeom prst="rect">
          <a:avLst/>
        </a:prstGeom>
        <a:solidFill>
          <a:srgbClr val="002060"/>
        </a:solidFill>
        <a:ln>
          <a:solidFill>
            <a:srgbClr val="0070C0"/>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just" defTabSz="1066800">
            <a:lnSpc>
              <a:spcPct val="90000"/>
            </a:lnSpc>
            <a:spcBef>
              <a:spcPct val="0"/>
            </a:spcBef>
            <a:spcAft>
              <a:spcPct val="35000"/>
            </a:spcAft>
          </a:pPr>
          <a:r>
            <a:rPr lang="ru-RU" sz="2400" kern="1200" dirty="0" smtClean="0">
              <a:solidFill>
                <a:schemeClr val="bg1"/>
              </a:solidFill>
            </a:rPr>
            <a:t>Мозолистое тело (МТ) - крупнейший тракт белого вещества, соединяющий полушария головного мозга. </a:t>
          </a:r>
          <a:endParaRPr lang="en-US" sz="2400" kern="1200" dirty="0">
            <a:solidFill>
              <a:schemeClr val="bg1"/>
            </a:solidFill>
          </a:endParaRPr>
        </a:p>
      </dsp:txBody>
      <dsp:txXfrm>
        <a:off x="309133" y="230033"/>
        <a:ext cx="10354532" cy="896897"/>
      </dsp:txXfrm>
    </dsp:sp>
    <dsp:sp modelId="{8FAFCB71-D0FE-1C4C-B741-22E7F7FEFEC0}">
      <dsp:nvSpPr>
        <dsp:cNvPr id="0" name=""/>
        <dsp:cNvSpPr/>
      </dsp:nvSpPr>
      <dsp:spPr>
        <a:xfrm>
          <a:off x="309133" y="1186879"/>
          <a:ext cx="1315450" cy="219241"/>
        </a:xfrm>
        <a:prstGeom prst="parallelogram">
          <a:avLst>
            <a:gd name="adj" fmla="val 140840"/>
          </a:avLst>
        </a:prstGeom>
        <a:gradFill rotWithShape="0">
          <a:gsLst>
            <a:gs pos="0">
              <a:schemeClr val="accent4">
                <a:shade val="50000"/>
                <a:hueOff val="0"/>
                <a:satOff val="0"/>
                <a:lumOff val="0"/>
                <a:alphaOff val="0"/>
                <a:satMod val="103000"/>
                <a:lumMod val="102000"/>
                <a:tint val="94000"/>
              </a:schemeClr>
            </a:gs>
            <a:gs pos="50000">
              <a:schemeClr val="accent4">
                <a:shade val="50000"/>
                <a:hueOff val="0"/>
                <a:satOff val="0"/>
                <a:lumOff val="0"/>
                <a:alphaOff val="0"/>
                <a:satMod val="110000"/>
                <a:lumMod val="100000"/>
                <a:shade val="100000"/>
              </a:schemeClr>
            </a:gs>
            <a:gs pos="100000">
              <a:schemeClr val="accent4">
                <a:shade val="50000"/>
                <a:hueOff val="0"/>
                <a:satOff val="0"/>
                <a:lumOff val="0"/>
                <a:alphaOff val="0"/>
                <a:lumMod val="99000"/>
                <a:satMod val="120000"/>
                <a:shade val="78000"/>
              </a:schemeClr>
            </a:gs>
          </a:gsLst>
          <a:lin ang="5400000" scaled="0"/>
        </a:gradFill>
        <a:ln w="6350" cap="flat" cmpd="sng" algn="ctr">
          <a:solidFill>
            <a:schemeClr val="accent4">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BB6B47F-C583-7E43-AF2B-1041A070E718}">
      <dsp:nvSpPr>
        <dsp:cNvPr id="0" name=""/>
        <dsp:cNvSpPr/>
      </dsp:nvSpPr>
      <dsp:spPr>
        <a:xfrm>
          <a:off x="1701318" y="1186879"/>
          <a:ext cx="1315450" cy="219241"/>
        </a:xfrm>
        <a:prstGeom prst="parallelogram">
          <a:avLst>
            <a:gd name="adj" fmla="val 140840"/>
          </a:avLst>
        </a:prstGeom>
        <a:gradFill rotWithShape="0">
          <a:gsLst>
            <a:gs pos="0">
              <a:schemeClr val="accent4">
                <a:shade val="50000"/>
                <a:hueOff val="0"/>
                <a:satOff val="0"/>
                <a:lumOff val="3968"/>
                <a:alphaOff val="0"/>
                <a:satMod val="103000"/>
                <a:lumMod val="102000"/>
                <a:tint val="94000"/>
              </a:schemeClr>
            </a:gs>
            <a:gs pos="50000">
              <a:schemeClr val="accent4">
                <a:shade val="50000"/>
                <a:hueOff val="0"/>
                <a:satOff val="0"/>
                <a:lumOff val="3968"/>
                <a:alphaOff val="0"/>
                <a:satMod val="110000"/>
                <a:lumMod val="100000"/>
                <a:shade val="100000"/>
              </a:schemeClr>
            </a:gs>
            <a:gs pos="100000">
              <a:schemeClr val="accent4">
                <a:shade val="50000"/>
                <a:hueOff val="0"/>
                <a:satOff val="0"/>
                <a:lumOff val="3968"/>
                <a:alphaOff val="0"/>
                <a:lumMod val="99000"/>
                <a:satMod val="120000"/>
                <a:shade val="78000"/>
              </a:schemeClr>
            </a:gs>
          </a:gsLst>
          <a:lin ang="5400000" scaled="0"/>
        </a:gradFill>
        <a:ln w="6350" cap="flat" cmpd="sng" algn="ctr">
          <a:solidFill>
            <a:schemeClr val="accent4">
              <a:shade val="50000"/>
              <a:hueOff val="0"/>
              <a:satOff val="0"/>
              <a:lumOff val="396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C499F3D-BCDD-224C-9570-3DE6042D4A25}">
      <dsp:nvSpPr>
        <dsp:cNvPr id="0" name=""/>
        <dsp:cNvSpPr/>
      </dsp:nvSpPr>
      <dsp:spPr>
        <a:xfrm>
          <a:off x="3093503" y="1186879"/>
          <a:ext cx="1315450" cy="219241"/>
        </a:xfrm>
        <a:prstGeom prst="parallelogram">
          <a:avLst>
            <a:gd name="adj" fmla="val 140840"/>
          </a:avLst>
        </a:prstGeom>
        <a:gradFill rotWithShape="0">
          <a:gsLst>
            <a:gs pos="0">
              <a:schemeClr val="accent4">
                <a:shade val="50000"/>
                <a:hueOff val="0"/>
                <a:satOff val="0"/>
                <a:lumOff val="7937"/>
                <a:alphaOff val="0"/>
                <a:satMod val="103000"/>
                <a:lumMod val="102000"/>
                <a:tint val="94000"/>
              </a:schemeClr>
            </a:gs>
            <a:gs pos="50000">
              <a:schemeClr val="accent4">
                <a:shade val="50000"/>
                <a:hueOff val="0"/>
                <a:satOff val="0"/>
                <a:lumOff val="7937"/>
                <a:alphaOff val="0"/>
                <a:satMod val="110000"/>
                <a:lumMod val="100000"/>
                <a:shade val="100000"/>
              </a:schemeClr>
            </a:gs>
            <a:gs pos="100000">
              <a:schemeClr val="accent4">
                <a:shade val="50000"/>
                <a:hueOff val="0"/>
                <a:satOff val="0"/>
                <a:lumOff val="7937"/>
                <a:alphaOff val="0"/>
                <a:lumMod val="99000"/>
                <a:satMod val="120000"/>
                <a:shade val="78000"/>
              </a:schemeClr>
            </a:gs>
          </a:gsLst>
          <a:lin ang="5400000" scaled="0"/>
        </a:gradFill>
        <a:ln w="6350" cap="flat" cmpd="sng" algn="ctr">
          <a:solidFill>
            <a:schemeClr val="accent4">
              <a:shade val="50000"/>
              <a:hueOff val="0"/>
              <a:satOff val="0"/>
              <a:lumOff val="793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AA8C93B-168F-1A48-AC69-76A5B2324116}">
      <dsp:nvSpPr>
        <dsp:cNvPr id="0" name=""/>
        <dsp:cNvSpPr/>
      </dsp:nvSpPr>
      <dsp:spPr>
        <a:xfrm>
          <a:off x="4485687" y="1186879"/>
          <a:ext cx="1315450" cy="219241"/>
        </a:xfrm>
        <a:prstGeom prst="parallelogram">
          <a:avLst>
            <a:gd name="adj" fmla="val 140840"/>
          </a:avLst>
        </a:prstGeom>
        <a:gradFill rotWithShape="0">
          <a:gsLst>
            <a:gs pos="0">
              <a:schemeClr val="accent4">
                <a:shade val="50000"/>
                <a:hueOff val="0"/>
                <a:satOff val="0"/>
                <a:lumOff val="11905"/>
                <a:alphaOff val="0"/>
                <a:satMod val="103000"/>
                <a:lumMod val="102000"/>
                <a:tint val="94000"/>
              </a:schemeClr>
            </a:gs>
            <a:gs pos="50000">
              <a:schemeClr val="accent4">
                <a:shade val="50000"/>
                <a:hueOff val="0"/>
                <a:satOff val="0"/>
                <a:lumOff val="11905"/>
                <a:alphaOff val="0"/>
                <a:satMod val="110000"/>
                <a:lumMod val="100000"/>
                <a:shade val="100000"/>
              </a:schemeClr>
            </a:gs>
            <a:gs pos="100000">
              <a:schemeClr val="accent4">
                <a:shade val="50000"/>
                <a:hueOff val="0"/>
                <a:satOff val="0"/>
                <a:lumOff val="11905"/>
                <a:alphaOff val="0"/>
                <a:lumMod val="99000"/>
                <a:satMod val="120000"/>
                <a:shade val="78000"/>
              </a:schemeClr>
            </a:gs>
          </a:gsLst>
          <a:lin ang="5400000" scaled="0"/>
        </a:gradFill>
        <a:ln w="6350" cap="flat" cmpd="sng" algn="ctr">
          <a:solidFill>
            <a:schemeClr val="accent4">
              <a:shade val="50000"/>
              <a:hueOff val="0"/>
              <a:satOff val="0"/>
              <a:lumOff val="1190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64CC928-5A73-F64D-B9EE-76246C31A1A2}">
      <dsp:nvSpPr>
        <dsp:cNvPr id="0" name=""/>
        <dsp:cNvSpPr/>
      </dsp:nvSpPr>
      <dsp:spPr>
        <a:xfrm>
          <a:off x="5877872" y="1186879"/>
          <a:ext cx="1315450" cy="219241"/>
        </a:xfrm>
        <a:prstGeom prst="parallelogram">
          <a:avLst>
            <a:gd name="adj" fmla="val 140840"/>
          </a:avLst>
        </a:prstGeom>
        <a:gradFill rotWithShape="0">
          <a:gsLst>
            <a:gs pos="0">
              <a:schemeClr val="accent4">
                <a:shade val="50000"/>
                <a:hueOff val="0"/>
                <a:satOff val="0"/>
                <a:lumOff val="15873"/>
                <a:alphaOff val="0"/>
                <a:satMod val="103000"/>
                <a:lumMod val="102000"/>
                <a:tint val="94000"/>
              </a:schemeClr>
            </a:gs>
            <a:gs pos="50000">
              <a:schemeClr val="accent4">
                <a:shade val="50000"/>
                <a:hueOff val="0"/>
                <a:satOff val="0"/>
                <a:lumOff val="15873"/>
                <a:alphaOff val="0"/>
                <a:satMod val="110000"/>
                <a:lumMod val="100000"/>
                <a:shade val="100000"/>
              </a:schemeClr>
            </a:gs>
            <a:gs pos="100000">
              <a:schemeClr val="accent4">
                <a:shade val="50000"/>
                <a:hueOff val="0"/>
                <a:satOff val="0"/>
                <a:lumOff val="15873"/>
                <a:alphaOff val="0"/>
                <a:lumMod val="99000"/>
                <a:satMod val="120000"/>
                <a:shade val="78000"/>
              </a:schemeClr>
            </a:gs>
          </a:gsLst>
          <a:lin ang="5400000" scaled="0"/>
        </a:gradFill>
        <a:ln w="6350" cap="flat" cmpd="sng" algn="ctr">
          <a:solidFill>
            <a:schemeClr val="accent4">
              <a:shade val="50000"/>
              <a:hueOff val="0"/>
              <a:satOff val="0"/>
              <a:lumOff val="1587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6E7CB7A-2BFE-A447-AB05-A137C55F1A2B}">
      <dsp:nvSpPr>
        <dsp:cNvPr id="0" name=""/>
        <dsp:cNvSpPr/>
      </dsp:nvSpPr>
      <dsp:spPr>
        <a:xfrm>
          <a:off x="7270057" y="1186879"/>
          <a:ext cx="1315450" cy="219241"/>
        </a:xfrm>
        <a:prstGeom prst="parallelogram">
          <a:avLst>
            <a:gd name="adj" fmla="val 140840"/>
          </a:avLst>
        </a:prstGeom>
        <a:gradFill rotWithShape="0">
          <a:gsLst>
            <a:gs pos="0">
              <a:schemeClr val="accent4">
                <a:shade val="50000"/>
                <a:hueOff val="0"/>
                <a:satOff val="0"/>
                <a:lumOff val="19841"/>
                <a:alphaOff val="0"/>
                <a:satMod val="103000"/>
                <a:lumMod val="102000"/>
                <a:tint val="94000"/>
              </a:schemeClr>
            </a:gs>
            <a:gs pos="50000">
              <a:schemeClr val="accent4">
                <a:shade val="50000"/>
                <a:hueOff val="0"/>
                <a:satOff val="0"/>
                <a:lumOff val="19841"/>
                <a:alphaOff val="0"/>
                <a:satMod val="110000"/>
                <a:lumMod val="100000"/>
                <a:shade val="100000"/>
              </a:schemeClr>
            </a:gs>
            <a:gs pos="100000">
              <a:schemeClr val="accent4">
                <a:shade val="50000"/>
                <a:hueOff val="0"/>
                <a:satOff val="0"/>
                <a:lumOff val="19841"/>
                <a:alphaOff val="0"/>
                <a:lumMod val="99000"/>
                <a:satMod val="120000"/>
                <a:shade val="78000"/>
              </a:schemeClr>
            </a:gs>
          </a:gsLst>
          <a:lin ang="5400000" scaled="0"/>
        </a:gradFill>
        <a:ln w="6350" cap="flat" cmpd="sng" algn="ctr">
          <a:solidFill>
            <a:schemeClr val="accent4">
              <a:shade val="50000"/>
              <a:hueOff val="0"/>
              <a:satOff val="0"/>
              <a:lumOff val="1984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AEFE7F0-A0C7-F141-BB06-CAC8A3AD9222}">
      <dsp:nvSpPr>
        <dsp:cNvPr id="0" name=""/>
        <dsp:cNvSpPr/>
      </dsp:nvSpPr>
      <dsp:spPr>
        <a:xfrm>
          <a:off x="8662241" y="1186879"/>
          <a:ext cx="1315450" cy="219241"/>
        </a:xfrm>
        <a:prstGeom prst="parallelogram">
          <a:avLst>
            <a:gd name="adj" fmla="val 140840"/>
          </a:avLst>
        </a:prstGeom>
        <a:gradFill rotWithShape="0">
          <a:gsLst>
            <a:gs pos="0">
              <a:schemeClr val="accent4">
                <a:shade val="50000"/>
                <a:hueOff val="0"/>
                <a:satOff val="0"/>
                <a:lumOff val="23810"/>
                <a:alphaOff val="0"/>
                <a:satMod val="103000"/>
                <a:lumMod val="102000"/>
                <a:tint val="94000"/>
              </a:schemeClr>
            </a:gs>
            <a:gs pos="50000">
              <a:schemeClr val="accent4">
                <a:shade val="50000"/>
                <a:hueOff val="0"/>
                <a:satOff val="0"/>
                <a:lumOff val="23810"/>
                <a:alphaOff val="0"/>
                <a:satMod val="110000"/>
                <a:lumMod val="100000"/>
                <a:shade val="100000"/>
              </a:schemeClr>
            </a:gs>
            <a:gs pos="100000">
              <a:schemeClr val="accent4">
                <a:shade val="50000"/>
                <a:hueOff val="0"/>
                <a:satOff val="0"/>
                <a:lumOff val="23810"/>
                <a:alphaOff val="0"/>
                <a:lumMod val="99000"/>
                <a:satMod val="120000"/>
                <a:shade val="78000"/>
              </a:schemeClr>
            </a:gs>
          </a:gsLst>
          <a:lin ang="5400000" scaled="0"/>
        </a:gradFill>
        <a:ln w="6350" cap="flat" cmpd="sng" algn="ctr">
          <a:solidFill>
            <a:schemeClr val="accent4">
              <a:shade val="50000"/>
              <a:hueOff val="0"/>
              <a:satOff val="0"/>
              <a:lumOff val="2381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E575DA8-0F6F-CD48-8F27-53B5FF3C694A}">
      <dsp:nvSpPr>
        <dsp:cNvPr id="0" name=""/>
        <dsp:cNvSpPr/>
      </dsp:nvSpPr>
      <dsp:spPr>
        <a:xfrm>
          <a:off x="309133" y="1467498"/>
          <a:ext cx="10328388" cy="1357813"/>
        </a:xfrm>
        <a:prstGeom prst="rect">
          <a:avLst/>
        </a:prstGeom>
        <a:solidFill>
          <a:srgbClr val="002060"/>
        </a:solidFill>
        <a:ln>
          <a:solidFill>
            <a:srgbClr val="0070C0"/>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just" defTabSz="1066800">
            <a:lnSpc>
              <a:spcPct val="90000"/>
            </a:lnSpc>
            <a:spcBef>
              <a:spcPct val="0"/>
            </a:spcBef>
            <a:spcAft>
              <a:spcPct val="35000"/>
            </a:spcAft>
          </a:pPr>
          <a:r>
            <a:rPr lang="ru-RU" sz="2400" kern="1200" dirty="0" smtClean="0">
              <a:solidFill>
                <a:schemeClr val="bg1"/>
              </a:solidFill>
            </a:rPr>
            <a:t>Патологические состояния мозолистого тела могут быть обусловлены различными причинами: врожденными, воспалительными, инфекционными, метаболическими, ишемическими, травматическими и опухолевыми. </a:t>
          </a:r>
          <a:endParaRPr lang="en-US" sz="2400" kern="1200" dirty="0">
            <a:solidFill>
              <a:schemeClr val="bg1"/>
            </a:solidFill>
          </a:endParaRPr>
        </a:p>
      </dsp:txBody>
      <dsp:txXfrm>
        <a:off x="309133" y="1467498"/>
        <a:ext cx="10328388" cy="1357813"/>
      </dsp:txXfrm>
    </dsp:sp>
    <dsp:sp modelId="{07D99AAE-1008-DA43-9DDD-5F3430573893}">
      <dsp:nvSpPr>
        <dsp:cNvPr id="0" name=""/>
        <dsp:cNvSpPr/>
      </dsp:nvSpPr>
      <dsp:spPr>
        <a:xfrm>
          <a:off x="309133" y="2855285"/>
          <a:ext cx="1315450" cy="219241"/>
        </a:xfrm>
        <a:prstGeom prst="parallelogram">
          <a:avLst>
            <a:gd name="adj" fmla="val 140840"/>
          </a:avLst>
        </a:prstGeom>
        <a:gradFill rotWithShape="0">
          <a:gsLst>
            <a:gs pos="0">
              <a:schemeClr val="accent4">
                <a:shade val="50000"/>
                <a:hueOff val="0"/>
                <a:satOff val="0"/>
                <a:lumOff val="27778"/>
                <a:alphaOff val="0"/>
                <a:satMod val="103000"/>
                <a:lumMod val="102000"/>
                <a:tint val="94000"/>
              </a:schemeClr>
            </a:gs>
            <a:gs pos="50000">
              <a:schemeClr val="accent4">
                <a:shade val="50000"/>
                <a:hueOff val="0"/>
                <a:satOff val="0"/>
                <a:lumOff val="27778"/>
                <a:alphaOff val="0"/>
                <a:satMod val="110000"/>
                <a:lumMod val="100000"/>
                <a:shade val="100000"/>
              </a:schemeClr>
            </a:gs>
            <a:gs pos="100000">
              <a:schemeClr val="accent4">
                <a:shade val="50000"/>
                <a:hueOff val="0"/>
                <a:satOff val="0"/>
                <a:lumOff val="27778"/>
                <a:alphaOff val="0"/>
                <a:lumMod val="99000"/>
                <a:satMod val="120000"/>
                <a:shade val="78000"/>
              </a:schemeClr>
            </a:gs>
          </a:gsLst>
          <a:lin ang="5400000" scaled="0"/>
        </a:gradFill>
        <a:ln w="6350" cap="flat" cmpd="sng" algn="ctr">
          <a:solidFill>
            <a:schemeClr val="accent4">
              <a:shade val="50000"/>
              <a:hueOff val="0"/>
              <a:satOff val="0"/>
              <a:lumOff val="2777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FF7AB4B-8AAF-EB4F-B497-156B1FCCEDA2}">
      <dsp:nvSpPr>
        <dsp:cNvPr id="0" name=""/>
        <dsp:cNvSpPr/>
      </dsp:nvSpPr>
      <dsp:spPr>
        <a:xfrm>
          <a:off x="1701318" y="2855285"/>
          <a:ext cx="1315450" cy="219241"/>
        </a:xfrm>
        <a:prstGeom prst="parallelogram">
          <a:avLst>
            <a:gd name="adj" fmla="val 140840"/>
          </a:avLst>
        </a:prstGeom>
        <a:gradFill rotWithShape="0">
          <a:gsLst>
            <a:gs pos="0">
              <a:schemeClr val="accent4">
                <a:shade val="50000"/>
                <a:hueOff val="0"/>
                <a:satOff val="0"/>
                <a:lumOff val="31746"/>
                <a:alphaOff val="0"/>
                <a:satMod val="103000"/>
                <a:lumMod val="102000"/>
                <a:tint val="94000"/>
              </a:schemeClr>
            </a:gs>
            <a:gs pos="50000">
              <a:schemeClr val="accent4">
                <a:shade val="50000"/>
                <a:hueOff val="0"/>
                <a:satOff val="0"/>
                <a:lumOff val="31746"/>
                <a:alphaOff val="0"/>
                <a:satMod val="110000"/>
                <a:lumMod val="100000"/>
                <a:shade val="100000"/>
              </a:schemeClr>
            </a:gs>
            <a:gs pos="100000">
              <a:schemeClr val="accent4">
                <a:shade val="50000"/>
                <a:hueOff val="0"/>
                <a:satOff val="0"/>
                <a:lumOff val="31746"/>
                <a:alphaOff val="0"/>
                <a:lumMod val="99000"/>
                <a:satMod val="120000"/>
                <a:shade val="78000"/>
              </a:schemeClr>
            </a:gs>
          </a:gsLst>
          <a:lin ang="5400000" scaled="0"/>
        </a:gradFill>
        <a:ln w="6350" cap="flat" cmpd="sng" algn="ctr">
          <a:solidFill>
            <a:schemeClr val="accent4">
              <a:shade val="50000"/>
              <a:hueOff val="0"/>
              <a:satOff val="0"/>
              <a:lumOff val="3174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A411430-3A70-A14D-90CF-4E6BC0848DB1}">
      <dsp:nvSpPr>
        <dsp:cNvPr id="0" name=""/>
        <dsp:cNvSpPr/>
      </dsp:nvSpPr>
      <dsp:spPr>
        <a:xfrm>
          <a:off x="3093503" y="2855285"/>
          <a:ext cx="1315450" cy="219241"/>
        </a:xfrm>
        <a:prstGeom prst="parallelogram">
          <a:avLst>
            <a:gd name="adj" fmla="val 140840"/>
          </a:avLst>
        </a:prstGeom>
        <a:gradFill rotWithShape="0">
          <a:gsLst>
            <a:gs pos="0">
              <a:schemeClr val="accent4">
                <a:shade val="50000"/>
                <a:hueOff val="0"/>
                <a:satOff val="0"/>
                <a:lumOff val="35715"/>
                <a:alphaOff val="0"/>
                <a:satMod val="103000"/>
                <a:lumMod val="102000"/>
                <a:tint val="94000"/>
              </a:schemeClr>
            </a:gs>
            <a:gs pos="50000">
              <a:schemeClr val="accent4">
                <a:shade val="50000"/>
                <a:hueOff val="0"/>
                <a:satOff val="0"/>
                <a:lumOff val="35715"/>
                <a:alphaOff val="0"/>
                <a:satMod val="110000"/>
                <a:lumMod val="100000"/>
                <a:shade val="100000"/>
              </a:schemeClr>
            </a:gs>
            <a:gs pos="100000">
              <a:schemeClr val="accent4">
                <a:shade val="50000"/>
                <a:hueOff val="0"/>
                <a:satOff val="0"/>
                <a:lumOff val="35715"/>
                <a:alphaOff val="0"/>
                <a:lumMod val="99000"/>
                <a:satMod val="120000"/>
                <a:shade val="78000"/>
              </a:schemeClr>
            </a:gs>
          </a:gsLst>
          <a:lin ang="5400000" scaled="0"/>
        </a:gradFill>
        <a:ln w="6350" cap="flat" cmpd="sng" algn="ctr">
          <a:solidFill>
            <a:schemeClr val="accent4">
              <a:shade val="50000"/>
              <a:hueOff val="0"/>
              <a:satOff val="0"/>
              <a:lumOff val="3571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B711705-DA27-AF45-8BFA-B1D9F2F7DF68}">
      <dsp:nvSpPr>
        <dsp:cNvPr id="0" name=""/>
        <dsp:cNvSpPr/>
      </dsp:nvSpPr>
      <dsp:spPr>
        <a:xfrm>
          <a:off x="4485687" y="2855285"/>
          <a:ext cx="1315450" cy="219241"/>
        </a:xfrm>
        <a:prstGeom prst="parallelogram">
          <a:avLst>
            <a:gd name="adj" fmla="val 140840"/>
          </a:avLst>
        </a:prstGeom>
        <a:gradFill rotWithShape="0">
          <a:gsLst>
            <a:gs pos="0">
              <a:schemeClr val="accent4">
                <a:shade val="50000"/>
                <a:hueOff val="0"/>
                <a:satOff val="0"/>
                <a:lumOff val="39683"/>
                <a:alphaOff val="0"/>
                <a:satMod val="103000"/>
                <a:lumMod val="102000"/>
                <a:tint val="94000"/>
              </a:schemeClr>
            </a:gs>
            <a:gs pos="50000">
              <a:schemeClr val="accent4">
                <a:shade val="50000"/>
                <a:hueOff val="0"/>
                <a:satOff val="0"/>
                <a:lumOff val="39683"/>
                <a:alphaOff val="0"/>
                <a:satMod val="110000"/>
                <a:lumMod val="100000"/>
                <a:shade val="100000"/>
              </a:schemeClr>
            </a:gs>
            <a:gs pos="100000">
              <a:schemeClr val="accent4">
                <a:shade val="50000"/>
                <a:hueOff val="0"/>
                <a:satOff val="0"/>
                <a:lumOff val="39683"/>
                <a:alphaOff val="0"/>
                <a:lumMod val="99000"/>
                <a:satMod val="120000"/>
                <a:shade val="78000"/>
              </a:schemeClr>
            </a:gs>
          </a:gsLst>
          <a:lin ang="5400000" scaled="0"/>
        </a:gradFill>
        <a:ln w="6350" cap="flat" cmpd="sng" algn="ctr">
          <a:solidFill>
            <a:schemeClr val="accent4">
              <a:shade val="50000"/>
              <a:hueOff val="0"/>
              <a:satOff val="0"/>
              <a:lumOff val="3968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B9D2204-698B-A64E-957C-BF0E862D865D}">
      <dsp:nvSpPr>
        <dsp:cNvPr id="0" name=""/>
        <dsp:cNvSpPr/>
      </dsp:nvSpPr>
      <dsp:spPr>
        <a:xfrm>
          <a:off x="5877872" y="2855285"/>
          <a:ext cx="1315450" cy="219241"/>
        </a:xfrm>
        <a:prstGeom prst="parallelogram">
          <a:avLst>
            <a:gd name="adj" fmla="val 140840"/>
          </a:avLst>
        </a:prstGeom>
        <a:gradFill rotWithShape="0">
          <a:gsLst>
            <a:gs pos="0">
              <a:schemeClr val="accent4">
                <a:shade val="50000"/>
                <a:hueOff val="0"/>
                <a:satOff val="0"/>
                <a:lumOff val="39683"/>
                <a:alphaOff val="0"/>
                <a:satMod val="103000"/>
                <a:lumMod val="102000"/>
                <a:tint val="94000"/>
              </a:schemeClr>
            </a:gs>
            <a:gs pos="50000">
              <a:schemeClr val="accent4">
                <a:shade val="50000"/>
                <a:hueOff val="0"/>
                <a:satOff val="0"/>
                <a:lumOff val="39683"/>
                <a:alphaOff val="0"/>
                <a:satMod val="110000"/>
                <a:lumMod val="100000"/>
                <a:shade val="100000"/>
              </a:schemeClr>
            </a:gs>
            <a:gs pos="100000">
              <a:schemeClr val="accent4">
                <a:shade val="50000"/>
                <a:hueOff val="0"/>
                <a:satOff val="0"/>
                <a:lumOff val="39683"/>
                <a:alphaOff val="0"/>
                <a:lumMod val="99000"/>
                <a:satMod val="120000"/>
                <a:shade val="78000"/>
              </a:schemeClr>
            </a:gs>
          </a:gsLst>
          <a:lin ang="5400000" scaled="0"/>
        </a:gradFill>
        <a:ln w="6350" cap="flat" cmpd="sng" algn="ctr">
          <a:solidFill>
            <a:schemeClr val="accent4">
              <a:shade val="50000"/>
              <a:hueOff val="0"/>
              <a:satOff val="0"/>
              <a:lumOff val="3968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6DCAE1E-ADB9-4B45-9421-A849A538EB93}">
      <dsp:nvSpPr>
        <dsp:cNvPr id="0" name=""/>
        <dsp:cNvSpPr/>
      </dsp:nvSpPr>
      <dsp:spPr>
        <a:xfrm>
          <a:off x="7270057" y="2855285"/>
          <a:ext cx="1315450" cy="219241"/>
        </a:xfrm>
        <a:prstGeom prst="parallelogram">
          <a:avLst>
            <a:gd name="adj" fmla="val 140840"/>
          </a:avLst>
        </a:prstGeom>
        <a:gradFill rotWithShape="0">
          <a:gsLst>
            <a:gs pos="0">
              <a:schemeClr val="accent4">
                <a:shade val="50000"/>
                <a:hueOff val="0"/>
                <a:satOff val="0"/>
                <a:lumOff val="35715"/>
                <a:alphaOff val="0"/>
                <a:satMod val="103000"/>
                <a:lumMod val="102000"/>
                <a:tint val="94000"/>
              </a:schemeClr>
            </a:gs>
            <a:gs pos="50000">
              <a:schemeClr val="accent4">
                <a:shade val="50000"/>
                <a:hueOff val="0"/>
                <a:satOff val="0"/>
                <a:lumOff val="35715"/>
                <a:alphaOff val="0"/>
                <a:satMod val="110000"/>
                <a:lumMod val="100000"/>
                <a:shade val="100000"/>
              </a:schemeClr>
            </a:gs>
            <a:gs pos="100000">
              <a:schemeClr val="accent4">
                <a:shade val="50000"/>
                <a:hueOff val="0"/>
                <a:satOff val="0"/>
                <a:lumOff val="35715"/>
                <a:alphaOff val="0"/>
                <a:lumMod val="99000"/>
                <a:satMod val="120000"/>
                <a:shade val="78000"/>
              </a:schemeClr>
            </a:gs>
          </a:gsLst>
          <a:lin ang="5400000" scaled="0"/>
        </a:gradFill>
        <a:ln w="6350" cap="flat" cmpd="sng" algn="ctr">
          <a:solidFill>
            <a:schemeClr val="accent4">
              <a:shade val="50000"/>
              <a:hueOff val="0"/>
              <a:satOff val="0"/>
              <a:lumOff val="3571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F8CD38E-3202-0747-A1E3-57CA8964E034}">
      <dsp:nvSpPr>
        <dsp:cNvPr id="0" name=""/>
        <dsp:cNvSpPr/>
      </dsp:nvSpPr>
      <dsp:spPr>
        <a:xfrm>
          <a:off x="8662241" y="2855285"/>
          <a:ext cx="1315450" cy="219241"/>
        </a:xfrm>
        <a:prstGeom prst="parallelogram">
          <a:avLst>
            <a:gd name="adj" fmla="val 140840"/>
          </a:avLst>
        </a:prstGeom>
        <a:gradFill rotWithShape="0">
          <a:gsLst>
            <a:gs pos="0">
              <a:schemeClr val="accent4">
                <a:shade val="50000"/>
                <a:hueOff val="0"/>
                <a:satOff val="0"/>
                <a:lumOff val="31746"/>
                <a:alphaOff val="0"/>
                <a:satMod val="103000"/>
                <a:lumMod val="102000"/>
                <a:tint val="94000"/>
              </a:schemeClr>
            </a:gs>
            <a:gs pos="50000">
              <a:schemeClr val="accent4">
                <a:shade val="50000"/>
                <a:hueOff val="0"/>
                <a:satOff val="0"/>
                <a:lumOff val="31746"/>
                <a:alphaOff val="0"/>
                <a:satMod val="110000"/>
                <a:lumMod val="100000"/>
                <a:shade val="100000"/>
              </a:schemeClr>
            </a:gs>
            <a:gs pos="100000">
              <a:schemeClr val="accent4">
                <a:shade val="50000"/>
                <a:hueOff val="0"/>
                <a:satOff val="0"/>
                <a:lumOff val="31746"/>
                <a:alphaOff val="0"/>
                <a:lumMod val="99000"/>
                <a:satMod val="120000"/>
                <a:shade val="78000"/>
              </a:schemeClr>
            </a:gs>
          </a:gsLst>
          <a:lin ang="5400000" scaled="0"/>
        </a:gradFill>
        <a:ln w="6350" cap="flat" cmpd="sng" algn="ctr">
          <a:solidFill>
            <a:schemeClr val="accent4">
              <a:shade val="50000"/>
              <a:hueOff val="0"/>
              <a:satOff val="0"/>
              <a:lumOff val="3174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9EFE2E0-C1F0-D64E-8314-4C801618878E}">
      <dsp:nvSpPr>
        <dsp:cNvPr id="0" name=""/>
        <dsp:cNvSpPr/>
      </dsp:nvSpPr>
      <dsp:spPr>
        <a:xfrm>
          <a:off x="309133" y="3120916"/>
          <a:ext cx="10328388" cy="896897"/>
        </a:xfrm>
        <a:prstGeom prst="rect">
          <a:avLst/>
        </a:prstGeom>
        <a:solidFill>
          <a:srgbClr val="002060"/>
        </a:solidFill>
        <a:ln>
          <a:solidFill>
            <a:srgbClr val="0070C0"/>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just" defTabSz="1066800">
            <a:lnSpc>
              <a:spcPct val="90000"/>
            </a:lnSpc>
            <a:spcBef>
              <a:spcPct val="0"/>
            </a:spcBef>
            <a:spcAft>
              <a:spcPct val="35000"/>
            </a:spcAft>
          </a:pPr>
          <a:r>
            <a:rPr lang="ru-RU" sz="2400" kern="1200" dirty="0" smtClean="0">
              <a:solidFill>
                <a:schemeClr val="bg1"/>
              </a:solidFill>
            </a:rPr>
            <a:t>Анализ информации из истории болезни и результатов визуализации МР-картины помогают в постановке диагноза и в выборе эффективного лечения</a:t>
          </a:r>
          <a:endParaRPr lang="en-US" sz="2400" kern="1200" dirty="0">
            <a:solidFill>
              <a:schemeClr val="bg1"/>
            </a:solidFill>
          </a:endParaRPr>
        </a:p>
      </dsp:txBody>
      <dsp:txXfrm>
        <a:off x="309133" y="3120916"/>
        <a:ext cx="10328388" cy="896897"/>
      </dsp:txXfrm>
    </dsp:sp>
    <dsp:sp modelId="{605D7C72-1CB4-8E4C-B110-65D9ADCEC01D}">
      <dsp:nvSpPr>
        <dsp:cNvPr id="0" name=""/>
        <dsp:cNvSpPr/>
      </dsp:nvSpPr>
      <dsp:spPr>
        <a:xfrm>
          <a:off x="309133" y="4062776"/>
          <a:ext cx="1315450" cy="219241"/>
        </a:xfrm>
        <a:prstGeom prst="parallelogram">
          <a:avLst>
            <a:gd name="adj" fmla="val 140840"/>
          </a:avLst>
        </a:prstGeom>
        <a:gradFill rotWithShape="0">
          <a:gsLst>
            <a:gs pos="0">
              <a:schemeClr val="accent4">
                <a:shade val="50000"/>
                <a:hueOff val="0"/>
                <a:satOff val="0"/>
                <a:lumOff val="27778"/>
                <a:alphaOff val="0"/>
                <a:satMod val="103000"/>
                <a:lumMod val="102000"/>
                <a:tint val="94000"/>
              </a:schemeClr>
            </a:gs>
            <a:gs pos="50000">
              <a:schemeClr val="accent4">
                <a:shade val="50000"/>
                <a:hueOff val="0"/>
                <a:satOff val="0"/>
                <a:lumOff val="27778"/>
                <a:alphaOff val="0"/>
                <a:satMod val="110000"/>
                <a:lumMod val="100000"/>
                <a:shade val="100000"/>
              </a:schemeClr>
            </a:gs>
            <a:gs pos="100000">
              <a:schemeClr val="accent4">
                <a:shade val="50000"/>
                <a:hueOff val="0"/>
                <a:satOff val="0"/>
                <a:lumOff val="27778"/>
                <a:alphaOff val="0"/>
                <a:lumMod val="99000"/>
                <a:satMod val="120000"/>
                <a:shade val="78000"/>
              </a:schemeClr>
            </a:gs>
          </a:gsLst>
          <a:lin ang="5400000" scaled="0"/>
        </a:gradFill>
        <a:ln w="6350" cap="flat" cmpd="sng" algn="ctr">
          <a:solidFill>
            <a:schemeClr val="accent4">
              <a:shade val="50000"/>
              <a:hueOff val="0"/>
              <a:satOff val="0"/>
              <a:lumOff val="2777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181C922-4BA8-8A4E-BFD6-3B8B3BAB293A}">
      <dsp:nvSpPr>
        <dsp:cNvPr id="0" name=""/>
        <dsp:cNvSpPr/>
      </dsp:nvSpPr>
      <dsp:spPr>
        <a:xfrm>
          <a:off x="1701318" y="4062776"/>
          <a:ext cx="1315450" cy="219241"/>
        </a:xfrm>
        <a:prstGeom prst="parallelogram">
          <a:avLst>
            <a:gd name="adj" fmla="val 140840"/>
          </a:avLst>
        </a:prstGeom>
        <a:gradFill rotWithShape="0">
          <a:gsLst>
            <a:gs pos="0">
              <a:schemeClr val="accent4">
                <a:shade val="50000"/>
                <a:hueOff val="0"/>
                <a:satOff val="0"/>
                <a:lumOff val="23810"/>
                <a:alphaOff val="0"/>
                <a:satMod val="103000"/>
                <a:lumMod val="102000"/>
                <a:tint val="94000"/>
              </a:schemeClr>
            </a:gs>
            <a:gs pos="50000">
              <a:schemeClr val="accent4">
                <a:shade val="50000"/>
                <a:hueOff val="0"/>
                <a:satOff val="0"/>
                <a:lumOff val="23810"/>
                <a:alphaOff val="0"/>
                <a:satMod val="110000"/>
                <a:lumMod val="100000"/>
                <a:shade val="100000"/>
              </a:schemeClr>
            </a:gs>
            <a:gs pos="100000">
              <a:schemeClr val="accent4">
                <a:shade val="50000"/>
                <a:hueOff val="0"/>
                <a:satOff val="0"/>
                <a:lumOff val="23810"/>
                <a:alphaOff val="0"/>
                <a:lumMod val="99000"/>
                <a:satMod val="120000"/>
                <a:shade val="78000"/>
              </a:schemeClr>
            </a:gs>
          </a:gsLst>
          <a:lin ang="5400000" scaled="0"/>
        </a:gradFill>
        <a:ln w="6350" cap="flat" cmpd="sng" algn="ctr">
          <a:solidFill>
            <a:schemeClr val="accent4">
              <a:shade val="50000"/>
              <a:hueOff val="0"/>
              <a:satOff val="0"/>
              <a:lumOff val="2381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7D11E47-2DFB-344F-B40D-F3443508C8F2}">
      <dsp:nvSpPr>
        <dsp:cNvPr id="0" name=""/>
        <dsp:cNvSpPr/>
      </dsp:nvSpPr>
      <dsp:spPr>
        <a:xfrm>
          <a:off x="3093503" y="4062776"/>
          <a:ext cx="1315450" cy="219241"/>
        </a:xfrm>
        <a:prstGeom prst="parallelogram">
          <a:avLst>
            <a:gd name="adj" fmla="val 140840"/>
          </a:avLst>
        </a:prstGeom>
        <a:gradFill rotWithShape="0">
          <a:gsLst>
            <a:gs pos="0">
              <a:schemeClr val="accent4">
                <a:shade val="50000"/>
                <a:hueOff val="0"/>
                <a:satOff val="0"/>
                <a:lumOff val="19841"/>
                <a:alphaOff val="0"/>
                <a:satMod val="103000"/>
                <a:lumMod val="102000"/>
                <a:tint val="94000"/>
              </a:schemeClr>
            </a:gs>
            <a:gs pos="50000">
              <a:schemeClr val="accent4">
                <a:shade val="50000"/>
                <a:hueOff val="0"/>
                <a:satOff val="0"/>
                <a:lumOff val="19841"/>
                <a:alphaOff val="0"/>
                <a:satMod val="110000"/>
                <a:lumMod val="100000"/>
                <a:shade val="100000"/>
              </a:schemeClr>
            </a:gs>
            <a:gs pos="100000">
              <a:schemeClr val="accent4">
                <a:shade val="50000"/>
                <a:hueOff val="0"/>
                <a:satOff val="0"/>
                <a:lumOff val="19841"/>
                <a:alphaOff val="0"/>
                <a:lumMod val="99000"/>
                <a:satMod val="120000"/>
                <a:shade val="78000"/>
              </a:schemeClr>
            </a:gs>
          </a:gsLst>
          <a:lin ang="5400000" scaled="0"/>
        </a:gradFill>
        <a:ln w="6350" cap="flat" cmpd="sng" algn="ctr">
          <a:solidFill>
            <a:schemeClr val="accent4">
              <a:shade val="50000"/>
              <a:hueOff val="0"/>
              <a:satOff val="0"/>
              <a:lumOff val="1984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537E4C2-63BE-7141-9736-2555819E5BC0}">
      <dsp:nvSpPr>
        <dsp:cNvPr id="0" name=""/>
        <dsp:cNvSpPr/>
      </dsp:nvSpPr>
      <dsp:spPr>
        <a:xfrm>
          <a:off x="4485687" y="4062776"/>
          <a:ext cx="1315450" cy="219241"/>
        </a:xfrm>
        <a:prstGeom prst="parallelogram">
          <a:avLst>
            <a:gd name="adj" fmla="val 140840"/>
          </a:avLst>
        </a:prstGeom>
        <a:gradFill rotWithShape="0">
          <a:gsLst>
            <a:gs pos="0">
              <a:schemeClr val="accent4">
                <a:shade val="50000"/>
                <a:hueOff val="0"/>
                <a:satOff val="0"/>
                <a:lumOff val="15873"/>
                <a:alphaOff val="0"/>
                <a:satMod val="103000"/>
                <a:lumMod val="102000"/>
                <a:tint val="94000"/>
              </a:schemeClr>
            </a:gs>
            <a:gs pos="50000">
              <a:schemeClr val="accent4">
                <a:shade val="50000"/>
                <a:hueOff val="0"/>
                <a:satOff val="0"/>
                <a:lumOff val="15873"/>
                <a:alphaOff val="0"/>
                <a:satMod val="110000"/>
                <a:lumMod val="100000"/>
                <a:shade val="100000"/>
              </a:schemeClr>
            </a:gs>
            <a:gs pos="100000">
              <a:schemeClr val="accent4">
                <a:shade val="50000"/>
                <a:hueOff val="0"/>
                <a:satOff val="0"/>
                <a:lumOff val="15873"/>
                <a:alphaOff val="0"/>
                <a:lumMod val="99000"/>
                <a:satMod val="120000"/>
                <a:shade val="78000"/>
              </a:schemeClr>
            </a:gs>
          </a:gsLst>
          <a:lin ang="5400000" scaled="0"/>
        </a:gradFill>
        <a:ln w="6350" cap="flat" cmpd="sng" algn="ctr">
          <a:solidFill>
            <a:schemeClr val="accent4">
              <a:shade val="50000"/>
              <a:hueOff val="0"/>
              <a:satOff val="0"/>
              <a:lumOff val="1587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C242DCC-8BF4-5249-B35C-0E1C63FD30F8}">
      <dsp:nvSpPr>
        <dsp:cNvPr id="0" name=""/>
        <dsp:cNvSpPr/>
      </dsp:nvSpPr>
      <dsp:spPr>
        <a:xfrm>
          <a:off x="5877872" y="4062776"/>
          <a:ext cx="1315450" cy="219241"/>
        </a:xfrm>
        <a:prstGeom prst="parallelogram">
          <a:avLst>
            <a:gd name="adj" fmla="val 140840"/>
          </a:avLst>
        </a:prstGeom>
        <a:gradFill rotWithShape="0">
          <a:gsLst>
            <a:gs pos="0">
              <a:schemeClr val="accent4">
                <a:shade val="50000"/>
                <a:hueOff val="0"/>
                <a:satOff val="0"/>
                <a:lumOff val="11905"/>
                <a:alphaOff val="0"/>
                <a:satMod val="103000"/>
                <a:lumMod val="102000"/>
                <a:tint val="94000"/>
              </a:schemeClr>
            </a:gs>
            <a:gs pos="50000">
              <a:schemeClr val="accent4">
                <a:shade val="50000"/>
                <a:hueOff val="0"/>
                <a:satOff val="0"/>
                <a:lumOff val="11905"/>
                <a:alphaOff val="0"/>
                <a:satMod val="110000"/>
                <a:lumMod val="100000"/>
                <a:shade val="100000"/>
              </a:schemeClr>
            </a:gs>
            <a:gs pos="100000">
              <a:schemeClr val="accent4">
                <a:shade val="50000"/>
                <a:hueOff val="0"/>
                <a:satOff val="0"/>
                <a:lumOff val="11905"/>
                <a:alphaOff val="0"/>
                <a:lumMod val="99000"/>
                <a:satMod val="120000"/>
                <a:shade val="78000"/>
              </a:schemeClr>
            </a:gs>
          </a:gsLst>
          <a:lin ang="5400000" scaled="0"/>
        </a:gradFill>
        <a:ln w="6350" cap="flat" cmpd="sng" algn="ctr">
          <a:solidFill>
            <a:schemeClr val="accent4">
              <a:shade val="50000"/>
              <a:hueOff val="0"/>
              <a:satOff val="0"/>
              <a:lumOff val="1190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28CB790-D330-A345-B60F-9831F630693D}">
      <dsp:nvSpPr>
        <dsp:cNvPr id="0" name=""/>
        <dsp:cNvSpPr/>
      </dsp:nvSpPr>
      <dsp:spPr>
        <a:xfrm>
          <a:off x="7270057" y="4062776"/>
          <a:ext cx="1315450" cy="219241"/>
        </a:xfrm>
        <a:prstGeom prst="parallelogram">
          <a:avLst>
            <a:gd name="adj" fmla="val 140840"/>
          </a:avLst>
        </a:prstGeom>
        <a:gradFill rotWithShape="0">
          <a:gsLst>
            <a:gs pos="0">
              <a:schemeClr val="accent4">
                <a:shade val="50000"/>
                <a:hueOff val="0"/>
                <a:satOff val="0"/>
                <a:lumOff val="7937"/>
                <a:alphaOff val="0"/>
                <a:satMod val="103000"/>
                <a:lumMod val="102000"/>
                <a:tint val="94000"/>
              </a:schemeClr>
            </a:gs>
            <a:gs pos="50000">
              <a:schemeClr val="accent4">
                <a:shade val="50000"/>
                <a:hueOff val="0"/>
                <a:satOff val="0"/>
                <a:lumOff val="7937"/>
                <a:alphaOff val="0"/>
                <a:satMod val="110000"/>
                <a:lumMod val="100000"/>
                <a:shade val="100000"/>
              </a:schemeClr>
            </a:gs>
            <a:gs pos="100000">
              <a:schemeClr val="accent4">
                <a:shade val="50000"/>
                <a:hueOff val="0"/>
                <a:satOff val="0"/>
                <a:lumOff val="7937"/>
                <a:alphaOff val="0"/>
                <a:lumMod val="99000"/>
                <a:satMod val="120000"/>
                <a:shade val="78000"/>
              </a:schemeClr>
            </a:gs>
          </a:gsLst>
          <a:lin ang="5400000" scaled="0"/>
        </a:gradFill>
        <a:ln w="6350" cap="flat" cmpd="sng" algn="ctr">
          <a:solidFill>
            <a:schemeClr val="accent4">
              <a:shade val="50000"/>
              <a:hueOff val="0"/>
              <a:satOff val="0"/>
              <a:lumOff val="793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B163839-9971-914F-B674-6BDD658A9AE2}">
      <dsp:nvSpPr>
        <dsp:cNvPr id="0" name=""/>
        <dsp:cNvSpPr/>
      </dsp:nvSpPr>
      <dsp:spPr>
        <a:xfrm>
          <a:off x="8662241" y="4062776"/>
          <a:ext cx="1315450" cy="219241"/>
        </a:xfrm>
        <a:prstGeom prst="parallelogram">
          <a:avLst>
            <a:gd name="adj" fmla="val 140840"/>
          </a:avLst>
        </a:prstGeom>
        <a:gradFill rotWithShape="0">
          <a:gsLst>
            <a:gs pos="0">
              <a:schemeClr val="accent4">
                <a:shade val="50000"/>
                <a:hueOff val="0"/>
                <a:satOff val="0"/>
                <a:lumOff val="3968"/>
                <a:alphaOff val="0"/>
                <a:satMod val="103000"/>
                <a:lumMod val="102000"/>
                <a:tint val="94000"/>
              </a:schemeClr>
            </a:gs>
            <a:gs pos="50000">
              <a:schemeClr val="accent4">
                <a:shade val="50000"/>
                <a:hueOff val="0"/>
                <a:satOff val="0"/>
                <a:lumOff val="3968"/>
                <a:alphaOff val="0"/>
                <a:satMod val="110000"/>
                <a:lumMod val="100000"/>
                <a:shade val="100000"/>
              </a:schemeClr>
            </a:gs>
            <a:gs pos="100000">
              <a:schemeClr val="accent4">
                <a:shade val="50000"/>
                <a:hueOff val="0"/>
                <a:satOff val="0"/>
                <a:lumOff val="3968"/>
                <a:alphaOff val="0"/>
                <a:lumMod val="99000"/>
                <a:satMod val="120000"/>
                <a:shade val="78000"/>
              </a:schemeClr>
            </a:gs>
          </a:gsLst>
          <a:lin ang="5400000" scaled="0"/>
        </a:gradFill>
        <a:ln w="6350" cap="flat" cmpd="sng" algn="ctr">
          <a:solidFill>
            <a:schemeClr val="accent4">
              <a:shade val="50000"/>
              <a:hueOff val="0"/>
              <a:satOff val="0"/>
              <a:lumOff val="396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9"/>
          <a:ext cx="1628775" cy="176596"/>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VASCULAR</a:t>
          </a:r>
        </a:p>
      </dsp:txBody>
      <dsp:txXfrm>
        <a:off x="8621" y="8630"/>
        <a:ext cx="1611533" cy="1593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80"/>
          <a:ext cx="1628775" cy="179887"/>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INFECTIOUS</a:t>
          </a:r>
        </a:p>
      </dsp:txBody>
      <dsp:txXfrm>
        <a:off x="8781" y="8861"/>
        <a:ext cx="1611213" cy="1623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80"/>
          <a:ext cx="1628775" cy="179887"/>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NEOPLASTIC</a:t>
          </a:r>
        </a:p>
      </dsp:txBody>
      <dsp:txXfrm>
        <a:off x="8781" y="8861"/>
        <a:ext cx="1611213" cy="1623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0"/>
          <a:ext cx="1628775" cy="184823"/>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DEMYELINATING</a:t>
          </a:r>
        </a:p>
      </dsp:txBody>
      <dsp:txXfrm>
        <a:off x="9022" y="9022"/>
        <a:ext cx="1610731" cy="16677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0"/>
          <a:ext cx="1628775" cy="184823"/>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IDIOPATHIC</a:t>
          </a:r>
        </a:p>
      </dsp:txBody>
      <dsp:txXfrm>
        <a:off x="9022" y="9022"/>
        <a:ext cx="1610731" cy="16677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0"/>
          <a:ext cx="2093550" cy="184823"/>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CONGENITAL/GENETIC</a:t>
          </a:r>
        </a:p>
      </dsp:txBody>
      <dsp:txXfrm>
        <a:off x="9022" y="9022"/>
        <a:ext cx="2075506" cy="16677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179"/>
          <a:ext cx="1628775" cy="184823"/>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AUTOIMMUNE</a:t>
          </a:r>
        </a:p>
      </dsp:txBody>
      <dsp:txXfrm>
        <a:off x="9022" y="9201"/>
        <a:ext cx="1610731" cy="16677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179"/>
          <a:ext cx="1628775" cy="184823"/>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TRAUMA/TOXIC</a:t>
          </a:r>
        </a:p>
      </dsp:txBody>
      <dsp:txXfrm>
        <a:off x="9022" y="9201"/>
        <a:ext cx="1610731" cy="16677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7E7B-B56C-4BD3-B0C4-AC0E874BD2A6}">
      <dsp:nvSpPr>
        <dsp:cNvPr id="0" name=""/>
        <dsp:cNvSpPr/>
      </dsp:nvSpPr>
      <dsp:spPr>
        <a:xfrm>
          <a:off x="0" y="89"/>
          <a:ext cx="1628775" cy="184823"/>
        </a:xfrm>
        <a:prstGeom prst="roundRect">
          <a:avLst/>
        </a:prstGeom>
        <a:solidFill>
          <a:srgbClr val="0432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a:latin typeface="Times New Roman" panose="02020603050405020304" pitchFamily="18" charset="0"/>
              <a:cs typeface="Times New Roman" panose="02020603050405020304" pitchFamily="18" charset="0"/>
            </a:rPr>
            <a:t>EMBOLI</a:t>
          </a:r>
        </a:p>
      </dsp:txBody>
      <dsp:txXfrm>
        <a:off x="9022" y="9111"/>
        <a:ext cx="1610731" cy="1667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A1750-5BF7-2D4A-A4E0-8987F663557C}">
      <dsp:nvSpPr>
        <dsp:cNvPr id="0" name=""/>
        <dsp:cNvSpPr/>
      </dsp:nvSpPr>
      <dsp:spPr>
        <a:xfrm>
          <a:off x="-5847460" y="-894916"/>
          <a:ext cx="6961438" cy="6961438"/>
        </a:xfrm>
        <a:prstGeom prst="blockArc">
          <a:avLst>
            <a:gd name="adj1" fmla="val 18900000"/>
            <a:gd name="adj2" fmla="val 2700000"/>
            <a:gd name="adj3" fmla="val 31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A00C5D-A06F-E746-8F14-829450EDF49B}">
      <dsp:nvSpPr>
        <dsp:cNvPr id="0" name=""/>
        <dsp:cNvSpPr/>
      </dsp:nvSpPr>
      <dsp:spPr>
        <a:xfrm>
          <a:off x="486887" y="323121"/>
          <a:ext cx="11357613" cy="646657"/>
        </a:xfrm>
        <a:prstGeom prst="rect">
          <a:avLst/>
        </a:prstGeom>
        <a:solidFill>
          <a:srgbClr val="00206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284" tIns="60960" rIns="60960" bIns="60960" numCol="1" spcCol="1270" anchor="ctr" anchorCtr="0">
          <a:noAutofit/>
        </a:bodyPr>
        <a:lstStyle/>
        <a:p>
          <a:pPr lvl="0" algn="just" defTabSz="1066800">
            <a:lnSpc>
              <a:spcPct val="90000"/>
            </a:lnSpc>
            <a:spcBef>
              <a:spcPct val="0"/>
            </a:spcBef>
            <a:spcAft>
              <a:spcPct val="35000"/>
            </a:spcAft>
          </a:pPr>
          <a:r>
            <a:rPr lang="ru-RU" sz="2400" kern="1200" dirty="0" smtClean="0"/>
            <a:t>Эмбриология и анатомию мозолистого тела головного мозга</a:t>
          </a:r>
          <a:endParaRPr lang="en-US" sz="2400" kern="1200" dirty="0"/>
        </a:p>
      </dsp:txBody>
      <dsp:txXfrm>
        <a:off x="486887" y="323121"/>
        <a:ext cx="11357613" cy="646657"/>
      </dsp:txXfrm>
    </dsp:sp>
    <dsp:sp modelId="{F69EA98E-32BF-F041-B891-DA16F829E1CF}">
      <dsp:nvSpPr>
        <dsp:cNvPr id="0" name=""/>
        <dsp:cNvSpPr/>
      </dsp:nvSpPr>
      <dsp:spPr>
        <a:xfrm>
          <a:off x="82726" y="242289"/>
          <a:ext cx="808322" cy="808322"/>
        </a:xfrm>
        <a:prstGeom prst="ellipse">
          <a:avLst/>
        </a:prstGeom>
        <a:solidFill>
          <a:schemeClr val="bg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560CB9-0B2D-464E-8E9E-AB51F377115D}">
      <dsp:nvSpPr>
        <dsp:cNvPr id="0" name=""/>
        <dsp:cNvSpPr/>
      </dsp:nvSpPr>
      <dsp:spPr>
        <a:xfrm>
          <a:off x="950263" y="1292798"/>
          <a:ext cx="10894237" cy="646657"/>
        </a:xfrm>
        <a:prstGeom prst="rect">
          <a:avLst/>
        </a:prstGeom>
        <a:solidFill>
          <a:srgbClr val="00206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284" tIns="60960" rIns="60960" bIns="60960" numCol="1" spcCol="1270" anchor="ctr" anchorCtr="0">
          <a:noAutofit/>
        </a:bodyPr>
        <a:lstStyle/>
        <a:p>
          <a:pPr lvl="0" algn="l" defTabSz="1066800">
            <a:lnSpc>
              <a:spcPct val="90000"/>
            </a:lnSpc>
            <a:spcBef>
              <a:spcPct val="0"/>
            </a:spcBef>
            <a:spcAft>
              <a:spcPct val="35000"/>
            </a:spcAft>
          </a:pPr>
          <a:r>
            <a:rPr lang="ru-RU" sz="2400" kern="1200" dirty="0" smtClean="0"/>
            <a:t>Обзор поражений ЦНС с «симптомом бабочки» на аксиальных срезах при </a:t>
          </a:r>
          <a:r>
            <a:rPr lang="ru-RU" sz="2400" kern="1200" dirty="0" err="1" smtClean="0"/>
            <a:t>глиобластоме</a:t>
          </a:r>
          <a:r>
            <a:rPr lang="ru-RU" sz="2400" kern="1200" dirty="0" smtClean="0"/>
            <a:t> (ГБМ) и первичной </a:t>
          </a:r>
          <a:r>
            <a:rPr lang="ru-RU" sz="2400" kern="1200" dirty="0" err="1" smtClean="0"/>
            <a:t>лимфоме</a:t>
          </a:r>
          <a:r>
            <a:rPr lang="ru-RU" sz="2400" kern="1200" dirty="0" smtClean="0"/>
            <a:t> ЦНС</a:t>
          </a:r>
          <a:endParaRPr lang="en-US" sz="2400" kern="1200" dirty="0"/>
        </a:p>
      </dsp:txBody>
      <dsp:txXfrm>
        <a:off x="950263" y="1292798"/>
        <a:ext cx="10894237" cy="646657"/>
      </dsp:txXfrm>
    </dsp:sp>
    <dsp:sp modelId="{0D0A86B2-1256-294B-9DDA-E743EF9CB5BB}">
      <dsp:nvSpPr>
        <dsp:cNvPr id="0" name=""/>
        <dsp:cNvSpPr/>
      </dsp:nvSpPr>
      <dsp:spPr>
        <a:xfrm>
          <a:off x="546102" y="1211965"/>
          <a:ext cx="808322" cy="8083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C45CB4-F80E-CF41-B52A-7309BD6868BA}">
      <dsp:nvSpPr>
        <dsp:cNvPr id="0" name=""/>
        <dsp:cNvSpPr/>
      </dsp:nvSpPr>
      <dsp:spPr>
        <a:xfrm>
          <a:off x="1092482" y="2262474"/>
          <a:ext cx="10752018" cy="646657"/>
        </a:xfrm>
        <a:prstGeom prst="rect">
          <a:avLst/>
        </a:prstGeom>
        <a:solidFill>
          <a:srgbClr val="00206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284" tIns="60960" rIns="60960" bIns="60960" numCol="1" spcCol="1270" anchor="ctr" anchorCtr="0">
          <a:noAutofit/>
        </a:bodyPr>
        <a:lstStyle/>
        <a:p>
          <a:pPr lvl="0" algn="l" defTabSz="1066800">
            <a:lnSpc>
              <a:spcPct val="90000"/>
            </a:lnSpc>
            <a:spcBef>
              <a:spcPct val="0"/>
            </a:spcBef>
            <a:spcAft>
              <a:spcPct val="35000"/>
            </a:spcAft>
          </a:pPr>
          <a:r>
            <a:rPr lang="ru-RU" sz="2400" kern="1200" dirty="0" smtClean="0"/>
            <a:t>Другие патологические состояния мозолистого тела помимо типичной картины «симптома бабочки»</a:t>
          </a:r>
        </a:p>
      </dsp:txBody>
      <dsp:txXfrm>
        <a:off x="1092482" y="2262474"/>
        <a:ext cx="10752018" cy="646657"/>
      </dsp:txXfrm>
    </dsp:sp>
    <dsp:sp modelId="{B276FF79-B61A-1A45-B8D1-42B2C398E5A4}">
      <dsp:nvSpPr>
        <dsp:cNvPr id="0" name=""/>
        <dsp:cNvSpPr/>
      </dsp:nvSpPr>
      <dsp:spPr>
        <a:xfrm>
          <a:off x="688321" y="2181641"/>
          <a:ext cx="808322" cy="808322"/>
        </a:xfrm>
        <a:prstGeom prst="ellipse">
          <a:avLst/>
        </a:prstGeom>
        <a:solidFill>
          <a:schemeClr val="bg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F35517-705B-754D-B659-304491961E4A}">
      <dsp:nvSpPr>
        <dsp:cNvPr id="0" name=""/>
        <dsp:cNvSpPr/>
      </dsp:nvSpPr>
      <dsp:spPr>
        <a:xfrm>
          <a:off x="950263" y="3232150"/>
          <a:ext cx="10894237" cy="646657"/>
        </a:xfrm>
        <a:prstGeom prst="rect">
          <a:avLst/>
        </a:prstGeom>
        <a:solidFill>
          <a:srgbClr val="00206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284" tIns="60960" rIns="60960" bIns="60960" numCol="1" spcCol="1270" anchor="ctr" anchorCtr="0">
          <a:noAutofit/>
        </a:bodyPr>
        <a:lstStyle/>
        <a:p>
          <a:pPr lvl="0" algn="l" defTabSz="1066800">
            <a:lnSpc>
              <a:spcPct val="90000"/>
            </a:lnSpc>
            <a:spcBef>
              <a:spcPct val="0"/>
            </a:spcBef>
            <a:spcAft>
              <a:spcPct val="35000"/>
            </a:spcAft>
          </a:pPr>
          <a:r>
            <a:rPr lang="ru-RU" sz="2400" kern="1200" dirty="0" smtClean="0"/>
            <a:t>Характерные особенности МР-картины различных патологических состояний мозолистого тела</a:t>
          </a:r>
          <a:endParaRPr lang="en-US" sz="2400" kern="1200" dirty="0"/>
        </a:p>
      </dsp:txBody>
      <dsp:txXfrm>
        <a:off x="950263" y="3232150"/>
        <a:ext cx="10894237" cy="646657"/>
      </dsp:txXfrm>
    </dsp:sp>
    <dsp:sp modelId="{E2E8943D-9F4C-FE47-8165-DB0B7EC30B2C}">
      <dsp:nvSpPr>
        <dsp:cNvPr id="0" name=""/>
        <dsp:cNvSpPr/>
      </dsp:nvSpPr>
      <dsp:spPr>
        <a:xfrm>
          <a:off x="546102" y="3151318"/>
          <a:ext cx="808322" cy="808322"/>
        </a:xfrm>
        <a:prstGeom prst="ellipse">
          <a:avLst/>
        </a:prstGeom>
        <a:solidFill>
          <a:schemeClr val="bg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E196CC-6EB7-3B40-A041-75E01AA62CD6}">
      <dsp:nvSpPr>
        <dsp:cNvPr id="0" name=""/>
        <dsp:cNvSpPr/>
      </dsp:nvSpPr>
      <dsp:spPr>
        <a:xfrm>
          <a:off x="486887" y="4201826"/>
          <a:ext cx="11357613" cy="646657"/>
        </a:xfrm>
        <a:prstGeom prst="rect">
          <a:avLst/>
        </a:prstGeom>
        <a:solidFill>
          <a:srgbClr val="00206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284" tIns="60960" rIns="60960" bIns="60960" numCol="1" spcCol="1270" anchor="ctr" anchorCtr="0">
          <a:noAutofit/>
        </a:bodyPr>
        <a:lstStyle/>
        <a:p>
          <a:pPr lvl="0" algn="l" defTabSz="1066800">
            <a:lnSpc>
              <a:spcPct val="90000"/>
            </a:lnSpc>
            <a:spcBef>
              <a:spcPct val="0"/>
            </a:spcBef>
            <a:spcAft>
              <a:spcPct val="35000"/>
            </a:spcAft>
          </a:pPr>
          <a:r>
            <a:rPr lang="ru-RU" sz="2400" kern="1200" dirty="0" smtClean="0"/>
            <a:t>Возможные тактики лечения пациентов с различными патологиями мозолистого тела</a:t>
          </a:r>
          <a:endParaRPr lang="en-US" sz="2400" kern="1200" dirty="0"/>
        </a:p>
      </dsp:txBody>
      <dsp:txXfrm>
        <a:off x="486887" y="4201826"/>
        <a:ext cx="11357613" cy="646657"/>
      </dsp:txXfrm>
    </dsp:sp>
    <dsp:sp modelId="{A266A688-6599-1C46-A20E-7F603C919B81}">
      <dsp:nvSpPr>
        <dsp:cNvPr id="0" name=""/>
        <dsp:cNvSpPr/>
      </dsp:nvSpPr>
      <dsp:spPr>
        <a:xfrm>
          <a:off x="82726" y="4120994"/>
          <a:ext cx="808322" cy="808322"/>
        </a:xfrm>
        <a:prstGeom prst="ellipse">
          <a:avLst/>
        </a:prstGeom>
        <a:solidFill>
          <a:schemeClr val="bg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0935D-9D96-4C12-80E7-6708B0410FDC}">
      <dsp:nvSpPr>
        <dsp:cNvPr id="0" name=""/>
        <dsp:cNvSpPr/>
      </dsp:nvSpPr>
      <dsp:spPr>
        <a:xfrm rot="5400000">
          <a:off x="7622560" y="-3699222"/>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r>
            <a:rPr lang="ru-RU" sz="1800" b="0" kern="1200" dirty="0" smtClean="0">
              <a:solidFill>
                <a:schemeClr val="bg1"/>
              </a:solidFill>
            </a:rPr>
            <a:t>Артериовенозная </a:t>
          </a:r>
          <a:r>
            <a:rPr lang="ru-RU" sz="1800" b="0" kern="1200" dirty="0" err="1" smtClean="0">
              <a:solidFill>
                <a:schemeClr val="bg1"/>
              </a:solidFill>
            </a:rPr>
            <a:t>мальформация</a:t>
          </a:r>
          <a:r>
            <a:rPr lang="ru-RU" sz="1800" b="0" kern="1200" dirty="0" smtClean="0">
              <a:solidFill>
                <a:schemeClr val="bg1"/>
              </a:solidFill>
            </a:rPr>
            <a:t>, ишемический инсульт</a:t>
          </a:r>
          <a:endParaRPr lang="en-US" sz="1800" b="0" kern="1200" dirty="0">
            <a:solidFill>
              <a:schemeClr val="bg1"/>
            </a:solidFill>
          </a:endParaRPr>
        </a:p>
      </dsp:txBody>
      <dsp:txXfrm rot="-5400000">
        <a:off x="3880136" y="68220"/>
        <a:ext cx="7972320" cy="462453"/>
      </dsp:txXfrm>
    </dsp:sp>
    <dsp:sp modelId="{B8B9FDF6-40CB-4446-AE43-CEA5576DF619}">
      <dsp:nvSpPr>
        <dsp:cNvPr id="0" name=""/>
        <dsp:cNvSpPr/>
      </dsp:nvSpPr>
      <dsp:spPr>
        <a:xfrm>
          <a:off x="459894" y="7952"/>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US" sz="2400" b="0" kern="1200" dirty="0" smtClean="0">
              <a:solidFill>
                <a:srgbClr val="FF0000"/>
              </a:solidFill>
            </a:rPr>
            <a:t>V</a:t>
          </a:r>
          <a:r>
            <a:rPr lang="en-US" sz="2400" b="0" kern="1200" dirty="0" smtClean="0"/>
            <a:t>ascular</a:t>
          </a:r>
          <a:r>
            <a:rPr lang="ru-RU" sz="2400" b="0" kern="1200" dirty="0" smtClean="0"/>
            <a:t> - Сосуды</a:t>
          </a:r>
          <a:endParaRPr lang="en-US" sz="2400" b="0" kern="1200" dirty="0"/>
        </a:p>
      </dsp:txBody>
      <dsp:txXfrm>
        <a:off x="488353" y="36411"/>
        <a:ext cx="3364966" cy="526070"/>
      </dsp:txXfrm>
    </dsp:sp>
    <dsp:sp modelId="{C2B329EF-E2D2-48DF-B871-00E64B334F05}">
      <dsp:nvSpPr>
        <dsp:cNvPr id="0" name=""/>
        <dsp:cNvSpPr/>
      </dsp:nvSpPr>
      <dsp:spPr>
        <a:xfrm rot="5400000">
          <a:off x="7624204" y="-3093497"/>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r>
            <a:rPr lang="ru-RU" sz="1800" b="0" kern="1200" dirty="0" smtClean="0">
              <a:solidFill>
                <a:schemeClr val="bg1"/>
              </a:solidFill>
            </a:rPr>
            <a:t>Абсцесс, ВИЧ-энцефалит, прогрессирующая мультифокальная </a:t>
          </a:r>
          <a:r>
            <a:rPr lang="ru-RU" sz="1800" b="0" kern="1200" dirty="0" err="1" smtClean="0">
              <a:solidFill>
                <a:schemeClr val="bg1"/>
              </a:solidFill>
            </a:rPr>
            <a:t>лейкоэнцефалопатия</a:t>
          </a:r>
          <a:r>
            <a:rPr lang="ru-RU" sz="1800" b="0" kern="1200" dirty="0" smtClean="0">
              <a:solidFill>
                <a:schemeClr val="bg1"/>
              </a:solidFill>
            </a:rPr>
            <a:t> (ПМЛ), туберкулез, </a:t>
          </a:r>
          <a:r>
            <a:rPr lang="ru-RU" sz="1800" b="0" kern="1200" dirty="0" err="1" smtClean="0">
              <a:solidFill>
                <a:schemeClr val="bg1"/>
              </a:solidFill>
            </a:rPr>
            <a:t>вентрикулит</a:t>
          </a:r>
          <a:r>
            <a:rPr lang="ru-RU" sz="1800" b="0" kern="1200" dirty="0" smtClean="0">
              <a:solidFill>
                <a:schemeClr val="bg1"/>
              </a:solidFill>
            </a:rPr>
            <a:t> </a:t>
          </a:r>
          <a:endParaRPr lang="en-US" sz="1800" b="0" kern="1200" dirty="0">
            <a:solidFill>
              <a:schemeClr val="bg1"/>
            </a:solidFill>
          </a:endParaRPr>
        </a:p>
      </dsp:txBody>
      <dsp:txXfrm rot="-5400000">
        <a:off x="3881780" y="673945"/>
        <a:ext cx="7972320" cy="462453"/>
      </dsp:txXfrm>
    </dsp:sp>
    <dsp:sp modelId="{59EAAD03-BAA2-46B7-8F69-98BAB7EADB01}">
      <dsp:nvSpPr>
        <dsp:cNvPr id="0" name=""/>
        <dsp:cNvSpPr/>
      </dsp:nvSpPr>
      <dsp:spPr>
        <a:xfrm>
          <a:off x="459894" y="613677"/>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US" sz="2400" b="0" kern="1200" dirty="0" smtClean="0">
              <a:solidFill>
                <a:srgbClr val="FF0000"/>
              </a:solidFill>
            </a:rPr>
            <a:t>I</a:t>
          </a:r>
          <a:r>
            <a:rPr lang="en-US" sz="2400" b="0" kern="1200" dirty="0" smtClean="0"/>
            <a:t>nfectious</a:t>
          </a:r>
          <a:r>
            <a:rPr lang="ru-RU" sz="2400" b="0" kern="1200" dirty="0" smtClean="0"/>
            <a:t> - Инфекции</a:t>
          </a:r>
          <a:endParaRPr lang="en-US" sz="2400" b="0" kern="1200" dirty="0"/>
        </a:p>
      </dsp:txBody>
      <dsp:txXfrm>
        <a:off x="488353" y="642136"/>
        <a:ext cx="3364966" cy="526070"/>
      </dsp:txXfrm>
    </dsp:sp>
    <dsp:sp modelId="{964480F5-3ACE-432F-BA75-15A07A452DAA}">
      <dsp:nvSpPr>
        <dsp:cNvPr id="0" name=""/>
        <dsp:cNvSpPr/>
      </dsp:nvSpPr>
      <dsp:spPr>
        <a:xfrm rot="5400000">
          <a:off x="7624204" y="-2481358"/>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r>
            <a:rPr lang="ru-RU" sz="1800" b="0" kern="1200" dirty="0" smtClean="0">
              <a:solidFill>
                <a:schemeClr val="bg1"/>
              </a:solidFill>
            </a:rPr>
            <a:t>Низкосортная </a:t>
          </a:r>
          <a:r>
            <a:rPr lang="ru-RU" sz="1800" b="0" kern="1200" dirty="0" err="1" smtClean="0">
              <a:solidFill>
                <a:schemeClr val="bg1"/>
              </a:solidFill>
            </a:rPr>
            <a:t>астроцитома</a:t>
          </a:r>
          <a:r>
            <a:rPr lang="ru-RU" sz="1800" b="0" kern="1200" dirty="0" smtClean="0">
              <a:solidFill>
                <a:schemeClr val="bg1"/>
              </a:solidFill>
            </a:rPr>
            <a:t>, </a:t>
          </a:r>
          <a:r>
            <a:rPr lang="ru-RU" sz="1800" b="0" kern="1200" dirty="0" err="1" smtClean="0">
              <a:solidFill>
                <a:schemeClr val="bg1"/>
              </a:solidFill>
            </a:rPr>
            <a:t>глиобластома</a:t>
          </a:r>
          <a:r>
            <a:rPr lang="ru-RU" sz="1800" b="0" kern="1200" dirty="0" smtClean="0">
              <a:solidFill>
                <a:schemeClr val="bg1"/>
              </a:solidFill>
            </a:rPr>
            <a:t>, первичная </a:t>
          </a:r>
          <a:r>
            <a:rPr lang="ru-RU" sz="1800" b="0" kern="1200" dirty="0" err="1" smtClean="0">
              <a:solidFill>
                <a:schemeClr val="bg1"/>
              </a:solidFill>
            </a:rPr>
            <a:t>лимфома</a:t>
          </a:r>
          <a:r>
            <a:rPr lang="ru-RU" sz="1800" b="0" kern="1200" dirty="0" smtClean="0">
              <a:solidFill>
                <a:schemeClr val="bg1"/>
              </a:solidFill>
            </a:rPr>
            <a:t> ЦНС</a:t>
          </a:r>
          <a:endParaRPr lang="en-US" sz="1800" b="0" kern="1200" dirty="0">
            <a:solidFill>
              <a:schemeClr val="bg1"/>
            </a:solidFill>
          </a:endParaRPr>
        </a:p>
      </dsp:txBody>
      <dsp:txXfrm rot="-5400000">
        <a:off x="3881780" y="1286084"/>
        <a:ext cx="7972320" cy="462453"/>
      </dsp:txXfrm>
    </dsp:sp>
    <dsp:sp modelId="{B4CC5C24-7BC1-4E93-A7DD-16DDA10C50A0}">
      <dsp:nvSpPr>
        <dsp:cNvPr id="0" name=""/>
        <dsp:cNvSpPr/>
      </dsp:nvSpPr>
      <dsp:spPr>
        <a:xfrm>
          <a:off x="459894" y="1225816"/>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US" sz="2400" b="0" kern="1200" dirty="0" smtClean="0">
              <a:solidFill>
                <a:srgbClr val="FF0000"/>
              </a:solidFill>
            </a:rPr>
            <a:t>N</a:t>
          </a:r>
          <a:r>
            <a:rPr lang="en-US" sz="2400" b="0" kern="1200" dirty="0" smtClean="0"/>
            <a:t>eoplastic</a:t>
          </a:r>
          <a:r>
            <a:rPr lang="ru-RU" sz="2400" b="0" kern="1200" dirty="0" smtClean="0"/>
            <a:t> - Неоплазия</a:t>
          </a:r>
          <a:endParaRPr lang="en-US" sz="2400" b="0" kern="1200" dirty="0"/>
        </a:p>
      </dsp:txBody>
      <dsp:txXfrm>
        <a:off x="488353" y="1254275"/>
        <a:ext cx="3364966" cy="526070"/>
      </dsp:txXfrm>
    </dsp:sp>
    <dsp:sp modelId="{64AF0B44-EEB2-4E1C-B753-54469DCB0D79}">
      <dsp:nvSpPr>
        <dsp:cNvPr id="0" name=""/>
        <dsp:cNvSpPr/>
      </dsp:nvSpPr>
      <dsp:spPr>
        <a:xfrm rot="5400000">
          <a:off x="7622560" y="-1862807"/>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r>
            <a:rPr lang="ru-RU" sz="1800" b="0" kern="1200" dirty="0" smtClean="0">
              <a:solidFill>
                <a:schemeClr val="bg1"/>
              </a:solidFill>
            </a:rPr>
            <a:t>Опухолевидная </a:t>
          </a:r>
          <a:r>
            <a:rPr lang="ru-RU" sz="1800" b="0" kern="1200" dirty="0" err="1" smtClean="0">
              <a:solidFill>
                <a:schemeClr val="bg1"/>
              </a:solidFill>
            </a:rPr>
            <a:t>демиелинизация</a:t>
          </a:r>
          <a:r>
            <a:rPr lang="ru-RU" sz="1800" b="0" kern="1200" dirty="0" smtClean="0">
              <a:solidFill>
                <a:schemeClr val="bg1"/>
              </a:solidFill>
            </a:rPr>
            <a:t>, острый геморрагический </a:t>
          </a:r>
          <a:r>
            <a:rPr lang="ru-RU" sz="1800" b="0" kern="1200" dirty="0" err="1" smtClean="0">
              <a:solidFill>
                <a:schemeClr val="bg1"/>
              </a:solidFill>
            </a:rPr>
            <a:t>энцефаломиелит</a:t>
          </a:r>
          <a:r>
            <a:rPr lang="ru-RU" sz="1800" b="0" kern="1200" dirty="0" smtClean="0">
              <a:solidFill>
                <a:schemeClr val="bg1"/>
              </a:solidFill>
            </a:rPr>
            <a:t>, </a:t>
          </a:r>
          <a:r>
            <a:rPr lang="ru-RU" sz="1800" b="0" kern="1200" dirty="0" err="1" smtClean="0">
              <a:solidFill>
                <a:schemeClr val="bg1"/>
              </a:solidFill>
            </a:rPr>
            <a:t>нейромиелит</a:t>
          </a:r>
          <a:r>
            <a:rPr lang="ru-RU" sz="1800" b="0" kern="1200" dirty="0" smtClean="0">
              <a:solidFill>
                <a:schemeClr val="bg1"/>
              </a:solidFill>
            </a:rPr>
            <a:t>, </a:t>
          </a:r>
          <a:r>
            <a:rPr lang="ru-RU" sz="1800" b="0" kern="1200" dirty="0" err="1" smtClean="0">
              <a:solidFill>
                <a:schemeClr val="bg1"/>
              </a:solidFill>
            </a:rPr>
            <a:t>Валлерова</a:t>
          </a:r>
          <a:r>
            <a:rPr lang="ru-RU" sz="1800" b="0" kern="1200" dirty="0" smtClean="0">
              <a:solidFill>
                <a:schemeClr val="bg1"/>
              </a:solidFill>
            </a:rPr>
            <a:t> дегенерация</a:t>
          </a:r>
          <a:endParaRPr lang="en-US" sz="1800" b="0" kern="1200" dirty="0">
            <a:solidFill>
              <a:schemeClr val="bg1"/>
            </a:solidFill>
          </a:endParaRPr>
        </a:p>
      </dsp:txBody>
      <dsp:txXfrm rot="-5400000">
        <a:off x="3880136" y="1904635"/>
        <a:ext cx="7972320" cy="462453"/>
      </dsp:txXfrm>
    </dsp:sp>
    <dsp:sp modelId="{0A02C147-F56F-4E8C-AA9D-459F3B70DC42}">
      <dsp:nvSpPr>
        <dsp:cNvPr id="0" name=""/>
        <dsp:cNvSpPr/>
      </dsp:nvSpPr>
      <dsp:spPr>
        <a:xfrm>
          <a:off x="459894" y="1844367"/>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n-US" sz="2000" b="0" kern="1200" dirty="0" smtClean="0">
              <a:solidFill>
                <a:srgbClr val="FF0000"/>
              </a:solidFill>
            </a:rPr>
            <a:t>D</a:t>
          </a:r>
          <a:r>
            <a:rPr lang="en-US" sz="2000" b="0" kern="1200" dirty="0" smtClean="0"/>
            <a:t>emyelinating</a:t>
          </a:r>
          <a:r>
            <a:rPr lang="ru-RU" sz="2000" b="0" kern="1200" dirty="0" smtClean="0"/>
            <a:t> -</a:t>
          </a:r>
          <a:r>
            <a:rPr lang="ru-RU" sz="2000" b="0" kern="1200" dirty="0" err="1" smtClean="0"/>
            <a:t>Демиелинизация</a:t>
          </a:r>
          <a:endParaRPr lang="en-US" sz="2000" b="0" kern="1200" dirty="0"/>
        </a:p>
      </dsp:txBody>
      <dsp:txXfrm>
        <a:off x="488353" y="1872826"/>
        <a:ext cx="3364966" cy="526070"/>
      </dsp:txXfrm>
    </dsp:sp>
    <dsp:sp modelId="{997454A2-AACA-423A-8D29-848195B9F4BA}">
      <dsp:nvSpPr>
        <dsp:cNvPr id="0" name=""/>
        <dsp:cNvSpPr/>
      </dsp:nvSpPr>
      <dsp:spPr>
        <a:xfrm rot="5400000">
          <a:off x="7622560" y="-1250669"/>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r>
            <a:rPr lang="ru-RU" sz="1800" b="0" kern="1200" dirty="0" smtClean="0">
              <a:solidFill>
                <a:schemeClr val="bg1"/>
              </a:solidFill>
            </a:rPr>
            <a:t>Синдром умеренной энцефалопатии с обратимым поражением валика мозолистого тела</a:t>
          </a:r>
          <a:r>
            <a:rPr lang="en-US" sz="1800" b="0" kern="1200" dirty="0" smtClean="0">
              <a:solidFill>
                <a:schemeClr val="bg1"/>
              </a:solidFill>
            </a:rPr>
            <a:t>, </a:t>
          </a:r>
          <a:r>
            <a:rPr lang="ru-RU" sz="1800" b="0" kern="1200" dirty="0" smtClean="0">
              <a:solidFill>
                <a:schemeClr val="bg1"/>
              </a:solidFill>
            </a:rPr>
            <a:t>шунт-индуцированный </a:t>
          </a:r>
          <a:r>
            <a:rPr lang="ru-RU" sz="1800" b="0" kern="1200" dirty="0" err="1" smtClean="0">
              <a:solidFill>
                <a:schemeClr val="bg1"/>
              </a:solidFill>
            </a:rPr>
            <a:t>краниосиностоз</a:t>
          </a:r>
          <a:r>
            <a:rPr lang="ru-RU" sz="1800" b="0" kern="1200" dirty="0" smtClean="0">
              <a:solidFill>
                <a:schemeClr val="bg1"/>
              </a:solidFill>
            </a:rPr>
            <a:t> </a:t>
          </a:r>
          <a:endParaRPr lang="en-US" sz="1800" b="0" kern="1200" dirty="0">
            <a:solidFill>
              <a:schemeClr val="bg1"/>
            </a:solidFill>
          </a:endParaRPr>
        </a:p>
      </dsp:txBody>
      <dsp:txXfrm rot="-5400000">
        <a:off x="3880136" y="2516773"/>
        <a:ext cx="7972320" cy="462453"/>
      </dsp:txXfrm>
    </dsp:sp>
    <dsp:sp modelId="{6C1B0405-9A7B-40B4-A5EF-6FE6B54FDACD}">
      <dsp:nvSpPr>
        <dsp:cNvPr id="0" name=""/>
        <dsp:cNvSpPr/>
      </dsp:nvSpPr>
      <dsp:spPr>
        <a:xfrm>
          <a:off x="459894" y="2456505"/>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US" sz="2400" b="0" i="0" kern="1200" dirty="0" smtClean="0">
              <a:solidFill>
                <a:srgbClr val="FF0000"/>
              </a:solidFill>
            </a:rPr>
            <a:t>I</a:t>
          </a:r>
          <a:r>
            <a:rPr lang="en-US" sz="2400" b="0" kern="1200" dirty="0" smtClean="0"/>
            <a:t>diopathic</a:t>
          </a:r>
          <a:r>
            <a:rPr lang="ru-RU" sz="2400" b="0" kern="1200" dirty="0" smtClean="0"/>
            <a:t> - </a:t>
          </a:r>
          <a:r>
            <a:rPr lang="ru-RU" sz="2400" b="0" kern="1200" dirty="0" err="1" smtClean="0"/>
            <a:t>Идиопатия</a:t>
          </a:r>
          <a:endParaRPr lang="en-US" sz="2400" b="0" kern="1200" dirty="0"/>
        </a:p>
      </dsp:txBody>
      <dsp:txXfrm>
        <a:off x="488353" y="2484964"/>
        <a:ext cx="3364966" cy="526070"/>
      </dsp:txXfrm>
    </dsp:sp>
    <dsp:sp modelId="{637E94E3-8322-4E8B-BE4A-2F8D293427C4}">
      <dsp:nvSpPr>
        <dsp:cNvPr id="0" name=""/>
        <dsp:cNvSpPr/>
      </dsp:nvSpPr>
      <dsp:spPr>
        <a:xfrm rot="5400000">
          <a:off x="7606169" y="-638531"/>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r>
            <a:rPr lang="ru-RU" sz="1800" b="0" kern="1200" dirty="0" smtClean="0">
              <a:solidFill>
                <a:schemeClr val="bg1"/>
              </a:solidFill>
            </a:rPr>
            <a:t>Агенезия мозолистого тела (с или без липомы), </a:t>
          </a:r>
          <a:r>
            <a:rPr lang="ru-RU" sz="1800" b="0" kern="1200" dirty="0" err="1" smtClean="0">
              <a:solidFill>
                <a:schemeClr val="bg1"/>
              </a:solidFill>
            </a:rPr>
            <a:t>адренолейкодистрофия</a:t>
          </a:r>
          <a:r>
            <a:rPr lang="ru-RU" sz="1800" b="0" kern="1200" dirty="0" smtClean="0">
              <a:solidFill>
                <a:schemeClr val="bg1"/>
              </a:solidFill>
            </a:rPr>
            <a:t>, метахроматическая </a:t>
          </a:r>
          <a:r>
            <a:rPr lang="ru-RU" sz="1800" b="0" kern="1200" dirty="0" err="1" smtClean="0">
              <a:solidFill>
                <a:schemeClr val="bg1"/>
              </a:solidFill>
            </a:rPr>
            <a:t>лейкодистрофия</a:t>
          </a:r>
          <a:r>
            <a:rPr lang="ru-RU" sz="1800" b="0" kern="1200" dirty="0" smtClean="0">
              <a:solidFill>
                <a:schemeClr val="bg1"/>
              </a:solidFill>
            </a:rPr>
            <a:t>, </a:t>
          </a:r>
          <a:r>
            <a:rPr lang="ru-RU" sz="1800" b="0" kern="1200" dirty="0" err="1" smtClean="0">
              <a:solidFill>
                <a:schemeClr val="bg1"/>
              </a:solidFill>
            </a:rPr>
            <a:t>мукополисахаридоз</a:t>
          </a:r>
          <a:endParaRPr lang="en-US" sz="1800" b="0" kern="1200" dirty="0">
            <a:solidFill>
              <a:schemeClr val="bg1"/>
            </a:solidFill>
          </a:endParaRPr>
        </a:p>
      </dsp:txBody>
      <dsp:txXfrm rot="-5400000">
        <a:off x="3863745" y="3128911"/>
        <a:ext cx="7972320" cy="462453"/>
      </dsp:txXfrm>
    </dsp:sp>
    <dsp:sp modelId="{FF864056-2AAB-4F0A-84E3-B89E36DEA3F5}">
      <dsp:nvSpPr>
        <dsp:cNvPr id="0" name=""/>
        <dsp:cNvSpPr/>
      </dsp:nvSpPr>
      <dsp:spPr>
        <a:xfrm>
          <a:off x="459894" y="3068643"/>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l" defTabSz="800100">
            <a:lnSpc>
              <a:spcPct val="90000"/>
            </a:lnSpc>
            <a:spcBef>
              <a:spcPct val="0"/>
            </a:spcBef>
            <a:spcAft>
              <a:spcPct val="35000"/>
            </a:spcAft>
          </a:pPr>
          <a:r>
            <a:rPr lang="en-US" sz="1800" b="0" kern="1200" dirty="0">
              <a:solidFill>
                <a:srgbClr val="FF0000"/>
              </a:solidFill>
            </a:rPr>
            <a:t>C</a:t>
          </a:r>
          <a:r>
            <a:rPr lang="en-US" sz="1800" b="0" kern="1200" dirty="0"/>
            <a:t>ongenital or </a:t>
          </a:r>
          <a:r>
            <a:rPr lang="en-US" sz="1800" b="0" kern="1200" dirty="0" smtClean="0"/>
            <a:t>Genetic</a:t>
          </a:r>
          <a:r>
            <a:rPr lang="ru-RU" sz="1800" b="0" kern="1200" dirty="0" smtClean="0"/>
            <a:t> – Врожденные/Генетические</a:t>
          </a:r>
          <a:endParaRPr lang="en-US" sz="1800" b="0" kern="1200" dirty="0"/>
        </a:p>
      </dsp:txBody>
      <dsp:txXfrm>
        <a:off x="488353" y="3097102"/>
        <a:ext cx="3364966" cy="526070"/>
      </dsp:txXfrm>
    </dsp:sp>
    <dsp:sp modelId="{6D271A8B-5EA7-4976-A134-76968C741988}">
      <dsp:nvSpPr>
        <dsp:cNvPr id="0" name=""/>
        <dsp:cNvSpPr/>
      </dsp:nvSpPr>
      <dsp:spPr>
        <a:xfrm rot="5400000">
          <a:off x="7606169" y="-26392"/>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Font typeface="Arial" panose="020B0604020202020204" pitchFamily="34" charset="0"/>
            <a:buChar char="••"/>
          </a:pPr>
          <a:r>
            <a:rPr lang="ru-RU" sz="1800" b="0" kern="1200" dirty="0" smtClean="0">
              <a:solidFill>
                <a:schemeClr val="bg1"/>
              </a:solidFill>
            </a:rPr>
            <a:t>Синдром Сусака</a:t>
          </a:r>
          <a:endParaRPr lang="en-US" sz="1800" b="0" kern="1200" dirty="0">
            <a:solidFill>
              <a:schemeClr val="bg1"/>
            </a:solidFill>
          </a:endParaRPr>
        </a:p>
      </dsp:txBody>
      <dsp:txXfrm rot="-5400000">
        <a:off x="3863745" y="3741050"/>
        <a:ext cx="7972320" cy="462453"/>
      </dsp:txXfrm>
    </dsp:sp>
    <dsp:sp modelId="{B5B4B69F-0494-4AC5-872F-C4DE3A14D307}">
      <dsp:nvSpPr>
        <dsp:cNvPr id="0" name=""/>
        <dsp:cNvSpPr/>
      </dsp:nvSpPr>
      <dsp:spPr>
        <a:xfrm>
          <a:off x="459894" y="3680782"/>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l" defTabSz="800100">
            <a:lnSpc>
              <a:spcPct val="90000"/>
            </a:lnSpc>
            <a:spcBef>
              <a:spcPct val="0"/>
            </a:spcBef>
            <a:spcAft>
              <a:spcPct val="35000"/>
            </a:spcAft>
          </a:pPr>
          <a:r>
            <a:rPr lang="en-US" sz="1800" b="0" kern="1200" dirty="0" smtClean="0">
              <a:solidFill>
                <a:srgbClr val="FF0000"/>
              </a:solidFill>
            </a:rPr>
            <a:t>A</a:t>
          </a:r>
          <a:r>
            <a:rPr lang="en-US" sz="1800" b="0" kern="1200" dirty="0" smtClean="0">
              <a:solidFill>
                <a:schemeClr val="bg1"/>
              </a:solidFill>
            </a:rPr>
            <a:t>utoimmune</a:t>
          </a:r>
          <a:r>
            <a:rPr lang="ru-RU" sz="1800" b="0" kern="1200" dirty="0" smtClean="0">
              <a:solidFill>
                <a:schemeClr val="bg1"/>
              </a:solidFill>
            </a:rPr>
            <a:t> – Аутоиммунные</a:t>
          </a:r>
          <a:endParaRPr lang="en-US" sz="1800" b="0" kern="1200" dirty="0">
            <a:solidFill>
              <a:schemeClr val="bg1"/>
            </a:solidFill>
          </a:endParaRPr>
        </a:p>
      </dsp:txBody>
      <dsp:txXfrm>
        <a:off x="488353" y="3709241"/>
        <a:ext cx="3364966" cy="526070"/>
      </dsp:txXfrm>
    </dsp:sp>
    <dsp:sp modelId="{75017937-4BE6-44ED-9022-EECFC7F2FF65}">
      <dsp:nvSpPr>
        <dsp:cNvPr id="0" name=""/>
        <dsp:cNvSpPr/>
      </dsp:nvSpPr>
      <dsp:spPr>
        <a:xfrm rot="5400000">
          <a:off x="7606169" y="585745"/>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endParaRPr lang="en-US" sz="1800" b="0" kern="1200" dirty="0">
            <a:solidFill>
              <a:schemeClr val="bg1"/>
            </a:solidFill>
          </a:endParaRPr>
        </a:p>
        <a:p>
          <a:pPr marL="171450" lvl="1" indent="-171450" algn="l" defTabSz="800100">
            <a:lnSpc>
              <a:spcPct val="100000"/>
            </a:lnSpc>
            <a:spcBef>
              <a:spcPct val="0"/>
            </a:spcBef>
            <a:spcAft>
              <a:spcPts val="0"/>
            </a:spcAft>
            <a:buChar char="••"/>
          </a:pPr>
          <a:r>
            <a:rPr lang="ru-RU" sz="1800" b="0" kern="1200" dirty="0" smtClean="0">
              <a:solidFill>
                <a:schemeClr val="bg1"/>
              </a:solidFill>
            </a:rPr>
            <a:t>Травматическое аксональное повреждение, токсическая </a:t>
          </a:r>
          <a:r>
            <a:rPr lang="ru-RU" sz="1800" b="0" kern="1200" dirty="0" err="1" smtClean="0">
              <a:solidFill>
                <a:schemeClr val="bg1"/>
              </a:solidFill>
            </a:rPr>
            <a:t>лейкоэнцефалопатия</a:t>
          </a:r>
          <a:endParaRPr lang="en-US" sz="1800" b="0" kern="1200" dirty="0">
            <a:solidFill>
              <a:schemeClr val="bg1"/>
            </a:solidFill>
          </a:endParaRPr>
        </a:p>
        <a:p>
          <a:pPr marL="171450" lvl="1" indent="-171450" algn="l" defTabSz="800100">
            <a:lnSpc>
              <a:spcPct val="90000"/>
            </a:lnSpc>
            <a:spcBef>
              <a:spcPct val="0"/>
            </a:spcBef>
            <a:spcAft>
              <a:spcPct val="15000"/>
            </a:spcAft>
            <a:buChar char="••"/>
          </a:pPr>
          <a:endParaRPr lang="ru-RU" sz="1800" b="0" kern="1200" dirty="0">
            <a:solidFill>
              <a:schemeClr val="bg1"/>
            </a:solidFill>
          </a:endParaRPr>
        </a:p>
      </dsp:txBody>
      <dsp:txXfrm rot="-5400000">
        <a:off x="3863745" y="4353187"/>
        <a:ext cx="7972320" cy="462453"/>
      </dsp:txXfrm>
    </dsp:sp>
    <dsp:sp modelId="{5F757177-6EB7-47A2-AA12-0C6CE8B926F9}">
      <dsp:nvSpPr>
        <dsp:cNvPr id="0" name=""/>
        <dsp:cNvSpPr/>
      </dsp:nvSpPr>
      <dsp:spPr>
        <a:xfrm>
          <a:off x="459894" y="4292920"/>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l" defTabSz="711200">
            <a:lnSpc>
              <a:spcPct val="90000"/>
            </a:lnSpc>
            <a:spcBef>
              <a:spcPct val="0"/>
            </a:spcBef>
            <a:spcAft>
              <a:spcPct val="35000"/>
            </a:spcAft>
          </a:pPr>
          <a:r>
            <a:rPr lang="en-US" sz="1600" b="0" kern="1200" dirty="0">
              <a:solidFill>
                <a:srgbClr val="FF0000"/>
              </a:solidFill>
            </a:rPr>
            <a:t>T</a:t>
          </a:r>
          <a:r>
            <a:rPr lang="en-US" sz="1600" b="0" kern="1200" dirty="0"/>
            <a:t>rauma or </a:t>
          </a:r>
          <a:r>
            <a:rPr lang="en-US" sz="1600" b="0" kern="1200" dirty="0" smtClean="0">
              <a:solidFill>
                <a:srgbClr val="FF0000"/>
              </a:solidFill>
            </a:rPr>
            <a:t>T</a:t>
          </a:r>
          <a:r>
            <a:rPr lang="en-US" sz="1600" b="0" kern="1200" dirty="0" smtClean="0"/>
            <a:t>oxic</a:t>
          </a:r>
          <a:r>
            <a:rPr lang="ru-RU" sz="1600" b="0" kern="1200" dirty="0" smtClean="0"/>
            <a:t> – </a:t>
          </a:r>
        </a:p>
        <a:p>
          <a:pPr lvl="0" algn="l" defTabSz="711200">
            <a:lnSpc>
              <a:spcPct val="90000"/>
            </a:lnSpc>
            <a:spcBef>
              <a:spcPct val="0"/>
            </a:spcBef>
            <a:spcAft>
              <a:spcPct val="35000"/>
            </a:spcAft>
          </a:pPr>
          <a:r>
            <a:rPr lang="ru-RU" sz="1600" b="0" kern="1200" dirty="0" smtClean="0"/>
            <a:t>Травма/Токсическое воздействие</a:t>
          </a:r>
          <a:endParaRPr lang="en-US" sz="1600" b="0" kern="1200" dirty="0"/>
        </a:p>
      </dsp:txBody>
      <dsp:txXfrm>
        <a:off x="488353" y="4321379"/>
        <a:ext cx="3364966" cy="526070"/>
      </dsp:txXfrm>
    </dsp:sp>
    <dsp:sp modelId="{694BFC4C-2F15-48E2-A24A-9900CFAFF2E0}">
      <dsp:nvSpPr>
        <dsp:cNvPr id="0" name=""/>
        <dsp:cNvSpPr/>
      </dsp:nvSpPr>
      <dsp:spPr>
        <a:xfrm rot="5400000">
          <a:off x="7606169" y="1187944"/>
          <a:ext cx="512489" cy="7997338"/>
        </a:xfrm>
        <a:prstGeom prst="round2SameRect">
          <a:avLst/>
        </a:prstGeom>
        <a:solidFill>
          <a:srgbClr val="002060">
            <a:alpha val="90000"/>
          </a:srgbClr>
        </a:solidFill>
        <a:ln w="12700" cap="flat" cmpd="sng" algn="ctr">
          <a:solidFill>
            <a:srgbClr val="0070C0"/>
          </a:solidFill>
          <a:prstDash val="solid"/>
          <a:miter lim="800000"/>
        </a:ln>
        <a:effectLst>
          <a:glow rad="63500">
            <a:schemeClr val="accent1">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100000"/>
            </a:lnSpc>
            <a:spcBef>
              <a:spcPct val="0"/>
            </a:spcBef>
            <a:spcAft>
              <a:spcPts val="0"/>
            </a:spcAft>
            <a:buChar char="••"/>
          </a:pPr>
          <a:r>
            <a:rPr lang="ru-RU" sz="1800" b="0" kern="1200" dirty="0" smtClean="0">
              <a:solidFill>
                <a:schemeClr val="bg1"/>
              </a:solidFill>
            </a:rPr>
            <a:t>Жировая эмболия</a:t>
          </a:r>
          <a:endParaRPr lang="en-US" sz="1800" b="0" kern="1200" dirty="0">
            <a:solidFill>
              <a:schemeClr val="bg1"/>
            </a:solidFill>
          </a:endParaRPr>
        </a:p>
      </dsp:txBody>
      <dsp:txXfrm rot="-5400000">
        <a:off x="3863745" y="4955386"/>
        <a:ext cx="7972320" cy="462453"/>
      </dsp:txXfrm>
    </dsp:sp>
    <dsp:sp modelId="{64640707-3155-4F23-8F92-D4BC14256A3B}">
      <dsp:nvSpPr>
        <dsp:cNvPr id="0" name=""/>
        <dsp:cNvSpPr/>
      </dsp:nvSpPr>
      <dsp:spPr>
        <a:xfrm>
          <a:off x="459894" y="4900185"/>
          <a:ext cx="3421884" cy="582988"/>
        </a:xfrm>
        <a:prstGeom prst="roundRect">
          <a:avLst/>
        </a:prstGeom>
        <a:solidFill>
          <a:schemeClr val="tx2">
            <a:lumMod val="10000"/>
          </a:schemeClr>
        </a:solidFill>
        <a:ln w="3175"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US" sz="2400" b="0" kern="1200" dirty="0" smtClean="0">
              <a:solidFill>
                <a:srgbClr val="FF0000"/>
              </a:solidFill>
            </a:rPr>
            <a:t>E</a:t>
          </a:r>
          <a:r>
            <a:rPr lang="en-US" sz="2400" b="0" kern="1200" dirty="0" smtClean="0">
              <a:solidFill>
                <a:schemeClr val="bg1"/>
              </a:solidFill>
            </a:rPr>
            <a:t>mboli</a:t>
          </a:r>
          <a:r>
            <a:rPr lang="ru-RU" sz="2400" b="0" kern="1200" dirty="0" smtClean="0">
              <a:solidFill>
                <a:schemeClr val="bg1"/>
              </a:solidFill>
            </a:rPr>
            <a:t> - Эмболия</a:t>
          </a:r>
          <a:endParaRPr lang="en-US" sz="2400" b="0" kern="1200" dirty="0">
            <a:solidFill>
              <a:schemeClr val="bg1"/>
            </a:solidFill>
          </a:endParaRPr>
        </a:p>
      </dsp:txBody>
      <dsp:txXfrm>
        <a:off x="488353" y="4928644"/>
        <a:ext cx="3364966" cy="5260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596F3-942A-4E94-8063-14CDD037929E}">
      <dsp:nvSpPr>
        <dsp:cNvPr id="0" name=""/>
        <dsp:cNvSpPr/>
      </dsp:nvSpPr>
      <dsp:spPr>
        <a:xfrm rot="5400000">
          <a:off x="-177066" y="209907"/>
          <a:ext cx="1180446" cy="826312"/>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en-US" sz="2300" kern="1200" dirty="0"/>
        </a:p>
      </dsp:txBody>
      <dsp:txXfrm rot="-5400000">
        <a:off x="1" y="445996"/>
        <a:ext cx="826312" cy="354134"/>
      </dsp:txXfrm>
    </dsp:sp>
    <dsp:sp modelId="{9295CCD6-4C8E-4E59-A845-9FF6E298EC50}">
      <dsp:nvSpPr>
        <dsp:cNvPr id="0" name=""/>
        <dsp:cNvSpPr/>
      </dsp:nvSpPr>
      <dsp:spPr>
        <a:xfrm rot="5400000">
          <a:off x="3873730" y="-3047417"/>
          <a:ext cx="767290" cy="6862125"/>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kern="1200" dirty="0" smtClean="0"/>
            <a:t>4 неделя эмбрионального развития</a:t>
          </a:r>
          <a:endParaRPr lang="en-US" sz="1400" kern="1200" dirty="0"/>
        </a:p>
        <a:p>
          <a:pPr marL="114300" lvl="1" indent="-114300" algn="l" defTabSz="622300">
            <a:lnSpc>
              <a:spcPct val="90000"/>
            </a:lnSpc>
            <a:spcBef>
              <a:spcPct val="0"/>
            </a:spcBef>
            <a:spcAft>
              <a:spcPct val="15000"/>
            </a:spcAft>
            <a:buChar char="••"/>
          </a:pPr>
          <a:r>
            <a:rPr lang="ru-RU" sz="1400" kern="1200" dirty="0"/>
            <a:t>Формируется нервная трубка с </a:t>
          </a:r>
          <a:r>
            <a:rPr lang="ru-RU" sz="1400" kern="1200" dirty="0" err="1" smtClean="0"/>
            <a:t>прозенцефалоном</a:t>
          </a:r>
          <a:r>
            <a:rPr lang="ru-RU" sz="1400" kern="1200" dirty="0" smtClean="0"/>
            <a:t> (передний мозг), которая затем развивается </a:t>
          </a:r>
          <a:r>
            <a:rPr lang="ru-RU" sz="1400" kern="1200" dirty="0"/>
            <a:t>в </a:t>
          </a:r>
          <a:r>
            <a:rPr lang="ru-RU" sz="1400" kern="1200" dirty="0" err="1" smtClean="0"/>
            <a:t>теленцефалон</a:t>
          </a:r>
          <a:r>
            <a:rPr lang="ru-RU" sz="1400" kern="1200" dirty="0" smtClean="0"/>
            <a:t> (конечный мозг).</a:t>
          </a:r>
          <a:endParaRPr lang="ru-RU" sz="1400" kern="1200" dirty="0"/>
        </a:p>
      </dsp:txBody>
      <dsp:txXfrm rot="-5400000">
        <a:off x="826313" y="37456"/>
        <a:ext cx="6824669" cy="692378"/>
      </dsp:txXfrm>
    </dsp:sp>
    <dsp:sp modelId="{AEFE63D4-38C9-4D22-991F-132F360A31A0}">
      <dsp:nvSpPr>
        <dsp:cNvPr id="0" name=""/>
        <dsp:cNvSpPr/>
      </dsp:nvSpPr>
      <dsp:spPr>
        <a:xfrm rot="5400000">
          <a:off x="-177066" y="1278252"/>
          <a:ext cx="1180446" cy="826312"/>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en-US" sz="2300" kern="1200" dirty="0"/>
        </a:p>
      </dsp:txBody>
      <dsp:txXfrm rot="-5400000">
        <a:off x="1" y="1514341"/>
        <a:ext cx="826312" cy="354134"/>
      </dsp:txXfrm>
    </dsp:sp>
    <dsp:sp modelId="{3ADDC0AD-8206-4B64-8899-0CB3C345157A}">
      <dsp:nvSpPr>
        <dsp:cNvPr id="0" name=""/>
        <dsp:cNvSpPr/>
      </dsp:nvSpPr>
      <dsp:spPr>
        <a:xfrm rot="5400000">
          <a:off x="3873730" y="-1964953"/>
          <a:ext cx="767290" cy="686212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6-8 </a:t>
          </a:r>
          <a:r>
            <a:rPr lang="ru-RU" sz="1400" kern="1200" dirty="0" smtClean="0"/>
            <a:t>недели эмбрионального развития</a:t>
          </a:r>
          <a:endParaRPr lang="en-US" sz="1400" kern="1200" dirty="0"/>
        </a:p>
        <a:p>
          <a:pPr marL="114300" lvl="1" indent="-114300" algn="l" defTabSz="622300">
            <a:lnSpc>
              <a:spcPct val="90000"/>
            </a:lnSpc>
            <a:spcBef>
              <a:spcPct val="0"/>
            </a:spcBef>
            <a:spcAft>
              <a:spcPct val="15000"/>
            </a:spcAft>
            <a:buChar char="••"/>
          </a:pPr>
          <a:r>
            <a:rPr lang="ru-RU" sz="1400" kern="1200" dirty="0" smtClean="0"/>
            <a:t> Происходит инвагинация среднего мозга, после чего его часть превращается в мозолистое тело</a:t>
          </a:r>
          <a:endParaRPr lang="en-US" sz="1400" kern="1200" dirty="0"/>
        </a:p>
      </dsp:txBody>
      <dsp:txXfrm rot="-5400000">
        <a:off x="826313" y="1119920"/>
        <a:ext cx="6824669" cy="692378"/>
      </dsp:txXfrm>
    </dsp:sp>
    <dsp:sp modelId="{45D6E357-3430-4AB6-8490-FE750E2E504C}">
      <dsp:nvSpPr>
        <dsp:cNvPr id="0" name=""/>
        <dsp:cNvSpPr/>
      </dsp:nvSpPr>
      <dsp:spPr>
        <a:xfrm rot="5400000">
          <a:off x="-177066" y="2346598"/>
          <a:ext cx="1180446" cy="82631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en-US" sz="2300" kern="1200" dirty="0"/>
        </a:p>
      </dsp:txBody>
      <dsp:txXfrm rot="-5400000">
        <a:off x="1" y="2582687"/>
        <a:ext cx="826312" cy="354134"/>
      </dsp:txXfrm>
    </dsp:sp>
    <dsp:sp modelId="{025D5703-951B-45FE-BAF9-9FE4EDECB48C}">
      <dsp:nvSpPr>
        <dsp:cNvPr id="0" name=""/>
        <dsp:cNvSpPr/>
      </dsp:nvSpPr>
      <dsp:spPr>
        <a:xfrm rot="5400000">
          <a:off x="3873730" y="-896607"/>
          <a:ext cx="767290" cy="6862125"/>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10-11 </a:t>
          </a:r>
          <a:r>
            <a:rPr lang="ru-RU" sz="1400" kern="1200" dirty="0" smtClean="0"/>
            <a:t>недели эмбрионального развития</a:t>
          </a:r>
          <a:endParaRPr lang="en-US" sz="1400" kern="1200" dirty="0"/>
        </a:p>
        <a:p>
          <a:pPr marL="114300" lvl="1" indent="-114300" algn="l" defTabSz="622300">
            <a:lnSpc>
              <a:spcPct val="90000"/>
            </a:lnSpc>
            <a:spcBef>
              <a:spcPct val="0"/>
            </a:spcBef>
            <a:spcAft>
              <a:spcPct val="15000"/>
            </a:spcAft>
            <a:buChar char="••"/>
          </a:pPr>
          <a:r>
            <a:rPr lang="ru-RU" sz="1400" kern="1200" dirty="0" smtClean="0"/>
            <a:t>Появляются первые волокна мозолистого тела и, соединяя два полушария головного мозга, образуют </a:t>
          </a:r>
          <a:r>
            <a:rPr lang="ru-RU" sz="1400" kern="1200" dirty="0" err="1" smtClean="0"/>
            <a:t>коммиссуру</a:t>
          </a:r>
          <a:endParaRPr lang="en-US" sz="1400" kern="1200" dirty="0"/>
        </a:p>
      </dsp:txBody>
      <dsp:txXfrm rot="-5400000">
        <a:off x="826313" y="2188266"/>
        <a:ext cx="6824669" cy="692378"/>
      </dsp:txXfrm>
    </dsp:sp>
    <dsp:sp modelId="{47C1041E-0A23-450E-B9C6-C80ECDE65F4E}">
      <dsp:nvSpPr>
        <dsp:cNvPr id="0" name=""/>
        <dsp:cNvSpPr/>
      </dsp:nvSpPr>
      <dsp:spPr>
        <a:xfrm rot="5400000">
          <a:off x="-177066" y="3478783"/>
          <a:ext cx="1180446" cy="826312"/>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en-US" sz="2300" kern="1200" dirty="0"/>
        </a:p>
      </dsp:txBody>
      <dsp:txXfrm rot="-5400000">
        <a:off x="1" y="3714872"/>
        <a:ext cx="826312" cy="354134"/>
      </dsp:txXfrm>
    </dsp:sp>
    <dsp:sp modelId="{EEEA685D-7E33-40D1-BFE9-59B45505035E}">
      <dsp:nvSpPr>
        <dsp:cNvPr id="0" name=""/>
        <dsp:cNvSpPr/>
      </dsp:nvSpPr>
      <dsp:spPr>
        <a:xfrm rot="5400000">
          <a:off x="3809891" y="235576"/>
          <a:ext cx="894967" cy="6862125"/>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11-20 </a:t>
          </a:r>
          <a:r>
            <a:rPr lang="ru-RU" sz="1400" kern="1200" dirty="0" smtClean="0"/>
            <a:t>недели эмбрионального развития</a:t>
          </a:r>
          <a:endParaRPr lang="en-US" sz="1400" kern="1200" dirty="0"/>
        </a:p>
        <a:p>
          <a:pPr marL="114300" lvl="1" indent="-114300" algn="l" defTabSz="622300">
            <a:lnSpc>
              <a:spcPct val="90000"/>
            </a:lnSpc>
            <a:spcBef>
              <a:spcPct val="0"/>
            </a:spcBef>
            <a:spcAft>
              <a:spcPct val="15000"/>
            </a:spcAft>
            <a:buChar char="••"/>
          </a:pPr>
          <a:r>
            <a:rPr lang="ru-RU" sz="1400" kern="1200" dirty="0" smtClean="0"/>
            <a:t>Характерен </a:t>
          </a:r>
          <a:r>
            <a:rPr lang="ru-RU" sz="1400" kern="1200" dirty="0" err="1" smtClean="0"/>
            <a:t>передне</a:t>
          </a:r>
          <a:r>
            <a:rPr lang="ru-RU" sz="1400" kern="1200" dirty="0" smtClean="0"/>
            <a:t>-задний рост, начинающийся от колена (G), ствола (B) и валика (S), а затем возвращающийся обратно к клюву (R) мозолистого тела</a:t>
          </a:r>
          <a:endParaRPr lang="en-US" sz="1400" kern="1200" dirty="0"/>
        </a:p>
        <a:p>
          <a:pPr marL="114300" lvl="1" indent="-114300" algn="l" defTabSz="622300">
            <a:lnSpc>
              <a:spcPct val="90000"/>
            </a:lnSpc>
            <a:spcBef>
              <a:spcPct val="0"/>
            </a:spcBef>
            <a:spcAft>
              <a:spcPct val="15000"/>
            </a:spcAft>
            <a:buChar char="••"/>
          </a:pPr>
          <a:r>
            <a:rPr lang="ru-RU" sz="1400" kern="1200" dirty="0" smtClean="0"/>
            <a:t>В структуре мозолистого тела также выделяют ствол </a:t>
          </a:r>
          <a:r>
            <a:rPr lang="ru-RU" sz="1400" kern="1200" dirty="0"/>
            <a:t>(Т) и </a:t>
          </a:r>
          <a:r>
            <a:rPr lang="ru-RU" sz="1400" kern="1200" dirty="0" err="1" smtClean="0"/>
            <a:t>перешейк</a:t>
          </a:r>
          <a:r>
            <a:rPr lang="ru-RU" sz="1400" kern="1200" dirty="0" smtClean="0"/>
            <a:t> </a:t>
          </a:r>
          <a:r>
            <a:rPr lang="ru-RU" sz="1400" kern="1200" dirty="0"/>
            <a:t>(I</a:t>
          </a:r>
          <a:r>
            <a:rPr lang="ru-RU" sz="1400" kern="1200" dirty="0" smtClean="0"/>
            <a:t>)</a:t>
          </a:r>
          <a:endParaRPr lang="ru-RU" sz="1400" kern="1200" dirty="0"/>
        </a:p>
      </dsp:txBody>
      <dsp:txXfrm rot="-5400000">
        <a:off x="826313" y="3262844"/>
        <a:ext cx="6818436" cy="807589"/>
      </dsp:txXfrm>
    </dsp:sp>
    <dsp:sp modelId="{844A110A-CF09-43E9-A806-650B979E2E3A}">
      <dsp:nvSpPr>
        <dsp:cNvPr id="0" name=""/>
        <dsp:cNvSpPr/>
      </dsp:nvSpPr>
      <dsp:spPr>
        <a:xfrm rot="5400000">
          <a:off x="-177066" y="4623336"/>
          <a:ext cx="1180446" cy="826312"/>
        </a:xfrm>
        <a:prstGeom prst="chevron">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en-US" sz="2300" kern="1200" dirty="0"/>
        </a:p>
      </dsp:txBody>
      <dsp:txXfrm rot="-5400000">
        <a:off x="1" y="4859425"/>
        <a:ext cx="826312" cy="354134"/>
      </dsp:txXfrm>
    </dsp:sp>
    <dsp:sp modelId="{B77F5117-DE2C-43DE-9022-FA128BF87499}">
      <dsp:nvSpPr>
        <dsp:cNvPr id="0" name=""/>
        <dsp:cNvSpPr/>
      </dsp:nvSpPr>
      <dsp:spPr>
        <a:xfrm rot="5400000">
          <a:off x="3778801" y="1456920"/>
          <a:ext cx="957148" cy="6862125"/>
        </a:xfrm>
        <a:prstGeom prst="round2Same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16-37 </a:t>
          </a:r>
          <a:r>
            <a:rPr lang="ru-RU" sz="1400" kern="1200" dirty="0" smtClean="0"/>
            <a:t>недели эмбрионального развития</a:t>
          </a:r>
          <a:endParaRPr lang="en-US" sz="1400" kern="1200" dirty="0"/>
        </a:p>
        <a:p>
          <a:pPr marL="114300" lvl="1" indent="-114300" algn="l" defTabSz="622300">
            <a:lnSpc>
              <a:spcPct val="90000"/>
            </a:lnSpc>
            <a:spcBef>
              <a:spcPct val="0"/>
            </a:spcBef>
            <a:spcAft>
              <a:spcPct val="15000"/>
            </a:spcAft>
            <a:buChar char="••"/>
          </a:pPr>
          <a:r>
            <a:rPr lang="ru-RU" sz="1400" kern="1200" dirty="0" smtClean="0"/>
            <a:t>Средняя длина МТ составляет 27,2 мм, ширина - 5,6 мм, толщина - 1,9 мм</a:t>
          </a:r>
          <a:endParaRPr lang="en-US" sz="1400" kern="1200" dirty="0"/>
        </a:p>
        <a:p>
          <a:pPr marL="114300" lvl="1" indent="-114300" algn="l" defTabSz="622300">
            <a:lnSpc>
              <a:spcPct val="90000"/>
            </a:lnSpc>
            <a:spcBef>
              <a:spcPct val="0"/>
            </a:spcBef>
            <a:spcAft>
              <a:spcPct val="15000"/>
            </a:spcAft>
            <a:buChar char="••"/>
          </a:pPr>
          <a:r>
            <a:rPr lang="ru-RU" sz="1400" kern="1200" dirty="0"/>
            <a:t>Созревание </a:t>
          </a:r>
          <a:r>
            <a:rPr lang="ru-RU" sz="1400" kern="1200" dirty="0" smtClean="0"/>
            <a:t>продолжается до </a:t>
          </a:r>
          <a:r>
            <a:rPr lang="ru-RU" sz="1400" kern="1200" dirty="0"/>
            <a:t>6-9 </a:t>
          </a:r>
          <a:r>
            <a:rPr lang="ru-RU" sz="1400" kern="1200" dirty="0" smtClean="0"/>
            <a:t>лет</a:t>
          </a:r>
          <a:endParaRPr lang="ru-RU" sz="1400" kern="1200" dirty="0"/>
        </a:p>
        <a:p>
          <a:pPr marL="114300" lvl="1" indent="-114300" algn="l" defTabSz="622300">
            <a:lnSpc>
              <a:spcPct val="90000"/>
            </a:lnSpc>
            <a:spcBef>
              <a:spcPct val="0"/>
            </a:spcBef>
            <a:spcAft>
              <a:spcPct val="15000"/>
            </a:spcAft>
            <a:buChar char="••"/>
          </a:pPr>
          <a:r>
            <a:rPr lang="ru-RU" sz="1400" kern="1200" dirty="0" smtClean="0"/>
            <a:t>Функция </a:t>
          </a:r>
          <a:r>
            <a:rPr lang="ru-RU" sz="1400" kern="1200" dirty="0"/>
            <a:t>- интеграция и передача информации из обоих полушарий головного </a:t>
          </a:r>
          <a:r>
            <a:rPr lang="ru-RU" sz="1400" kern="1200" dirty="0" smtClean="0"/>
            <a:t>мозга</a:t>
          </a:r>
          <a:endParaRPr lang="ru-RU" sz="1400" kern="1200" dirty="0"/>
        </a:p>
      </dsp:txBody>
      <dsp:txXfrm rot="-5400000">
        <a:off x="826313" y="4456132"/>
        <a:ext cx="6815401" cy="8637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787F6-2BCA-2C4A-AA14-C4A4B0E2165A}">
      <dsp:nvSpPr>
        <dsp:cNvPr id="0" name=""/>
        <dsp:cNvSpPr/>
      </dsp:nvSpPr>
      <dsp:spPr>
        <a:xfrm>
          <a:off x="0" y="0"/>
          <a:ext cx="6943898" cy="369132"/>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u="none" kern="1200" dirty="0" smtClean="0">
              <a:latin typeface="+mj-lt"/>
              <a:cs typeface="Times New Roman"/>
            </a:rPr>
            <a:t>Мужчина, 59 лет, жалобы на головную боль</a:t>
          </a:r>
          <a:endParaRPr lang="en-US" sz="1600" b="1" kern="1200" dirty="0">
            <a:latin typeface="+mj-lt"/>
            <a:cs typeface="Times New Roman"/>
          </a:endParaRPr>
        </a:p>
      </dsp:txBody>
      <dsp:txXfrm>
        <a:off x="18020" y="18020"/>
        <a:ext cx="6907858" cy="3330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787F6-2BCA-2C4A-AA14-C4A4B0E2165A}">
      <dsp:nvSpPr>
        <dsp:cNvPr id="0" name=""/>
        <dsp:cNvSpPr/>
      </dsp:nvSpPr>
      <dsp:spPr>
        <a:xfrm>
          <a:off x="0" y="0"/>
          <a:ext cx="9915859" cy="31973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latin typeface="+mj-lt"/>
              <a:cs typeface="Times New Roman"/>
            </a:rPr>
            <a:t>Женщина, 50 лет, состояние после трансплантации почки (гемодиализ), наблюдается спутанность сознания </a:t>
          </a:r>
          <a:endParaRPr lang="en-US" sz="1600" b="1" kern="1200" dirty="0">
            <a:latin typeface="+mj-lt"/>
            <a:cs typeface="Times New Roman"/>
          </a:endParaRPr>
        </a:p>
      </dsp:txBody>
      <dsp:txXfrm>
        <a:off x="15608" y="15608"/>
        <a:ext cx="9884643" cy="2885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E4966-F630-4F61-A4AD-32B51CDCD723}">
      <dsp:nvSpPr>
        <dsp:cNvPr id="0" name=""/>
        <dsp:cNvSpPr/>
      </dsp:nvSpPr>
      <dsp:spPr>
        <a:xfrm>
          <a:off x="85725" y="0"/>
          <a:ext cx="11185583" cy="847725"/>
        </a:xfrm>
        <a:prstGeom prst="leftRightRibbon">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sp>
    <dsp:sp modelId="{16A34FFB-C164-4CA6-88D2-F9C5D9D82319}">
      <dsp:nvSpPr>
        <dsp:cNvPr id="0" name=""/>
        <dsp:cNvSpPr/>
      </dsp:nvSpPr>
      <dsp:spPr>
        <a:xfrm>
          <a:off x="0" y="174055"/>
          <a:ext cx="7248708" cy="415385"/>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4008" rIns="0" bIns="68580" numCol="1" spcCol="1270" anchor="ctr" anchorCtr="0">
          <a:noAutofit/>
        </a:bodyPr>
        <a:lstStyle/>
        <a:p>
          <a:pPr lvl="0" algn="ctr" defTabSz="800100" rtl="0">
            <a:lnSpc>
              <a:spcPct val="90000"/>
            </a:lnSpc>
            <a:spcBef>
              <a:spcPct val="0"/>
            </a:spcBef>
            <a:spcAft>
              <a:spcPct val="35000"/>
            </a:spcAft>
          </a:pPr>
          <a:r>
            <a:rPr lang="ru-RU" sz="1800" b="1" kern="1200" dirty="0" smtClean="0"/>
            <a:t>ВИЧ- энцефалит</a:t>
          </a:r>
          <a:endParaRPr lang="en-US" sz="1800" b="1" i="1" kern="1200" dirty="0"/>
        </a:p>
      </dsp:txBody>
      <dsp:txXfrm>
        <a:off x="0" y="174055"/>
        <a:ext cx="7248708" cy="415385"/>
      </dsp:txXfrm>
    </dsp:sp>
    <dsp:sp modelId="{55EC719F-6A39-414F-9EE0-08FAC0C0D246}">
      <dsp:nvSpPr>
        <dsp:cNvPr id="0" name=""/>
        <dsp:cNvSpPr/>
      </dsp:nvSpPr>
      <dsp:spPr>
        <a:xfrm>
          <a:off x="7214820" y="351699"/>
          <a:ext cx="3196289" cy="415385"/>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4008" rIns="0" bIns="68580" numCol="1" spcCol="1270" anchor="ctr" anchorCtr="0">
          <a:noAutofit/>
        </a:bodyPr>
        <a:lstStyle/>
        <a:p>
          <a:pPr lvl="0" algn="ctr" defTabSz="800100" rtl="0">
            <a:lnSpc>
              <a:spcPct val="90000"/>
            </a:lnSpc>
            <a:spcBef>
              <a:spcPct val="0"/>
            </a:spcBef>
            <a:spcAft>
              <a:spcPct val="35000"/>
            </a:spcAft>
          </a:pPr>
          <a:r>
            <a:rPr lang="ru-RU" sz="1800" b="1" kern="1200" dirty="0" smtClean="0"/>
            <a:t>ПМЛ</a:t>
          </a:r>
          <a:endParaRPr lang="en-US" sz="1800" b="1" kern="1200" dirty="0"/>
        </a:p>
      </dsp:txBody>
      <dsp:txXfrm>
        <a:off x="7214820" y="351699"/>
        <a:ext cx="3196289" cy="4153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787F6-2BCA-2C4A-AA14-C4A4B0E2165A}">
      <dsp:nvSpPr>
        <dsp:cNvPr id="0" name=""/>
        <dsp:cNvSpPr/>
      </dsp:nvSpPr>
      <dsp:spPr>
        <a:xfrm>
          <a:off x="0" y="226"/>
          <a:ext cx="5923783" cy="340476"/>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latin typeface="+mj-lt"/>
              <a:cs typeface="Times New Roman"/>
            </a:rPr>
            <a:t>Мужчина, 45 лет, жалобы на головную боль</a:t>
          </a:r>
          <a:endParaRPr lang="en-US" sz="1600" b="1" kern="1200" dirty="0">
            <a:latin typeface="+mj-lt"/>
            <a:cs typeface="Times New Roman"/>
          </a:endParaRPr>
        </a:p>
      </dsp:txBody>
      <dsp:txXfrm>
        <a:off x="16621" y="16847"/>
        <a:ext cx="5890541" cy="3072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E4966-F630-4F61-A4AD-32B51CDCD723}">
      <dsp:nvSpPr>
        <dsp:cNvPr id="0" name=""/>
        <dsp:cNvSpPr/>
      </dsp:nvSpPr>
      <dsp:spPr>
        <a:xfrm>
          <a:off x="85725" y="0"/>
          <a:ext cx="11185583" cy="847725"/>
        </a:xfrm>
        <a:prstGeom prst="leftRightRibbon">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sp>
    <dsp:sp modelId="{16A34FFB-C164-4CA6-88D2-F9C5D9D82319}">
      <dsp:nvSpPr>
        <dsp:cNvPr id="0" name=""/>
        <dsp:cNvSpPr/>
      </dsp:nvSpPr>
      <dsp:spPr>
        <a:xfrm>
          <a:off x="0" y="174284"/>
          <a:ext cx="7248708" cy="415385"/>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4008" rIns="0" bIns="68580" numCol="1" spcCol="1270" anchor="ctr" anchorCtr="0">
          <a:noAutofit/>
        </a:bodyPr>
        <a:lstStyle/>
        <a:p>
          <a:pPr lvl="0" algn="ctr" defTabSz="800100" rtl="0">
            <a:lnSpc>
              <a:spcPct val="90000"/>
            </a:lnSpc>
            <a:spcBef>
              <a:spcPct val="0"/>
            </a:spcBef>
            <a:spcAft>
              <a:spcPct val="35000"/>
            </a:spcAft>
          </a:pPr>
          <a:r>
            <a:rPr lang="ru-RU" sz="1800" b="1" kern="1200" dirty="0" err="1" smtClean="0"/>
            <a:t>Глиобластома</a:t>
          </a:r>
          <a:endParaRPr lang="en-US" sz="1800" b="1" i="1" kern="1200" dirty="0"/>
        </a:p>
      </dsp:txBody>
      <dsp:txXfrm>
        <a:off x="0" y="174284"/>
        <a:ext cx="7248708" cy="415385"/>
      </dsp:txXfrm>
    </dsp:sp>
    <dsp:sp modelId="{55EC719F-6A39-414F-9EE0-08FAC0C0D246}">
      <dsp:nvSpPr>
        <dsp:cNvPr id="0" name=""/>
        <dsp:cNvSpPr/>
      </dsp:nvSpPr>
      <dsp:spPr>
        <a:xfrm>
          <a:off x="7214820" y="351699"/>
          <a:ext cx="3196289" cy="415385"/>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64008" rIns="0" bIns="68580" numCol="1" spcCol="1270" anchor="ctr" anchorCtr="0">
          <a:noAutofit/>
        </a:bodyPr>
        <a:lstStyle/>
        <a:p>
          <a:pPr lvl="0" algn="ctr" defTabSz="800100" rtl="0">
            <a:lnSpc>
              <a:spcPct val="90000"/>
            </a:lnSpc>
            <a:spcBef>
              <a:spcPct val="0"/>
            </a:spcBef>
            <a:spcAft>
              <a:spcPct val="35000"/>
            </a:spcAft>
          </a:pPr>
          <a:r>
            <a:rPr lang="ru-RU" sz="1800" b="1" kern="1200" dirty="0" err="1" smtClean="0"/>
            <a:t>Первчиная</a:t>
          </a:r>
          <a:r>
            <a:rPr lang="ru-RU" sz="1800" b="1" kern="1200" dirty="0" smtClean="0"/>
            <a:t> </a:t>
          </a:r>
          <a:r>
            <a:rPr lang="ru-RU" sz="1800" b="1" kern="1200" dirty="0" err="1" smtClean="0"/>
            <a:t>лимфома</a:t>
          </a:r>
          <a:r>
            <a:rPr lang="ru-RU" sz="1800" b="1" kern="1200" dirty="0" smtClean="0"/>
            <a:t> ЦНС</a:t>
          </a:r>
          <a:endParaRPr lang="en-US" sz="1800" b="1" kern="1200" dirty="0"/>
        </a:p>
      </dsp:txBody>
      <dsp:txXfrm>
        <a:off x="7214820" y="351699"/>
        <a:ext cx="3196289" cy="415385"/>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46920-5085-4B1F-8483-F8FDF5ED776D}" type="datetimeFigureOut">
              <a:rPr lang="en-US" smtClean="0"/>
              <a:t>6/5/2022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6058A-D812-4D88-AD75-A4778A0246D4}" type="slidenum">
              <a:rPr lang="en-US" smtClean="0"/>
              <a:t>‹#›</a:t>
            </a:fld>
            <a:endParaRPr lang="en-US" dirty="0"/>
          </a:p>
        </p:txBody>
      </p:sp>
    </p:spTree>
    <p:extLst>
      <p:ext uri="{BB962C8B-B14F-4D97-AF65-F5344CB8AC3E}">
        <p14:creationId xmlns:p14="http://schemas.microsoft.com/office/powerpoint/2010/main" val="1581038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smtClean="0"/>
          </a:p>
        </p:txBody>
      </p:sp>
      <p:sp>
        <p:nvSpPr>
          <p:cNvPr id="41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B066D93-6665-41BD-8C46-9393A75ABAB8}" type="slidenum">
              <a:rPr lang="ru-RU" altLang="ru-RU" smtClean="0"/>
              <a:pPr/>
              <a:t>1</a:t>
            </a:fld>
            <a:endParaRPr lang="ru-RU" altLang="ru-RU" smtClean="0"/>
          </a:p>
        </p:txBody>
      </p:sp>
    </p:spTree>
    <p:extLst>
      <p:ext uri="{BB962C8B-B14F-4D97-AF65-F5344CB8AC3E}">
        <p14:creationId xmlns:p14="http://schemas.microsoft.com/office/powerpoint/2010/main" val="3548333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10</a:t>
            </a:fld>
            <a:endParaRPr lang="en-US" dirty="0"/>
          </a:p>
        </p:txBody>
      </p:sp>
    </p:spTree>
    <p:extLst>
      <p:ext uri="{BB962C8B-B14F-4D97-AF65-F5344CB8AC3E}">
        <p14:creationId xmlns:p14="http://schemas.microsoft.com/office/powerpoint/2010/main" val="3144507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11</a:t>
            </a:fld>
            <a:endParaRPr lang="en-US" dirty="0"/>
          </a:p>
        </p:txBody>
      </p:sp>
    </p:spTree>
    <p:extLst>
      <p:ext uri="{BB962C8B-B14F-4D97-AF65-F5344CB8AC3E}">
        <p14:creationId xmlns:p14="http://schemas.microsoft.com/office/powerpoint/2010/main" val="1988624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12</a:t>
            </a:fld>
            <a:endParaRPr lang="en-US" dirty="0"/>
          </a:p>
        </p:txBody>
      </p:sp>
    </p:spTree>
    <p:extLst>
      <p:ext uri="{BB962C8B-B14F-4D97-AF65-F5344CB8AC3E}">
        <p14:creationId xmlns:p14="http://schemas.microsoft.com/office/powerpoint/2010/main" val="1550718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13</a:t>
            </a:fld>
            <a:endParaRPr lang="en-US" dirty="0"/>
          </a:p>
        </p:txBody>
      </p:sp>
    </p:spTree>
    <p:extLst>
      <p:ext uri="{BB962C8B-B14F-4D97-AF65-F5344CB8AC3E}">
        <p14:creationId xmlns:p14="http://schemas.microsoft.com/office/powerpoint/2010/main" val="1284152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14</a:t>
            </a:fld>
            <a:endParaRPr lang="en-US" dirty="0"/>
          </a:p>
        </p:txBody>
      </p:sp>
    </p:spTree>
    <p:extLst>
      <p:ext uri="{BB962C8B-B14F-4D97-AF65-F5344CB8AC3E}">
        <p14:creationId xmlns:p14="http://schemas.microsoft.com/office/powerpoint/2010/main" val="4130273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15</a:t>
            </a:fld>
            <a:endParaRPr lang="en-US" dirty="0"/>
          </a:p>
        </p:txBody>
      </p:sp>
    </p:spTree>
    <p:extLst>
      <p:ext uri="{BB962C8B-B14F-4D97-AF65-F5344CB8AC3E}">
        <p14:creationId xmlns:p14="http://schemas.microsoft.com/office/powerpoint/2010/main" val="968990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16</a:t>
            </a:fld>
            <a:endParaRPr lang="en-US" dirty="0"/>
          </a:p>
        </p:txBody>
      </p:sp>
    </p:spTree>
    <p:extLst>
      <p:ext uri="{BB962C8B-B14F-4D97-AF65-F5344CB8AC3E}">
        <p14:creationId xmlns:p14="http://schemas.microsoft.com/office/powerpoint/2010/main" val="1177355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0D005B-C47F-426A-9803-6A026873BBA6}" type="slidenum">
              <a:rPr lang="en-US" altLang="en-US" smtClean="0"/>
              <a:pPr/>
              <a:t>17</a:t>
            </a:fld>
            <a:endParaRPr lang="en-US" altLang="en-US" dirty="0"/>
          </a:p>
        </p:txBody>
      </p:sp>
    </p:spTree>
    <p:extLst>
      <p:ext uri="{BB962C8B-B14F-4D97-AF65-F5344CB8AC3E}">
        <p14:creationId xmlns:p14="http://schemas.microsoft.com/office/powerpoint/2010/main" val="3386921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18</a:t>
            </a:fld>
            <a:endParaRPr lang="en-US" dirty="0"/>
          </a:p>
        </p:txBody>
      </p:sp>
    </p:spTree>
    <p:extLst>
      <p:ext uri="{BB962C8B-B14F-4D97-AF65-F5344CB8AC3E}">
        <p14:creationId xmlns:p14="http://schemas.microsoft.com/office/powerpoint/2010/main" val="1893463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19</a:t>
            </a:fld>
            <a:endParaRPr lang="en-US" dirty="0"/>
          </a:p>
        </p:txBody>
      </p:sp>
    </p:spTree>
    <p:extLst>
      <p:ext uri="{BB962C8B-B14F-4D97-AF65-F5344CB8AC3E}">
        <p14:creationId xmlns:p14="http://schemas.microsoft.com/office/powerpoint/2010/main" val="805917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058A-D812-4D88-AD75-A4778A0246D4}" type="slidenum">
              <a:rPr lang="en-US" smtClean="0"/>
              <a:t>2</a:t>
            </a:fld>
            <a:endParaRPr lang="en-US" dirty="0"/>
          </a:p>
        </p:txBody>
      </p:sp>
    </p:spTree>
    <p:extLst>
      <p:ext uri="{BB962C8B-B14F-4D97-AF65-F5344CB8AC3E}">
        <p14:creationId xmlns:p14="http://schemas.microsoft.com/office/powerpoint/2010/main" val="3055195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21</a:t>
            </a:fld>
            <a:endParaRPr lang="en-US" dirty="0"/>
          </a:p>
        </p:txBody>
      </p:sp>
    </p:spTree>
    <p:extLst>
      <p:ext uri="{BB962C8B-B14F-4D97-AF65-F5344CB8AC3E}">
        <p14:creationId xmlns:p14="http://schemas.microsoft.com/office/powerpoint/2010/main" val="355577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22</a:t>
            </a:fld>
            <a:endParaRPr lang="en-US" dirty="0"/>
          </a:p>
        </p:txBody>
      </p:sp>
    </p:spTree>
    <p:extLst>
      <p:ext uri="{BB962C8B-B14F-4D97-AF65-F5344CB8AC3E}">
        <p14:creationId xmlns:p14="http://schemas.microsoft.com/office/powerpoint/2010/main" val="2194877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23</a:t>
            </a:fld>
            <a:endParaRPr lang="en-US" dirty="0"/>
          </a:p>
        </p:txBody>
      </p:sp>
    </p:spTree>
    <p:extLst>
      <p:ext uri="{BB962C8B-B14F-4D97-AF65-F5344CB8AC3E}">
        <p14:creationId xmlns:p14="http://schemas.microsoft.com/office/powerpoint/2010/main" val="206038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0D005B-C47F-426A-9803-6A026873BBA6}" type="slidenum">
              <a:rPr lang="en-US" altLang="en-US" smtClean="0"/>
              <a:pPr/>
              <a:t>24</a:t>
            </a:fld>
            <a:endParaRPr lang="en-US" altLang="en-US" dirty="0"/>
          </a:p>
        </p:txBody>
      </p:sp>
    </p:spTree>
    <p:extLst>
      <p:ext uri="{BB962C8B-B14F-4D97-AF65-F5344CB8AC3E}">
        <p14:creationId xmlns:p14="http://schemas.microsoft.com/office/powerpoint/2010/main" val="378182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25</a:t>
            </a:fld>
            <a:endParaRPr lang="en-US" dirty="0"/>
          </a:p>
        </p:txBody>
      </p:sp>
    </p:spTree>
    <p:extLst>
      <p:ext uri="{BB962C8B-B14F-4D97-AF65-F5344CB8AC3E}">
        <p14:creationId xmlns:p14="http://schemas.microsoft.com/office/powerpoint/2010/main" val="1384505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26</a:t>
            </a:fld>
            <a:endParaRPr lang="en-US" dirty="0"/>
          </a:p>
        </p:txBody>
      </p:sp>
    </p:spTree>
    <p:extLst>
      <p:ext uri="{BB962C8B-B14F-4D97-AF65-F5344CB8AC3E}">
        <p14:creationId xmlns:p14="http://schemas.microsoft.com/office/powerpoint/2010/main" val="1488827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27</a:t>
            </a:fld>
            <a:endParaRPr lang="en-US" dirty="0"/>
          </a:p>
        </p:txBody>
      </p:sp>
    </p:spTree>
    <p:extLst>
      <p:ext uri="{BB962C8B-B14F-4D97-AF65-F5344CB8AC3E}">
        <p14:creationId xmlns:p14="http://schemas.microsoft.com/office/powerpoint/2010/main" val="356146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3</a:t>
            </a:fld>
            <a:endParaRPr lang="en-US" dirty="0"/>
          </a:p>
        </p:txBody>
      </p:sp>
    </p:spTree>
    <p:extLst>
      <p:ext uri="{BB962C8B-B14F-4D97-AF65-F5344CB8AC3E}">
        <p14:creationId xmlns:p14="http://schemas.microsoft.com/office/powerpoint/2010/main" val="176201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006058A-D812-4D88-AD75-A4778A0246D4}" type="slidenum">
              <a:rPr lang="en-US" smtClean="0"/>
              <a:t>4</a:t>
            </a:fld>
            <a:endParaRPr lang="en-US" dirty="0"/>
          </a:p>
        </p:txBody>
      </p:sp>
    </p:spTree>
    <p:extLst>
      <p:ext uri="{BB962C8B-B14F-4D97-AF65-F5344CB8AC3E}">
        <p14:creationId xmlns:p14="http://schemas.microsoft.com/office/powerpoint/2010/main" val="664036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VINDICATE</a:t>
            </a:r>
            <a:r>
              <a:rPr lang="ru-RU" b="0" dirty="0" smtClean="0"/>
              <a:t> – реабилитация</a:t>
            </a:r>
          </a:p>
          <a:p>
            <a:r>
              <a:rPr lang="ru-RU" b="0" dirty="0" smtClean="0"/>
              <a:t>НИЗКОСОРТНАЯ - </a:t>
            </a:r>
            <a:r>
              <a:rPr lang="ru-RU" sz="1200" b="0" i="0" kern="1200" dirty="0" smtClean="0">
                <a:solidFill>
                  <a:schemeClr val="tx1"/>
                </a:solidFill>
                <a:effectLst/>
                <a:latin typeface="+mn-lt"/>
                <a:ea typeface="+mn-ea"/>
                <a:cs typeface="+mn-cs"/>
              </a:rPr>
              <a:t>I и II степени по классификации ВОЗ</a:t>
            </a:r>
          </a:p>
          <a:p>
            <a:r>
              <a:rPr lang="ru-RU" sz="1200" b="0" i="0" kern="1200" dirty="0" smtClean="0">
                <a:solidFill>
                  <a:schemeClr val="tx1"/>
                </a:solidFill>
                <a:effectLst/>
                <a:latin typeface="+mn-lt"/>
                <a:ea typeface="+mn-ea"/>
                <a:cs typeface="+mn-cs"/>
              </a:rPr>
              <a:t>«</a:t>
            </a:r>
            <a:r>
              <a:rPr lang="ru-RU" sz="1200" b="1" i="0" kern="1200" dirty="0" err="1" smtClean="0">
                <a:solidFill>
                  <a:schemeClr val="tx1"/>
                </a:solidFill>
                <a:effectLst/>
                <a:latin typeface="+mn-lt"/>
                <a:ea typeface="+mn-ea"/>
                <a:cs typeface="+mn-cs"/>
              </a:rPr>
              <a:t>тумесцентный</a:t>
            </a:r>
            <a:r>
              <a:rPr lang="ru-RU" sz="1200" b="0" i="0" kern="1200" dirty="0" smtClean="0">
                <a:solidFill>
                  <a:schemeClr val="tx1"/>
                </a:solidFill>
                <a:effectLst/>
                <a:latin typeface="+mn-lt"/>
                <a:ea typeface="+mn-ea"/>
                <a:cs typeface="+mn-cs"/>
              </a:rPr>
              <a:t>» означает «отечный, раздутый», так как после такой объемной инфильтрации мягкие ткани выглядят припухшими</a:t>
            </a:r>
          </a:p>
          <a:p>
            <a:r>
              <a:rPr lang="ru-RU" b="0" dirty="0" err="1" smtClean="0"/>
              <a:t>Валлерова</a:t>
            </a:r>
            <a:r>
              <a:rPr lang="ru-RU" b="0" dirty="0" smtClean="0"/>
              <a:t> дегенерация</a:t>
            </a:r>
            <a:endParaRPr lang="en-US" b="0" dirty="0"/>
          </a:p>
        </p:txBody>
      </p:sp>
      <p:sp>
        <p:nvSpPr>
          <p:cNvPr id="4" name="Slide Number Placeholder 3"/>
          <p:cNvSpPr>
            <a:spLocks noGrp="1"/>
          </p:cNvSpPr>
          <p:nvPr>
            <p:ph type="sldNum" sz="quarter" idx="5"/>
          </p:nvPr>
        </p:nvSpPr>
        <p:spPr/>
        <p:txBody>
          <a:bodyPr/>
          <a:lstStyle/>
          <a:p>
            <a:fld id="{2ECEC24F-170D-403A-9D5D-A71237D6E5DD}" type="slidenum">
              <a:rPr lang="en-US" smtClean="0"/>
              <a:t>5</a:t>
            </a:fld>
            <a:endParaRPr lang="en-US" dirty="0"/>
          </a:p>
        </p:txBody>
      </p:sp>
    </p:spTree>
    <p:extLst>
      <p:ext uri="{BB962C8B-B14F-4D97-AF65-F5344CB8AC3E}">
        <p14:creationId xmlns:p14="http://schemas.microsoft.com/office/powerpoint/2010/main" val="94074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6</a:t>
            </a:fld>
            <a:endParaRPr lang="en-US" dirty="0"/>
          </a:p>
        </p:txBody>
      </p:sp>
    </p:spTree>
    <p:extLst>
      <p:ext uri="{BB962C8B-B14F-4D97-AF65-F5344CB8AC3E}">
        <p14:creationId xmlns:p14="http://schemas.microsoft.com/office/powerpoint/2010/main" val="4126781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006058A-D812-4D88-AD75-A4778A0246D4}" type="slidenum">
              <a:rPr lang="en-US" smtClean="0"/>
              <a:t>7</a:t>
            </a:fld>
            <a:endParaRPr lang="en-US" dirty="0"/>
          </a:p>
        </p:txBody>
      </p:sp>
    </p:spTree>
    <p:extLst>
      <p:ext uri="{BB962C8B-B14F-4D97-AF65-F5344CB8AC3E}">
        <p14:creationId xmlns:p14="http://schemas.microsoft.com/office/powerpoint/2010/main" val="1927865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4006058A-D812-4D88-AD75-A4778A0246D4}" type="slidenum">
              <a:rPr lang="en-US" smtClean="0"/>
              <a:t>8</a:t>
            </a:fld>
            <a:endParaRPr lang="en-US" dirty="0"/>
          </a:p>
        </p:txBody>
      </p:sp>
    </p:spTree>
    <p:extLst>
      <p:ext uri="{BB962C8B-B14F-4D97-AF65-F5344CB8AC3E}">
        <p14:creationId xmlns:p14="http://schemas.microsoft.com/office/powerpoint/2010/main" val="4072614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6058A-D812-4D88-AD75-A4778A0246D4}" type="slidenum">
              <a:rPr lang="en-US" smtClean="0"/>
              <a:t>9</a:t>
            </a:fld>
            <a:endParaRPr lang="en-US" dirty="0"/>
          </a:p>
        </p:txBody>
      </p:sp>
    </p:spTree>
    <p:extLst>
      <p:ext uri="{BB962C8B-B14F-4D97-AF65-F5344CB8AC3E}">
        <p14:creationId xmlns:p14="http://schemas.microsoft.com/office/powerpoint/2010/main" val="780009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5453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3212873" y="115434"/>
            <a:ext cx="5766254" cy="1492509"/>
            <a:chOff x="-5972" y="6038503"/>
            <a:chExt cx="2352119" cy="60881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40" y="6149671"/>
              <a:ext cx="2125607" cy="386473"/>
            </a:xfrm>
            <a:prstGeom prst="rect">
              <a:avLst/>
            </a:prstGeom>
          </p:spPr>
        </p:pic>
        <p:sp>
          <p:nvSpPr>
            <p:cNvPr id="9" name="Rectangle 8"/>
            <p:cNvSpPr/>
            <p:nvPr/>
          </p:nvSpPr>
          <p:spPr>
            <a:xfrm>
              <a:off x="-5972" y="6038503"/>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0" name="Rectangle 9"/>
            <p:cNvSpPr/>
            <p:nvPr/>
          </p:nvSpPr>
          <p:spPr>
            <a:xfrm>
              <a:off x="-5972" y="6248484"/>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1" name="Rectangle 10"/>
            <p:cNvSpPr/>
            <p:nvPr/>
          </p:nvSpPr>
          <p:spPr>
            <a:xfrm>
              <a:off x="-5972" y="6458465"/>
              <a:ext cx="188848" cy="18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8618" y="6032678"/>
            <a:ext cx="1213512" cy="614636"/>
          </a:xfrm>
          <a:prstGeom prst="rect">
            <a:avLst/>
          </a:prstGeom>
        </p:spPr>
      </p:pic>
    </p:spTree>
    <p:extLst>
      <p:ext uri="{BB962C8B-B14F-4D97-AF65-F5344CB8AC3E}">
        <p14:creationId xmlns:p14="http://schemas.microsoft.com/office/powerpoint/2010/main" val="2065493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78AC12C9-4BC5-433A-B653-E4EADFB06BD5}" type="datetimeFigureOut">
              <a:rPr lang="ru-RU"/>
              <a:pPr>
                <a:defRPr/>
              </a:pPr>
              <a:t>05.06.2022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C57B6C8-FC4B-45AF-9CBD-359CF72911F5}" type="slidenum">
              <a:rPr lang="ru-RU" altLang="ru-RU"/>
              <a:pPr>
                <a:defRPr/>
              </a:pPr>
              <a:t>‹#›</a:t>
            </a:fld>
            <a:endParaRPr lang="ru-RU" altLang="ru-RU"/>
          </a:p>
        </p:txBody>
      </p:sp>
    </p:spTree>
    <p:extLst>
      <p:ext uri="{BB962C8B-B14F-4D97-AF65-F5344CB8AC3E}">
        <p14:creationId xmlns:p14="http://schemas.microsoft.com/office/powerpoint/2010/main" val="1961643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3212873" y="115434"/>
            <a:ext cx="5766254" cy="1492509"/>
            <a:chOff x="-5972" y="6038503"/>
            <a:chExt cx="2352119" cy="60881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40" y="6149671"/>
              <a:ext cx="2125607" cy="386473"/>
            </a:xfrm>
            <a:prstGeom prst="rect">
              <a:avLst/>
            </a:prstGeom>
          </p:spPr>
        </p:pic>
        <p:sp>
          <p:nvSpPr>
            <p:cNvPr id="9" name="Rectangle 8"/>
            <p:cNvSpPr/>
            <p:nvPr/>
          </p:nvSpPr>
          <p:spPr>
            <a:xfrm>
              <a:off x="-5972" y="6038503"/>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0" name="Rectangle 9"/>
            <p:cNvSpPr/>
            <p:nvPr/>
          </p:nvSpPr>
          <p:spPr>
            <a:xfrm>
              <a:off x="-5972" y="6248484"/>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1" name="Rectangle 10"/>
            <p:cNvSpPr/>
            <p:nvPr/>
          </p:nvSpPr>
          <p:spPr>
            <a:xfrm>
              <a:off x="-5972" y="6458465"/>
              <a:ext cx="188848" cy="18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8618" y="6032678"/>
            <a:ext cx="1213512" cy="614636"/>
          </a:xfrm>
          <a:prstGeom prst="rect">
            <a:avLst/>
          </a:prstGeom>
        </p:spPr>
      </p:pic>
    </p:spTree>
    <p:extLst>
      <p:ext uri="{BB962C8B-B14F-4D97-AF65-F5344CB8AC3E}">
        <p14:creationId xmlns:p14="http://schemas.microsoft.com/office/powerpoint/2010/main" val="4012987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7" name="Group 6"/>
          <p:cNvGrpSpPr/>
          <p:nvPr userDrawn="1"/>
        </p:nvGrpSpPr>
        <p:grpSpPr>
          <a:xfrm>
            <a:off x="3212873" y="115434"/>
            <a:ext cx="5766254" cy="1492509"/>
            <a:chOff x="-5972" y="6038503"/>
            <a:chExt cx="2352119" cy="60881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40" y="6149671"/>
              <a:ext cx="2125607" cy="386473"/>
            </a:xfrm>
            <a:prstGeom prst="rect">
              <a:avLst/>
            </a:prstGeom>
          </p:spPr>
        </p:pic>
        <p:sp>
          <p:nvSpPr>
            <p:cNvPr id="9" name="Rectangle 8"/>
            <p:cNvSpPr/>
            <p:nvPr/>
          </p:nvSpPr>
          <p:spPr>
            <a:xfrm>
              <a:off x="-5972" y="6038503"/>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0" name="Rectangle 9"/>
            <p:cNvSpPr/>
            <p:nvPr/>
          </p:nvSpPr>
          <p:spPr>
            <a:xfrm>
              <a:off x="-5972" y="6248484"/>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1" name="Rectangle 10"/>
            <p:cNvSpPr/>
            <p:nvPr/>
          </p:nvSpPr>
          <p:spPr>
            <a:xfrm>
              <a:off x="-5972" y="6458465"/>
              <a:ext cx="188848" cy="18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38618" y="6032678"/>
            <a:ext cx="1213512" cy="614636"/>
          </a:xfrm>
          <a:prstGeom prst="rect">
            <a:avLst/>
          </a:prstGeom>
        </p:spPr>
      </p:pic>
    </p:spTree>
    <p:extLst>
      <p:ext uri="{BB962C8B-B14F-4D97-AF65-F5344CB8AC3E}">
        <p14:creationId xmlns:p14="http://schemas.microsoft.com/office/powerpoint/2010/main" val="3057117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8073" y="6510798"/>
            <a:ext cx="1028172" cy="267057"/>
          </a:xfrm>
          <a:prstGeom prst="rect">
            <a:avLst/>
          </a:prstGeom>
        </p:spPr>
      </p:pic>
      <p:grpSp>
        <p:nvGrpSpPr>
          <p:cNvPr id="9" name="Group 8"/>
          <p:cNvGrpSpPr/>
          <p:nvPr userDrawn="1"/>
        </p:nvGrpSpPr>
        <p:grpSpPr>
          <a:xfrm>
            <a:off x="71001" y="6203793"/>
            <a:ext cx="2352119" cy="608811"/>
            <a:chOff x="-5972" y="6038503"/>
            <a:chExt cx="2352119" cy="60881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40" y="6149671"/>
              <a:ext cx="2125607" cy="386473"/>
            </a:xfrm>
            <a:prstGeom prst="rect">
              <a:avLst/>
            </a:prstGeom>
          </p:spPr>
        </p:pic>
        <p:sp>
          <p:nvSpPr>
            <p:cNvPr id="11" name="Rectangle 10"/>
            <p:cNvSpPr/>
            <p:nvPr/>
          </p:nvSpPr>
          <p:spPr>
            <a:xfrm>
              <a:off x="-5972" y="6038503"/>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2" name="Rectangle 11"/>
            <p:cNvSpPr/>
            <p:nvPr/>
          </p:nvSpPr>
          <p:spPr>
            <a:xfrm>
              <a:off x="-5972" y="6248484"/>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3" name="Rectangle 12"/>
            <p:cNvSpPr/>
            <p:nvPr/>
          </p:nvSpPr>
          <p:spPr>
            <a:xfrm>
              <a:off x="-5972" y="6458465"/>
              <a:ext cx="188848" cy="18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
        <p:nvSpPr>
          <p:cNvPr id="15" name="Rectangle 14"/>
          <p:cNvSpPr/>
          <p:nvPr userDrawn="1"/>
        </p:nvSpPr>
        <p:spPr>
          <a:xfrm>
            <a:off x="1" y="145839"/>
            <a:ext cx="12192000" cy="769441"/>
          </a:xfrm>
          <a:prstGeom prst="rect">
            <a:avLst/>
          </a:prstGeom>
        </p:spPr>
        <p:txBody>
          <a:bodyPr wrap="square">
            <a:spAutoFit/>
          </a:bodyPr>
          <a:lstStyle/>
          <a:p>
            <a:pPr algn="ctr"/>
            <a:r>
              <a:rPr lang="en-US" sz="4400" b="1" dirty="0">
                <a:solidFill>
                  <a:schemeClr val="bg1"/>
                </a:solidFill>
                <a:latin typeface="Arial" panose="020B0604020202020204" pitchFamily="34" charset="0"/>
                <a:cs typeface="Arial" panose="020B0604020202020204" pitchFamily="34" charset="0"/>
              </a:rPr>
              <a:t>Learning Objectives</a:t>
            </a:r>
            <a:endParaRPr lang="en-US" sz="4400" dirty="0">
              <a:solidFill>
                <a:schemeClr val="bg1"/>
              </a:solidFill>
            </a:endParaRPr>
          </a:p>
        </p:txBody>
      </p:sp>
    </p:spTree>
    <p:extLst>
      <p:ext uri="{BB962C8B-B14F-4D97-AF65-F5344CB8AC3E}">
        <p14:creationId xmlns:p14="http://schemas.microsoft.com/office/powerpoint/2010/main" val="3682567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8073" y="6510798"/>
            <a:ext cx="1028172" cy="267057"/>
          </a:xfrm>
          <a:prstGeom prst="rect">
            <a:avLst/>
          </a:prstGeom>
        </p:spPr>
      </p:pic>
      <p:grpSp>
        <p:nvGrpSpPr>
          <p:cNvPr id="9" name="Group 8"/>
          <p:cNvGrpSpPr/>
          <p:nvPr userDrawn="1"/>
        </p:nvGrpSpPr>
        <p:grpSpPr>
          <a:xfrm>
            <a:off x="71001" y="6203793"/>
            <a:ext cx="2352119" cy="608811"/>
            <a:chOff x="-5972" y="6038503"/>
            <a:chExt cx="2352119" cy="60881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40" y="6149671"/>
              <a:ext cx="2125607" cy="386473"/>
            </a:xfrm>
            <a:prstGeom prst="rect">
              <a:avLst/>
            </a:prstGeom>
          </p:spPr>
        </p:pic>
        <p:sp>
          <p:nvSpPr>
            <p:cNvPr id="11" name="Rectangle 10"/>
            <p:cNvSpPr/>
            <p:nvPr/>
          </p:nvSpPr>
          <p:spPr>
            <a:xfrm>
              <a:off x="-5972" y="6038503"/>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2" name="Rectangle 11"/>
            <p:cNvSpPr/>
            <p:nvPr/>
          </p:nvSpPr>
          <p:spPr>
            <a:xfrm>
              <a:off x="-5972" y="6248484"/>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3" name="Rectangle 12"/>
            <p:cNvSpPr/>
            <p:nvPr/>
          </p:nvSpPr>
          <p:spPr>
            <a:xfrm>
              <a:off x="-5972" y="6458465"/>
              <a:ext cx="188848" cy="18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Tree>
    <p:extLst>
      <p:ext uri="{BB962C8B-B14F-4D97-AF65-F5344CB8AC3E}">
        <p14:creationId xmlns:p14="http://schemas.microsoft.com/office/powerpoint/2010/main" val="2718983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ggested Readings">
    <p:spTree>
      <p:nvGrpSpPr>
        <p:cNvPr id="1" name=""/>
        <p:cNvGrpSpPr/>
        <p:nvPr/>
      </p:nvGrpSpPr>
      <p:grpSpPr>
        <a:xfrm>
          <a:off x="0" y="0"/>
          <a:ext cx="0" cy="0"/>
          <a:chOff x="0" y="0"/>
          <a:chExt cx="0" cy="0"/>
        </a:xfrm>
      </p:grpSpPr>
      <p:pic>
        <p:nvPicPr>
          <p:cNvPr id="6" name="Content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8073" y="6510798"/>
            <a:ext cx="1028172" cy="267057"/>
          </a:xfrm>
          <a:prstGeom prst="rect">
            <a:avLst/>
          </a:prstGeom>
        </p:spPr>
      </p:pic>
      <p:grpSp>
        <p:nvGrpSpPr>
          <p:cNvPr id="7" name="Group 6"/>
          <p:cNvGrpSpPr/>
          <p:nvPr userDrawn="1"/>
        </p:nvGrpSpPr>
        <p:grpSpPr>
          <a:xfrm>
            <a:off x="71001" y="6203793"/>
            <a:ext cx="2352119" cy="608811"/>
            <a:chOff x="-5972" y="6038503"/>
            <a:chExt cx="2352119" cy="60881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40" y="6149671"/>
              <a:ext cx="2125607" cy="386473"/>
            </a:xfrm>
            <a:prstGeom prst="rect">
              <a:avLst/>
            </a:prstGeom>
          </p:spPr>
        </p:pic>
        <p:sp>
          <p:nvSpPr>
            <p:cNvPr id="9" name="Rectangle 8"/>
            <p:cNvSpPr/>
            <p:nvPr/>
          </p:nvSpPr>
          <p:spPr>
            <a:xfrm>
              <a:off x="-5972" y="6038503"/>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0" name="Rectangle 9"/>
            <p:cNvSpPr/>
            <p:nvPr/>
          </p:nvSpPr>
          <p:spPr>
            <a:xfrm>
              <a:off x="-5972" y="6248484"/>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1" name="Rectangle 10"/>
            <p:cNvSpPr/>
            <p:nvPr/>
          </p:nvSpPr>
          <p:spPr>
            <a:xfrm>
              <a:off x="-5972" y="6458465"/>
              <a:ext cx="188848" cy="18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
        <p:nvSpPr>
          <p:cNvPr id="13" name="Rectangle 12"/>
          <p:cNvSpPr/>
          <p:nvPr userDrawn="1"/>
        </p:nvSpPr>
        <p:spPr>
          <a:xfrm>
            <a:off x="0" y="145839"/>
            <a:ext cx="12192000" cy="769441"/>
          </a:xfrm>
          <a:prstGeom prst="rect">
            <a:avLst/>
          </a:prstGeom>
        </p:spPr>
        <p:txBody>
          <a:bodyPr wrap="square">
            <a:spAutoFit/>
          </a:bodyPr>
          <a:lstStyle/>
          <a:p>
            <a:pPr algn="ctr"/>
            <a:r>
              <a:rPr lang="en-US" sz="4400" b="1" dirty="0">
                <a:solidFill>
                  <a:schemeClr val="bg1"/>
                </a:solidFill>
                <a:latin typeface="Arial" panose="020B0604020202020204" pitchFamily="34" charset="0"/>
                <a:cs typeface="Arial" panose="020B0604020202020204" pitchFamily="34" charset="0"/>
              </a:rPr>
              <a:t>Suggested Readings</a:t>
            </a:r>
            <a:endParaRPr lang="en-US" sz="4400" dirty="0">
              <a:solidFill>
                <a:schemeClr val="bg1"/>
              </a:solidFill>
            </a:endParaRPr>
          </a:p>
        </p:txBody>
      </p:sp>
    </p:spTree>
    <p:extLst>
      <p:ext uri="{BB962C8B-B14F-4D97-AF65-F5344CB8AC3E}">
        <p14:creationId xmlns:p14="http://schemas.microsoft.com/office/powerpoint/2010/main" val="3469526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657998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8073" y="6508198"/>
            <a:ext cx="1028172" cy="272257"/>
          </a:xfrm>
          <a:prstGeom prst="rect">
            <a:avLst/>
          </a:prstGeom>
        </p:spPr>
      </p:pic>
      <p:grpSp>
        <p:nvGrpSpPr>
          <p:cNvPr id="9" name="Group 8"/>
          <p:cNvGrpSpPr/>
          <p:nvPr userDrawn="1"/>
        </p:nvGrpSpPr>
        <p:grpSpPr>
          <a:xfrm>
            <a:off x="71001" y="6203793"/>
            <a:ext cx="2355657" cy="608811"/>
            <a:chOff x="-5972" y="6038503"/>
            <a:chExt cx="2355657" cy="60881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02" y="6149671"/>
              <a:ext cx="2132683" cy="386473"/>
            </a:xfrm>
            <a:prstGeom prst="rect">
              <a:avLst/>
            </a:prstGeom>
          </p:spPr>
        </p:pic>
        <p:sp>
          <p:nvSpPr>
            <p:cNvPr id="11" name="Rectangle 10"/>
            <p:cNvSpPr/>
            <p:nvPr/>
          </p:nvSpPr>
          <p:spPr>
            <a:xfrm>
              <a:off x="-5972" y="6038503"/>
              <a:ext cx="188849" cy="188849"/>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2" name="Rectangle 11"/>
            <p:cNvSpPr/>
            <p:nvPr/>
          </p:nvSpPr>
          <p:spPr>
            <a:xfrm>
              <a:off x="-5972" y="6248484"/>
              <a:ext cx="188849" cy="188849"/>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3" name="Rectangle 12"/>
            <p:cNvSpPr/>
            <p:nvPr/>
          </p:nvSpPr>
          <p:spPr>
            <a:xfrm>
              <a:off x="-5972" y="6458465"/>
              <a:ext cx="188848" cy="188848"/>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
        <p:nvSpPr>
          <p:cNvPr id="15" name="Rectangle 14"/>
          <p:cNvSpPr/>
          <p:nvPr userDrawn="1"/>
        </p:nvSpPr>
        <p:spPr>
          <a:xfrm>
            <a:off x="1" y="145839"/>
            <a:ext cx="12192000" cy="769441"/>
          </a:xfrm>
          <a:prstGeom prst="rect">
            <a:avLst/>
          </a:prstGeom>
        </p:spPr>
        <p:txBody>
          <a:bodyPr wrap="square">
            <a:spAutoFit/>
          </a:bodyPr>
          <a:lstStyle/>
          <a:p>
            <a:pPr algn="ctr"/>
            <a:r>
              <a:rPr lang="en-US" sz="4400" b="1" dirty="0">
                <a:latin typeface="Arial" panose="020B0604020202020204" pitchFamily="34" charset="0"/>
                <a:cs typeface="Arial" panose="020B0604020202020204" pitchFamily="34" charset="0"/>
              </a:rPr>
              <a:t>Learning Objectives</a:t>
            </a:r>
            <a:endParaRPr lang="en-US" sz="4400" dirty="0"/>
          </a:p>
        </p:txBody>
      </p:sp>
    </p:spTree>
    <p:extLst>
      <p:ext uri="{BB962C8B-B14F-4D97-AF65-F5344CB8AC3E}">
        <p14:creationId xmlns:p14="http://schemas.microsoft.com/office/powerpoint/2010/main" val="21862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8073" y="6508198"/>
            <a:ext cx="1028172" cy="272257"/>
          </a:xfrm>
          <a:prstGeom prst="rect">
            <a:avLst/>
          </a:prstGeom>
        </p:spPr>
      </p:pic>
      <p:grpSp>
        <p:nvGrpSpPr>
          <p:cNvPr id="9" name="Group 8"/>
          <p:cNvGrpSpPr/>
          <p:nvPr userDrawn="1"/>
        </p:nvGrpSpPr>
        <p:grpSpPr>
          <a:xfrm>
            <a:off x="71001" y="6203793"/>
            <a:ext cx="2355657" cy="608811"/>
            <a:chOff x="-5972" y="6038503"/>
            <a:chExt cx="2355657" cy="60881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02" y="6149671"/>
              <a:ext cx="2132683" cy="386473"/>
            </a:xfrm>
            <a:prstGeom prst="rect">
              <a:avLst/>
            </a:prstGeom>
          </p:spPr>
        </p:pic>
        <p:sp>
          <p:nvSpPr>
            <p:cNvPr id="11" name="Rectangle 10"/>
            <p:cNvSpPr/>
            <p:nvPr/>
          </p:nvSpPr>
          <p:spPr>
            <a:xfrm>
              <a:off x="-5972" y="6038503"/>
              <a:ext cx="188849" cy="188849"/>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2" name="Rectangle 11"/>
            <p:cNvSpPr/>
            <p:nvPr/>
          </p:nvSpPr>
          <p:spPr>
            <a:xfrm>
              <a:off x="-5972" y="6248484"/>
              <a:ext cx="188849" cy="188849"/>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3" name="Rectangle 12"/>
            <p:cNvSpPr/>
            <p:nvPr/>
          </p:nvSpPr>
          <p:spPr>
            <a:xfrm>
              <a:off x="-5972" y="6458465"/>
              <a:ext cx="188848" cy="188848"/>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Tree>
    <p:extLst>
      <p:ext uri="{BB962C8B-B14F-4D97-AF65-F5344CB8AC3E}">
        <p14:creationId xmlns:p14="http://schemas.microsoft.com/office/powerpoint/2010/main" val="111395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ggested Readings">
    <p:spTree>
      <p:nvGrpSpPr>
        <p:cNvPr id="1" name=""/>
        <p:cNvGrpSpPr/>
        <p:nvPr/>
      </p:nvGrpSpPr>
      <p:grpSpPr>
        <a:xfrm>
          <a:off x="0" y="0"/>
          <a:ext cx="0" cy="0"/>
          <a:chOff x="0" y="0"/>
          <a:chExt cx="0" cy="0"/>
        </a:xfrm>
      </p:grpSpPr>
      <p:pic>
        <p:nvPicPr>
          <p:cNvPr id="6"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8073" y="6508198"/>
            <a:ext cx="1028172" cy="272257"/>
          </a:xfrm>
          <a:prstGeom prst="rect">
            <a:avLst/>
          </a:prstGeom>
        </p:spPr>
      </p:pic>
      <p:grpSp>
        <p:nvGrpSpPr>
          <p:cNvPr id="7" name="Group 6"/>
          <p:cNvGrpSpPr/>
          <p:nvPr userDrawn="1"/>
        </p:nvGrpSpPr>
        <p:grpSpPr>
          <a:xfrm>
            <a:off x="71001" y="6203793"/>
            <a:ext cx="2355657" cy="608811"/>
            <a:chOff x="-5972" y="6038503"/>
            <a:chExt cx="2355657" cy="60881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02" y="6149671"/>
              <a:ext cx="2132683" cy="386473"/>
            </a:xfrm>
            <a:prstGeom prst="rect">
              <a:avLst/>
            </a:prstGeom>
          </p:spPr>
        </p:pic>
        <p:sp>
          <p:nvSpPr>
            <p:cNvPr id="9" name="Rectangle 8"/>
            <p:cNvSpPr/>
            <p:nvPr/>
          </p:nvSpPr>
          <p:spPr>
            <a:xfrm>
              <a:off x="-5972" y="6038503"/>
              <a:ext cx="188849" cy="188849"/>
            </a:xfrm>
            <a:prstGeom prst="rect">
              <a:avLst/>
            </a:prstGeom>
            <a:solidFill>
              <a:srgbClr val="D31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0" name="Rectangle 9"/>
            <p:cNvSpPr/>
            <p:nvPr/>
          </p:nvSpPr>
          <p:spPr>
            <a:xfrm>
              <a:off x="-5972" y="6248484"/>
              <a:ext cx="188849" cy="188849"/>
            </a:xfrm>
            <a:prstGeom prst="rect">
              <a:avLst/>
            </a:prstGeom>
            <a:solidFill>
              <a:srgbClr val="E2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1" name="Rectangle 10"/>
            <p:cNvSpPr/>
            <p:nvPr/>
          </p:nvSpPr>
          <p:spPr>
            <a:xfrm>
              <a:off x="-5972" y="6458465"/>
              <a:ext cx="188848" cy="188848"/>
            </a:xfrm>
            <a:prstGeom prst="rect">
              <a:avLst/>
            </a:prstGeom>
            <a:solidFill>
              <a:srgbClr val="F0B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
        <p:nvSpPr>
          <p:cNvPr id="13" name="Rectangle 12"/>
          <p:cNvSpPr/>
          <p:nvPr userDrawn="1"/>
        </p:nvSpPr>
        <p:spPr>
          <a:xfrm>
            <a:off x="0" y="145839"/>
            <a:ext cx="12192000" cy="769441"/>
          </a:xfrm>
          <a:prstGeom prst="rect">
            <a:avLst/>
          </a:prstGeom>
        </p:spPr>
        <p:txBody>
          <a:bodyPr wrap="square">
            <a:spAutoFit/>
          </a:bodyPr>
          <a:lstStyle/>
          <a:p>
            <a:pPr algn="ctr"/>
            <a:r>
              <a:rPr lang="en-US" sz="4400" b="1" dirty="0">
                <a:latin typeface="Arial" panose="020B0604020202020204" pitchFamily="34" charset="0"/>
                <a:cs typeface="Arial" panose="020B0604020202020204" pitchFamily="34" charset="0"/>
              </a:rPr>
              <a:t>Suggested Readings</a:t>
            </a:r>
            <a:endParaRPr lang="en-US" sz="4400" dirty="0"/>
          </a:p>
        </p:txBody>
      </p:sp>
    </p:spTree>
    <p:extLst>
      <p:ext uri="{BB962C8B-B14F-4D97-AF65-F5344CB8AC3E}">
        <p14:creationId xmlns:p14="http://schemas.microsoft.com/office/powerpoint/2010/main" val="3627906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a:prstGeom prst="rect">
            <a:avLst/>
          </a:prstGeom>
        </p:spPr>
        <p:txBody>
          <a:bodyPr lIns="121917" tIns="60958" rIns="121917" bIns="60958"/>
          <a:lstStyle>
            <a:lvl1pPr>
              <a:defRPr>
                <a:solidFill>
                  <a:schemeClr val="bg1"/>
                </a:solidFill>
              </a:defRPr>
            </a:lvl1pPr>
            <a:lvl2pPr>
              <a:defRPr>
                <a:solidFill>
                  <a:schemeClr val="bg1"/>
                </a:solidFill>
              </a:defRPr>
            </a:lvl2pPr>
            <a:lvl3pPr>
              <a:defRPr>
                <a:solidFill>
                  <a:schemeClr val="bg1"/>
                </a:solidFill>
              </a:defRPr>
            </a:lvl3pPr>
            <a:lvl4pPr>
              <a:defRPr>
                <a:solidFill>
                  <a:srgbClr val="FFFFFF"/>
                </a:solidFill>
              </a:defRPr>
            </a:lvl4pPr>
            <a:lvl5pPr>
              <a:defRPr>
                <a:solidFill>
                  <a:srgbClr val="FFFFFF"/>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4" name="Date Placeholder 13"/>
          <p:cNvSpPr>
            <a:spLocks noGrp="1"/>
          </p:cNvSpPr>
          <p:nvPr>
            <p:ph type="dt" sz="half" idx="14"/>
          </p:nvPr>
        </p:nvSpPr>
        <p:spPr>
          <a:xfrm>
            <a:off x="7721600" y="6203667"/>
            <a:ext cx="3454400" cy="384048"/>
          </a:xfrm>
          <a:prstGeom prst="rect">
            <a:avLst/>
          </a:prstGeom>
        </p:spPr>
        <p:txBody>
          <a:bodyPr lIns="121917" tIns="60958" rIns="121917" bIns="60958"/>
          <a:lstStyle/>
          <a:p>
            <a:fld id="{EEFE2030-80C1-4BD1-BF41-057F7ED82792}" type="datetimeFigureOut">
              <a:rPr lang="en-US" smtClean="0"/>
              <a:t>6/5/2022</a:t>
            </a:fld>
            <a:endParaRPr lang="en-US" dirty="0"/>
          </a:p>
        </p:txBody>
      </p:sp>
      <p:sp>
        <p:nvSpPr>
          <p:cNvPr id="15" name="Slide Number Placeholder 14"/>
          <p:cNvSpPr>
            <a:spLocks noGrp="1"/>
          </p:cNvSpPr>
          <p:nvPr>
            <p:ph type="sldNum" sz="quarter" idx="15"/>
          </p:nvPr>
        </p:nvSpPr>
        <p:spPr>
          <a:xfrm>
            <a:off x="11214100" y="6181531"/>
            <a:ext cx="812800" cy="457200"/>
          </a:xfrm>
          <a:prstGeom prst="rect">
            <a:avLst/>
          </a:prstGeom>
        </p:spPr>
        <p:txBody>
          <a:bodyPr lIns="121917" tIns="60958" rIns="121917" bIns="60958"/>
          <a:lstStyle>
            <a:lvl1pPr algn="ctr">
              <a:defRPr/>
            </a:lvl1pPr>
          </a:lstStyle>
          <a:p>
            <a:fld id="{18ED3BEC-E0FB-4ABE-89B8-9A06F2738CE1}" type="slidenum">
              <a:rPr lang="en-US" smtClean="0"/>
              <a:t>‹#›</a:t>
            </a:fld>
            <a:endParaRPr lang="en-US" dirty="0"/>
          </a:p>
        </p:txBody>
      </p:sp>
      <p:sp>
        <p:nvSpPr>
          <p:cNvPr id="16" name="Footer Placeholder 15"/>
          <p:cNvSpPr>
            <a:spLocks noGrp="1"/>
          </p:cNvSpPr>
          <p:nvPr>
            <p:ph type="ftr" sz="quarter" idx="16"/>
          </p:nvPr>
        </p:nvSpPr>
        <p:spPr>
          <a:xfrm>
            <a:off x="2844800" y="6203667"/>
            <a:ext cx="4775200" cy="384048"/>
          </a:xfrm>
          <a:prstGeom prst="rect">
            <a:avLst/>
          </a:prstGeom>
        </p:spPr>
        <p:txBody>
          <a:bodyPr lIns="121917" tIns="60958" rIns="121917" bIns="60958"/>
          <a:lstStyle/>
          <a:p>
            <a:endParaRPr lang="en-US" dirty="0"/>
          </a:p>
        </p:txBody>
      </p:sp>
      <p:sp>
        <p:nvSpPr>
          <p:cNvPr id="17" name="Title 16"/>
          <p:cNvSpPr>
            <a:spLocks noGrp="1"/>
          </p:cNvSpPr>
          <p:nvPr>
            <p:ph type="title"/>
          </p:nvPr>
        </p:nvSpPr>
        <p:spPr>
          <a:xfrm>
            <a:off x="609600" y="152400"/>
            <a:ext cx="10972800" cy="1219200"/>
          </a:xfrm>
          <a:prstGeom prst="rect">
            <a:avLst/>
          </a:prstGeom>
        </p:spPr>
        <p:txBody>
          <a:bodyPr lIns="121917" tIns="60958" rIns="121917" bIns="60958" rtlCol="0" anchor="b" anchorCtr="0"/>
          <a:lstStyle>
            <a:lvl1pPr>
              <a:defRPr>
                <a:solidFill>
                  <a:srgbClr val="FFFFFF"/>
                </a:solidFill>
              </a:defRPr>
            </a:lvl1pPr>
          </a:lstStyle>
          <a:p>
            <a:r>
              <a:rPr kumimoji="0"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8618" y="6032678"/>
            <a:ext cx="1213512" cy="614636"/>
          </a:xfrm>
          <a:prstGeom prst="rect">
            <a:avLst/>
          </a:prstGeom>
        </p:spPr>
      </p:pic>
      <p:grpSp>
        <p:nvGrpSpPr>
          <p:cNvPr id="8" name="Group 7"/>
          <p:cNvGrpSpPr/>
          <p:nvPr userDrawn="1"/>
        </p:nvGrpSpPr>
        <p:grpSpPr>
          <a:xfrm>
            <a:off x="71001" y="6203793"/>
            <a:ext cx="2352119" cy="608811"/>
            <a:chOff x="-5972" y="6038503"/>
            <a:chExt cx="2352119" cy="60881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40" y="6149671"/>
              <a:ext cx="2125607" cy="386473"/>
            </a:xfrm>
            <a:prstGeom prst="rect">
              <a:avLst/>
            </a:prstGeom>
          </p:spPr>
        </p:pic>
        <p:sp>
          <p:nvSpPr>
            <p:cNvPr id="11" name="Rectangle 10"/>
            <p:cNvSpPr/>
            <p:nvPr/>
          </p:nvSpPr>
          <p:spPr>
            <a:xfrm>
              <a:off x="-5972" y="6038503"/>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2" name="Rectangle 11"/>
            <p:cNvSpPr/>
            <p:nvPr/>
          </p:nvSpPr>
          <p:spPr>
            <a:xfrm>
              <a:off x="-5972" y="6248484"/>
              <a:ext cx="188849" cy="188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sp>
          <p:nvSpPr>
            <p:cNvPr id="13" name="Rectangle 12"/>
            <p:cNvSpPr/>
            <p:nvPr/>
          </p:nvSpPr>
          <p:spPr>
            <a:xfrm>
              <a:off x="-5972" y="6458465"/>
              <a:ext cx="188848" cy="188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1145"/>
                </a:solidFill>
              </a:endParaRPr>
            </a:p>
          </p:txBody>
        </p:sp>
      </p:grpSp>
    </p:spTree>
    <p:extLst>
      <p:ext uri="{BB962C8B-B14F-4D97-AF65-F5344CB8AC3E}">
        <p14:creationId xmlns:p14="http://schemas.microsoft.com/office/powerpoint/2010/main" val="233791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07282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74734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109728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32851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6950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50" r:id="rId3"/>
    <p:sldLayoutId id="2147483659" r:id="rId4"/>
    <p:sldLayoutId id="2147483655" r:id="rId5"/>
    <p:sldLayoutId id="2147483661" r:id="rId6"/>
    <p:sldLayoutId id="2147483671" r:id="rId7"/>
    <p:sldLayoutId id="2147483672" r:id="rId8"/>
    <p:sldLayoutId id="2147483670" r:id="rId9"/>
    <p:sldLayoutId id="2147483673" r:id="rId10"/>
    <p:sldLayoutId id="214748367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60612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22.jpeg"/><Relationship Id="rId4" Type="http://schemas.openxmlformats.org/officeDocument/2006/relationships/diagramLayout" Target="../diagrams/layout5.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29.png"/><Relationship Id="rId7" Type="http://schemas.openxmlformats.org/officeDocument/2006/relationships/diagramLayout" Target="../diagrams/layout6.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Data" Target="../diagrams/data6.xml"/><Relationship Id="rId5" Type="http://schemas.openxmlformats.org/officeDocument/2006/relationships/image" Target="../media/image31.png"/><Relationship Id="rId10" Type="http://schemas.microsoft.com/office/2007/relationships/diagramDrawing" Target="../diagrams/drawing6.xml"/><Relationship Id="rId4" Type="http://schemas.openxmlformats.org/officeDocument/2006/relationships/image" Target="../media/image30.png"/><Relationship Id="rId9" Type="http://schemas.openxmlformats.org/officeDocument/2006/relationships/diagramColors" Target="../diagrams/colors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7.xml"/><Relationship Id="rId11" Type="http://schemas.openxmlformats.org/officeDocument/2006/relationships/image" Target="../media/image37.jpg"/><Relationship Id="rId5" Type="http://schemas.openxmlformats.org/officeDocument/2006/relationships/diagramQuickStyle" Target="../diagrams/quickStyle7.xml"/><Relationship Id="rId10" Type="http://schemas.openxmlformats.org/officeDocument/2006/relationships/image" Target="../media/image36.jpg"/><Relationship Id="rId4" Type="http://schemas.openxmlformats.org/officeDocument/2006/relationships/diagramLayout" Target="../diagrams/layout7.xml"/><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8.xml"/><Relationship Id="rId11" Type="http://schemas.openxmlformats.org/officeDocument/2006/relationships/image" Target="../media/image42.png"/><Relationship Id="rId5" Type="http://schemas.openxmlformats.org/officeDocument/2006/relationships/diagramQuickStyle" Target="../diagrams/quickStyle8.xml"/><Relationship Id="rId10" Type="http://schemas.microsoft.com/office/2007/relationships/hdphoto" Target="../media/hdphoto5.wdp"/><Relationship Id="rId4" Type="http://schemas.openxmlformats.org/officeDocument/2006/relationships/diagramLayout" Target="../diagrams/layout8.xml"/><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9.jpg"/><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9.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9.xml"/><Relationship Id="rId11" Type="http://schemas.openxmlformats.org/officeDocument/2006/relationships/image" Target="../media/image56.png"/><Relationship Id="rId5" Type="http://schemas.openxmlformats.org/officeDocument/2006/relationships/diagramQuickStyle" Target="../diagrams/quickStyle9.xml"/><Relationship Id="rId10" Type="http://schemas.openxmlformats.org/officeDocument/2006/relationships/image" Target="../media/image57.png"/><Relationship Id="rId4" Type="http://schemas.openxmlformats.org/officeDocument/2006/relationships/diagramLayout" Target="../diagrams/layout9.xml"/><Relationship Id="rId9" Type="http://schemas.openxmlformats.org/officeDocument/2006/relationships/image" Target="../media/image54.png"/><Relationship Id="rId14" Type="http://schemas.microsoft.com/office/2007/relationships/hdphoto" Target="../media/hdphoto6.wdp"/></Relationships>
</file>

<file path=ppt/slides/_rels/slide25.xml.rels><?xml version="1.0" encoding="UTF-8" standalone="yes"?>
<Relationships xmlns="http://schemas.openxmlformats.org/package/2006/relationships"><Relationship Id="rId13" Type="http://schemas.openxmlformats.org/officeDocument/2006/relationships/diagramData" Target="../diagrams/data12.xml"/><Relationship Id="rId18" Type="http://schemas.openxmlformats.org/officeDocument/2006/relationships/diagramData" Target="../diagrams/data13.xml"/><Relationship Id="rId26" Type="http://schemas.openxmlformats.org/officeDocument/2006/relationships/image" Target="../media/image61.png"/><Relationship Id="rId39" Type="http://schemas.openxmlformats.org/officeDocument/2006/relationships/diagramData" Target="../diagrams/data15.xml"/><Relationship Id="rId21" Type="http://schemas.openxmlformats.org/officeDocument/2006/relationships/diagramColors" Target="../diagrams/colors13.xml"/><Relationship Id="rId34" Type="http://schemas.openxmlformats.org/officeDocument/2006/relationships/diagramData" Target="../diagrams/data14.xml"/><Relationship Id="rId42" Type="http://schemas.openxmlformats.org/officeDocument/2006/relationships/diagramColors" Target="../diagrams/colors15.xml"/><Relationship Id="rId47" Type="http://schemas.openxmlformats.org/officeDocument/2006/relationships/diagramColors" Target="../diagrams/colors16.xml"/><Relationship Id="rId50" Type="http://schemas.openxmlformats.org/officeDocument/2006/relationships/diagramLayout" Target="../diagrams/layout17.xml"/><Relationship Id="rId55" Type="http://schemas.openxmlformats.org/officeDocument/2006/relationships/diagramLayout" Target="../diagrams/layout18.xml"/><Relationship Id="rId7" Type="http://schemas.microsoft.com/office/2007/relationships/diagramDrawing" Target="../diagrams/drawing10.xml"/><Relationship Id="rId12" Type="http://schemas.microsoft.com/office/2007/relationships/diagramDrawing" Target="../diagrams/drawing11.xml"/><Relationship Id="rId17" Type="http://schemas.microsoft.com/office/2007/relationships/diagramDrawing" Target="../diagrams/drawing12.xml"/><Relationship Id="rId25" Type="http://schemas.openxmlformats.org/officeDocument/2006/relationships/image" Target="../media/image60.png"/><Relationship Id="rId33" Type="http://schemas.openxmlformats.org/officeDocument/2006/relationships/image" Target="../media/image30.png"/><Relationship Id="rId38" Type="http://schemas.microsoft.com/office/2007/relationships/diagramDrawing" Target="../diagrams/drawing14.xml"/><Relationship Id="rId46" Type="http://schemas.openxmlformats.org/officeDocument/2006/relationships/diagramQuickStyle" Target="../diagrams/quickStyle16.xml"/><Relationship Id="rId2" Type="http://schemas.openxmlformats.org/officeDocument/2006/relationships/notesSlide" Target="../notesSlides/notesSlide24.xml"/><Relationship Id="rId16" Type="http://schemas.openxmlformats.org/officeDocument/2006/relationships/diagramColors" Target="../diagrams/colors12.xml"/><Relationship Id="rId20" Type="http://schemas.openxmlformats.org/officeDocument/2006/relationships/diagramQuickStyle" Target="../diagrams/quickStyle13.xml"/><Relationship Id="rId29" Type="http://schemas.openxmlformats.org/officeDocument/2006/relationships/image" Target="../media/image63.png"/><Relationship Id="rId41" Type="http://schemas.openxmlformats.org/officeDocument/2006/relationships/diagramQuickStyle" Target="../diagrams/quickStyle15.xml"/><Relationship Id="rId54" Type="http://schemas.openxmlformats.org/officeDocument/2006/relationships/diagramData" Target="../diagrams/data18.xml"/><Relationship Id="rId1" Type="http://schemas.openxmlformats.org/officeDocument/2006/relationships/slideLayout" Target="../slideLayouts/slideLayout6.xml"/><Relationship Id="rId6" Type="http://schemas.openxmlformats.org/officeDocument/2006/relationships/diagramColors" Target="../diagrams/colors10.xml"/><Relationship Id="rId11" Type="http://schemas.openxmlformats.org/officeDocument/2006/relationships/diagramColors" Target="../diagrams/colors11.xml"/><Relationship Id="rId24" Type="http://schemas.openxmlformats.org/officeDocument/2006/relationships/image" Target="../media/image54.png"/><Relationship Id="rId32" Type="http://schemas.openxmlformats.org/officeDocument/2006/relationships/image" Target="../media/image65.png"/><Relationship Id="rId37" Type="http://schemas.openxmlformats.org/officeDocument/2006/relationships/diagramColors" Target="../diagrams/colors14.xml"/><Relationship Id="rId40" Type="http://schemas.openxmlformats.org/officeDocument/2006/relationships/diagramLayout" Target="../diagrams/layout15.xml"/><Relationship Id="rId45" Type="http://schemas.openxmlformats.org/officeDocument/2006/relationships/diagramLayout" Target="../diagrams/layout16.xml"/><Relationship Id="rId53" Type="http://schemas.microsoft.com/office/2007/relationships/diagramDrawing" Target="../diagrams/drawing17.xml"/><Relationship Id="rId58" Type="http://schemas.microsoft.com/office/2007/relationships/diagramDrawing" Target="../diagrams/drawing18.xml"/><Relationship Id="rId5" Type="http://schemas.openxmlformats.org/officeDocument/2006/relationships/diagramQuickStyle" Target="../diagrams/quickStyle10.xml"/><Relationship Id="rId15" Type="http://schemas.openxmlformats.org/officeDocument/2006/relationships/diagramQuickStyle" Target="../diagrams/quickStyle12.xml"/><Relationship Id="rId23" Type="http://schemas.openxmlformats.org/officeDocument/2006/relationships/image" Target="../media/image21.png"/><Relationship Id="rId28" Type="http://schemas.openxmlformats.org/officeDocument/2006/relationships/image" Target="../media/image62.png"/><Relationship Id="rId36" Type="http://schemas.openxmlformats.org/officeDocument/2006/relationships/diagramQuickStyle" Target="../diagrams/quickStyle14.xml"/><Relationship Id="rId49" Type="http://schemas.openxmlformats.org/officeDocument/2006/relationships/diagramData" Target="../diagrams/data17.xml"/><Relationship Id="rId57" Type="http://schemas.openxmlformats.org/officeDocument/2006/relationships/diagramColors" Target="../diagrams/colors18.xml"/><Relationship Id="rId10" Type="http://schemas.openxmlformats.org/officeDocument/2006/relationships/diagramQuickStyle" Target="../diagrams/quickStyle11.xml"/><Relationship Id="rId19" Type="http://schemas.openxmlformats.org/officeDocument/2006/relationships/diagramLayout" Target="../diagrams/layout13.xml"/><Relationship Id="rId31" Type="http://schemas.openxmlformats.org/officeDocument/2006/relationships/image" Target="../media/image64.jpeg"/><Relationship Id="rId44" Type="http://schemas.openxmlformats.org/officeDocument/2006/relationships/diagramData" Target="../diagrams/data16.xml"/><Relationship Id="rId52" Type="http://schemas.openxmlformats.org/officeDocument/2006/relationships/diagramColors" Target="../diagrams/colors17.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diagramLayout" Target="../diagrams/layout12.xml"/><Relationship Id="rId22" Type="http://schemas.microsoft.com/office/2007/relationships/diagramDrawing" Target="../diagrams/drawing13.xml"/><Relationship Id="rId27" Type="http://schemas.microsoft.com/office/2007/relationships/hdphoto" Target="../media/hdphoto7.wdp"/><Relationship Id="rId30" Type="http://schemas.microsoft.com/office/2007/relationships/hdphoto" Target="../media/hdphoto8.wdp"/><Relationship Id="rId35" Type="http://schemas.openxmlformats.org/officeDocument/2006/relationships/diagramLayout" Target="../diagrams/layout14.xml"/><Relationship Id="rId43" Type="http://schemas.microsoft.com/office/2007/relationships/diagramDrawing" Target="../diagrams/drawing15.xml"/><Relationship Id="rId48" Type="http://schemas.microsoft.com/office/2007/relationships/diagramDrawing" Target="../diagrams/drawing16.xml"/><Relationship Id="rId56" Type="http://schemas.openxmlformats.org/officeDocument/2006/relationships/diagramQuickStyle" Target="../diagrams/quickStyle18.xml"/><Relationship Id="rId8" Type="http://schemas.openxmlformats.org/officeDocument/2006/relationships/diagramData" Target="../diagrams/data11.xml"/><Relationship Id="rId51" Type="http://schemas.openxmlformats.org/officeDocument/2006/relationships/diagramQuickStyle" Target="../diagrams/quickStyle17.xml"/><Relationship Id="rId3" Type="http://schemas.openxmlformats.org/officeDocument/2006/relationships/diagramData" Target="../diagrams/data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image" Target="../media/image11.png"/><Relationship Id="rId5" Type="http://schemas.openxmlformats.org/officeDocument/2006/relationships/diagramQuickStyle" Target="../diagrams/quickStyle4.xml"/><Relationship Id="rId10" Type="http://schemas.openxmlformats.org/officeDocument/2006/relationships/image" Target="../media/image10.png"/><Relationship Id="rId4" Type="http://schemas.openxmlformats.org/officeDocument/2006/relationships/diagramLayout" Target="../diagrams/layout4.xml"/><Relationship Id="rId9" Type="http://schemas.openxmlformats.org/officeDocument/2006/relationships/image" Target="../media/image9.jpe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srcRect l="51131" t="44241" r="13298" b="19720"/>
          <a:stretch/>
        </p:blipFill>
        <p:spPr>
          <a:xfrm>
            <a:off x="0" y="3918857"/>
            <a:ext cx="5159829" cy="2939143"/>
          </a:xfrm>
          <a:prstGeom prst="rect">
            <a:avLst/>
          </a:prstGeom>
        </p:spPr>
      </p:pic>
      <p:sp>
        <p:nvSpPr>
          <p:cNvPr id="3075" name="Заголовок 1"/>
          <p:cNvSpPr>
            <a:spLocks noGrp="1"/>
          </p:cNvSpPr>
          <p:nvPr>
            <p:ph type="ctrTitle"/>
          </p:nvPr>
        </p:nvSpPr>
        <p:spPr>
          <a:xfrm>
            <a:off x="573088" y="1531091"/>
            <a:ext cx="11276012" cy="2674937"/>
          </a:xfrm>
        </p:spPr>
        <p:txBody>
          <a:bodyPr/>
          <a:lstStyle/>
          <a:p>
            <a:r>
              <a:rPr lang="ru-RU" altLang="ru-RU" sz="4800" b="1" dirty="0">
                <a:solidFill>
                  <a:srgbClr val="FFFF00"/>
                </a:solidFill>
              </a:rPr>
              <a:t>Дифференциальная диагностика поражений мозолистого </a:t>
            </a:r>
            <a:r>
              <a:rPr lang="ru-RU" altLang="ru-RU" sz="4800" b="1" dirty="0" smtClean="0">
                <a:solidFill>
                  <a:srgbClr val="FFFF00"/>
                </a:solidFill>
              </a:rPr>
              <a:t>тела</a:t>
            </a:r>
            <a:r>
              <a:rPr lang="ru-RU" altLang="ru-RU" sz="4800" b="1" dirty="0">
                <a:solidFill>
                  <a:srgbClr val="FFFF00"/>
                </a:solidFill>
              </a:rPr>
              <a:t/>
            </a:r>
            <a:br>
              <a:rPr lang="ru-RU" altLang="ru-RU" sz="4800" b="1" dirty="0">
                <a:solidFill>
                  <a:srgbClr val="FFFF00"/>
                </a:solidFill>
              </a:rPr>
            </a:br>
            <a:r>
              <a:rPr lang="ru-RU" altLang="ru-RU" sz="4800" b="1" dirty="0" smtClean="0">
                <a:solidFill>
                  <a:srgbClr val="FFFF00"/>
                </a:solidFill>
              </a:rPr>
              <a:t>Часть 1</a:t>
            </a:r>
            <a:endParaRPr lang="ru-RU" altLang="ru-RU" sz="4800" dirty="0" smtClean="0">
              <a:solidFill>
                <a:srgbClr val="FFFF00"/>
              </a:solidFill>
            </a:endParaRPr>
          </a:p>
        </p:txBody>
      </p:sp>
      <p:sp>
        <p:nvSpPr>
          <p:cNvPr id="3076" name="Подзаголовок 2"/>
          <p:cNvSpPr>
            <a:spLocks noGrp="1"/>
          </p:cNvSpPr>
          <p:nvPr>
            <p:ph type="subTitle" idx="1"/>
          </p:nvPr>
        </p:nvSpPr>
        <p:spPr>
          <a:xfrm>
            <a:off x="1084263" y="4310063"/>
            <a:ext cx="10764837" cy="2835275"/>
          </a:xfrm>
        </p:spPr>
        <p:txBody>
          <a:bodyPr/>
          <a:lstStyle/>
          <a:p>
            <a:pPr algn="r" eaLnBrk="1" hangingPunct="1">
              <a:lnSpc>
                <a:spcPct val="110000"/>
              </a:lnSpc>
            </a:pPr>
            <a:r>
              <a:rPr lang="ru-RU" altLang="ru-RU" dirty="0" smtClean="0">
                <a:solidFill>
                  <a:schemeClr val="bg1"/>
                </a:solidFill>
              </a:rPr>
              <a:t>Выполнила: </a:t>
            </a:r>
          </a:p>
          <a:p>
            <a:pPr algn="r" eaLnBrk="1" hangingPunct="1">
              <a:lnSpc>
                <a:spcPct val="110000"/>
              </a:lnSpc>
            </a:pPr>
            <a:r>
              <a:rPr lang="ru-RU" altLang="ru-RU" dirty="0" smtClean="0">
                <a:solidFill>
                  <a:schemeClr val="bg1"/>
                </a:solidFill>
              </a:rPr>
              <a:t>Ординатор кафедры лучевой </a:t>
            </a:r>
          </a:p>
          <a:p>
            <a:pPr algn="r" eaLnBrk="1" hangingPunct="1">
              <a:lnSpc>
                <a:spcPct val="110000"/>
              </a:lnSpc>
            </a:pPr>
            <a:r>
              <a:rPr lang="ru-RU" altLang="ru-RU" dirty="0" smtClean="0">
                <a:solidFill>
                  <a:schemeClr val="bg1"/>
                </a:solidFill>
              </a:rPr>
              <a:t>диагностики ИПО</a:t>
            </a:r>
          </a:p>
          <a:p>
            <a:pPr algn="r" eaLnBrk="1" hangingPunct="1">
              <a:lnSpc>
                <a:spcPct val="100000"/>
              </a:lnSpc>
            </a:pPr>
            <a:r>
              <a:rPr lang="ru-RU" altLang="ru-RU" b="1" dirty="0" err="1" smtClean="0">
                <a:solidFill>
                  <a:schemeClr val="bg1"/>
                </a:solidFill>
              </a:rPr>
              <a:t>Ромбаева</a:t>
            </a:r>
            <a:r>
              <a:rPr lang="ru-RU" altLang="ru-RU" b="1" dirty="0" smtClean="0">
                <a:solidFill>
                  <a:schemeClr val="bg1"/>
                </a:solidFill>
              </a:rPr>
              <a:t> Софья Павловна</a:t>
            </a:r>
            <a:endParaRPr lang="ru-RU" altLang="ru-RU" dirty="0" smtClean="0">
              <a:solidFill>
                <a:schemeClr val="bg1"/>
              </a:solidFill>
            </a:endParaRPr>
          </a:p>
          <a:p>
            <a:pPr eaLnBrk="1" hangingPunct="1"/>
            <a:r>
              <a:rPr lang="ru-RU" altLang="ru-RU" dirty="0" smtClean="0">
                <a:solidFill>
                  <a:schemeClr val="bg1"/>
                </a:solidFill>
              </a:rPr>
              <a:t>2021г</a:t>
            </a:r>
          </a:p>
        </p:txBody>
      </p:sp>
      <p:pic>
        <p:nvPicPr>
          <p:cNvPr id="3077"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863" y="254000"/>
            <a:ext cx="21288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p:cNvPr>
          <p:cNvSpPr txBox="1"/>
          <p:nvPr/>
        </p:nvSpPr>
        <p:spPr>
          <a:xfrm>
            <a:off x="2487613" y="242888"/>
            <a:ext cx="9578975" cy="768350"/>
          </a:xfrm>
          <a:prstGeom prst="rect">
            <a:avLst/>
          </a:prstGeom>
          <a:noFill/>
        </p:spPr>
        <p:txBody>
          <a:bodyPr>
            <a:spAutoFit/>
          </a:bodyPr>
          <a:lstStyle/>
          <a:p>
            <a:pPr eaLnBrk="1" fontAlgn="auto" hangingPunct="1">
              <a:spcBef>
                <a:spcPts val="0"/>
              </a:spcBef>
              <a:spcAft>
                <a:spcPts val="0"/>
              </a:spcAft>
              <a:defRPr/>
            </a:pPr>
            <a:r>
              <a:rPr lang="ru-RU" sz="2000" dirty="0">
                <a:solidFill>
                  <a:schemeClr val="bg1"/>
                </a:solidFill>
                <a:latin typeface="+mj-lt"/>
                <a:cs typeface="+mn-cs"/>
              </a:rPr>
              <a:t>ФГБОУ ВО </a:t>
            </a:r>
            <a:r>
              <a:rPr lang="ru-RU" sz="2000" dirty="0" err="1">
                <a:solidFill>
                  <a:schemeClr val="bg1"/>
                </a:solidFill>
                <a:latin typeface="+mj-lt"/>
                <a:cs typeface="+mn-cs"/>
              </a:rPr>
              <a:t>КрасГМУ</a:t>
            </a:r>
            <a:r>
              <a:rPr lang="ru-RU" sz="2000" dirty="0">
                <a:solidFill>
                  <a:schemeClr val="bg1"/>
                </a:solidFill>
                <a:latin typeface="+mj-lt"/>
                <a:cs typeface="+mn-cs"/>
              </a:rPr>
              <a:t> им. проф. В.Ф. Войно-Ясенецкого Минздрава РФ</a:t>
            </a:r>
          </a:p>
          <a:p>
            <a:pPr eaLnBrk="1" fontAlgn="auto" hangingPunct="1">
              <a:spcBef>
                <a:spcPts val="0"/>
              </a:spcBef>
              <a:spcAft>
                <a:spcPts val="0"/>
              </a:spcAft>
              <a:defRPr/>
            </a:pPr>
            <a:endParaRPr lang="ru-RU" sz="2400" dirty="0">
              <a:solidFill>
                <a:schemeClr val="bg1"/>
              </a:solidFill>
              <a:latin typeface="Calibri" panose="020F0502020204030204"/>
              <a:cs typeface="+mn-cs"/>
            </a:endParaRPr>
          </a:p>
        </p:txBody>
      </p:sp>
      <p:sp>
        <p:nvSpPr>
          <p:cNvPr id="6" name="Прямоугольник 5"/>
          <p:cNvSpPr/>
          <p:nvPr/>
        </p:nvSpPr>
        <p:spPr>
          <a:xfrm>
            <a:off x="4187762" y="739775"/>
            <a:ext cx="4057777" cy="400110"/>
          </a:xfrm>
          <a:prstGeom prst="rect">
            <a:avLst/>
          </a:prstGeom>
        </p:spPr>
        <p:txBody>
          <a:bodyPr wrap="none">
            <a:spAutoFit/>
          </a:bodyPr>
          <a:lstStyle/>
          <a:p>
            <a:pPr algn="ctr" eaLnBrk="1" fontAlgn="auto" hangingPunct="1">
              <a:spcBef>
                <a:spcPts val="0"/>
              </a:spcBef>
              <a:spcAft>
                <a:spcPts val="0"/>
              </a:spcAft>
              <a:defRPr/>
            </a:pPr>
            <a:r>
              <a:rPr lang="ru-RU" sz="2000" dirty="0">
                <a:solidFill>
                  <a:schemeClr val="bg1"/>
                </a:solidFill>
                <a:latin typeface="+mj-lt"/>
                <a:cs typeface="+mn-cs"/>
              </a:rPr>
              <a:t>Кафедра лучевой диагностики ИПО</a:t>
            </a:r>
          </a:p>
        </p:txBody>
      </p:sp>
    </p:spTree>
    <p:extLst>
      <p:ext uri="{BB962C8B-B14F-4D97-AF65-F5344CB8AC3E}">
        <p14:creationId xmlns:p14="http://schemas.microsoft.com/office/powerpoint/2010/main" val="3039104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C677133-F624-4639-9B1D-8AFD25081708}"/>
              </a:ext>
            </a:extLst>
          </p:cNvPr>
          <p:cNvSpPr txBox="1"/>
          <p:nvPr/>
        </p:nvSpPr>
        <p:spPr>
          <a:xfrm>
            <a:off x="203489" y="20918"/>
            <a:ext cx="11780437" cy="584775"/>
          </a:xfrm>
          <a:prstGeom prst="rect">
            <a:avLst/>
          </a:prstGeom>
          <a:noFill/>
        </p:spPr>
        <p:txBody>
          <a:bodyPr wrap="square" rtlCol="0">
            <a:spAutoFit/>
          </a:bodyPr>
          <a:lstStyle/>
          <a:p>
            <a:pPr algn="ctr"/>
            <a:r>
              <a:rPr lang="ru-RU" sz="3200" b="1" dirty="0">
                <a:solidFill>
                  <a:srgbClr val="FFFF00"/>
                </a:solidFill>
                <a:latin typeface="+mj-lt"/>
                <a:cs typeface="Arial" panose="020B0604020202020204" pitchFamily="34" charset="0"/>
              </a:rPr>
              <a:t>Артериовенозная </a:t>
            </a:r>
            <a:r>
              <a:rPr lang="ru-RU" sz="3200" b="1" dirty="0" err="1" smtClean="0">
                <a:solidFill>
                  <a:srgbClr val="FFFF00"/>
                </a:solidFill>
                <a:latin typeface="+mj-lt"/>
                <a:cs typeface="Arial" panose="020B0604020202020204" pitchFamily="34" charset="0"/>
              </a:rPr>
              <a:t>мальформация</a:t>
            </a:r>
            <a:r>
              <a:rPr lang="ru-RU" sz="3200" b="1" dirty="0" smtClean="0">
                <a:solidFill>
                  <a:srgbClr val="FFFF00"/>
                </a:solidFill>
                <a:latin typeface="+mj-lt"/>
                <a:cs typeface="Arial" panose="020B0604020202020204" pitchFamily="34" charset="0"/>
              </a:rPr>
              <a:t> (АВМ)</a:t>
            </a:r>
            <a:endParaRPr lang="ru-RU" sz="3200" b="1" dirty="0">
              <a:solidFill>
                <a:srgbClr val="FFFF00"/>
              </a:solidFill>
              <a:latin typeface="+mj-lt"/>
              <a:cs typeface="Arial" panose="020B0604020202020204" pitchFamily="34" charset="0"/>
            </a:endParaRPr>
          </a:p>
        </p:txBody>
      </p:sp>
      <p:graphicFrame>
        <p:nvGraphicFramePr>
          <p:cNvPr id="10" name="Diagram 9">
            <a:extLst>
              <a:ext uri="{FF2B5EF4-FFF2-40B4-BE49-F238E27FC236}">
                <a16:creationId xmlns:a16="http://schemas.microsoft.com/office/drawing/2014/main" id="{D4CE5701-07CB-4C7C-91EA-C93739C55447}"/>
              </a:ext>
            </a:extLst>
          </p:cNvPr>
          <p:cNvGraphicFramePr/>
          <p:nvPr>
            <p:extLst>
              <p:ext uri="{D42A27DB-BD31-4B8C-83A1-F6EECF244321}">
                <p14:modId xmlns:p14="http://schemas.microsoft.com/office/powerpoint/2010/main" val="2514752960"/>
              </p:ext>
            </p:extLst>
          </p:nvPr>
        </p:nvGraphicFramePr>
        <p:xfrm>
          <a:off x="2621758" y="576698"/>
          <a:ext cx="6943898" cy="369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14BFAC32-D669-4B88-8F79-885B7B4ADFB8}"/>
              </a:ext>
            </a:extLst>
          </p:cNvPr>
          <p:cNvSpPr txBox="1"/>
          <p:nvPr/>
        </p:nvSpPr>
        <p:spPr>
          <a:xfrm>
            <a:off x="82473" y="4178167"/>
            <a:ext cx="12028402" cy="1200329"/>
          </a:xfrm>
          <a:prstGeom prst="rect">
            <a:avLst/>
          </a:prstGeom>
          <a:noFill/>
        </p:spPr>
        <p:txBody>
          <a:bodyPr wrap="square" rtlCol="0">
            <a:spAutoFit/>
          </a:bodyPr>
          <a:lstStyle/>
          <a:p>
            <a:pPr algn="just"/>
            <a:r>
              <a:rPr lang="ru-RU" b="1" dirty="0">
                <a:solidFill>
                  <a:schemeClr val="bg1"/>
                </a:solidFill>
              </a:rPr>
              <a:t>(A</a:t>
            </a:r>
            <a:r>
              <a:rPr lang="ru-RU" b="1" dirty="0" smtClean="0">
                <a:solidFill>
                  <a:schemeClr val="bg1"/>
                </a:solidFill>
              </a:rPr>
              <a:t>) </a:t>
            </a:r>
            <a:r>
              <a:rPr lang="ru-RU" b="1" dirty="0">
                <a:solidFill>
                  <a:schemeClr val="bg1"/>
                </a:solidFill>
              </a:rPr>
              <a:t>Т2-взвешенное </a:t>
            </a:r>
            <a:r>
              <a:rPr lang="ru-RU" b="1" dirty="0" smtClean="0">
                <a:solidFill>
                  <a:schemeClr val="bg1"/>
                </a:solidFill>
              </a:rPr>
              <a:t>МР-изображение, сагиттальный срез: </a:t>
            </a:r>
            <a:r>
              <a:rPr lang="ru-RU" b="1" dirty="0" smtClean="0">
                <a:solidFill>
                  <a:srgbClr val="00F420"/>
                </a:solidFill>
              </a:rPr>
              <a:t>отек внутри валика </a:t>
            </a:r>
            <a:r>
              <a:rPr lang="ru-RU" b="1" dirty="0">
                <a:solidFill>
                  <a:srgbClr val="00F420"/>
                </a:solidFill>
              </a:rPr>
              <a:t>мозолистого тела</a:t>
            </a:r>
            <a:r>
              <a:rPr lang="ru-RU" b="1" dirty="0">
                <a:solidFill>
                  <a:schemeClr val="bg1"/>
                </a:solidFill>
              </a:rPr>
              <a:t>. (B) </a:t>
            </a:r>
            <a:r>
              <a:rPr lang="ru-RU" b="1" dirty="0" smtClean="0">
                <a:solidFill>
                  <a:schemeClr val="bg1"/>
                </a:solidFill>
              </a:rPr>
              <a:t>МР-изображение, аксиальный срез: </a:t>
            </a:r>
            <a:r>
              <a:rPr lang="ru-RU" b="1" dirty="0" smtClean="0">
                <a:solidFill>
                  <a:srgbClr val="FF0000"/>
                </a:solidFill>
              </a:rPr>
              <a:t>кровоизлияние в валике </a:t>
            </a:r>
            <a:r>
              <a:rPr lang="ru-RU" b="1" dirty="0" smtClean="0">
                <a:solidFill>
                  <a:srgbClr val="FFFF00"/>
                </a:solidFill>
              </a:rPr>
              <a:t>с </a:t>
            </a:r>
            <a:r>
              <a:rPr lang="ru-RU" b="1" dirty="0" err="1">
                <a:solidFill>
                  <a:srgbClr val="FFFF00"/>
                </a:solidFill>
              </a:rPr>
              <a:t>внутрижелудочковым</a:t>
            </a:r>
            <a:r>
              <a:rPr lang="ru-RU" b="1" dirty="0">
                <a:solidFill>
                  <a:srgbClr val="FFFF00"/>
                </a:solidFill>
              </a:rPr>
              <a:t> </a:t>
            </a:r>
            <a:r>
              <a:rPr lang="ru-RU" b="1" dirty="0" smtClean="0">
                <a:solidFill>
                  <a:srgbClr val="FFFF00"/>
                </a:solidFill>
              </a:rPr>
              <a:t>расширением</a:t>
            </a:r>
            <a:r>
              <a:rPr lang="ru-RU" b="1" dirty="0" smtClean="0">
                <a:solidFill>
                  <a:schemeClr val="bg1"/>
                </a:solidFill>
              </a:rPr>
              <a:t>. </a:t>
            </a:r>
            <a:r>
              <a:rPr lang="ru-RU" b="1" dirty="0">
                <a:solidFill>
                  <a:schemeClr val="bg1"/>
                </a:solidFill>
              </a:rPr>
              <a:t>(C) Изображение цифровой </a:t>
            </a:r>
            <a:r>
              <a:rPr lang="ru-RU" b="1" dirty="0" err="1">
                <a:solidFill>
                  <a:schemeClr val="bg1"/>
                </a:solidFill>
              </a:rPr>
              <a:t>субтракционной</a:t>
            </a:r>
            <a:r>
              <a:rPr lang="ru-RU" b="1" dirty="0">
                <a:solidFill>
                  <a:schemeClr val="bg1"/>
                </a:solidFill>
              </a:rPr>
              <a:t> </a:t>
            </a:r>
            <a:r>
              <a:rPr lang="ru-RU" b="1" dirty="0" smtClean="0">
                <a:solidFill>
                  <a:schemeClr val="bg1"/>
                </a:solidFill>
              </a:rPr>
              <a:t>ангиографии в </a:t>
            </a:r>
            <a:r>
              <a:rPr lang="ru-RU" b="1" dirty="0">
                <a:solidFill>
                  <a:schemeClr val="bg1"/>
                </a:solidFill>
              </a:rPr>
              <a:t>боковой </a:t>
            </a:r>
            <a:r>
              <a:rPr lang="ru-RU" b="1" dirty="0" smtClean="0">
                <a:solidFill>
                  <a:schemeClr val="bg1"/>
                </a:solidFill>
              </a:rPr>
              <a:t>проекции: введение </a:t>
            </a:r>
            <a:r>
              <a:rPr lang="ru-RU" b="1" dirty="0" err="1">
                <a:solidFill>
                  <a:schemeClr val="bg1"/>
                </a:solidFill>
              </a:rPr>
              <a:t>микрокатетера</a:t>
            </a:r>
            <a:r>
              <a:rPr lang="ru-RU" b="1" dirty="0">
                <a:solidFill>
                  <a:schemeClr val="bg1"/>
                </a:solidFill>
              </a:rPr>
              <a:t> правой задней мозговой артерии, что подтверждает наличие </a:t>
            </a:r>
            <a:r>
              <a:rPr lang="ru-RU" b="1" dirty="0">
                <a:solidFill>
                  <a:srgbClr val="00B0F0"/>
                </a:solidFill>
              </a:rPr>
              <a:t>артериовенозной </a:t>
            </a:r>
            <a:r>
              <a:rPr lang="ru-RU" b="1" dirty="0" err="1" smtClean="0">
                <a:solidFill>
                  <a:srgbClr val="00B0F0"/>
                </a:solidFill>
              </a:rPr>
              <a:t>мальформации</a:t>
            </a:r>
            <a:r>
              <a:rPr lang="ru-RU" b="1" dirty="0" smtClean="0">
                <a:solidFill>
                  <a:srgbClr val="00B0F0"/>
                </a:solidFill>
              </a:rPr>
              <a:t> </a:t>
            </a:r>
            <a:r>
              <a:rPr lang="ru-RU" b="1" dirty="0">
                <a:solidFill>
                  <a:schemeClr val="bg1"/>
                </a:solidFill>
              </a:rPr>
              <a:t>и связанной с ней </a:t>
            </a:r>
            <a:r>
              <a:rPr lang="ru-RU" b="1" dirty="0" smtClean="0">
                <a:solidFill>
                  <a:srgbClr val="C13356"/>
                </a:solidFill>
              </a:rPr>
              <a:t>аневризмы</a:t>
            </a:r>
            <a:r>
              <a:rPr lang="ru-RU" b="1" dirty="0" smtClean="0">
                <a:solidFill>
                  <a:schemeClr val="bg1"/>
                </a:solidFill>
              </a:rPr>
              <a:t> </a:t>
            </a:r>
            <a:r>
              <a:rPr lang="ru-RU" b="1" dirty="0">
                <a:solidFill>
                  <a:schemeClr val="bg1"/>
                </a:solidFill>
              </a:rPr>
              <a:t>в </a:t>
            </a:r>
            <a:r>
              <a:rPr lang="ru-RU" b="1" dirty="0" smtClean="0">
                <a:solidFill>
                  <a:schemeClr val="bg1"/>
                </a:solidFill>
              </a:rPr>
              <a:t>валике МТ. </a:t>
            </a:r>
            <a:endParaRPr lang="en-US" b="1" dirty="0">
              <a:solidFill>
                <a:schemeClr val="bg1"/>
              </a:solidFill>
            </a:endParaRPr>
          </a:p>
        </p:txBody>
      </p:sp>
      <p:pic>
        <p:nvPicPr>
          <p:cNvPr id="8" name="Picture 7">
            <a:extLst>
              <a:ext uri="{FF2B5EF4-FFF2-40B4-BE49-F238E27FC236}">
                <a16:creationId xmlns:a16="http://schemas.microsoft.com/office/drawing/2014/main" id="{1E3D39D0-2D7A-468D-86BE-29DB929EC573}"/>
              </a:ext>
            </a:extLst>
          </p:cNvPr>
          <p:cNvPicPr>
            <a:picLocks noChangeAspect="1"/>
          </p:cNvPicPr>
          <p:nvPr/>
        </p:nvPicPr>
        <p:blipFill>
          <a:blip r:embed="rId8"/>
          <a:stretch>
            <a:fillRect/>
          </a:stretch>
        </p:blipFill>
        <p:spPr>
          <a:xfrm>
            <a:off x="1085693" y="1061527"/>
            <a:ext cx="3446550" cy="3084134"/>
          </a:xfrm>
          <a:prstGeom prst="rect">
            <a:avLst/>
          </a:prstGeom>
          <a:ln w="19050">
            <a:solidFill>
              <a:srgbClr val="0070C0"/>
            </a:solidFill>
          </a:ln>
          <a:effectLst/>
        </p:spPr>
      </p:pic>
      <p:cxnSp>
        <p:nvCxnSpPr>
          <p:cNvPr id="13" name="Straight Arrow Connector 12">
            <a:extLst>
              <a:ext uri="{FF2B5EF4-FFF2-40B4-BE49-F238E27FC236}">
                <a16:creationId xmlns:a16="http://schemas.microsoft.com/office/drawing/2014/main" id="{DB63219B-7DA1-404B-836D-C9676D6C1436}"/>
              </a:ext>
            </a:extLst>
          </p:cNvPr>
          <p:cNvCxnSpPr>
            <a:cxnSpLocks/>
          </p:cNvCxnSpPr>
          <p:nvPr/>
        </p:nvCxnSpPr>
        <p:spPr>
          <a:xfrm flipH="1">
            <a:off x="3415888" y="2338392"/>
            <a:ext cx="309095" cy="155088"/>
          </a:xfrm>
          <a:prstGeom prst="straightConnector1">
            <a:avLst/>
          </a:prstGeom>
          <a:ln w="25400">
            <a:solidFill>
              <a:srgbClr val="00F42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AC78B5-98A3-4DCE-9D8D-8EAE31023700}"/>
              </a:ext>
            </a:extLst>
          </p:cNvPr>
          <p:cNvSpPr/>
          <p:nvPr/>
        </p:nvSpPr>
        <p:spPr>
          <a:xfrm>
            <a:off x="1014253" y="3796292"/>
            <a:ext cx="532466" cy="295466"/>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pic>
        <p:nvPicPr>
          <p:cNvPr id="9" name="Picture 8">
            <a:extLst>
              <a:ext uri="{FF2B5EF4-FFF2-40B4-BE49-F238E27FC236}">
                <a16:creationId xmlns:a16="http://schemas.microsoft.com/office/drawing/2014/main" id="{A155442D-9394-428D-AE24-32FAD41812E1}"/>
              </a:ext>
            </a:extLst>
          </p:cNvPr>
          <p:cNvPicPr>
            <a:picLocks noChangeAspect="1"/>
          </p:cNvPicPr>
          <p:nvPr/>
        </p:nvPicPr>
        <p:blipFill>
          <a:blip r:embed="rId9"/>
          <a:stretch>
            <a:fillRect/>
          </a:stretch>
        </p:blipFill>
        <p:spPr>
          <a:xfrm>
            <a:off x="4695367" y="1069190"/>
            <a:ext cx="2794864" cy="3084133"/>
          </a:xfrm>
          <a:prstGeom prst="rect">
            <a:avLst/>
          </a:prstGeom>
          <a:ln w="19050">
            <a:solidFill>
              <a:srgbClr val="0070C0"/>
            </a:solidFill>
          </a:ln>
          <a:effectLst/>
        </p:spPr>
      </p:pic>
      <p:cxnSp>
        <p:nvCxnSpPr>
          <p:cNvPr id="12" name="Straight Arrow Connector 11">
            <a:extLst>
              <a:ext uri="{FF2B5EF4-FFF2-40B4-BE49-F238E27FC236}">
                <a16:creationId xmlns:a16="http://schemas.microsoft.com/office/drawing/2014/main" id="{3671C379-CDC4-47AA-A42A-C5B43AD5438D}"/>
              </a:ext>
            </a:extLst>
          </p:cNvPr>
          <p:cNvCxnSpPr>
            <a:cxnSpLocks/>
          </p:cNvCxnSpPr>
          <p:nvPr/>
        </p:nvCxnSpPr>
        <p:spPr>
          <a:xfrm flipH="1">
            <a:off x="6445601" y="2619008"/>
            <a:ext cx="308866" cy="186662"/>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E8AA804-CD71-4754-AE68-F565956291BE}"/>
              </a:ext>
            </a:extLst>
          </p:cNvPr>
          <p:cNvCxnSpPr>
            <a:cxnSpLocks/>
          </p:cNvCxnSpPr>
          <p:nvPr/>
        </p:nvCxnSpPr>
        <p:spPr>
          <a:xfrm flipV="1">
            <a:off x="5464666" y="3171618"/>
            <a:ext cx="307861" cy="139958"/>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299AE514-D9B6-40C8-B27E-1892BECEF33B}"/>
              </a:ext>
            </a:extLst>
          </p:cNvPr>
          <p:cNvSpPr/>
          <p:nvPr/>
        </p:nvSpPr>
        <p:spPr>
          <a:xfrm>
            <a:off x="4603802" y="3828894"/>
            <a:ext cx="507005" cy="295466"/>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pic>
        <p:nvPicPr>
          <p:cNvPr id="4" name="Picture 3">
            <a:extLst>
              <a:ext uri="{FF2B5EF4-FFF2-40B4-BE49-F238E27FC236}">
                <a16:creationId xmlns:a16="http://schemas.microsoft.com/office/drawing/2014/main" id="{07700C94-913F-4242-9087-28F7626A819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7653355" y="1069190"/>
            <a:ext cx="3347047" cy="3084832"/>
          </a:xfrm>
          <a:prstGeom prst="rect">
            <a:avLst/>
          </a:prstGeom>
          <a:ln w="28575">
            <a:solidFill>
              <a:srgbClr val="0070C0"/>
            </a:solidFill>
          </a:ln>
          <a:effectLst/>
        </p:spPr>
      </p:pic>
      <p:sp>
        <p:nvSpPr>
          <p:cNvPr id="5" name="Oval 4">
            <a:extLst>
              <a:ext uri="{FF2B5EF4-FFF2-40B4-BE49-F238E27FC236}">
                <a16:creationId xmlns:a16="http://schemas.microsoft.com/office/drawing/2014/main" id="{88282CAF-5937-4206-8DE3-6934BD42610B}"/>
              </a:ext>
            </a:extLst>
          </p:cNvPr>
          <p:cNvSpPr/>
          <p:nvPr/>
        </p:nvSpPr>
        <p:spPr>
          <a:xfrm>
            <a:off x="8241535" y="1366599"/>
            <a:ext cx="752950" cy="757517"/>
          </a:xfrm>
          <a:prstGeom prst="ellipse">
            <a:avLst/>
          </a:prstGeom>
          <a:noFill/>
          <a:ln w="25400">
            <a:solidFill>
              <a:srgbClr val="00E0D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E0DF"/>
              </a:solidFill>
            </a:endParaRPr>
          </a:p>
        </p:txBody>
      </p:sp>
      <p:cxnSp>
        <p:nvCxnSpPr>
          <p:cNvPr id="6" name="Straight Arrow Connector 5">
            <a:extLst>
              <a:ext uri="{FF2B5EF4-FFF2-40B4-BE49-F238E27FC236}">
                <a16:creationId xmlns:a16="http://schemas.microsoft.com/office/drawing/2014/main" id="{AA339AE6-7683-4CE7-A808-A6D3006B4FC5}"/>
              </a:ext>
            </a:extLst>
          </p:cNvPr>
          <p:cNvCxnSpPr>
            <a:cxnSpLocks/>
          </p:cNvCxnSpPr>
          <p:nvPr/>
        </p:nvCxnSpPr>
        <p:spPr>
          <a:xfrm flipH="1">
            <a:off x="8693367" y="1416173"/>
            <a:ext cx="301775" cy="154885"/>
          </a:xfrm>
          <a:prstGeom prst="straightConnector1">
            <a:avLst/>
          </a:prstGeom>
          <a:ln w="25400">
            <a:solidFill>
              <a:srgbClr val="F733F5"/>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B9EB81C-5A51-44E2-8C8F-64A2A0B0A4CC}"/>
              </a:ext>
            </a:extLst>
          </p:cNvPr>
          <p:cNvSpPr/>
          <p:nvPr/>
        </p:nvSpPr>
        <p:spPr>
          <a:xfrm>
            <a:off x="7532158" y="3832090"/>
            <a:ext cx="51985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sp>
        <p:nvSpPr>
          <p:cNvPr id="18" name="TextBox 17">
            <a:extLst>
              <a:ext uri="{FF2B5EF4-FFF2-40B4-BE49-F238E27FC236}">
                <a16:creationId xmlns:a16="http://schemas.microsoft.com/office/drawing/2014/main" id="{09569E94-83DE-45E8-BC4D-15CB1918B17D}"/>
              </a:ext>
            </a:extLst>
          </p:cNvPr>
          <p:cNvSpPr txBox="1"/>
          <p:nvPr/>
        </p:nvSpPr>
        <p:spPr>
          <a:xfrm>
            <a:off x="101327" y="5451440"/>
            <a:ext cx="12009548" cy="923330"/>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ru-RU" b="1" dirty="0">
                <a:solidFill>
                  <a:schemeClr val="tx1"/>
                </a:solidFill>
              </a:rPr>
              <a:t>АВМ мозолистого тела встречаются </a:t>
            </a:r>
            <a:r>
              <a:rPr lang="ru-RU" b="1" dirty="0" smtClean="0">
                <a:solidFill>
                  <a:schemeClr val="tx1"/>
                </a:solidFill>
              </a:rPr>
              <a:t>редко, но чаще вызывают </a:t>
            </a:r>
            <a:r>
              <a:rPr lang="ru-RU" b="1" dirty="0">
                <a:solidFill>
                  <a:schemeClr val="tx1"/>
                </a:solidFill>
              </a:rPr>
              <a:t>рецидивирующие кровоизлияния по сравнению с более поверхностными АВМ. </a:t>
            </a:r>
            <a:r>
              <a:rPr lang="ru-RU" b="1" dirty="0" smtClean="0">
                <a:solidFill>
                  <a:schemeClr val="tx1"/>
                </a:solidFill>
              </a:rPr>
              <a:t>Для лечения АВМ МТ используют </a:t>
            </a:r>
            <a:r>
              <a:rPr lang="ru-RU" b="1" dirty="0" err="1" smtClean="0">
                <a:solidFill>
                  <a:schemeClr val="tx1"/>
                </a:solidFill>
              </a:rPr>
              <a:t>эндоваскулярную</a:t>
            </a:r>
            <a:r>
              <a:rPr lang="ru-RU" b="1" dirty="0" smtClean="0">
                <a:solidFill>
                  <a:schemeClr val="tx1"/>
                </a:solidFill>
              </a:rPr>
              <a:t> терапию </a:t>
            </a:r>
            <a:r>
              <a:rPr lang="ru-RU" b="1" dirty="0">
                <a:solidFill>
                  <a:schemeClr val="tx1"/>
                </a:solidFill>
              </a:rPr>
              <a:t>и </a:t>
            </a:r>
            <a:r>
              <a:rPr lang="ru-RU" b="1" dirty="0" smtClean="0">
                <a:solidFill>
                  <a:schemeClr val="tx1"/>
                </a:solidFill>
              </a:rPr>
              <a:t>стереотаксическую </a:t>
            </a:r>
            <a:r>
              <a:rPr lang="ru-RU" b="1" dirty="0" err="1" smtClean="0">
                <a:solidFill>
                  <a:schemeClr val="tx1"/>
                </a:solidFill>
              </a:rPr>
              <a:t>радиохирургию</a:t>
            </a:r>
            <a:endParaRPr lang="en-US" b="1" dirty="0">
              <a:solidFill>
                <a:schemeClr val="tx1"/>
              </a:solidFill>
            </a:endParaRPr>
          </a:p>
        </p:txBody>
      </p:sp>
    </p:spTree>
    <p:extLst>
      <p:ext uri="{BB962C8B-B14F-4D97-AF65-F5344CB8AC3E}">
        <p14:creationId xmlns:p14="http://schemas.microsoft.com/office/powerpoint/2010/main" val="213204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par>
                                <p:cTn id="9" presetID="1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par>
                                <p:cTn id="13" presetID="1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ppt_y</p:attrName>
                                        </p:attrNameLst>
                                      </p:cBhvr>
                                      <p:tavLst>
                                        <p:tav tm="0">
                                          <p:val>
                                            <p:strVal val="#ppt_y+#ppt_h*1.125000"/>
                                          </p:val>
                                        </p:tav>
                                        <p:tav tm="100000">
                                          <p:val>
                                            <p:strVal val="#ppt_y"/>
                                          </p:val>
                                        </p:tav>
                                      </p:tavLst>
                                    </p:anim>
                                    <p:animEffect transition="in" filter="wipe(up)">
                                      <p:cBhvr>
                                        <p:cTn id="16" dur="500"/>
                                        <p:tgtEl>
                                          <p:spTgt spid="13"/>
                                        </p:tgtEl>
                                      </p:cBhvr>
                                    </p:animEffect>
                                  </p:childTnLst>
                                </p:cTn>
                              </p:par>
                              <p:par>
                                <p:cTn id="17" presetID="1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4B37EC-09C6-4C52-BBEF-1A4523A78AFD}"/>
              </a:ext>
            </a:extLst>
          </p:cNvPr>
          <p:cNvPicPr>
            <a:picLocks noChangeAspect="1"/>
          </p:cNvPicPr>
          <p:nvPr/>
        </p:nvPicPr>
        <p:blipFill rotWithShape="1">
          <a:blip r:embed="rId3"/>
          <a:srcRect l="37341" t="28936" r="29707" b="21560"/>
          <a:stretch/>
        </p:blipFill>
        <p:spPr>
          <a:xfrm>
            <a:off x="2114858" y="854013"/>
            <a:ext cx="3589726" cy="3033450"/>
          </a:xfrm>
          <a:prstGeom prst="rect">
            <a:avLst/>
          </a:prstGeom>
          <a:ln w="19050">
            <a:solidFill>
              <a:srgbClr val="0070C0"/>
            </a:solidFill>
          </a:ln>
          <a:effectLst/>
        </p:spPr>
      </p:pic>
      <p:pic>
        <p:nvPicPr>
          <p:cNvPr id="5" name="Picture 4">
            <a:extLst>
              <a:ext uri="{FF2B5EF4-FFF2-40B4-BE49-F238E27FC236}">
                <a16:creationId xmlns:a16="http://schemas.microsoft.com/office/drawing/2014/main" id="{AB3F92C1-5069-46C3-966D-CB169CBCAA37}"/>
              </a:ext>
            </a:extLst>
          </p:cNvPr>
          <p:cNvPicPr>
            <a:picLocks noChangeAspect="1"/>
          </p:cNvPicPr>
          <p:nvPr/>
        </p:nvPicPr>
        <p:blipFill rotWithShape="1">
          <a:blip r:embed="rId4"/>
          <a:srcRect l="35984" t="28228" r="29787" b="21844"/>
          <a:stretch/>
        </p:blipFill>
        <p:spPr>
          <a:xfrm>
            <a:off x="6042810" y="856063"/>
            <a:ext cx="3703761" cy="3038982"/>
          </a:xfrm>
          <a:prstGeom prst="rect">
            <a:avLst/>
          </a:prstGeom>
          <a:ln w="19050">
            <a:solidFill>
              <a:srgbClr val="0070C0"/>
            </a:solidFill>
          </a:ln>
          <a:effectLst/>
        </p:spPr>
      </p:pic>
      <p:sp>
        <p:nvSpPr>
          <p:cNvPr id="6" name="TextBox 5">
            <a:extLst>
              <a:ext uri="{FF2B5EF4-FFF2-40B4-BE49-F238E27FC236}">
                <a16:creationId xmlns:a16="http://schemas.microsoft.com/office/drawing/2014/main" id="{56F4FA81-38F9-4AD6-9E29-E21F6A734BA7}"/>
              </a:ext>
            </a:extLst>
          </p:cNvPr>
          <p:cNvSpPr txBox="1"/>
          <p:nvPr/>
        </p:nvSpPr>
        <p:spPr>
          <a:xfrm>
            <a:off x="0" y="16597"/>
            <a:ext cx="11925928" cy="584775"/>
          </a:xfrm>
          <a:prstGeom prst="rect">
            <a:avLst/>
          </a:prstGeom>
          <a:noFill/>
        </p:spPr>
        <p:txBody>
          <a:bodyPr wrap="square" rtlCol="0">
            <a:spAutoFit/>
          </a:bodyPr>
          <a:lstStyle/>
          <a:p>
            <a:pPr algn="ctr"/>
            <a:r>
              <a:rPr lang="ru-RU" sz="3200" b="1" dirty="0" smtClean="0">
                <a:solidFill>
                  <a:srgbClr val="FFFF00"/>
                </a:solidFill>
                <a:latin typeface="+mj-lt"/>
                <a:cs typeface="Arial" panose="020B0604020202020204" pitchFamily="34" charset="0"/>
              </a:rPr>
              <a:t>Венозная аномалия развития </a:t>
            </a:r>
            <a:endParaRPr lang="en-US" sz="3200" b="1" dirty="0">
              <a:solidFill>
                <a:srgbClr val="FFFF00"/>
              </a:solidFill>
              <a:latin typeface="+mj-lt"/>
              <a:cs typeface="Arial" panose="020B0604020202020204" pitchFamily="34" charset="0"/>
            </a:endParaRPr>
          </a:p>
        </p:txBody>
      </p:sp>
      <p:grpSp>
        <p:nvGrpSpPr>
          <p:cNvPr id="7" name="Group 6">
            <a:extLst>
              <a:ext uri="{FF2B5EF4-FFF2-40B4-BE49-F238E27FC236}">
                <a16:creationId xmlns:a16="http://schemas.microsoft.com/office/drawing/2014/main" id="{B9B61A55-64EB-411E-BC55-0F66DC778F6A}"/>
              </a:ext>
            </a:extLst>
          </p:cNvPr>
          <p:cNvGrpSpPr/>
          <p:nvPr/>
        </p:nvGrpSpPr>
        <p:grpSpPr>
          <a:xfrm>
            <a:off x="2024639" y="522796"/>
            <a:ext cx="7876649" cy="273382"/>
            <a:chOff x="0" y="0"/>
            <a:chExt cx="8719457" cy="318240"/>
          </a:xfrm>
          <a:scene3d>
            <a:camera prst="orthographicFront"/>
            <a:lightRig rig="threePt" dir="t">
              <a:rot lat="0" lon="0" rev="7500000"/>
            </a:lightRig>
          </a:scene3d>
        </p:grpSpPr>
        <p:sp>
          <p:nvSpPr>
            <p:cNvPr id="8" name="Rounded Rectangle 6">
              <a:extLst>
                <a:ext uri="{FF2B5EF4-FFF2-40B4-BE49-F238E27FC236}">
                  <a16:creationId xmlns:a16="http://schemas.microsoft.com/office/drawing/2014/main" id="{54232F87-8B7B-409E-9322-8DED5D6355C1}"/>
                </a:ext>
              </a:extLst>
            </p:cNvPr>
            <p:cNvSpPr/>
            <p:nvPr/>
          </p:nvSpPr>
          <p:spPr>
            <a:xfrm>
              <a:off x="0" y="0"/>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9" name="Rounded Rectangle 4">
              <a:extLst>
                <a:ext uri="{FF2B5EF4-FFF2-40B4-BE49-F238E27FC236}">
                  <a16:creationId xmlns:a16="http://schemas.microsoft.com/office/drawing/2014/main" id="{46FEA5CE-DD5E-4699-9488-A7A66A294B97}"/>
                </a:ext>
              </a:extLst>
            </p:cNvPr>
            <p:cNvSpPr/>
            <p:nvPr/>
          </p:nvSpPr>
          <p:spPr>
            <a:xfrm>
              <a:off x="15535" y="15535"/>
              <a:ext cx="8688387" cy="28717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600" b="1" kern="1200" dirty="0" smtClean="0">
                  <a:latin typeface="+mj-lt"/>
                  <a:cs typeface="Times New Roman"/>
                </a:rPr>
                <a:t>Пациент, 15 лет, поражение </a:t>
              </a:r>
              <a:r>
                <a:rPr lang="ru-RU" sz="1600" b="1" kern="1200" dirty="0" err="1" smtClean="0">
                  <a:latin typeface="+mj-lt"/>
                  <a:cs typeface="Times New Roman"/>
                </a:rPr>
                <a:t>тектальной</a:t>
              </a:r>
              <a:r>
                <a:rPr lang="ru-RU" sz="1600" b="1" kern="1200" dirty="0" smtClean="0">
                  <a:latin typeface="+mj-lt"/>
                  <a:cs typeface="Times New Roman"/>
                </a:rPr>
                <a:t> области</a:t>
              </a:r>
              <a:endParaRPr lang="en-US" sz="1600" b="1" kern="1200" dirty="0">
                <a:latin typeface="+mj-lt"/>
                <a:cs typeface="Times New Roman"/>
              </a:endParaRPr>
            </a:p>
          </p:txBody>
        </p:sp>
      </p:grpSp>
      <p:sp>
        <p:nvSpPr>
          <p:cNvPr id="10" name="Rectangle 9">
            <a:extLst>
              <a:ext uri="{FF2B5EF4-FFF2-40B4-BE49-F238E27FC236}">
                <a16:creationId xmlns:a16="http://schemas.microsoft.com/office/drawing/2014/main" id="{32C244F4-C7A2-4CA8-AD19-7F3274A98F45}"/>
              </a:ext>
            </a:extLst>
          </p:cNvPr>
          <p:cNvSpPr/>
          <p:nvPr/>
        </p:nvSpPr>
        <p:spPr>
          <a:xfrm>
            <a:off x="2060443" y="3462912"/>
            <a:ext cx="556233"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11" name="Rectangle 10">
            <a:extLst>
              <a:ext uri="{FF2B5EF4-FFF2-40B4-BE49-F238E27FC236}">
                <a16:creationId xmlns:a16="http://schemas.microsoft.com/office/drawing/2014/main" id="{71D2D1F8-9B61-4C24-9FA2-7E7B47DB5174}"/>
              </a:ext>
            </a:extLst>
          </p:cNvPr>
          <p:cNvSpPr/>
          <p:nvPr/>
        </p:nvSpPr>
        <p:spPr>
          <a:xfrm>
            <a:off x="5915461" y="3518131"/>
            <a:ext cx="632890"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2" name="TextBox 11">
            <a:extLst>
              <a:ext uri="{FF2B5EF4-FFF2-40B4-BE49-F238E27FC236}">
                <a16:creationId xmlns:a16="http://schemas.microsoft.com/office/drawing/2014/main" id="{956432A5-C5A5-48A6-8680-AE78560E1AD0}"/>
              </a:ext>
            </a:extLst>
          </p:cNvPr>
          <p:cNvSpPr txBox="1"/>
          <p:nvPr/>
        </p:nvSpPr>
        <p:spPr>
          <a:xfrm>
            <a:off x="83127" y="3987285"/>
            <a:ext cx="12011891" cy="923330"/>
          </a:xfrm>
          <a:prstGeom prst="rect">
            <a:avLst/>
          </a:prstGeom>
          <a:noFill/>
        </p:spPr>
        <p:txBody>
          <a:bodyPr wrap="square" rtlCol="0">
            <a:spAutoFit/>
          </a:bodyPr>
          <a:lstStyle/>
          <a:p>
            <a:pPr algn="just"/>
            <a:r>
              <a:rPr lang="ru-RU" b="1" dirty="0" smtClean="0">
                <a:solidFill>
                  <a:schemeClr val="bg1"/>
                </a:solidFill>
              </a:rPr>
              <a:t>T1-взвешенные </a:t>
            </a:r>
            <a:r>
              <a:rPr lang="ru-RU" b="1" dirty="0" err="1" smtClean="0">
                <a:solidFill>
                  <a:schemeClr val="bg1"/>
                </a:solidFill>
              </a:rPr>
              <a:t>доконтрастные</a:t>
            </a:r>
            <a:r>
              <a:rPr lang="ru-RU" b="1" dirty="0" smtClean="0">
                <a:solidFill>
                  <a:schemeClr val="bg1"/>
                </a:solidFill>
              </a:rPr>
              <a:t> </a:t>
            </a:r>
            <a:r>
              <a:rPr lang="ru-RU" b="1" dirty="0">
                <a:solidFill>
                  <a:schemeClr val="bg1"/>
                </a:solidFill>
              </a:rPr>
              <a:t>(A) и </a:t>
            </a:r>
            <a:r>
              <a:rPr lang="ru-RU" b="1" dirty="0" err="1" smtClean="0">
                <a:solidFill>
                  <a:schemeClr val="bg1"/>
                </a:solidFill>
              </a:rPr>
              <a:t>постконтрастные</a:t>
            </a:r>
            <a:r>
              <a:rPr lang="ru-RU" b="1" dirty="0" smtClean="0">
                <a:solidFill>
                  <a:schemeClr val="bg1"/>
                </a:solidFill>
              </a:rPr>
              <a:t> </a:t>
            </a:r>
            <a:r>
              <a:rPr lang="ru-RU" b="1" dirty="0">
                <a:solidFill>
                  <a:schemeClr val="bg1"/>
                </a:solidFill>
              </a:rPr>
              <a:t>(B) </a:t>
            </a:r>
            <a:r>
              <a:rPr lang="ru-RU" b="1" dirty="0" smtClean="0">
                <a:solidFill>
                  <a:schemeClr val="bg1"/>
                </a:solidFill>
              </a:rPr>
              <a:t>МР-изображения, сагиттальные срезы: венозная </a:t>
            </a:r>
            <a:r>
              <a:rPr lang="ru-RU" b="1" dirty="0">
                <a:solidFill>
                  <a:schemeClr val="bg1"/>
                </a:solidFill>
              </a:rPr>
              <a:t>аномалия </a:t>
            </a:r>
            <a:r>
              <a:rPr lang="ru-RU" b="1" dirty="0" smtClean="0">
                <a:solidFill>
                  <a:schemeClr val="bg1"/>
                </a:solidFill>
              </a:rPr>
              <a:t>развития расширенных </a:t>
            </a:r>
            <a:r>
              <a:rPr lang="ru-RU" b="1" dirty="0">
                <a:solidFill>
                  <a:schemeClr val="bg1"/>
                </a:solidFill>
              </a:rPr>
              <a:t>медуллярных (глубоких вен белого вещества) </a:t>
            </a:r>
            <a:r>
              <a:rPr lang="ru-RU" b="1" dirty="0" smtClean="0">
                <a:solidFill>
                  <a:schemeClr val="bg1"/>
                </a:solidFill>
              </a:rPr>
              <a:t>вен (форма </a:t>
            </a:r>
            <a:r>
              <a:rPr lang="ru-RU" b="1" dirty="0">
                <a:solidFill>
                  <a:schemeClr val="bg1"/>
                </a:solidFill>
              </a:rPr>
              <a:t>зонтикообразной </a:t>
            </a:r>
            <a:r>
              <a:rPr lang="ru-RU" b="1" dirty="0" smtClean="0">
                <a:solidFill>
                  <a:schemeClr val="bg1"/>
                </a:solidFill>
              </a:rPr>
              <a:t>головы медузы</a:t>
            </a:r>
            <a:r>
              <a:rPr lang="ru-RU" b="1" dirty="0">
                <a:solidFill>
                  <a:schemeClr val="bg1"/>
                </a:solidFill>
              </a:rPr>
              <a:t>), распространяющаяся на мозолистое тело. </a:t>
            </a:r>
            <a:r>
              <a:rPr lang="ru-RU" b="1" dirty="0" smtClean="0">
                <a:solidFill>
                  <a:schemeClr val="bg1"/>
                </a:solidFill>
              </a:rPr>
              <a:t>Диффузная глиома в </a:t>
            </a:r>
            <a:r>
              <a:rPr lang="ru-RU" b="1" dirty="0" err="1" smtClean="0">
                <a:solidFill>
                  <a:schemeClr val="bg1"/>
                </a:solidFill>
              </a:rPr>
              <a:t>тектуме</a:t>
            </a:r>
            <a:r>
              <a:rPr lang="ru-RU" b="1" dirty="0" smtClean="0">
                <a:solidFill>
                  <a:schemeClr val="bg1"/>
                </a:solidFill>
              </a:rPr>
              <a:t>.</a:t>
            </a:r>
            <a:endParaRPr lang="en-US" b="1" dirty="0">
              <a:solidFill>
                <a:schemeClr val="bg1"/>
              </a:solidFill>
            </a:endParaRPr>
          </a:p>
        </p:txBody>
      </p:sp>
      <p:cxnSp>
        <p:nvCxnSpPr>
          <p:cNvPr id="13" name="Straight Arrow Connector 12">
            <a:extLst>
              <a:ext uri="{FF2B5EF4-FFF2-40B4-BE49-F238E27FC236}">
                <a16:creationId xmlns:a16="http://schemas.microsoft.com/office/drawing/2014/main" id="{0327C0BF-6BCA-4030-9ED1-F353D06DFAE0}"/>
              </a:ext>
            </a:extLst>
          </p:cNvPr>
          <p:cNvCxnSpPr>
            <a:cxnSpLocks/>
          </p:cNvCxnSpPr>
          <p:nvPr/>
        </p:nvCxnSpPr>
        <p:spPr>
          <a:xfrm flipV="1">
            <a:off x="3932878" y="3150754"/>
            <a:ext cx="253096" cy="181697"/>
          </a:xfrm>
          <a:prstGeom prst="straightConnector1">
            <a:avLst/>
          </a:prstGeom>
          <a:ln w="25400">
            <a:solidFill>
              <a:srgbClr val="00F42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0065DD0-0ACB-4A78-9DE4-AE2C49AC4B24}"/>
              </a:ext>
            </a:extLst>
          </p:cNvPr>
          <p:cNvCxnSpPr>
            <a:cxnSpLocks/>
          </p:cNvCxnSpPr>
          <p:nvPr/>
        </p:nvCxnSpPr>
        <p:spPr>
          <a:xfrm flipV="1">
            <a:off x="8041764" y="3189316"/>
            <a:ext cx="253096" cy="181697"/>
          </a:xfrm>
          <a:prstGeom prst="straightConnector1">
            <a:avLst/>
          </a:prstGeom>
          <a:ln w="25400">
            <a:solidFill>
              <a:srgbClr val="00F42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FB6AB1F-C893-41BB-9B19-F7EAFB77B607}"/>
              </a:ext>
            </a:extLst>
          </p:cNvPr>
          <p:cNvCxnSpPr>
            <a:cxnSpLocks/>
          </p:cNvCxnSpPr>
          <p:nvPr/>
        </p:nvCxnSpPr>
        <p:spPr>
          <a:xfrm flipH="1">
            <a:off x="2934710" y="1398545"/>
            <a:ext cx="306942" cy="233265"/>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29FC7C8-5D8D-4804-8392-3F2E04C672C5}"/>
              </a:ext>
            </a:extLst>
          </p:cNvPr>
          <p:cNvCxnSpPr>
            <a:cxnSpLocks/>
          </p:cNvCxnSpPr>
          <p:nvPr/>
        </p:nvCxnSpPr>
        <p:spPr>
          <a:xfrm flipH="1">
            <a:off x="7110716" y="1360190"/>
            <a:ext cx="306942" cy="233265"/>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B0F566F-D7EC-462B-875F-61E6DC42F768}"/>
              </a:ext>
            </a:extLst>
          </p:cNvPr>
          <p:cNvSpPr txBox="1"/>
          <p:nvPr/>
        </p:nvSpPr>
        <p:spPr>
          <a:xfrm>
            <a:off x="96982" y="5018020"/>
            <a:ext cx="11998036" cy="923330"/>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ru-RU" b="1" dirty="0">
                <a:solidFill>
                  <a:schemeClr val="tx1"/>
                </a:solidFill>
                <a:cs typeface="Arial" panose="020B0604020202020204" pitchFamily="34" charset="0"/>
              </a:rPr>
              <a:t>Венозная аномалия </a:t>
            </a:r>
            <a:r>
              <a:rPr lang="ru-RU" b="1" dirty="0" smtClean="0">
                <a:solidFill>
                  <a:schemeClr val="tx1"/>
                </a:solidFill>
                <a:cs typeface="Arial" panose="020B0604020202020204" pitchFamily="34" charset="0"/>
              </a:rPr>
              <a:t>развития – врожденная аномалия вен, не требующая лечения при нормальном дренаже </a:t>
            </a:r>
            <a:r>
              <a:rPr lang="ru-RU" b="1" dirty="0">
                <a:solidFill>
                  <a:schemeClr val="tx1"/>
                </a:solidFill>
                <a:cs typeface="Arial" panose="020B0604020202020204" pitchFamily="34" charset="0"/>
              </a:rPr>
              <a:t>мозговой ткани. </a:t>
            </a:r>
            <a:r>
              <a:rPr lang="ru-RU" b="1" dirty="0" smtClean="0">
                <a:solidFill>
                  <a:schemeClr val="tx1"/>
                </a:solidFill>
                <a:cs typeface="Arial" panose="020B0604020202020204" pitchFamily="34" charset="0"/>
              </a:rPr>
              <a:t>В случае обнаружения кавернозной </a:t>
            </a:r>
            <a:r>
              <a:rPr lang="ru-RU" b="1" dirty="0" err="1" smtClean="0">
                <a:solidFill>
                  <a:schemeClr val="tx1"/>
                </a:solidFill>
                <a:cs typeface="Arial" panose="020B0604020202020204" pitchFamily="34" charset="0"/>
              </a:rPr>
              <a:t>мальформации</a:t>
            </a:r>
            <a:r>
              <a:rPr lang="ru-RU" b="1" dirty="0" smtClean="0">
                <a:solidFill>
                  <a:schemeClr val="tx1"/>
                </a:solidFill>
                <a:cs typeface="Arial" panose="020B0604020202020204" pitchFamily="34" charset="0"/>
              </a:rPr>
              <a:t> </a:t>
            </a:r>
            <a:r>
              <a:rPr lang="ru-RU" b="1" dirty="0">
                <a:solidFill>
                  <a:schemeClr val="tx1"/>
                </a:solidFill>
                <a:cs typeface="Arial" panose="020B0604020202020204" pitchFamily="34" charset="0"/>
              </a:rPr>
              <a:t>(КМ) </a:t>
            </a:r>
            <a:r>
              <a:rPr lang="ru-RU" b="1" dirty="0" smtClean="0">
                <a:solidFill>
                  <a:schemeClr val="tx1"/>
                </a:solidFill>
                <a:cs typeface="Arial" panose="020B0604020202020204" pitchFamily="34" charset="0"/>
              </a:rPr>
              <a:t>может быть назначено лечение с помощью микрохирургической резекции</a:t>
            </a:r>
            <a:endParaRPr lang="en-US" b="1" dirty="0">
              <a:solidFill>
                <a:schemeClr val="tx1"/>
              </a:solidFill>
              <a:cs typeface="Arial" panose="020B0604020202020204" pitchFamily="34" charset="0"/>
            </a:endParaRPr>
          </a:p>
        </p:txBody>
      </p:sp>
    </p:spTree>
    <p:extLst>
      <p:ext uri="{BB962C8B-B14F-4D97-AF65-F5344CB8AC3E}">
        <p14:creationId xmlns:p14="http://schemas.microsoft.com/office/powerpoint/2010/main" val="4652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par>
                                <p:cTn id="9" presetID="1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up)">
                                      <p:cBhvr>
                                        <p:cTn id="12" dur="500"/>
                                        <p:tgtEl>
                                          <p:spTgt spid="13"/>
                                        </p:tgtEl>
                                      </p:cBhvr>
                                    </p:animEffect>
                                  </p:childTnLst>
                                </p:cTn>
                              </p:par>
                              <p:par>
                                <p:cTn id="13" presetID="1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ppt_y</p:attrName>
                                        </p:attrNameLst>
                                      </p:cBhvr>
                                      <p:tavLst>
                                        <p:tav tm="0">
                                          <p:val>
                                            <p:strVal val="#ppt_y+#ppt_h*1.125000"/>
                                          </p:val>
                                        </p:tav>
                                        <p:tav tm="100000">
                                          <p:val>
                                            <p:strVal val="#ppt_y"/>
                                          </p:val>
                                        </p:tav>
                                      </p:tavLst>
                                    </p:anim>
                                    <p:animEffect transition="in" filter="wipe(up)">
                                      <p:cBhvr>
                                        <p:cTn id="16" dur="500"/>
                                        <p:tgtEl>
                                          <p:spTgt spid="16"/>
                                        </p:tgtEl>
                                      </p:cBhvr>
                                    </p:animEffect>
                                  </p:childTnLst>
                                </p:cTn>
                              </p:par>
                              <p:par>
                                <p:cTn id="17" presetID="1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F4FA81-38F9-4AD6-9E29-E21F6A734BA7}"/>
              </a:ext>
            </a:extLst>
          </p:cNvPr>
          <p:cNvSpPr txBox="1"/>
          <p:nvPr/>
        </p:nvSpPr>
        <p:spPr>
          <a:xfrm>
            <a:off x="0" y="53264"/>
            <a:ext cx="11925928" cy="584775"/>
          </a:xfrm>
          <a:prstGeom prst="rect">
            <a:avLst/>
          </a:prstGeom>
          <a:noFill/>
        </p:spPr>
        <p:txBody>
          <a:bodyPr wrap="square" rtlCol="0">
            <a:spAutoFit/>
          </a:bodyPr>
          <a:lstStyle/>
          <a:p>
            <a:pPr algn="ctr"/>
            <a:r>
              <a:rPr lang="ru-RU" sz="3200" b="1" dirty="0" smtClean="0">
                <a:solidFill>
                  <a:srgbClr val="FFFF00"/>
                </a:solidFill>
                <a:latin typeface="+mj-lt"/>
                <a:cs typeface="Arial" panose="020B0604020202020204" pitchFamily="34" charset="0"/>
              </a:rPr>
              <a:t>Ишемический инсульт</a:t>
            </a:r>
            <a:endParaRPr lang="en-US" sz="3200" b="1" dirty="0">
              <a:solidFill>
                <a:srgbClr val="FFFF00"/>
              </a:solidFill>
              <a:latin typeface="+mj-lt"/>
              <a:cs typeface="Arial" panose="020B0604020202020204" pitchFamily="34" charset="0"/>
            </a:endParaRPr>
          </a:p>
        </p:txBody>
      </p:sp>
      <p:grpSp>
        <p:nvGrpSpPr>
          <p:cNvPr id="7" name="Group 6">
            <a:extLst>
              <a:ext uri="{FF2B5EF4-FFF2-40B4-BE49-F238E27FC236}">
                <a16:creationId xmlns:a16="http://schemas.microsoft.com/office/drawing/2014/main" id="{B9B61A55-64EB-411E-BC55-0F66DC778F6A}"/>
              </a:ext>
            </a:extLst>
          </p:cNvPr>
          <p:cNvGrpSpPr/>
          <p:nvPr/>
        </p:nvGrpSpPr>
        <p:grpSpPr>
          <a:xfrm>
            <a:off x="1459219" y="587851"/>
            <a:ext cx="9543347" cy="300862"/>
            <a:chOff x="0" y="0"/>
            <a:chExt cx="8944368" cy="318240"/>
          </a:xfrm>
          <a:scene3d>
            <a:camera prst="orthographicFront"/>
            <a:lightRig rig="threePt" dir="t">
              <a:rot lat="0" lon="0" rev="7500000"/>
            </a:lightRig>
          </a:scene3d>
        </p:grpSpPr>
        <p:sp>
          <p:nvSpPr>
            <p:cNvPr id="8" name="Rounded Rectangle 6">
              <a:extLst>
                <a:ext uri="{FF2B5EF4-FFF2-40B4-BE49-F238E27FC236}">
                  <a16:creationId xmlns:a16="http://schemas.microsoft.com/office/drawing/2014/main" id="{54232F87-8B7B-409E-9322-8DED5D6355C1}"/>
                </a:ext>
              </a:extLst>
            </p:cNvPr>
            <p:cNvSpPr/>
            <p:nvPr/>
          </p:nvSpPr>
          <p:spPr>
            <a:xfrm>
              <a:off x="0" y="0"/>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9" name="Rounded Rectangle 4">
              <a:extLst>
                <a:ext uri="{FF2B5EF4-FFF2-40B4-BE49-F238E27FC236}">
                  <a16:creationId xmlns:a16="http://schemas.microsoft.com/office/drawing/2014/main" id="{46FEA5CE-DD5E-4699-9488-A7A66A294B97}"/>
                </a:ext>
              </a:extLst>
            </p:cNvPr>
            <p:cNvSpPr/>
            <p:nvPr/>
          </p:nvSpPr>
          <p:spPr>
            <a:xfrm>
              <a:off x="15535" y="15535"/>
              <a:ext cx="8928833" cy="30270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600" b="1" kern="1200" dirty="0" smtClean="0">
                  <a:latin typeface="+mj-lt"/>
                  <a:cs typeface="Times New Roman"/>
                </a:rPr>
                <a:t>Женщина, 64 </a:t>
              </a:r>
              <a:r>
                <a:rPr lang="ru-RU" sz="1600" b="1" dirty="0">
                  <a:latin typeface="+mj-lt"/>
                  <a:cs typeface="Times New Roman"/>
                </a:rPr>
                <a:t>года, </a:t>
              </a:r>
              <a:r>
                <a:rPr lang="ru-RU" sz="1600" b="1" dirty="0" smtClean="0">
                  <a:latin typeface="+mj-lt"/>
                  <a:cs typeface="Times New Roman"/>
                </a:rPr>
                <a:t>МР-картина после </a:t>
              </a:r>
              <a:r>
                <a:rPr lang="ru-RU" sz="1600" b="1" dirty="0" err="1">
                  <a:latin typeface="+mj-lt"/>
                  <a:cs typeface="Times New Roman"/>
                </a:rPr>
                <a:t>клипирования</a:t>
              </a:r>
              <a:r>
                <a:rPr lang="ru-RU" sz="1600" b="1" dirty="0">
                  <a:latin typeface="+mj-lt"/>
                  <a:cs typeface="Times New Roman"/>
                </a:rPr>
                <a:t> аневризмы передней </a:t>
              </a:r>
              <a:r>
                <a:rPr lang="ru-RU" sz="1600" b="1" dirty="0" err="1" smtClean="0">
                  <a:latin typeface="+mj-lt"/>
                  <a:cs typeface="Times New Roman"/>
                </a:rPr>
                <a:t>коммуникантной</a:t>
              </a:r>
              <a:r>
                <a:rPr lang="ru-RU" sz="1600" b="1" dirty="0" smtClean="0">
                  <a:latin typeface="+mj-lt"/>
                  <a:cs typeface="Times New Roman"/>
                </a:rPr>
                <a:t> </a:t>
              </a:r>
              <a:r>
                <a:rPr lang="ru-RU" sz="1600" b="1" dirty="0">
                  <a:latin typeface="+mj-lt"/>
                  <a:cs typeface="Times New Roman"/>
                </a:rPr>
                <a:t>артерии </a:t>
              </a:r>
              <a:endParaRPr lang="en-US" sz="1600" b="1" kern="1200" dirty="0">
                <a:latin typeface="+mj-lt"/>
                <a:cs typeface="Times New Roman"/>
              </a:endParaRPr>
            </a:p>
          </p:txBody>
        </p:sp>
      </p:grpSp>
      <p:sp>
        <p:nvSpPr>
          <p:cNvPr id="12" name="TextBox 11">
            <a:extLst>
              <a:ext uri="{FF2B5EF4-FFF2-40B4-BE49-F238E27FC236}">
                <a16:creationId xmlns:a16="http://schemas.microsoft.com/office/drawing/2014/main" id="{956432A5-C5A5-48A6-8680-AE78560E1AD0}"/>
              </a:ext>
            </a:extLst>
          </p:cNvPr>
          <p:cNvSpPr txBox="1"/>
          <p:nvPr/>
        </p:nvSpPr>
        <p:spPr>
          <a:xfrm>
            <a:off x="133036" y="3945928"/>
            <a:ext cx="11925928" cy="1477328"/>
          </a:xfrm>
          <a:prstGeom prst="rect">
            <a:avLst/>
          </a:prstGeom>
          <a:noFill/>
        </p:spPr>
        <p:txBody>
          <a:bodyPr wrap="square" rtlCol="0">
            <a:spAutoFit/>
          </a:bodyPr>
          <a:lstStyle/>
          <a:p>
            <a:pPr algn="just"/>
            <a:r>
              <a:rPr lang="ru-RU" b="1" dirty="0">
                <a:solidFill>
                  <a:schemeClr val="bg1"/>
                </a:solidFill>
              </a:rPr>
              <a:t>(</a:t>
            </a:r>
            <a:r>
              <a:rPr lang="ru-RU" b="1" dirty="0" smtClean="0">
                <a:solidFill>
                  <a:schemeClr val="bg1"/>
                </a:solidFill>
              </a:rPr>
              <a:t>A) Т2-взвешенное МР-изображение, аксиальный срез: послеоперационные </a:t>
            </a:r>
            <a:r>
              <a:rPr lang="ru-RU" b="1" dirty="0">
                <a:solidFill>
                  <a:schemeClr val="bg1"/>
                </a:solidFill>
              </a:rPr>
              <a:t>изменения с </a:t>
            </a:r>
            <a:r>
              <a:rPr lang="ru-RU" b="1" dirty="0">
                <a:solidFill>
                  <a:srgbClr val="FF0000"/>
                </a:solidFill>
              </a:rPr>
              <a:t>артефактом клипсы </a:t>
            </a:r>
            <a:r>
              <a:rPr lang="ru-RU" b="1" dirty="0" smtClean="0">
                <a:solidFill>
                  <a:schemeClr val="bg1"/>
                </a:solidFill>
              </a:rPr>
              <a:t>после </a:t>
            </a:r>
            <a:r>
              <a:rPr lang="ru-RU" b="1" dirty="0" err="1">
                <a:solidFill>
                  <a:schemeClr val="bg1"/>
                </a:solidFill>
              </a:rPr>
              <a:t>клипирования</a:t>
            </a:r>
            <a:r>
              <a:rPr lang="ru-RU" b="1" dirty="0">
                <a:solidFill>
                  <a:schemeClr val="bg1"/>
                </a:solidFill>
              </a:rPr>
              <a:t> </a:t>
            </a:r>
            <a:r>
              <a:rPr lang="ru-RU" b="1" dirty="0" smtClean="0">
                <a:solidFill>
                  <a:schemeClr val="bg1"/>
                </a:solidFill>
              </a:rPr>
              <a:t>аневризмы. </a:t>
            </a:r>
            <a:r>
              <a:rPr lang="ru-RU" b="1" dirty="0">
                <a:solidFill>
                  <a:schemeClr val="bg1"/>
                </a:solidFill>
              </a:rPr>
              <a:t>(B) </a:t>
            </a:r>
            <a:r>
              <a:rPr lang="ru-RU" b="1" dirty="0" smtClean="0">
                <a:solidFill>
                  <a:schemeClr val="bg1"/>
                </a:solidFill>
              </a:rPr>
              <a:t>Т2-взвешенное МР-изображение, аксиальный срез: </a:t>
            </a:r>
            <a:r>
              <a:rPr lang="ru-RU" b="1" dirty="0" err="1" smtClean="0">
                <a:solidFill>
                  <a:srgbClr val="FFFF00"/>
                </a:solidFill>
              </a:rPr>
              <a:t>гиперинтенсивность</a:t>
            </a:r>
            <a:r>
              <a:rPr lang="ru-RU" b="1" dirty="0" smtClean="0">
                <a:solidFill>
                  <a:srgbClr val="FFFF00"/>
                </a:solidFill>
              </a:rPr>
              <a:t> </a:t>
            </a:r>
            <a:r>
              <a:rPr lang="ru-RU" b="1" dirty="0">
                <a:solidFill>
                  <a:srgbClr val="FFFF00"/>
                </a:solidFill>
              </a:rPr>
              <a:t>Т2 </a:t>
            </a:r>
            <a:r>
              <a:rPr lang="ru-RU" b="1" dirty="0">
                <a:solidFill>
                  <a:schemeClr val="bg1"/>
                </a:solidFill>
              </a:rPr>
              <a:t>в области </a:t>
            </a:r>
            <a:r>
              <a:rPr lang="ru-RU" b="1" dirty="0" smtClean="0">
                <a:solidFill>
                  <a:schemeClr val="bg1"/>
                </a:solidFill>
              </a:rPr>
              <a:t>колена мозолистого тела. </a:t>
            </a:r>
            <a:r>
              <a:rPr lang="ru-RU" b="1" dirty="0">
                <a:solidFill>
                  <a:schemeClr val="bg1"/>
                </a:solidFill>
              </a:rPr>
              <a:t>Д</a:t>
            </a:r>
            <a:r>
              <a:rPr lang="ru-RU" b="1" dirty="0" smtClean="0">
                <a:solidFill>
                  <a:schemeClr val="bg1"/>
                </a:solidFill>
              </a:rPr>
              <a:t>иффузионно-взвешенное </a:t>
            </a:r>
            <a:r>
              <a:rPr lang="ru-RU" b="1" dirty="0">
                <a:solidFill>
                  <a:schemeClr val="bg1"/>
                </a:solidFill>
              </a:rPr>
              <a:t>изображение (</a:t>
            </a:r>
            <a:r>
              <a:rPr lang="ru-RU" b="1" dirty="0" smtClean="0">
                <a:solidFill>
                  <a:schemeClr val="bg1"/>
                </a:solidFill>
              </a:rPr>
              <a:t>C, D), аксиальные срезы:  </a:t>
            </a:r>
            <a:r>
              <a:rPr lang="ru-RU" b="1" dirty="0">
                <a:solidFill>
                  <a:srgbClr val="00F420"/>
                </a:solidFill>
              </a:rPr>
              <a:t>ограничение </a:t>
            </a:r>
            <a:r>
              <a:rPr lang="ru-RU" b="1" dirty="0" smtClean="0">
                <a:solidFill>
                  <a:srgbClr val="00F420"/>
                </a:solidFill>
              </a:rPr>
              <a:t>диффузии </a:t>
            </a:r>
            <a:r>
              <a:rPr lang="ru-RU" b="1" dirty="0" smtClean="0">
                <a:solidFill>
                  <a:schemeClr val="bg1"/>
                </a:solidFill>
              </a:rPr>
              <a:t>из-за </a:t>
            </a:r>
            <a:r>
              <a:rPr lang="ru-RU" b="1" dirty="0">
                <a:solidFill>
                  <a:schemeClr val="bg1"/>
                </a:solidFill>
              </a:rPr>
              <a:t>цитотоксического отека и инфаркта передней </a:t>
            </a:r>
            <a:r>
              <a:rPr lang="ru-RU" b="1" dirty="0" err="1">
                <a:solidFill>
                  <a:schemeClr val="bg1"/>
                </a:solidFill>
              </a:rPr>
              <a:t>перикаллозальной</a:t>
            </a:r>
            <a:r>
              <a:rPr lang="ru-RU" b="1" dirty="0">
                <a:solidFill>
                  <a:schemeClr val="bg1"/>
                </a:solidFill>
              </a:rPr>
              <a:t> артерии, которая является ветвью дистальной передней мозговой артерии. </a:t>
            </a:r>
            <a:endParaRPr lang="en-US" b="1" dirty="0">
              <a:solidFill>
                <a:schemeClr val="bg1"/>
              </a:solidFill>
            </a:endParaRPr>
          </a:p>
        </p:txBody>
      </p:sp>
      <p:sp>
        <p:nvSpPr>
          <p:cNvPr id="17" name="TextBox 16">
            <a:extLst>
              <a:ext uri="{FF2B5EF4-FFF2-40B4-BE49-F238E27FC236}">
                <a16:creationId xmlns:a16="http://schemas.microsoft.com/office/drawing/2014/main" id="{3B0F566F-D7EC-462B-875F-61E6DC42F768}"/>
              </a:ext>
            </a:extLst>
          </p:cNvPr>
          <p:cNvSpPr txBox="1"/>
          <p:nvPr/>
        </p:nvSpPr>
        <p:spPr>
          <a:xfrm>
            <a:off x="133036" y="5423256"/>
            <a:ext cx="11925928" cy="923330"/>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ru-RU" b="1" dirty="0" smtClean="0">
                <a:solidFill>
                  <a:schemeClr val="tx1"/>
                </a:solidFill>
              </a:rPr>
              <a:t>Инсульты областей ГМ, питающихся от передней </a:t>
            </a:r>
            <a:r>
              <a:rPr lang="ru-RU" b="1" dirty="0">
                <a:solidFill>
                  <a:schemeClr val="tx1"/>
                </a:solidFill>
              </a:rPr>
              <a:t>мозговой </a:t>
            </a:r>
            <a:r>
              <a:rPr lang="ru-RU" b="1" dirty="0" smtClean="0">
                <a:solidFill>
                  <a:schemeClr val="tx1"/>
                </a:solidFill>
              </a:rPr>
              <a:t>артерии, </a:t>
            </a:r>
            <a:r>
              <a:rPr lang="ru-RU" b="1" dirty="0">
                <a:solidFill>
                  <a:schemeClr val="tx1"/>
                </a:solidFill>
              </a:rPr>
              <a:t>составляют 3%-5</a:t>
            </a:r>
            <a:r>
              <a:rPr lang="ru-RU" b="1" dirty="0" smtClean="0">
                <a:solidFill>
                  <a:schemeClr val="tx1"/>
                </a:solidFill>
              </a:rPr>
              <a:t>%. Инсульты </a:t>
            </a:r>
            <a:r>
              <a:rPr lang="ru-RU" b="1" dirty="0" err="1">
                <a:solidFill>
                  <a:schemeClr val="tx1"/>
                </a:solidFill>
              </a:rPr>
              <a:t>перикаллозальных</a:t>
            </a:r>
            <a:r>
              <a:rPr lang="ru-RU" b="1" dirty="0">
                <a:solidFill>
                  <a:schemeClr val="tx1"/>
                </a:solidFill>
              </a:rPr>
              <a:t> артерий развиваются в основном из-за патологических состояний дистального отдела передней мозговой артерии. </a:t>
            </a:r>
            <a:r>
              <a:rPr lang="ru-RU" b="1" dirty="0" smtClean="0">
                <a:solidFill>
                  <a:schemeClr val="tx1"/>
                </a:solidFill>
              </a:rPr>
              <a:t>К клиническим симптомам относят контралатеральный </a:t>
            </a:r>
            <a:r>
              <a:rPr lang="ru-RU" b="1" dirty="0">
                <a:solidFill>
                  <a:schemeClr val="tx1"/>
                </a:solidFill>
              </a:rPr>
              <a:t>гемипарез с преобладанием нижних конечностей</a:t>
            </a:r>
            <a:endParaRPr lang="en-US" b="1" dirty="0">
              <a:solidFill>
                <a:schemeClr val="tx1"/>
              </a:solidFill>
            </a:endParaRPr>
          </a:p>
        </p:txBody>
      </p:sp>
      <p:pic>
        <p:nvPicPr>
          <p:cNvPr id="18" name="Picture 17" descr="A picture containing photo, sitting, black, white&#10;&#10;Description automatically generated">
            <a:extLst>
              <a:ext uri="{FF2B5EF4-FFF2-40B4-BE49-F238E27FC236}">
                <a16:creationId xmlns:a16="http://schemas.microsoft.com/office/drawing/2014/main" id="{2ADB9E4A-B72B-7745-96CB-B07C20AACB1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15525" t="16092" r="17792"/>
          <a:stretch/>
        </p:blipFill>
        <p:spPr>
          <a:xfrm>
            <a:off x="1128852" y="991617"/>
            <a:ext cx="2374684" cy="2988100"/>
          </a:xfrm>
          <a:prstGeom prst="rect">
            <a:avLst/>
          </a:prstGeom>
          <a:ln w="19050">
            <a:solidFill>
              <a:srgbClr val="0070C0"/>
            </a:solidFill>
          </a:ln>
        </p:spPr>
      </p:pic>
      <p:pic>
        <p:nvPicPr>
          <p:cNvPr id="19" name="Picture 18" descr="A picture containing object, photo, sitting, white&#10;&#10;Description automatically generated">
            <a:extLst>
              <a:ext uri="{FF2B5EF4-FFF2-40B4-BE49-F238E27FC236}">
                <a16:creationId xmlns:a16="http://schemas.microsoft.com/office/drawing/2014/main" id="{3B3D119F-0508-DB44-8EA6-5324303476C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rcRect l="19436" t="17766" r="18587" b="1071"/>
          <a:stretch/>
        </p:blipFill>
        <p:spPr>
          <a:xfrm>
            <a:off x="3737371" y="991616"/>
            <a:ext cx="2281770" cy="2988101"/>
          </a:xfrm>
          <a:prstGeom prst="rect">
            <a:avLst/>
          </a:prstGeom>
          <a:ln w="19050">
            <a:solidFill>
              <a:srgbClr val="0070C0"/>
            </a:solidFill>
          </a:ln>
        </p:spPr>
      </p:pic>
      <p:pic>
        <p:nvPicPr>
          <p:cNvPr id="20" name="Picture 19" descr="A picture containing clock, sitting, dark, looking&#10;&#10;Description automatically generated">
            <a:extLst>
              <a:ext uri="{FF2B5EF4-FFF2-40B4-BE49-F238E27FC236}">
                <a16:creationId xmlns:a16="http://schemas.microsoft.com/office/drawing/2014/main" id="{C33DE685-E5DB-8441-8F1F-34A52C3D820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Lst>
          </a:blip>
          <a:srcRect l="22585" t="20524" r="21487" b="8247"/>
          <a:stretch/>
        </p:blipFill>
        <p:spPr>
          <a:xfrm>
            <a:off x="6258098" y="991617"/>
            <a:ext cx="2346203" cy="2988100"/>
          </a:xfrm>
          <a:prstGeom prst="rect">
            <a:avLst/>
          </a:prstGeom>
          <a:ln w="19050">
            <a:solidFill>
              <a:srgbClr val="0070C0"/>
            </a:solidFill>
          </a:ln>
        </p:spPr>
      </p:pic>
      <p:pic>
        <p:nvPicPr>
          <p:cNvPr id="21" name="Picture 20" descr="A picture containing animal, worm, photo, sitting&#10;&#10;Description automatically generated">
            <a:extLst>
              <a:ext uri="{FF2B5EF4-FFF2-40B4-BE49-F238E27FC236}">
                <a16:creationId xmlns:a16="http://schemas.microsoft.com/office/drawing/2014/main" id="{C5D925BD-9D06-D348-B797-7F8C95D13D8E}"/>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20000"/>
                    </a14:imgEffect>
                  </a14:imgLayer>
                </a14:imgProps>
              </a:ext>
            </a:extLst>
          </a:blip>
          <a:srcRect l="20435" t="15326" r="20087" b="5192"/>
          <a:stretch/>
        </p:blipFill>
        <p:spPr>
          <a:xfrm>
            <a:off x="8878942" y="991617"/>
            <a:ext cx="2236030" cy="2988100"/>
          </a:xfrm>
          <a:prstGeom prst="rect">
            <a:avLst/>
          </a:prstGeom>
          <a:ln w="19050">
            <a:solidFill>
              <a:srgbClr val="0070C0"/>
            </a:solidFill>
          </a:ln>
        </p:spPr>
      </p:pic>
      <p:sp>
        <p:nvSpPr>
          <p:cNvPr id="10" name="Rectangle 9">
            <a:extLst>
              <a:ext uri="{FF2B5EF4-FFF2-40B4-BE49-F238E27FC236}">
                <a16:creationId xmlns:a16="http://schemas.microsoft.com/office/drawing/2014/main" id="{32C244F4-C7A2-4CA8-AD19-7F3274A98F45}"/>
              </a:ext>
            </a:extLst>
          </p:cNvPr>
          <p:cNvSpPr/>
          <p:nvPr/>
        </p:nvSpPr>
        <p:spPr>
          <a:xfrm>
            <a:off x="1077028" y="3545178"/>
            <a:ext cx="556233"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22" name="Rectangle 21">
            <a:extLst>
              <a:ext uri="{FF2B5EF4-FFF2-40B4-BE49-F238E27FC236}">
                <a16:creationId xmlns:a16="http://schemas.microsoft.com/office/drawing/2014/main" id="{161946C5-529B-3E4B-BCAF-F95535B08792}"/>
              </a:ext>
            </a:extLst>
          </p:cNvPr>
          <p:cNvSpPr/>
          <p:nvPr/>
        </p:nvSpPr>
        <p:spPr>
          <a:xfrm>
            <a:off x="3683241" y="3545178"/>
            <a:ext cx="556233"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23" name="Rectangle 22">
            <a:extLst>
              <a:ext uri="{FF2B5EF4-FFF2-40B4-BE49-F238E27FC236}">
                <a16:creationId xmlns:a16="http://schemas.microsoft.com/office/drawing/2014/main" id="{A8E0B279-63B8-DF43-823A-62F9B8D3CB9C}"/>
              </a:ext>
            </a:extLst>
          </p:cNvPr>
          <p:cNvSpPr/>
          <p:nvPr/>
        </p:nvSpPr>
        <p:spPr>
          <a:xfrm>
            <a:off x="6156724" y="3529425"/>
            <a:ext cx="556233"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sp>
        <p:nvSpPr>
          <p:cNvPr id="24" name="Rectangle 23">
            <a:extLst>
              <a:ext uri="{FF2B5EF4-FFF2-40B4-BE49-F238E27FC236}">
                <a16:creationId xmlns:a16="http://schemas.microsoft.com/office/drawing/2014/main" id="{D36526F5-E75A-6949-A7EC-6F29687C7061}"/>
              </a:ext>
            </a:extLst>
          </p:cNvPr>
          <p:cNvSpPr/>
          <p:nvPr/>
        </p:nvSpPr>
        <p:spPr>
          <a:xfrm>
            <a:off x="8788035" y="3545178"/>
            <a:ext cx="556233"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D</a:t>
            </a:r>
          </a:p>
        </p:txBody>
      </p:sp>
      <p:cxnSp>
        <p:nvCxnSpPr>
          <p:cNvPr id="13" name="Straight Arrow Connector 12">
            <a:extLst>
              <a:ext uri="{FF2B5EF4-FFF2-40B4-BE49-F238E27FC236}">
                <a16:creationId xmlns:a16="http://schemas.microsoft.com/office/drawing/2014/main" id="{0327C0BF-6BCA-4030-9ED1-F353D06DFAE0}"/>
              </a:ext>
            </a:extLst>
          </p:cNvPr>
          <p:cNvCxnSpPr>
            <a:cxnSpLocks/>
          </p:cNvCxnSpPr>
          <p:nvPr/>
        </p:nvCxnSpPr>
        <p:spPr>
          <a:xfrm flipV="1">
            <a:off x="2051500" y="2081002"/>
            <a:ext cx="253096" cy="18169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FB6AB1F-C893-41BB-9B19-F7EAFB77B607}"/>
              </a:ext>
            </a:extLst>
          </p:cNvPr>
          <p:cNvCxnSpPr>
            <a:cxnSpLocks/>
          </p:cNvCxnSpPr>
          <p:nvPr/>
        </p:nvCxnSpPr>
        <p:spPr>
          <a:xfrm flipH="1">
            <a:off x="5055558" y="1677774"/>
            <a:ext cx="306942" cy="233265"/>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29FC7C8-5D8D-4804-8392-3F2E04C672C5}"/>
              </a:ext>
            </a:extLst>
          </p:cNvPr>
          <p:cNvCxnSpPr>
            <a:cxnSpLocks/>
          </p:cNvCxnSpPr>
          <p:nvPr/>
        </p:nvCxnSpPr>
        <p:spPr>
          <a:xfrm flipH="1">
            <a:off x="7703054" y="1611195"/>
            <a:ext cx="306942" cy="233265"/>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0D669F47-6AA0-7D4C-847E-5E83F2A23A0C}"/>
              </a:ext>
            </a:extLst>
          </p:cNvPr>
          <p:cNvCxnSpPr>
            <a:cxnSpLocks/>
          </p:cNvCxnSpPr>
          <p:nvPr/>
        </p:nvCxnSpPr>
        <p:spPr>
          <a:xfrm flipH="1">
            <a:off x="10276341" y="1621951"/>
            <a:ext cx="306942" cy="233265"/>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428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par>
                                <p:cTn id="9" presetID="1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up)">
                                      <p:cBhvr>
                                        <p:cTn id="12" dur="500"/>
                                        <p:tgtEl>
                                          <p:spTgt spid="13"/>
                                        </p:tgtEl>
                                      </p:cBhvr>
                                    </p:animEffect>
                                  </p:childTnLst>
                                </p:cTn>
                              </p:par>
                              <p:par>
                                <p:cTn id="13" presetID="1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ppt_y</p:attrName>
                                        </p:attrNameLst>
                                      </p:cBhvr>
                                      <p:tavLst>
                                        <p:tav tm="0">
                                          <p:val>
                                            <p:strVal val="#ppt_y+#ppt_h*1.125000"/>
                                          </p:val>
                                        </p:tav>
                                        <p:tav tm="100000">
                                          <p:val>
                                            <p:strVal val="#ppt_y"/>
                                          </p:val>
                                        </p:tav>
                                      </p:tavLst>
                                    </p:anim>
                                    <p:animEffect transition="in" filter="wipe(up)">
                                      <p:cBhvr>
                                        <p:cTn id="16" dur="500"/>
                                        <p:tgtEl>
                                          <p:spTgt spid="16"/>
                                        </p:tgtEl>
                                      </p:cBhvr>
                                    </p:animEffect>
                                  </p:childTnLst>
                                </p:cTn>
                              </p:par>
                              <p:par>
                                <p:cTn id="17" presetID="1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p:tgtEl>
                                          <p:spTgt spid="25"/>
                                        </p:tgtEl>
                                        <p:attrNameLst>
                                          <p:attrName>ppt_y</p:attrName>
                                        </p:attrNameLst>
                                      </p:cBhvr>
                                      <p:tavLst>
                                        <p:tav tm="0">
                                          <p:val>
                                            <p:strVal val="#ppt_y+#ppt_h*1.125000"/>
                                          </p:val>
                                        </p:tav>
                                        <p:tav tm="100000">
                                          <p:val>
                                            <p:strVal val="#ppt_y"/>
                                          </p:val>
                                        </p:tav>
                                      </p:tavLst>
                                    </p:anim>
                                    <p:animEffect transition="in" filter="wipe(up)">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A0AAFD-80DB-6740-B044-8DE1DF2CCB39}"/>
              </a:ext>
            </a:extLst>
          </p:cNvPr>
          <p:cNvSpPr>
            <a:spLocks noGrp="1"/>
          </p:cNvSpPr>
          <p:nvPr>
            <p:ph type="title"/>
          </p:nvPr>
        </p:nvSpPr>
        <p:spPr>
          <a:xfrm>
            <a:off x="1361861" y="268186"/>
            <a:ext cx="9910763" cy="699376"/>
          </a:xfrm>
        </p:spPr>
        <p:txBody>
          <a:bodyPr/>
          <a:lstStyle/>
          <a:p>
            <a:pPr algn="ctr"/>
            <a:r>
              <a:rPr lang="en-US" sz="3200" b="1" dirty="0">
                <a:solidFill>
                  <a:schemeClr val="bg1"/>
                </a:solidFill>
              </a:rPr>
              <a:t>V</a:t>
            </a:r>
            <a:r>
              <a:rPr lang="en-US" sz="3200" b="1" dirty="0">
                <a:solidFill>
                  <a:srgbClr val="FFC000"/>
                </a:solidFill>
              </a:rPr>
              <a:t>I</a:t>
            </a:r>
            <a:r>
              <a:rPr lang="en-US" sz="3200" b="1" dirty="0">
                <a:solidFill>
                  <a:schemeClr val="bg1"/>
                </a:solidFill>
              </a:rPr>
              <a:t>NDICATE – </a:t>
            </a:r>
            <a:r>
              <a:rPr lang="en-US" sz="3200" b="1" dirty="0" smtClean="0">
                <a:solidFill>
                  <a:srgbClr val="FFC000"/>
                </a:solidFill>
              </a:rPr>
              <a:t>Infectious</a:t>
            </a:r>
            <a:r>
              <a:rPr lang="ru-RU" sz="3200" b="1" dirty="0" smtClean="0">
                <a:solidFill>
                  <a:srgbClr val="FFC000"/>
                </a:solidFill>
              </a:rPr>
              <a:t> (Инфекции)</a:t>
            </a:r>
            <a:endParaRPr lang="en-US" sz="3200" b="1" dirty="0"/>
          </a:p>
        </p:txBody>
      </p:sp>
      <p:grpSp>
        <p:nvGrpSpPr>
          <p:cNvPr id="5" name="Group 4">
            <a:extLst>
              <a:ext uri="{FF2B5EF4-FFF2-40B4-BE49-F238E27FC236}">
                <a16:creationId xmlns:a16="http://schemas.microsoft.com/office/drawing/2014/main" id="{9A31078F-739A-7441-B74F-E77A70221825}"/>
              </a:ext>
            </a:extLst>
          </p:cNvPr>
          <p:cNvGrpSpPr/>
          <p:nvPr/>
        </p:nvGrpSpPr>
        <p:grpSpPr>
          <a:xfrm>
            <a:off x="1977707" y="1057680"/>
            <a:ext cx="7933522" cy="4982430"/>
            <a:chOff x="1708057" y="1465490"/>
            <a:chExt cx="8940503" cy="5216978"/>
          </a:xfrm>
        </p:grpSpPr>
        <p:sp>
          <p:nvSpPr>
            <p:cNvPr id="10" name="Oval 9">
              <a:extLst>
                <a:ext uri="{FF2B5EF4-FFF2-40B4-BE49-F238E27FC236}">
                  <a16:creationId xmlns:a16="http://schemas.microsoft.com/office/drawing/2014/main" id="{FDFEF5B8-5D1F-7949-B77F-D3228865440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ardrop 10">
              <a:extLst>
                <a:ext uri="{FF2B5EF4-FFF2-40B4-BE49-F238E27FC236}">
                  <a16:creationId xmlns:a16="http://schemas.microsoft.com/office/drawing/2014/main" id="{B067E87C-C9B1-7D48-92E1-A18943AA0128}"/>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ardrop 11">
              <a:extLst>
                <a:ext uri="{FF2B5EF4-FFF2-40B4-BE49-F238E27FC236}">
                  <a16:creationId xmlns:a16="http://schemas.microsoft.com/office/drawing/2014/main" id="{4AD0C726-3E33-5943-92C4-9CC0726C3DE6}"/>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ardrop 12">
              <a:extLst>
                <a:ext uri="{FF2B5EF4-FFF2-40B4-BE49-F238E27FC236}">
                  <a16:creationId xmlns:a16="http://schemas.microsoft.com/office/drawing/2014/main" id="{802B8A29-B34B-8F49-B98F-BAEBA0B7D79A}"/>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ardrop 13">
              <a:extLst>
                <a:ext uri="{FF2B5EF4-FFF2-40B4-BE49-F238E27FC236}">
                  <a16:creationId xmlns:a16="http://schemas.microsoft.com/office/drawing/2014/main" id="{C5994CFA-5F24-264C-A64A-B50D8DCF3CFC}"/>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E2E3EFB2-9424-6F4A-B10D-FC60C5947C18}"/>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Arc 15">
              <a:extLst>
                <a:ext uri="{FF2B5EF4-FFF2-40B4-BE49-F238E27FC236}">
                  <a16:creationId xmlns:a16="http://schemas.microsoft.com/office/drawing/2014/main" id="{F480D6E3-C319-274F-980F-5703CC6B6ECE}"/>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C447A728-B916-1746-8552-D131603A6F9B}"/>
              </a:ext>
            </a:extLst>
          </p:cNvPr>
          <p:cNvSpPr txBox="1"/>
          <p:nvPr/>
        </p:nvSpPr>
        <p:spPr>
          <a:xfrm>
            <a:off x="4921645" y="2532813"/>
            <a:ext cx="2045648" cy="461665"/>
          </a:xfrm>
          <a:prstGeom prst="rect">
            <a:avLst/>
          </a:prstGeom>
          <a:solidFill>
            <a:srgbClr val="FFC000"/>
          </a:solidFill>
        </p:spPr>
        <p:txBody>
          <a:bodyPr wrap="square" rtlCol="0">
            <a:spAutoFit/>
          </a:bodyPr>
          <a:lstStyle/>
          <a:p>
            <a:pPr algn="ctr"/>
            <a:r>
              <a:rPr lang="ru-RU" sz="2400" b="1" dirty="0" smtClean="0"/>
              <a:t>Абсцесс</a:t>
            </a:r>
            <a:endParaRPr lang="ru-RU" sz="2400" b="1" dirty="0"/>
          </a:p>
        </p:txBody>
      </p:sp>
      <p:sp>
        <p:nvSpPr>
          <p:cNvPr id="18" name="TextBox 17">
            <a:extLst>
              <a:ext uri="{FF2B5EF4-FFF2-40B4-BE49-F238E27FC236}">
                <a16:creationId xmlns:a16="http://schemas.microsoft.com/office/drawing/2014/main" id="{ABC18C91-CAA7-AF46-AB01-FA27BA3510F5}"/>
              </a:ext>
            </a:extLst>
          </p:cNvPr>
          <p:cNvSpPr txBox="1"/>
          <p:nvPr/>
        </p:nvSpPr>
        <p:spPr>
          <a:xfrm>
            <a:off x="4860937" y="3035748"/>
            <a:ext cx="2250937" cy="461665"/>
          </a:xfrm>
          <a:prstGeom prst="rect">
            <a:avLst/>
          </a:prstGeom>
          <a:solidFill>
            <a:srgbClr val="FFC000"/>
          </a:solidFill>
        </p:spPr>
        <p:txBody>
          <a:bodyPr wrap="none" rtlCol="0">
            <a:spAutoFit/>
          </a:bodyPr>
          <a:lstStyle/>
          <a:p>
            <a:pPr algn="just"/>
            <a:r>
              <a:rPr lang="ru-RU" sz="2400" b="1" dirty="0"/>
              <a:t>ВИЧ-энцефалит</a:t>
            </a:r>
            <a:endParaRPr lang="en-US" sz="2400" b="1" dirty="0"/>
          </a:p>
        </p:txBody>
      </p:sp>
      <p:sp>
        <p:nvSpPr>
          <p:cNvPr id="19" name="TextBox 18">
            <a:extLst>
              <a:ext uri="{FF2B5EF4-FFF2-40B4-BE49-F238E27FC236}">
                <a16:creationId xmlns:a16="http://schemas.microsoft.com/office/drawing/2014/main" id="{AA519EC0-D481-AA44-BAC5-54A99ED2F7C0}"/>
              </a:ext>
            </a:extLst>
          </p:cNvPr>
          <p:cNvSpPr txBox="1"/>
          <p:nvPr/>
        </p:nvSpPr>
        <p:spPr>
          <a:xfrm>
            <a:off x="5060112" y="4418525"/>
            <a:ext cx="1801340" cy="461665"/>
          </a:xfrm>
          <a:prstGeom prst="rect">
            <a:avLst/>
          </a:prstGeom>
          <a:solidFill>
            <a:srgbClr val="FFC000"/>
          </a:solidFill>
        </p:spPr>
        <p:txBody>
          <a:bodyPr wrap="square" rtlCol="0">
            <a:spAutoFit/>
          </a:bodyPr>
          <a:lstStyle/>
          <a:p>
            <a:pPr algn="just"/>
            <a:r>
              <a:rPr lang="ru-RU" sz="2400" b="1" dirty="0" smtClean="0"/>
              <a:t>Туберкулез</a:t>
            </a:r>
            <a:endParaRPr lang="en-US" sz="2400" b="1" dirty="0"/>
          </a:p>
        </p:txBody>
      </p:sp>
      <p:sp>
        <p:nvSpPr>
          <p:cNvPr id="20" name="TextBox 19">
            <a:extLst>
              <a:ext uri="{FF2B5EF4-FFF2-40B4-BE49-F238E27FC236}">
                <a16:creationId xmlns:a16="http://schemas.microsoft.com/office/drawing/2014/main" id="{6A320F82-6162-B645-8E92-99F8B803FA56}"/>
              </a:ext>
            </a:extLst>
          </p:cNvPr>
          <p:cNvSpPr txBox="1"/>
          <p:nvPr/>
        </p:nvSpPr>
        <p:spPr>
          <a:xfrm>
            <a:off x="5021069" y="4918824"/>
            <a:ext cx="1879425" cy="461665"/>
          </a:xfrm>
          <a:prstGeom prst="rect">
            <a:avLst/>
          </a:prstGeom>
          <a:solidFill>
            <a:srgbClr val="FFC000"/>
          </a:solidFill>
        </p:spPr>
        <p:txBody>
          <a:bodyPr wrap="none" rtlCol="0">
            <a:spAutoFit/>
          </a:bodyPr>
          <a:lstStyle/>
          <a:p>
            <a:pPr algn="just"/>
            <a:r>
              <a:rPr lang="ru-RU" sz="2400" b="1" dirty="0" err="1" smtClean="0"/>
              <a:t>Вентрикулит</a:t>
            </a:r>
            <a:endParaRPr lang="en-US" sz="2400" b="1" dirty="0"/>
          </a:p>
        </p:txBody>
      </p:sp>
      <p:sp>
        <p:nvSpPr>
          <p:cNvPr id="21" name="TextBox 20">
            <a:extLst>
              <a:ext uri="{FF2B5EF4-FFF2-40B4-BE49-F238E27FC236}">
                <a16:creationId xmlns:a16="http://schemas.microsoft.com/office/drawing/2014/main" id="{57BD3665-693E-E04F-AFC9-C5C2CB5A0BA3}"/>
              </a:ext>
            </a:extLst>
          </p:cNvPr>
          <p:cNvSpPr txBox="1"/>
          <p:nvPr/>
        </p:nvSpPr>
        <p:spPr>
          <a:xfrm>
            <a:off x="3467800" y="3548895"/>
            <a:ext cx="5203860" cy="830997"/>
          </a:xfrm>
          <a:prstGeom prst="rect">
            <a:avLst/>
          </a:prstGeom>
          <a:solidFill>
            <a:srgbClr val="FFC000"/>
          </a:solidFill>
        </p:spPr>
        <p:txBody>
          <a:bodyPr wrap="none" rtlCol="0">
            <a:spAutoFit/>
          </a:bodyPr>
          <a:lstStyle/>
          <a:p>
            <a:pPr algn="ctr"/>
            <a:r>
              <a:rPr lang="ru-RU" sz="2400" b="1" dirty="0" smtClean="0"/>
              <a:t>Прогрессирующая </a:t>
            </a:r>
            <a:r>
              <a:rPr lang="ru-RU" sz="2400" b="1" dirty="0"/>
              <a:t>мультифокальная </a:t>
            </a:r>
            <a:endParaRPr lang="ru-RU" sz="2400" b="1" dirty="0" smtClean="0"/>
          </a:p>
          <a:p>
            <a:pPr algn="ctr"/>
            <a:r>
              <a:rPr lang="ru-RU" sz="2400" b="1" dirty="0" err="1" smtClean="0"/>
              <a:t>лейкоэнцефалопатия</a:t>
            </a:r>
            <a:r>
              <a:rPr lang="ru-RU" sz="2400" b="1" dirty="0" smtClean="0"/>
              <a:t> </a:t>
            </a:r>
            <a:r>
              <a:rPr lang="ru-RU" sz="2400" b="1" dirty="0"/>
              <a:t>(ПМЛ</a:t>
            </a:r>
            <a:r>
              <a:rPr lang="ru-RU" sz="2400" b="1" dirty="0" smtClean="0"/>
              <a:t>)</a:t>
            </a:r>
            <a:endParaRPr lang="en-US" sz="2400" b="1" dirty="0"/>
          </a:p>
        </p:txBody>
      </p:sp>
    </p:spTree>
    <p:extLst>
      <p:ext uri="{BB962C8B-B14F-4D97-AF65-F5344CB8AC3E}">
        <p14:creationId xmlns:p14="http://schemas.microsoft.com/office/powerpoint/2010/main" val="1971249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001D6F1-CC26-452F-8FB0-9C526B46E6BC}"/>
              </a:ext>
            </a:extLst>
          </p:cNvPr>
          <p:cNvSpPr txBox="1"/>
          <p:nvPr/>
        </p:nvSpPr>
        <p:spPr>
          <a:xfrm>
            <a:off x="47103" y="4114340"/>
            <a:ext cx="12038653" cy="1200329"/>
          </a:xfrm>
          <a:prstGeom prst="rect">
            <a:avLst/>
          </a:prstGeom>
          <a:solidFill>
            <a:schemeClr val="tx1"/>
          </a:solidFill>
        </p:spPr>
        <p:txBody>
          <a:bodyPr wrap="square" rtlCol="0">
            <a:spAutoFit/>
          </a:bodyPr>
          <a:lstStyle/>
          <a:p>
            <a:pPr algn="just"/>
            <a:r>
              <a:rPr lang="ru-RU" b="1" dirty="0" smtClean="0">
                <a:solidFill>
                  <a:schemeClr val="bg1"/>
                </a:solidFill>
              </a:rPr>
              <a:t>Диффузионно-взвешенные изображения </a:t>
            </a:r>
            <a:r>
              <a:rPr lang="ru-RU" b="1" dirty="0">
                <a:solidFill>
                  <a:schemeClr val="bg1"/>
                </a:solidFill>
              </a:rPr>
              <a:t>(</a:t>
            </a:r>
            <a:r>
              <a:rPr lang="ru-RU" b="1" dirty="0" smtClean="0">
                <a:solidFill>
                  <a:schemeClr val="bg1"/>
                </a:solidFill>
              </a:rPr>
              <a:t>A, B), аксиальные срезы: ограничение диффузии </a:t>
            </a:r>
            <a:r>
              <a:rPr lang="ru-RU" b="1" dirty="0">
                <a:solidFill>
                  <a:schemeClr val="bg1"/>
                </a:solidFill>
              </a:rPr>
              <a:t>в центре округлого очага поражения</a:t>
            </a:r>
            <a:r>
              <a:rPr lang="ru-RU" b="1" dirty="0" smtClean="0">
                <a:solidFill>
                  <a:schemeClr val="bg1"/>
                </a:solidFill>
              </a:rPr>
              <a:t>, </a:t>
            </a:r>
            <a:r>
              <a:rPr lang="ru-RU" b="1" dirty="0">
                <a:solidFill>
                  <a:schemeClr val="bg1"/>
                </a:solidFill>
              </a:rPr>
              <a:t>распространяется на </a:t>
            </a:r>
            <a:r>
              <a:rPr lang="ru-RU" b="1" dirty="0" smtClean="0">
                <a:solidFill>
                  <a:schemeClr val="bg1"/>
                </a:solidFill>
              </a:rPr>
              <a:t>колено </a:t>
            </a:r>
            <a:r>
              <a:rPr lang="ru-RU" b="1" dirty="0">
                <a:solidFill>
                  <a:schemeClr val="bg1"/>
                </a:solidFill>
              </a:rPr>
              <a:t>мозолистого тела и правую лобную </a:t>
            </a:r>
            <a:r>
              <a:rPr lang="ru-RU" b="1" dirty="0" smtClean="0">
                <a:solidFill>
                  <a:schemeClr val="bg1"/>
                </a:solidFill>
              </a:rPr>
              <a:t>долю. </a:t>
            </a:r>
            <a:r>
              <a:rPr lang="ru-RU" b="1" dirty="0" err="1">
                <a:solidFill>
                  <a:schemeClr val="bg1"/>
                </a:solidFill>
              </a:rPr>
              <a:t>В</a:t>
            </a:r>
            <a:r>
              <a:rPr lang="ru-RU" b="1" dirty="0" err="1" smtClean="0">
                <a:solidFill>
                  <a:schemeClr val="bg1"/>
                </a:solidFill>
              </a:rPr>
              <a:t>азогенный</a:t>
            </a:r>
            <a:r>
              <a:rPr lang="ru-RU" b="1" dirty="0" smtClean="0">
                <a:solidFill>
                  <a:schemeClr val="bg1"/>
                </a:solidFill>
              </a:rPr>
              <a:t> </a:t>
            </a:r>
            <a:r>
              <a:rPr lang="ru-RU" b="1" dirty="0">
                <a:solidFill>
                  <a:schemeClr val="bg1"/>
                </a:solidFill>
              </a:rPr>
              <a:t>отек </a:t>
            </a:r>
            <a:r>
              <a:rPr lang="ru-RU" b="1" dirty="0" smtClean="0">
                <a:solidFill>
                  <a:schemeClr val="bg1"/>
                </a:solidFill>
              </a:rPr>
              <a:t>с распространением на </a:t>
            </a:r>
            <a:r>
              <a:rPr lang="ru-RU" b="1" dirty="0">
                <a:solidFill>
                  <a:schemeClr val="bg1"/>
                </a:solidFill>
              </a:rPr>
              <a:t>боковые желудочки. (C</a:t>
            </a:r>
            <a:r>
              <a:rPr lang="ru-RU" b="1" dirty="0" smtClean="0">
                <a:solidFill>
                  <a:schemeClr val="bg1"/>
                </a:solidFill>
              </a:rPr>
              <a:t>) </a:t>
            </a:r>
            <a:r>
              <a:rPr lang="ru-RU" b="1" dirty="0">
                <a:solidFill>
                  <a:schemeClr val="bg1"/>
                </a:solidFill>
              </a:rPr>
              <a:t>Т2-взвешенное </a:t>
            </a:r>
            <a:r>
              <a:rPr lang="ru-RU" b="1" dirty="0" smtClean="0">
                <a:solidFill>
                  <a:schemeClr val="bg1"/>
                </a:solidFill>
              </a:rPr>
              <a:t>МР-изображение, аксиальные срезы: характерное </a:t>
            </a:r>
            <a:r>
              <a:rPr lang="ru-RU" b="1" dirty="0">
                <a:solidFill>
                  <a:schemeClr val="bg1"/>
                </a:solidFill>
              </a:rPr>
              <a:t>периферическое Т2-гипоинтенсивное </a:t>
            </a:r>
            <a:r>
              <a:rPr lang="ru-RU" b="1" dirty="0" smtClean="0">
                <a:solidFill>
                  <a:schemeClr val="bg1"/>
                </a:solidFill>
              </a:rPr>
              <a:t>кольцо.</a:t>
            </a:r>
            <a:endParaRPr lang="en-US" b="1" dirty="0">
              <a:solidFill>
                <a:schemeClr val="bg1"/>
              </a:solidFill>
            </a:endParaRPr>
          </a:p>
        </p:txBody>
      </p:sp>
      <p:pic>
        <p:nvPicPr>
          <p:cNvPr id="22" name="Picture 21">
            <a:extLst>
              <a:ext uri="{FF2B5EF4-FFF2-40B4-BE49-F238E27FC236}">
                <a16:creationId xmlns:a16="http://schemas.microsoft.com/office/drawing/2014/main" id="{1D2497C4-43BD-4570-8A35-4CFD70E7C159}"/>
              </a:ext>
            </a:extLst>
          </p:cNvPr>
          <p:cNvPicPr>
            <a:picLocks noChangeAspect="1"/>
          </p:cNvPicPr>
          <p:nvPr/>
        </p:nvPicPr>
        <p:blipFill>
          <a:blip r:embed="rId3"/>
          <a:stretch>
            <a:fillRect/>
          </a:stretch>
        </p:blipFill>
        <p:spPr>
          <a:xfrm>
            <a:off x="7274981" y="948606"/>
            <a:ext cx="2201527" cy="3120424"/>
          </a:xfrm>
          <a:prstGeom prst="rect">
            <a:avLst/>
          </a:prstGeom>
          <a:ln w="19050">
            <a:solidFill>
              <a:srgbClr val="0070C0"/>
            </a:solidFill>
          </a:ln>
          <a:effectLst/>
        </p:spPr>
      </p:pic>
      <p:pic>
        <p:nvPicPr>
          <p:cNvPr id="21" name="Picture 20">
            <a:extLst>
              <a:ext uri="{FF2B5EF4-FFF2-40B4-BE49-F238E27FC236}">
                <a16:creationId xmlns:a16="http://schemas.microsoft.com/office/drawing/2014/main" id="{088825B5-3FE1-4065-A0C2-CBC5FDC26D93}"/>
              </a:ext>
            </a:extLst>
          </p:cNvPr>
          <p:cNvPicPr>
            <a:picLocks noChangeAspect="1"/>
          </p:cNvPicPr>
          <p:nvPr/>
        </p:nvPicPr>
        <p:blipFill>
          <a:blip r:embed="rId4"/>
          <a:stretch>
            <a:fillRect/>
          </a:stretch>
        </p:blipFill>
        <p:spPr>
          <a:xfrm>
            <a:off x="4658549" y="948606"/>
            <a:ext cx="2311425" cy="3120424"/>
          </a:xfrm>
          <a:prstGeom prst="rect">
            <a:avLst/>
          </a:prstGeom>
          <a:ln w="19050">
            <a:solidFill>
              <a:srgbClr val="0070C0"/>
            </a:solidFill>
          </a:ln>
          <a:effectLst/>
        </p:spPr>
      </p:pic>
      <p:pic>
        <p:nvPicPr>
          <p:cNvPr id="20" name="Picture 19">
            <a:extLst>
              <a:ext uri="{FF2B5EF4-FFF2-40B4-BE49-F238E27FC236}">
                <a16:creationId xmlns:a16="http://schemas.microsoft.com/office/drawing/2014/main" id="{69B2C182-63E4-47F2-A1BF-34732034BFC1}"/>
              </a:ext>
            </a:extLst>
          </p:cNvPr>
          <p:cNvPicPr>
            <a:picLocks noChangeAspect="1"/>
          </p:cNvPicPr>
          <p:nvPr/>
        </p:nvPicPr>
        <p:blipFill>
          <a:blip r:embed="rId5"/>
          <a:stretch>
            <a:fillRect/>
          </a:stretch>
        </p:blipFill>
        <p:spPr>
          <a:xfrm>
            <a:off x="2093784" y="948606"/>
            <a:ext cx="2330686" cy="3120424"/>
          </a:xfrm>
          <a:prstGeom prst="rect">
            <a:avLst/>
          </a:prstGeom>
          <a:ln w="19050">
            <a:solidFill>
              <a:srgbClr val="0070C0"/>
            </a:solidFill>
          </a:ln>
          <a:effectLst/>
        </p:spPr>
      </p:pic>
      <p:sp>
        <p:nvSpPr>
          <p:cNvPr id="7" name="TextBox 6">
            <a:extLst>
              <a:ext uri="{FF2B5EF4-FFF2-40B4-BE49-F238E27FC236}">
                <a16:creationId xmlns:a16="http://schemas.microsoft.com/office/drawing/2014/main" id="{E0A535C3-77D6-4E23-88B6-FADF402D0886}"/>
              </a:ext>
            </a:extLst>
          </p:cNvPr>
          <p:cNvSpPr txBox="1"/>
          <p:nvPr/>
        </p:nvSpPr>
        <p:spPr>
          <a:xfrm>
            <a:off x="0" y="16242"/>
            <a:ext cx="11925928" cy="584775"/>
          </a:xfrm>
          <a:prstGeom prst="rect">
            <a:avLst/>
          </a:prstGeom>
          <a:noFill/>
        </p:spPr>
        <p:txBody>
          <a:bodyPr wrap="square" rtlCol="0">
            <a:spAutoFit/>
          </a:bodyPr>
          <a:lstStyle/>
          <a:p>
            <a:pPr algn="ctr"/>
            <a:r>
              <a:rPr lang="ru-RU" sz="3200" b="1" dirty="0" smtClean="0">
                <a:solidFill>
                  <a:srgbClr val="FFFF00"/>
                </a:solidFill>
                <a:latin typeface="+mj-lt"/>
              </a:rPr>
              <a:t>Абсцесс</a:t>
            </a:r>
            <a:endParaRPr lang="en-US" sz="3200" b="1" dirty="0">
              <a:solidFill>
                <a:srgbClr val="FFFF00"/>
              </a:solidFill>
              <a:latin typeface="+mj-lt"/>
            </a:endParaRPr>
          </a:p>
        </p:txBody>
      </p:sp>
      <p:graphicFrame>
        <p:nvGraphicFramePr>
          <p:cNvPr id="8" name="Diagram 7">
            <a:extLst>
              <a:ext uri="{FF2B5EF4-FFF2-40B4-BE49-F238E27FC236}">
                <a16:creationId xmlns:a16="http://schemas.microsoft.com/office/drawing/2014/main" id="{09A895E2-9762-4ED0-AE6E-501D5A02BE9E}"/>
              </a:ext>
            </a:extLst>
          </p:cNvPr>
          <p:cNvGraphicFramePr/>
          <p:nvPr>
            <p:extLst>
              <p:ext uri="{D42A27DB-BD31-4B8C-83A1-F6EECF244321}">
                <p14:modId xmlns:p14="http://schemas.microsoft.com/office/powerpoint/2010/main" val="2798163532"/>
              </p:ext>
            </p:extLst>
          </p:nvPr>
        </p:nvGraphicFramePr>
        <p:xfrm>
          <a:off x="1108499" y="560556"/>
          <a:ext cx="9915860" cy="31979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a:extLst>
              <a:ext uri="{FF2B5EF4-FFF2-40B4-BE49-F238E27FC236}">
                <a16:creationId xmlns:a16="http://schemas.microsoft.com/office/drawing/2014/main" id="{6B8C32E7-195C-4C91-97A8-918F69C2575C}"/>
              </a:ext>
            </a:extLst>
          </p:cNvPr>
          <p:cNvSpPr txBox="1"/>
          <p:nvPr/>
        </p:nvSpPr>
        <p:spPr>
          <a:xfrm>
            <a:off x="76671" y="5353802"/>
            <a:ext cx="12009085" cy="923330"/>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ru-RU" b="1" dirty="0">
                <a:solidFill>
                  <a:schemeClr val="tx1"/>
                </a:solidFill>
              </a:rPr>
              <a:t>Н</a:t>
            </a:r>
            <a:r>
              <a:rPr lang="ru-RU" b="1" dirty="0" smtClean="0">
                <a:solidFill>
                  <a:schemeClr val="tx1"/>
                </a:solidFill>
              </a:rPr>
              <a:t>а </a:t>
            </a:r>
            <a:r>
              <a:rPr lang="ru-RU" b="1" dirty="0">
                <a:solidFill>
                  <a:schemeClr val="tx1"/>
                </a:solidFill>
              </a:rPr>
              <a:t>диффузионно-взвешенном изображении центральное некротическое ядро имеет однородно сниженную </a:t>
            </a:r>
            <a:r>
              <a:rPr lang="ru-RU" b="1" dirty="0" smtClean="0">
                <a:solidFill>
                  <a:schemeClr val="tx1"/>
                </a:solidFill>
              </a:rPr>
              <a:t>диффузию. Для </a:t>
            </a:r>
            <a:r>
              <a:rPr lang="ru-RU" b="1" dirty="0">
                <a:solidFill>
                  <a:schemeClr val="tx1"/>
                </a:solidFill>
              </a:rPr>
              <a:t>абсцесса характерно кольцевое усиление с </a:t>
            </a:r>
            <a:r>
              <a:rPr lang="ru-RU" b="1" dirty="0" err="1">
                <a:solidFill>
                  <a:schemeClr val="tx1"/>
                </a:solidFill>
              </a:rPr>
              <a:t>гипоинтенсивным</a:t>
            </a:r>
            <a:r>
              <a:rPr lang="ru-RU" b="1" dirty="0">
                <a:solidFill>
                  <a:schemeClr val="tx1"/>
                </a:solidFill>
              </a:rPr>
              <a:t> ободком на Т2 и центральным ограничением диффузии. </a:t>
            </a:r>
            <a:r>
              <a:rPr lang="ru-RU" b="1" dirty="0" smtClean="0">
                <a:solidFill>
                  <a:schemeClr val="tx1"/>
                </a:solidFill>
              </a:rPr>
              <a:t>Тактика лечения</a:t>
            </a:r>
            <a:r>
              <a:rPr lang="ru-RU" b="1" dirty="0">
                <a:solidFill>
                  <a:schemeClr val="tx1"/>
                </a:solidFill>
              </a:rPr>
              <a:t> </a:t>
            </a:r>
            <a:r>
              <a:rPr lang="ru-RU" b="1" dirty="0" smtClean="0">
                <a:solidFill>
                  <a:schemeClr val="tx1"/>
                </a:solidFill>
              </a:rPr>
              <a:t>- срочное дренирование </a:t>
            </a:r>
            <a:r>
              <a:rPr lang="ru-RU" b="1" dirty="0">
                <a:solidFill>
                  <a:schemeClr val="tx1"/>
                </a:solidFill>
              </a:rPr>
              <a:t>и </a:t>
            </a:r>
            <a:r>
              <a:rPr lang="ru-RU" b="1" dirty="0" err="1" smtClean="0">
                <a:solidFill>
                  <a:schemeClr val="tx1"/>
                </a:solidFill>
              </a:rPr>
              <a:t>антибиотикртерапия</a:t>
            </a:r>
            <a:endParaRPr lang="en-US" b="1" dirty="0">
              <a:solidFill>
                <a:schemeClr val="tx1"/>
              </a:solidFill>
            </a:endParaRPr>
          </a:p>
        </p:txBody>
      </p:sp>
      <p:cxnSp>
        <p:nvCxnSpPr>
          <p:cNvPr id="11" name="Straight Arrow Connector 10">
            <a:extLst>
              <a:ext uri="{FF2B5EF4-FFF2-40B4-BE49-F238E27FC236}">
                <a16:creationId xmlns:a16="http://schemas.microsoft.com/office/drawing/2014/main" id="{91FC8B7E-972E-470C-9D01-755365915CEE}"/>
              </a:ext>
            </a:extLst>
          </p:cNvPr>
          <p:cNvCxnSpPr>
            <a:cxnSpLocks/>
          </p:cNvCxnSpPr>
          <p:nvPr/>
        </p:nvCxnSpPr>
        <p:spPr>
          <a:xfrm>
            <a:off x="2595612" y="1310276"/>
            <a:ext cx="246425" cy="175366"/>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DEC1FB65-BF71-4C60-9064-ACCFBDEE0C50}"/>
              </a:ext>
            </a:extLst>
          </p:cNvPr>
          <p:cNvCxnSpPr>
            <a:cxnSpLocks/>
          </p:cNvCxnSpPr>
          <p:nvPr/>
        </p:nvCxnSpPr>
        <p:spPr>
          <a:xfrm flipV="1">
            <a:off x="7824355" y="2058777"/>
            <a:ext cx="213718" cy="185659"/>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A4192DC-4DAD-41CD-A27D-B30F7FD10B46}"/>
              </a:ext>
            </a:extLst>
          </p:cNvPr>
          <p:cNvCxnSpPr>
            <a:cxnSpLocks/>
          </p:cNvCxnSpPr>
          <p:nvPr/>
        </p:nvCxnSpPr>
        <p:spPr>
          <a:xfrm>
            <a:off x="5234879" y="1306612"/>
            <a:ext cx="246425" cy="175366"/>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3AA2B7AC-1C3D-415E-988E-A054551AD865}"/>
              </a:ext>
            </a:extLst>
          </p:cNvPr>
          <p:cNvSpPr/>
          <p:nvPr/>
        </p:nvSpPr>
        <p:spPr>
          <a:xfrm>
            <a:off x="2093784" y="3631441"/>
            <a:ext cx="461834"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15" name="Rectangle 14">
            <a:extLst>
              <a:ext uri="{FF2B5EF4-FFF2-40B4-BE49-F238E27FC236}">
                <a16:creationId xmlns:a16="http://schemas.microsoft.com/office/drawing/2014/main" id="{3CFAFB55-B220-4264-BC94-A27DB49C8330}"/>
              </a:ext>
            </a:extLst>
          </p:cNvPr>
          <p:cNvSpPr/>
          <p:nvPr/>
        </p:nvSpPr>
        <p:spPr>
          <a:xfrm>
            <a:off x="4498560" y="3708767"/>
            <a:ext cx="461834"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6" name="Rectangle 15">
            <a:extLst>
              <a:ext uri="{FF2B5EF4-FFF2-40B4-BE49-F238E27FC236}">
                <a16:creationId xmlns:a16="http://schemas.microsoft.com/office/drawing/2014/main" id="{C8408A0F-3B49-472A-9003-D4E481EED337}"/>
              </a:ext>
            </a:extLst>
          </p:cNvPr>
          <p:cNvSpPr/>
          <p:nvPr/>
        </p:nvSpPr>
        <p:spPr>
          <a:xfrm>
            <a:off x="7204385" y="3639679"/>
            <a:ext cx="461834"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spTree>
    <p:extLst>
      <p:ext uri="{BB962C8B-B14F-4D97-AF65-F5344CB8AC3E}">
        <p14:creationId xmlns:p14="http://schemas.microsoft.com/office/powerpoint/2010/main" val="66309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up)">
                                      <p:cBhvr>
                                        <p:cTn id="12" dur="500"/>
                                        <p:tgtEl>
                                          <p:spTgt spid="13"/>
                                        </p:tgtEl>
                                      </p:cBhvr>
                                    </p:animEffect>
                                  </p:childTnLst>
                                </p:cTn>
                              </p:par>
                              <p:par>
                                <p:cTn id="13" presetID="1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ppt_y</p:attrName>
                                        </p:attrNameLst>
                                      </p:cBhvr>
                                      <p:tavLst>
                                        <p:tav tm="0">
                                          <p:val>
                                            <p:strVal val="#ppt_y+#ppt_h*1.125000"/>
                                          </p:val>
                                        </p:tav>
                                        <p:tav tm="100000">
                                          <p:val>
                                            <p:strVal val="#ppt_y"/>
                                          </p:val>
                                        </p:tav>
                                      </p:tavLst>
                                    </p:anim>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E80667-9253-46AD-9CEB-5DA73FD238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4551" y="1019657"/>
            <a:ext cx="2369612" cy="3044952"/>
          </a:xfrm>
          <a:prstGeom prst="rect">
            <a:avLst/>
          </a:prstGeom>
          <a:noFill/>
          <a:ln w="19050">
            <a:solidFill>
              <a:srgbClr val="0070C0"/>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5" name="TextBox 4">
            <a:extLst>
              <a:ext uri="{FF2B5EF4-FFF2-40B4-BE49-F238E27FC236}">
                <a16:creationId xmlns:a16="http://schemas.microsoft.com/office/drawing/2014/main" id="{A90C5B91-0235-45D6-BE7B-987BFF8577E0}"/>
              </a:ext>
            </a:extLst>
          </p:cNvPr>
          <p:cNvSpPr txBox="1"/>
          <p:nvPr/>
        </p:nvSpPr>
        <p:spPr>
          <a:xfrm>
            <a:off x="99642" y="-12554"/>
            <a:ext cx="11925928" cy="584775"/>
          </a:xfrm>
          <a:prstGeom prst="rect">
            <a:avLst/>
          </a:prstGeom>
          <a:noFill/>
        </p:spPr>
        <p:txBody>
          <a:bodyPr wrap="square" rtlCol="0">
            <a:spAutoFit/>
          </a:bodyPr>
          <a:lstStyle/>
          <a:p>
            <a:pPr algn="ctr"/>
            <a:r>
              <a:rPr lang="ru-RU" sz="3200" b="1" dirty="0">
                <a:solidFill>
                  <a:srgbClr val="FFFF00"/>
                </a:solidFill>
                <a:latin typeface="+mj-lt"/>
              </a:rPr>
              <a:t>ВИЧ-энцефалит</a:t>
            </a:r>
            <a:endParaRPr lang="en-US" sz="3200" b="1" dirty="0">
              <a:solidFill>
                <a:srgbClr val="FFFF00"/>
              </a:solidFill>
              <a:latin typeface="+mj-lt"/>
            </a:endParaRPr>
          </a:p>
        </p:txBody>
      </p:sp>
      <p:grpSp>
        <p:nvGrpSpPr>
          <p:cNvPr id="6" name="Group 5">
            <a:extLst>
              <a:ext uri="{FF2B5EF4-FFF2-40B4-BE49-F238E27FC236}">
                <a16:creationId xmlns:a16="http://schemas.microsoft.com/office/drawing/2014/main" id="{2F11CE2B-2CF3-40AF-BEE1-7A5C6F921766}"/>
              </a:ext>
            </a:extLst>
          </p:cNvPr>
          <p:cNvGrpSpPr/>
          <p:nvPr/>
        </p:nvGrpSpPr>
        <p:grpSpPr>
          <a:xfrm>
            <a:off x="504551" y="540728"/>
            <a:ext cx="11398415" cy="405366"/>
            <a:chOff x="-1598211" y="15534"/>
            <a:chExt cx="10302133" cy="287171"/>
          </a:xfrm>
          <a:scene3d>
            <a:camera prst="orthographicFront"/>
            <a:lightRig rig="threePt" dir="t">
              <a:rot lat="0" lon="0" rev="7500000"/>
            </a:lightRig>
          </a:scene3d>
        </p:grpSpPr>
        <p:sp>
          <p:nvSpPr>
            <p:cNvPr id="7" name="Rounded Rectangle 5">
              <a:extLst>
                <a:ext uri="{FF2B5EF4-FFF2-40B4-BE49-F238E27FC236}">
                  <a16:creationId xmlns:a16="http://schemas.microsoft.com/office/drawing/2014/main" id="{4B83224C-EA68-4CD8-BDFD-27A323114EC6}"/>
                </a:ext>
              </a:extLst>
            </p:cNvPr>
            <p:cNvSpPr/>
            <p:nvPr/>
          </p:nvSpPr>
          <p:spPr>
            <a:xfrm>
              <a:off x="-1278919" y="15534"/>
              <a:ext cx="9615165" cy="257119"/>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8" name="Rounded Rectangle 4">
              <a:extLst>
                <a:ext uri="{FF2B5EF4-FFF2-40B4-BE49-F238E27FC236}">
                  <a16:creationId xmlns:a16="http://schemas.microsoft.com/office/drawing/2014/main" id="{201A56C0-45FF-4F26-A389-B25334DAD1F0}"/>
                </a:ext>
              </a:extLst>
            </p:cNvPr>
            <p:cNvSpPr/>
            <p:nvPr/>
          </p:nvSpPr>
          <p:spPr>
            <a:xfrm>
              <a:off x="-1598211" y="15535"/>
              <a:ext cx="10302133" cy="28717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600" b="1" kern="1200" dirty="0" smtClean="0">
                  <a:latin typeface="+mj-lt"/>
                  <a:cs typeface="Times New Roman"/>
                </a:rPr>
                <a:t>Пациент, </a:t>
              </a:r>
              <a:r>
                <a:rPr lang="ru-RU" sz="1600" b="1" dirty="0">
                  <a:latin typeface="+mj-lt"/>
                  <a:cs typeface="Times New Roman"/>
                </a:rPr>
                <a:t>32 года, </a:t>
              </a:r>
              <a:r>
                <a:rPr lang="ru-RU" sz="1600" b="1" dirty="0" smtClean="0">
                  <a:latin typeface="+mj-lt"/>
                  <a:cs typeface="Times New Roman"/>
                </a:rPr>
                <a:t>жалобы на ухудшающиеся спутанность </a:t>
              </a:r>
              <a:r>
                <a:rPr lang="ru-RU" sz="1600" b="1" dirty="0">
                  <a:latin typeface="+mj-lt"/>
                  <a:cs typeface="Times New Roman"/>
                </a:rPr>
                <a:t>сознания и </a:t>
              </a:r>
              <a:r>
                <a:rPr lang="ru-RU" sz="1600" b="1" dirty="0" smtClean="0">
                  <a:latin typeface="+mj-lt"/>
                  <a:cs typeface="Times New Roman"/>
                </a:rPr>
                <a:t>депрессию; </a:t>
              </a:r>
              <a:r>
                <a:rPr lang="ru-RU" sz="1600" b="1" dirty="0">
                  <a:latin typeface="+mj-lt"/>
                  <a:cs typeface="Times New Roman"/>
                </a:rPr>
                <a:t>CD4 &lt; 25</a:t>
              </a:r>
              <a:endParaRPr lang="en-US" sz="1600" b="1" kern="1200" dirty="0">
                <a:latin typeface="+mj-lt"/>
                <a:cs typeface="Times New Roman"/>
              </a:endParaRPr>
            </a:p>
          </p:txBody>
        </p:sp>
      </p:grpSp>
      <p:sp>
        <p:nvSpPr>
          <p:cNvPr id="9" name="TextBox 8">
            <a:extLst>
              <a:ext uri="{FF2B5EF4-FFF2-40B4-BE49-F238E27FC236}">
                <a16:creationId xmlns:a16="http://schemas.microsoft.com/office/drawing/2014/main" id="{D367725F-4ADE-4698-A3C6-4A95E0A2044A}"/>
              </a:ext>
            </a:extLst>
          </p:cNvPr>
          <p:cNvSpPr txBox="1"/>
          <p:nvPr/>
        </p:nvSpPr>
        <p:spPr>
          <a:xfrm>
            <a:off x="126485" y="4114034"/>
            <a:ext cx="11974175" cy="1477328"/>
          </a:xfrm>
          <a:prstGeom prst="rect">
            <a:avLst/>
          </a:prstGeom>
          <a:solidFill>
            <a:schemeClr val="tx1"/>
          </a:solidFill>
        </p:spPr>
        <p:txBody>
          <a:bodyPr wrap="square" rtlCol="0">
            <a:spAutoFit/>
          </a:bodyPr>
          <a:lstStyle/>
          <a:p>
            <a:pPr algn="just"/>
            <a:r>
              <a:rPr lang="ru-RU" b="1" dirty="0">
                <a:solidFill>
                  <a:schemeClr val="bg1"/>
                </a:solidFill>
              </a:rPr>
              <a:t>(</a:t>
            </a:r>
            <a:r>
              <a:rPr lang="ru-RU" b="1" dirty="0" smtClean="0">
                <a:solidFill>
                  <a:schemeClr val="bg1"/>
                </a:solidFill>
              </a:rPr>
              <a:t>A) Т2-взвешенное МР-изображение, аксиальный срез: </a:t>
            </a:r>
            <a:r>
              <a:rPr lang="ru-RU" b="1" dirty="0" smtClean="0">
                <a:solidFill>
                  <a:srgbClr val="FF7A00"/>
                </a:solidFill>
              </a:rPr>
              <a:t>атрофия коры </a:t>
            </a:r>
            <a:r>
              <a:rPr lang="ru-RU" b="1" dirty="0" smtClean="0">
                <a:solidFill>
                  <a:schemeClr val="bg1"/>
                </a:solidFill>
              </a:rPr>
              <a:t>и двусторонняя, симметричная </a:t>
            </a:r>
            <a:r>
              <a:rPr lang="ru-RU" b="1" dirty="0" err="1" smtClean="0">
                <a:solidFill>
                  <a:srgbClr val="FF0000"/>
                </a:solidFill>
              </a:rPr>
              <a:t>перивентрикулярная</a:t>
            </a:r>
            <a:r>
              <a:rPr lang="ru-RU" b="1" dirty="0" smtClean="0">
                <a:solidFill>
                  <a:srgbClr val="FF0000"/>
                </a:solidFill>
              </a:rPr>
              <a:t> </a:t>
            </a:r>
            <a:r>
              <a:rPr lang="ru-RU" b="1" dirty="0" err="1" smtClean="0">
                <a:solidFill>
                  <a:srgbClr val="FF0000"/>
                </a:solidFill>
              </a:rPr>
              <a:t>гиперинтенсивность</a:t>
            </a:r>
            <a:r>
              <a:rPr lang="ru-RU" b="1" dirty="0" smtClean="0">
                <a:solidFill>
                  <a:srgbClr val="FF0000"/>
                </a:solidFill>
              </a:rPr>
              <a:t> белого вещества</a:t>
            </a:r>
            <a:r>
              <a:rPr lang="ru-RU" b="1" dirty="0" smtClean="0">
                <a:solidFill>
                  <a:schemeClr val="bg1"/>
                </a:solidFill>
              </a:rPr>
              <a:t>. Отмечается сохранность подкорковых </a:t>
            </a:r>
            <a:r>
              <a:rPr lang="en-US" b="1" dirty="0">
                <a:solidFill>
                  <a:schemeClr val="bg1"/>
                </a:solidFill>
              </a:rPr>
              <a:t>U-</a:t>
            </a:r>
            <a:r>
              <a:rPr lang="ru-RU" b="1" dirty="0" err="1" smtClean="0">
                <a:solidFill>
                  <a:schemeClr val="bg1"/>
                </a:solidFill>
              </a:rPr>
              <a:t>волокн</a:t>
            </a:r>
            <a:r>
              <a:rPr lang="ru-RU" b="1" dirty="0" smtClean="0">
                <a:solidFill>
                  <a:schemeClr val="bg1"/>
                </a:solidFill>
              </a:rPr>
              <a:t>. Аксиальные </a:t>
            </a:r>
            <a:r>
              <a:rPr lang="ru-RU" b="1" dirty="0">
                <a:solidFill>
                  <a:schemeClr val="bg1"/>
                </a:solidFill>
              </a:rPr>
              <a:t>(B) и </a:t>
            </a:r>
            <a:r>
              <a:rPr lang="ru-RU" b="1" dirty="0" smtClean="0">
                <a:solidFill>
                  <a:schemeClr val="bg1"/>
                </a:solidFill>
              </a:rPr>
              <a:t>сагиттальные </a:t>
            </a:r>
            <a:r>
              <a:rPr lang="ru-RU" b="1" dirty="0">
                <a:solidFill>
                  <a:schemeClr val="bg1"/>
                </a:solidFill>
              </a:rPr>
              <a:t>(C) Т2-взвешенные </a:t>
            </a:r>
            <a:r>
              <a:rPr lang="ru-RU" b="1" dirty="0" smtClean="0">
                <a:solidFill>
                  <a:schemeClr val="bg1"/>
                </a:solidFill>
              </a:rPr>
              <a:t>FLAIR-изображения: аномальный </a:t>
            </a:r>
            <a:r>
              <a:rPr lang="ru-RU" b="1" dirty="0" err="1">
                <a:solidFill>
                  <a:schemeClr val="bg1"/>
                </a:solidFill>
              </a:rPr>
              <a:t>гиперинтенсивный</a:t>
            </a:r>
            <a:r>
              <a:rPr lang="ru-RU" b="1" dirty="0">
                <a:solidFill>
                  <a:schemeClr val="bg1"/>
                </a:solidFill>
              </a:rPr>
              <a:t> сигнал в </a:t>
            </a:r>
            <a:r>
              <a:rPr lang="ru-RU" b="1" dirty="0" smtClean="0">
                <a:solidFill>
                  <a:schemeClr val="bg1"/>
                </a:solidFill>
              </a:rPr>
              <a:t>колене </a:t>
            </a:r>
            <a:r>
              <a:rPr lang="ru-RU" b="1" dirty="0">
                <a:solidFill>
                  <a:schemeClr val="bg1"/>
                </a:solidFill>
              </a:rPr>
              <a:t>и </a:t>
            </a:r>
            <a:r>
              <a:rPr lang="ru-RU" b="1" dirty="0" smtClean="0">
                <a:solidFill>
                  <a:schemeClr val="bg1"/>
                </a:solidFill>
              </a:rPr>
              <a:t>стволе </a:t>
            </a:r>
            <a:r>
              <a:rPr lang="ru-RU" b="1" dirty="0">
                <a:solidFill>
                  <a:schemeClr val="bg1"/>
                </a:solidFill>
              </a:rPr>
              <a:t>мозолистого </a:t>
            </a:r>
            <a:r>
              <a:rPr lang="ru-RU" b="1" dirty="0" smtClean="0">
                <a:solidFill>
                  <a:schemeClr val="bg1"/>
                </a:solidFill>
              </a:rPr>
              <a:t>тела. </a:t>
            </a:r>
            <a:r>
              <a:rPr lang="ru-RU" b="1" dirty="0">
                <a:solidFill>
                  <a:schemeClr val="bg1"/>
                </a:solidFill>
              </a:rPr>
              <a:t>(D) </a:t>
            </a:r>
            <a:r>
              <a:rPr lang="ru-RU" b="1" dirty="0" err="1">
                <a:solidFill>
                  <a:schemeClr val="bg1"/>
                </a:solidFill>
              </a:rPr>
              <a:t>П</a:t>
            </a:r>
            <a:r>
              <a:rPr lang="ru-RU" b="1" dirty="0" err="1" smtClean="0">
                <a:solidFill>
                  <a:schemeClr val="bg1"/>
                </a:solidFill>
              </a:rPr>
              <a:t>остконтрастное</a:t>
            </a:r>
            <a:r>
              <a:rPr lang="ru-RU" b="1" dirty="0" smtClean="0">
                <a:solidFill>
                  <a:schemeClr val="bg1"/>
                </a:solidFill>
              </a:rPr>
              <a:t> </a:t>
            </a:r>
            <a:r>
              <a:rPr lang="ru-RU" b="1" dirty="0">
                <a:solidFill>
                  <a:schemeClr val="bg1"/>
                </a:solidFill>
              </a:rPr>
              <a:t>Т1-взвешенное </a:t>
            </a:r>
            <a:r>
              <a:rPr lang="ru-RU" b="1" dirty="0" smtClean="0">
                <a:solidFill>
                  <a:schemeClr val="bg1"/>
                </a:solidFill>
              </a:rPr>
              <a:t>МР-изображение, аксиальный срез:  отсутствие усиления. </a:t>
            </a:r>
            <a:endParaRPr lang="en-US" b="1" dirty="0">
              <a:solidFill>
                <a:schemeClr val="bg1"/>
              </a:solidFill>
            </a:endParaRPr>
          </a:p>
        </p:txBody>
      </p:sp>
      <p:pic>
        <p:nvPicPr>
          <p:cNvPr id="10" name="Picture 9">
            <a:extLst>
              <a:ext uri="{FF2B5EF4-FFF2-40B4-BE49-F238E27FC236}">
                <a16:creationId xmlns:a16="http://schemas.microsoft.com/office/drawing/2014/main" id="{14904299-6E21-41D6-BDEA-22F490522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0675" y="1021484"/>
            <a:ext cx="2609959" cy="3044952"/>
          </a:xfrm>
          <a:prstGeom prst="rect">
            <a:avLst/>
          </a:prstGeom>
          <a:ln w="19050">
            <a:solidFill>
              <a:srgbClr val="0070C0"/>
            </a:solidFill>
          </a:ln>
          <a:effectLst/>
        </p:spPr>
      </p:pic>
      <p:pic>
        <p:nvPicPr>
          <p:cNvPr id="11" name="Picture 10">
            <a:extLst>
              <a:ext uri="{FF2B5EF4-FFF2-40B4-BE49-F238E27FC236}">
                <a16:creationId xmlns:a16="http://schemas.microsoft.com/office/drawing/2014/main" id="{5972C150-4473-43D2-92D5-F03C0A8B5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8224" y="1019657"/>
            <a:ext cx="2395559" cy="3046779"/>
          </a:xfrm>
          <a:prstGeom prst="rect">
            <a:avLst/>
          </a:prstGeom>
          <a:ln w="19050">
            <a:solidFill>
              <a:srgbClr val="0070C0"/>
            </a:solidFill>
          </a:ln>
          <a:effectLst/>
        </p:spPr>
      </p:pic>
      <p:pic>
        <p:nvPicPr>
          <p:cNvPr id="12" name="Picture 11">
            <a:extLst>
              <a:ext uri="{FF2B5EF4-FFF2-40B4-BE49-F238E27FC236}">
                <a16:creationId xmlns:a16="http://schemas.microsoft.com/office/drawing/2014/main" id="{3A3486E2-C950-4897-82C5-4084579E6F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937146" y="1021484"/>
            <a:ext cx="3054519" cy="3046779"/>
          </a:xfrm>
          <a:prstGeom prst="rect">
            <a:avLst/>
          </a:prstGeom>
          <a:ln w="19050">
            <a:solidFill>
              <a:srgbClr val="0070C0"/>
            </a:solidFill>
          </a:ln>
          <a:effectLst/>
        </p:spPr>
      </p:pic>
      <p:sp>
        <p:nvSpPr>
          <p:cNvPr id="13" name="Rectangle 12">
            <a:extLst>
              <a:ext uri="{FF2B5EF4-FFF2-40B4-BE49-F238E27FC236}">
                <a16:creationId xmlns:a16="http://schemas.microsoft.com/office/drawing/2014/main" id="{9561648A-901F-44A3-9F80-6E98CAB7C94B}"/>
              </a:ext>
            </a:extLst>
          </p:cNvPr>
          <p:cNvSpPr/>
          <p:nvPr/>
        </p:nvSpPr>
        <p:spPr>
          <a:xfrm>
            <a:off x="428596" y="3661209"/>
            <a:ext cx="531749"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14" name="Rectangle 13">
            <a:extLst>
              <a:ext uri="{FF2B5EF4-FFF2-40B4-BE49-F238E27FC236}">
                <a16:creationId xmlns:a16="http://schemas.microsoft.com/office/drawing/2014/main" id="{809E585F-1383-4615-9A2D-25CBB6A6AB5E}"/>
              </a:ext>
            </a:extLst>
          </p:cNvPr>
          <p:cNvSpPr/>
          <p:nvPr/>
        </p:nvSpPr>
        <p:spPr>
          <a:xfrm>
            <a:off x="3006343" y="3670475"/>
            <a:ext cx="52630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5" name="Rectangle 14">
            <a:extLst>
              <a:ext uri="{FF2B5EF4-FFF2-40B4-BE49-F238E27FC236}">
                <a16:creationId xmlns:a16="http://schemas.microsoft.com/office/drawing/2014/main" id="{447A4FBB-2F3A-4115-A348-7757DDF0C88F}"/>
              </a:ext>
            </a:extLst>
          </p:cNvPr>
          <p:cNvSpPr/>
          <p:nvPr/>
        </p:nvSpPr>
        <p:spPr>
          <a:xfrm>
            <a:off x="5955672" y="3670369"/>
            <a:ext cx="52630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sp>
        <p:nvSpPr>
          <p:cNvPr id="16" name="Rectangle 15">
            <a:extLst>
              <a:ext uri="{FF2B5EF4-FFF2-40B4-BE49-F238E27FC236}">
                <a16:creationId xmlns:a16="http://schemas.microsoft.com/office/drawing/2014/main" id="{9809A623-3284-4B4F-83B9-2BC3E4AF0CEC}"/>
              </a:ext>
            </a:extLst>
          </p:cNvPr>
          <p:cNvSpPr/>
          <p:nvPr/>
        </p:nvSpPr>
        <p:spPr>
          <a:xfrm>
            <a:off x="9185657" y="3670369"/>
            <a:ext cx="52630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D</a:t>
            </a:r>
          </a:p>
        </p:txBody>
      </p:sp>
      <p:cxnSp>
        <p:nvCxnSpPr>
          <p:cNvPr id="17" name="Straight Arrow Connector 16">
            <a:extLst>
              <a:ext uri="{FF2B5EF4-FFF2-40B4-BE49-F238E27FC236}">
                <a16:creationId xmlns:a16="http://schemas.microsoft.com/office/drawing/2014/main" id="{AEF9498B-37E8-4B4B-A0A9-C526B702A9D0}"/>
              </a:ext>
            </a:extLst>
          </p:cNvPr>
          <p:cNvCxnSpPr>
            <a:cxnSpLocks/>
          </p:cNvCxnSpPr>
          <p:nvPr/>
        </p:nvCxnSpPr>
        <p:spPr>
          <a:xfrm>
            <a:off x="4023044" y="1619892"/>
            <a:ext cx="273445" cy="228821"/>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6460645-2AC4-4D58-A13C-E9A5A386F529}"/>
              </a:ext>
            </a:extLst>
          </p:cNvPr>
          <p:cNvCxnSpPr>
            <a:cxnSpLocks/>
          </p:cNvCxnSpPr>
          <p:nvPr/>
        </p:nvCxnSpPr>
        <p:spPr>
          <a:xfrm>
            <a:off x="9585961" y="1684512"/>
            <a:ext cx="339141" cy="164201"/>
          </a:xfrm>
          <a:prstGeom prst="straightConnector1">
            <a:avLst/>
          </a:prstGeom>
          <a:ln w="25400">
            <a:solidFill>
              <a:srgbClr val="00FD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22E4082-1D73-4099-B6A9-674823A6411E}"/>
              </a:ext>
            </a:extLst>
          </p:cNvPr>
          <p:cNvCxnSpPr>
            <a:cxnSpLocks/>
          </p:cNvCxnSpPr>
          <p:nvPr/>
        </p:nvCxnSpPr>
        <p:spPr>
          <a:xfrm flipH="1" flipV="1">
            <a:off x="7464407" y="2154838"/>
            <a:ext cx="236556" cy="281423"/>
          </a:xfrm>
          <a:prstGeom prst="straightConnector1">
            <a:avLst/>
          </a:prstGeom>
          <a:ln w="25400">
            <a:solidFill>
              <a:srgbClr val="00F42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071D5E1-AEF8-4644-BA80-3C4637DCA50F}"/>
              </a:ext>
            </a:extLst>
          </p:cNvPr>
          <p:cNvCxnSpPr>
            <a:cxnSpLocks/>
          </p:cNvCxnSpPr>
          <p:nvPr/>
        </p:nvCxnSpPr>
        <p:spPr>
          <a:xfrm flipH="1">
            <a:off x="2303654" y="1985902"/>
            <a:ext cx="405465" cy="140682"/>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708C83EA-364E-4873-8D4F-333A68AEA44F}"/>
              </a:ext>
            </a:extLst>
          </p:cNvPr>
          <p:cNvCxnSpPr>
            <a:cxnSpLocks/>
          </p:cNvCxnSpPr>
          <p:nvPr/>
        </p:nvCxnSpPr>
        <p:spPr>
          <a:xfrm flipH="1">
            <a:off x="1663891" y="1190847"/>
            <a:ext cx="213871" cy="285971"/>
          </a:xfrm>
          <a:prstGeom prst="straightConnector1">
            <a:avLst/>
          </a:prstGeom>
          <a:ln w="25400">
            <a:solidFill>
              <a:srgbClr val="FF93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26F0155F-67B9-4038-A38E-CC730FCB1A8D}"/>
              </a:ext>
            </a:extLst>
          </p:cNvPr>
          <p:cNvSpPr txBox="1"/>
          <p:nvPr/>
        </p:nvSpPr>
        <p:spPr>
          <a:xfrm>
            <a:off x="99642" y="5611368"/>
            <a:ext cx="11974175" cy="1077218"/>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ru-RU" sz="1600" b="1" dirty="0">
                <a:solidFill>
                  <a:sysClr val="windowText" lastClr="000000"/>
                </a:solidFill>
              </a:rPr>
              <a:t>Церебральная атрофия и аномальная интенсивность сигнала </a:t>
            </a:r>
            <a:r>
              <a:rPr lang="ru-RU" sz="1600" b="1" dirty="0" smtClean="0">
                <a:solidFill>
                  <a:sysClr val="windowText" lastClr="000000"/>
                </a:solidFill>
              </a:rPr>
              <a:t>МТ </a:t>
            </a:r>
            <a:r>
              <a:rPr lang="ru-RU" sz="1600" b="1" dirty="0">
                <a:solidFill>
                  <a:sysClr val="windowText" lastClr="000000"/>
                </a:solidFill>
              </a:rPr>
              <a:t>у пациентов с ВИЧ ассоциируются с деменцией. Поражения белого </a:t>
            </a:r>
            <a:r>
              <a:rPr lang="ru-RU" sz="1600" b="1" dirty="0" smtClean="0">
                <a:solidFill>
                  <a:sysClr val="windowText" lastClr="000000"/>
                </a:solidFill>
              </a:rPr>
              <a:t>вещества при </a:t>
            </a:r>
            <a:r>
              <a:rPr lang="ru-RU" sz="1600" b="1" dirty="0">
                <a:solidFill>
                  <a:sysClr val="windowText" lastClr="000000"/>
                </a:solidFill>
              </a:rPr>
              <a:t>ВИЧ-энцефалите часто бывают диффузными, двусторонними, симметричными, неинтенсивными и не затрагивают подкорковые U-волокна. В отличие от </a:t>
            </a:r>
            <a:r>
              <a:rPr lang="ru-RU" sz="1600" b="1" dirty="0" smtClean="0">
                <a:solidFill>
                  <a:sysClr val="windowText" lastClr="000000"/>
                </a:solidFill>
              </a:rPr>
              <a:t>прогрессирующей </a:t>
            </a:r>
            <a:r>
              <a:rPr lang="ru-RU" sz="1600" b="1" dirty="0">
                <a:solidFill>
                  <a:sysClr val="windowText" lastClr="000000"/>
                </a:solidFill>
              </a:rPr>
              <a:t>мультифокальной </a:t>
            </a:r>
            <a:r>
              <a:rPr lang="ru-RU" sz="1600" b="1" dirty="0" err="1">
                <a:solidFill>
                  <a:sysClr val="windowText" lastClr="000000"/>
                </a:solidFill>
              </a:rPr>
              <a:t>лейкоэнцефалопатии</a:t>
            </a:r>
            <a:r>
              <a:rPr lang="ru-RU" sz="1600" b="1" dirty="0">
                <a:solidFill>
                  <a:sysClr val="windowText" lastClr="000000"/>
                </a:solidFill>
              </a:rPr>
              <a:t> (</a:t>
            </a:r>
            <a:r>
              <a:rPr lang="ru-RU" sz="1600" b="1" dirty="0" smtClean="0">
                <a:solidFill>
                  <a:sysClr val="windowText" lastClr="000000"/>
                </a:solidFill>
              </a:rPr>
              <a:t>ПМЛ), при </a:t>
            </a:r>
            <a:r>
              <a:rPr lang="ru-RU" sz="1600" b="1" dirty="0" err="1" smtClean="0">
                <a:solidFill>
                  <a:sysClr val="windowText" lastClr="000000"/>
                </a:solidFill>
              </a:rPr>
              <a:t>котрой</a:t>
            </a:r>
            <a:r>
              <a:rPr lang="ru-RU" sz="1600" b="1" dirty="0" smtClean="0">
                <a:solidFill>
                  <a:sysClr val="windowText" lastClr="000000"/>
                </a:solidFill>
              </a:rPr>
              <a:t> поражения </a:t>
            </a:r>
            <a:r>
              <a:rPr lang="ru-RU" sz="1600" b="1" dirty="0">
                <a:solidFill>
                  <a:sysClr val="windowText" lastClr="000000"/>
                </a:solidFill>
              </a:rPr>
              <a:t>белого </a:t>
            </a:r>
            <a:r>
              <a:rPr lang="ru-RU" sz="1600" b="1" dirty="0" smtClean="0">
                <a:solidFill>
                  <a:sysClr val="windowText" lastClr="000000"/>
                </a:solidFill>
              </a:rPr>
              <a:t>вещества носят </a:t>
            </a:r>
            <a:r>
              <a:rPr lang="ru-RU" sz="1600" b="1" dirty="0">
                <a:solidFill>
                  <a:sysClr val="windowText" lastClr="000000"/>
                </a:solidFill>
              </a:rPr>
              <a:t>пятнистый и асимметричный характер </a:t>
            </a:r>
            <a:r>
              <a:rPr lang="ru-RU" sz="1600" b="1" dirty="0" smtClean="0">
                <a:solidFill>
                  <a:sysClr val="windowText" lastClr="000000"/>
                </a:solidFill>
              </a:rPr>
              <a:t>с вовлечением в процесс подкорковых U-</a:t>
            </a:r>
            <a:r>
              <a:rPr lang="ru-RU" sz="1600" b="1" dirty="0" err="1" smtClean="0">
                <a:solidFill>
                  <a:sysClr val="windowText" lastClr="000000"/>
                </a:solidFill>
              </a:rPr>
              <a:t>волокн</a:t>
            </a:r>
            <a:endParaRPr lang="en-US" sz="1600" b="1" dirty="0">
              <a:solidFill>
                <a:sysClr val="windowText" lastClr="000000"/>
              </a:solidFill>
              <a:sym typeface="Wingdings" pitchFamily="2" charset="2"/>
            </a:endParaRPr>
          </a:p>
        </p:txBody>
      </p:sp>
      <p:cxnSp>
        <p:nvCxnSpPr>
          <p:cNvPr id="23" name="Straight Arrow Connector 22">
            <a:extLst>
              <a:ext uri="{FF2B5EF4-FFF2-40B4-BE49-F238E27FC236}">
                <a16:creationId xmlns:a16="http://schemas.microsoft.com/office/drawing/2014/main" id="{709322A8-4D84-4AB3-AD49-A51B1ABF4916}"/>
              </a:ext>
            </a:extLst>
          </p:cNvPr>
          <p:cNvCxnSpPr>
            <a:cxnSpLocks/>
          </p:cNvCxnSpPr>
          <p:nvPr/>
        </p:nvCxnSpPr>
        <p:spPr>
          <a:xfrm flipH="1">
            <a:off x="2279592" y="3352423"/>
            <a:ext cx="433684" cy="0"/>
          </a:xfrm>
          <a:prstGeom prst="straightConnector1">
            <a:avLst/>
          </a:prstGeom>
          <a:ln w="25400">
            <a:solidFill>
              <a:srgbClr val="FF00F5"/>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20BD574-B001-3542-9C3D-0F7D3A16C317}"/>
              </a:ext>
            </a:extLst>
          </p:cNvPr>
          <p:cNvCxnSpPr>
            <a:cxnSpLocks/>
          </p:cNvCxnSpPr>
          <p:nvPr/>
        </p:nvCxnSpPr>
        <p:spPr>
          <a:xfrm>
            <a:off x="818775" y="1936632"/>
            <a:ext cx="407527" cy="189952"/>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048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0C5B91-0235-45D6-BE7B-987BFF8577E0}"/>
              </a:ext>
            </a:extLst>
          </p:cNvPr>
          <p:cNvSpPr txBox="1"/>
          <p:nvPr/>
        </p:nvSpPr>
        <p:spPr>
          <a:xfrm>
            <a:off x="-4203974" y="-30563"/>
            <a:ext cx="20495172" cy="523220"/>
          </a:xfrm>
          <a:prstGeom prst="rect">
            <a:avLst/>
          </a:prstGeom>
          <a:noFill/>
        </p:spPr>
        <p:txBody>
          <a:bodyPr wrap="square" rtlCol="0">
            <a:spAutoFit/>
          </a:bodyPr>
          <a:lstStyle/>
          <a:p>
            <a:pPr algn="ctr"/>
            <a:r>
              <a:rPr lang="ru-RU" sz="2800" b="1" dirty="0">
                <a:solidFill>
                  <a:srgbClr val="FFFF00"/>
                </a:solidFill>
                <a:latin typeface="+mj-lt"/>
              </a:rPr>
              <a:t>Прогрессирующая мультифокальная </a:t>
            </a:r>
            <a:r>
              <a:rPr lang="ru-RU" sz="2800" b="1" dirty="0" err="1" smtClean="0">
                <a:solidFill>
                  <a:srgbClr val="FFFF00"/>
                </a:solidFill>
                <a:latin typeface="+mj-lt"/>
              </a:rPr>
              <a:t>лейкоэнцефалопатия</a:t>
            </a:r>
            <a:r>
              <a:rPr lang="ru-RU" sz="2800" b="1" dirty="0" smtClean="0">
                <a:solidFill>
                  <a:srgbClr val="FFFF00"/>
                </a:solidFill>
                <a:latin typeface="+mj-lt"/>
              </a:rPr>
              <a:t> </a:t>
            </a:r>
            <a:r>
              <a:rPr lang="ru-RU" sz="2800" b="1" dirty="0">
                <a:solidFill>
                  <a:srgbClr val="FFFF00"/>
                </a:solidFill>
                <a:latin typeface="+mj-lt"/>
              </a:rPr>
              <a:t>(ПМЛ)</a:t>
            </a:r>
          </a:p>
        </p:txBody>
      </p:sp>
      <p:grpSp>
        <p:nvGrpSpPr>
          <p:cNvPr id="6" name="Group 5">
            <a:extLst>
              <a:ext uri="{FF2B5EF4-FFF2-40B4-BE49-F238E27FC236}">
                <a16:creationId xmlns:a16="http://schemas.microsoft.com/office/drawing/2014/main" id="{2F11CE2B-2CF3-40AF-BEE1-7A5C6F921766}"/>
              </a:ext>
            </a:extLst>
          </p:cNvPr>
          <p:cNvGrpSpPr/>
          <p:nvPr/>
        </p:nvGrpSpPr>
        <p:grpSpPr>
          <a:xfrm>
            <a:off x="66248" y="451097"/>
            <a:ext cx="11873910" cy="503918"/>
            <a:chOff x="97694" y="41165"/>
            <a:chExt cx="8719457" cy="318240"/>
          </a:xfrm>
          <a:scene3d>
            <a:camera prst="orthographicFront"/>
            <a:lightRig rig="threePt" dir="t">
              <a:rot lat="0" lon="0" rev="7500000"/>
            </a:lightRig>
          </a:scene3d>
        </p:grpSpPr>
        <p:sp>
          <p:nvSpPr>
            <p:cNvPr id="7" name="Rounded Rectangle 5">
              <a:extLst>
                <a:ext uri="{FF2B5EF4-FFF2-40B4-BE49-F238E27FC236}">
                  <a16:creationId xmlns:a16="http://schemas.microsoft.com/office/drawing/2014/main" id="{4B83224C-EA68-4CD8-BDFD-27A323114EC6}"/>
                </a:ext>
              </a:extLst>
            </p:cNvPr>
            <p:cNvSpPr/>
            <p:nvPr/>
          </p:nvSpPr>
          <p:spPr>
            <a:xfrm>
              <a:off x="97694" y="41165"/>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8" name="Rounded Rectangle 4">
              <a:extLst>
                <a:ext uri="{FF2B5EF4-FFF2-40B4-BE49-F238E27FC236}">
                  <a16:creationId xmlns:a16="http://schemas.microsoft.com/office/drawing/2014/main" id="{201A56C0-45FF-4F26-A389-B25334DAD1F0}"/>
                </a:ext>
              </a:extLst>
            </p:cNvPr>
            <p:cNvSpPr/>
            <p:nvPr/>
          </p:nvSpPr>
          <p:spPr>
            <a:xfrm>
              <a:off x="97694" y="66265"/>
              <a:ext cx="8548659" cy="27665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600" b="1" dirty="0" smtClean="0">
                  <a:latin typeface="+mj-lt"/>
                  <a:cs typeface="Times New Roman"/>
                </a:rPr>
                <a:t>Пациент, </a:t>
              </a:r>
              <a:r>
                <a:rPr lang="ru-RU" sz="1600" b="1" dirty="0">
                  <a:latin typeface="+mj-lt"/>
                  <a:cs typeface="Times New Roman"/>
                </a:rPr>
                <a:t>75 лет, </a:t>
              </a:r>
              <a:r>
                <a:rPr lang="ru-RU" sz="1600" b="1" dirty="0" smtClean="0">
                  <a:latin typeface="+mj-lt"/>
                  <a:cs typeface="Times New Roman"/>
                </a:rPr>
                <a:t>в анамнезе длительная кортикостероидная терапия </a:t>
              </a:r>
              <a:r>
                <a:rPr lang="ru-RU" sz="1600" b="1" dirty="0">
                  <a:latin typeface="+mj-lt"/>
                  <a:cs typeface="Times New Roman"/>
                </a:rPr>
                <a:t>по поводу миастении </a:t>
              </a:r>
              <a:r>
                <a:rPr lang="ru-RU" sz="1600" b="1" dirty="0" smtClean="0">
                  <a:latin typeface="+mj-lt"/>
                  <a:cs typeface="Times New Roman"/>
                </a:rPr>
                <a:t>гравис </a:t>
              </a:r>
              <a:r>
                <a:rPr lang="ru-RU" sz="1600" b="1" dirty="0">
                  <a:latin typeface="+mj-lt"/>
                  <a:cs typeface="Times New Roman"/>
                </a:rPr>
                <a:t>с </a:t>
              </a:r>
              <a:r>
                <a:rPr lang="ru-RU" sz="1600" b="1" dirty="0" smtClean="0">
                  <a:latin typeface="+mj-lt"/>
                  <a:cs typeface="Times New Roman"/>
                </a:rPr>
                <a:t>прогрессирующим </a:t>
              </a:r>
              <a:r>
                <a:rPr lang="ru-RU" sz="1600" b="1" dirty="0">
                  <a:latin typeface="+mj-lt"/>
                  <a:cs typeface="Times New Roman"/>
                </a:rPr>
                <a:t>изменением психического статуса</a:t>
              </a:r>
              <a:endParaRPr lang="en-US" sz="1600" b="1" kern="1200" dirty="0">
                <a:solidFill>
                  <a:schemeClr val="tx1"/>
                </a:solidFill>
                <a:latin typeface="+mj-lt"/>
                <a:cs typeface="Times New Roman"/>
              </a:endParaRPr>
            </a:p>
          </p:txBody>
        </p:sp>
      </p:grpSp>
      <p:sp>
        <p:nvSpPr>
          <p:cNvPr id="9" name="TextBox 8">
            <a:extLst>
              <a:ext uri="{FF2B5EF4-FFF2-40B4-BE49-F238E27FC236}">
                <a16:creationId xmlns:a16="http://schemas.microsoft.com/office/drawing/2014/main" id="{D367725F-4ADE-4698-A3C6-4A95E0A2044A}"/>
              </a:ext>
            </a:extLst>
          </p:cNvPr>
          <p:cNvSpPr txBox="1"/>
          <p:nvPr/>
        </p:nvSpPr>
        <p:spPr>
          <a:xfrm>
            <a:off x="99642" y="4114034"/>
            <a:ext cx="11925928" cy="1477328"/>
          </a:xfrm>
          <a:prstGeom prst="rect">
            <a:avLst/>
          </a:prstGeom>
          <a:solidFill>
            <a:schemeClr val="tx1"/>
          </a:solidFill>
        </p:spPr>
        <p:txBody>
          <a:bodyPr wrap="square" rtlCol="0">
            <a:spAutoFit/>
          </a:bodyPr>
          <a:lstStyle/>
          <a:p>
            <a:pPr algn="just"/>
            <a:r>
              <a:rPr lang="ru-RU" b="1" dirty="0">
                <a:solidFill>
                  <a:schemeClr val="bg1"/>
                </a:solidFill>
              </a:rPr>
              <a:t>(</a:t>
            </a:r>
            <a:r>
              <a:rPr lang="ru-RU" b="1" dirty="0" smtClean="0">
                <a:solidFill>
                  <a:schemeClr val="bg1"/>
                </a:solidFill>
              </a:rPr>
              <a:t>A) Т2-взвешенное FLAIR-изображение, аксиальный срез: </a:t>
            </a:r>
            <a:r>
              <a:rPr lang="ru-RU" b="1" dirty="0" err="1" smtClean="0">
                <a:solidFill>
                  <a:srgbClr val="FFFF00"/>
                </a:solidFill>
              </a:rPr>
              <a:t>гиперинтенсивные</a:t>
            </a:r>
            <a:r>
              <a:rPr lang="ru-RU" b="1" dirty="0" smtClean="0">
                <a:solidFill>
                  <a:srgbClr val="FFFF00"/>
                </a:solidFill>
              </a:rPr>
              <a:t> </a:t>
            </a:r>
            <a:r>
              <a:rPr lang="ru-RU" b="1" dirty="0">
                <a:solidFill>
                  <a:srgbClr val="FFFF00"/>
                </a:solidFill>
              </a:rPr>
              <a:t>очаги поражения белого </a:t>
            </a:r>
            <a:r>
              <a:rPr lang="ru-RU" b="1" dirty="0" smtClean="0">
                <a:solidFill>
                  <a:srgbClr val="FFFF00"/>
                </a:solidFill>
              </a:rPr>
              <a:t>вещества </a:t>
            </a:r>
            <a:r>
              <a:rPr lang="ru-RU" b="1" dirty="0">
                <a:solidFill>
                  <a:schemeClr val="bg1"/>
                </a:solidFill>
              </a:rPr>
              <a:t>в правой лобной </a:t>
            </a:r>
            <a:r>
              <a:rPr lang="ru-RU" b="1" dirty="0" smtClean="0">
                <a:solidFill>
                  <a:schemeClr val="bg1"/>
                </a:solidFill>
              </a:rPr>
              <a:t>доле </a:t>
            </a:r>
            <a:r>
              <a:rPr lang="ru-RU" b="1" dirty="0" smtClean="0">
                <a:solidFill>
                  <a:srgbClr val="FF0000"/>
                </a:solidFill>
              </a:rPr>
              <a:t>с вовлечением субкортикальных U-волокон</a:t>
            </a:r>
            <a:r>
              <a:rPr lang="ru-RU" b="1" dirty="0" smtClean="0">
                <a:solidFill>
                  <a:schemeClr val="bg1"/>
                </a:solidFill>
              </a:rPr>
              <a:t>. </a:t>
            </a:r>
            <a:r>
              <a:rPr lang="ru-RU" b="1" dirty="0">
                <a:solidFill>
                  <a:schemeClr val="bg1"/>
                </a:solidFill>
              </a:rPr>
              <a:t>(</a:t>
            </a:r>
            <a:r>
              <a:rPr lang="ru-RU" b="1" dirty="0" smtClean="0">
                <a:solidFill>
                  <a:schemeClr val="bg1"/>
                </a:solidFill>
              </a:rPr>
              <a:t>B) Т2-взвешенное </a:t>
            </a:r>
            <a:r>
              <a:rPr lang="ru-RU" b="1" dirty="0">
                <a:solidFill>
                  <a:schemeClr val="bg1"/>
                </a:solidFill>
              </a:rPr>
              <a:t>МРТ </a:t>
            </a:r>
            <a:r>
              <a:rPr lang="ru-RU" b="1" dirty="0" smtClean="0">
                <a:solidFill>
                  <a:schemeClr val="bg1"/>
                </a:solidFill>
              </a:rPr>
              <a:t>FLAIR-изображение, аксиальный срез: дополнительное </a:t>
            </a:r>
            <a:r>
              <a:rPr lang="ru-RU" b="1" dirty="0" err="1">
                <a:solidFill>
                  <a:schemeClr val="bg1"/>
                </a:solidFill>
              </a:rPr>
              <a:t>гиперинтенсивное</a:t>
            </a:r>
            <a:r>
              <a:rPr lang="ru-RU" b="1" dirty="0">
                <a:solidFill>
                  <a:schemeClr val="bg1"/>
                </a:solidFill>
              </a:rPr>
              <a:t> поражение правого </a:t>
            </a:r>
            <a:r>
              <a:rPr lang="ru-RU" b="1" dirty="0" smtClean="0">
                <a:solidFill>
                  <a:schemeClr val="bg1"/>
                </a:solidFill>
              </a:rPr>
              <a:t>таламуса </a:t>
            </a:r>
            <a:r>
              <a:rPr lang="ru-RU" b="1" dirty="0">
                <a:solidFill>
                  <a:schemeClr val="bg1"/>
                </a:solidFill>
              </a:rPr>
              <a:t>и аномальный </a:t>
            </a:r>
            <a:r>
              <a:rPr lang="ru-RU" b="1" dirty="0" err="1">
                <a:solidFill>
                  <a:schemeClr val="bg1"/>
                </a:solidFill>
              </a:rPr>
              <a:t>гиперинтенсивный</a:t>
            </a:r>
            <a:r>
              <a:rPr lang="ru-RU" b="1" dirty="0">
                <a:solidFill>
                  <a:schemeClr val="bg1"/>
                </a:solidFill>
              </a:rPr>
              <a:t> сигнал </a:t>
            </a:r>
            <a:r>
              <a:rPr lang="ru-RU" b="1" dirty="0" smtClean="0">
                <a:solidFill>
                  <a:schemeClr val="bg1"/>
                </a:solidFill>
              </a:rPr>
              <a:t>валика </a:t>
            </a:r>
            <a:r>
              <a:rPr lang="ru-RU" b="1" dirty="0">
                <a:solidFill>
                  <a:schemeClr val="bg1"/>
                </a:solidFill>
              </a:rPr>
              <a:t>мозолистого </a:t>
            </a:r>
            <a:r>
              <a:rPr lang="ru-RU" b="1" dirty="0" smtClean="0">
                <a:solidFill>
                  <a:schemeClr val="bg1"/>
                </a:solidFill>
              </a:rPr>
              <a:t>тела. </a:t>
            </a:r>
            <a:r>
              <a:rPr lang="ru-RU" b="1" dirty="0">
                <a:solidFill>
                  <a:schemeClr val="bg1"/>
                </a:solidFill>
              </a:rPr>
              <a:t>На </a:t>
            </a:r>
            <a:r>
              <a:rPr lang="ru-RU" b="1" dirty="0" err="1">
                <a:solidFill>
                  <a:schemeClr val="bg1"/>
                </a:solidFill>
              </a:rPr>
              <a:t>постконтрастной</a:t>
            </a:r>
            <a:r>
              <a:rPr lang="ru-RU" b="1" dirty="0">
                <a:solidFill>
                  <a:schemeClr val="bg1"/>
                </a:solidFill>
              </a:rPr>
              <a:t> Т1-взвешенной последовательности усиления не было (не показано). </a:t>
            </a:r>
            <a:r>
              <a:rPr lang="ru-RU" b="1" dirty="0" smtClean="0">
                <a:solidFill>
                  <a:schemeClr val="bg1"/>
                </a:solidFill>
              </a:rPr>
              <a:t>Диагноз был доказан биопсией - </a:t>
            </a:r>
            <a:r>
              <a:rPr lang="ru-RU" b="1" dirty="0">
                <a:solidFill>
                  <a:schemeClr val="bg1"/>
                </a:solidFill>
              </a:rPr>
              <a:t>ПМЛ. </a:t>
            </a:r>
            <a:endParaRPr lang="en-US" b="1" dirty="0">
              <a:solidFill>
                <a:schemeClr val="bg1"/>
              </a:solidFill>
            </a:endParaRPr>
          </a:p>
        </p:txBody>
      </p:sp>
      <p:sp>
        <p:nvSpPr>
          <p:cNvPr id="22" name="TextBox 21">
            <a:extLst>
              <a:ext uri="{FF2B5EF4-FFF2-40B4-BE49-F238E27FC236}">
                <a16:creationId xmlns:a16="http://schemas.microsoft.com/office/drawing/2014/main" id="{26F0155F-67B9-4038-A38E-CC730FCB1A8D}"/>
              </a:ext>
            </a:extLst>
          </p:cNvPr>
          <p:cNvSpPr txBox="1"/>
          <p:nvPr/>
        </p:nvSpPr>
        <p:spPr>
          <a:xfrm>
            <a:off x="99642" y="5630383"/>
            <a:ext cx="11992715" cy="923330"/>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ru-RU" b="1" dirty="0">
                <a:solidFill>
                  <a:sysClr val="windowText" lastClr="000000"/>
                </a:solidFill>
              </a:rPr>
              <a:t>ПМЛ - это </a:t>
            </a:r>
            <a:r>
              <a:rPr lang="ru-RU" b="1" dirty="0" smtClean="0">
                <a:solidFill>
                  <a:sysClr val="windowText" lastClr="000000"/>
                </a:solidFill>
              </a:rPr>
              <a:t>подострая инфекция</a:t>
            </a:r>
            <a:r>
              <a:rPr lang="ru-RU" b="1" dirty="0">
                <a:solidFill>
                  <a:sysClr val="windowText" lastClr="000000"/>
                </a:solidFill>
              </a:rPr>
              <a:t>, вызываемая ДНК-вирусом JC </a:t>
            </a:r>
            <a:r>
              <a:rPr lang="ru-RU" b="1" dirty="0" err="1">
                <a:solidFill>
                  <a:sysClr val="windowText" lastClr="000000"/>
                </a:solidFill>
              </a:rPr>
              <a:t>polyomavirus</a:t>
            </a:r>
            <a:r>
              <a:rPr lang="ru-RU" b="1" dirty="0">
                <a:solidFill>
                  <a:sysClr val="windowText" lastClr="000000"/>
                </a:solidFill>
              </a:rPr>
              <a:t> (JCV). Вирус JC инфицирует </a:t>
            </a:r>
            <a:r>
              <a:rPr lang="ru-RU" b="1" dirty="0" err="1">
                <a:solidFill>
                  <a:sysClr val="windowText" lastClr="000000"/>
                </a:solidFill>
              </a:rPr>
              <a:t>олигодендроциты</a:t>
            </a:r>
            <a:r>
              <a:rPr lang="ru-RU" b="1" dirty="0">
                <a:solidFill>
                  <a:sysClr val="windowText" lastClr="000000"/>
                </a:solidFill>
              </a:rPr>
              <a:t> и вызывает </a:t>
            </a:r>
            <a:r>
              <a:rPr lang="ru-RU" b="1" dirty="0" err="1" smtClean="0">
                <a:solidFill>
                  <a:sysClr val="windowText" lastClr="000000"/>
                </a:solidFill>
              </a:rPr>
              <a:t>демиелинизацию</a:t>
            </a:r>
            <a:r>
              <a:rPr lang="ru-RU" b="1" dirty="0" smtClean="0">
                <a:solidFill>
                  <a:sysClr val="windowText" lastClr="000000"/>
                </a:solidFill>
              </a:rPr>
              <a:t>. </a:t>
            </a:r>
            <a:r>
              <a:rPr lang="ru-RU" b="1" dirty="0">
                <a:solidFill>
                  <a:sysClr val="windowText" lastClr="000000"/>
                </a:solidFill>
              </a:rPr>
              <a:t>Поражения </a:t>
            </a:r>
            <a:r>
              <a:rPr lang="ru-RU" b="1" dirty="0" smtClean="0">
                <a:solidFill>
                  <a:sysClr val="windowText" lastClr="000000"/>
                </a:solidFill>
              </a:rPr>
              <a:t>при </a:t>
            </a:r>
            <a:r>
              <a:rPr lang="ru-RU" b="1" dirty="0">
                <a:solidFill>
                  <a:sysClr val="windowText" lastClr="000000"/>
                </a:solidFill>
              </a:rPr>
              <a:t>ПМЛ носят пестрый и асимметричный характер с характерным вовлечением субкортикальных U-волокон</a:t>
            </a:r>
            <a:endParaRPr lang="en-US" b="1" dirty="0">
              <a:solidFill>
                <a:sysClr val="windowText" lastClr="000000"/>
              </a:solidFill>
              <a:sym typeface="Wingdings" pitchFamily="2" charset="2"/>
            </a:endParaRPr>
          </a:p>
        </p:txBody>
      </p:sp>
      <p:pic>
        <p:nvPicPr>
          <p:cNvPr id="24" name="Picture 23" descr="A picture containing mirror, photo, reflection, white&#10;&#10;Description automatically generated">
            <a:extLst>
              <a:ext uri="{FF2B5EF4-FFF2-40B4-BE49-F238E27FC236}">
                <a16:creationId xmlns:a16="http://schemas.microsoft.com/office/drawing/2014/main" id="{5C7E1164-ACD3-694C-A89C-D2BF6D3A1E28}"/>
              </a:ext>
            </a:extLst>
          </p:cNvPr>
          <p:cNvPicPr>
            <a:picLocks noChangeAspect="1"/>
          </p:cNvPicPr>
          <p:nvPr/>
        </p:nvPicPr>
        <p:blipFill rotWithShape="1">
          <a:blip r:embed="rId3"/>
          <a:srcRect l="15865" t="1543" r="15865" b="429"/>
          <a:stretch/>
        </p:blipFill>
        <p:spPr>
          <a:xfrm>
            <a:off x="5830587" y="926477"/>
            <a:ext cx="2736703" cy="3200400"/>
          </a:xfrm>
          <a:prstGeom prst="rect">
            <a:avLst/>
          </a:prstGeom>
          <a:ln w="19050">
            <a:solidFill>
              <a:srgbClr val="0070C0"/>
            </a:solidFill>
          </a:ln>
        </p:spPr>
      </p:pic>
      <p:pic>
        <p:nvPicPr>
          <p:cNvPr id="25" name="Picture 24" descr="A view of the earth from space&#10;&#10;Description automatically generated">
            <a:extLst>
              <a:ext uri="{FF2B5EF4-FFF2-40B4-BE49-F238E27FC236}">
                <a16:creationId xmlns:a16="http://schemas.microsoft.com/office/drawing/2014/main" id="{FBCE20C7-E277-9643-A918-883B277CA1D4}"/>
              </a:ext>
            </a:extLst>
          </p:cNvPr>
          <p:cNvPicPr>
            <a:picLocks noChangeAspect="1"/>
          </p:cNvPicPr>
          <p:nvPr/>
        </p:nvPicPr>
        <p:blipFill rotWithShape="1">
          <a:blip r:embed="rId4"/>
          <a:srcRect l="19720" t="10733" r="19040" b="4327"/>
          <a:stretch/>
        </p:blipFill>
        <p:spPr>
          <a:xfrm>
            <a:off x="2797423" y="926477"/>
            <a:ext cx="2833139" cy="3200400"/>
          </a:xfrm>
          <a:prstGeom prst="rect">
            <a:avLst/>
          </a:prstGeom>
          <a:ln w="19050">
            <a:solidFill>
              <a:srgbClr val="0070C0"/>
            </a:solidFill>
          </a:ln>
        </p:spPr>
      </p:pic>
      <p:sp>
        <p:nvSpPr>
          <p:cNvPr id="26" name="Rectangle 25">
            <a:extLst>
              <a:ext uri="{FF2B5EF4-FFF2-40B4-BE49-F238E27FC236}">
                <a16:creationId xmlns:a16="http://schemas.microsoft.com/office/drawing/2014/main" id="{53EB1833-282A-A243-ABEE-45AFDDBCE40B}"/>
              </a:ext>
            </a:extLst>
          </p:cNvPr>
          <p:cNvSpPr/>
          <p:nvPr/>
        </p:nvSpPr>
        <p:spPr>
          <a:xfrm>
            <a:off x="2797423" y="3726673"/>
            <a:ext cx="531749"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27" name="Rectangle 26">
            <a:extLst>
              <a:ext uri="{FF2B5EF4-FFF2-40B4-BE49-F238E27FC236}">
                <a16:creationId xmlns:a16="http://schemas.microsoft.com/office/drawing/2014/main" id="{380EB06E-DF25-1B41-A36A-2D5EC3515BDB}"/>
              </a:ext>
            </a:extLst>
          </p:cNvPr>
          <p:cNvSpPr/>
          <p:nvPr/>
        </p:nvSpPr>
        <p:spPr>
          <a:xfrm>
            <a:off x="5799453" y="3726673"/>
            <a:ext cx="52630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cxnSp>
        <p:nvCxnSpPr>
          <p:cNvPr id="28" name="Straight Arrow Connector 27">
            <a:extLst>
              <a:ext uri="{FF2B5EF4-FFF2-40B4-BE49-F238E27FC236}">
                <a16:creationId xmlns:a16="http://schemas.microsoft.com/office/drawing/2014/main" id="{16F60181-FC94-7C43-8738-EBAB01C2DA22}"/>
              </a:ext>
            </a:extLst>
          </p:cNvPr>
          <p:cNvCxnSpPr>
            <a:cxnSpLocks/>
          </p:cNvCxnSpPr>
          <p:nvPr/>
        </p:nvCxnSpPr>
        <p:spPr>
          <a:xfrm flipH="1" flipV="1">
            <a:off x="7127498" y="3155866"/>
            <a:ext cx="273427" cy="273134"/>
          </a:xfrm>
          <a:prstGeom prst="straightConnector1">
            <a:avLst/>
          </a:prstGeom>
          <a:ln w="25400">
            <a:solidFill>
              <a:srgbClr val="00F42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15603D52-BAAB-EE41-9FA0-F0B212F5BAD6}"/>
              </a:ext>
            </a:extLst>
          </p:cNvPr>
          <p:cNvCxnSpPr>
            <a:cxnSpLocks/>
          </p:cNvCxnSpPr>
          <p:nvPr/>
        </p:nvCxnSpPr>
        <p:spPr>
          <a:xfrm>
            <a:off x="3214688" y="1848713"/>
            <a:ext cx="313320" cy="270510"/>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31B4BA58-459B-7743-8E80-C36211DF953F}"/>
              </a:ext>
            </a:extLst>
          </p:cNvPr>
          <p:cNvCxnSpPr>
            <a:cxnSpLocks/>
          </p:cNvCxnSpPr>
          <p:nvPr/>
        </p:nvCxnSpPr>
        <p:spPr>
          <a:xfrm>
            <a:off x="3609984" y="1858233"/>
            <a:ext cx="313320" cy="270510"/>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E54F3B1D-2656-3D44-BFDD-5F32ADEC0699}"/>
              </a:ext>
            </a:extLst>
          </p:cNvPr>
          <p:cNvCxnSpPr>
            <a:cxnSpLocks/>
          </p:cNvCxnSpPr>
          <p:nvPr/>
        </p:nvCxnSpPr>
        <p:spPr>
          <a:xfrm flipV="1">
            <a:off x="3342772" y="2355113"/>
            <a:ext cx="238637" cy="297908"/>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DD1A6BE1-CCE2-064F-AB8D-06A7E9E005CF}"/>
              </a:ext>
            </a:extLst>
          </p:cNvPr>
          <p:cNvCxnSpPr>
            <a:cxnSpLocks/>
          </p:cNvCxnSpPr>
          <p:nvPr/>
        </p:nvCxnSpPr>
        <p:spPr>
          <a:xfrm>
            <a:off x="6462361" y="2342718"/>
            <a:ext cx="279583" cy="277569"/>
          </a:xfrm>
          <a:prstGeom prst="straightConnector1">
            <a:avLst/>
          </a:prstGeom>
          <a:ln w="25400">
            <a:solidFill>
              <a:srgbClr val="F733F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959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12" presetClass="entr" presetSubtype="4"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p:tgtEl>
                                          <p:spTgt spid="36"/>
                                        </p:tgtEl>
                                        <p:attrNameLst>
                                          <p:attrName>ppt_y</p:attrName>
                                        </p:attrNameLst>
                                      </p:cBhvr>
                                      <p:tavLst>
                                        <p:tav tm="0">
                                          <p:val>
                                            <p:strVal val="#ppt_y+#ppt_h*1.125000"/>
                                          </p:val>
                                        </p:tav>
                                        <p:tav tm="100000">
                                          <p:val>
                                            <p:strVal val="#ppt_y"/>
                                          </p:val>
                                        </p:tav>
                                      </p:tavLst>
                                    </p:anim>
                                    <p:animEffect transition="in" filter="wipe(up)">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4214008435"/>
              </p:ext>
            </p:extLst>
          </p:nvPr>
        </p:nvGraphicFramePr>
        <p:xfrm>
          <a:off x="401579" y="627558"/>
          <a:ext cx="11357034" cy="847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651" name="TextBox 7"/>
          <p:cNvSpPr txBox="1">
            <a:spLocks noChangeArrowheads="1"/>
          </p:cNvSpPr>
          <p:nvPr/>
        </p:nvSpPr>
        <p:spPr bwMode="auto">
          <a:xfrm>
            <a:off x="70235" y="3081311"/>
            <a:ext cx="606509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ru-RU" altLang="en-US" sz="1800" b="1" dirty="0" smtClean="0">
                <a:solidFill>
                  <a:srgbClr val="00B050"/>
                </a:solidFill>
                <a:latin typeface="+mn-lt"/>
                <a:cs typeface="Times New Roman" pitchFamily="18" charset="0"/>
              </a:rPr>
              <a:t>ВИЧ-энцефалит</a:t>
            </a:r>
            <a:endParaRPr lang="en-US" altLang="en-US" sz="1800" b="1" dirty="0">
              <a:solidFill>
                <a:srgbClr val="00B050"/>
              </a:solidFill>
              <a:latin typeface="+mn-lt"/>
              <a:cs typeface="Times New Roman" pitchFamily="18" charset="0"/>
            </a:endParaRPr>
          </a:p>
          <a:p>
            <a:pPr eaLnBrk="1" hangingPunct="1">
              <a:buFont typeface="Wingdings" pitchFamily="2" charset="2"/>
              <a:buChar char="q"/>
            </a:pPr>
            <a:r>
              <a:rPr lang="en-US" altLang="en-US" sz="1800" b="1" dirty="0">
                <a:solidFill>
                  <a:schemeClr val="bg1"/>
                </a:solidFill>
                <a:latin typeface="+mn-lt"/>
                <a:cs typeface="Times New Roman" pitchFamily="18" charset="0"/>
              </a:rPr>
              <a:t> </a:t>
            </a:r>
            <a:r>
              <a:rPr lang="ru-RU" sz="1800" b="1" dirty="0">
                <a:solidFill>
                  <a:schemeClr val="bg1"/>
                </a:solidFill>
                <a:latin typeface="+mn-lt"/>
              </a:rPr>
              <a:t>Прямое инфицирование мозга ВИЧ</a:t>
            </a:r>
          </a:p>
          <a:p>
            <a:pPr eaLnBrk="1" hangingPunct="1">
              <a:buFont typeface="Wingdings" pitchFamily="2" charset="2"/>
              <a:buChar char="q"/>
            </a:pPr>
            <a:r>
              <a:rPr lang="ru-RU" sz="1800" b="1" dirty="0">
                <a:solidFill>
                  <a:schemeClr val="bg1"/>
                </a:solidFill>
                <a:latin typeface="+mn-lt"/>
              </a:rPr>
              <a:t> Диффузные, двусторонние, </a:t>
            </a:r>
            <a:r>
              <a:rPr lang="ru-RU" sz="1800" b="1" dirty="0" smtClean="0">
                <a:solidFill>
                  <a:schemeClr val="bg1"/>
                </a:solidFill>
                <a:latin typeface="+mn-lt"/>
              </a:rPr>
              <a:t>симметричные поражения </a:t>
            </a:r>
            <a:endParaRPr lang="ru-RU" sz="1800" b="1" dirty="0">
              <a:solidFill>
                <a:schemeClr val="bg1"/>
              </a:solidFill>
              <a:latin typeface="+mn-lt"/>
            </a:endParaRPr>
          </a:p>
          <a:p>
            <a:pPr eaLnBrk="1" hangingPunct="1">
              <a:buFont typeface="Wingdings" pitchFamily="2" charset="2"/>
              <a:buChar char="q"/>
            </a:pPr>
            <a:r>
              <a:rPr lang="ru-RU" sz="1800" b="1" dirty="0">
                <a:solidFill>
                  <a:schemeClr val="bg1"/>
                </a:solidFill>
                <a:latin typeface="+mn-lt"/>
              </a:rPr>
              <a:t> Не затрагивает субкортикальные U-волокна</a:t>
            </a:r>
          </a:p>
          <a:p>
            <a:pPr eaLnBrk="1" hangingPunct="1">
              <a:buFont typeface="Wingdings" pitchFamily="2" charset="2"/>
              <a:buChar char="q"/>
            </a:pPr>
            <a:r>
              <a:rPr lang="ru-RU" sz="1800" b="1" dirty="0">
                <a:solidFill>
                  <a:schemeClr val="bg1"/>
                </a:solidFill>
                <a:latin typeface="+mn-lt"/>
              </a:rPr>
              <a:t> Отсутствие контрастного усиления</a:t>
            </a:r>
          </a:p>
          <a:p>
            <a:pPr eaLnBrk="1" hangingPunct="1">
              <a:buFont typeface="Wingdings" pitchFamily="2" charset="2"/>
              <a:buChar char="q"/>
            </a:pPr>
            <a:r>
              <a:rPr lang="ru-RU" sz="1800" b="1" dirty="0">
                <a:solidFill>
                  <a:schemeClr val="bg1"/>
                </a:solidFill>
                <a:latin typeface="+mn-lt"/>
              </a:rPr>
              <a:t> Часто встречается церебральная атрофия с </a:t>
            </a:r>
            <a:endParaRPr lang="ru-RU" sz="1800" b="1" dirty="0" smtClean="0">
              <a:solidFill>
                <a:schemeClr val="bg1"/>
              </a:solidFill>
              <a:latin typeface="+mn-lt"/>
            </a:endParaRPr>
          </a:p>
          <a:p>
            <a:pPr eaLnBrk="1" hangingPunct="1"/>
            <a:r>
              <a:rPr lang="ru-RU" sz="1800" b="1" dirty="0" smtClean="0">
                <a:solidFill>
                  <a:schemeClr val="bg1"/>
                </a:solidFill>
                <a:latin typeface="+mn-lt"/>
              </a:rPr>
              <a:t>когнитивными </a:t>
            </a:r>
            <a:r>
              <a:rPr lang="ru-RU" sz="1800" b="1" dirty="0">
                <a:solidFill>
                  <a:schemeClr val="bg1"/>
                </a:solidFill>
                <a:latin typeface="+mn-lt"/>
              </a:rPr>
              <a:t>нарушениями</a:t>
            </a:r>
            <a:endParaRPr lang="en-US" altLang="en-US" sz="1800" b="1" dirty="0">
              <a:solidFill>
                <a:schemeClr val="bg1"/>
              </a:solidFill>
              <a:latin typeface="+mn-lt"/>
              <a:cs typeface="Times New Roman" pitchFamily="18" charset="0"/>
            </a:endParaRPr>
          </a:p>
        </p:txBody>
      </p:sp>
      <p:sp>
        <p:nvSpPr>
          <p:cNvPr id="27652" name="TextBox 9"/>
          <p:cNvSpPr txBox="1">
            <a:spLocks noChangeArrowheads="1"/>
          </p:cNvSpPr>
          <p:nvPr/>
        </p:nvSpPr>
        <p:spPr bwMode="auto">
          <a:xfrm>
            <a:off x="6080096" y="3152362"/>
            <a:ext cx="615091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ru-RU" altLang="en-US" sz="1800" b="1" dirty="0">
                <a:solidFill>
                  <a:srgbClr val="00B050"/>
                </a:solidFill>
                <a:latin typeface="+mn-lt"/>
                <a:cs typeface="Times New Roman" pitchFamily="18" charset="0"/>
              </a:rPr>
              <a:t>Прогрессирующая мультифокальная </a:t>
            </a:r>
            <a:r>
              <a:rPr lang="ru-RU" altLang="en-US" sz="1800" b="1" dirty="0" err="1">
                <a:solidFill>
                  <a:srgbClr val="00B050"/>
                </a:solidFill>
                <a:latin typeface="+mn-lt"/>
                <a:cs typeface="Times New Roman" pitchFamily="18" charset="0"/>
              </a:rPr>
              <a:t>лейкоэнцефалопатия</a:t>
            </a:r>
            <a:r>
              <a:rPr lang="ru-RU" altLang="en-US" sz="1800" b="1" dirty="0">
                <a:solidFill>
                  <a:srgbClr val="00B050"/>
                </a:solidFill>
                <a:latin typeface="+mn-lt"/>
                <a:cs typeface="Times New Roman" pitchFamily="18" charset="0"/>
              </a:rPr>
              <a:t> </a:t>
            </a:r>
            <a:endParaRPr lang="en-US" altLang="en-US" sz="1800" b="1" dirty="0" smtClean="0">
              <a:solidFill>
                <a:srgbClr val="00B050"/>
              </a:solidFill>
              <a:latin typeface="+mn-lt"/>
              <a:cs typeface="Times New Roman" pitchFamily="18" charset="0"/>
            </a:endParaRPr>
          </a:p>
          <a:p>
            <a:pPr eaLnBrk="1" hangingPunct="1">
              <a:buFont typeface="Wingdings" pitchFamily="2" charset="2"/>
              <a:buChar char="q"/>
            </a:pPr>
            <a:r>
              <a:rPr lang="ru-RU" altLang="en-US" sz="1800" b="1" dirty="0" smtClean="0">
                <a:solidFill>
                  <a:schemeClr val="bg1"/>
                </a:solidFill>
                <a:latin typeface="+mn-lt"/>
                <a:cs typeface="Times New Roman" pitchFamily="18" charset="0"/>
              </a:rPr>
              <a:t>Инфицирование </a:t>
            </a:r>
            <a:r>
              <a:rPr lang="ru-RU" altLang="en-US" sz="1800" b="1" dirty="0">
                <a:solidFill>
                  <a:schemeClr val="bg1"/>
                </a:solidFill>
                <a:latin typeface="+mn-lt"/>
                <a:cs typeface="Times New Roman" pitchFamily="18" charset="0"/>
              </a:rPr>
              <a:t>мозга вирусом JC</a:t>
            </a:r>
          </a:p>
          <a:p>
            <a:pPr eaLnBrk="1" hangingPunct="1">
              <a:buFont typeface="Wingdings" pitchFamily="2" charset="2"/>
              <a:buChar char="q"/>
            </a:pPr>
            <a:r>
              <a:rPr lang="ru-RU" altLang="en-US" sz="1800" b="1" dirty="0">
                <a:solidFill>
                  <a:schemeClr val="bg1"/>
                </a:solidFill>
                <a:latin typeface="+mn-lt"/>
                <a:cs typeface="Times New Roman" pitchFamily="18" charset="0"/>
              </a:rPr>
              <a:t>Пятнистые, двусторонние, асимметричные поражения </a:t>
            </a:r>
          </a:p>
          <a:p>
            <a:pPr eaLnBrk="1" hangingPunct="1">
              <a:buFont typeface="Wingdings" pitchFamily="2" charset="2"/>
              <a:buChar char="q"/>
            </a:pPr>
            <a:r>
              <a:rPr lang="ru-RU" altLang="en-US" sz="1800" b="1" dirty="0" smtClean="0">
                <a:solidFill>
                  <a:schemeClr val="bg1"/>
                </a:solidFill>
                <a:latin typeface="+mn-lt"/>
                <a:cs typeface="Times New Roman" pitchFamily="18" charset="0"/>
              </a:rPr>
              <a:t>Вовлекает </a:t>
            </a:r>
            <a:r>
              <a:rPr lang="ru-RU" altLang="en-US" sz="1800" b="1" dirty="0">
                <a:solidFill>
                  <a:schemeClr val="bg1"/>
                </a:solidFill>
                <a:latin typeface="+mn-lt"/>
                <a:cs typeface="Times New Roman" pitchFamily="18" charset="0"/>
              </a:rPr>
              <a:t>субкортикальные U-волокна</a:t>
            </a:r>
          </a:p>
          <a:p>
            <a:pPr eaLnBrk="1" hangingPunct="1">
              <a:buFont typeface="Wingdings" pitchFamily="2" charset="2"/>
              <a:buChar char="q"/>
            </a:pPr>
            <a:r>
              <a:rPr lang="ru-RU" altLang="en-US" sz="1800" b="1" dirty="0" smtClean="0">
                <a:solidFill>
                  <a:schemeClr val="bg1"/>
                </a:solidFill>
                <a:latin typeface="+mn-lt"/>
                <a:cs typeface="Times New Roman" pitchFamily="18" charset="0"/>
              </a:rPr>
              <a:t>Может </a:t>
            </a:r>
            <a:r>
              <a:rPr lang="ru-RU" altLang="en-US" sz="1800" b="1" dirty="0">
                <a:solidFill>
                  <a:schemeClr val="bg1"/>
                </a:solidFill>
                <a:latin typeface="+mn-lt"/>
                <a:cs typeface="Times New Roman" pitchFamily="18" charset="0"/>
              </a:rPr>
              <a:t>наблюдаться ограничение диффузии и </a:t>
            </a:r>
            <a:r>
              <a:rPr lang="ru-RU" altLang="en-US" sz="1800" b="1" dirty="0" smtClean="0">
                <a:solidFill>
                  <a:schemeClr val="bg1"/>
                </a:solidFill>
                <a:latin typeface="+mn-lt"/>
                <a:cs typeface="Times New Roman" pitchFamily="18" charset="0"/>
              </a:rPr>
              <a:t>КУ</a:t>
            </a:r>
            <a:endParaRPr lang="ru-RU" altLang="en-US" sz="1800" b="1" dirty="0">
              <a:solidFill>
                <a:schemeClr val="bg1"/>
              </a:solidFill>
              <a:latin typeface="+mn-lt"/>
              <a:cs typeface="Times New Roman" pitchFamily="18" charset="0"/>
            </a:endParaRPr>
          </a:p>
          <a:p>
            <a:pPr eaLnBrk="1" hangingPunct="1">
              <a:buFont typeface="Wingdings" pitchFamily="2" charset="2"/>
              <a:buChar char="q"/>
            </a:pPr>
            <a:r>
              <a:rPr lang="ru-RU" altLang="en-US" sz="1800" b="1" dirty="0">
                <a:solidFill>
                  <a:schemeClr val="bg1"/>
                </a:solidFill>
                <a:latin typeface="+mn-lt"/>
                <a:cs typeface="Times New Roman" pitchFamily="18" charset="0"/>
              </a:rPr>
              <a:t> Объем головного мозга сохранен</a:t>
            </a:r>
            <a:endParaRPr lang="en-US" altLang="en-US" sz="1800" b="1" dirty="0">
              <a:solidFill>
                <a:schemeClr val="bg1"/>
              </a:solidFill>
              <a:latin typeface="+mn-lt"/>
              <a:cs typeface="Times New Roman" pitchFamily="18" charset="0"/>
            </a:endParaRPr>
          </a:p>
        </p:txBody>
      </p:sp>
      <p:sp>
        <p:nvSpPr>
          <p:cNvPr id="13" name="TextBox 12">
            <a:extLst>
              <a:ext uri="{FF2B5EF4-FFF2-40B4-BE49-F238E27FC236}">
                <a16:creationId xmlns:a16="http://schemas.microsoft.com/office/drawing/2014/main" id="{04F18F20-9C1D-1348-8FE4-F9FC8812AFB0}"/>
              </a:ext>
            </a:extLst>
          </p:cNvPr>
          <p:cNvSpPr txBox="1"/>
          <p:nvPr/>
        </p:nvSpPr>
        <p:spPr>
          <a:xfrm>
            <a:off x="205781" y="164811"/>
            <a:ext cx="11780437" cy="584775"/>
          </a:xfrm>
          <a:prstGeom prst="rect">
            <a:avLst/>
          </a:prstGeom>
          <a:noFill/>
        </p:spPr>
        <p:txBody>
          <a:bodyPr wrap="square" rtlCol="0">
            <a:spAutoFit/>
          </a:bodyPr>
          <a:lstStyle/>
          <a:p>
            <a:pPr algn="ctr"/>
            <a:r>
              <a:rPr lang="ru-RU" sz="3200" b="1" dirty="0">
                <a:solidFill>
                  <a:srgbClr val="FFFF00"/>
                </a:solidFill>
                <a:latin typeface="+mj-lt"/>
              </a:rPr>
              <a:t>Отличительные особенности визуализации</a:t>
            </a:r>
          </a:p>
        </p:txBody>
      </p:sp>
      <p:sp>
        <p:nvSpPr>
          <p:cNvPr id="20" name="TextBox 19">
            <a:extLst>
              <a:ext uri="{FF2B5EF4-FFF2-40B4-BE49-F238E27FC236}">
                <a16:creationId xmlns:a16="http://schemas.microsoft.com/office/drawing/2014/main" id="{962EED8C-CCC4-1245-BB3E-58F0971F0351}"/>
              </a:ext>
            </a:extLst>
          </p:cNvPr>
          <p:cNvSpPr txBox="1"/>
          <p:nvPr/>
        </p:nvSpPr>
        <p:spPr>
          <a:xfrm>
            <a:off x="70235" y="5134872"/>
            <a:ext cx="12019722" cy="1200329"/>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ru-RU" b="1" dirty="0" smtClean="0">
                <a:solidFill>
                  <a:sysClr val="windowText" lastClr="000000"/>
                </a:solidFill>
              </a:rPr>
              <a:t>Для </a:t>
            </a:r>
            <a:r>
              <a:rPr lang="ru-RU" b="1" dirty="0">
                <a:solidFill>
                  <a:sysClr val="windowText" lastClr="000000"/>
                </a:solidFill>
              </a:rPr>
              <a:t>ПМЛ характерно вовлечение </a:t>
            </a:r>
            <a:r>
              <a:rPr lang="ru-RU" b="1" dirty="0" smtClean="0">
                <a:solidFill>
                  <a:sysClr val="windowText" lastClr="000000"/>
                </a:solidFill>
              </a:rPr>
              <a:t>в процесс подкорковых </a:t>
            </a:r>
            <a:r>
              <a:rPr lang="ru-RU" b="1" dirty="0">
                <a:solidFill>
                  <a:sysClr val="windowText" lastClr="000000"/>
                </a:solidFill>
              </a:rPr>
              <a:t>U-волокон. При ВИЧ-энцефалите обычно не наблюдается усиления вовлеченных областей, но если усиление </a:t>
            </a:r>
            <a:r>
              <a:rPr lang="ru-RU" b="1" dirty="0" smtClean="0">
                <a:solidFill>
                  <a:sysClr val="windowText" lastClr="000000"/>
                </a:solidFill>
              </a:rPr>
              <a:t>присутствует – это может указывать на наличие инфекций </a:t>
            </a:r>
            <a:r>
              <a:rPr lang="ru-RU" b="1" dirty="0">
                <a:solidFill>
                  <a:sysClr val="windowText" lastClr="000000"/>
                </a:solidFill>
              </a:rPr>
              <a:t>или </a:t>
            </a:r>
            <a:r>
              <a:rPr lang="ru-RU" b="1" dirty="0">
                <a:solidFill>
                  <a:schemeClr val="tx1"/>
                </a:solidFill>
              </a:rPr>
              <a:t>в</a:t>
            </a:r>
            <a:r>
              <a:rPr lang="ru-RU" b="1" dirty="0" smtClean="0">
                <a:solidFill>
                  <a:schemeClr val="tx1"/>
                </a:solidFill>
              </a:rPr>
              <a:t>оспалительный </a:t>
            </a:r>
            <a:r>
              <a:rPr lang="ru-RU" b="1" dirty="0">
                <a:solidFill>
                  <a:schemeClr val="tx1"/>
                </a:solidFill>
              </a:rPr>
              <a:t>синдром восстановления иммунитета (ВСВИ</a:t>
            </a:r>
            <a:r>
              <a:rPr lang="ru-RU" b="1" dirty="0" smtClean="0">
                <a:solidFill>
                  <a:schemeClr val="tx1"/>
                </a:solidFill>
              </a:rPr>
              <a:t>). При </a:t>
            </a:r>
            <a:r>
              <a:rPr lang="ru-RU" b="1" dirty="0">
                <a:solidFill>
                  <a:sysClr val="windowText" lastClr="000000"/>
                </a:solidFill>
              </a:rPr>
              <a:t>ПМЛ может наблюдаться ограничение диффузии и контрастное </a:t>
            </a:r>
            <a:r>
              <a:rPr lang="ru-RU" b="1" dirty="0" smtClean="0">
                <a:solidFill>
                  <a:sysClr val="windowText" lastClr="000000"/>
                </a:solidFill>
              </a:rPr>
              <a:t>усиление</a:t>
            </a:r>
            <a:endParaRPr lang="en-US" b="1" dirty="0">
              <a:solidFill>
                <a:schemeClr val="tx1"/>
              </a:solidFill>
            </a:endParaRPr>
          </a:p>
        </p:txBody>
      </p:sp>
      <p:pic>
        <p:nvPicPr>
          <p:cNvPr id="16" name="Picture 15">
            <a:extLst>
              <a:ext uri="{FF2B5EF4-FFF2-40B4-BE49-F238E27FC236}">
                <a16:creationId xmlns:a16="http://schemas.microsoft.com/office/drawing/2014/main" id="{E0E4BFC8-A19B-C34E-9949-D549C2ECDA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599" y="1410801"/>
            <a:ext cx="1410789" cy="1645920"/>
          </a:xfrm>
          <a:prstGeom prst="rect">
            <a:avLst/>
          </a:prstGeom>
          <a:ln w="19050">
            <a:solidFill>
              <a:srgbClr val="0070C0"/>
            </a:solidFill>
          </a:ln>
          <a:effectLst/>
        </p:spPr>
      </p:pic>
      <p:pic>
        <p:nvPicPr>
          <p:cNvPr id="17" name="Picture 16">
            <a:extLst>
              <a:ext uri="{FF2B5EF4-FFF2-40B4-BE49-F238E27FC236}">
                <a16:creationId xmlns:a16="http://schemas.microsoft.com/office/drawing/2014/main" id="{584A03B5-D01C-7645-82F9-E7CD6049BC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633553" y="1410801"/>
            <a:ext cx="1650102" cy="1645920"/>
          </a:xfrm>
          <a:prstGeom prst="rect">
            <a:avLst/>
          </a:prstGeom>
          <a:ln w="19050">
            <a:solidFill>
              <a:srgbClr val="0070C0"/>
            </a:solidFill>
          </a:ln>
          <a:effectLst/>
        </p:spPr>
      </p:pic>
      <p:pic>
        <p:nvPicPr>
          <p:cNvPr id="23" name="Picture 22" descr="A picture containing mirror, photo, reflection, white&#10;&#10;Description automatically generated">
            <a:extLst>
              <a:ext uri="{FF2B5EF4-FFF2-40B4-BE49-F238E27FC236}">
                <a16:creationId xmlns:a16="http://schemas.microsoft.com/office/drawing/2014/main" id="{5F5FFA5C-181F-A440-B998-AED0B4702152}"/>
              </a:ext>
            </a:extLst>
          </p:cNvPr>
          <p:cNvPicPr>
            <a:picLocks noChangeAspect="1"/>
          </p:cNvPicPr>
          <p:nvPr/>
        </p:nvPicPr>
        <p:blipFill rotWithShape="1">
          <a:blip r:embed="rId10"/>
          <a:srcRect l="15865" t="1543" r="15865" b="429"/>
          <a:stretch/>
        </p:blipFill>
        <p:spPr>
          <a:xfrm>
            <a:off x="9243645" y="1384673"/>
            <a:ext cx="1407448" cy="1645920"/>
          </a:xfrm>
          <a:prstGeom prst="rect">
            <a:avLst/>
          </a:prstGeom>
          <a:ln w="19050">
            <a:solidFill>
              <a:srgbClr val="0070C0"/>
            </a:solidFill>
          </a:ln>
        </p:spPr>
      </p:pic>
      <p:pic>
        <p:nvPicPr>
          <p:cNvPr id="24" name="Picture 23" descr="A view of the earth from space&#10;&#10;Description automatically generated">
            <a:extLst>
              <a:ext uri="{FF2B5EF4-FFF2-40B4-BE49-F238E27FC236}">
                <a16:creationId xmlns:a16="http://schemas.microsoft.com/office/drawing/2014/main" id="{938B5251-E1CF-3C4A-8815-D556DA21ECFF}"/>
              </a:ext>
            </a:extLst>
          </p:cNvPr>
          <p:cNvPicPr>
            <a:picLocks noChangeAspect="1"/>
          </p:cNvPicPr>
          <p:nvPr/>
        </p:nvPicPr>
        <p:blipFill rotWithShape="1">
          <a:blip r:embed="rId11"/>
          <a:srcRect l="19720" t="10733" r="19040" b="4327"/>
          <a:stretch/>
        </p:blipFill>
        <p:spPr>
          <a:xfrm>
            <a:off x="7671751" y="1390583"/>
            <a:ext cx="1457043" cy="1645920"/>
          </a:xfrm>
          <a:prstGeom prst="rect">
            <a:avLst/>
          </a:prstGeom>
          <a:ln w="19050">
            <a:solidFill>
              <a:srgbClr val="0070C0"/>
            </a:solidFill>
          </a:ln>
        </p:spPr>
      </p:pic>
      <p:sp>
        <p:nvSpPr>
          <p:cNvPr id="11" name="TextBox 10">
            <a:extLst>
              <a:ext uri="{FF2B5EF4-FFF2-40B4-BE49-F238E27FC236}">
                <a16:creationId xmlns:a16="http://schemas.microsoft.com/office/drawing/2014/main" id="{7DEDAF9F-0A6D-49F3-97BA-9F382CB8A24C}"/>
              </a:ext>
            </a:extLst>
          </p:cNvPr>
          <p:cNvSpPr txBox="1"/>
          <p:nvPr/>
        </p:nvSpPr>
        <p:spPr>
          <a:xfrm>
            <a:off x="4215934" y="1633596"/>
            <a:ext cx="1650102" cy="1169551"/>
          </a:xfrm>
          <a:prstGeom prst="rect">
            <a:avLst/>
          </a:prstGeom>
          <a:noFill/>
        </p:spPr>
        <p:txBody>
          <a:bodyPr wrap="square" rtlCol="0">
            <a:spAutoFit/>
          </a:bodyPr>
          <a:lstStyle/>
          <a:p>
            <a:pPr algn="ctr"/>
            <a:r>
              <a:rPr lang="ru-RU" sz="1400" b="1" dirty="0">
                <a:solidFill>
                  <a:schemeClr val="bg1"/>
                </a:solidFill>
              </a:rPr>
              <a:t>Аксиальные </a:t>
            </a:r>
            <a:r>
              <a:rPr lang="ru-RU" sz="1400" b="1" dirty="0" smtClean="0">
                <a:solidFill>
                  <a:schemeClr val="bg1"/>
                </a:solidFill>
              </a:rPr>
              <a:t>(А) </a:t>
            </a:r>
            <a:r>
              <a:rPr lang="ru-RU" sz="1400" b="1" dirty="0">
                <a:solidFill>
                  <a:schemeClr val="bg1"/>
                </a:solidFill>
              </a:rPr>
              <a:t>и сагиттальные </a:t>
            </a:r>
            <a:r>
              <a:rPr lang="ru-RU" sz="1400" b="1" dirty="0" smtClean="0">
                <a:solidFill>
                  <a:schemeClr val="bg1"/>
                </a:solidFill>
              </a:rPr>
              <a:t>(И) </a:t>
            </a:r>
            <a:r>
              <a:rPr lang="ru-RU" sz="1400" b="1" dirty="0">
                <a:solidFill>
                  <a:schemeClr val="bg1"/>
                </a:solidFill>
              </a:rPr>
              <a:t>Т2-взвешенные FLAIR-изображения</a:t>
            </a:r>
            <a:endParaRPr lang="en-US" sz="1400" dirty="0">
              <a:solidFill>
                <a:schemeClr val="bg1"/>
              </a:solidFill>
            </a:endParaRPr>
          </a:p>
        </p:txBody>
      </p:sp>
      <p:sp>
        <p:nvSpPr>
          <p:cNvPr id="12" name="TextBox 11">
            <a:extLst>
              <a:ext uri="{FF2B5EF4-FFF2-40B4-BE49-F238E27FC236}">
                <a16:creationId xmlns:a16="http://schemas.microsoft.com/office/drawing/2014/main" id="{B5CBC603-A9F1-4CBD-B48E-2DBDF171F9F7}"/>
              </a:ext>
            </a:extLst>
          </p:cNvPr>
          <p:cNvSpPr txBox="1"/>
          <p:nvPr/>
        </p:nvSpPr>
        <p:spPr>
          <a:xfrm>
            <a:off x="10593773" y="1684413"/>
            <a:ext cx="1650102" cy="954107"/>
          </a:xfrm>
          <a:prstGeom prst="rect">
            <a:avLst/>
          </a:prstGeom>
          <a:noFill/>
        </p:spPr>
        <p:txBody>
          <a:bodyPr wrap="square" rtlCol="0">
            <a:spAutoFit/>
          </a:bodyPr>
          <a:lstStyle/>
          <a:p>
            <a:pPr algn="ctr"/>
            <a:r>
              <a:rPr lang="en-US" sz="1400" dirty="0">
                <a:solidFill>
                  <a:schemeClr val="bg1"/>
                </a:solidFill>
              </a:rPr>
              <a:t>(C, D</a:t>
            </a:r>
            <a:r>
              <a:rPr lang="en-US" sz="1400" dirty="0" smtClean="0">
                <a:solidFill>
                  <a:schemeClr val="bg1"/>
                </a:solidFill>
              </a:rPr>
              <a:t>)</a:t>
            </a:r>
            <a:r>
              <a:rPr lang="ru-RU" sz="1400" dirty="0" smtClean="0">
                <a:solidFill>
                  <a:schemeClr val="bg1"/>
                </a:solidFill>
              </a:rPr>
              <a:t> аксиальные</a:t>
            </a:r>
            <a:r>
              <a:rPr lang="en-US" sz="1400" dirty="0" smtClean="0">
                <a:solidFill>
                  <a:schemeClr val="bg1"/>
                </a:solidFill>
              </a:rPr>
              <a:t> </a:t>
            </a:r>
            <a:r>
              <a:rPr lang="ru-RU" sz="1400" b="1" dirty="0" smtClean="0">
                <a:solidFill>
                  <a:schemeClr val="bg1"/>
                </a:solidFill>
              </a:rPr>
              <a:t>Т2-взвешенные FLAIR-изображения</a:t>
            </a:r>
            <a:endParaRPr lang="en-US" sz="1400" dirty="0">
              <a:solidFill>
                <a:schemeClr val="bg1"/>
              </a:solidFill>
            </a:endParaRPr>
          </a:p>
        </p:txBody>
      </p:sp>
      <p:pic>
        <p:nvPicPr>
          <p:cNvPr id="2" name="Picture 1">
            <a:extLst>
              <a:ext uri="{FF2B5EF4-FFF2-40B4-BE49-F238E27FC236}">
                <a16:creationId xmlns:a16="http://schemas.microsoft.com/office/drawing/2014/main" id="{D68631B2-6E29-440E-871F-3F72A4CA031C}"/>
              </a:ext>
            </a:extLst>
          </p:cNvPr>
          <p:cNvPicPr>
            <a:picLocks noChangeAspect="1"/>
          </p:cNvPicPr>
          <p:nvPr/>
        </p:nvPicPr>
        <p:blipFill>
          <a:blip r:embed="rId12"/>
          <a:stretch>
            <a:fillRect/>
          </a:stretch>
        </p:blipFill>
        <p:spPr>
          <a:xfrm>
            <a:off x="1051172" y="1365447"/>
            <a:ext cx="323116" cy="377985"/>
          </a:xfrm>
          <a:prstGeom prst="rect">
            <a:avLst/>
          </a:prstGeom>
        </p:spPr>
      </p:pic>
      <p:sp>
        <p:nvSpPr>
          <p:cNvPr id="19" name="TextBox 18">
            <a:extLst>
              <a:ext uri="{FF2B5EF4-FFF2-40B4-BE49-F238E27FC236}">
                <a16:creationId xmlns:a16="http://schemas.microsoft.com/office/drawing/2014/main" id="{66C3BF4E-EE02-4141-8E2F-5E80BE0F6401}"/>
              </a:ext>
            </a:extLst>
          </p:cNvPr>
          <p:cNvSpPr txBox="1"/>
          <p:nvPr/>
        </p:nvSpPr>
        <p:spPr>
          <a:xfrm>
            <a:off x="2633553" y="1373352"/>
            <a:ext cx="238502" cy="307777"/>
          </a:xfrm>
          <a:prstGeom prst="rect">
            <a:avLst/>
          </a:prstGeom>
          <a:noFill/>
        </p:spPr>
        <p:txBody>
          <a:bodyPr wrap="square" rtlCol="0">
            <a:spAutoFit/>
          </a:bodyPr>
          <a:lstStyle/>
          <a:p>
            <a:r>
              <a:rPr lang="en-US" sz="1400" dirty="0">
                <a:solidFill>
                  <a:schemeClr val="bg1"/>
                </a:solidFill>
              </a:rPr>
              <a:t>B</a:t>
            </a:r>
          </a:p>
        </p:txBody>
      </p:sp>
      <p:sp>
        <p:nvSpPr>
          <p:cNvPr id="21" name="TextBox 20">
            <a:extLst>
              <a:ext uri="{FF2B5EF4-FFF2-40B4-BE49-F238E27FC236}">
                <a16:creationId xmlns:a16="http://schemas.microsoft.com/office/drawing/2014/main" id="{E0498691-DFCD-475C-BDAC-2E4DCA4FC4DB}"/>
              </a:ext>
            </a:extLst>
          </p:cNvPr>
          <p:cNvSpPr txBox="1"/>
          <p:nvPr/>
        </p:nvSpPr>
        <p:spPr>
          <a:xfrm>
            <a:off x="7650863" y="1349738"/>
            <a:ext cx="238502" cy="307777"/>
          </a:xfrm>
          <a:prstGeom prst="rect">
            <a:avLst/>
          </a:prstGeom>
          <a:noFill/>
        </p:spPr>
        <p:txBody>
          <a:bodyPr wrap="square" rtlCol="0">
            <a:spAutoFit/>
          </a:bodyPr>
          <a:lstStyle/>
          <a:p>
            <a:r>
              <a:rPr lang="en-US" sz="1400" dirty="0">
                <a:solidFill>
                  <a:schemeClr val="bg1"/>
                </a:solidFill>
              </a:rPr>
              <a:t>C</a:t>
            </a:r>
          </a:p>
        </p:txBody>
      </p:sp>
      <p:sp>
        <p:nvSpPr>
          <p:cNvPr id="22" name="TextBox 21">
            <a:extLst>
              <a:ext uri="{FF2B5EF4-FFF2-40B4-BE49-F238E27FC236}">
                <a16:creationId xmlns:a16="http://schemas.microsoft.com/office/drawing/2014/main" id="{DCF13D86-886F-4D38-B550-6029457D7C6C}"/>
              </a:ext>
            </a:extLst>
          </p:cNvPr>
          <p:cNvSpPr txBox="1"/>
          <p:nvPr/>
        </p:nvSpPr>
        <p:spPr>
          <a:xfrm>
            <a:off x="9220726" y="1352358"/>
            <a:ext cx="238502" cy="307777"/>
          </a:xfrm>
          <a:prstGeom prst="rect">
            <a:avLst/>
          </a:prstGeom>
          <a:noFill/>
        </p:spPr>
        <p:txBody>
          <a:bodyPr wrap="square" rtlCol="0">
            <a:spAutoFit/>
          </a:bodyPr>
          <a:lstStyle/>
          <a:p>
            <a:r>
              <a:rPr lang="en-US" sz="1400" dirty="0">
                <a:solidFill>
                  <a:schemeClr val="bg1"/>
                </a:solidFill>
              </a:rPr>
              <a:t>D</a:t>
            </a:r>
          </a:p>
        </p:txBody>
      </p:sp>
    </p:spTree>
    <p:extLst>
      <p:ext uri="{BB962C8B-B14F-4D97-AF65-F5344CB8AC3E}">
        <p14:creationId xmlns:p14="http://schemas.microsoft.com/office/powerpoint/2010/main" val="662204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A20A61-4D06-436B-9878-A2C1ED7D42F3}"/>
              </a:ext>
            </a:extLst>
          </p:cNvPr>
          <p:cNvSpPr/>
          <p:nvPr/>
        </p:nvSpPr>
        <p:spPr>
          <a:xfrm>
            <a:off x="91866" y="3946318"/>
            <a:ext cx="11951197" cy="1569660"/>
          </a:xfrm>
          <a:prstGeom prst="rect">
            <a:avLst/>
          </a:prstGeom>
          <a:solidFill>
            <a:schemeClr val="tx1"/>
          </a:solidFill>
        </p:spPr>
        <p:txBody>
          <a:bodyPr wrap="square">
            <a:spAutoFit/>
          </a:bodyPr>
          <a:lstStyle/>
          <a:p>
            <a:pPr lvl="0" algn="just"/>
            <a:r>
              <a:rPr lang="ru-RU" sz="1600" b="1" dirty="0">
                <a:solidFill>
                  <a:schemeClr val="bg1"/>
                </a:solidFill>
                <a:latin typeface="+mj-lt"/>
                <a:cs typeface="Times New Roman"/>
              </a:rPr>
              <a:t>(</a:t>
            </a:r>
            <a:r>
              <a:rPr lang="ru-RU" sz="1600" b="1" dirty="0" smtClean="0">
                <a:solidFill>
                  <a:schemeClr val="bg1"/>
                </a:solidFill>
                <a:latin typeface="+mj-lt"/>
                <a:cs typeface="Times New Roman"/>
              </a:rPr>
              <a:t>A) Т2-взвешенное FLAIR-изображении, аксиальный срез: </a:t>
            </a:r>
            <a:r>
              <a:rPr lang="ru-RU" sz="1600" b="1" dirty="0" smtClean="0">
                <a:solidFill>
                  <a:srgbClr val="FF0000"/>
                </a:solidFill>
                <a:latin typeface="+mj-lt"/>
                <a:cs typeface="Times New Roman"/>
              </a:rPr>
              <a:t>множественные </a:t>
            </a:r>
            <a:r>
              <a:rPr lang="ru-RU" sz="1600" b="1" dirty="0" err="1">
                <a:solidFill>
                  <a:srgbClr val="FF0000"/>
                </a:solidFill>
                <a:latin typeface="+mj-lt"/>
                <a:cs typeface="Times New Roman"/>
              </a:rPr>
              <a:t>паренхимальные</a:t>
            </a:r>
            <a:r>
              <a:rPr lang="ru-RU" sz="1600" b="1" dirty="0">
                <a:solidFill>
                  <a:srgbClr val="FF0000"/>
                </a:solidFill>
                <a:latin typeface="+mj-lt"/>
                <a:cs typeface="Times New Roman"/>
              </a:rPr>
              <a:t> </a:t>
            </a:r>
            <a:r>
              <a:rPr lang="ru-RU" sz="1600" b="1" dirty="0" smtClean="0">
                <a:solidFill>
                  <a:srgbClr val="FF0000"/>
                </a:solidFill>
                <a:latin typeface="+mj-lt"/>
                <a:cs typeface="Times New Roman"/>
              </a:rPr>
              <a:t>поражения </a:t>
            </a:r>
            <a:r>
              <a:rPr lang="ru-RU" sz="1600" b="1" dirty="0">
                <a:solidFill>
                  <a:schemeClr val="bg1"/>
                </a:solidFill>
                <a:latin typeface="+mj-lt"/>
                <a:cs typeface="Times New Roman"/>
              </a:rPr>
              <a:t>в билатеральных полушариях головного мозга</a:t>
            </a:r>
            <a:r>
              <a:rPr lang="ru-RU" sz="1600" b="1" dirty="0" smtClean="0">
                <a:solidFill>
                  <a:schemeClr val="bg1"/>
                </a:solidFill>
                <a:latin typeface="+mj-lt"/>
                <a:cs typeface="Times New Roman"/>
              </a:rPr>
              <a:t>, </a:t>
            </a:r>
            <a:r>
              <a:rPr lang="ru-RU" sz="1600" b="1" dirty="0" smtClean="0">
                <a:solidFill>
                  <a:srgbClr val="FF7A00"/>
                </a:solidFill>
                <a:latin typeface="+mj-lt"/>
                <a:cs typeface="Times New Roman"/>
              </a:rPr>
              <a:t>вовлекающие в процесс валик МТ</a:t>
            </a:r>
            <a:r>
              <a:rPr lang="ru-RU" sz="1600" b="1" dirty="0" smtClean="0">
                <a:solidFill>
                  <a:schemeClr val="bg1"/>
                </a:solidFill>
                <a:latin typeface="+mj-lt"/>
                <a:cs typeface="Times New Roman"/>
              </a:rPr>
              <a:t>. </a:t>
            </a:r>
            <a:r>
              <a:rPr lang="ru-RU" sz="1600" b="1" dirty="0">
                <a:solidFill>
                  <a:schemeClr val="bg1"/>
                </a:solidFill>
                <a:latin typeface="+mj-lt"/>
                <a:cs typeface="Times New Roman"/>
              </a:rPr>
              <a:t>(B) </a:t>
            </a:r>
            <a:r>
              <a:rPr lang="ru-RU" sz="1600" b="1" dirty="0" err="1">
                <a:solidFill>
                  <a:schemeClr val="bg1"/>
                </a:solidFill>
                <a:latin typeface="+mj-lt"/>
                <a:cs typeface="Times New Roman"/>
              </a:rPr>
              <a:t>П</a:t>
            </a:r>
            <a:r>
              <a:rPr lang="ru-RU" sz="1600" b="1" dirty="0" err="1" smtClean="0">
                <a:solidFill>
                  <a:schemeClr val="bg1"/>
                </a:solidFill>
                <a:latin typeface="+mj-lt"/>
                <a:cs typeface="Times New Roman"/>
              </a:rPr>
              <a:t>остконтрастное</a:t>
            </a:r>
            <a:r>
              <a:rPr lang="ru-RU" sz="1600" b="1" dirty="0" smtClean="0">
                <a:solidFill>
                  <a:schemeClr val="bg1"/>
                </a:solidFill>
                <a:latin typeface="+mj-lt"/>
                <a:cs typeface="Times New Roman"/>
              </a:rPr>
              <a:t> </a:t>
            </a:r>
            <a:r>
              <a:rPr lang="ru-RU" sz="1600" b="1" dirty="0">
                <a:solidFill>
                  <a:schemeClr val="bg1"/>
                </a:solidFill>
                <a:latin typeface="+mj-lt"/>
                <a:cs typeface="Times New Roman"/>
              </a:rPr>
              <a:t>Т1-взвешенное </a:t>
            </a:r>
            <a:r>
              <a:rPr lang="ru-RU" sz="1600" b="1" dirty="0" smtClean="0">
                <a:solidFill>
                  <a:schemeClr val="bg1"/>
                </a:solidFill>
                <a:latin typeface="+mj-lt"/>
                <a:cs typeface="Times New Roman"/>
              </a:rPr>
              <a:t>МР-изображение, аксиальный срез: КУ </a:t>
            </a:r>
            <a:r>
              <a:rPr lang="ru-RU" sz="1600" b="1" dirty="0">
                <a:solidFill>
                  <a:schemeClr val="bg1"/>
                </a:solidFill>
                <a:latin typeface="+mj-lt"/>
                <a:cs typeface="Times New Roman"/>
              </a:rPr>
              <a:t>поражения </a:t>
            </a:r>
            <a:r>
              <a:rPr lang="ru-RU" sz="1600" b="1" dirty="0" smtClean="0">
                <a:solidFill>
                  <a:schemeClr val="bg1"/>
                </a:solidFill>
                <a:latin typeface="+mj-lt"/>
                <a:cs typeface="Times New Roman"/>
              </a:rPr>
              <a:t>в валике МТ. </a:t>
            </a:r>
            <a:r>
              <a:rPr lang="ru-RU" sz="1600" b="1" dirty="0">
                <a:solidFill>
                  <a:schemeClr val="bg1"/>
                </a:solidFill>
                <a:latin typeface="+mj-lt"/>
                <a:cs typeface="Times New Roman"/>
              </a:rPr>
              <a:t>(C) </a:t>
            </a:r>
            <a:r>
              <a:rPr lang="ru-RU" sz="1600" b="1" dirty="0" err="1">
                <a:solidFill>
                  <a:schemeClr val="bg1"/>
                </a:solidFill>
                <a:latin typeface="+mj-lt"/>
                <a:cs typeface="Times New Roman"/>
              </a:rPr>
              <a:t>П</a:t>
            </a:r>
            <a:r>
              <a:rPr lang="ru-RU" sz="1600" b="1" dirty="0" err="1" smtClean="0">
                <a:solidFill>
                  <a:schemeClr val="bg1"/>
                </a:solidFill>
                <a:latin typeface="+mj-lt"/>
                <a:cs typeface="Times New Roman"/>
              </a:rPr>
              <a:t>остконтрастное</a:t>
            </a:r>
            <a:r>
              <a:rPr lang="ru-RU" sz="1600" b="1" dirty="0" smtClean="0">
                <a:solidFill>
                  <a:schemeClr val="bg1"/>
                </a:solidFill>
                <a:latin typeface="+mj-lt"/>
                <a:cs typeface="Times New Roman"/>
              </a:rPr>
              <a:t> </a:t>
            </a:r>
            <a:r>
              <a:rPr lang="ru-RU" sz="1600" b="1" dirty="0">
                <a:solidFill>
                  <a:schemeClr val="bg1"/>
                </a:solidFill>
                <a:latin typeface="+mj-lt"/>
                <a:cs typeface="Times New Roman"/>
              </a:rPr>
              <a:t>Т1-взвешенное </a:t>
            </a:r>
            <a:r>
              <a:rPr lang="ru-RU" sz="1600" b="1" dirty="0" smtClean="0">
                <a:solidFill>
                  <a:schemeClr val="bg1"/>
                </a:solidFill>
                <a:latin typeface="+mj-lt"/>
                <a:cs typeface="Times New Roman"/>
              </a:rPr>
              <a:t>МР-изображение, сагиттальный срез: </a:t>
            </a:r>
            <a:r>
              <a:rPr lang="ru-RU" sz="1600" b="1" dirty="0">
                <a:solidFill>
                  <a:schemeClr val="bg1"/>
                </a:solidFill>
                <a:latin typeface="+mj-lt"/>
                <a:cs typeface="Times New Roman"/>
              </a:rPr>
              <a:t>показывает </a:t>
            </a:r>
            <a:r>
              <a:rPr lang="ru-RU" sz="1600" b="1" dirty="0">
                <a:solidFill>
                  <a:srgbClr val="FF8798"/>
                </a:solidFill>
                <a:latin typeface="+mj-lt"/>
                <a:cs typeface="Times New Roman"/>
              </a:rPr>
              <a:t>утолщение и </a:t>
            </a:r>
            <a:r>
              <a:rPr lang="ru-RU" sz="1600" b="1" dirty="0" smtClean="0">
                <a:solidFill>
                  <a:srgbClr val="FF8798"/>
                </a:solidFill>
                <a:latin typeface="+mj-lt"/>
                <a:cs typeface="Times New Roman"/>
              </a:rPr>
              <a:t>КУ гипофиза </a:t>
            </a:r>
            <a:r>
              <a:rPr lang="ru-RU" sz="1600" b="1" dirty="0">
                <a:solidFill>
                  <a:srgbClr val="FF8798"/>
                </a:solidFill>
                <a:latin typeface="+mj-lt"/>
                <a:cs typeface="Times New Roman"/>
              </a:rPr>
              <a:t>и </a:t>
            </a:r>
            <a:r>
              <a:rPr lang="ru-RU" sz="1600" b="1" dirty="0" smtClean="0">
                <a:solidFill>
                  <a:srgbClr val="FF8798"/>
                </a:solidFill>
                <a:latin typeface="+mj-lt"/>
                <a:cs typeface="Times New Roman"/>
              </a:rPr>
              <a:t>воронки гипоталамуса</a:t>
            </a:r>
            <a:r>
              <a:rPr lang="ru-RU" sz="1600" b="1" dirty="0" smtClean="0">
                <a:solidFill>
                  <a:schemeClr val="bg1"/>
                </a:solidFill>
                <a:latin typeface="+mj-lt"/>
                <a:cs typeface="Times New Roman"/>
              </a:rPr>
              <a:t>, </a:t>
            </a:r>
            <a:r>
              <a:rPr lang="ru-RU" sz="1600" b="1" dirty="0">
                <a:solidFill>
                  <a:schemeClr val="bg1"/>
                </a:solidFill>
                <a:latin typeface="+mj-lt"/>
                <a:cs typeface="Times New Roman"/>
              </a:rPr>
              <a:t>а также </a:t>
            </a:r>
            <a:r>
              <a:rPr lang="ru-RU" sz="1600" b="1" dirty="0" err="1">
                <a:solidFill>
                  <a:srgbClr val="00F420"/>
                </a:solidFill>
                <a:latin typeface="+mj-lt"/>
                <a:cs typeface="Times New Roman"/>
              </a:rPr>
              <a:t>лептоменингеальное</a:t>
            </a:r>
            <a:r>
              <a:rPr lang="ru-RU" sz="1600" b="1" dirty="0">
                <a:solidFill>
                  <a:srgbClr val="00F420"/>
                </a:solidFill>
                <a:latin typeface="+mj-lt"/>
                <a:cs typeface="Times New Roman"/>
              </a:rPr>
              <a:t> усиление </a:t>
            </a:r>
            <a:r>
              <a:rPr lang="ru-RU" sz="1600" b="1" dirty="0" smtClean="0">
                <a:solidFill>
                  <a:srgbClr val="00F420"/>
                </a:solidFill>
                <a:latin typeface="+mj-lt"/>
                <a:cs typeface="Times New Roman"/>
              </a:rPr>
              <a:t>передней </a:t>
            </a:r>
            <a:r>
              <a:rPr lang="ru-RU" sz="1600" b="1" dirty="0">
                <a:solidFill>
                  <a:srgbClr val="00F420"/>
                </a:solidFill>
                <a:latin typeface="+mj-lt"/>
                <a:cs typeface="Times New Roman"/>
              </a:rPr>
              <a:t>части ствола мозга</a:t>
            </a:r>
            <a:r>
              <a:rPr lang="ru-RU" sz="1600" b="1" dirty="0">
                <a:solidFill>
                  <a:schemeClr val="bg1"/>
                </a:solidFill>
                <a:latin typeface="+mj-lt"/>
                <a:cs typeface="Times New Roman"/>
              </a:rPr>
              <a:t>. (D) </a:t>
            </a:r>
            <a:r>
              <a:rPr lang="ru-RU" sz="1600" b="1" dirty="0" err="1">
                <a:solidFill>
                  <a:schemeClr val="bg1"/>
                </a:solidFill>
                <a:latin typeface="+mj-lt"/>
                <a:cs typeface="Times New Roman"/>
              </a:rPr>
              <a:t>П</a:t>
            </a:r>
            <a:r>
              <a:rPr lang="ru-RU" sz="1600" b="1" dirty="0" err="1" smtClean="0">
                <a:solidFill>
                  <a:schemeClr val="bg1"/>
                </a:solidFill>
                <a:latin typeface="+mj-lt"/>
                <a:cs typeface="Times New Roman"/>
              </a:rPr>
              <a:t>остконтрастное</a:t>
            </a:r>
            <a:r>
              <a:rPr lang="ru-RU" sz="1600" b="1" dirty="0" smtClean="0">
                <a:solidFill>
                  <a:schemeClr val="bg1"/>
                </a:solidFill>
                <a:latin typeface="+mj-lt"/>
                <a:cs typeface="Times New Roman"/>
              </a:rPr>
              <a:t> </a:t>
            </a:r>
            <a:r>
              <a:rPr lang="ru-RU" sz="1600" b="1" dirty="0">
                <a:solidFill>
                  <a:schemeClr val="bg1"/>
                </a:solidFill>
                <a:latin typeface="+mj-lt"/>
                <a:cs typeface="Times New Roman"/>
              </a:rPr>
              <a:t>Т1-взвешенное </a:t>
            </a:r>
            <a:r>
              <a:rPr lang="ru-RU" sz="1600" b="1" dirty="0" smtClean="0">
                <a:solidFill>
                  <a:schemeClr val="bg1"/>
                </a:solidFill>
                <a:latin typeface="+mj-lt"/>
                <a:cs typeface="Times New Roman"/>
              </a:rPr>
              <a:t>МР-изображение, </a:t>
            </a:r>
            <a:r>
              <a:rPr lang="ru-RU" sz="1600" b="1" dirty="0" err="1" smtClean="0">
                <a:solidFill>
                  <a:schemeClr val="bg1"/>
                </a:solidFill>
                <a:latin typeface="+mj-lt"/>
                <a:cs typeface="Times New Roman"/>
              </a:rPr>
              <a:t>сагиттальый</a:t>
            </a:r>
            <a:r>
              <a:rPr lang="ru-RU" sz="1600" b="1" dirty="0" smtClean="0">
                <a:solidFill>
                  <a:schemeClr val="bg1"/>
                </a:solidFill>
                <a:latin typeface="+mj-lt"/>
                <a:cs typeface="Times New Roman"/>
              </a:rPr>
              <a:t> срез: </a:t>
            </a:r>
            <a:r>
              <a:rPr lang="ru-RU" sz="1600" b="1" dirty="0" smtClean="0">
                <a:solidFill>
                  <a:srgbClr val="5DD5FF"/>
                </a:solidFill>
                <a:latin typeface="+mj-lt"/>
                <a:cs typeface="Times New Roman"/>
              </a:rPr>
              <a:t>остеомиелит</a:t>
            </a:r>
            <a:r>
              <a:rPr lang="ru-RU" sz="1600" b="1" dirty="0" smtClean="0">
                <a:solidFill>
                  <a:schemeClr val="bg1"/>
                </a:solidFill>
                <a:latin typeface="+mj-lt"/>
                <a:cs typeface="Times New Roman"/>
              </a:rPr>
              <a:t> нескольких </a:t>
            </a:r>
            <a:r>
              <a:rPr lang="ru-RU" sz="1600" b="1" dirty="0">
                <a:solidFill>
                  <a:schemeClr val="bg1"/>
                </a:solidFill>
                <a:latin typeface="+mj-lt"/>
                <a:cs typeface="Times New Roman"/>
              </a:rPr>
              <a:t>тел позвонков </a:t>
            </a:r>
            <a:r>
              <a:rPr lang="ru-RU" sz="1600" b="1" dirty="0" smtClean="0">
                <a:solidFill>
                  <a:schemeClr val="bg1"/>
                </a:solidFill>
                <a:latin typeface="+mj-lt"/>
                <a:cs typeface="Times New Roman"/>
              </a:rPr>
              <a:t>со снижением высоты межпозвоночных дисков. </a:t>
            </a:r>
            <a:endParaRPr lang="ru-RU" sz="1600" b="1" dirty="0">
              <a:solidFill>
                <a:schemeClr val="bg1"/>
              </a:solidFill>
              <a:latin typeface="+mj-lt"/>
              <a:cs typeface="Times New Roman"/>
            </a:endParaRPr>
          </a:p>
        </p:txBody>
      </p:sp>
      <p:sp>
        <p:nvSpPr>
          <p:cNvPr id="5" name="TextBox 4">
            <a:extLst>
              <a:ext uri="{FF2B5EF4-FFF2-40B4-BE49-F238E27FC236}">
                <a16:creationId xmlns:a16="http://schemas.microsoft.com/office/drawing/2014/main" id="{FF1F4B16-26C4-410E-A432-52F54B800304}"/>
              </a:ext>
            </a:extLst>
          </p:cNvPr>
          <p:cNvSpPr txBox="1"/>
          <p:nvPr/>
        </p:nvSpPr>
        <p:spPr>
          <a:xfrm>
            <a:off x="84595" y="-2489"/>
            <a:ext cx="11925928" cy="584775"/>
          </a:xfrm>
          <a:prstGeom prst="rect">
            <a:avLst/>
          </a:prstGeom>
          <a:noFill/>
        </p:spPr>
        <p:txBody>
          <a:bodyPr wrap="square" rtlCol="0">
            <a:spAutoFit/>
          </a:bodyPr>
          <a:lstStyle/>
          <a:p>
            <a:pPr algn="ctr"/>
            <a:r>
              <a:rPr lang="ru-RU" sz="3200" b="1" dirty="0" smtClean="0">
                <a:solidFill>
                  <a:srgbClr val="FFFF00"/>
                </a:solidFill>
                <a:latin typeface="+mj-lt"/>
              </a:rPr>
              <a:t>Туберкулез</a:t>
            </a:r>
            <a:r>
              <a:rPr lang="en-US" sz="3200" b="1" dirty="0" smtClean="0">
                <a:solidFill>
                  <a:srgbClr val="FFFF00"/>
                </a:solidFill>
                <a:latin typeface="+mj-lt"/>
              </a:rPr>
              <a:t> </a:t>
            </a:r>
            <a:r>
              <a:rPr lang="en-US" sz="3200" b="1" dirty="0">
                <a:solidFill>
                  <a:srgbClr val="FFFF00"/>
                </a:solidFill>
                <a:latin typeface="+mj-lt"/>
              </a:rPr>
              <a:t>(</a:t>
            </a:r>
            <a:r>
              <a:rPr lang="en-US" sz="3200" b="1" dirty="0" smtClean="0">
                <a:solidFill>
                  <a:srgbClr val="FFFF00"/>
                </a:solidFill>
                <a:latin typeface="+mj-lt"/>
              </a:rPr>
              <a:t>T</a:t>
            </a:r>
            <a:r>
              <a:rPr lang="ru-RU" sz="3200" b="1" dirty="0" smtClean="0">
                <a:solidFill>
                  <a:srgbClr val="FFFF00"/>
                </a:solidFill>
                <a:latin typeface="+mj-lt"/>
              </a:rPr>
              <a:t>Б</a:t>
            </a:r>
            <a:r>
              <a:rPr lang="en-US" sz="3200" b="1" dirty="0" smtClean="0">
                <a:solidFill>
                  <a:srgbClr val="FFFF00"/>
                </a:solidFill>
                <a:latin typeface="+mj-lt"/>
              </a:rPr>
              <a:t>)</a:t>
            </a:r>
            <a:endParaRPr lang="en-US" sz="3200" b="1" dirty="0">
              <a:solidFill>
                <a:srgbClr val="FFFF00"/>
              </a:solidFill>
              <a:latin typeface="+mj-lt"/>
            </a:endParaRPr>
          </a:p>
        </p:txBody>
      </p:sp>
      <p:graphicFrame>
        <p:nvGraphicFramePr>
          <p:cNvPr id="6" name="Diagram 5">
            <a:extLst>
              <a:ext uri="{FF2B5EF4-FFF2-40B4-BE49-F238E27FC236}">
                <a16:creationId xmlns:a16="http://schemas.microsoft.com/office/drawing/2014/main" id="{00641C79-5DDD-40BD-AB3A-542CDAFD62A9}"/>
              </a:ext>
            </a:extLst>
          </p:cNvPr>
          <p:cNvGraphicFramePr/>
          <p:nvPr>
            <p:extLst>
              <p:ext uri="{D42A27DB-BD31-4B8C-83A1-F6EECF244321}">
                <p14:modId xmlns:p14="http://schemas.microsoft.com/office/powerpoint/2010/main" val="3562380310"/>
              </p:ext>
            </p:extLst>
          </p:nvPr>
        </p:nvGraphicFramePr>
        <p:xfrm>
          <a:off x="3085667" y="494500"/>
          <a:ext cx="5923783" cy="340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2148689A-17B5-4B2C-9C78-6BA66C5BCE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185" y="932649"/>
            <a:ext cx="2745763" cy="2972116"/>
          </a:xfrm>
          <a:prstGeom prst="rect">
            <a:avLst/>
          </a:prstGeom>
          <a:ln w="19050">
            <a:solidFill>
              <a:srgbClr val="0070C0"/>
            </a:solidFill>
          </a:ln>
          <a:effectLst/>
        </p:spPr>
      </p:pic>
      <p:pic>
        <p:nvPicPr>
          <p:cNvPr id="8" name="Picture 7">
            <a:extLst>
              <a:ext uri="{FF2B5EF4-FFF2-40B4-BE49-F238E27FC236}">
                <a16:creationId xmlns:a16="http://schemas.microsoft.com/office/drawing/2014/main" id="{38AFCB17-D6A0-4EA3-A609-8F3B3425B6E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385549" y="925946"/>
            <a:ext cx="3133530" cy="2971800"/>
          </a:xfrm>
          <a:prstGeom prst="rect">
            <a:avLst/>
          </a:prstGeom>
          <a:ln w="19050">
            <a:solidFill>
              <a:srgbClr val="0070C0"/>
            </a:solidFill>
          </a:ln>
          <a:effectLst/>
        </p:spPr>
      </p:pic>
      <p:pic>
        <p:nvPicPr>
          <p:cNvPr id="9" name="Picture 8">
            <a:extLst>
              <a:ext uri="{FF2B5EF4-FFF2-40B4-BE49-F238E27FC236}">
                <a16:creationId xmlns:a16="http://schemas.microsoft.com/office/drawing/2014/main" id="{CF82396A-1329-41E3-B84F-9B018E37426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9739949" y="932649"/>
            <a:ext cx="1966498" cy="2973301"/>
          </a:xfrm>
          <a:prstGeom prst="rect">
            <a:avLst/>
          </a:prstGeom>
          <a:ln w="19050">
            <a:solidFill>
              <a:srgbClr val="0070C0"/>
            </a:solidFill>
          </a:ln>
          <a:effectLst/>
        </p:spPr>
      </p:pic>
      <p:pic>
        <p:nvPicPr>
          <p:cNvPr id="10" name="Picture 9">
            <a:extLst>
              <a:ext uri="{FF2B5EF4-FFF2-40B4-BE49-F238E27FC236}">
                <a16:creationId xmlns:a16="http://schemas.microsoft.com/office/drawing/2014/main" id="{43B7E6B7-6905-4B12-AB73-BBF8528583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6481" y="934150"/>
            <a:ext cx="2778198" cy="2971800"/>
          </a:xfrm>
          <a:prstGeom prst="rect">
            <a:avLst/>
          </a:prstGeom>
          <a:ln w="19050">
            <a:solidFill>
              <a:srgbClr val="0070C0"/>
            </a:solidFill>
          </a:ln>
          <a:effectLst/>
        </p:spPr>
      </p:pic>
      <p:sp>
        <p:nvSpPr>
          <p:cNvPr id="11" name="Rectangle 10">
            <a:extLst>
              <a:ext uri="{FF2B5EF4-FFF2-40B4-BE49-F238E27FC236}">
                <a16:creationId xmlns:a16="http://schemas.microsoft.com/office/drawing/2014/main" id="{A83120A5-6207-4F4C-BCFA-87A3F6C765E7}"/>
              </a:ext>
            </a:extLst>
          </p:cNvPr>
          <p:cNvSpPr/>
          <p:nvPr/>
        </p:nvSpPr>
        <p:spPr>
          <a:xfrm>
            <a:off x="313269" y="3469016"/>
            <a:ext cx="672645"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12" name="Rectangle 11">
            <a:extLst>
              <a:ext uri="{FF2B5EF4-FFF2-40B4-BE49-F238E27FC236}">
                <a16:creationId xmlns:a16="http://schemas.microsoft.com/office/drawing/2014/main" id="{512DFA85-3C04-4CB6-973B-DA0957FB8CD8}"/>
              </a:ext>
            </a:extLst>
          </p:cNvPr>
          <p:cNvSpPr/>
          <p:nvPr/>
        </p:nvSpPr>
        <p:spPr>
          <a:xfrm>
            <a:off x="3361287" y="3477867"/>
            <a:ext cx="498432"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3" name="Rectangle 12">
            <a:extLst>
              <a:ext uri="{FF2B5EF4-FFF2-40B4-BE49-F238E27FC236}">
                <a16:creationId xmlns:a16="http://schemas.microsoft.com/office/drawing/2014/main" id="{F1863B2E-C5FC-4B4A-A88A-B1BC8351C2D1}"/>
              </a:ext>
            </a:extLst>
          </p:cNvPr>
          <p:cNvSpPr/>
          <p:nvPr/>
        </p:nvSpPr>
        <p:spPr>
          <a:xfrm>
            <a:off x="6380539" y="3474865"/>
            <a:ext cx="498432"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sp>
        <p:nvSpPr>
          <p:cNvPr id="14" name="Rectangle 13">
            <a:extLst>
              <a:ext uri="{FF2B5EF4-FFF2-40B4-BE49-F238E27FC236}">
                <a16:creationId xmlns:a16="http://schemas.microsoft.com/office/drawing/2014/main" id="{18D86A7B-7C71-43DE-8065-F66097E07BB7}"/>
              </a:ext>
            </a:extLst>
          </p:cNvPr>
          <p:cNvSpPr/>
          <p:nvPr/>
        </p:nvSpPr>
        <p:spPr>
          <a:xfrm>
            <a:off x="9707375" y="3469016"/>
            <a:ext cx="498432"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D</a:t>
            </a:r>
          </a:p>
        </p:txBody>
      </p:sp>
      <p:sp>
        <p:nvSpPr>
          <p:cNvPr id="15" name="Rectangle 14">
            <a:extLst>
              <a:ext uri="{FF2B5EF4-FFF2-40B4-BE49-F238E27FC236}">
                <a16:creationId xmlns:a16="http://schemas.microsoft.com/office/drawing/2014/main" id="{125D858D-ACC2-4CE5-A3EF-80886D4ACC23}"/>
              </a:ext>
            </a:extLst>
          </p:cNvPr>
          <p:cNvSpPr/>
          <p:nvPr/>
        </p:nvSpPr>
        <p:spPr>
          <a:xfrm>
            <a:off x="84596" y="5576492"/>
            <a:ext cx="12022810" cy="923330"/>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a:solidFill>
                  <a:sysClr val="windowText" lastClr="000000"/>
                </a:solidFill>
              </a:rPr>
              <a:t>Туберкулез ЦНС почти всегда возникает вторично в результате гематогенного распространения из </a:t>
            </a:r>
            <a:r>
              <a:rPr lang="ru-RU" b="1" dirty="0" smtClean="0">
                <a:solidFill>
                  <a:sysClr val="windowText" lastClr="000000"/>
                </a:solidFill>
              </a:rPr>
              <a:t>легких. </a:t>
            </a:r>
            <a:r>
              <a:rPr lang="ru-RU" b="1" dirty="0">
                <a:solidFill>
                  <a:sysClr val="windowText" lastClr="000000"/>
                </a:solidFill>
              </a:rPr>
              <a:t>Менингит с </a:t>
            </a:r>
            <a:r>
              <a:rPr lang="ru-RU" b="1" dirty="0" err="1">
                <a:solidFill>
                  <a:sysClr val="windowText" lastClr="000000"/>
                </a:solidFill>
              </a:rPr>
              <a:t>паренхимальными</a:t>
            </a:r>
            <a:r>
              <a:rPr lang="ru-RU" b="1" dirty="0">
                <a:solidFill>
                  <a:sysClr val="windowText" lastClr="000000"/>
                </a:solidFill>
              </a:rPr>
              <a:t> поражениями в значительной степени указывает на туберкулез. При туберкулезном спондилите </a:t>
            </a:r>
            <a:r>
              <a:rPr lang="ru-RU" b="1" dirty="0" smtClean="0">
                <a:solidFill>
                  <a:sysClr val="windowText" lastClr="000000"/>
                </a:solidFill>
              </a:rPr>
              <a:t>высота межпозвоночных дисков снижается из-за </a:t>
            </a:r>
            <a:r>
              <a:rPr lang="ru-RU" b="1" dirty="0">
                <a:solidFill>
                  <a:sysClr val="windowText" lastClr="000000"/>
                </a:solidFill>
              </a:rPr>
              <a:t>отсутствия протеолитических </a:t>
            </a:r>
            <a:r>
              <a:rPr lang="ru-RU" b="1" dirty="0" smtClean="0">
                <a:solidFill>
                  <a:sysClr val="windowText" lastClr="000000"/>
                </a:solidFill>
              </a:rPr>
              <a:t>ферментов</a:t>
            </a:r>
            <a:endParaRPr lang="en-US" b="1" dirty="0">
              <a:solidFill>
                <a:sysClr val="windowText" lastClr="000000"/>
              </a:solidFill>
            </a:endParaRPr>
          </a:p>
        </p:txBody>
      </p:sp>
      <p:cxnSp>
        <p:nvCxnSpPr>
          <p:cNvPr id="16" name="Straight Arrow Connector 15">
            <a:extLst>
              <a:ext uri="{FF2B5EF4-FFF2-40B4-BE49-F238E27FC236}">
                <a16:creationId xmlns:a16="http://schemas.microsoft.com/office/drawing/2014/main" id="{E46DB1CC-3753-4E83-BE5F-546EDEBD25D6}"/>
              </a:ext>
            </a:extLst>
          </p:cNvPr>
          <p:cNvCxnSpPr>
            <a:cxnSpLocks/>
          </p:cNvCxnSpPr>
          <p:nvPr/>
        </p:nvCxnSpPr>
        <p:spPr>
          <a:xfrm flipH="1">
            <a:off x="10808584" y="1667130"/>
            <a:ext cx="385555" cy="233327"/>
          </a:xfrm>
          <a:prstGeom prst="straightConnector1">
            <a:avLst/>
          </a:prstGeom>
          <a:ln w="25400">
            <a:solidFill>
              <a:srgbClr val="F733F5"/>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F09CA8D-1225-437E-A381-988A590DFD29}"/>
              </a:ext>
            </a:extLst>
          </p:cNvPr>
          <p:cNvCxnSpPr>
            <a:cxnSpLocks/>
          </p:cNvCxnSpPr>
          <p:nvPr/>
        </p:nvCxnSpPr>
        <p:spPr>
          <a:xfrm flipV="1">
            <a:off x="4090489" y="3028129"/>
            <a:ext cx="384300" cy="174948"/>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B1A64B3C-D9C4-451B-A285-0FE2A65909BC}"/>
              </a:ext>
            </a:extLst>
          </p:cNvPr>
          <p:cNvSpPr/>
          <p:nvPr/>
        </p:nvSpPr>
        <p:spPr>
          <a:xfrm>
            <a:off x="10118627" y="1288408"/>
            <a:ext cx="874210" cy="1237976"/>
          </a:xfrm>
          <a:prstGeom prst="ellipse">
            <a:avLst/>
          </a:prstGeom>
          <a:noFill/>
          <a:ln w="25400">
            <a:solidFill>
              <a:srgbClr val="00E0D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E0DF"/>
              </a:solidFill>
            </a:endParaRPr>
          </a:p>
        </p:txBody>
      </p:sp>
      <p:cxnSp>
        <p:nvCxnSpPr>
          <p:cNvPr id="19" name="Straight Arrow Connector 18">
            <a:extLst>
              <a:ext uri="{FF2B5EF4-FFF2-40B4-BE49-F238E27FC236}">
                <a16:creationId xmlns:a16="http://schemas.microsoft.com/office/drawing/2014/main" id="{73EA51D4-1B84-4955-B4B7-438838910788}"/>
              </a:ext>
            </a:extLst>
          </p:cNvPr>
          <p:cNvCxnSpPr>
            <a:cxnSpLocks/>
          </p:cNvCxnSpPr>
          <p:nvPr/>
        </p:nvCxnSpPr>
        <p:spPr>
          <a:xfrm>
            <a:off x="7755301" y="3302330"/>
            <a:ext cx="348027" cy="0"/>
          </a:xfrm>
          <a:prstGeom prst="straightConnector1">
            <a:avLst/>
          </a:prstGeom>
          <a:ln w="25400">
            <a:solidFill>
              <a:srgbClr val="00F42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B8D4C41-AFF2-40B4-AE01-1BCEFAF4195A}"/>
              </a:ext>
            </a:extLst>
          </p:cNvPr>
          <p:cNvCxnSpPr>
            <a:cxnSpLocks/>
          </p:cNvCxnSpPr>
          <p:nvPr/>
        </p:nvCxnSpPr>
        <p:spPr>
          <a:xfrm flipV="1">
            <a:off x="998511" y="3604683"/>
            <a:ext cx="384300" cy="174948"/>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484F67A-656C-433B-9035-2E1D73096299}"/>
              </a:ext>
            </a:extLst>
          </p:cNvPr>
          <p:cNvCxnSpPr>
            <a:cxnSpLocks/>
          </p:cNvCxnSpPr>
          <p:nvPr/>
        </p:nvCxnSpPr>
        <p:spPr>
          <a:xfrm flipV="1">
            <a:off x="1951864" y="1891881"/>
            <a:ext cx="384300" cy="174948"/>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5CA4B95-CCA0-4C12-9F2A-6E9A6387CF80}"/>
              </a:ext>
            </a:extLst>
          </p:cNvPr>
          <p:cNvCxnSpPr>
            <a:cxnSpLocks/>
          </p:cNvCxnSpPr>
          <p:nvPr/>
        </p:nvCxnSpPr>
        <p:spPr>
          <a:xfrm flipV="1">
            <a:off x="1047640" y="3042417"/>
            <a:ext cx="384300" cy="174948"/>
          </a:xfrm>
          <a:prstGeom prst="straightConnector1">
            <a:avLst/>
          </a:prstGeom>
          <a:ln w="25400">
            <a:solidFill>
              <a:srgbClr val="FF93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27022B6-A834-994D-96E8-1F5E9EF2A054}"/>
              </a:ext>
            </a:extLst>
          </p:cNvPr>
          <p:cNvCxnSpPr>
            <a:cxnSpLocks/>
          </p:cNvCxnSpPr>
          <p:nvPr/>
        </p:nvCxnSpPr>
        <p:spPr>
          <a:xfrm>
            <a:off x="7200900" y="2711780"/>
            <a:ext cx="349978" cy="0"/>
          </a:xfrm>
          <a:prstGeom prst="straightConnector1">
            <a:avLst/>
          </a:prstGeom>
          <a:ln w="25400">
            <a:solidFill>
              <a:srgbClr val="FF879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64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par>
                                <p:cTn id="9" presetID="1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ppt_y</p:attrName>
                                        </p:attrNameLst>
                                      </p:cBhvr>
                                      <p:tavLst>
                                        <p:tav tm="0">
                                          <p:val>
                                            <p:strVal val="#ppt_y+#ppt_h*1.125000"/>
                                          </p:val>
                                        </p:tav>
                                        <p:tav tm="100000">
                                          <p:val>
                                            <p:strVal val="#ppt_y"/>
                                          </p:val>
                                        </p:tav>
                                      </p:tavLst>
                                    </p:anim>
                                    <p:animEffect transition="in" filter="wipe(up)">
                                      <p:cBhvr>
                                        <p:cTn id="12" dur="500"/>
                                        <p:tgtEl>
                                          <p:spTgt spid="17"/>
                                        </p:tgtEl>
                                      </p:cBhvr>
                                    </p:animEffect>
                                  </p:childTnLst>
                                </p:cTn>
                              </p:par>
                              <p:par>
                                <p:cTn id="13" presetID="1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ppt_y</p:attrName>
                                        </p:attrNameLst>
                                      </p:cBhvr>
                                      <p:tavLst>
                                        <p:tav tm="0">
                                          <p:val>
                                            <p:strVal val="#ppt_y+#ppt_h*1.125000"/>
                                          </p:val>
                                        </p:tav>
                                        <p:tav tm="100000">
                                          <p:val>
                                            <p:strVal val="#ppt_y"/>
                                          </p:val>
                                        </p:tav>
                                      </p:tavLst>
                                    </p:anim>
                                    <p:animEffect transition="in" filter="wipe(up)">
                                      <p:cBhvr>
                                        <p:cTn id="20" dur="500"/>
                                        <p:tgtEl>
                                          <p:spTgt spid="18"/>
                                        </p:tgtEl>
                                      </p:cBhvr>
                                    </p:animEffect>
                                  </p:childTnLst>
                                </p:cTn>
                              </p:par>
                              <p:par>
                                <p:cTn id="21" presetID="1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p:tgtEl>
                                          <p:spTgt spid="20"/>
                                        </p:tgtEl>
                                        <p:attrNameLst>
                                          <p:attrName>ppt_y</p:attrName>
                                        </p:attrNameLst>
                                      </p:cBhvr>
                                      <p:tavLst>
                                        <p:tav tm="0">
                                          <p:val>
                                            <p:strVal val="#ppt_y+#ppt_h*1.125000"/>
                                          </p:val>
                                        </p:tav>
                                        <p:tav tm="100000">
                                          <p:val>
                                            <p:strVal val="#ppt_y"/>
                                          </p:val>
                                        </p:tav>
                                      </p:tavLst>
                                    </p:anim>
                                    <p:animEffect transition="in" filter="wipe(up)">
                                      <p:cBhvr>
                                        <p:cTn id="24" dur="500"/>
                                        <p:tgtEl>
                                          <p:spTgt spid="20"/>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cTn>
                              </p:par>
                              <p:par>
                                <p:cTn id="29" presetID="1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par>
                                <p:cTn id="33" presetID="1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p:tgtEl>
                                          <p:spTgt spid="23"/>
                                        </p:tgtEl>
                                        <p:attrNameLst>
                                          <p:attrName>ppt_y</p:attrName>
                                        </p:attrNameLst>
                                      </p:cBhvr>
                                      <p:tavLst>
                                        <p:tav tm="0">
                                          <p:val>
                                            <p:strVal val="#ppt_y+#ppt_h*1.125000"/>
                                          </p:val>
                                        </p:tav>
                                        <p:tav tm="100000">
                                          <p:val>
                                            <p:strVal val="#ppt_y"/>
                                          </p:val>
                                        </p:tav>
                                      </p:tavLst>
                                    </p:anim>
                                    <p:animEffect transition="in" filter="wipe(up)">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D8E3B2-A240-45CA-8D03-8B4EE4268841}"/>
              </a:ext>
            </a:extLst>
          </p:cNvPr>
          <p:cNvSpPr/>
          <p:nvPr/>
        </p:nvSpPr>
        <p:spPr>
          <a:xfrm>
            <a:off x="37060" y="4209879"/>
            <a:ext cx="12097788" cy="1323439"/>
          </a:xfrm>
          <a:prstGeom prst="rect">
            <a:avLst/>
          </a:prstGeom>
          <a:solidFill>
            <a:schemeClr val="tx1"/>
          </a:solidFill>
        </p:spPr>
        <p:txBody>
          <a:bodyPr wrap="square">
            <a:spAutoFit/>
          </a:bodyPr>
          <a:lstStyle/>
          <a:p>
            <a:pPr lvl="0" algn="just"/>
            <a:r>
              <a:rPr lang="ru-RU" sz="1600" b="1" dirty="0">
                <a:solidFill>
                  <a:schemeClr val="bg1"/>
                </a:solidFill>
                <a:latin typeface="+mj-lt"/>
                <a:cs typeface="Times New Roman"/>
              </a:rPr>
              <a:t>(</a:t>
            </a:r>
            <a:r>
              <a:rPr lang="ru-RU" sz="1600" b="1" dirty="0" smtClean="0">
                <a:solidFill>
                  <a:schemeClr val="bg1"/>
                </a:solidFill>
                <a:latin typeface="+mj-lt"/>
                <a:cs typeface="Times New Roman"/>
              </a:rPr>
              <a:t>A) Неконтрастное КТ-изображение, аксиальный срез: </a:t>
            </a:r>
            <a:r>
              <a:rPr lang="ru-RU" sz="1600" b="1" dirty="0">
                <a:solidFill>
                  <a:schemeClr val="bg1"/>
                </a:solidFill>
                <a:latin typeface="+mj-lt"/>
                <a:cs typeface="Times New Roman"/>
              </a:rPr>
              <a:t>утолщение </a:t>
            </a:r>
            <a:r>
              <a:rPr lang="ru-RU" sz="1600" b="1" dirty="0" smtClean="0">
                <a:solidFill>
                  <a:schemeClr val="bg1"/>
                </a:solidFill>
                <a:latin typeface="+mj-lt"/>
                <a:cs typeface="Times New Roman"/>
              </a:rPr>
              <a:t>сосудистого сплетения в </a:t>
            </a:r>
            <a:r>
              <a:rPr lang="ru-RU" sz="1600" b="1" dirty="0">
                <a:solidFill>
                  <a:schemeClr val="bg1"/>
                </a:solidFill>
                <a:latin typeface="+mj-lt"/>
                <a:cs typeface="Times New Roman"/>
              </a:rPr>
              <a:t>боковых желудочках. (B</a:t>
            </a:r>
            <a:r>
              <a:rPr lang="ru-RU" sz="1600" b="1" dirty="0" smtClean="0">
                <a:solidFill>
                  <a:schemeClr val="bg1"/>
                </a:solidFill>
                <a:latin typeface="+mj-lt"/>
                <a:cs typeface="Times New Roman"/>
              </a:rPr>
              <a:t>) </a:t>
            </a:r>
            <a:r>
              <a:rPr lang="ru-RU" sz="1600" b="1" dirty="0">
                <a:solidFill>
                  <a:schemeClr val="bg1"/>
                </a:solidFill>
                <a:latin typeface="+mj-lt"/>
                <a:cs typeface="Times New Roman"/>
              </a:rPr>
              <a:t>Т2-взвешенное </a:t>
            </a:r>
            <a:r>
              <a:rPr lang="ru-RU" sz="1600" b="1" dirty="0" smtClean="0">
                <a:solidFill>
                  <a:schemeClr val="bg1"/>
                </a:solidFill>
                <a:latin typeface="+mj-lt"/>
                <a:cs typeface="Times New Roman"/>
              </a:rPr>
              <a:t>FLAIR-изображение, аксиальный срез: аномальный </a:t>
            </a:r>
            <a:r>
              <a:rPr lang="ru-RU" sz="1600" b="1" dirty="0" err="1">
                <a:solidFill>
                  <a:schemeClr val="bg1"/>
                </a:solidFill>
                <a:latin typeface="+mj-lt"/>
                <a:cs typeface="Times New Roman"/>
              </a:rPr>
              <a:t>перивентрикулярный</a:t>
            </a:r>
            <a:r>
              <a:rPr lang="ru-RU" sz="1600" b="1" dirty="0">
                <a:solidFill>
                  <a:schemeClr val="bg1"/>
                </a:solidFill>
                <a:latin typeface="+mj-lt"/>
                <a:cs typeface="Times New Roman"/>
              </a:rPr>
              <a:t> </a:t>
            </a:r>
            <a:r>
              <a:rPr lang="ru-RU" sz="1600" b="1" dirty="0" err="1">
                <a:solidFill>
                  <a:schemeClr val="bg1"/>
                </a:solidFill>
                <a:latin typeface="+mj-lt"/>
                <a:cs typeface="Times New Roman"/>
              </a:rPr>
              <a:t>гиперинтенсивный</a:t>
            </a:r>
            <a:r>
              <a:rPr lang="ru-RU" sz="1600" b="1" dirty="0">
                <a:solidFill>
                  <a:schemeClr val="bg1"/>
                </a:solidFill>
                <a:latin typeface="+mj-lt"/>
                <a:cs typeface="Times New Roman"/>
              </a:rPr>
              <a:t> </a:t>
            </a:r>
            <a:r>
              <a:rPr lang="ru-RU" sz="1600" b="1" dirty="0" smtClean="0">
                <a:solidFill>
                  <a:schemeClr val="bg1"/>
                </a:solidFill>
                <a:latin typeface="+mj-lt"/>
                <a:cs typeface="Times New Roman"/>
              </a:rPr>
              <a:t>сигнал с вовлечением в процесс валика МТ. Изменения </a:t>
            </a:r>
            <a:r>
              <a:rPr lang="ru-RU" sz="1600" b="1" dirty="0">
                <a:solidFill>
                  <a:schemeClr val="bg1"/>
                </a:solidFill>
                <a:latin typeface="+mj-lt"/>
                <a:cs typeface="Times New Roman"/>
              </a:rPr>
              <a:t>интенсивности сигнала от мозолистого тела в данном случае вызваны </a:t>
            </a:r>
            <a:r>
              <a:rPr lang="ru-RU" sz="1600" b="1" dirty="0" err="1">
                <a:solidFill>
                  <a:schemeClr val="bg1"/>
                </a:solidFill>
                <a:latin typeface="+mj-lt"/>
                <a:cs typeface="Times New Roman"/>
              </a:rPr>
              <a:t>перивентрикулитом</a:t>
            </a:r>
            <a:r>
              <a:rPr lang="ru-RU" sz="1600" b="1" dirty="0">
                <a:solidFill>
                  <a:schemeClr val="bg1"/>
                </a:solidFill>
                <a:latin typeface="+mj-lt"/>
                <a:cs typeface="Times New Roman"/>
              </a:rPr>
              <a:t>. (C) </a:t>
            </a:r>
            <a:r>
              <a:rPr lang="ru-RU" sz="1600" b="1" dirty="0" err="1">
                <a:solidFill>
                  <a:schemeClr val="bg1"/>
                </a:solidFill>
                <a:latin typeface="+mj-lt"/>
                <a:cs typeface="Times New Roman"/>
              </a:rPr>
              <a:t>П</a:t>
            </a:r>
            <a:r>
              <a:rPr lang="ru-RU" sz="1600" b="1" dirty="0" err="1" smtClean="0">
                <a:solidFill>
                  <a:schemeClr val="bg1"/>
                </a:solidFill>
                <a:latin typeface="+mj-lt"/>
                <a:cs typeface="Times New Roman"/>
              </a:rPr>
              <a:t>остконтрастное</a:t>
            </a:r>
            <a:r>
              <a:rPr lang="ru-RU" sz="1600" b="1" dirty="0" smtClean="0">
                <a:solidFill>
                  <a:schemeClr val="bg1"/>
                </a:solidFill>
                <a:latin typeface="+mj-lt"/>
                <a:cs typeface="Times New Roman"/>
              </a:rPr>
              <a:t> </a:t>
            </a:r>
            <a:r>
              <a:rPr lang="ru-RU" sz="1600" b="1" dirty="0">
                <a:solidFill>
                  <a:schemeClr val="bg1"/>
                </a:solidFill>
                <a:latin typeface="+mj-lt"/>
                <a:cs typeface="Times New Roman"/>
              </a:rPr>
              <a:t>Т1-взвешенное </a:t>
            </a:r>
            <a:r>
              <a:rPr lang="ru-RU" sz="1600" b="1" dirty="0" smtClean="0">
                <a:solidFill>
                  <a:schemeClr val="bg1"/>
                </a:solidFill>
                <a:latin typeface="+mj-lt"/>
                <a:cs typeface="Times New Roman"/>
              </a:rPr>
              <a:t>МР-изображение, аксиальный срез: гладкое </a:t>
            </a:r>
            <a:r>
              <a:rPr lang="ru-RU" sz="1600" b="1" dirty="0">
                <a:solidFill>
                  <a:schemeClr val="bg1"/>
                </a:solidFill>
                <a:latin typeface="+mj-lt"/>
                <a:cs typeface="Times New Roman"/>
              </a:rPr>
              <a:t>линейное усиление стенок </a:t>
            </a:r>
            <a:r>
              <a:rPr lang="ru-RU" sz="1600" b="1" dirty="0" smtClean="0">
                <a:solidFill>
                  <a:schemeClr val="bg1"/>
                </a:solidFill>
                <a:latin typeface="+mj-lt"/>
                <a:cs typeface="Times New Roman"/>
              </a:rPr>
              <a:t>боковых </a:t>
            </a:r>
            <a:r>
              <a:rPr lang="ru-RU" sz="1600" b="1" dirty="0">
                <a:solidFill>
                  <a:schemeClr val="bg1"/>
                </a:solidFill>
                <a:latin typeface="+mj-lt"/>
                <a:cs typeface="Times New Roman"/>
              </a:rPr>
              <a:t>желудочков и диффузное усиление </a:t>
            </a:r>
            <a:r>
              <a:rPr lang="ru-RU" sz="1600" b="1" dirty="0" smtClean="0">
                <a:solidFill>
                  <a:schemeClr val="bg1"/>
                </a:solidFill>
                <a:latin typeface="+mj-lt"/>
                <a:cs typeface="Times New Roman"/>
              </a:rPr>
              <a:t>сосудистого сплетения. </a:t>
            </a:r>
            <a:endParaRPr lang="en-US" sz="1600" b="1" dirty="0">
              <a:solidFill>
                <a:schemeClr val="bg1"/>
              </a:solidFill>
              <a:latin typeface="+mj-lt"/>
              <a:cs typeface="Times New Roman"/>
            </a:endParaRPr>
          </a:p>
        </p:txBody>
      </p:sp>
      <p:pic>
        <p:nvPicPr>
          <p:cNvPr id="22" name="Picture 21">
            <a:extLst>
              <a:ext uri="{FF2B5EF4-FFF2-40B4-BE49-F238E27FC236}">
                <a16:creationId xmlns:a16="http://schemas.microsoft.com/office/drawing/2014/main" id="{50B80185-433F-40D9-8B9A-E0FDD8A75412}"/>
              </a:ext>
            </a:extLst>
          </p:cNvPr>
          <p:cNvPicPr>
            <a:picLocks noChangeAspect="1"/>
          </p:cNvPicPr>
          <p:nvPr/>
        </p:nvPicPr>
        <p:blipFill>
          <a:blip r:embed="rId3"/>
          <a:stretch>
            <a:fillRect/>
          </a:stretch>
        </p:blipFill>
        <p:spPr>
          <a:xfrm>
            <a:off x="1694318" y="940215"/>
            <a:ext cx="2686444" cy="3291840"/>
          </a:xfrm>
          <a:prstGeom prst="rect">
            <a:avLst/>
          </a:prstGeom>
          <a:ln w="19050">
            <a:solidFill>
              <a:srgbClr val="0070C0"/>
            </a:solidFill>
          </a:ln>
          <a:effectLst/>
        </p:spPr>
      </p:pic>
      <p:pic>
        <p:nvPicPr>
          <p:cNvPr id="3" name="Picture 2">
            <a:extLst>
              <a:ext uri="{FF2B5EF4-FFF2-40B4-BE49-F238E27FC236}">
                <a16:creationId xmlns:a16="http://schemas.microsoft.com/office/drawing/2014/main" id="{75809EFB-2DFB-4BEF-8FEC-9DC6D6A41FE3}"/>
              </a:ext>
            </a:extLst>
          </p:cNvPr>
          <p:cNvPicPr>
            <a:picLocks noChangeAspect="1"/>
          </p:cNvPicPr>
          <p:nvPr/>
        </p:nvPicPr>
        <p:blipFill>
          <a:blip r:embed="rId4"/>
          <a:stretch>
            <a:fillRect/>
          </a:stretch>
        </p:blipFill>
        <p:spPr>
          <a:xfrm>
            <a:off x="4697714" y="940215"/>
            <a:ext cx="2667527" cy="3291840"/>
          </a:xfrm>
          <a:prstGeom prst="rect">
            <a:avLst/>
          </a:prstGeom>
          <a:ln w="19050">
            <a:solidFill>
              <a:srgbClr val="0070C0"/>
            </a:solidFill>
          </a:ln>
          <a:effectLst/>
        </p:spPr>
      </p:pic>
      <p:pic>
        <p:nvPicPr>
          <p:cNvPr id="2" name="Picture 1">
            <a:extLst>
              <a:ext uri="{FF2B5EF4-FFF2-40B4-BE49-F238E27FC236}">
                <a16:creationId xmlns:a16="http://schemas.microsoft.com/office/drawing/2014/main" id="{ED3A3178-E6C8-4EFA-AD1E-B806571DF920}"/>
              </a:ext>
            </a:extLst>
          </p:cNvPr>
          <p:cNvPicPr>
            <a:picLocks noChangeAspect="1"/>
          </p:cNvPicPr>
          <p:nvPr/>
        </p:nvPicPr>
        <p:blipFill>
          <a:blip r:embed="rId5"/>
          <a:stretch>
            <a:fillRect/>
          </a:stretch>
        </p:blipFill>
        <p:spPr>
          <a:xfrm>
            <a:off x="7682193" y="936115"/>
            <a:ext cx="2554013" cy="3291840"/>
          </a:xfrm>
          <a:prstGeom prst="rect">
            <a:avLst/>
          </a:prstGeom>
          <a:ln w="19050">
            <a:solidFill>
              <a:srgbClr val="0070C0"/>
            </a:solidFill>
          </a:ln>
          <a:effectLst/>
        </p:spPr>
      </p:pic>
      <p:sp>
        <p:nvSpPr>
          <p:cNvPr id="7" name="TextBox 6">
            <a:extLst>
              <a:ext uri="{FF2B5EF4-FFF2-40B4-BE49-F238E27FC236}">
                <a16:creationId xmlns:a16="http://schemas.microsoft.com/office/drawing/2014/main" id="{71791E01-1A77-4ABC-BA24-2CBA24900BC4}"/>
              </a:ext>
            </a:extLst>
          </p:cNvPr>
          <p:cNvSpPr txBox="1"/>
          <p:nvPr/>
        </p:nvSpPr>
        <p:spPr>
          <a:xfrm>
            <a:off x="77765" y="14004"/>
            <a:ext cx="11925928" cy="584775"/>
          </a:xfrm>
          <a:prstGeom prst="rect">
            <a:avLst/>
          </a:prstGeom>
          <a:noFill/>
        </p:spPr>
        <p:txBody>
          <a:bodyPr wrap="square" rtlCol="0">
            <a:spAutoFit/>
          </a:bodyPr>
          <a:lstStyle/>
          <a:p>
            <a:pPr algn="ctr"/>
            <a:r>
              <a:rPr lang="ru-RU" sz="3200" b="1">
                <a:solidFill>
                  <a:srgbClr val="FFFF00"/>
                </a:solidFill>
                <a:latin typeface="+mj-lt"/>
              </a:rPr>
              <a:t>Вентрикулит</a:t>
            </a:r>
            <a:endParaRPr lang="en-US" sz="3200" b="1" dirty="0">
              <a:solidFill>
                <a:srgbClr val="FFFF00"/>
              </a:solidFill>
              <a:latin typeface="+mj-lt"/>
            </a:endParaRPr>
          </a:p>
        </p:txBody>
      </p:sp>
      <p:sp>
        <p:nvSpPr>
          <p:cNvPr id="8" name="Rectangle 7">
            <a:extLst>
              <a:ext uri="{FF2B5EF4-FFF2-40B4-BE49-F238E27FC236}">
                <a16:creationId xmlns:a16="http://schemas.microsoft.com/office/drawing/2014/main" id="{85E33D8A-C949-421B-A335-5FBD015D64EE}"/>
              </a:ext>
            </a:extLst>
          </p:cNvPr>
          <p:cNvSpPr/>
          <p:nvPr/>
        </p:nvSpPr>
        <p:spPr>
          <a:xfrm>
            <a:off x="1676634" y="3813273"/>
            <a:ext cx="498932"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9" name="Rectangle 8">
            <a:extLst>
              <a:ext uri="{FF2B5EF4-FFF2-40B4-BE49-F238E27FC236}">
                <a16:creationId xmlns:a16="http://schemas.microsoft.com/office/drawing/2014/main" id="{D23BAFE6-9129-4C81-88CA-D3E62061C0F4}"/>
              </a:ext>
            </a:extLst>
          </p:cNvPr>
          <p:cNvSpPr/>
          <p:nvPr/>
        </p:nvSpPr>
        <p:spPr>
          <a:xfrm>
            <a:off x="4566453" y="3827691"/>
            <a:ext cx="498932"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0" name="Rectangle 9">
            <a:extLst>
              <a:ext uri="{FF2B5EF4-FFF2-40B4-BE49-F238E27FC236}">
                <a16:creationId xmlns:a16="http://schemas.microsoft.com/office/drawing/2014/main" id="{B509A7D4-96C5-44D5-BB2F-230A3AA69F9B}"/>
              </a:ext>
            </a:extLst>
          </p:cNvPr>
          <p:cNvSpPr/>
          <p:nvPr/>
        </p:nvSpPr>
        <p:spPr>
          <a:xfrm>
            <a:off x="7625548" y="3827691"/>
            <a:ext cx="498932"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grpSp>
        <p:nvGrpSpPr>
          <p:cNvPr id="11" name="Group 10">
            <a:extLst>
              <a:ext uri="{FF2B5EF4-FFF2-40B4-BE49-F238E27FC236}">
                <a16:creationId xmlns:a16="http://schemas.microsoft.com/office/drawing/2014/main" id="{8F50BD8A-669A-449C-B8AB-41F0136DF443}"/>
              </a:ext>
            </a:extLst>
          </p:cNvPr>
          <p:cNvGrpSpPr/>
          <p:nvPr/>
        </p:nvGrpSpPr>
        <p:grpSpPr>
          <a:xfrm>
            <a:off x="1568927" y="527115"/>
            <a:ext cx="8955522" cy="320255"/>
            <a:chOff x="0" y="0"/>
            <a:chExt cx="8719457" cy="322005"/>
          </a:xfrm>
          <a:scene3d>
            <a:camera prst="orthographicFront"/>
            <a:lightRig rig="threePt" dir="t">
              <a:rot lat="0" lon="0" rev="7500000"/>
            </a:lightRig>
          </a:scene3d>
        </p:grpSpPr>
        <p:sp>
          <p:nvSpPr>
            <p:cNvPr id="12" name="Rounded Rectangle 36">
              <a:extLst>
                <a:ext uri="{FF2B5EF4-FFF2-40B4-BE49-F238E27FC236}">
                  <a16:creationId xmlns:a16="http://schemas.microsoft.com/office/drawing/2014/main" id="{6FE4C644-A03D-4533-A53A-919FF1856442}"/>
                </a:ext>
              </a:extLst>
            </p:cNvPr>
            <p:cNvSpPr/>
            <p:nvPr/>
          </p:nvSpPr>
          <p:spPr>
            <a:xfrm>
              <a:off x="0" y="0"/>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3" name="Rounded Rectangle 4">
              <a:extLst>
                <a:ext uri="{FF2B5EF4-FFF2-40B4-BE49-F238E27FC236}">
                  <a16:creationId xmlns:a16="http://schemas.microsoft.com/office/drawing/2014/main" id="{4C5ABFA7-A250-48F2-9563-60C61F2B4347}"/>
                </a:ext>
              </a:extLst>
            </p:cNvPr>
            <p:cNvSpPr/>
            <p:nvPr/>
          </p:nvSpPr>
          <p:spPr>
            <a:xfrm>
              <a:off x="15535" y="34835"/>
              <a:ext cx="8688387" cy="28717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600" b="1" dirty="0" smtClean="0">
                  <a:latin typeface="+mj-lt"/>
                  <a:cs typeface="Times New Roman"/>
                </a:rPr>
                <a:t>Мужчина, 69 лет, жалобы на ухудшение психического состояния</a:t>
              </a:r>
              <a:endParaRPr lang="en-US" sz="1600" b="1" kern="1200" dirty="0">
                <a:latin typeface="+mj-lt"/>
                <a:cs typeface="Times New Roman"/>
              </a:endParaRPr>
            </a:p>
          </p:txBody>
        </p:sp>
      </p:grpSp>
      <p:sp>
        <p:nvSpPr>
          <p:cNvPr id="15" name="Rectangle 14">
            <a:extLst>
              <a:ext uri="{FF2B5EF4-FFF2-40B4-BE49-F238E27FC236}">
                <a16:creationId xmlns:a16="http://schemas.microsoft.com/office/drawing/2014/main" id="{5AA533A5-AAD4-4376-887B-BC82A8D6882B}"/>
              </a:ext>
            </a:extLst>
          </p:cNvPr>
          <p:cNvSpPr/>
          <p:nvPr/>
        </p:nvSpPr>
        <p:spPr>
          <a:xfrm>
            <a:off x="77765" y="5553060"/>
            <a:ext cx="12058817" cy="923330"/>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a:solidFill>
                  <a:sysClr val="windowText" lastClr="000000"/>
                </a:solidFill>
              </a:rPr>
              <a:t>Грибковый или вирусный </a:t>
            </a:r>
            <a:r>
              <a:rPr lang="ru-RU" b="1" dirty="0" err="1">
                <a:solidFill>
                  <a:sysClr val="windowText" lastClr="000000"/>
                </a:solidFill>
              </a:rPr>
              <a:t>вентрикулит</a:t>
            </a:r>
            <a:r>
              <a:rPr lang="ru-RU" b="1" dirty="0">
                <a:solidFill>
                  <a:sysClr val="windowText" lastClr="000000"/>
                </a:solidFill>
              </a:rPr>
              <a:t> чаще всего возникает у пациентов с </a:t>
            </a:r>
            <a:r>
              <a:rPr lang="ru-RU" b="1" dirty="0" err="1" smtClean="0">
                <a:solidFill>
                  <a:sysClr val="windowText" lastClr="000000"/>
                </a:solidFill>
              </a:rPr>
              <a:t>иммуносупрессией</a:t>
            </a:r>
            <a:r>
              <a:rPr lang="ru-RU" b="1" dirty="0" smtClean="0">
                <a:solidFill>
                  <a:sysClr val="windowText" lastClr="000000"/>
                </a:solidFill>
              </a:rPr>
              <a:t>. </a:t>
            </a:r>
            <a:r>
              <a:rPr lang="ru-RU" b="1" dirty="0">
                <a:solidFill>
                  <a:sysClr val="windowText" lastClr="000000"/>
                </a:solidFill>
              </a:rPr>
              <a:t>Б</a:t>
            </a:r>
            <a:r>
              <a:rPr lang="ru-RU" b="1" dirty="0" smtClean="0">
                <a:solidFill>
                  <a:sysClr val="windowText" lastClr="000000"/>
                </a:solidFill>
              </a:rPr>
              <a:t>актериальный </a:t>
            </a:r>
            <a:r>
              <a:rPr lang="ru-RU" b="1" dirty="0" err="1">
                <a:solidFill>
                  <a:sysClr val="windowText" lastClr="000000"/>
                </a:solidFill>
              </a:rPr>
              <a:t>вентрикулит</a:t>
            </a:r>
            <a:r>
              <a:rPr lang="ru-RU" b="1" dirty="0">
                <a:solidFill>
                  <a:sysClr val="windowText" lastClr="000000"/>
                </a:solidFill>
              </a:rPr>
              <a:t> может </a:t>
            </a:r>
            <a:r>
              <a:rPr lang="ru-RU" b="1" dirty="0" smtClean="0">
                <a:solidFill>
                  <a:sysClr val="windowText" lastClr="000000"/>
                </a:solidFill>
              </a:rPr>
              <a:t>возникать у пациентов, не страдающих иммунной патологией </a:t>
            </a:r>
            <a:r>
              <a:rPr lang="ru-RU" b="1" dirty="0">
                <a:solidFill>
                  <a:sysClr val="windowText" lastClr="000000"/>
                </a:solidFill>
              </a:rPr>
              <a:t>(например, как осложнение бактериального менингита). Отмечается высокий уровень смертности - 40-70</a:t>
            </a:r>
            <a:r>
              <a:rPr lang="ru-RU" b="1" dirty="0" smtClean="0">
                <a:solidFill>
                  <a:sysClr val="windowText" lastClr="000000"/>
                </a:solidFill>
              </a:rPr>
              <a:t>%</a:t>
            </a:r>
            <a:endParaRPr lang="en-US" b="1" dirty="0">
              <a:solidFill>
                <a:sysClr val="windowText" lastClr="000000"/>
              </a:solidFill>
            </a:endParaRPr>
          </a:p>
        </p:txBody>
      </p:sp>
      <p:cxnSp>
        <p:nvCxnSpPr>
          <p:cNvPr id="16" name="Straight Arrow Connector 15">
            <a:extLst>
              <a:ext uri="{FF2B5EF4-FFF2-40B4-BE49-F238E27FC236}">
                <a16:creationId xmlns:a16="http://schemas.microsoft.com/office/drawing/2014/main" id="{F164EB0E-3D73-41F9-92EB-92F621D94890}"/>
              </a:ext>
            </a:extLst>
          </p:cNvPr>
          <p:cNvCxnSpPr>
            <a:cxnSpLocks/>
          </p:cNvCxnSpPr>
          <p:nvPr/>
        </p:nvCxnSpPr>
        <p:spPr>
          <a:xfrm flipH="1" flipV="1">
            <a:off x="5750202" y="3273204"/>
            <a:ext cx="257043" cy="225864"/>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09D23576-F8B9-4A54-A6F3-77C9A4A7333F}"/>
              </a:ext>
            </a:extLst>
          </p:cNvPr>
          <p:cNvCxnSpPr>
            <a:cxnSpLocks/>
          </p:cNvCxnSpPr>
          <p:nvPr/>
        </p:nvCxnSpPr>
        <p:spPr>
          <a:xfrm flipV="1">
            <a:off x="8226557" y="2832593"/>
            <a:ext cx="426341" cy="6831"/>
          </a:xfrm>
          <a:prstGeom prst="straightConnector1">
            <a:avLst/>
          </a:prstGeom>
          <a:ln w="25400">
            <a:solidFill>
              <a:srgbClr val="F733F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6099E0-9EFA-4F09-AC5C-A0AB9489ACB8}"/>
              </a:ext>
            </a:extLst>
          </p:cNvPr>
          <p:cNvCxnSpPr>
            <a:cxnSpLocks/>
          </p:cNvCxnSpPr>
          <p:nvPr/>
        </p:nvCxnSpPr>
        <p:spPr>
          <a:xfrm>
            <a:off x="2414588" y="2457446"/>
            <a:ext cx="313912" cy="249179"/>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BD727E19-F39B-4AE5-8D56-D4C86642EABD}"/>
              </a:ext>
            </a:extLst>
          </p:cNvPr>
          <p:cNvCxnSpPr>
            <a:cxnSpLocks/>
          </p:cNvCxnSpPr>
          <p:nvPr/>
        </p:nvCxnSpPr>
        <p:spPr>
          <a:xfrm flipH="1">
            <a:off x="9255088" y="1629495"/>
            <a:ext cx="287341" cy="235363"/>
          </a:xfrm>
          <a:prstGeom prst="straightConnector1">
            <a:avLst/>
          </a:prstGeom>
          <a:ln w="25400">
            <a:solidFill>
              <a:srgbClr val="00F42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9F87E5-8782-49B2-81BD-B9C9C0FDDCEF}"/>
              </a:ext>
            </a:extLst>
          </p:cNvPr>
          <p:cNvCxnSpPr>
            <a:cxnSpLocks/>
          </p:cNvCxnSpPr>
          <p:nvPr/>
        </p:nvCxnSpPr>
        <p:spPr>
          <a:xfrm flipH="1">
            <a:off x="3305917" y="2571746"/>
            <a:ext cx="394546" cy="191290"/>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0F30564-05FA-4489-8D8F-CA4F3E570C26}"/>
              </a:ext>
            </a:extLst>
          </p:cNvPr>
          <p:cNvCxnSpPr>
            <a:cxnSpLocks/>
          </p:cNvCxnSpPr>
          <p:nvPr/>
        </p:nvCxnSpPr>
        <p:spPr>
          <a:xfrm flipH="1">
            <a:off x="9220871" y="2827336"/>
            <a:ext cx="369750" cy="5257"/>
          </a:xfrm>
          <a:prstGeom prst="straightConnector1">
            <a:avLst/>
          </a:prstGeom>
          <a:ln w="25400">
            <a:solidFill>
              <a:srgbClr val="F733F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12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par>
                                <p:cTn id="9" presetID="1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ppt_y</p:attrName>
                                        </p:attrNameLst>
                                      </p:cBhvr>
                                      <p:tavLst>
                                        <p:tav tm="0">
                                          <p:val>
                                            <p:strVal val="#ppt_y+#ppt_h*1.125000"/>
                                          </p:val>
                                        </p:tav>
                                        <p:tav tm="100000">
                                          <p:val>
                                            <p:strVal val="#ppt_y"/>
                                          </p:val>
                                        </p:tav>
                                      </p:tavLst>
                                    </p:anim>
                                    <p:animEffect transition="in" filter="wipe(up)">
                                      <p:cBhvr>
                                        <p:cTn id="12" dur="500"/>
                                        <p:tgtEl>
                                          <p:spTgt spid="17"/>
                                        </p:tgtEl>
                                      </p:cBhvr>
                                    </p:animEffect>
                                  </p:childTnLst>
                                </p:cTn>
                              </p:par>
                              <p:par>
                                <p:cTn id="13" presetID="1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p:tgtEl>
                                          <p:spTgt spid="18"/>
                                        </p:tgtEl>
                                        <p:attrNameLst>
                                          <p:attrName>ppt_y</p:attrName>
                                        </p:attrNameLst>
                                      </p:cBhvr>
                                      <p:tavLst>
                                        <p:tav tm="0">
                                          <p:val>
                                            <p:strVal val="#ppt_y+#ppt_h*1.125000"/>
                                          </p:val>
                                        </p:tav>
                                        <p:tav tm="100000">
                                          <p:val>
                                            <p:strVal val="#ppt_y"/>
                                          </p:val>
                                        </p:tav>
                                      </p:tavLst>
                                    </p:anim>
                                    <p:animEffect transition="in" filter="wipe(up)">
                                      <p:cBhvr>
                                        <p:cTn id="16" dur="500"/>
                                        <p:tgtEl>
                                          <p:spTgt spid="18"/>
                                        </p:tgtEl>
                                      </p:cBhvr>
                                    </p:animEffect>
                                  </p:childTnLst>
                                </p:cTn>
                              </p:par>
                              <p:par>
                                <p:cTn id="17" presetID="1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ppt_y</p:attrName>
                                        </p:attrNameLst>
                                      </p:cBhvr>
                                      <p:tavLst>
                                        <p:tav tm="0">
                                          <p:val>
                                            <p:strVal val="#ppt_y+#ppt_h*1.125000"/>
                                          </p:val>
                                        </p:tav>
                                        <p:tav tm="100000">
                                          <p:val>
                                            <p:strVal val="#ppt_y"/>
                                          </p:val>
                                        </p:tav>
                                      </p:tavLst>
                                    </p:anim>
                                    <p:animEffect transition="in" filter="wipe(up)">
                                      <p:cBhvr>
                                        <p:cTn id="20" dur="500"/>
                                        <p:tgtEl>
                                          <p:spTgt spid="19"/>
                                        </p:tgtEl>
                                      </p:cBhvr>
                                    </p:animEffect>
                                  </p:childTnLst>
                                </p:cTn>
                              </p:par>
                              <p:par>
                                <p:cTn id="21" presetID="1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p:tgtEl>
                                          <p:spTgt spid="20"/>
                                        </p:tgtEl>
                                        <p:attrNameLst>
                                          <p:attrName>ppt_y</p:attrName>
                                        </p:attrNameLst>
                                      </p:cBhvr>
                                      <p:tavLst>
                                        <p:tav tm="0">
                                          <p:val>
                                            <p:strVal val="#ppt_y+#ppt_h*1.125000"/>
                                          </p:val>
                                        </p:tav>
                                        <p:tav tm="100000">
                                          <p:val>
                                            <p:strVal val="#ppt_y"/>
                                          </p:val>
                                        </p:tav>
                                      </p:tavLst>
                                    </p:anim>
                                    <p:animEffect transition="in" filter="wipe(up)">
                                      <p:cBhvr>
                                        <p:cTn id="24" dur="500"/>
                                        <p:tgtEl>
                                          <p:spTgt spid="20"/>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BA8D4AD6-7649-405B-93E2-8E6418FA3024}"/>
              </a:ext>
            </a:extLst>
          </p:cNvPr>
          <p:cNvSpPr txBox="1">
            <a:spLocks/>
          </p:cNvSpPr>
          <p:nvPr/>
        </p:nvSpPr>
        <p:spPr>
          <a:xfrm>
            <a:off x="609601" y="1824355"/>
            <a:ext cx="10749279" cy="42862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aseline="30000" dirty="0">
                <a:ln w="0"/>
                <a:solidFill>
                  <a:schemeClr val="bg1"/>
                </a:solidFill>
              </a:rPr>
              <a:t>1</a:t>
            </a:r>
            <a:r>
              <a:rPr lang="en-US" sz="2400" dirty="0">
                <a:ln w="0"/>
                <a:solidFill>
                  <a:schemeClr val="bg1"/>
                </a:solidFill>
              </a:rPr>
              <a:t>Aventura Hospital and Medical Center and </a:t>
            </a:r>
            <a:r>
              <a:rPr lang="en-US" sz="2400" baseline="30000" dirty="0">
                <a:ln w="0"/>
                <a:solidFill>
                  <a:schemeClr val="bg1"/>
                </a:solidFill>
              </a:rPr>
              <a:t>2</a:t>
            </a:r>
            <a:r>
              <a:rPr lang="en-US" sz="2400" dirty="0">
                <a:ln w="0"/>
                <a:solidFill>
                  <a:schemeClr val="bg1"/>
                </a:solidFill>
              </a:rPr>
              <a:t>Stanford Health Care</a:t>
            </a:r>
            <a:endParaRPr lang="en-US" sz="2400" dirty="0">
              <a:solidFill>
                <a:schemeClr val="bg1"/>
              </a:solidFill>
              <a:latin typeface="+mj-lt"/>
            </a:endParaRPr>
          </a:p>
          <a:p>
            <a:pPr marL="0" indent="0" algn="ctr">
              <a:buNone/>
            </a:pPr>
            <a:endParaRPr lang="en-US" sz="1200" dirty="0">
              <a:solidFill>
                <a:schemeClr val="bg1"/>
              </a:solidFill>
              <a:latin typeface="+mj-lt"/>
            </a:endParaRPr>
          </a:p>
          <a:p>
            <a:pPr marL="0" indent="0" algn="ctr">
              <a:buNone/>
            </a:pPr>
            <a:r>
              <a:rPr lang="en-US" sz="2400" dirty="0">
                <a:solidFill>
                  <a:schemeClr val="bg1"/>
                </a:solidFill>
                <a:latin typeface="+mj-lt"/>
              </a:rPr>
              <a:t>Corresponding author: </a:t>
            </a:r>
            <a:r>
              <a:rPr lang="en-US" sz="2400" dirty="0" err="1">
                <a:solidFill>
                  <a:schemeClr val="bg1"/>
                </a:solidFill>
                <a:latin typeface="+mj-lt"/>
              </a:rPr>
              <a:t>Anjeza</a:t>
            </a:r>
            <a:r>
              <a:rPr lang="en-US" sz="2400" dirty="0">
                <a:solidFill>
                  <a:schemeClr val="bg1"/>
                </a:solidFill>
                <a:latin typeface="+mj-lt"/>
              </a:rPr>
              <a:t> </a:t>
            </a:r>
            <a:r>
              <a:rPr lang="en-US" sz="2400" dirty="0" err="1">
                <a:solidFill>
                  <a:schemeClr val="bg1"/>
                </a:solidFill>
                <a:latin typeface="+mj-lt"/>
              </a:rPr>
              <a:t>Chukus</a:t>
            </a:r>
            <a:r>
              <a:rPr lang="en-US" sz="2400" dirty="0">
                <a:solidFill>
                  <a:schemeClr val="bg1"/>
                </a:solidFill>
                <a:latin typeface="+mj-lt"/>
              </a:rPr>
              <a:t> (anjeza.chukus@gmail.com)</a:t>
            </a:r>
          </a:p>
          <a:p>
            <a:pPr marL="0" indent="0" algn="ctr">
              <a:buNone/>
            </a:pPr>
            <a:endParaRPr lang="en-US" sz="1200" dirty="0">
              <a:solidFill>
                <a:schemeClr val="bg1"/>
              </a:solidFill>
              <a:latin typeface="+mj-lt"/>
            </a:endParaRPr>
          </a:p>
          <a:p>
            <a:pPr marL="0" indent="0" algn="ctr">
              <a:buNone/>
            </a:pPr>
            <a:r>
              <a:rPr lang="en-US" sz="2400" dirty="0">
                <a:solidFill>
                  <a:schemeClr val="bg1"/>
                </a:solidFill>
                <a:latin typeface="+mj-lt"/>
              </a:rPr>
              <a:t>RSNA educational exhibit ID: 19001345</a:t>
            </a:r>
          </a:p>
          <a:p>
            <a:pPr marL="0" indent="0" algn="ctr">
              <a:buNone/>
            </a:pPr>
            <a:endParaRPr lang="en-US" sz="1200" dirty="0">
              <a:solidFill>
                <a:schemeClr val="bg1"/>
              </a:solidFill>
              <a:latin typeface="+mj-lt"/>
            </a:endParaRPr>
          </a:p>
          <a:p>
            <a:pPr marL="0" indent="0" algn="ctr">
              <a:buNone/>
            </a:pPr>
            <a:r>
              <a:rPr lang="en-US" sz="2400" dirty="0">
                <a:solidFill>
                  <a:schemeClr val="bg1"/>
                </a:solidFill>
                <a:latin typeface="+mj-lt"/>
              </a:rPr>
              <a:t> </a:t>
            </a:r>
            <a:r>
              <a:rPr lang="en-US" sz="1400" dirty="0">
                <a:solidFill>
                  <a:schemeClr val="bg1"/>
                </a:solidFill>
              </a:rPr>
              <a:t>Disclosures of Conflicts of Interest.—Y.Y. Activities related to the present article: Employed by HCA Healthcare and/or an HCA Healthcare-affiliated entity. Activities not related to the present article: disclosed no relevant relationships. Other activities: disclosed no relevant relationships. A.C. Activities related to the present article: Employed by HCA Healthcare and/or an HCA Healthcare-affiliated entity. Activities not related to the present article: disclosed no relevant relationships. Other activities: disclosed no relevant relationships. The views expressed in this article represent those of the author(s) and do not necessarily represent the official views of HCA Healthcare or any of its affiliated entities.</a:t>
            </a:r>
            <a:endParaRPr lang="en-US" sz="1400" dirty="0">
              <a:solidFill>
                <a:schemeClr val="bg1"/>
              </a:solidFill>
              <a:latin typeface="+mj-lt"/>
            </a:endParaRPr>
          </a:p>
          <a:p>
            <a:pPr marL="0" indent="0" algn="ctr">
              <a:buNone/>
            </a:pPr>
            <a:r>
              <a:rPr lang="en-US" sz="2400" dirty="0">
                <a:solidFill>
                  <a:schemeClr val="bg1"/>
                </a:solidFill>
                <a:latin typeface="+mj-lt"/>
              </a:rPr>
              <a:t>We thank Dr David Pasquale for his </a:t>
            </a:r>
            <a:r>
              <a:rPr lang="en-US" sz="2400" dirty="0">
                <a:solidFill>
                  <a:schemeClr val="bg1"/>
                </a:solidFill>
              </a:rPr>
              <a:t>contributions </a:t>
            </a:r>
            <a:r>
              <a:rPr lang="en-US" sz="2400" dirty="0">
                <a:solidFill>
                  <a:schemeClr val="bg1"/>
                </a:solidFill>
                <a:latin typeface="+mj-lt"/>
              </a:rPr>
              <a:t>to the educational exhibit. </a:t>
            </a:r>
            <a:endParaRPr lang="en-US" sz="24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2810424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A0AAFD-80DB-6740-B044-8DE1DF2CCB39}"/>
              </a:ext>
            </a:extLst>
          </p:cNvPr>
          <p:cNvSpPr>
            <a:spLocks noGrp="1"/>
          </p:cNvSpPr>
          <p:nvPr>
            <p:ph type="title"/>
          </p:nvPr>
        </p:nvSpPr>
        <p:spPr>
          <a:xfrm>
            <a:off x="1361861" y="268186"/>
            <a:ext cx="9910763" cy="699376"/>
          </a:xfrm>
        </p:spPr>
        <p:txBody>
          <a:bodyPr/>
          <a:lstStyle/>
          <a:p>
            <a:pPr algn="ctr"/>
            <a:r>
              <a:rPr lang="en-US" sz="3200" b="1" dirty="0">
                <a:solidFill>
                  <a:schemeClr val="bg1"/>
                </a:solidFill>
              </a:rPr>
              <a:t>VI</a:t>
            </a:r>
            <a:r>
              <a:rPr lang="en-US" sz="3200" b="1" dirty="0">
                <a:solidFill>
                  <a:srgbClr val="FFC000"/>
                </a:solidFill>
              </a:rPr>
              <a:t>N</a:t>
            </a:r>
            <a:r>
              <a:rPr lang="en-US" sz="3200" b="1" dirty="0"/>
              <a:t>DICATE – </a:t>
            </a:r>
            <a:r>
              <a:rPr lang="en-US" sz="3200" b="1" dirty="0" smtClean="0">
                <a:solidFill>
                  <a:srgbClr val="FFC000"/>
                </a:solidFill>
              </a:rPr>
              <a:t>Neoplastic</a:t>
            </a:r>
            <a:r>
              <a:rPr lang="ru-RU" sz="3200" b="1" dirty="0" smtClean="0">
                <a:solidFill>
                  <a:srgbClr val="FFC000"/>
                </a:solidFill>
              </a:rPr>
              <a:t> (Неоплазия)</a:t>
            </a:r>
            <a:endParaRPr lang="en-US" sz="3200" b="1" dirty="0"/>
          </a:p>
        </p:txBody>
      </p:sp>
      <p:grpSp>
        <p:nvGrpSpPr>
          <p:cNvPr id="5" name="Group 4">
            <a:extLst>
              <a:ext uri="{FF2B5EF4-FFF2-40B4-BE49-F238E27FC236}">
                <a16:creationId xmlns:a16="http://schemas.microsoft.com/office/drawing/2014/main" id="{9A31078F-739A-7441-B74F-E77A70221825}"/>
              </a:ext>
            </a:extLst>
          </p:cNvPr>
          <p:cNvGrpSpPr/>
          <p:nvPr/>
        </p:nvGrpSpPr>
        <p:grpSpPr>
          <a:xfrm>
            <a:off x="2010578" y="1143000"/>
            <a:ext cx="7933522" cy="4982430"/>
            <a:chOff x="1708057" y="1465490"/>
            <a:chExt cx="8940503" cy="5216978"/>
          </a:xfrm>
        </p:grpSpPr>
        <p:sp>
          <p:nvSpPr>
            <p:cNvPr id="10" name="Oval 9">
              <a:extLst>
                <a:ext uri="{FF2B5EF4-FFF2-40B4-BE49-F238E27FC236}">
                  <a16:creationId xmlns:a16="http://schemas.microsoft.com/office/drawing/2014/main" id="{FDFEF5B8-5D1F-7949-B77F-D3228865440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ardrop 10">
              <a:extLst>
                <a:ext uri="{FF2B5EF4-FFF2-40B4-BE49-F238E27FC236}">
                  <a16:creationId xmlns:a16="http://schemas.microsoft.com/office/drawing/2014/main" id="{B067E87C-C9B1-7D48-92E1-A18943AA0128}"/>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ardrop 11">
              <a:extLst>
                <a:ext uri="{FF2B5EF4-FFF2-40B4-BE49-F238E27FC236}">
                  <a16:creationId xmlns:a16="http://schemas.microsoft.com/office/drawing/2014/main" id="{4AD0C726-3E33-5943-92C4-9CC0726C3DE6}"/>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ardrop 12">
              <a:extLst>
                <a:ext uri="{FF2B5EF4-FFF2-40B4-BE49-F238E27FC236}">
                  <a16:creationId xmlns:a16="http://schemas.microsoft.com/office/drawing/2014/main" id="{802B8A29-B34B-8F49-B98F-BAEBA0B7D79A}"/>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ardrop 13">
              <a:extLst>
                <a:ext uri="{FF2B5EF4-FFF2-40B4-BE49-F238E27FC236}">
                  <a16:creationId xmlns:a16="http://schemas.microsoft.com/office/drawing/2014/main" id="{C5994CFA-5F24-264C-A64A-B50D8DCF3CFC}"/>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E2E3EFB2-9424-6F4A-B10D-FC60C5947C18}"/>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Arc 15">
              <a:extLst>
                <a:ext uri="{FF2B5EF4-FFF2-40B4-BE49-F238E27FC236}">
                  <a16:creationId xmlns:a16="http://schemas.microsoft.com/office/drawing/2014/main" id="{F480D6E3-C319-274F-980F-5703CC6B6ECE}"/>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C447A728-B916-1746-8552-D131603A6F9B}"/>
              </a:ext>
            </a:extLst>
          </p:cNvPr>
          <p:cNvSpPr txBox="1"/>
          <p:nvPr/>
        </p:nvSpPr>
        <p:spPr>
          <a:xfrm>
            <a:off x="4063354" y="2831100"/>
            <a:ext cx="3846116" cy="461665"/>
          </a:xfrm>
          <a:prstGeom prst="rect">
            <a:avLst/>
          </a:prstGeom>
          <a:solidFill>
            <a:srgbClr val="FFC000"/>
          </a:solidFill>
        </p:spPr>
        <p:txBody>
          <a:bodyPr wrap="none" rtlCol="0">
            <a:spAutoFit/>
          </a:bodyPr>
          <a:lstStyle/>
          <a:p>
            <a:pPr algn="ctr"/>
            <a:r>
              <a:rPr lang="ru-RU" sz="2400" b="1" dirty="0"/>
              <a:t>Низкосортная </a:t>
            </a:r>
            <a:r>
              <a:rPr lang="ru-RU" sz="2400" b="1" dirty="0" err="1" smtClean="0"/>
              <a:t>астроцитома</a:t>
            </a:r>
            <a:endParaRPr lang="ru-RU" sz="2400" b="1" dirty="0"/>
          </a:p>
        </p:txBody>
      </p:sp>
      <p:sp>
        <p:nvSpPr>
          <p:cNvPr id="18" name="TextBox 17">
            <a:extLst>
              <a:ext uri="{FF2B5EF4-FFF2-40B4-BE49-F238E27FC236}">
                <a16:creationId xmlns:a16="http://schemas.microsoft.com/office/drawing/2014/main" id="{ABC18C91-CAA7-AF46-AB01-FA27BA3510F5}"/>
              </a:ext>
            </a:extLst>
          </p:cNvPr>
          <p:cNvSpPr txBox="1"/>
          <p:nvPr/>
        </p:nvSpPr>
        <p:spPr>
          <a:xfrm>
            <a:off x="4923551" y="3439708"/>
            <a:ext cx="2041841" cy="461665"/>
          </a:xfrm>
          <a:prstGeom prst="rect">
            <a:avLst/>
          </a:prstGeom>
          <a:solidFill>
            <a:srgbClr val="FFC000"/>
          </a:solidFill>
        </p:spPr>
        <p:txBody>
          <a:bodyPr wrap="none" rtlCol="0">
            <a:spAutoFit/>
          </a:bodyPr>
          <a:lstStyle/>
          <a:p>
            <a:pPr algn="ctr"/>
            <a:r>
              <a:rPr lang="ru-RU" sz="2400" b="1" dirty="0" err="1" smtClean="0"/>
              <a:t>Глиобластома</a:t>
            </a:r>
            <a:endParaRPr lang="en-US" sz="2400" b="1" dirty="0"/>
          </a:p>
        </p:txBody>
      </p:sp>
      <p:sp>
        <p:nvSpPr>
          <p:cNvPr id="19" name="TextBox 18">
            <a:extLst>
              <a:ext uri="{FF2B5EF4-FFF2-40B4-BE49-F238E27FC236}">
                <a16:creationId xmlns:a16="http://schemas.microsoft.com/office/drawing/2014/main" id="{AA519EC0-D481-AA44-BAC5-54A99ED2F7C0}"/>
              </a:ext>
            </a:extLst>
          </p:cNvPr>
          <p:cNvSpPr txBox="1"/>
          <p:nvPr/>
        </p:nvSpPr>
        <p:spPr>
          <a:xfrm>
            <a:off x="4188239" y="4048316"/>
            <a:ext cx="3643946" cy="461665"/>
          </a:xfrm>
          <a:prstGeom prst="rect">
            <a:avLst/>
          </a:prstGeom>
          <a:solidFill>
            <a:srgbClr val="FFC000"/>
          </a:solidFill>
        </p:spPr>
        <p:txBody>
          <a:bodyPr wrap="none" rtlCol="0">
            <a:spAutoFit/>
          </a:bodyPr>
          <a:lstStyle/>
          <a:p>
            <a:pPr algn="ctr"/>
            <a:r>
              <a:rPr lang="ru-RU" sz="2400" b="1" dirty="0" smtClean="0"/>
              <a:t>Первичная </a:t>
            </a:r>
            <a:r>
              <a:rPr lang="ru-RU" sz="2400" b="1" dirty="0" err="1" smtClean="0"/>
              <a:t>лимфома</a:t>
            </a:r>
            <a:r>
              <a:rPr lang="ru-RU" sz="2400" b="1" dirty="0" smtClean="0"/>
              <a:t> ЦНС</a:t>
            </a:r>
            <a:endParaRPr lang="en-US" sz="2400" b="1" dirty="0"/>
          </a:p>
        </p:txBody>
      </p:sp>
    </p:spTree>
    <p:extLst>
      <p:ext uri="{BB962C8B-B14F-4D97-AF65-F5344CB8AC3E}">
        <p14:creationId xmlns:p14="http://schemas.microsoft.com/office/powerpoint/2010/main" val="339324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7A4B82-873B-4C4F-8D52-625B1A8C147E}"/>
              </a:ext>
            </a:extLst>
          </p:cNvPr>
          <p:cNvSpPr txBox="1"/>
          <p:nvPr/>
        </p:nvSpPr>
        <p:spPr>
          <a:xfrm>
            <a:off x="116353" y="3734257"/>
            <a:ext cx="11968273" cy="1738938"/>
          </a:xfrm>
          <a:prstGeom prst="rect">
            <a:avLst/>
          </a:prstGeom>
          <a:solidFill>
            <a:schemeClr val="tx1"/>
          </a:solidFill>
        </p:spPr>
        <p:txBody>
          <a:bodyPr wrap="square" rtlCol="0">
            <a:spAutoFit/>
          </a:bodyPr>
          <a:lstStyle/>
          <a:p>
            <a:pPr algn="just"/>
            <a:r>
              <a:rPr lang="ru-RU" b="1" dirty="0">
                <a:solidFill>
                  <a:schemeClr val="bg1"/>
                </a:solidFill>
              </a:rPr>
              <a:t>(</a:t>
            </a:r>
            <a:r>
              <a:rPr lang="ru-RU" b="1" dirty="0" smtClean="0">
                <a:solidFill>
                  <a:schemeClr val="bg1"/>
                </a:solidFill>
              </a:rPr>
              <a:t>A) Т2-взвешенное FLAIR-изображение, аксиальный срез: инфильтрирующее </a:t>
            </a:r>
            <a:r>
              <a:rPr lang="ru-RU" b="1" dirty="0">
                <a:solidFill>
                  <a:schemeClr val="bg1"/>
                </a:solidFill>
              </a:rPr>
              <a:t>Т2-гиперинтенсивное </a:t>
            </a:r>
            <a:r>
              <a:rPr lang="ru-RU" b="1" dirty="0" smtClean="0">
                <a:solidFill>
                  <a:schemeClr val="bg1"/>
                </a:solidFill>
              </a:rPr>
              <a:t>поражение </a:t>
            </a:r>
            <a:r>
              <a:rPr lang="ru-RU" b="1" dirty="0">
                <a:solidFill>
                  <a:schemeClr val="bg1"/>
                </a:solidFill>
              </a:rPr>
              <a:t>с вовлечением </a:t>
            </a:r>
            <a:r>
              <a:rPr lang="ru-RU" b="1" dirty="0" smtClean="0">
                <a:solidFill>
                  <a:schemeClr val="bg1"/>
                </a:solidFill>
              </a:rPr>
              <a:t>МТ </a:t>
            </a:r>
            <a:r>
              <a:rPr lang="ru-RU" b="1" dirty="0">
                <a:solidFill>
                  <a:schemeClr val="bg1"/>
                </a:solidFill>
              </a:rPr>
              <a:t>и </a:t>
            </a:r>
            <a:r>
              <a:rPr lang="ru-RU" b="1" dirty="0" err="1">
                <a:solidFill>
                  <a:schemeClr val="bg1"/>
                </a:solidFill>
              </a:rPr>
              <a:t>перивентрикулярного</a:t>
            </a:r>
            <a:r>
              <a:rPr lang="ru-RU" b="1" dirty="0">
                <a:solidFill>
                  <a:schemeClr val="bg1"/>
                </a:solidFill>
              </a:rPr>
              <a:t> белого вещества. (B) </a:t>
            </a:r>
            <a:r>
              <a:rPr lang="ru-RU" b="1" dirty="0" smtClean="0">
                <a:solidFill>
                  <a:schemeClr val="bg1"/>
                </a:solidFill>
              </a:rPr>
              <a:t>Т2-взвешенное МР-изображение, корональный срез: расширение валика МТ, </a:t>
            </a:r>
            <a:r>
              <a:rPr lang="ru-RU" b="1" dirty="0">
                <a:solidFill>
                  <a:schemeClr val="bg1"/>
                </a:solidFill>
              </a:rPr>
              <a:t>отсутствие окружающего отека свидетельствует о </a:t>
            </a:r>
            <a:r>
              <a:rPr lang="ru-RU" b="1" dirty="0" smtClean="0">
                <a:solidFill>
                  <a:schemeClr val="bg1"/>
                </a:solidFill>
              </a:rPr>
              <a:t>медленном росте опухоли. </a:t>
            </a:r>
            <a:r>
              <a:rPr lang="ru-RU" b="1" dirty="0">
                <a:solidFill>
                  <a:schemeClr val="bg1"/>
                </a:solidFill>
              </a:rPr>
              <a:t>(С) </a:t>
            </a:r>
            <a:r>
              <a:rPr lang="ru-RU" b="1" dirty="0" err="1">
                <a:solidFill>
                  <a:schemeClr val="bg1"/>
                </a:solidFill>
              </a:rPr>
              <a:t>П</a:t>
            </a:r>
            <a:r>
              <a:rPr lang="ru-RU" b="1" dirty="0" err="1" smtClean="0">
                <a:solidFill>
                  <a:schemeClr val="bg1"/>
                </a:solidFill>
              </a:rPr>
              <a:t>остконтрастное</a:t>
            </a:r>
            <a:r>
              <a:rPr lang="ru-RU" b="1" dirty="0" smtClean="0">
                <a:solidFill>
                  <a:schemeClr val="bg1"/>
                </a:solidFill>
              </a:rPr>
              <a:t> </a:t>
            </a:r>
            <a:r>
              <a:rPr lang="ru-RU" b="1" dirty="0">
                <a:solidFill>
                  <a:schemeClr val="bg1"/>
                </a:solidFill>
              </a:rPr>
              <a:t>Т1-взвешенное </a:t>
            </a:r>
            <a:r>
              <a:rPr lang="ru-RU" b="1" dirty="0" smtClean="0">
                <a:solidFill>
                  <a:schemeClr val="bg1"/>
                </a:solidFill>
              </a:rPr>
              <a:t>МР-изображение, корональный срез: отсутствие усиления. </a:t>
            </a:r>
            <a:r>
              <a:rPr lang="ru-RU" b="1" dirty="0" err="1">
                <a:solidFill>
                  <a:schemeClr val="bg1"/>
                </a:solidFill>
              </a:rPr>
              <a:t>А</a:t>
            </a:r>
            <a:r>
              <a:rPr lang="ru-RU" b="1" dirty="0" err="1" smtClean="0">
                <a:solidFill>
                  <a:schemeClr val="bg1"/>
                </a:solidFill>
              </a:rPr>
              <a:t>строцитома</a:t>
            </a:r>
            <a:r>
              <a:rPr lang="ru-RU" b="1" dirty="0" smtClean="0">
                <a:solidFill>
                  <a:schemeClr val="bg1"/>
                </a:solidFill>
              </a:rPr>
              <a:t> </a:t>
            </a:r>
            <a:r>
              <a:rPr lang="ru-RU" b="1" dirty="0">
                <a:solidFill>
                  <a:schemeClr val="bg1"/>
                </a:solidFill>
              </a:rPr>
              <a:t>II степени, мутировавшая </a:t>
            </a:r>
            <a:r>
              <a:rPr lang="ru-RU" b="1" dirty="0" smtClean="0">
                <a:solidFill>
                  <a:schemeClr val="bg1"/>
                </a:solidFill>
              </a:rPr>
              <a:t>под действием </a:t>
            </a:r>
            <a:r>
              <a:rPr lang="ru-RU" b="1" dirty="0" err="1" smtClean="0">
                <a:solidFill>
                  <a:schemeClr val="bg1"/>
                </a:solidFill>
              </a:rPr>
              <a:t>изоцитратдегидрогеназы</a:t>
            </a:r>
            <a:r>
              <a:rPr lang="ru-RU" b="1" dirty="0" smtClean="0">
                <a:solidFill>
                  <a:schemeClr val="bg1"/>
                </a:solidFill>
              </a:rPr>
              <a:t>.</a:t>
            </a:r>
            <a:endParaRPr lang="ru-RU" b="1" dirty="0">
              <a:solidFill>
                <a:schemeClr val="bg1"/>
              </a:solidFill>
            </a:endParaRPr>
          </a:p>
          <a:p>
            <a:pPr algn="just"/>
            <a:endParaRPr lang="en-US" sz="1700" b="1" dirty="0">
              <a:solidFill>
                <a:schemeClr val="bg1"/>
              </a:solidFill>
            </a:endParaRPr>
          </a:p>
        </p:txBody>
      </p:sp>
      <p:sp>
        <p:nvSpPr>
          <p:cNvPr id="4" name="TextBox 3">
            <a:extLst>
              <a:ext uri="{FF2B5EF4-FFF2-40B4-BE49-F238E27FC236}">
                <a16:creationId xmlns:a16="http://schemas.microsoft.com/office/drawing/2014/main" id="{58F7B36E-CEF0-462B-B27D-6339E0E1E077}"/>
              </a:ext>
            </a:extLst>
          </p:cNvPr>
          <p:cNvSpPr txBox="1"/>
          <p:nvPr/>
        </p:nvSpPr>
        <p:spPr>
          <a:xfrm>
            <a:off x="116354" y="4804"/>
            <a:ext cx="11780437" cy="584775"/>
          </a:xfrm>
          <a:prstGeom prst="rect">
            <a:avLst/>
          </a:prstGeom>
          <a:noFill/>
        </p:spPr>
        <p:txBody>
          <a:bodyPr wrap="square" rtlCol="0">
            <a:spAutoFit/>
          </a:bodyPr>
          <a:lstStyle/>
          <a:p>
            <a:pPr algn="ctr"/>
            <a:r>
              <a:rPr lang="ru-RU" sz="3200" b="1" dirty="0">
                <a:solidFill>
                  <a:srgbClr val="FFFF00"/>
                </a:solidFill>
                <a:latin typeface="+mj-lt"/>
              </a:rPr>
              <a:t>Низкосортная </a:t>
            </a:r>
            <a:r>
              <a:rPr lang="ru-RU" sz="3200" b="1" dirty="0" err="1">
                <a:solidFill>
                  <a:srgbClr val="FFFF00"/>
                </a:solidFill>
                <a:latin typeface="+mj-lt"/>
              </a:rPr>
              <a:t>астроцитома</a:t>
            </a:r>
            <a:endParaRPr lang="ru-RU" sz="3200" b="1" dirty="0">
              <a:solidFill>
                <a:srgbClr val="FFFF00"/>
              </a:solidFill>
              <a:latin typeface="+mj-lt"/>
            </a:endParaRPr>
          </a:p>
        </p:txBody>
      </p:sp>
      <p:grpSp>
        <p:nvGrpSpPr>
          <p:cNvPr id="6" name="Group 5">
            <a:extLst>
              <a:ext uri="{FF2B5EF4-FFF2-40B4-BE49-F238E27FC236}">
                <a16:creationId xmlns:a16="http://schemas.microsoft.com/office/drawing/2014/main" id="{A0C6BCE2-7B0F-453A-95B3-B4339A1F49B0}"/>
              </a:ext>
            </a:extLst>
          </p:cNvPr>
          <p:cNvGrpSpPr/>
          <p:nvPr/>
        </p:nvGrpSpPr>
        <p:grpSpPr>
          <a:xfrm>
            <a:off x="2879034" y="496061"/>
            <a:ext cx="6226500" cy="294166"/>
            <a:chOff x="0" y="-11139"/>
            <a:chExt cx="8719457" cy="329379"/>
          </a:xfrm>
          <a:scene3d>
            <a:camera prst="orthographicFront"/>
            <a:lightRig rig="threePt" dir="t">
              <a:rot lat="0" lon="0" rev="7500000"/>
            </a:lightRig>
          </a:scene3d>
        </p:grpSpPr>
        <p:sp>
          <p:nvSpPr>
            <p:cNvPr id="7" name="Rounded Rectangle 13">
              <a:extLst>
                <a:ext uri="{FF2B5EF4-FFF2-40B4-BE49-F238E27FC236}">
                  <a16:creationId xmlns:a16="http://schemas.microsoft.com/office/drawing/2014/main" id="{E1E669A4-B5CF-4D7C-9B7A-D8D716BC3D78}"/>
                </a:ext>
              </a:extLst>
            </p:cNvPr>
            <p:cNvSpPr/>
            <p:nvPr/>
          </p:nvSpPr>
          <p:spPr>
            <a:xfrm>
              <a:off x="0" y="0"/>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8" name="Rounded Rectangle 4">
              <a:extLst>
                <a:ext uri="{FF2B5EF4-FFF2-40B4-BE49-F238E27FC236}">
                  <a16:creationId xmlns:a16="http://schemas.microsoft.com/office/drawing/2014/main" id="{DAFB85AC-E100-4BB3-9A15-E0E0EB421D80}"/>
                </a:ext>
              </a:extLst>
            </p:cNvPr>
            <p:cNvSpPr/>
            <p:nvPr/>
          </p:nvSpPr>
          <p:spPr>
            <a:xfrm>
              <a:off x="9306" y="-11139"/>
              <a:ext cx="8688387" cy="28717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600" b="1" dirty="0" smtClean="0">
                  <a:latin typeface="+mj-lt"/>
                  <a:cs typeface="Times New Roman"/>
                </a:rPr>
                <a:t>Мужчина, 62 года, в анамнезе изменение черт характера</a:t>
              </a:r>
              <a:endParaRPr lang="en-US" sz="1600" b="1" kern="1200" dirty="0">
                <a:latin typeface="+mj-lt"/>
                <a:cs typeface="Times New Roman"/>
              </a:endParaRPr>
            </a:p>
          </p:txBody>
        </p:sp>
      </p:grpSp>
      <p:sp>
        <p:nvSpPr>
          <p:cNvPr id="9" name="Rectangle 8">
            <a:extLst>
              <a:ext uri="{FF2B5EF4-FFF2-40B4-BE49-F238E27FC236}">
                <a16:creationId xmlns:a16="http://schemas.microsoft.com/office/drawing/2014/main" id="{930A4465-ED3D-48B2-AA73-46EA49296A7A}"/>
              </a:ext>
            </a:extLst>
          </p:cNvPr>
          <p:cNvSpPr/>
          <p:nvPr/>
        </p:nvSpPr>
        <p:spPr>
          <a:xfrm>
            <a:off x="116354" y="5301194"/>
            <a:ext cx="11968272" cy="1477328"/>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smtClean="0">
                <a:solidFill>
                  <a:sysClr val="windowText" lastClr="000000"/>
                </a:solidFill>
              </a:rPr>
              <a:t>Низкосортная </a:t>
            </a:r>
            <a:r>
              <a:rPr lang="ru-RU" b="1" dirty="0" err="1" smtClean="0">
                <a:solidFill>
                  <a:sysClr val="windowText" lastClr="000000"/>
                </a:solidFill>
              </a:rPr>
              <a:t>астроцитома</a:t>
            </a:r>
            <a:r>
              <a:rPr lang="ru-RU" b="1" dirty="0" smtClean="0">
                <a:solidFill>
                  <a:sysClr val="windowText" lastClr="000000"/>
                </a:solidFill>
              </a:rPr>
              <a:t> (НСА) - это </a:t>
            </a:r>
            <a:r>
              <a:rPr lang="ru-RU" b="1" dirty="0" err="1" smtClean="0">
                <a:solidFill>
                  <a:sysClr val="windowText" lastClr="000000"/>
                </a:solidFill>
              </a:rPr>
              <a:t>астроцитома</a:t>
            </a:r>
            <a:r>
              <a:rPr lang="ru-RU" b="1" dirty="0">
                <a:solidFill>
                  <a:sysClr val="windowText" lastClr="000000"/>
                </a:solidFill>
              </a:rPr>
              <a:t> </a:t>
            </a:r>
            <a:r>
              <a:rPr lang="ru-RU" b="1" dirty="0" smtClean="0">
                <a:solidFill>
                  <a:sysClr val="windowText" lastClr="000000"/>
                </a:solidFill>
              </a:rPr>
              <a:t>I </a:t>
            </a:r>
            <a:r>
              <a:rPr lang="ru-RU" b="1" dirty="0">
                <a:solidFill>
                  <a:sysClr val="windowText" lastClr="000000"/>
                </a:solidFill>
              </a:rPr>
              <a:t>и II степени по классификации </a:t>
            </a:r>
            <a:r>
              <a:rPr lang="ru-RU" b="1" dirty="0" smtClean="0">
                <a:solidFill>
                  <a:sysClr val="windowText" lastClr="000000"/>
                </a:solidFill>
              </a:rPr>
              <a:t>ВОЗ. Хорошо дифференцированное новообразование белого вещества, для которого характерен медленный, инфильтративный рост. Как правило, для него нехарактерно усиление или ограничение диффузии. Имеет тенденцию к прогрессированию в анапластическую </a:t>
            </a:r>
            <a:r>
              <a:rPr lang="ru-RU" b="1" dirty="0" err="1" smtClean="0">
                <a:solidFill>
                  <a:sysClr val="windowText" lastClr="000000"/>
                </a:solidFill>
              </a:rPr>
              <a:t>астроцитому</a:t>
            </a:r>
            <a:r>
              <a:rPr lang="ru-RU" b="1" dirty="0" smtClean="0">
                <a:solidFill>
                  <a:sysClr val="windowText" lastClr="000000"/>
                </a:solidFill>
              </a:rPr>
              <a:t>. При наличии КУ образование становится более подозрительным на анапластическую </a:t>
            </a:r>
            <a:r>
              <a:rPr lang="ru-RU" b="1" dirty="0" err="1" smtClean="0">
                <a:solidFill>
                  <a:sysClr val="windowText" lastClr="000000"/>
                </a:solidFill>
              </a:rPr>
              <a:t>астроцитому</a:t>
            </a:r>
            <a:r>
              <a:rPr lang="ru-RU" b="1" dirty="0" smtClean="0">
                <a:solidFill>
                  <a:sysClr val="windowText" lastClr="000000"/>
                </a:solidFill>
              </a:rPr>
              <a:t> или </a:t>
            </a:r>
            <a:r>
              <a:rPr lang="ru-RU" b="1" dirty="0" err="1" smtClean="0">
                <a:solidFill>
                  <a:sysClr val="windowText" lastClr="000000"/>
                </a:solidFill>
              </a:rPr>
              <a:t>глиобластому</a:t>
            </a:r>
            <a:endParaRPr lang="en-US" b="1" dirty="0">
              <a:solidFill>
                <a:sysClr val="windowText" lastClr="000000"/>
              </a:solidFill>
            </a:endParaRPr>
          </a:p>
        </p:txBody>
      </p:sp>
      <p:pic>
        <p:nvPicPr>
          <p:cNvPr id="21" name="Picture 20" descr="A picture containing photo, sitting, black, white&#10;&#10;Description automatically generated">
            <a:extLst>
              <a:ext uri="{FF2B5EF4-FFF2-40B4-BE49-F238E27FC236}">
                <a16:creationId xmlns:a16="http://schemas.microsoft.com/office/drawing/2014/main" id="{6CA8C6E8-3868-3F45-B031-B76F6772C163}"/>
              </a:ext>
            </a:extLst>
          </p:cNvPr>
          <p:cNvPicPr>
            <a:picLocks noChangeAspect="1"/>
          </p:cNvPicPr>
          <p:nvPr/>
        </p:nvPicPr>
        <p:blipFill rotWithShape="1">
          <a:blip r:embed="rId3"/>
          <a:srcRect l="12778" t="9567" r="14432" b="16050"/>
          <a:stretch/>
        </p:blipFill>
        <p:spPr>
          <a:xfrm>
            <a:off x="4548792" y="840226"/>
            <a:ext cx="2684452" cy="2743200"/>
          </a:xfrm>
          <a:prstGeom prst="rect">
            <a:avLst/>
          </a:prstGeom>
          <a:ln w="19050">
            <a:solidFill>
              <a:srgbClr val="0070C0"/>
            </a:solidFill>
          </a:ln>
        </p:spPr>
      </p:pic>
      <p:pic>
        <p:nvPicPr>
          <p:cNvPr id="22" name="Picture 21" descr="A close up of a horse&#10;&#10;Description automatically generated">
            <a:extLst>
              <a:ext uri="{FF2B5EF4-FFF2-40B4-BE49-F238E27FC236}">
                <a16:creationId xmlns:a16="http://schemas.microsoft.com/office/drawing/2014/main" id="{8CD7D826-395E-F74E-8B4F-ACC04B3CEB87}"/>
              </a:ext>
            </a:extLst>
          </p:cNvPr>
          <p:cNvPicPr>
            <a:picLocks noChangeAspect="1"/>
          </p:cNvPicPr>
          <p:nvPr/>
        </p:nvPicPr>
        <p:blipFill rotWithShape="1">
          <a:blip r:embed="rId4"/>
          <a:srcRect l="16109" t="9568" r="11101" b="16050"/>
          <a:stretch/>
        </p:blipFill>
        <p:spPr>
          <a:xfrm>
            <a:off x="7584168" y="840290"/>
            <a:ext cx="2684452" cy="2743200"/>
          </a:xfrm>
          <a:prstGeom prst="rect">
            <a:avLst/>
          </a:prstGeom>
          <a:ln w="19050">
            <a:solidFill>
              <a:srgbClr val="0070C0"/>
            </a:solidFill>
          </a:ln>
        </p:spPr>
      </p:pic>
      <p:pic>
        <p:nvPicPr>
          <p:cNvPr id="23" name="Picture 22" descr="A picture containing animal, sitting, photo, black&#10;&#10;Description automatically generated">
            <a:extLst>
              <a:ext uri="{FF2B5EF4-FFF2-40B4-BE49-F238E27FC236}">
                <a16:creationId xmlns:a16="http://schemas.microsoft.com/office/drawing/2014/main" id="{44074FA7-1E0A-9E45-AB7D-D1BBA12CC9CE}"/>
              </a:ext>
            </a:extLst>
          </p:cNvPr>
          <p:cNvPicPr>
            <a:picLocks noChangeAspect="1"/>
          </p:cNvPicPr>
          <p:nvPr/>
        </p:nvPicPr>
        <p:blipFill rotWithShape="1">
          <a:blip r:embed="rId5"/>
          <a:srcRect l="14433" t="9758" r="12777" b="7717"/>
          <a:stretch/>
        </p:blipFill>
        <p:spPr>
          <a:xfrm>
            <a:off x="1785111" y="861209"/>
            <a:ext cx="2419617" cy="2743200"/>
          </a:xfrm>
          <a:prstGeom prst="rect">
            <a:avLst/>
          </a:prstGeom>
          <a:ln w="19050">
            <a:solidFill>
              <a:srgbClr val="0070C0"/>
            </a:solidFill>
          </a:ln>
        </p:spPr>
      </p:pic>
      <p:sp>
        <p:nvSpPr>
          <p:cNvPr id="24" name="Rectangle 23">
            <a:extLst>
              <a:ext uri="{FF2B5EF4-FFF2-40B4-BE49-F238E27FC236}">
                <a16:creationId xmlns:a16="http://schemas.microsoft.com/office/drawing/2014/main" id="{56C3B1C0-AB7E-084A-AF74-DF45EFAEB8BF}"/>
              </a:ext>
            </a:extLst>
          </p:cNvPr>
          <p:cNvSpPr/>
          <p:nvPr/>
        </p:nvSpPr>
        <p:spPr>
          <a:xfrm>
            <a:off x="1822892" y="3285156"/>
            <a:ext cx="307608"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25" name="Rectangle 24">
            <a:extLst>
              <a:ext uri="{FF2B5EF4-FFF2-40B4-BE49-F238E27FC236}">
                <a16:creationId xmlns:a16="http://schemas.microsoft.com/office/drawing/2014/main" id="{09A421E0-C8F1-3745-8D3E-63FF24E195E9}"/>
              </a:ext>
            </a:extLst>
          </p:cNvPr>
          <p:cNvSpPr/>
          <p:nvPr/>
        </p:nvSpPr>
        <p:spPr>
          <a:xfrm>
            <a:off x="4542854" y="3265097"/>
            <a:ext cx="408095"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26" name="Rectangle 25">
            <a:extLst>
              <a:ext uri="{FF2B5EF4-FFF2-40B4-BE49-F238E27FC236}">
                <a16:creationId xmlns:a16="http://schemas.microsoft.com/office/drawing/2014/main" id="{7AE72A33-D589-3540-AEB0-6889535320B8}"/>
              </a:ext>
            </a:extLst>
          </p:cNvPr>
          <p:cNvSpPr/>
          <p:nvPr/>
        </p:nvSpPr>
        <p:spPr>
          <a:xfrm>
            <a:off x="7571370" y="3265795"/>
            <a:ext cx="408095"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cxnSp>
        <p:nvCxnSpPr>
          <p:cNvPr id="27" name="Straight Arrow Connector 26">
            <a:extLst>
              <a:ext uri="{FF2B5EF4-FFF2-40B4-BE49-F238E27FC236}">
                <a16:creationId xmlns:a16="http://schemas.microsoft.com/office/drawing/2014/main" id="{587CFE2F-F377-4244-856F-92A17546C8FA}"/>
              </a:ext>
            </a:extLst>
          </p:cNvPr>
          <p:cNvCxnSpPr>
            <a:cxnSpLocks/>
          </p:cNvCxnSpPr>
          <p:nvPr/>
        </p:nvCxnSpPr>
        <p:spPr>
          <a:xfrm flipH="1" flipV="1">
            <a:off x="3111033" y="2469000"/>
            <a:ext cx="118308" cy="331597"/>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93DB9CB3-C544-F94B-B6D2-84CE63CB1BD1}"/>
              </a:ext>
            </a:extLst>
          </p:cNvPr>
          <p:cNvCxnSpPr>
            <a:cxnSpLocks/>
          </p:cNvCxnSpPr>
          <p:nvPr/>
        </p:nvCxnSpPr>
        <p:spPr>
          <a:xfrm flipV="1">
            <a:off x="5338851" y="1891638"/>
            <a:ext cx="426341" cy="6831"/>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D2DA017-6395-474C-A03D-CE0FD1BA2878}"/>
              </a:ext>
            </a:extLst>
          </p:cNvPr>
          <p:cNvCxnSpPr>
            <a:cxnSpLocks/>
          </p:cNvCxnSpPr>
          <p:nvPr/>
        </p:nvCxnSpPr>
        <p:spPr>
          <a:xfrm>
            <a:off x="2216351" y="1639039"/>
            <a:ext cx="313912" cy="249179"/>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1CB415C7-56D1-E340-9F46-69D5AE34B0D4}"/>
              </a:ext>
            </a:extLst>
          </p:cNvPr>
          <p:cNvCxnSpPr>
            <a:cxnSpLocks/>
          </p:cNvCxnSpPr>
          <p:nvPr/>
        </p:nvCxnSpPr>
        <p:spPr>
          <a:xfrm flipH="1">
            <a:off x="8990003" y="1688378"/>
            <a:ext cx="287341" cy="235363"/>
          </a:xfrm>
          <a:prstGeom prst="straightConnector1">
            <a:avLst/>
          </a:prstGeom>
          <a:ln w="25400">
            <a:solidFill>
              <a:srgbClr val="00F42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1FA36FF-D971-2643-9E62-E8A3C811B7F6}"/>
              </a:ext>
            </a:extLst>
          </p:cNvPr>
          <p:cNvCxnSpPr>
            <a:cxnSpLocks/>
          </p:cNvCxnSpPr>
          <p:nvPr/>
        </p:nvCxnSpPr>
        <p:spPr>
          <a:xfrm flipH="1">
            <a:off x="3341230" y="1596641"/>
            <a:ext cx="293491" cy="281413"/>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066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par>
                                <p:cTn id="9" presetID="1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p:tgtEl>
                                          <p:spTgt spid="28"/>
                                        </p:tgtEl>
                                        <p:attrNameLst>
                                          <p:attrName>ppt_y</p:attrName>
                                        </p:attrNameLst>
                                      </p:cBhvr>
                                      <p:tavLst>
                                        <p:tav tm="0">
                                          <p:val>
                                            <p:strVal val="#ppt_y+#ppt_h*1.125000"/>
                                          </p:val>
                                        </p:tav>
                                        <p:tav tm="100000">
                                          <p:val>
                                            <p:strVal val="#ppt_y"/>
                                          </p:val>
                                        </p:tav>
                                      </p:tavLst>
                                    </p:anim>
                                    <p:animEffect transition="in" filter="wipe(up)">
                                      <p:cBhvr>
                                        <p:cTn id="12" dur="500"/>
                                        <p:tgtEl>
                                          <p:spTgt spid="28"/>
                                        </p:tgtEl>
                                      </p:cBhvr>
                                    </p:animEffect>
                                  </p:childTnLst>
                                </p:cTn>
                              </p:par>
                              <p:par>
                                <p:cTn id="13" presetID="1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p:tgtEl>
                                          <p:spTgt spid="29"/>
                                        </p:tgtEl>
                                        <p:attrNameLst>
                                          <p:attrName>ppt_y</p:attrName>
                                        </p:attrNameLst>
                                      </p:cBhvr>
                                      <p:tavLst>
                                        <p:tav tm="0">
                                          <p:val>
                                            <p:strVal val="#ppt_y+#ppt_h*1.125000"/>
                                          </p:val>
                                        </p:tav>
                                        <p:tav tm="100000">
                                          <p:val>
                                            <p:strVal val="#ppt_y"/>
                                          </p:val>
                                        </p:tav>
                                      </p:tavLst>
                                    </p:anim>
                                    <p:animEffect transition="in" filter="wipe(up)">
                                      <p:cBhvr>
                                        <p:cTn id="16" dur="500"/>
                                        <p:tgtEl>
                                          <p:spTgt spid="29"/>
                                        </p:tgtEl>
                                      </p:cBhvr>
                                    </p:animEffec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1CF443D-A82E-4E8C-8868-157C1521CE26}"/>
              </a:ext>
            </a:extLst>
          </p:cNvPr>
          <p:cNvSpPr txBox="1"/>
          <p:nvPr/>
        </p:nvSpPr>
        <p:spPr>
          <a:xfrm>
            <a:off x="52618" y="4044596"/>
            <a:ext cx="12006951" cy="1200329"/>
          </a:xfrm>
          <a:prstGeom prst="rect">
            <a:avLst/>
          </a:prstGeom>
          <a:solidFill>
            <a:schemeClr val="tx1"/>
          </a:solidFill>
        </p:spPr>
        <p:txBody>
          <a:bodyPr wrap="square" rtlCol="0">
            <a:spAutoFit/>
          </a:bodyPr>
          <a:lstStyle/>
          <a:p>
            <a:pPr algn="just"/>
            <a:r>
              <a:rPr lang="ru-RU" b="1" dirty="0">
                <a:solidFill>
                  <a:schemeClr val="bg1"/>
                </a:solidFill>
              </a:rPr>
              <a:t>(A) </a:t>
            </a:r>
            <a:r>
              <a:rPr lang="ru-RU" b="1" dirty="0" smtClean="0">
                <a:solidFill>
                  <a:schemeClr val="bg1"/>
                </a:solidFill>
              </a:rPr>
              <a:t>КТ-изображение, аксиальный срез: негомогенное </a:t>
            </a:r>
            <a:r>
              <a:rPr lang="ru-RU" b="1" dirty="0" err="1">
                <a:solidFill>
                  <a:schemeClr val="bg1"/>
                </a:solidFill>
              </a:rPr>
              <a:t>гипоаттенуирующее</a:t>
            </a:r>
            <a:r>
              <a:rPr lang="ru-RU" b="1" dirty="0">
                <a:solidFill>
                  <a:schemeClr val="bg1"/>
                </a:solidFill>
              </a:rPr>
              <a:t> </a:t>
            </a:r>
            <a:r>
              <a:rPr lang="ru-RU" b="1" dirty="0" smtClean="0">
                <a:solidFill>
                  <a:schemeClr val="bg1"/>
                </a:solidFill>
              </a:rPr>
              <a:t>образование, </a:t>
            </a:r>
            <a:r>
              <a:rPr lang="ru-RU" b="1" dirty="0">
                <a:solidFill>
                  <a:schemeClr val="bg1"/>
                </a:solidFill>
              </a:rPr>
              <a:t>расположенное в центре </a:t>
            </a:r>
            <a:r>
              <a:rPr lang="ru-RU" b="1" dirty="0" smtClean="0">
                <a:solidFill>
                  <a:schemeClr val="bg1"/>
                </a:solidFill>
              </a:rPr>
              <a:t>валика МТ. </a:t>
            </a:r>
            <a:r>
              <a:rPr lang="ru-RU" b="1" dirty="0">
                <a:solidFill>
                  <a:schemeClr val="bg1"/>
                </a:solidFill>
              </a:rPr>
              <a:t>(B</a:t>
            </a:r>
            <a:r>
              <a:rPr lang="ru-RU" b="1" dirty="0" smtClean="0">
                <a:solidFill>
                  <a:schemeClr val="bg1"/>
                </a:solidFill>
              </a:rPr>
              <a:t>) </a:t>
            </a:r>
            <a:r>
              <a:rPr lang="ru-RU" b="1" dirty="0">
                <a:solidFill>
                  <a:schemeClr val="bg1"/>
                </a:solidFill>
              </a:rPr>
              <a:t>Т2-взвешенное </a:t>
            </a:r>
            <a:r>
              <a:rPr lang="ru-RU" b="1" dirty="0" smtClean="0">
                <a:solidFill>
                  <a:schemeClr val="bg1"/>
                </a:solidFill>
              </a:rPr>
              <a:t>МР-изображение, аксиальный срез: </a:t>
            </a:r>
            <a:r>
              <a:rPr lang="ru-RU" b="1" dirty="0" smtClean="0">
                <a:solidFill>
                  <a:srgbClr val="FFFF00"/>
                </a:solidFill>
              </a:rPr>
              <a:t>некротическое </a:t>
            </a:r>
            <a:r>
              <a:rPr lang="ru-RU" b="1" dirty="0" err="1" smtClean="0">
                <a:solidFill>
                  <a:srgbClr val="FFFF00"/>
                </a:solidFill>
              </a:rPr>
              <a:t>инфильтрирующуе</a:t>
            </a:r>
            <a:r>
              <a:rPr lang="ru-RU" b="1" dirty="0" smtClean="0">
                <a:solidFill>
                  <a:srgbClr val="FFFF00"/>
                </a:solidFill>
              </a:rPr>
              <a:t> образование </a:t>
            </a:r>
            <a:r>
              <a:rPr lang="ru-RU" b="1" dirty="0" smtClean="0">
                <a:solidFill>
                  <a:schemeClr val="bg1"/>
                </a:solidFill>
              </a:rPr>
              <a:t>с </a:t>
            </a:r>
            <a:r>
              <a:rPr lang="ru-RU" b="1" dirty="0">
                <a:solidFill>
                  <a:schemeClr val="bg1"/>
                </a:solidFill>
              </a:rPr>
              <a:t>распространением </a:t>
            </a:r>
            <a:r>
              <a:rPr lang="ru-RU" b="1" dirty="0" smtClean="0">
                <a:solidFill>
                  <a:schemeClr val="bg1"/>
                </a:solidFill>
              </a:rPr>
              <a:t>в МТ и </a:t>
            </a:r>
            <a:r>
              <a:rPr lang="ru-RU" b="1" dirty="0">
                <a:solidFill>
                  <a:schemeClr val="bg1"/>
                </a:solidFill>
              </a:rPr>
              <a:t>с окружающим </a:t>
            </a:r>
            <a:r>
              <a:rPr lang="ru-RU" b="1" dirty="0" err="1">
                <a:solidFill>
                  <a:srgbClr val="FF8798"/>
                </a:solidFill>
              </a:rPr>
              <a:t>вазогенным</a:t>
            </a:r>
            <a:r>
              <a:rPr lang="ru-RU" b="1" dirty="0">
                <a:solidFill>
                  <a:srgbClr val="FF8798"/>
                </a:solidFill>
              </a:rPr>
              <a:t> </a:t>
            </a:r>
            <a:r>
              <a:rPr lang="ru-RU" b="1" dirty="0" smtClean="0">
                <a:solidFill>
                  <a:srgbClr val="FF8798"/>
                </a:solidFill>
              </a:rPr>
              <a:t>отеком</a:t>
            </a:r>
            <a:r>
              <a:rPr lang="ru-RU" b="1" dirty="0" smtClean="0">
                <a:solidFill>
                  <a:schemeClr val="bg1"/>
                </a:solidFill>
              </a:rPr>
              <a:t>. </a:t>
            </a:r>
            <a:r>
              <a:rPr lang="ru-RU" b="1" dirty="0">
                <a:solidFill>
                  <a:schemeClr val="bg1"/>
                </a:solidFill>
              </a:rPr>
              <a:t>(C, D) </a:t>
            </a:r>
            <a:r>
              <a:rPr lang="ru-RU" b="1" dirty="0" smtClean="0">
                <a:solidFill>
                  <a:schemeClr val="bg1"/>
                </a:solidFill>
              </a:rPr>
              <a:t>Т1-взвешенные </a:t>
            </a:r>
            <a:r>
              <a:rPr lang="ru-RU" b="1" dirty="0" err="1">
                <a:solidFill>
                  <a:schemeClr val="bg1"/>
                </a:solidFill>
              </a:rPr>
              <a:t>доконтрастные</a:t>
            </a:r>
            <a:r>
              <a:rPr lang="ru-RU" b="1" dirty="0">
                <a:solidFill>
                  <a:schemeClr val="bg1"/>
                </a:solidFill>
              </a:rPr>
              <a:t> (C) и </a:t>
            </a:r>
            <a:r>
              <a:rPr lang="ru-RU" b="1" dirty="0" smtClean="0">
                <a:solidFill>
                  <a:schemeClr val="bg1"/>
                </a:solidFill>
              </a:rPr>
              <a:t>Т1-взвешенные </a:t>
            </a:r>
            <a:r>
              <a:rPr lang="ru-RU" b="1" dirty="0" err="1">
                <a:solidFill>
                  <a:schemeClr val="bg1"/>
                </a:solidFill>
              </a:rPr>
              <a:t>постконтрастные</a:t>
            </a:r>
            <a:r>
              <a:rPr lang="ru-RU" b="1" dirty="0">
                <a:solidFill>
                  <a:schemeClr val="bg1"/>
                </a:solidFill>
              </a:rPr>
              <a:t> (D) </a:t>
            </a:r>
            <a:r>
              <a:rPr lang="ru-RU" b="1" dirty="0" smtClean="0">
                <a:solidFill>
                  <a:schemeClr val="bg1"/>
                </a:solidFill>
              </a:rPr>
              <a:t>МР-изображения, аксиальный срезы: неоднородное усиление </a:t>
            </a:r>
            <a:r>
              <a:rPr lang="ru-RU" b="1" dirty="0">
                <a:solidFill>
                  <a:schemeClr val="bg1"/>
                </a:solidFill>
              </a:rPr>
              <a:t>поражения.</a:t>
            </a:r>
            <a:endParaRPr lang="en-US" b="1" dirty="0">
              <a:solidFill>
                <a:schemeClr val="bg1"/>
              </a:solidFill>
            </a:endParaRPr>
          </a:p>
        </p:txBody>
      </p:sp>
      <p:pic>
        <p:nvPicPr>
          <p:cNvPr id="23" name="Picture 22">
            <a:extLst>
              <a:ext uri="{FF2B5EF4-FFF2-40B4-BE49-F238E27FC236}">
                <a16:creationId xmlns:a16="http://schemas.microsoft.com/office/drawing/2014/main" id="{9C5F7E5F-A1C6-43AA-86E9-751C004FD2FB}"/>
              </a:ext>
            </a:extLst>
          </p:cNvPr>
          <p:cNvPicPr>
            <a:picLocks noChangeAspect="1"/>
          </p:cNvPicPr>
          <p:nvPr/>
        </p:nvPicPr>
        <p:blipFill>
          <a:blip r:embed="rId3"/>
          <a:stretch>
            <a:fillRect/>
          </a:stretch>
        </p:blipFill>
        <p:spPr>
          <a:xfrm>
            <a:off x="8608839" y="929431"/>
            <a:ext cx="2307375" cy="3063240"/>
          </a:xfrm>
          <a:prstGeom prst="rect">
            <a:avLst/>
          </a:prstGeom>
          <a:ln w="19050">
            <a:solidFill>
              <a:srgbClr val="0070C0"/>
            </a:solidFill>
          </a:ln>
          <a:effectLst/>
        </p:spPr>
      </p:pic>
      <p:pic>
        <p:nvPicPr>
          <p:cNvPr id="22" name="Picture 21">
            <a:extLst>
              <a:ext uri="{FF2B5EF4-FFF2-40B4-BE49-F238E27FC236}">
                <a16:creationId xmlns:a16="http://schemas.microsoft.com/office/drawing/2014/main" id="{73E5086D-423D-4365-9F1C-1FF070F20DDC}"/>
              </a:ext>
            </a:extLst>
          </p:cNvPr>
          <p:cNvPicPr>
            <a:picLocks noChangeAspect="1"/>
          </p:cNvPicPr>
          <p:nvPr/>
        </p:nvPicPr>
        <p:blipFill rotWithShape="1">
          <a:blip r:embed="rId4"/>
          <a:srcRect t="-1146" b="1146"/>
          <a:stretch/>
        </p:blipFill>
        <p:spPr>
          <a:xfrm>
            <a:off x="6143521" y="929431"/>
            <a:ext cx="2287484" cy="3063240"/>
          </a:xfrm>
          <a:prstGeom prst="rect">
            <a:avLst/>
          </a:prstGeom>
          <a:ln w="19050">
            <a:solidFill>
              <a:srgbClr val="0070C0"/>
            </a:solidFill>
          </a:ln>
          <a:effectLst/>
        </p:spPr>
      </p:pic>
      <p:pic>
        <p:nvPicPr>
          <p:cNvPr id="3" name="Picture 2">
            <a:extLst>
              <a:ext uri="{FF2B5EF4-FFF2-40B4-BE49-F238E27FC236}">
                <a16:creationId xmlns:a16="http://schemas.microsoft.com/office/drawing/2014/main" id="{E97370CF-6396-44F0-922C-6F8AAB1E458E}"/>
              </a:ext>
            </a:extLst>
          </p:cNvPr>
          <p:cNvPicPr>
            <a:picLocks noChangeAspect="1"/>
          </p:cNvPicPr>
          <p:nvPr/>
        </p:nvPicPr>
        <p:blipFill>
          <a:blip r:embed="rId5"/>
          <a:stretch>
            <a:fillRect/>
          </a:stretch>
        </p:blipFill>
        <p:spPr>
          <a:xfrm>
            <a:off x="3698094" y="929431"/>
            <a:ext cx="2267593" cy="3063240"/>
          </a:xfrm>
          <a:prstGeom prst="rect">
            <a:avLst/>
          </a:prstGeom>
          <a:ln w="19050">
            <a:solidFill>
              <a:srgbClr val="0070C0"/>
            </a:solidFill>
          </a:ln>
          <a:effectLst/>
        </p:spPr>
      </p:pic>
      <p:pic>
        <p:nvPicPr>
          <p:cNvPr id="2" name="Picture 1">
            <a:extLst>
              <a:ext uri="{FF2B5EF4-FFF2-40B4-BE49-F238E27FC236}">
                <a16:creationId xmlns:a16="http://schemas.microsoft.com/office/drawing/2014/main" id="{B9BED22F-9AAC-4136-B944-B17AF4EBBA26}"/>
              </a:ext>
            </a:extLst>
          </p:cNvPr>
          <p:cNvPicPr>
            <a:picLocks noChangeAspect="1"/>
          </p:cNvPicPr>
          <p:nvPr/>
        </p:nvPicPr>
        <p:blipFill>
          <a:blip r:embed="rId6"/>
          <a:stretch>
            <a:fillRect/>
          </a:stretch>
        </p:blipFill>
        <p:spPr>
          <a:xfrm>
            <a:off x="1173103" y="921964"/>
            <a:ext cx="2347157" cy="3063240"/>
          </a:xfrm>
          <a:prstGeom prst="rect">
            <a:avLst/>
          </a:prstGeom>
          <a:ln w="19050">
            <a:solidFill>
              <a:srgbClr val="0070C0"/>
            </a:solidFill>
          </a:ln>
          <a:effectLst/>
        </p:spPr>
      </p:pic>
      <p:sp>
        <p:nvSpPr>
          <p:cNvPr id="8" name="TextBox 7">
            <a:extLst>
              <a:ext uri="{FF2B5EF4-FFF2-40B4-BE49-F238E27FC236}">
                <a16:creationId xmlns:a16="http://schemas.microsoft.com/office/drawing/2014/main" id="{9D1C02EC-0743-4E74-A4E4-6EFF0029C058}"/>
              </a:ext>
            </a:extLst>
          </p:cNvPr>
          <p:cNvSpPr txBox="1"/>
          <p:nvPr/>
        </p:nvSpPr>
        <p:spPr>
          <a:xfrm>
            <a:off x="96521" y="43695"/>
            <a:ext cx="11780437" cy="584775"/>
          </a:xfrm>
          <a:prstGeom prst="rect">
            <a:avLst/>
          </a:prstGeom>
          <a:noFill/>
        </p:spPr>
        <p:txBody>
          <a:bodyPr wrap="square" rtlCol="0">
            <a:spAutoFit/>
          </a:bodyPr>
          <a:lstStyle/>
          <a:p>
            <a:pPr algn="ctr"/>
            <a:r>
              <a:rPr lang="ru-RU" sz="3200" b="1" dirty="0" err="1" smtClean="0">
                <a:solidFill>
                  <a:srgbClr val="FFFF00"/>
                </a:solidFill>
                <a:latin typeface="+mj-lt"/>
              </a:rPr>
              <a:t>Глиобластома</a:t>
            </a:r>
            <a:endParaRPr lang="en-US" sz="3200" b="1" dirty="0">
              <a:solidFill>
                <a:srgbClr val="FFFF00"/>
              </a:solidFill>
              <a:latin typeface="+mj-lt"/>
            </a:endParaRPr>
          </a:p>
        </p:txBody>
      </p:sp>
      <p:sp>
        <p:nvSpPr>
          <p:cNvPr id="9" name="Rectangle 8">
            <a:extLst>
              <a:ext uri="{FF2B5EF4-FFF2-40B4-BE49-F238E27FC236}">
                <a16:creationId xmlns:a16="http://schemas.microsoft.com/office/drawing/2014/main" id="{9434B4FF-F02B-41BC-918E-201D9699221F}"/>
              </a:ext>
            </a:extLst>
          </p:cNvPr>
          <p:cNvSpPr/>
          <p:nvPr/>
        </p:nvSpPr>
        <p:spPr>
          <a:xfrm>
            <a:off x="1082696" y="3630627"/>
            <a:ext cx="44755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10" name="Rectangle 9">
            <a:extLst>
              <a:ext uri="{FF2B5EF4-FFF2-40B4-BE49-F238E27FC236}">
                <a16:creationId xmlns:a16="http://schemas.microsoft.com/office/drawing/2014/main" id="{2C6669E7-0625-4BDC-AE9D-824653FF09CA}"/>
              </a:ext>
            </a:extLst>
          </p:cNvPr>
          <p:cNvSpPr/>
          <p:nvPr/>
        </p:nvSpPr>
        <p:spPr>
          <a:xfrm>
            <a:off x="3628553" y="3630627"/>
            <a:ext cx="44755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11" name="Rectangle 10">
            <a:extLst>
              <a:ext uri="{FF2B5EF4-FFF2-40B4-BE49-F238E27FC236}">
                <a16:creationId xmlns:a16="http://schemas.microsoft.com/office/drawing/2014/main" id="{8DC3EF6B-6354-4DE7-9D4C-9F2CFAA72CB2}"/>
              </a:ext>
            </a:extLst>
          </p:cNvPr>
          <p:cNvSpPr/>
          <p:nvPr/>
        </p:nvSpPr>
        <p:spPr>
          <a:xfrm>
            <a:off x="6056094" y="3660885"/>
            <a:ext cx="44755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sp>
        <p:nvSpPr>
          <p:cNvPr id="12" name="Rectangle 11">
            <a:extLst>
              <a:ext uri="{FF2B5EF4-FFF2-40B4-BE49-F238E27FC236}">
                <a16:creationId xmlns:a16="http://schemas.microsoft.com/office/drawing/2014/main" id="{E5581FFA-418D-4DE4-AEBA-550441786425}"/>
              </a:ext>
            </a:extLst>
          </p:cNvPr>
          <p:cNvSpPr/>
          <p:nvPr/>
        </p:nvSpPr>
        <p:spPr>
          <a:xfrm>
            <a:off x="8551669" y="3658890"/>
            <a:ext cx="447556"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D</a:t>
            </a:r>
          </a:p>
        </p:txBody>
      </p:sp>
      <p:grpSp>
        <p:nvGrpSpPr>
          <p:cNvPr id="14" name="Group 13">
            <a:extLst>
              <a:ext uri="{FF2B5EF4-FFF2-40B4-BE49-F238E27FC236}">
                <a16:creationId xmlns:a16="http://schemas.microsoft.com/office/drawing/2014/main" id="{153AE183-EEAD-4B9D-A4B8-828A35FAE5BC}"/>
              </a:ext>
            </a:extLst>
          </p:cNvPr>
          <p:cNvGrpSpPr/>
          <p:nvPr/>
        </p:nvGrpSpPr>
        <p:grpSpPr>
          <a:xfrm>
            <a:off x="3520260" y="544847"/>
            <a:ext cx="4910564" cy="348916"/>
            <a:chOff x="-105756" y="0"/>
            <a:chExt cx="8825213" cy="359719"/>
          </a:xfrm>
          <a:scene3d>
            <a:camera prst="orthographicFront"/>
            <a:lightRig rig="threePt" dir="t">
              <a:rot lat="0" lon="0" rev="7500000"/>
            </a:lightRig>
          </a:scene3d>
        </p:grpSpPr>
        <p:sp>
          <p:nvSpPr>
            <p:cNvPr id="15" name="Rounded Rectangle 13">
              <a:extLst>
                <a:ext uri="{FF2B5EF4-FFF2-40B4-BE49-F238E27FC236}">
                  <a16:creationId xmlns:a16="http://schemas.microsoft.com/office/drawing/2014/main" id="{860237C8-1CB4-4A83-BCAD-821859FB111C}"/>
                </a:ext>
              </a:extLst>
            </p:cNvPr>
            <p:cNvSpPr/>
            <p:nvPr/>
          </p:nvSpPr>
          <p:spPr>
            <a:xfrm>
              <a:off x="0" y="0"/>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6" name="Rounded Rectangle 4">
              <a:extLst>
                <a:ext uri="{FF2B5EF4-FFF2-40B4-BE49-F238E27FC236}">
                  <a16:creationId xmlns:a16="http://schemas.microsoft.com/office/drawing/2014/main" id="{07C71C6E-0ACD-4C29-8057-F89E633121DD}"/>
                </a:ext>
              </a:extLst>
            </p:cNvPr>
            <p:cNvSpPr/>
            <p:nvPr/>
          </p:nvSpPr>
          <p:spPr>
            <a:xfrm>
              <a:off x="-105756" y="1"/>
              <a:ext cx="8719457" cy="35971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600" b="1" dirty="0" smtClean="0">
                  <a:latin typeface="+mj-lt"/>
                  <a:cs typeface="Times New Roman"/>
                </a:rPr>
                <a:t>Мужчина, 46 лет, жалобы на головную боль</a:t>
              </a:r>
              <a:endParaRPr lang="en-US" sz="1600" b="1" kern="1200" dirty="0">
                <a:latin typeface="+mj-lt"/>
                <a:cs typeface="Times New Roman"/>
              </a:endParaRPr>
            </a:p>
          </p:txBody>
        </p:sp>
      </p:grpSp>
      <p:cxnSp>
        <p:nvCxnSpPr>
          <p:cNvPr id="17" name="Straight Arrow Connector 16">
            <a:extLst>
              <a:ext uri="{FF2B5EF4-FFF2-40B4-BE49-F238E27FC236}">
                <a16:creationId xmlns:a16="http://schemas.microsoft.com/office/drawing/2014/main" id="{BB7B7CBE-BF1D-4ED5-A20A-CAF1A36AEE14}"/>
              </a:ext>
            </a:extLst>
          </p:cNvPr>
          <p:cNvCxnSpPr>
            <a:cxnSpLocks/>
          </p:cNvCxnSpPr>
          <p:nvPr/>
        </p:nvCxnSpPr>
        <p:spPr>
          <a:xfrm>
            <a:off x="4358056" y="2242286"/>
            <a:ext cx="241055" cy="405285"/>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8A75547-73F6-4E61-A3F1-6F6743314978}"/>
              </a:ext>
            </a:extLst>
          </p:cNvPr>
          <p:cNvCxnSpPr>
            <a:cxnSpLocks/>
          </p:cNvCxnSpPr>
          <p:nvPr/>
        </p:nvCxnSpPr>
        <p:spPr>
          <a:xfrm>
            <a:off x="1530252" y="2500734"/>
            <a:ext cx="384300" cy="278356"/>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088D941-A727-45FE-9A9B-C1AEE8185748}"/>
              </a:ext>
            </a:extLst>
          </p:cNvPr>
          <p:cNvCxnSpPr>
            <a:cxnSpLocks/>
          </p:cNvCxnSpPr>
          <p:nvPr/>
        </p:nvCxnSpPr>
        <p:spPr>
          <a:xfrm flipH="1">
            <a:off x="9846347" y="2433501"/>
            <a:ext cx="287341" cy="235363"/>
          </a:xfrm>
          <a:prstGeom prst="straightConnector1">
            <a:avLst/>
          </a:prstGeom>
          <a:ln w="25400">
            <a:solidFill>
              <a:srgbClr val="00F42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747B869-1102-4272-937E-7D2EA543A38E}"/>
              </a:ext>
            </a:extLst>
          </p:cNvPr>
          <p:cNvCxnSpPr>
            <a:cxnSpLocks/>
          </p:cNvCxnSpPr>
          <p:nvPr/>
        </p:nvCxnSpPr>
        <p:spPr>
          <a:xfrm flipH="1">
            <a:off x="2618444" y="2556878"/>
            <a:ext cx="373036" cy="223971"/>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324F3050-BC45-430A-9FF8-BF0B7A5EC41E}"/>
              </a:ext>
            </a:extLst>
          </p:cNvPr>
          <p:cNvSpPr/>
          <p:nvPr/>
        </p:nvSpPr>
        <p:spPr>
          <a:xfrm>
            <a:off x="96521" y="5298059"/>
            <a:ext cx="12006951" cy="1477328"/>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ru-RU" b="1" dirty="0" err="1" smtClean="0">
                <a:solidFill>
                  <a:sysClr val="windowText" lastClr="000000"/>
                </a:solidFill>
              </a:rPr>
              <a:t>Глиобластома</a:t>
            </a:r>
            <a:r>
              <a:rPr lang="ru-RU" b="1" dirty="0" smtClean="0">
                <a:solidFill>
                  <a:sysClr val="windowText" lastClr="000000"/>
                </a:solidFill>
              </a:rPr>
              <a:t> </a:t>
            </a:r>
            <a:r>
              <a:rPr lang="ru-RU" b="1" dirty="0">
                <a:solidFill>
                  <a:sysClr val="windowText" lastClr="000000"/>
                </a:solidFill>
              </a:rPr>
              <a:t>- это </a:t>
            </a:r>
            <a:r>
              <a:rPr lang="ru-RU" b="1" dirty="0" err="1">
                <a:solidFill>
                  <a:sysClr val="windowText" lastClr="000000"/>
                </a:solidFill>
              </a:rPr>
              <a:t>астроцитома</a:t>
            </a:r>
            <a:r>
              <a:rPr lang="ru-RU" b="1" dirty="0">
                <a:solidFill>
                  <a:sysClr val="windowText" lastClr="000000"/>
                </a:solidFill>
              </a:rPr>
              <a:t> IV класса по </a:t>
            </a:r>
            <a:r>
              <a:rPr lang="ru-RU" b="1" dirty="0" smtClean="0">
                <a:solidFill>
                  <a:sysClr val="windowText" lastClr="000000"/>
                </a:solidFill>
              </a:rPr>
              <a:t>ВОЗ. </a:t>
            </a:r>
            <a:r>
              <a:rPr lang="ru-RU" b="1" dirty="0">
                <a:solidFill>
                  <a:sysClr val="windowText" lastClr="000000"/>
                </a:solidFill>
              </a:rPr>
              <a:t>З</a:t>
            </a:r>
            <a:r>
              <a:rPr lang="ru-RU" b="1" dirty="0" smtClean="0">
                <a:solidFill>
                  <a:sysClr val="windowText" lastClr="000000"/>
                </a:solidFill>
              </a:rPr>
              <a:t>локачественная </a:t>
            </a:r>
            <a:r>
              <a:rPr lang="ru-RU" b="1" dirty="0" err="1">
                <a:solidFill>
                  <a:sysClr val="windowText" lastClr="000000"/>
                </a:solidFill>
              </a:rPr>
              <a:t>астроцитарная</a:t>
            </a:r>
            <a:r>
              <a:rPr lang="ru-RU" b="1" dirty="0">
                <a:solidFill>
                  <a:sysClr val="windowText" lastClr="000000"/>
                </a:solidFill>
              </a:rPr>
              <a:t> опухоль, характеризующаяся </a:t>
            </a:r>
            <a:r>
              <a:rPr lang="ru-RU" b="1" dirty="0" smtClean="0">
                <a:solidFill>
                  <a:sysClr val="windowText" lastClr="000000"/>
                </a:solidFill>
              </a:rPr>
              <a:t>быстрым ростом, некрозом </a:t>
            </a:r>
            <a:r>
              <a:rPr lang="ru-RU" b="1" dirty="0">
                <a:solidFill>
                  <a:sysClr val="windowText" lastClr="000000"/>
                </a:solidFill>
              </a:rPr>
              <a:t>и </a:t>
            </a:r>
            <a:r>
              <a:rPr lang="ru-RU" b="1" dirty="0" err="1">
                <a:solidFill>
                  <a:sysClr val="windowText" lastClr="000000"/>
                </a:solidFill>
              </a:rPr>
              <a:t>неоваскулярностью</a:t>
            </a:r>
            <a:r>
              <a:rPr lang="ru-RU" b="1" dirty="0">
                <a:solidFill>
                  <a:sysClr val="windowText" lastClr="000000"/>
                </a:solidFill>
              </a:rPr>
              <a:t> с распространением опухоли за пределы области аномалии интенсивности сигнала МРТ. </a:t>
            </a:r>
            <a:r>
              <a:rPr lang="ru-RU" b="1" dirty="0" err="1" smtClean="0">
                <a:solidFill>
                  <a:sysClr val="windowText" lastClr="000000"/>
                </a:solidFill>
              </a:rPr>
              <a:t>Глиобластома</a:t>
            </a:r>
            <a:r>
              <a:rPr lang="ru-RU" b="1" dirty="0" smtClean="0">
                <a:solidFill>
                  <a:sysClr val="windowText" lastClr="000000"/>
                </a:solidFill>
              </a:rPr>
              <a:t> </a:t>
            </a:r>
            <a:r>
              <a:rPr lang="ru-RU" b="1" dirty="0">
                <a:solidFill>
                  <a:sysClr val="windowText" lastClr="000000"/>
                </a:solidFill>
              </a:rPr>
              <a:t>обычно </a:t>
            </a:r>
            <a:r>
              <a:rPr lang="ru-RU" b="1" dirty="0" err="1">
                <a:solidFill>
                  <a:sysClr val="windowText" lastClr="000000"/>
                </a:solidFill>
              </a:rPr>
              <a:t>гипоаттенуируется</a:t>
            </a:r>
            <a:r>
              <a:rPr lang="ru-RU" b="1" dirty="0">
                <a:solidFill>
                  <a:sysClr val="windowText" lastClr="000000"/>
                </a:solidFill>
              </a:rPr>
              <a:t> при КТ из-за некроза (в отличие от </a:t>
            </a:r>
            <a:r>
              <a:rPr lang="ru-RU" b="1" dirty="0" err="1">
                <a:solidFill>
                  <a:sysClr val="windowText" lastClr="000000"/>
                </a:solidFill>
              </a:rPr>
              <a:t>лимфомы</a:t>
            </a:r>
            <a:r>
              <a:rPr lang="ru-RU" b="1" dirty="0">
                <a:solidFill>
                  <a:sysClr val="windowText" lastClr="000000"/>
                </a:solidFill>
              </a:rPr>
              <a:t>, которая обычно </a:t>
            </a:r>
            <a:r>
              <a:rPr lang="ru-RU" b="1" dirty="0" err="1">
                <a:solidFill>
                  <a:sysClr val="windowText" lastClr="000000"/>
                </a:solidFill>
              </a:rPr>
              <a:t>гиператтенуируется</a:t>
            </a:r>
            <a:r>
              <a:rPr lang="ru-RU" b="1" dirty="0">
                <a:solidFill>
                  <a:sysClr val="windowText" lastClr="000000"/>
                </a:solidFill>
              </a:rPr>
              <a:t> при КТ из-за </a:t>
            </a:r>
            <a:r>
              <a:rPr lang="ru-RU" b="1" dirty="0" err="1" smtClean="0">
                <a:solidFill>
                  <a:sysClr val="windowText" lastClr="000000"/>
                </a:solidFill>
              </a:rPr>
              <a:t>многоклеточности</a:t>
            </a:r>
            <a:r>
              <a:rPr lang="ru-RU" b="1" dirty="0" smtClean="0">
                <a:solidFill>
                  <a:sysClr val="windowText" lastClr="000000"/>
                </a:solidFill>
              </a:rPr>
              <a:t>). Для </a:t>
            </a:r>
            <a:r>
              <a:rPr lang="ru-RU" b="1" dirty="0" err="1" smtClean="0">
                <a:solidFill>
                  <a:sysClr val="windowText" lastClr="000000"/>
                </a:solidFill>
              </a:rPr>
              <a:t>глиобластомы</a:t>
            </a:r>
            <a:r>
              <a:rPr lang="ru-RU" b="1" dirty="0" smtClean="0">
                <a:solidFill>
                  <a:sysClr val="windowText" lastClr="000000"/>
                </a:solidFill>
              </a:rPr>
              <a:t> характерно неоднородное контрастное усиление </a:t>
            </a:r>
            <a:r>
              <a:rPr lang="ru-RU" b="1" dirty="0">
                <a:solidFill>
                  <a:sysClr val="windowText" lastClr="000000"/>
                </a:solidFill>
              </a:rPr>
              <a:t>(в отличие от </a:t>
            </a:r>
            <a:r>
              <a:rPr lang="ru-RU" b="1" dirty="0" err="1">
                <a:solidFill>
                  <a:sysClr val="windowText" lastClr="000000"/>
                </a:solidFill>
              </a:rPr>
              <a:t>лимфомы</a:t>
            </a:r>
            <a:r>
              <a:rPr lang="ru-RU" b="1" dirty="0">
                <a:solidFill>
                  <a:sysClr val="windowText" lastClr="000000"/>
                </a:solidFill>
              </a:rPr>
              <a:t>, </a:t>
            </a:r>
            <a:r>
              <a:rPr lang="ru-RU" b="1" dirty="0" smtClean="0">
                <a:solidFill>
                  <a:sysClr val="windowText" lastClr="000000"/>
                </a:solidFill>
              </a:rPr>
              <a:t>для которой характерно диффузное </a:t>
            </a:r>
            <a:r>
              <a:rPr lang="ru-RU" b="1" dirty="0">
                <a:solidFill>
                  <a:sysClr val="windowText" lastClr="000000"/>
                </a:solidFill>
              </a:rPr>
              <a:t>однородное усиление</a:t>
            </a:r>
            <a:r>
              <a:rPr lang="ru-RU" b="1" dirty="0" smtClean="0">
                <a:solidFill>
                  <a:sysClr val="windowText" lastClr="000000"/>
                </a:solidFill>
              </a:rPr>
              <a:t>)</a:t>
            </a:r>
            <a:endParaRPr lang="en-US" b="1" dirty="0">
              <a:solidFill>
                <a:sysClr val="windowText" lastClr="000000"/>
              </a:solidFill>
            </a:endParaRPr>
          </a:p>
        </p:txBody>
      </p:sp>
      <p:cxnSp>
        <p:nvCxnSpPr>
          <p:cNvPr id="24" name="Straight Arrow Connector 23">
            <a:extLst>
              <a:ext uri="{FF2B5EF4-FFF2-40B4-BE49-F238E27FC236}">
                <a16:creationId xmlns:a16="http://schemas.microsoft.com/office/drawing/2014/main" id="{C5815ACE-9853-814D-BECF-A1B38EDAC437}"/>
              </a:ext>
            </a:extLst>
          </p:cNvPr>
          <p:cNvCxnSpPr>
            <a:cxnSpLocks/>
          </p:cNvCxnSpPr>
          <p:nvPr/>
        </p:nvCxnSpPr>
        <p:spPr>
          <a:xfrm flipV="1">
            <a:off x="4362595" y="3196488"/>
            <a:ext cx="0" cy="434139"/>
          </a:xfrm>
          <a:prstGeom prst="straightConnector1">
            <a:avLst/>
          </a:prstGeom>
          <a:ln w="25400">
            <a:solidFill>
              <a:srgbClr val="F733F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822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par>
                                <p:cTn id="9" presetID="1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ppt_y</p:attrName>
                                        </p:attrNameLst>
                                      </p:cBhvr>
                                      <p:tavLst>
                                        <p:tav tm="0">
                                          <p:val>
                                            <p:strVal val="#ppt_y+#ppt_h*1.125000"/>
                                          </p:val>
                                        </p:tav>
                                        <p:tav tm="100000">
                                          <p:val>
                                            <p:strVal val="#ppt_y"/>
                                          </p:val>
                                        </p:tav>
                                      </p:tavLst>
                                    </p:anim>
                                    <p:animEffect transition="in" filter="wipe(up)">
                                      <p:cBhvr>
                                        <p:cTn id="12" dur="500"/>
                                        <p:tgtEl>
                                          <p:spTgt spid="18"/>
                                        </p:tgtEl>
                                      </p:cBhvr>
                                    </p:animEffect>
                                  </p:childTnLst>
                                </p:cTn>
                              </p:par>
                              <p:par>
                                <p:cTn id="13" presetID="1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par>
                                <p:cTn id="17" presetID="1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ppt_y</p:attrName>
                                        </p:attrNameLst>
                                      </p:cBhvr>
                                      <p:tavLst>
                                        <p:tav tm="0">
                                          <p:val>
                                            <p:strVal val="#ppt_y+#ppt_h*1.125000"/>
                                          </p:val>
                                        </p:tav>
                                        <p:tav tm="100000">
                                          <p:val>
                                            <p:strVal val="#ppt_y"/>
                                          </p:val>
                                        </p:tav>
                                      </p:tavLst>
                                    </p:anim>
                                    <p:animEffect transition="in" filter="wipe(up)">
                                      <p:cBhvr>
                                        <p:cTn id="20" dur="500"/>
                                        <p:tgtEl>
                                          <p:spTgt spid="20"/>
                                        </p:tgtEl>
                                      </p:cBhvr>
                                    </p:animEffect>
                                  </p:childTnLst>
                                </p:cTn>
                              </p:par>
                              <p:par>
                                <p:cTn id="21" presetID="1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ppt_y</p:attrName>
                                        </p:attrNameLst>
                                      </p:cBhvr>
                                      <p:tavLst>
                                        <p:tav tm="0">
                                          <p:val>
                                            <p:strVal val="#ppt_y+#ppt_h*1.125000"/>
                                          </p:val>
                                        </p:tav>
                                        <p:tav tm="100000">
                                          <p:val>
                                            <p:strVal val="#ppt_y"/>
                                          </p:val>
                                        </p:tav>
                                      </p:tavLst>
                                    </p:anim>
                                    <p:animEffect transition="in" filter="wipe(up)">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30C870D-14DA-44D8-9C51-2F32CAF5331B}"/>
              </a:ext>
            </a:extLst>
          </p:cNvPr>
          <p:cNvSpPr txBox="1"/>
          <p:nvPr/>
        </p:nvSpPr>
        <p:spPr>
          <a:xfrm>
            <a:off x="85610" y="3906902"/>
            <a:ext cx="11999643" cy="1754326"/>
          </a:xfrm>
          <a:prstGeom prst="rect">
            <a:avLst/>
          </a:prstGeom>
          <a:solidFill>
            <a:schemeClr val="tx1"/>
          </a:solidFill>
        </p:spPr>
        <p:txBody>
          <a:bodyPr wrap="square" rtlCol="0">
            <a:spAutoFit/>
          </a:bodyPr>
          <a:lstStyle/>
          <a:p>
            <a:pPr algn="just"/>
            <a:r>
              <a:rPr lang="ru-RU" b="1" dirty="0">
                <a:solidFill>
                  <a:schemeClr val="bg1"/>
                </a:solidFill>
              </a:rPr>
              <a:t>(</a:t>
            </a:r>
            <a:r>
              <a:rPr lang="ru-RU" b="1" dirty="0" smtClean="0">
                <a:solidFill>
                  <a:schemeClr val="bg1"/>
                </a:solidFill>
              </a:rPr>
              <a:t>A) КТ-изображение, аксиальный срез: </a:t>
            </a:r>
            <a:r>
              <a:rPr lang="ru-RU" b="1" dirty="0" err="1" smtClean="0">
                <a:solidFill>
                  <a:schemeClr val="bg1"/>
                </a:solidFill>
              </a:rPr>
              <a:t>гиператтенуирующее</a:t>
            </a:r>
            <a:r>
              <a:rPr lang="ru-RU" b="1" dirty="0" smtClean="0">
                <a:solidFill>
                  <a:schemeClr val="bg1"/>
                </a:solidFill>
              </a:rPr>
              <a:t> образование, расположенное </a:t>
            </a:r>
            <a:r>
              <a:rPr lang="ru-RU" b="1" dirty="0">
                <a:solidFill>
                  <a:schemeClr val="bg1"/>
                </a:solidFill>
              </a:rPr>
              <a:t>в </a:t>
            </a:r>
            <a:r>
              <a:rPr lang="ru-RU" b="1" dirty="0" smtClean="0">
                <a:solidFill>
                  <a:schemeClr val="bg1"/>
                </a:solidFill>
              </a:rPr>
              <a:t>валике МТ. </a:t>
            </a:r>
            <a:r>
              <a:rPr lang="ru-RU" b="1" dirty="0">
                <a:solidFill>
                  <a:schemeClr val="bg1"/>
                </a:solidFill>
              </a:rPr>
              <a:t>(</a:t>
            </a:r>
            <a:r>
              <a:rPr lang="ru-RU" b="1" dirty="0" smtClean="0">
                <a:solidFill>
                  <a:schemeClr val="bg1"/>
                </a:solidFill>
              </a:rPr>
              <a:t>B) Т2-взвешенное МР-изображение, аксиальный срез: </a:t>
            </a:r>
            <a:r>
              <a:rPr lang="ru-RU" b="1" dirty="0" err="1" smtClean="0">
                <a:solidFill>
                  <a:schemeClr val="bg1"/>
                </a:solidFill>
              </a:rPr>
              <a:t>гипоинтенсивный</a:t>
            </a:r>
            <a:r>
              <a:rPr lang="ru-RU" b="1" dirty="0" smtClean="0">
                <a:solidFill>
                  <a:schemeClr val="bg1"/>
                </a:solidFill>
              </a:rPr>
              <a:t> сигнал </a:t>
            </a:r>
            <a:r>
              <a:rPr lang="ru-RU" b="1" dirty="0">
                <a:solidFill>
                  <a:schemeClr val="bg1"/>
                </a:solidFill>
              </a:rPr>
              <a:t>в </a:t>
            </a:r>
            <a:r>
              <a:rPr lang="ru-RU" b="1" dirty="0" smtClean="0">
                <a:solidFill>
                  <a:schemeClr val="bg1"/>
                </a:solidFill>
              </a:rPr>
              <a:t>пределах пораженной ткани, связанный </a:t>
            </a:r>
            <a:r>
              <a:rPr lang="ru-RU" b="1" dirty="0">
                <a:solidFill>
                  <a:schemeClr val="bg1"/>
                </a:solidFill>
              </a:rPr>
              <a:t>с высоким соотношением ядер и цитоплазмы в опухоли, </a:t>
            </a:r>
            <a:r>
              <a:rPr lang="ru-RU" b="1" dirty="0" smtClean="0">
                <a:solidFill>
                  <a:schemeClr val="bg1"/>
                </a:solidFill>
              </a:rPr>
              <a:t>что характерно для </a:t>
            </a:r>
            <a:r>
              <a:rPr lang="ru-RU" b="1" dirty="0">
                <a:solidFill>
                  <a:schemeClr val="bg1"/>
                </a:solidFill>
              </a:rPr>
              <a:t>первичной </a:t>
            </a:r>
            <a:r>
              <a:rPr lang="ru-RU" b="1" dirty="0" err="1" smtClean="0">
                <a:solidFill>
                  <a:schemeClr val="bg1"/>
                </a:solidFill>
              </a:rPr>
              <a:t>лимфомы</a:t>
            </a:r>
            <a:r>
              <a:rPr lang="ru-RU" b="1" dirty="0" smtClean="0">
                <a:solidFill>
                  <a:schemeClr val="bg1"/>
                </a:solidFill>
              </a:rPr>
              <a:t> </a:t>
            </a:r>
            <a:r>
              <a:rPr lang="ru-RU" b="1" dirty="0">
                <a:solidFill>
                  <a:schemeClr val="bg1"/>
                </a:solidFill>
              </a:rPr>
              <a:t>ЦНС. (C, D) </a:t>
            </a:r>
            <a:r>
              <a:rPr lang="ru-RU" b="1" dirty="0" err="1">
                <a:solidFill>
                  <a:schemeClr val="bg1"/>
                </a:solidFill>
              </a:rPr>
              <a:t>Д</a:t>
            </a:r>
            <a:r>
              <a:rPr lang="ru-RU" b="1" dirty="0" err="1" smtClean="0">
                <a:solidFill>
                  <a:schemeClr val="bg1"/>
                </a:solidFill>
              </a:rPr>
              <a:t>оконтрастные</a:t>
            </a:r>
            <a:r>
              <a:rPr lang="ru-RU" b="1" dirty="0" smtClean="0">
                <a:solidFill>
                  <a:schemeClr val="bg1"/>
                </a:solidFill>
              </a:rPr>
              <a:t> </a:t>
            </a:r>
            <a:r>
              <a:rPr lang="ru-RU" b="1" dirty="0">
                <a:solidFill>
                  <a:schemeClr val="bg1"/>
                </a:solidFill>
              </a:rPr>
              <a:t>Т1-взвешенные (C) </a:t>
            </a:r>
            <a:r>
              <a:rPr lang="ru-RU" b="1" dirty="0" smtClean="0">
                <a:solidFill>
                  <a:schemeClr val="bg1"/>
                </a:solidFill>
              </a:rPr>
              <a:t>и </a:t>
            </a:r>
            <a:r>
              <a:rPr lang="ru-RU" b="1" dirty="0" err="1">
                <a:solidFill>
                  <a:schemeClr val="bg1"/>
                </a:solidFill>
              </a:rPr>
              <a:t>постконтрастные</a:t>
            </a:r>
            <a:r>
              <a:rPr lang="ru-RU" b="1" dirty="0">
                <a:solidFill>
                  <a:schemeClr val="bg1"/>
                </a:solidFill>
              </a:rPr>
              <a:t> Т1-взвешенные (D) </a:t>
            </a:r>
            <a:r>
              <a:rPr lang="ru-RU" b="1" dirty="0" smtClean="0">
                <a:solidFill>
                  <a:schemeClr val="bg1"/>
                </a:solidFill>
              </a:rPr>
              <a:t>МР-изображения, аксиальный срезы: диффузное гомогенное усиление пораженной зоны (обычно </a:t>
            </a:r>
            <a:r>
              <a:rPr lang="ru-RU" b="1" dirty="0">
                <a:solidFill>
                  <a:schemeClr val="bg1"/>
                </a:solidFill>
              </a:rPr>
              <a:t>наблюдается у пациентов в иммунокомпетентном </a:t>
            </a:r>
            <a:r>
              <a:rPr lang="ru-RU" b="1" dirty="0" smtClean="0">
                <a:solidFill>
                  <a:schemeClr val="bg1"/>
                </a:solidFill>
              </a:rPr>
              <a:t>состоянии).</a:t>
            </a:r>
            <a:endParaRPr lang="en-US" b="1" dirty="0">
              <a:solidFill>
                <a:schemeClr val="bg1"/>
              </a:solidFill>
            </a:endParaRPr>
          </a:p>
        </p:txBody>
      </p:sp>
      <p:pic>
        <p:nvPicPr>
          <p:cNvPr id="22" name="Picture 21">
            <a:extLst>
              <a:ext uri="{FF2B5EF4-FFF2-40B4-BE49-F238E27FC236}">
                <a16:creationId xmlns:a16="http://schemas.microsoft.com/office/drawing/2014/main" id="{2453D783-F25B-4AF6-8BC5-26E05CB51D30}"/>
              </a:ext>
            </a:extLst>
          </p:cNvPr>
          <p:cNvPicPr>
            <a:picLocks noChangeAspect="1"/>
          </p:cNvPicPr>
          <p:nvPr/>
        </p:nvPicPr>
        <p:blipFill rotWithShape="1">
          <a:blip r:embed="rId3"/>
          <a:srcRect t="-348" b="348"/>
          <a:stretch/>
        </p:blipFill>
        <p:spPr>
          <a:xfrm>
            <a:off x="8797829" y="1012208"/>
            <a:ext cx="2356833" cy="2843784"/>
          </a:xfrm>
          <a:prstGeom prst="rect">
            <a:avLst/>
          </a:prstGeom>
          <a:ln w="19050">
            <a:solidFill>
              <a:srgbClr val="0070C0"/>
            </a:solidFill>
          </a:ln>
          <a:effectLst/>
        </p:spPr>
      </p:pic>
      <p:pic>
        <p:nvPicPr>
          <p:cNvPr id="21" name="Picture 20">
            <a:extLst>
              <a:ext uri="{FF2B5EF4-FFF2-40B4-BE49-F238E27FC236}">
                <a16:creationId xmlns:a16="http://schemas.microsoft.com/office/drawing/2014/main" id="{B1FE289F-133D-4423-80ED-093ECA2A049D}"/>
              </a:ext>
            </a:extLst>
          </p:cNvPr>
          <p:cNvPicPr>
            <a:picLocks noChangeAspect="1"/>
          </p:cNvPicPr>
          <p:nvPr/>
        </p:nvPicPr>
        <p:blipFill>
          <a:blip r:embed="rId4"/>
          <a:stretch>
            <a:fillRect/>
          </a:stretch>
        </p:blipFill>
        <p:spPr>
          <a:xfrm>
            <a:off x="6148307" y="1027186"/>
            <a:ext cx="2374109" cy="2841147"/>
          </a:xfrm>
          <a:prstGeom prst="rect">
            <a:avLst/>
          </a:prstGeom>
          <a:ln w="19050">
            <a:solidFill>
              <a:srgbClr val="0070C0"/>
            </a:solidFill>
          </a:ln>
          <a:effectLst/>
        </p:spPr>
      </p:pic>
      <p:pic>
        <p:nvPicPr>
          <p:cNvPr id="20" name="Picture 19">
            <a:extLst>
              <a:ext uri="{FF2B5EF4-FFF2-40B4-BE49-F238E27FC236}">
                <a16:creationId xmlns:a16="http://schemas.microsoft.com/office/drawing/2014/main" id="{2E93248C-5115-4C3B-A421-C7CE5953927C}"/>
              </a:ext>
            </a:extLst>
          </p:cNvPr>
          <p:cNvPicPr>
            <a:picLocks noChangeAspect="1"/>
          </p:cNvPicPr>
          <p:nvPr/>
        </p:nvPicPr>
        <p:blipFill rotWithShape="1">
          <a:blip r:embed="rId5"/>
          <a:srcRect l="-2400" t="-3" r="2400" b="3"/>
          <a:stretch/>
        </p:blipFill>
        <p:spPr>
          <a:xfrm>
            <a:off x="3440404" y="1029265"/>
            <a:ext cx="2432490" cy="2841148"/>
          </a:xfrm>
          <a:prstGeom prst="rect">
            <a:avLst/>
          </a:prstGeom>
          <a:ln w="19050">
            <a:solidFill>
              <a:srgbClr val="0070C0"/>
            </a:solidFill>
          </a:ln>
          <a:effectLst/>
        </p:spPr>
      </p:pic>
      <p:pic>
        <p:nvPicPr>
          <p:cNvPr id="19" name="Picture 18">
            <a:extLst>
              <a:ext uri="{FF2B5EF4-FFF2-40B4-BE49-F238E27FC236}">
                <a16:creationId xmlns:a16="http://schemas.microsoft.com/office/drawing/2014/main" id="{FF8F045B-E5E5-4DC0-BE9F-2979EB302BC6}"/>
              </a:ext>
            </a:extLst>
          </p:cNvPr>
          <p:cNvPicPr>
            <a:picLocks noChangeAspect="1"/>
          </p:cNvPicPr>
          <p:nvPr/>
        </p:nvPicPr>
        <p:blipFill rotWithShape="1">
          <a:blip r:embed="rId6"/>
          <a:srcRect l="-63" t="-1228" r="63" b="1228"/>
          <a:stretch/>
        </p:blipFill>
        <p:spPr>
          <a:xfrm>
            <a:off x="790042" y="1029265"/>
            <a:ext cx="2374108" cy="2841147"/>
          </a:xfrm>
          <a:prstGeom prst="rect">
            <a:avLst/>
          </a:prstGeom>
          <a:ln w="19050">
            <a:solidFill>
              <a:srgbClr val="0070C0"/>
            </a:solidFill>
          </a:ln>
          <a:effectLst/>
        </p:spPr>
      </p:pic>
      <p:sp>
        <p:nvSpPr>
          <p:cNvPr id="6" name="TextBox 5">
            <a:extLst>
              <a:ext uri="{FF2B5EF4-FFF2-40B4-BE49-F238E27FC236}">
                <a16:creationId xmlns:a16="http://schemas.microsoft.com/office/drawing/2014/main" id="{9FDD1B3F-DD33-4267-A496-E48CEDC741DD}"/>
              </a:ext>
            </a:extLst>
          </p:cNvPr>
          <p:cNvSpPr txBox="1"/>
          <p:nvPr/>
        </p:nvSpPr>
        <p:spPr>
          <a:xfrm>
            <a:off x="216787" y="19375"/>
            <a:ext cx="11780437" cy="584775"/>
          </a:xfrm>
          <a:prstGeom prst="rect">
            <a:avLst/>
          </a:prstGeom>
          <a:noFill/>
        </p:spPr>
        <p:txBody>
          <a:bodyPr wrap="square" rtlCol="0">
            <a:spAutoFit/>
          </a:bodyPr>
          <a:lstStyle/>
          <a:p>
            <a:pPr algn="ctr"/>
            <a:r>
              <a:rPr lang="ru-RU" sz="3200" b="1" dirty="0">
                <a:solidFill>
                  <a:srgbClr val="FFFF00"/>
                </a:solidFill>
                <a:latin typeface="+mj-lt"/>
              </a:rPr>
              <a:t>Первичная </a:t>
            </a:r>
            <a:r>
              <a:rPr lang="ru-RU" sz="3200" b="1" dirty="0" err="1">
                <a:solidFill>
                  <a:srgbClr val="FFFF00"/>
                </a:solidFill>
                <a:latin typeface="+mj-lt"/>
              </a:rPr>
              <a:t>лимфома</a:t>
            </a:r>
            <a:r>
              <a:rPr lang="ru-RU" sz="3200" b="1" dirty="0">
                <a:solidFill>
                  <a:srgbClr val="FFFF00"/>
                </a:solidFill>
                <a:latin typeface="+mj-lt"/>
              </a:rPr>
              <a:t> ЦНС</a:t>
            </a:r>
          </a:p>
        </p:txBody>
      </p:sp>
      <p:sp>
        <p:nvSpPr>
          <p:cNvPr id="7" name="Rectangle 6">
            <a:extLst>
              <a:ext uri="{FF2B5EF4-FFF2-40B4-BE49-F238E27FC236}">
                <a16:creationId xmlns:a16="http://schemas.microsoft.com/office/drawing/2014/main" id="{AA9DF428-693E-4C69-A1E2-277E72C40E12}"/>
              </a:ext>
            </a:extLst>
          </p:cNvPr>
          <p:cNvSpPr/>
          <p:nvPr/>
        </p:nvSpPr>
        <p:spPr>
          <a:xfrm>
            <a:off x="701307" y="3486660"/>
            <a:ext cx="437293"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A</a:t>
            </a:r>
          </a:p>
        </p:txBody>
      </p:sp>
      <p:sp>
        <p:nvSpPr>
          <p:cNvPr id="8" name="Rectangle 7">
            <a:extLst>
              <a:ext uri="{FF2B5EF4-FFF2-40B4-BE49-F238E27FC236}">
                <a16:creationId xmlns:a16="http://schemas.microsoft.com/office/drawing/2014/main" id="{1B044DB6-FBF5-4B35-A4BC-A885FD1D676B}"/>
              </a:ext>
            </a:extLst>
          </p:cNvPr>
          <p:cNvSpPr/>
          <p:nvPr/>
        </p:nvSpPr>
        <p:spPr>
          <a:xfrm>
            <a:off x="3439563" y="3510830"/>
            <a:ext cx="437293"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B</a:t>
            </a:r>
          </a:p>
        </p:txBody>
      </p:sp>
      <p:sp>
        <p:nvSpPr>
          <p:cNvPr id="9" name="Rectangle 8">
            <a:extLst>
              <a:ext uri="{FF2B5EF4-FFF2-40B4-BE49-F238E27FC236}">
                <a16:creationId xmlns:a16="http://schemas.microsoft.com/office/drawing/2014/main" id="{E75DDEF1-3DAE-46F4-80B9-2CD9955AE4FB}"/>
              </a:ext>
            </a:extLst>
          </p:cNvPr>
          <p:cNvSpPr/>
          <p:nvPr/>
        </p:nvSpPr>
        <p:spPr>
          <a:xfrm>
            <a:off x="6085431" y="3516543"/>
            <a:ext cx="437293"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C</a:t>
            </a:r>
          </a:p>
        </p:txBody>
      </p:sp>
      <p:sp>
        <p:nvSpPr>
          <p:cNvPr id="10" name="Rectangle 9">
            <a:extLst>
              <a:ext uri="{FF2B5EF4-FFF2-40B4-BE49-F238E27FC236}">
                <a16:creationId xmlns:a16="http://schemas.microsoft.com/office/drawing/2014/main" id="{3CD68C53-CFA5-4A62-B192-BA521946239F}"/>
              </a:ext>
            </a:extLst>
          </p:cNvPr>
          <p:cNvSpPr/>
          <p:nvPr/>
        </p:nvSpPr>
        <p:spPr>
          <a:xfrm>
            <a:off x="8726678" y="3510830"/>
            <a:ext cx="437293" cy="369332"/>
          </a:xfrm>
          <a:prstGeom prst="rect">
            <a:avLst/>
          </a:prstGeom>
          <a:noFill/>
        </p:spPr>
        <p:txBody>
          <a:bodyPr wrap="square" lIns="91440" tIns="45720" rIns="91440" bIns="45720">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D</a:t>
            </a:r>
          </a:p>
        </p:txBody>
      </p:sp>
      <p:grpSp>
        <p:nvGrpSpPr>
          <p:cNvPr id="11" name="Group 10">
            <a:extLst>
              <a:ext uri="{FF2B5EF4-FFF2-40B4-BE49-F238E27FC236}">
                <a16:creationId xmlns:a16="http://schemas.microsoft.com/office/drawing/2014/main" id="{86E07837-EF22-4E8A-8607-537468CEB9B7}"/>
              </a:ext>
            </a:extLst>
          </p:cNvPr>
          <p:cNvGrpSpPr/>
          <p:nvPr/>
        </p:nvGrpSpPr>
        <p:grpSpPr>
          <a:xfrm>
            <a:off x="3272960" y="563014"/>
            <a:ext cx="5624945" cy="369331"/>
            <a:chOff x="0" y="0"/>
            <a:chExt cx="8719457" cy="318240"/>
          </a:xfrm>
          <a:scene3d>
            <a:camera prst="orthographicFront"/>
            <a:lightRig rig="threePt" dir="t">
              <a:rot lat="0" lon="0" rev="7500000"/>
            </a:lightRig>
          </a:scene3d>
        </p:grpSpPr>
        <p:sp>
          <p:nvSpPr>
            <p:cNvPr id="12" name="Rounded Rectangle 14">
              <a:extLst>
                <a:ext uri="{FF2B5EF4-FFF2-40B4-BE49-F238E27FC236}">
                  <a16:creationId xmlns:a16="http://schemas.microsoft.com/office/drawing/2014/main" id="{39692505-EE3D-4D5C-BCB0-2883BBF39A2E}"/>
                </a:ext>
              </a:extLst>
            </p:cNvPr>
            <p:cNvSpPr/>
            <p:nvPr/>
          </p:nvSpPr>
          <p:spPr>
            <a:xfrm>
              <a:off x="0" y="0"/>
              <a:ext cx="8719457" cy="318240"/>
            </a:xfrm>
            <a:prstGeom prst="roundRect">
              <a:avLst/>
            </a:prstGeom>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pPr algn="ctr"/>
              <a:r>
                <a:rPr lang="ru-RU" sz="1600" b="1" dirty="0" smtClean="0">
                  <a:latin typeface="+mj-lt"/>
                </a:rPr>
                <a:t>Женщина, 66 лет, в анамнезе судорожные припадки</a:t>
              </a:r>
              <a:endParaRPr lang="en-US" sz="1600" b="1" dirty="0">
                <a:latin typeface="+mj-lt"/>
              </a:endParaRPr>
            </a:p>
          </p:txBody>
        </p:sp>
        <p:sp>
          <p:nvSpPr>
            <p:cNvPr id="13" name="Rounded Rectangle 4">
              <a:extLst>
                <a:ext uri="{FF2B5EF4-FFF2-40B4-BE49-F238E27FC236}">
                  <a16:creationId xmlns:a16="http://schemas.microsoft.com/office/drawing/2014/main" id="{AE28B8F6-F145-4E42-921E-47CE22179FB5}"/>
                </a:ext>
              </a:extLst>
            </p:cNvPr>
            <p:cNvSpPr/>
            <p:nvPr/>
          </p:nvSpPr>
          <p:spPr>
            <a:xfrm>
              <a:off x="15535" y="15535"/>
              <a:ext cx="8688387" cy="28717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US" sz="1600" b="1" kern="1200" dirty="0">
                <a:latin typeface="+mj-lt"/>
                <a:cs typeface="Times New Roman"/>
              </a:endParaRPr>
            </a:p>
          </p:txBody>
        </p:sp>
      </p:grpSp>
      <p:sp>
        <p:nvSpPr>
          <p:cNvPr id="14" name="TextBox 13">
            <a:extLst>
              <a:ext uri="{FF2B5EF4-FFF2-40B4-BE49-F238E27FC236}">
                <a16:creationId xmlns:a16="http://schemas.microsoft.com/office/drawing/2014/main" id="{232C7E5C-A412-43CF-973F-66D8811693DB}"/>
              </a:ext>
            </a:extLst>
          </p:cNvPr>
          <p:cNvSpPr txBox="1"/>
          <p:nvPr/>
        </p:nvSpPr>
        <p:spPr>
          <a:xfrm>
            <a:off x="85609" y="5721158"/>
            <a:ext cx="11999644" cy="923330"/>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ru-RU" b="1" dirty="0" smtClean="0">
                <a:solidFill>
                  <a:sysClr val="windowText" lastClr="000000"/>
                </a:solidFill>
              </a:rPr>
              <a:t>Первичная </a:t>
            </a:r>
            <a:r>
              <a:rPr lang="ru-RU" b="1" dirty="0" err="1" smtClean="0">
                <a:solidFill>
                  <a:sysClr val="windowText" lastClr="000000"/>
                </a:solidFill>
              </a:rPr>
              <a:t>лимфома</a:t>
            </a:r>
            <a:r>
              <a:rPr lang="ru-RU" b="1" dirty="0" smtClean="0">
                <a:solidFill>
                  <a:sysClr val="windowText" lastClr="000000"/>
                </a:solidFill>
              </a:rPr>
              <a:t> ЦНС </a:t>
            </a:r>
            <a:r>
              <a:rPr lang="ru-RU" b="1" dirty="0">
                <a:solidFill>
                  <a:sysClr val="windowText" lastClr="000000"/>
                </a:solidFill>
              </a:rPr>
              <a:t>- это </a:t>
            </a:r>
            <a:r>
              <a:rPr lang="ru-RU" b="1" dirty="0" smtClean="0">
                <a:solidFill>
                  <a:sysClr val="windowText" lastClr="000000"/>
                </a:solidFill>
              </a:rPr>
              <a:t>многоклеточная </a:t>
            </a:r>
            <a:r>
              <a:rPr lang="ru-RU" b="1" dirty="0">
                <a:solidFill>
                  <a:sysClr val="windowText" lastClr="000000"/>
                </a:solidFill>
              </a:rPr>
              <a:t>опухоль, </a:t>
            </a:r>
            <a:r>
              <a:rPr lang="ru-RU" b="1" dirty="0" err="1" smtClean="0">
                <a:solidFill>
                  <a:sysClr val="windowText" lastClr="000000"/>
                </a:solidFill>
              </a:rPr>
              <a:t>гиперинтенсивная</a:t>
            </a:r>
            <a:r>
              <a:rPr lang="ru-RU" b="1" dirty="0">
                <a:solidFill>
                  <a:sysClr val="windowText" lastClr="000000"/>
                </a:solidFill>
              </a:rPr>
              <a:t> </a:t>
            </a:r>
            <a:r>
              <a:rPr lang="ru-RU" b="1" dirty="0" smtClean="0">
                <a:solidFill>
                  <a:sysClr val="windowText" lastClr="000000"/>
                </a:solidFill>
              </a:rPr>
              <a:t>на КТ-изображениях </a:t>
            </a:r>
            <a:r>
              <a:rPr lang="ru-RU" b="1" dirty="0">
                <a:solidFill>
                  <a:sysClr val="windowText" lastClr="000000"/>
                </a:solidFill>
              </a:rPr>
              <a:t>и </a:t>
            </a:r>
            <a:r>
              <a:rPr lang="ru-RU" b="1" dirty="0" err="1">
                <a:solidFill>
                  <a:sysClr val="windowText" lastClr="000000"/>
                </a:solidFill>
              </a:rPr>
              <a:t>гипоинтенсивная</a:t>
            </a:r>
            <a:r>
              <a:rPr lang="ru-RU" b="1" dirty="0">
                <a:solidFill>
                  <a:sysClr val="windowText" lastClr="000000"/>
                </a:solidFill>
              </a:rPr>
              <a:t> </a:t>
            </a:r>
            <a:r>
              <a:rPr lang="ru-RU" b="1" dirty="0" smtClean="0">
                <a:solidFill>
                  <a:sysClr val="windowText" lastClr="000000"/>
                </a:solidFill>
              </a:rPr>
              <a:t>на Т2-взвешенной МРТ (из-за некроза), </a:t>
            </a:r>
            <a:r>
              <a:rPr lang="ru-RU" b="1" dirty="0">
                <a:solidFill>
                  <a:sysClr val="windowText" lastClr="000000"/>
                </a:solidFill>
              </a:rPr>
              <a:t>с </a:t>
            </a:r>
            <a:r>
              <a:rPr lang="ru-RU" b="1" dirty="0" smtClean="0">
                <a:solidFill>
                  <a:sysClr val="windowText" lastClr="000000"/>
                </a:solidFill>
              </a:rPr>
              <a:t>диффузным гомогенным контрастным </a:t>
            </a:r>
            <a:r>
              <a:rPr lang="ru-RU" b="1" dirty="0">
                <a:solidFill>
                  <a:sysClr val="windowText" lastClr="000000"/>
                </a:solidFill>
              </a:rPr>
              <a:t>усилением и ограничением </a:t>
            </a:r>
            <a:r>
              <a:rPr lang="ru-RU" b="1" dirty="0" smtClean="0">
                <a:solidFill>
                  <a:sysClr val="windowText" lastClr="000000"/>
                </a:solidFill>
              </a:rPr>
              <a:t>диффузии</a:t>
            </a:r>
            <a:endParaRPr lang="en-US" b="1" dirty="0">
              <a:solidFill>
                <a:sysClr val="windowText" lastClr="000000"/>
              </a:solidFill>
            </a:endParaRPr>
          </a:p>
        </p:txBody>
      </p:sp>
      <p:cxnSp>
        <p:nvCxnSpPr>
          <p:cNvPr id="15" name="Straight Arrow Connector 14">
            <a:extLst>
              <a:ext uri="{FF2B5EF4-FFF2-40B4-BE49-F238E27FC236}">
                <a16:creationId xmlns:a16="http://schemas.microsoft.com/office/drawing/2014/main" id="{82912B10-2F41-47F5-8A75-EBF194259D31}"/>
              </a:ext>
            </a:extLst>
          </p:cNvPr>
          <p:cNvCxnSpPr>
            <a:cxnSpLocks/>
          </p:cNvCxnSpPr>
          <p:nvPr/>
        </p:nvCxnSpPr>
        <p:spPr>
          <a:xfrm>
            <a:off x="4294088" y="2433363"/>
            <a:ext cx="241055" cy="405285"/>
          </a:xfrm>
          <a:prstGeom prst="straightConnector1">
            <a:avLst/>
          </a:prstGeom>
          <a:ln w="254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39F4786-BD48-48AC-B78B-9498ED59EFDF}"/>
              </a:ext>
            </a:extLst>
          </p:cNvPr>
          <p:cNvCxnSpPr>
            <a:cxnSpLocks/>
          </p:cNvCxnSpPr>
          <p:nvPr/>
        </p:nvCxnSpPr>
        <p:spPr>
          <a:xfrm>
            <a:off x="1538259" y="2292186"/>
            <a:ext cx="294413" cy="341957"/>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01A72510-4D18-49C9-8245-69FD574E8A3F}"/>
              </a:ext>
            </a:extLst>
          </p:cNvPr>
          <p:cNvCxnSpPr>
            <a:cxnSpLocks/>
          </p:cNvCxnSpPr>
          <p:nvPr/>
        </p:nvCxnSpPr>
        <p:spPr>
          <a:xfrm>
            <a:off x="9646528" y="2380495"/>
            <a:ext cx="191574" cy="368176"/>
          </a:xfrm>
          <a:prstGeom prst="straightConnector1">
            <a:avLst/>
          </a:prstGeom>
          <a:ln w="25400">
            <a:solidFill>
              <a:srgbClr val="00F42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44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par>
                                <p:cTn id="9" presetID="1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ppt_y</p:attrName>
                                        </p:attrNameLst>
                                      </p:cBhvr>
                                      <p:tavLst>
                                        <p:tav tm="0">
                                          <p:val>
                                            <p:strVal val="#ppt_y+#ppt_h*1.125000"/>
                                          </p:val>
                                        </p:tav>
                                        <p:tav tm="100000">
                                          <p:val>
                                            <p:strVal val="#ppt_y"/>
                                          </p:val>
                                        </p:tav>
                                      </p:tavLst>
                                    </p:anim>
                                    <p:animEffect transition="in" filter="wipe(up)">
                                      <p:cBhvr>
                                        <p:cTn id="12" dur="500"/>
                                        <p:tgtEl>
                                          <p:spTgt spid="16"/>
                                        </p:tgtEl>
                                      </p:cBhvr>
                                    </p:animEffect>
                                  </p:childTnLst>
                                </p:cTn>
                              </p:par>
                              <p:par>
                                <p:cTn id="13" presetID="1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ppt_y</p:attrName>
                                        </p:attrNameLst>
                                      </p:cBhvr>
                                      <p:tavLst>
                                        <p:tav tm="0">
                                          <p:val>
                                            <p:strVal val="#ppt_y+#ppt_h*1.125000"/>
                                          </p:val>
                                        </p:tav>
                                        <p:tav tm="100000">
                                          <p:val>
                                            <p:strVal val="#ppt_y"/>
                                          </p:val>
                                        </p:tav>
                                      </p:tavLst>
                                    </p:anim>
                                    <p:animEffect transition="in" filter="wipe(up)">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88912613"/>
              </p:ext>
            </p:extLst>
          </p:nvPr>
        </p:nvGraphicFramePr>
        <p:xfrm>
          <a:off x="401579" y="627558"/>
          <a:ext cx="11357034" cy="847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651" name="TextBox 7"/>
          <p:cNvSpPr txBox="1">
            <a:spLocks noChangeArrowheads="1"/>
          </p:cNvSpPr>
          <p:nvPr/>
        </p:nvSpPr>
        <p:spPr bwMode="auto">
          <a:xfrm>
            <a:off x="304170" y="2965281"/>
            <a:ext cx="637116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ru-RU" altLang="en-US" sz="1800" b="1" dirty="0" err="1" smtClean="0">
                <a:solidFill>
                  <a:srgbClr val="00B050"/>
                </a:solidFill>
                <a:latin typeface="+mn-lt"/>
                <a:cs typeface="Times New Roman" pitchFamily="18" charset="0"/>
              </a:rPr>
              <a:t>Глиобластома</a:t>
            </a:r>
            <a:endParaRPr lang="en-US" altLang="en-US" sz="1800" b="1" dirty="0">
              <a:solidFill>
                <a:srgbClr val="00B050"/>
              </a:solidFill>
              <a:latin typeface="+mn-lt"/>
              <a:cs typeface="Times New Roman" pitchFamily="18" charset="0"/>
            </a:endParaRPr>
          </a:p>
          <a:p>
            <a:pPr eaLnBrk="1" hangingPunct="1">
              <a:buFont typeface="Wingdings" pitchFamily="2" charset="2"/>
              <a:buChar char="q"/>
            </a:pPr>
            <a:r>
              <a:rPr lang="en-US" altLang="en-US" sz="1800" b="1" dirty="0">
                <a:solidFill>
                  <a:schemeClr val="bg1"/>
                </a:solidFill>
                <a:latin typeface="+mn-lt"/>
                <a:cs typeface="Times New Roman" pitchFamily="18" charset="0"/>
              </a:rPr>
              <a:t> </a:t>
            </a:r>
            <a:r>
              <a:rPr lang="ru-RU" altLang="en-US" sz="1800" b="1" dirty="0" err="1">
                <a:solidFill>
                  <a:schemeClr val="bg1"/>
                </a:solidFill>
                <a:latin typeface="+mn-lt"/>
                <a:cs typeface="Times New Roman" pitchFamily="18" charset="0"/>
              </a:rPr>
              <a:t>Астроцитома</a:t>
            </a:r>
            <a:r>
              <a:rPr lang="ru-RU" altLang="en-US" sz="1800" b="1" dirty="0">
                <a:solidFill>
                  <a:schemeClr val="bg1"/>
                </a:solidFill>
                <a:latin typeface="+mn-lt"/>
                <a:cs typeface="Times New Roman" pitchFamily="18" charset="0"/>
              </a:rPr>
              <a:t> IV степени </a:t>
            </a:r>
          </a:p>
          <a:p>
            <a:pPr eaLnBrk="1" hangingPunct="1">
              <a:buFont typeface="Wingdings" pitchFamily="2" charset="2"/>
              <a:buChar char="q"/>
            </a:pPr>
            <a:r>
              <a:rPr lang="ru-RU" altLang="en-US" sz="1800" b="1" dirty="0">
                <a:solidFill>
                  <a:schemeClr val="bg1"/>
                </a:solidFill>
                <a:latin typeface="+mn-lt"/>
                <a:cs typeface="Times New Roman" pitchFamily="18" charset="0"/>
              </a:rPr>
              <a:t> </a:t>
            </a:r>
            <a:r>
              <a:rPr lang="ru-RU" altLang="en-US" sz="1800" b="1" dirty="0" err="1">
                <a:solidFill>
                  <a:schemeClr val="bg1"/>
                </a:solidFill>
                <a:latin typeface="+mn-lt"/>
                <a:cs typeface="Times New Roman" pitchFamily="18" charset="0"/>
              </a:rPr>
              <a:t>Гипоаттенуация</a:t>
            </a:r>
            <a:r>
              <a:rPr lang="ru-RU" altLang="en-US" sz="1800" b="1" dirty="0">
                <a:solidFill>
                  <a:schemeClr val="bg1"/>
                </a:solidFill>
                <a:latin typeface="+mn-lt"/>
                <a:cs typeface="Times New Roman" pitchFamily="18" charset="0"/>
              </a:rPr>
              <a:t> при КТ из-за некроза</a:t>
            </a:r>
          </a:p>
          <a:p>
            <a:pPr eaLnBrk="1" hangingPunct="1">
              <a:buFont typeface="Wingdings" pitchFamily="2" charset="2"/>
              <a:buChar char="q"/>
            </a:pPr>
            <a:r>
              <a:rPr lang="ru-RU" altLang="en-US" sz="1800" b="1" dirty="0">
                <a:solidFill>
                  <a:schemeClr val="bg1"/>
                </a:solidFill>
                <a:latin typeface="+mn-lt"/>
                <a:cs typeface="Times New Roman" pitchFamily="18" charset="0"/>
              </a:rPr>
              <a:t> </a:t>
            </a:r>
            <a:r>
              <a:rPr lang="ru-RU" altLang="en-US" sz="1800" b="1" dirty="0" err="1">
                <a:solidFill>
                  <a:schemeClr val="bg1"/>
                </a:solidFill>
                <a:latin typeface="+mn-lt"/>
                <a:cs typeface="Times New Roman" pitchFamily="18" charset="0"/>
              </a:rPr>
              <a:t>Гиперинтенсивная</a:t>
            </a:r>
            <a:r>
              <a:rPr lang="ru-RU" altLang="en-US" sz="1800" b="1" dirty="0">
                <a:solidFill>
                  <a:schemeClr val="bg1"/>
                </a:solidFill>
                <a:latin typeface="+mn-lt"/>
                <a:cs typeface="Times New Roman" pitchFamily="18" charset="0"/>
              </a:rPr>
              <a:t> на Т2-взвешенной МРТ в </a:t>
            </a:r>
            <a:r>
              <a:rPr lang="ru-RU" altLang="en-US" sz="1800" b="1" dirty="0" smtClean="0">
                <a:solidFill>
                  <a:schemeClr val="bg1"/>
                </a:solidFill>
                <a:latin typeface="+mn-lt"/>
                <a:cs typeface="Times New Roman" pitchFamily="18" charset="0"/>
              </a:rPr>
              <a:t>зоне некроза</a:t>
            </a:r>
          </a:p>
          <a:p>
            <a:pPr eaLnBrk="1" hangingPunct="1">
              <a:buFont typeface="Wingdings" pitchFamily="2" charset="2"/>
              <a:buChar char="q"/>
            </a:pPr>
            <a:r>
              <a:rPr lang="ru-RU" altLang="en-US" sz="1800" b="1" dirty="0" smtClean="0">
                <a:solidFill>
                  <a:schemeClr val="bg1"/>
                </a:solidFill>
                <a:latin typeface="+mn-lt"/>
                <a:cs typeface="Times New Roman" pitchFamily="18" charset="0"/>
              </a:rPr>
              <a:t> </a:t>
            </a:r>
            <a:r>
              <a:rPr lang="ru-RU" altLang="en-US" sz="1800" b="1" dirty="0">
                <a:solidFill>
                  <a:schemeClr val="bg1"/>
                </a:solidFill>
                <a:latin typeface="+mn-lt"/>
                <a:cs typeface="Times New Roman" pitchFamily="18" charset="0"/>
              </a:rPr>
              <a:t>Гетерогенное усиление</a:t>
            </a:r>
          </a:p>
          <a:p>
            <a:pPr eaLnBrk="1" hangingPunct="1">
              <a:buFont typeface="Wingdings" pitchFamily="2" charset="2"/>
              <a:buChar char="q"/>
            </a:pPr>
            <a:r>
              <a:rPr lang="ru-RU" altLang="en-US" sz="1800" b="1" dirty="0">
                <a:solidFill>
                  <a:schemeClr val="bg1"/>
                </a:solidFill>
                <a:latin typeface="+mn-lt"/>
                <a:cs typeface="Times New Roman" pitchFamily="18" charset="0"/>
              </a:rPr>
              <a:t> Гетерогенное ограничение при диффузионно-взвешенной </a:t>
            </a:r>
            <a:endParaRPr lang="ru-RU" altLang="en-US" sz="1800" b="1" dirty="0" smtClean="0">
              <a:solidFill>
                <a:schemeClr val="bg1"/>
              </a:solidFill>
              <a:latin typeface="+mn-lt"/>
              <a:cs typeface="Times New Roman" pitchFamily="18" charset="0"/>
            </a:endParaRPr>
          </a:p>
          <a:p>
            <a:pPr eaLnBrk="1" hangingPunct="1"/>
            <a:r>
              <a:rPr lang="ru-RU" altLang="en-US" sz="1800" b="1" dirty="0" smtClean="0">
                <a:solidFill>
                  <a:schemeClr val="bg1"/>
                </a:solidFill>
                <a:latin typeface="+mn-lt"/>
                <a:cs typeface="Times New Roman" pitchFamily="18" charset="0"/>
              </a:rPr>
              <a:t>визуализации</a:t>
            </a:r>
            <a:endParaRPr lang="ru-RU" altLang="en-US" sz="1800" b="1" dirty="0">
              <a:solidFill>
                <a:schemeClr val="bg1"/>
              </a:solidFill>
              <a:latin typeface="+mn-lt"/>
              <a:cs typeface="Times New Roman" pitchFamily="18" charset="0"/>
            </a:endParaRPr>
          </a:p>
          <a:p>
            <a:pPr eaLnBrk="1" hangingPunct="1">
              <a:buFont typeface="Wingdings" pitchFamily="2" charset="2"/>
              <a:buChar char="q"/>
            </a:pPr>
            <a:r>
              <a:rPr lang="ru-RU" altLang="en-US" sz="1800" b="1" dirty="0">
                <a:solidFill>
                  <a:schemeClr val="bg1"/>
                </a:solidFill>
                <a:latin typeface="+mn-lt"/>
                <a:cs typeface="Times New Roman" pitchFamily="18" charset="0"/>
              </a:rPr>
              <a:t> </a:t>
            </a:r>
            <a:r>
              <a:rPr lang="ru-RU" altLang="en-US" sz="1800" b="1" dirty="0" smtClean="0">
                <a:solidFill>
                  <a:schemeClr val="bg1"/>
                </a:solidFill>
                <a:latin typeface="+mn-lt"/>
                <a:cs typeface="Times New Roman" pitchFamily="18" charset="0"/>
              </a:rPr>
              <a:t>Кровоизлияния встречаются часто</a:t>
            </a:r>
            <a:endParaRPr lang="ru-RU" altLang="en-US" sz="1800" b="1" dirty="0">
              <a:solidFill>
                <a:schemeClr val="bg1"/>
              </a:solidFill>
              <a:latin typeface="+mn-lt"/>
              <a:cs typeface="Times New Roman" pitchFamily="18" charset="0"/>
            </a:endParaRPr>
          </a:p>
        </p:txBody>
      </p:sp>
      <p:sp>
        <p:nvSpPr>
          <p:cNvPr id="13" name="TextBox 12">
            <a:extLst>
              <a:ext uri="{FF2B5EF4-FFF2-40B4-BE49-F238E27FC236}">
                <a16:creationId xmlns:a16="http://schemas.microsoft.com/office/drawing/2014/main" id="{04F18F20-9C1D-1348-8FE4-F9FC8812AFB0}"/>
              </a:ext>
            </a:extLst>
          </p:cNvPr>
          <p:cNvSpPr txBox="1"/>
          <p:nvPr/>
        </p:nvSpPr>
        <p:spPr>
          <a:xfrm>
            <a:off x="205781" y="164811"/>
            <a:ext cx="11780437" cy="584775"/>
          </a:xfrm>
          <a:prstGeom prst="rect">
            <a:avLst/>
          </a:prstGeom>
          <a:noFill/>
        </p:spPr>
        <p:txBody>
          <a:bodyPr wrap="square" rtlCol="0">
            <a:spAutoFit/>
          </a:bodyPr>
          <a:lstStyle/>
          <a:p>
            <a:pPr algn="ctr"/>
            <a:r>
              <a:rPr lang="ru-RU" sz="3200" b="1" dirty="0">
                <a:solidFill>
                  <a:srgbClr val="FFFF00"/>
                </a:solidFill>
                <a:latin typeface="+mj-lt"/>
              </a:rPr>
              <a:t>Отличительные особенности визуализации</a:t>
            </a:r>
          </a:p>
        </p:txBody>
      </p:sp>
      <p:pic>
        <p:nvPicPr>
          <p:cNvPr id="15" name="Picture 14">
            <a:extLst>
              <a:ext uri="{FF2B5EF4-FFF2-40B4-BE49-F238E27FC236}">
                <a16:creationId xmlns:a16="http://schemas.microsoft.com/office/drawing/2014/main" id="{F3B7A7E4-C53D-9749-8C75-4E5A15E8A0B7}"/>
              </a:ext>
            </a:extLst>
          </p:cNvPr>
          <p:cNvPicPr>
            <a:picLocks noChangeAspect="1"/>
          </p:cNvPicPr>
          <p:nvPr/>
        </p:nvPicPr>
        <p:blipFill>
          <a:blip r:embed="rId8"/>
          <a:stretch>
            <a:fillRect/>
          </a:stretch>
        </p:blipFill>
        <p:spPr>
          <a:xfrm>
            <a:off x="401578" y="1494162"/>
            <a:ext cx="1050966" cy="1371600"/>
          </a:xfrm>
          <a:prstGeom prst="rect">
            <a:avLst/>
          </a:prstGeom>
          <a:ln w="19050">
            <a:solidFill>
              <a:srgbClr val="0070C0"/>
            </a:solidFill>
          </a:ln>
          <a:effectLst/>
        </p:spPr>
      </p:pic>
      <p:grpSp>
        <p:nvGrpSpPr>
          <p:cNvPr id="3" name="Group 2">
            <a:extLst>
              <a:ext uri="{FF2B5EF4-FFF2-40B4-BE49-F238E27FC236}">
                <a16:creationId xmlns:a16="http://schemas.microsoft.com/office/drawing/2014/main" id="{FBAB49C0-F81F-4BBF-859E-744966438BA1}"/>
              </a:ext>
            </a:extLst>
          </p:cNvPr>
          <p:cNvGrpSpPr/>
          <p:nvPr/>
        </p:nvGrpSpPr>
        <p:grpSpPr>
          <a:xfrm>
            <a:off x="6591749" y="1475283"/>
            <a:ext cx="5342873" cy="3779443"/>
            <a:chOff x="7360549" y="1494162"/>
            <a:chExt cx="5342873" cy="3779443"/>
          </a:xfrm>
        </p:grpSpPr>
        <p:pic>
          <p:nvPicPr>
            <p:cNvPr id="18" name="Picture 17">
              <a:extLst>
                <a:ext uri="{FF2B5EF4-FFF2-40B4-BE49-F238E27FC236}">
                  <a16:creationId xmlns:a16="http://schemas.microsoft.com/office/drawing/2014/main" id="{484958A1-0C97-F145-990A-56437AC9927A}"/>
                </a:ext>
              </a:extLst>
            </p:cNvPr>
            <p:cNvPicPr>
              <a:picLocks noChangeAspect="1"/>
            </p:cNvPicPr>
            <p:nvPr/>
          </p:nvPicPr>
          <p:blipFill rotWithShape="1">
            <a:blip r:embed="rId9"/>
            <a:srcRect t="-348" b="348"/>
            <a:stretch/>
          </p:blipFill>
          <p:spPr>
            <a:xfrm>
              <a:off x="10244317" y="1494162"/>
              <a:ext cx="1136736" cy="1371600"/>
            </a:xfrm>
            <a:prstGeom prst="rect">
              <a:avLst/>
            </a:prstGeom>
            <a:ln w="19050">
              <a:solidFill>
                <a:srgbClr val="0070C0"/>
              </a:solidFill>
            </a:ln>
            <a:effectLst/>
          </p:spPr>
        </p:pic>
        <p:sp>
          <p:nvSpPr>
            <p:cNvPr id="27652" name="TextBox 9"/>
            <p:cNvSpPr txBox="1">
              <a:spLocks noChangeArrowheads="1"/>
            </p:cNvSpPr>
            <p:nvPr/>
          </p:nvSpPr>
          <p:spPr bwMode="auto">
            <a:xfrm>
              <a:off x="7360549" y="2965281"/>
              <a:ext cx="534287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ru-RU" altLang="en-US" sz="1800" b="1" dirty="0" err="1" smtClean="0">
                  <a:solidFill>
                    <a:srgbClr val="00B050"/>
                  </a:solidFill>
                  <a:latin typeface="+mn-lt"/>
                  <a:cs typeface="Times New Roman" pitchFamily="18" charset="0"/>
                </a:rPr>
                <a:t>Лимфома</a:t>
              </a:r>
              <a:r>
                <a:rPr lang="ru-RU" altLang="en-US" sz="1800" b="1" dirty="0">
                  <a:solidFill>
                    <a:srgbClr val="00B050"/>
                  </a:solidFill>
                  <a:latin typeface="+mn-lt"/>
                  <a:cs typeface="Times New Roman" pitchFamily="18" charset="0"/>
                </a:rPr>
                <a:t> </a:t>
              </a:r>
              <a:r>
                <a:rPr lang="ru-RU" altLang="en-US" sz="1800" b="1" dirty="0" smtClean="0">
                  <a:solidFill>
                    <a:srgbClr val="00B050"/>
                  </a:solidFill>
                  <a:latin typeface="+mn-lt"/>
                  <a:cs typeface="Times New Roman" pitchFamily="18" charset="0"/>
                </a:rPr>
                <a:t>(у </a:t>
              </a:r>
              <a:r>
                <a:rPr lang="ru-RU" altLang="en-US" sz="1800" b="1" dirty="0">
                  <a:solidFill>
                    <a:srgbClr val="00B050"/>
                  </a:solidFill>
                  <a:latin typeface="+mn-lt"/>
                  <a:cs typeface="Times New Roman" pitchFamily="18" charset="0"/>
                </a:rPr>
                <a:t>иммунокомпетентного пациента)</a:t>
              </a:r>
              <a:endParaRPr lang="en-US" altLang="en-US" sz="1800" b="1" dirty="0" smtClean="0">
                <a:solidFill>
                  <a:srgbClr val="00B050"/>
                </a:solidFill>
                <a:latin typeface="+mn-lt"/>
                <a:cs typeface="Times New Roman" pitchFamily="18" charset="0"/>
              </a:endParaRPr>
            </a:p>
            <a:p>
              <a:pPr eaLnBrk="1" hangingPunct="1">
                <a:buFont typeface="Wingdings" pitchFamily="2" charset="2"/>
                <a:buChar char="q"/>
              </a:pPr>
              <a:r>
                <a:rPr lang="en-US" altLang="en-US" sz="1800" b="1" dirty="0" smtClean="0">
                  <a:solidFill>
                    <a:schemeClr val="bg1"/>
                  </a:solidFill>
                  <a:latin typeface="+mn-lt"/>
                  <a:cs typeface="Times New Roman" pitchFamily="18" charset="0"/>
                </a:rPr>
                <a:t> </a:t>
              </a:r>
              <a:r>
                <a:rPr lang="ru-RU" altLang="en-US" sz="1800" b="1" dirty="0">
                  <a:solidFill>
                    <a:schemeClr val="bg1"/>
                  </a:solidFill>
                  <a:latin typeface="+mn-lt"/>
                  <a:cs typeface="Times New Roman" pitchFamily="18" charset="0"/>
                </a:rPr>
                <a:t>Обычно </a:t>
              </a:r>
              <a:r>
                <a:rPr lang="ru-RU" altLang="en-US" sz="1800" b="1" dirty="0" err="1">
                  <a:solidFill>
                    <a:schemeClr val="bg1"/>
                  </a:solidFill>
                  <a:latin typeface="+mn-lt"/>
                  <a:cs typeface="Times New Roman" pitchFamily="18" charset="0"/>
                </a:rPr>
                <a:t>неходжкинская</a:t>
              </a:r>
              <a:r>
                <a:rPr lang="ru-RU" altLang="en-US" sz="1800" b="1" dirty="0">
                  <a:solidFill>
                    <a:schemeClr val="bg1"/>
                  </a:solidFill>
                  <a:latin typeface="+mn-lt"/>
                  <a:cs typeface="Times New Roman" pitchFamily="18" charset="0"/>
                </a:rPr>
                <a:t>, В-клеточная </a:t>
              </a:r>
            </a:p>
            <a:p>
              <a:pPr eaLnBrk="1" hangingPunct="1">
                <a:buFont typeface="Wingdings" pitchFamily="2" charset="2"/>
                <a:buChar char="q"/>
              </a:pPr>
              <a:r>
                <a:rPr lang="ru-RU" altLang="en-US" sz="1800" b="1" dirty="0">
                  <a:solidFill>
                    <a:schemeClr val="bg1"/>
                  </a:solidFill>
                  <a:latin typeface="+mn-lt"/>
                  <a:cs typeface="Times New Roman" pitchFamily="18" charset="0"/>
                </a:rPr>
                <a:t> </a:t>
              </a:r>
              <a:r>
                <a:rPr lang="ru-RU" altLang="en-US" sz="1800" b="1" dirty="0" err="1">
                  <a:solidFill>
                    <a:schemeClr val="bg1"/>
                  </a:solidFill>
                  <a:latin typeface="+mn-lt"/>
                  <a:cs typeface="Times New Roman" pitchFamily="18" charset="0"/>
                </a:rPr>
                <a:t>Гиператтенуация</a:t>
              </a:r>
              <a:r>
                <a:rPr lang="ru-RU" altLang="en-US" sz="1800" b="1" dirty="0">
                  <a:solidFill>
                    <a:schemeClr val="bg1"/>
                  </a:solidFill>
                  <a:latin typeface="+mn-lt"/>
                  <a:cs typeface="Times New Roman" pitchFamily="18" charset="0"/>
                </a:rPr>
                <a:t> при КТ из-за </a:t>
              </a:r>
              <a:r>
                <a:rPr lang="ru-RU" altLang="en-US" sz="1800" b="1" dirty="0" err="1">
                  <a:solidFill>
                    <a:schemeClr val="bg1"/>
                  </a:solidFill>
                  <a:latin typeface="+mn-lt"/>
                  <a:cs typeface="Times New Roman" pitchFamily="18" charset="0"/>
                </a:rPr>
                <a:t>многоклеточности</a:t>
              </a:r>
              <a:endParaRPr lang="ru-RU" altLang="en-US" sz="1800" b="1" dirty="0">
                <a:solidFill>
                  <a:schemeClr val="bg1"/>
                </a:solidFill>
                <a:latin typeface="+mn-lt"/>
                <a:cs typeface="Times New Roman" pitchFamily="18" charset="0"/>
              </a:endParaRPr>
            </a:p>
            <a:p>
              <a:pPr eaLnBrk="1" hangingPunct="1">
                <a:buFont typeface="Wingdings" pitchFamily="2" charset="2"/>
                <a:buChar char="q"/>
              </a:pPr>
              <a:r>
                <a:rPr lang="ru-RU" altLang="en-US" sz="1800" b="1" dirty="0">
                  <a:solidFill>
                    <a:schemeClr val="bg1"/>
                  </a:solidFill>
                  <a:latin typeface="+mn-lt"/>
                  <a:cs typeface="Times New Roman" pitchFamily="18" charset="0"/>
                </a:rPr>
                <a:t> </a:t>
              </a:r>
              <a:r>
                <a:rPr lang="ru-RU" altLang="en-US" sz="1800" b="1" dirty="0" err="1">
                  <a:solidFill>
                    <a:schemeClr val="bg1"/>
                  </a:solidFill>
                  <a:latin typeface="+mn-lt"/>
                  <a:cs typeface="Times New Roman" pitchFamily="18" charset="0"/>
                </a:rPr>
                <a:t>Гипоинтенсивная</a:t>
              </a:r>
              <a:r>
                <a:rPr lang="ru-RU" altLang="en-US" sz="1800" b="1" dirty="0">
                  <a:solidFill>
                    <a:schemeClr val="bg1"/>
                  </a:solidFill>
                  <a:latin typeface="+mn-lt"/>
                  <a:cs typeface="Times New Roman" pitchFamily="18" charset="0"/>
                </a:rPr>
                <a:t> на Т2-взвешенной МРТ </a:t>
              </a:r>
            </a:p>
            <a:p>
              <a:pPr eaLnBrk="1" hangingPunct="1">
                <a:buFont typeface="Wingdings" pitchFamily="2" charset="2"/>
                <a:buChar char="q"/>
              </a:pPr>
              <a:r>
                <a:rPr lang="ru-RU" altLang="en-US" sz="1800" b="1" dirty="0">
                  <a:solidFill>
                    <a:schemeClr val="bg1"/>
                  </a:solidFill>
                  <a:latin typeface="+mn-lt"/>
                  <a:cs typeface="Times New Roman" pitchFamily="18" charset="0"/>
                </a:rPr>
                <a:t> Выраженное гомогенное КУ</a:t>
              </a:r>
            </a:p>
            <a:p>
              <a:pPr eaLnBrk="1" hangingPunct="1">
                <a:buFont typeface="Wingdings" pitchFamily="2" charset="2"/>
                <a:buChar char="q"/>
              </a:pPr>
              <a:r>
                <a:rPr lang="ru-RU" altLang="en-US" sz="1800" b="1" dirty="0">
                  <a:solidFill>
                    <a:schemeClr val="bg1"/>
                  </a:solidFill>
                  <a:latin typeface="+mn-lt"/>
                  <a:cs typeface="Times New Roman" pitchFamily="18" charset="0"/>
                </a:rPr>
                <a:t>Гомогенное ограничение при </a:t>
              </a:r>
              <a:endParaRPr lang="ru-RU" altLang="en-US" sz="1800" b="1" dirty="0" smtClean="0">
                <a:solidFill>
                  <a:schemeClr val="bg1"/>
                </a:solidFill>
                <a:latin typeface="+mn-lt"/>
                <a:cs typeface="Times New Roman" pitchFamily="18" charset="0"/>
              </a:endParaRPr>
            </a:p>
            <a:p>
              <a:pPr eaLnBrk="1" hangingPunct="1"/>
              <a:r>
                <a:rPr lang="ru-RU" altLang="en-US" sz="1800" b="1" dirty="0" smtClean="0">
                  <a:solidFill>
                    <a:schemeClr val="bg1"/>
                  </a:solidFill>
                  <a:latin typeface="+mn-lt"/>
                  <a:cs typeface="Times New Roman" pitchFamily="18" charset="0"/>
                </a:rPr>
                <a:t>диффузионно-взвешенной </a:t>
              </a:r>
              <a:r>
                <a:rPr lang="ru-RU" altLang="en-US" sz="1800" b="1" dirty="0">
                  <a:solidFill>
                    <a:schemeClr val="bg1"/>
                  </a:solidFill>
                  <a:latin typeface="+mn-lt"/>
                  <a:cs typeface="Times New Roman" pitchFamily="18" charset="0"/>
                </a:rPr>
                <a:t>визуализации</a:t>
              </a:r>
            </a:p>
            <a:p>
              <a:pPr eaLnBrk="1" hangingPunct="1">
                <a:buFont typeface="Wingdings" pitchFamily="2" charset="2"/>
                <a:buChar char="q"/>
              </a:pPr>
              <a:r>
                <a:rPr lang="ru-RU" altLang="en-US" sz="1800" b="1" dirty="0">
                  <a:solidFill>
                    <a:schemeClr val="bg1"/>
                  </a:solidFill>
                  <a:latin typeface="+mn-lt"/>
                  <a:cs typeface="Times New Roman" pitchFamily="18" charset="0"/>
                </a:rPr>
                <a:t> </a:t>
              </a:r>
              <a:r>
                <a:rPr lang="ru-RU" altLang="en-US" sz="1800" b="1" dirty="0" smtClean="0">
                  <a:solidFill>
                    <a:schemeClr val="bg1"/>
                  </a:solidFill>
                  <a:latin typeface="+mn-lt"/>
                  <a:cs typeface="Times New Roman" pitchFamily="18" charset="0"/>
                </a:rPr>
                <a:t>Кровоизлияния встречаются редко</a:t>
              </a:r>
              <a:endParaRPr lang="ru-RU" altLang="en-US" sz="1800" b="1" dirty="0">
                <a:solidFill>
                  <a:schemeClr val="bg1"/>
                </a:solidFill>
                <a:latin typeface="+mn-lt"/>
                <a:cs typeface="Times New Roman" pitchFamily="18" charset="0"/>
              </a:endParaRPr>
            </a:p>
          </p:txBody>
        </p:sp>
        <p:pic>
          <p:nvPicPr>
            <p:cNvPr id="14" name="Picture 13">
              <a:extLst>
                <a:ext uri="{FF2B5EF4-FFF2-40B4-BE49-F238E27FC236}">
                  <a16:creationId xmlns:a16="http://schemas.microsoft.com/office/drawing/2014/main" id="{3011795C-9856-CF48-A9BE-D92BADF35BF2}"/>
                </a:ext>
              </a:extLst>
            </p:cNvPr>
            <p:cNvPicPr>
              <a:picLocks noChangeAspect="1"/>
            </p:cNvPicPr>
            <p:nvPr/>
          </p:nvPicPr>
          <p:blipFill rotWithShape="1">
            <a:blip r:embed="rId10"/>
            <a:srcRect l="-63" t="-1228" r="63" b="1228"/>
            <a:stretch/>
          </p:blipFill>
          <p:spPr>
            <a:xfrm>
              <a:off x="7497518" y="1494162"/>
              <a:ext cx="1146131" cy="1371600"/>
            </a:xfrm>
            <a:prstGeom prst="rect">
              <a:avLst/>
            </a:prstGeom>
            <a:ln w="19050">
              <a:solidFill>
                <a:srgbClr val="0070C0"/>
              </a:solidFill>
            </a:ln>
            <a:effectLst/>
          </p:spPr>
        </p:pic>
        <p:pic>
          <p:nvPicPr>
            <p:cNvPr id="19" name="Picture 18">
              <a:extLst>
                <a:ext uri="{FF2B5EF4-FFF2-40B4-BE49-F238E27FC236}">
                  <a16:creationId xmlns:a16="http://schemas.microsoft.com/office/drawing/2014/main" id="{58A144CA-189A-584C-B675-FE9B3B909EDC}"/>
                </a:ext>
              </a:extLst>
            </p:cNvPr>
            <p:cNvPicPr>
              <a:picLocks noChangeAspect="1"/>
            </p:cNvPicPr>
            <p:nvPr/>
          </p:nvPicPr>
          <p:blipFill rotWithShape="1">
            <a:blip r:embed="rId11"/>
            <a:srcRect l="-2400" t="-3" r="2400" b="3"/>
            <a:stretch/>
          </p:blipFill>
          <p:spPr>
            <a:xfrm>
              <a:off x="8856825" y="1494162"/>
              <a:ext cx="1174316" cy="1371600"/>
            </a:xfrm>
            <a:prstGeom prst="rect">
              <a:avLst/>
            </a:prstGeom>
            <a:ln w="19050">
              <a:solidFill>
                <a:srgbClr val="0070C0"/>
              </a:solidFill>
            </a:ln>
            <a:effectLst/>
          </p:spPr>
        </p:pic>
      </p:grpSp>
      <p:sp>
        <p:nvSpPr>
          <p:cNvPr id="20" name="TextBox 19">
            <a:extLst>
              <a:ext uri="{FF2B5EF4-FFF2-40B4-BE49-F238E27FC236}">
                <a16:creationId xmlns:a16="http://schemas.microsoft.com/office/drawing/2014/main" id="{962EED8C-CCC4-1245-BB3E-58F0971F0351}"/>
              </a:ext>
            </a:extLst>
          </p:cNvPr>
          <p:cNvSpPr txBox="1"/>
          <p:nvPr/>
        </p:nvSpPr>
        <p:spPr>
          <a:xfrm>
            <a:off x="105640" y="5354245"/>
            <a:ext cx="11980718" cy="923330"/>
          </a:xfrm>
          <a:prstGeom prst="rect">
            <a:avLst/>
          </a:prstGeom>
          <a:solidFill>
            <a:srgbClr val="FFC000"/>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ru-RU" b="1" dirty="0">
                <a:solidFill>
                  <a:sysClr val="windowText" lastClr="000000"/>
                </a:solidFill>
              </a:rPr>
              <a:t>У пациентов с </a:t>
            </a:r>
            <a:r>
              <a:rPr lang="ru-RU" b="1" dirty="0" err="1">
                <a:solidFill>
                  <a:sysClr val="windowText" lastClr="000000"/>
                </a:solidFill>
              </a:rPr>
              <a:t>иммуносупрессией</a:t>
            </a:r>
            <a:r>
              <a:rPr lang="ru-RU" b="1" dirty="0">
                <a:solidFill>
                  <a:sysClr val="windowText" lastClr="000000"/>
                </a:solidFill>
              </a:rPr>
              <a:t> для </a:t>
            </a:r>
            <a:r>
              <a:rPr lang="ru-RU" b="1" dirty="0" err="1">
                <a:solidFill>
                  <a:sysClr val="windowText" lastClr="000000"/>
                </a:solidFill>
              </a:rPr>
              <a:t>лимфомы</a:t>
            </a:r>
            <a:r>
              <a:rPr lang="ru-RU" b="1" dirty="0">
                <a:solidFill>
                  <a:sysClr val="windowText" lastClr="000000"/>
                </a:solidFill>
              </a:rPr>
              <a:t> характерны наличие некроза в центральной область образования и негомогенное контрастное усиление (выглядит идентично </a:t>
            </a:r>
            <a:r>
              <a:rPr lang="ru-RU" b="1" dirty="0" err="1">
                <a:solidFill>
                  <a:sysClr val="windowText" lastClr="000000"/>
                </a:solidFill>
              </a:rPr>
              <a:t>глиобластоме</a:t>
            </a:r>
            <a:r>
              <a:rPr lang="ru-RU" b="1" dirty="0">
                <a:solidFill>
                  <a:sysClr val="windowText" lastClr="000000"/>
                </a:solidFill>
              </a:rPr>
              <a:t>). Отличительным признаком </a:t>
            </a:r>
            <a:r>
              <a:rPr lang="ru-RU" b="1" dirty="0" err="1">
                <a:solidFill>
                  <a:sysClr val="windowText" lastClr="000000"/>
                </a:solidFill>
              </a:rPr>
              <a:t>лимфомы</a:t>
            </a:r>
            <a:r>
              <a:rPr lang="ru-RU" b="1" dirty="0">
                <a:solidFill>
                  <a:sysClr val="windowText" lastClr="000000"/>
                </a:solidFill>
              </a:rPr>
              <a:t> от </a:t>
            </a:r>
            <a:r>
              <a:rPr lang="ru-RU" b="1" dirty="0" err="1">
                <a:solidFill>
                  <a:sysClr val="windowText" lastClr="000000"/>
                </a:solidFill>
              </a:rPr>
              <a:t>глиобластомы</a:t>
            </a:r>
            <a:r>
              <a:rPr lang="ru-RU" b="1" dirty="0">
                <a:solidFill>
                  <a:sysClr val="windowText" lastClr="000000"/>
                </a:solidFill>
              </a:rPr>
              <a:t> является низкая интенсивность </a:t>
            </a:r>
            <a:r>
              <a:rPr lang="ru-RU" b="1" dirty="0" smtClean="0">
                <a:solidFill>
                  <a:sysClr val="windowText" lastClr="000000"/>
                </a:solidFill>
              </a:rPr>
              <a:t>МР-сигнала </a:t>
            </a:r>
            <a:r>
              <a:rPr lang="ru-RU" b="1" dirty="0">
                <a:solidFill>
                  <a:sysClr val="windowText" lastClr="000000"/>
                </a:solidFill>
              </a:rPr>
              <a:t>на Т2-взвешенных изображениях </a:t>
            </a:r>
            <a:endParaRPr lang="en-US" b="1" dirty="0">
              <a:solidFill>
                <a:sysClr val="windowText" lastClr="000000"/>
              </a:solidFill>
            </a:endParaRPr>
          </a:p>
        </p:txBody>
      </p:sp>
      <p:pic>
        <p:nvPicPr>
          <p:cNvPr id="21" name="Picture 20">
            <a:extLst>
              <a:ext uri="{FF2B5EF4-FFF2-40B4-BE49-F238E27FC236}">
                <a16:creationId xmlns:a16="http://schemas.microsoft.com/office/drawing/2014/main" id="{C6A71920-FBA3-6B48-AEFB-E635CA0C8D23}"/>
              </a:ext>
            </a:extLst>
          </p:cNvPr>
          <p:cNvPicPr>
            <a:picLocks noChangeAspect="1"/>
          </p:cNvPicPr>
          <p:nvPr/>
        </p:nvPicPr>
        <p:blipFill rotWithShape="1">
          <a:blip r:embed="rId12"/>
          <a:srcRect l="47529" t="35814" r="34506" b="24496"/>
          <a:stretch/>
        </p:blipFill>
        <p:spPr>
          <a:xfrm>
            <a:off x="2862331" y="1494162"/>
            <a:ext cx="1103708" cy="1371600"/>
          </a:xfrm>
          <a:prstGeom prst="rect">
            <a:avLst/>
          </a:prstGeom>
          <a:ln w="19050">
            <a:solidFill>
              <a:srgbClr val="0070C0"/>
            </a:solidFill>
          </a:ln>
          <a:effectLst/>
        </p:spPr>
      </p:pic>
      <p:pic>
        <p:nvPicPr>
          <p:cNvPr id="22" name="Picture 21">
            <a:extLst>
              <a:ext uri="{FF2B5EF4-FFF2-40B4-BE49-F238E27FC236}">
                <a16:creationId xmlns:a16="http://schemas.microsoft.com/office/drawing/2014/main" id="{DDB9FE24-B6EE-8C40-8FEE-E8F5A2FE941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20000"/>
                    </a14:imgEffect>
                  </a14:imgLayer>
                </a14:imgProps>
              </a:ext>
            </a:extLst>
          </a:blip>
          <a:srcRect l="76220" t="35814" r="6163" b="24496"/>
          <a:stretch/>
        </p:blipFill>
        <p:spPr>
          <a:xfrm>
            <a:off x="1616299" y="1494162"/>
            <a:ext cx="1082277" cy="1371600"/>
          </a:xfrm>
          <a:prstGeom prst="rect">
            <a:avLst/>
          </a:prstGeom>
          <a:ln w="19050">
            <a:solidFill>
              <a:srgbClr val="0070C0"/>
            </a:solidFill>
          </a:ln>
          <a:effectLst/>
        </p:spPr>
      </p:pic>
      <p:sp>
        <p:nvSpPr>
          <p:cNvPr id="2" name="TextBox 1">
            <a:extLst>
              <a:ext uri="{FF2B5EF4-FFF2-40B4-BE49-F238E27FC236}">
                <a16:creationId xmlns:a16="http://schemas.microsoft.com/office/drawing/2014/main" id="{91FAECEA-2ADA-4A0A-B0B7-01C8EDD5F118}"/>
              </a:ext>
            </a:extLst>
          </p:cNvPr>
          <p:cNvSpPr txBox="1"/>
          <p:nvPr/>
        </p:nvSpPr>
        <p:spPr>
          <a:xfrm>
            <a:off x="331224" y="1410333"/>
            <a:ext cx="238502" cy="307777"/>
          </a:xfrm>
          <a:prstGeom prst="rect">
            <a:avLst/>
          </a:prstGeom>
          <a:noFill/>
        </p:spPr>
        <p:txBody>
          <a:bodyPr wrap="square" rtlCol="0">
            <a:spAutoFit/>
          </a:bodyPr>
          <a:lstStyle/>
          <a:p>
            <a:r>
              <a:rPr lang="en-US" sz="1400" dirty="0">
                <a:solidFill>
                  <a:schemeClr val="bg1"/>
                </a:solidFill>
              </a:rPr>
              <a:t>A</a:t>
            </a:r>
          </a:p>
        </p:txBody>
      </p:sp>
      <p:sp>
        <p:nvSpPr>
          <p:cNvPr id="17" name="TextBox 16">
            <a:extLst>
              <a:ext uri="{FF2B5EF4-FFF2-40B4-BE49-F238E27FC236}">
                <a16:creationId xmlns:a16="http://schemas.microsoft.com/office/drawing/2014/main" id="{DD0BB2D1-8473-49CB-A158-4135AB4314EF}"/>
              </a:ext>
            </a:extLst>
          </p:cNvPr>
          <p:cNvSpPr txBox="1"/>
          <p:nvPr/>
        </p:nvSpPr>
        <p:spPr>
          <a:xfrm>
            <a:off x="1546469" y="1410333"/>
            <a:ext cx="238502" cy="307777"/>
          </a:xfrm>
          <a:prstGeom prst="rect">
            <a:avLst/>
          </a:prstGeom>
          <a:noFill/>
        </p:spPr>
        <p:txBody>
          <a:bodyPr wrap="square" rtlCol="0">
            <a:spAutoFit/>
          </a:bodyPr>
          <a:lstStyle/>
          <a:p>
            <a:r>
              <a:rPr lang="en-US" sz="1400" dirty="0">
                <a:solidFill>
                  <a:schemeClr val="bg1"/>
                </a:solidFill>
              </a:rPr>
              <a:t>B</a:t>
            </a:r>
          </a:p>
        </p:txBody>
      </p:sp>
      <p:sp>
        <p:nvSpPr>
          <p:cNvPr id="23" name="TextBox 22">
            <a:extLst>
              <a:ext uri="{FF2B5EF4-FFF2-40B4-BE49-F238E27FC236}">
                <a16:creationId xmlns:a16="http://schemas.microsoft.com/office/drawing/2014/main" id="{6FF1D038-A2A4-42EE-B9D4-A6F5BA28F877}"/>
              </a:ext>
            </a:extLst>
          </p:cNvPr>
          <p:cNvSpPr txBox="1"/>
          <p:nvPr/>
        </p:nvSpPr>
        <p:spPr>
          <a:xfrm>
            <a:off x="2803097" y="1411750"/>
            <a:ext cx="238502" cy="307777"/>
          </a:xfrm>
          <a:prstGeom prst="rect">
            <a:avLst/>
          </a:prstGeom>
          <a:noFill/>
        </p:spPr>
        <p:txBody>
          <a:bodyPr wrap="square" rtlCol="0">
            <a:spAutoFit/>
          </a:bodyPr>
          <a:lstStyle/>
          <a:p>
            <a:r>
              <a:rPr lang="en-US" sz="1400" dirty="0">
                <a:solidFill>
                  <a:schemeClr val="bg1"/>
                </a:solidFill>
              </a:rPr>
              <a:t>C</a:t>
            </a:r>
          </a:p>
        </p:txBody>
      </p:sp>
      <p:sp>
        <p:nvSpPr>
          <p:cNvPr id="4" name="TextBox 3">
            <a:extLst>
              <a:ext uri="{FF2B5EF4-FFF2-40B4-BE49-F238E27FC236}">
                <a16:creationId xmlns:a16="http://schemas.microsoft.com/office/drawing/2014/main" id="{1375F3D5-3AD1-4997-B345-B1C832D69B74}"/>
              </a:ext>
            </a:extLst>
          </p:cNvPr>
          <p:cNvSpPr txBox="1"/>
          <p:nvPr/>
        </p:nvSpPr>
        <p:spPr>
          <a:xfrm>
            <a:off x="4129794" y="1494179"/>
            <a:ext cx="2385748" cy="1600438"/>
          </a:xfrm>
          <a:prstGeom prst="rect">
            <a:avLst/>
          </a:prstGeom>
          <a:noFill/>
        </p:spPr>
        <p:txBody>
          <a:bodyPr wrap="square" rtlCol="0">
            <a:spAutoFit/>
          </a:bodyPr>
          <a:lstStyle/>
          <a:p>
            <a:pPr algn="ctr"/>
            <a:r>
              <a:rPr lang="ru-RU" sz="1400" dirty="0" smtClean="0">
                <a:solidFill>
                  <a:schemeClr val="bg1"/>
                </a:solidFill>
              </a:rPr>
              <a:t>Аксиальные срезы КТ-изображений </a:t>
            </a:r>
            <a:r>
              <a:rPr lang="ru-RU" sz="1400" dirty="0">
                <a:solidFill>
                  <a:schemeClr val="bg1"/>
                </a:solidFill>
              </a:rPr>
              <a:t>(A, D), аксиальные Т2-взвешенные МР-изображения (B, E) и аксиальные контрастно-усиленные Т1-взвешенные МР-изображения (C, F).</a:t>
            </a:r>
            <a:endParaRPr lang="en-US" sz="1400" dirty="0">
              <a:solidFill>
                <a:schemeClr val="bg1"/>
              </a:solidFill>
            </a:endParaRPr>
          </a:p>
        </p:txBody>
      </p:sp>
      <p:sp>
        <p:nvSpPr>
          <p:cNvPr id="24" name="TextBox 23">
            <a:extLst>
              <a:ext uri="{FF2B5EF4-FFF2-40B4-BE49-F238E27FC236}">
                <a16:creationId xmlns:a16="http://schemas.microsoft.com/office/drawing/2014/main" id="{ADC55D3E-E0B4-483D-876D-43FD54ACFF29}"/>
              </a:ext>
            </a:extLst>
          </p:cNvPr>
          <p:cNvSpPr txBox="1"/>
          <p:nvPr/>
        </p:nvSpPr>
        <p:spPr>
          <a:xfrm>
            <a:off x="6652541" y="1410332"/>
            <a:ext cx="238502" cy="307777"/>
          </a:xfrm>
          <a:prstGeom prst="rect">
            <a:avLst/>
          </a:prstGeom>
          <a:noFill/>
        </p:spPr>
        <p:txBody>
          <a:bodyPr wrap="square" rtlCol="0">
            <a:spAutoFit/>
          </a:bodyPr>
          <a:lstStyle/>
          <a:p>
            <a:r>
              <a:rPr lang="en-US" sz="1400" dirty="0">
                <a:solidFill>
                  <a:schemeClr val="bg1"/>
                </a:solidFill>
              </a:rPr>
              <a:t>D</a:t>
            </a:r>
          </a:p>
        </p:txBody>
      </p:sp>
      <p:sp>
        <p:nvSpPr>
          <p:cNvPr id="25" name="TextBox 24">
            <a:extLst>
              <a:ext uri="{FF2B5EF4-FFF2-40B4-BE49-F238E27FC236}">
                <a16:creationId xmlns:a16="http://schemas.microsoft.com/office/drawing/2014/main" id="{FCC152E8-0462-4374-A080-862A1F9D870F}"/>
              </a:ext>
            </a:extLst>
          </p:cNvPr>
          <p:cNvSpPr txBox="1"/>
          <p:nvPr/>
        </p:nvSpPr>
        <p:spPr>
          <a:xfrm>
            <a:off x="8035933" y="1408174"/>
            <a:ext cx="238502" cy="307777"/>
          </a:xfrm>
          <a:prstGeom prst="rect">
            <a:avLst/>
          </a:prstGeom>
          <a:noFill/>
        </p:spPr>
        <p:txBody>
          <a:bodyPr wrap="square" rtlCol="0">
            <a:spAutoFit/>
          </a:bodyPr>
          <a:lstStyle/>
          <a:p>
            <a:r>
              <a:rPr lang="en-US" sz="1400" dirty="0">
                <a:solidFill>
                  <a:schemeClr val="bg1"/>
                </a:solidFill>
              </a:rPr>
              <a:t>E</a:t>
            </a:r>
          </a:p>
        </p:txBody>
      </p:sp>
      <p:sp>
        <p:nvSpPr>
          <p:cNvPr id="26" name="TextBox 25">
            <a:extLst>
              <a:ext uri="{FF2B5EF4-FFF2-40B4-BE49-F238E27FC236}">
                <a16:creationId xmlns:a16="http://schemas.microsoft.com/office/drawing/2014/main" id="{9BF7D81B-71D0-45EE-AD55-67A4BD4A1E01}"/>
              </a:ext>
            </a:extLst>
          </p:cNvPr>
          <p:cNvSpPr txBox="1"/>
          <p:nvPr/>
        </p:nvSpPr>
        <p:spPr>
          <a:xfrm>
            <a:off x="9423968" y="1408173"/>
            <a:ext cx="238502" cy="307777"/>
          </a:xfrm>
          <a:prstGeom prst="rect">
            <a:avLst/>
          </a:prstGeom>
          <a:noFill/>
        </p:spPr>
        <p:txBody>
          <a:bodyPr wrap="square" rtlCol="0">
            <a:spAutoFit/>
          </a:bodyPr>
          <a:lstStyle/>
          <a:p>
            <a:r>
              <a:rPr lang="en-US" sz="1400" dirty="0">
                <a:solidFill>
                  <a:schemeClr val="bg1"/>
                </a:solidFill>
              </a:rPr>
              <a:t>F</a:t>
            </a:r>
          </a:p>
        </p:txBody>
      </p:sp>
    </p:spTree>
    <p:extLst>
      <p:ext uri="{BB962C8B-B14F-4D97-AF65-F5344CB8AC3E}">
        <p14:creationId xmlns:p14="http://schemas.microsoft.com/office/powerpoint/2010/main" val="3457826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F9FCA62E-E496-9948-A537-03E99DFD6D1D}"/>
              </a:ext>
            </a:extLst>
          </p:cNvPr>
          <p:cNvGrpSpPr/>
          <p:nvPr/>
        </p:nvGrpSpPr>
        <p:grpSpPr>
          <a:xfrm>
            <a:off x="7228716" y="4991994"/>
            <a:ext cx="1907711" cy="1599961"/>
            <a:chOff x="1708057" y="1465490"/>
            <a:chExt cx="8940503" cy="5216978"/>
          </a:xfrm>
        </p:grpSpPr>
        <p:sp>
          <p:nvSpPr>
            <p:cNvPr id="174" name="Oval 173">
              <a:extLst>
                <a:ext uri="{FF2B5EF4-FFF2-40B4-BE49-F238E27FC236}">
                  <a16:creationId xmlns:a16="http://schemas.microsoft.com/office/drawing/2014/main" id="{6F595570-62E4-C949-8FF4-9ACFF7F9A749}"/>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eardrop 174">
              <a:extLst>
                <a:ext uri="{FF2B5EF4-FFF2-40B4-BE49-F238E27FC236}">
                  <a16:creationId xmlns:a16="http://schemas.microsoft.com/office/drawing/2014/main" id="{AEC33CCE-AFC5-9246-BC1F-43F27C7780E7}"/>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eardrop 175">
              <a:extLst>
                <a:ext uri="{FF2B5EF4-FFF2-40B4-BE49-F238E27FC236}">
                  <a16:creationId xmlns:a16="http://schemas.microsoft.com/office/drawing/2014/main" id="{1530566D-B4E0-4743-8572-08ABE69E4DD3}"/>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eardrop 176">
              <a:extLst>
                <a:ext uri="{FF2B5EF4-FFF2-40B4-BE49-F238E27FC236}">
                  <a16:creationId xmlns:a16="http://schemas.microsoft.com/office/drawing/2014/main" id="{890F3945-80DA-C543-B959-81E5B2F1403E}"/>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eardrop 177">
              <a:extLst>
                <a:ext uri="{FF2B5EF4-FFF2-40B4-BE49-F238E27FC236}">
                  <a16:creationId xmlns:a16="http://schemas.microsoft.com/office/drawing/2014/main" id="{CEADD576-FD7A-454A-A86C-7CEB4F360E57}"/>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Arc 178">
              <a:extLst>
                <a:ext uri="{FF2B5EF4-FFF2-40B4-BE49-F238E27FC236}">
                  <a16:creationId xmlns:a16="http://schemas.microsoft.com/office/drawing/2014/main" id="{72D3B222-03B6-7C43-BC85-E4624C61B38A}"/>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0" name="Arc 179">
              <a:extLst>
                <a:ext uri="{FF2B5EF4-FFF2-40B4-BE49-F238E27FC236}">
                  <a16:creationId xmlns:a16="http://schemas.microsoft.com/office/drawing/2014/main" id="{DB4F359A-B7B4-3141-89F1-34D41BC2FC78}"/>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5" name="Group 164">
            <a:extLst>
              <a:ext uri="{FF2B5EF4-FFF2-40B4-BE49-F238E27FC236}">
                <a16:creationId xmlns:a16="http://schemas.microsoft.com/office/drawing/2014/main" id="{77A7DAE5-D4D7-9D40-8CF4-2A7A5C60E0CF}"/>
              </a:ext>
            </a:extLst>
          </p:cNvPr>
          <p:cNvGrpSpPr/>
          <p:nvPr/>
        </p:nvGrpSpPr>
        <p:grpSpPr>
          <a:xfrm>
            <a:off x="5317023" y="5019334"/>
            <a:ext cx="1907711" cy="1599961"/>
            <a:chOff x="1708057" y="1465490"/>
            <a:chExt cx="8940503" cy="5216978"/>
          </a:xfrm>
        </p:grpSpPr>
        <p:sp>
          <p:nvSpPr>
            <p:cNvPr id="166" name="Oval 165">
              <a:extLst>
                <a:ext uri="{FF2B5EF4-FFF2-40B4-BE49-F238E27FC236}">
                  <a16:creationId xmlns:a16="http://schemas.microsoft.com/office/drawing/2014/main" id="{44E98C59-83BF-D84F-A85F-E76CC7F97E1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Teardrop 166">
              <a:extLst>
                <a:ext uri="{FF2B5EF4-FFF2-40B4-BE49-F238E27FC236}">
                  <a16:creationId xmlns:a16="http://schemas.microsoft.com/office/drawing/2014/main" id="{A647FC75-B0C1-CF45-A7A0-DE3A23190777}"/>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eardrop 167">
              <a:extLst>
                <a:ext uri="{FF2B5EF4-FFF2-40B4-BE49-F238E27FC236}">
                  <a16:creationId xmlns:a16="http://schemas.microsoft.com/office/drawing/2014/main" id="{C992B062-DE72-134E-A8A7-BF2FF5788185}"/>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eardrop 168">
              <a:extLst>
                <a:ext uri="{FF2B5EF4-FFF2-40B4-BE49-F238E27FC236}">
                  <a16:creationId xmlns:a16="http://schemas.microsoft.com/office/drawing/2014/main" id="{F3567CC5-1908-794A-813B-01BD724823DF}"/>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eardrop 169">
              <a:extLst>
                <a:ext uri="{FF2B5EF4-FFF2-40B4-BE49-F238E27FC236}">
                  <a16:creationId xmlns:a16="http://schemas.microsoft.com/office/drawing/2014/main" id="{296C0085-8C0E-714A-A2F5-461F76A424E7}"/>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Arc 170">
              <a:extLst>
                <a:ext uri="{FF2B5EF4-FFF2-40B4-BE49-F238E27FC236}">
                  <a16:creationId xmlns:a16="http://schemas.microsoft.com/office/drawing/2014/main" id="{FE1DFECD-93AF-6F46-B6E8-6AF9B6677148}"/>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2" name="Arc 171">
              <a:extLst>
                <a:ext uri="{FF2B5EF4-FFF2-40B4-BE49-F238E27FC236}">
                  <a16:creationId xmlns:a16="http://schemas.microsoft.com/office/drawing/2014/main" id="{2C73DBBE-CE9B-F041-A0D8-46C85A093563}"/>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57" name="Group 156">
            <a:extLst>
              <a:ext uri="{FF2B5EF4-FFF2-40B4-BE49-F238E27FC236}">
                <a16:creationId xmlns:a16="http://schemas.microsoft.com/office/drawing/2014/main" id="{62ED6DF2-3536-9540-9ED0-F197E6DC2ABB}"/>
              </a:ext>
            </a:extLst>
          </p:cNvPr>
          <p:cNvGrpSpPr/>
          <p:nvPr/>
        </p:nvGrpSpPr>
        <p:grpSpPr>
          <a:xfrm>
            <a:off x="3319857" y="4982356"/>
            <a:ext cx="1907711" cy="1599961"/>
            <a:chOff x="1708057" y="1465490"/>
            <a:chExt cx="8940503" cy="5216978"/>
          </a:xfrm>
        </p:grpSpPr>
        <p:sp>
          <p:nvSpPr>
            <p:cNvPr id="158" name="Oval 157">
              <a:extLst>
                <a:ext uri="{FF2B5EF4-FFF2-40B4-BE49-F238E27FC236}">
                  <a16:creationId xmlns:a16="http://schemas.microsoft.com/office/drawing/2014/main" id="{796D9E77-B8A3-844B-9D66-8651747EE999}"/>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eardrop 158">
              <a:extLst>
                <a:ext uri="{FF2B5EF4-FFF2-40B4-BE49-F238E27FC236}">
                  <a16:creationId xmlns:a16="http://schemas.microsoft.com/office/drawing/2014/main" id="{262D0E95-15E8-FD4D-9770-2CE2A0177256}"/>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eardrop 159">
              <a:extLst>
                <a:ext uri="{FF2B5EF4-FFF2-40B4-BE49-F238E27FC236}">
                  <a16:creationId xmlns:a16="http://schemas.microsoft.com/office/drawing/2014/main" id="{8B66617D-59D4-464C-90F6-8F72B7914A77}"/>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eardrop 160">
              <a:extLst>
                <a:ext uri="{FF2B5EF4-FFF2-40B4-BE49-F238E27FC236}">
                  <a16:creationId xmlns:a16="http://schemas.microsoft.com/office/drawing/2014/main" id="{DDA37E3A-812A-034A-B933-46BBFDA01407}"/>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eardrop 161">
              <a:extLst>
                <a:ext uri="{FF2B5EF4-FFF2-40B4-BE49-F238E27FC236}">
                  <a16:creationId xmlns:a16="http://schemas.microsoft.com/office/drawing/2014/main" id="{6B70E048-CC93-C142-85E3-BB385A0061AD}"/>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Arc 162">
              <a:extLst>
                <a:ext uri="{FF2B5EF4-FFF2-40B4-BE49-F238E27FC236}">
                  <a16:creationId xmlns:a16="http://schemas.microsoft.com/office/drawing/2014/main" id="{16D457A3-3BD6-ED4A-BCBB-153E72E15D79}"/>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4" name="Arc 163">
              <a:extLst>
                <a:ext uri="{FF2B5EF4-FFF2-40B4-BE49-F238E27FC236}">
                  <a16:creationId xmlns:a16="http://schemas.microsoft.com/office/drawing/2014/main" id="{B09CF6B2-E8B1-A34F-9B9E-9A5607965A7B}"/>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49" name="Group 148">
            <a:extLst>
              <a:ext uri="{FF2B5EF4-FFF2-40B4-BE49-F238E27FC236}">
                <a16:creationId xmlns:a16="http://schemas.microsoft.com/office/drawing/2014/main" id="{7FF7B17B-FE5E-F64D-9808-4C178A941CED}"/>
              </a:ext>
            </a:extLst>
          </p:cNvPr>
          <p:cNvGrpSpPr/>
          <p:nvPr/>
        </p:nvGrpSpPr>
        <p:grpSpPr>
          <a:xfrm>
            <a:off x="9695009" y="2927082"/>
            <a:ext cx="1907711" cy="1599961"/>
            <a:chOff x="1708057" y="1465490"/>
            <a:chExt cx="8940503" cy="5216978"/>
          </a:xfrm>
        </p:grpSpPr>
        <p:sp>
          <p:nvSpPr>
            <p:cNvPr id="150" name="Oval 149">
              <a:extLst>
                <a:ext uri="{FF2B5EF4-FFF2-40B4-BE49-F238E27FC236}">
                  <a16:creationId xmlns:a16="http://schemas.microsoft.com/office/drawing/2014/main" id="{F4E01D5C-80DC-864C-94F6-7389DE6ECC9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eardrop 150">
              <a:extLst>
                <a:ext uri="{FF2B5EF4-FFF2-40B4-BE49-F238E27FC236}">
                  <a16:creationId xmlns:a16="http://schemas.microsoft.com/office/drawing/2014/main" id="{798C49D2-146A-C14C-8443-8D740A9A7AEA}"/>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eardrop 151">
              <a:extLst>
                <a:ext uri="{FF2B5EF4-FFF2-40B4-BE49-F238E27FC236}">
                  <a16:creationId xmlns:a16="http://schemas.microsoft.com/office/drawing/2014/main" id="{35187C1E-6CC5-CF43-A8D5-6353A991985A}"/>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eardrop 152">
              <a:extLst>
                <a:ext uri="{FF2B5EF4-FFF2-40B4-BE49-F238E27FC236}">
                  <a16:creationId xmlns:a16="http://schemas.microsoft.com/office/drawing/2014/main" id="{F96D4B44-14F9-A843-BC71-2F483BBF6CAF}"/>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eardrop 153">
              <a:extLst>
                <a:ext uri="{FF2B5EF4-FFF2-40B4-BE49-F238E27FC236}">
                  <a16:creationId xmlns:a16="http://schemas.microsoft.com/office/drawing/2014/main" id="{A6D7B7BF-886C-1846-B745-6C4BD867172F}"/>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Arc 154">
              <a:extLst>
                <a:ext uri="{FF2B5EF4-FFF2-40B4-BE49-F238E27FC236}">
                  <a16:creationId xmlns:a16="http://schemas.microsoft.com/office/drawing/2014/main" id="{0F754FBF-AE94-214A-8BBB-6C35D9FEEF5D}"/>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6" name="Arc 155">
              <a:extLst>
                <a:ext uri="{FF2B5EF4-FFF2-40B4-BE49-F238E27FC236}">
                  <a16:creationId xmlns:a16="http://schemas.microsoft.com/office/drawing/2014/main" id="{400F3B83-48AF-214B-B32A-4C81D98E43F9}"/>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41" name="Group 140">
            <a:extLst>
              <a:ext uri="{FF2B5EF4-FFF2-40B4-BE49-F238E27FC236}">
                <a16:creationId xmlns:a16="http://schemas.microsoft.com/office/drawing/2014/main" id="{234355BB-BB7F-904C-AA9D-508E8D188F08}"/>
              </a:ext>
            </a:extLst>
          </p:cNvPr>
          <p:cNvGrpSpPr/>
          <p:nvPr/>
        </p:nvGrpSpPr>
        <p:grpSpPr>
          <a:xfrm>
            <a:off x="7750234" y="2949929"/>
            <a:ext cx="1907711" cy="1599961"/>
            <a:chOff x="1708057" y="1465490"/>
            <a:chExt cx="8940503" cy="5216978"/>
          </a:xfrm>
        </p:grpSpPr>
        <p:sp>
          <p:nvSpPr>
            <p:cNvPr id="142" name="Oval 141">
              <a:extLst>
                <a:ext uri="{FF2B5EF4-FFF2-40B4-BE49-F238E27FC236}">
                  <a16:creationId xmlns:a16="http://schemas.microsoft.com/office/drawing/2014/main" id="{5AFED5A7-BD23-2545-94B8-3D40EBDC0164}"/>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ardrop 142">
              <a:extLst>
                <a:ext uri="{FF2B5EF4-FFF2-40B4-BE49-F238E27FC236}">
                  <a16:creationId xmlns:a16="http://schemas.microsoft.com/office/drawing/2014/main" id="{E2B5834E-D23D-8643-AD43-A5EF04D10E32}"/>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eardrop 143">
              <a:extLst>
                <a:ext uri="{FF2B5EF4-FFF2-40B4-BE49-F238E27FC236}">
                  <a16:creationId xmlns:a16="http://schemas.microsoft.com/office/drawing/2014/main" id="{A3E170E1-A1BC-F043-9DCE-BD35D7179016}"/>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eardrop 144">
              <a:extLst>
                <a:ext uri="{FF2B5EF4-FFF2-40B4-BE49-F238E27FC236}">
                  <a16:creationId xmlns:a16="http://schemas.microsoft.com/office/drawing/2014/main" id="{19FD0071-B711-5F4A-B4EC-A2D7A1F96A9D}"/>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eardrop 145">
              <a:extLst>
                <a:ext uri="{FF2B5EF4-FFF2-40B4-BE49-F238E27FC236}">
                  <a16:creationId xmlns:a16="http://schemas.microsoft.com/office/drawing/2014/main" id="{2BDAFFCD-F171-D44E-BD07-68C0A4874008}"/>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Arc 146">
              <a:extLst>
                <a:ext uri="{FF2B5EF4-FFF2-40B4-BE49-F238E27FC236}">
                  <a16:creationId xmlns:a16="http://schemas.microsoft.com/office/drawing/2014/main" id="{F3E3E2FD-B6C1-D149-9DAE-D6BAF6DE3E78}"/>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8" name="Arc 147">
              <a:extLst>
                <a:ext uri="{FF2B5EF4-FFF2-40B4-BE49-F238E27FC236}">
                  <a16:creationId xmlns:a16="http://schemas.microsoft.com/office/drawing/2014/main" id="{55EC9AF7-5E8C-7E43-A055-8D0DA38F1D93}"/>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33" name="Group 132">
            <a:extLst>
              <a:ext uri="{FF2B5EF4-FFF2-40B4-BE49-F238E27FC236}">
                <a16:creationId xmlns:a16="http://schemas.microsoft.com/office/drawing/2014/main" id="{0EF04608-95D0-8D4D-90B5-5298E99BE0FF}"/>
              </a:ext>
            </a:extLst>
          </p:cNvPr>
          <p:cNvGrpSpPr/>
          <p:nvPr/>
        </p:nvGrpSpPr>
        <p:grpSpPr>
          <a:xfrm>
            <a:off x="5892741" y="2935933"/>
            <a:ext cx="1907711" cy="1599961"/>
            <a:chOff x="1708057" y="1465490"/>
            <a:chExt cx="8940503" cy="5216978"/>
          </a:xfrm>
        </p:grpSpPr>
        <p:sp>
          <p:nvSpPr>
            <p:cNvPr id="134" name="Oval 133">
              <a:extLst>
                <a:ext uri="{FF2B5EF4-FFF2-40B4-BE49-F238E27FC236}">
                  <a16:creationId xmlns:a16="http://schemas.microsoft.com/office/drawing/2014/main" id="{57F515E5-9D86-2645-989B-357C2BA3223F}"/>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eardrop 134">
              <a:extLst>
                <a:ext uri="{FF2B5EF4-FFF2-40B4-BE49-F238E27FC236}">
                  <a16:creationId xmlns:a16="http://schemas.microsoft.com/office/drawing/2014/main" id="{DBCD24EB-45B5-6D49-9EE7-A35795C0A486}"/>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ardrop 135">
              <a:extLst>
                <a:ext uri="{FF2B5EF4-FFF2-40B4-BE49-F238E27FC236}">
                  <a16:creationId xmlns:a16="http://schemas.microsoft.com/office/drawing/2014/main" id="{663A9CE7-158A-CF43-9B7E-6E66FECF6A33}"/>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eardrop 136">
              <a:extLst>
                <a:ext uri="{FF2B5EF4-FFF2-40B4-BE49-F238E27FC236}">
                  <a16:creationId xmlns:a16="http://schemas.microsoft.com/office/drawing/2014/main" id="{9C2B427A-11D3-E747-8F74-E34E4867B28C}"/>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eardrop 137">
              <a:extLst>
                <a:ext uri="{FF2B5EF4-FFF2-40B4-BE49-F238E27FC236}">
                  <a16:creationId xmlns:a16="http://schemas.microsoft.com/office/drawing/2014/main" id="{23594819-C2FB-D74F-BAC5-DFDDFD1241A2}"/>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Arc 138">
              <a:extLst>
                <a:ext uri="{FF2B5EF4-FFF2-40B4-BE49-F238E27FC236}">
                  <a16:creationId xmlns:a16="http://schemas.microsoft.com/office/drawing/2014/main" id="{BE674CFD-3E4F-4341-8D08-675C88B2F897}"/>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0" name="Arc 139">
              <a:extLst>
                <a:ext uri="{FF2B5EF4-FFF2-40B4-BE49-F238E27FC236}">
                  <a16:creationId xmlns:a16="http://schemas.microsoft.com/office/drawing/2014/main" id="{0B57B54C-2D4E-8A4D-97CB-AD53575B99A5}"/>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25" name="Group 124">
            <a:extLst>
              <a:ext uri="{FF2B5EF4-FFF2-40B4-BE49-F238E27FC236}">
                <a16:creationId xmlns:a16="http://schemas.microsoft.com/office/drawing/2014/main" id="{8B6400C7-EAE7-804E-A327-5A54CB7D1493}"/>
              </a:ext>
            </a:extLst>
          </p:cNvPr>
          <p:cNvGrpSpPr/>
          <p:nvPr/>
        </p:nvGrpSpPr>
        <p:grpSpPr>
          <a:xfrm>
            <a:off x="4032300" y="2922163"/>
            <a:ext cx="1907711" cy="1599961"/>
            <a:chOff x="1708057" y="1465490"/>
            <a:chExt cx="8940503" cy="5216978"/>
          </a:xfrm>
        </p:grpSpPr>
        <p:sp>
          <p:nvSpPr>
            <p:cNvPr id="126" name="Oval 125">
              <a:extLst>
                <a:ext uri="{FF2B5EF4-FFF2-40B4-BE49-F238E27FC236}">
                  <a16:creationId xmlns:a16="http://schemas.microsoft.com/office/drawing/2014/main" id="{DEF97250-5794-3844-96B4-794A1881F03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eardrop 126">
              <a:extLst>
                <a:ext uri="{FF2B5EF4-FFF2-40B4-BE49-F238E27FC236}">
                  <a16:creationId xmlns:a16="http://schemas.microsoft.com/office/drawing/2014/main" id="{FF607350-540C-804F-BA8F-FBC4060FB2D9}"/>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eardrop 127">
              <a:extLst>
                <a:ext uri="{FF2B5EF4-FFF2-40B4-BE49-F238E27FC236}">
                  <a16:creationId xmlns:a16="http://schemas.microsoft.com/office/drawing/2014/main" id="{B7F361A6-21BA-9B42-AEC1-9CAE74AC0270}"/>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ardrop 128">
              <a:extLst>
                <a:ext uri="{FF2B5EF4-FFF2-40B4-BE49-F238E27FC236}">
                  <a16:creationId xmlns:a16="http://schemas.microsoft.com/office/drawing/2014/main" id="{3001744F-BCDB-3C48-BCBF-F15CBEA5F951}"/>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eardrop 129">
              <a:extLst>
                <a:ext uri="{FF2B5EF4-FFF2-40B4-BE49-F238E27FC236}">
                  <a16:creationId xmlns:a16="http://schemas.microsoft.com/office/drawing/2014/main" id="{4CF04129-4AAC-184C-BC45-3A33586E26BE}"/>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Arc 130">
              <a:extLst>
                <a:ext uri="{FF2B5EF4-FFF2-40B4-BE49-F238E27FC236}">
                  <a16:creationId xmlns:a16="http://schemas.microsoft.com/office/drawing/2014/main" id="{D6DF5465-94FC-0942-B244-690E9D368577}"/>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2" name="Arc 131">
              <a:extLst>
                <a:ext uri="{FF2B5EF4-FFF2-40B4-BE49-F238E27FC236}">
                  <a16:creationId xmlns:a16="http://schemas.microsoft.com/office/drawing/2014/main" id="{0D3C5BCB-448B-3143-B562-8791EEA16AAA}"/>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17" name="Group 116">
            <a:extLst>
              <a:ext uri="{FF2B5EF4-FFF2-40B4-BE49-F238E27FC236}">
                <a16:creationId xmlns:a16="http://schemas.microsoft.com/office/drawing/2014/main" id="{8487C555-38AD-A349-B9E2-0A1C6B8FAB48}"/>
              </a:ext>
            </a:extLst>
          </p:cNvPr>
          <p:cNvGrpSpPr/>
          <p:nvPr/>
        </p:nvGrpSpPr>
        <p:grpSpPr>
          <a:xfrm>
            <a:off x="2130541" y="2918407"/>
            <a:ext cx="1907711" cy="1599961"/>
            <a:chOff x="1708057" y="1465490"/>
            <a:chExt cx="8940503" cy="5216978"/>
          </a:xfrm>
        </p:grpSpPr>
        <p:sp>
          <p:nvSpPr>
            <p:cNvPr id="118" name="Oval 117">
              <a:extLst>
                <a:ext uri="{FF2B5EF4-FFF2-40B4-BE49-F238E27FC236}">
                  <a16:creationId xmlns:a16="http://schemas.microsoft.com/office/drawing/2014/main" id="{2CF63C76-2373-3E4D-A49B-073F8FE091D1}"/>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ardrop 118">
              <a:extLst>
                <a:ext uri="{FF2B5EF4-FFF2-40B4-BE49-F238E27FC236}">
                  <a16:creationId xmlns:a16="http://schemas.microsoft.com/office/drawing/2014/main" id="{0FCD1E89-B6FE-0F4A-A0F7-44FA252B3325}"/>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eardrop 119">
              <a:extLst>
                <a:ext uri="{FF2B5EF4-FFF2-40B4-BE49-F238E27FC236}">
                  <a16:creationId xmlns:a16="http://schemas.microsoft.com/office/drawing/2014/main" id="{DE1175B6-8D86-B04E-95EF-29C1F6F7EFB8}"/>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eardrop 120">
              <a:extLst>
                <a:ext uri="{FF2B5EF4-FFF2-40B4-BE49-F238E27FC236}">
                  <a16:creationId xmlns:a16="http://schemas.microsoft.com/office/drawing/2014/main" id="{182751BC-C569-FC42-BA4E-F5D94469EA46}"/>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eardrop 121">
              <a:extLst>
                <a:ext uri="{FF2B5EF4-FFF2-40B4-BE49-F238E27FC236}">
                  <a16:creationId xmlns:a16="http://schemas.microsoft.com/office/drawing/2014/main" id="{217A26EC-1319-0249-A802-C16D2AD19306}"/>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Arc 122">
              <a:extLst>
                <a:ext uri="{FF2B5EF4-FFF2-40B4-BE49-F238E27FC236}">
                  <a16:creationId xmlns:a16="http://schemas.microsoft.com/office/drawing/2014/main" id="{8011A60C-DC54-DC42-B8D1-2AB0935DFA13}"/>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4" name="Arc 123">
              <a:extLst>
                <a:ext uri="{FF2B5EF4-FFF2-40B4-BE49-F238E27FC236}">
                  <a16:creationId xmlns:a16="http://schemas.microsoft.com/office/drawing/2014/main" id="{D1F94758-4235-9844-873E-2724F7866738}"/>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9A31078F-739A-7441-B74F-E77A70221825}"/>
              </a:ext>
            </a:extLst>
          </p:cNvPr>
          <p:cNvGrpSpPr/>
          <p:nvPr/>
        </p:nvGrpSpPr>
        <p:grpSpPr>
          <a:xfrm>
            <a:off x="185113" y="2935933"/>
            <a:ext cx="1907711" cy="1599961"/>
            <a:chOff x="1708057" y="1465490"/>
            <a:chExt cx="8940503" cy="5216978"/>
          </a:xfrm>
        </p:grpSpPr>
        <p:sp>
          <p:nvSpPr>
            <p:cNvPr id="10" name="Oval 9">
              <a:extLst>
                <a:ext uri="{FF2B5EF4-FFF2-40B4-BE49-F238E27FC236}">
                  <a16:creationId xmlns:a16="http://schemas.microsoft.com/office/drawing/2014/main" id="{FDFEF5B8-5D1F-7949-B77F-D3228865440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ardrop 10">
              <a:extLst>
                <a:ext uri="{FF2B5EF4-FFF2-40B4-BE49-F238E27FC236}">
                  <a16:creationId xmlns:a16="http://schemas.microsoft.com/office/drawing/2014/main" id="{B067E87C-C9B1-7D48-92E1-A18943AA0128}"/>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ardrop 11">
              <a:extLst>
                <a:ext uri="{FF2B5EF4-FFF2-40B4-BE49-F238E27FC236}">
                  <a16:creationId xmlns:a16="http://schemas.microsoft.com/office/drawing/2014/main" id="{4AD0C726-3E33-5943-92C4-9CC0726C3DE6}"/>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ardrop 12">
              <a:extLst>
                <a:ext uri="{FF2B5EF4-FFF2-40B4-BE49-F238E27FC236}">
                  <a16:creationId xmlns:a16="http://schemas.microsoft.com/office/drawing/2014/main" id="{802B8A29-B34B-8F49-B98F-BAEBA0B7D79A}"/>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ardrop 13">
              <a:extLst>
                <a:ext uri="{FF2B5EF4-FFF2-40B4-BE49-F238E27FC236}">
                  <a16:creationId xmlns:a16="http://schemas.microsoft.com/office/drawing/2014/main" id="{C5994CFA-5F24-264C-A64A-B50D8DCF3CFC}"/>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E2E3EFB2-9424-6F4A-B10D-FC60C5947C18}"/>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Arc 15">
              <a:extLst>
                <a:ext uri="{FF2B5EF4-FFF2-40B4-BE49-F238E27FC236}">
                  <a16:creationId xmlns:a16="http://schemas.microsoft.com/office/drawing/2014/main" id="{F480D6E3-C319-274F-980F-5703CC6B6ECE}"/>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83" name="Diagram 82">
            <a:extLst>
              <a:ext uri="{FF2B5EF4-FFF2-40B4-BE49-F238E27FC236}">
                <a16:creationId xmlns:a16="http://schemas.microsoft.com/office/drawing/2014/main" id="{E8CC0214-63FE-5446-80CA-59915F801C64}"/>
              </a:ext>
            </a:extLst>
          </p:cNvPr>
          <p:cNvGraphicFramePr/>
          <p:nvPr>
            <p:extLst>
              <p:ext uri="{D42A27DB-BD31-4B8C-83A1-F6EECF244321}">
                <p14:modId xmlns:p14="http://schemas.microsoft.com/office/powerpoint/2010/main" val="4080088888"/>
              </p:ext>
            </p:extLst>
          </p:nvPr>
        </p:nvGraphicFramePr>
        <p:xfrm>
          <a:off x="365744" y="2636899"/>
          <a:ext cx="1628775" cy="176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4" name="Diagram 83">
            <a:extLst>
              <a:ext uri="{FF2B5EF4-FFF2-40B4-BE49-F238E27FC236}">
                <a16:creationId xmlns:a16="http://schemas.microsoft.com/office/drawing/2014/main" id="{0F624DEE-84E5-7644-A5AD-E8C217593180}"/>
              </a:ext>
            </a:extLst>
          </p:cNvPr>
          <p:cNvGraphicFramePr/>
          <p:nvPr>
            <p:extLst>
              <p:ext uri="{D42A27DB-BD31-4B8C-83A1-F6EECF244321}">
                <p14:modId xmlns:p14="http://schemas.microsoft.com/office/powerpoint/2010/main" val="4005961723"/>
              </p:ext>
            </p:extLst>
          </p:nvPr>
        </p:nvGraphicFramePr>
        <p:xfrm>
          <a:off x="2255893" y="2636899"/>
          <a:ext cx="1628775" cy="1800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5" name="Diagram 84">
            <a:extLst>
              <a:ext uri="{FF2B5EF4-FFF2-40B4-BE49-F238E27FC236}">
                <a16:creationId xmlns:a16="http://schemas.microsoft.com/office/drawing/2014/main" id="{B3C68FB4-85A3-AB44-A3A3-6DCFA98697CC}"/>
              </a:ext>
            </a:extLst>
          </p:cNvPr>
          <p:cNvGraphicFramePr/>
          <p:nvPr>
            <p:extLst>
              <p:ext uri="{D42A27DB-BD31-4B8C-83A1-F6EECF244321}">
                <p14:modId xmlns:p14="http://schemas.microsoft.com/office/powerpoint/2010/main" val="876489196"/>
              </p:ext>
            </p:extLst>
          </p:nvPr>
        </p:nvGraphicFramePr>
        <p:xfrm>
          <a:off x="4094421" y="2634312"/>
          <a:ext cx="1628775" cy="18004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86" name="Diagram 85">
            <a:extLst>
              <a:ext uri="{FF2B5EF4-FFF2-40B4-BE49-F238E27FC236}">
                <a16:creationId xmlns:a16="http://schemas.microsoft.com/office/drawing/2014/main" id="{10485012-1422-4242-9AE8-2319530E94E3}"/>
              </a:ext>
            </a:extLst>
          </p:cNvPr>
          <p:cNvGraphicFramePr/>
          <p:nvPr>
            <p:extLst>
              <p:ext uri="{D42A27DB-BD31-4B8C-83A1-F6EECF244321}">
                <p14:modId xmlns:p14="http://schemas.microsoft.com/office/powerpoint/2010/main" val="43380763"/>
              </p:ext>
            </p:extLst>
          </p:nvPr>
        </p:nvGraphicFramePr>
        <p:xfrm>
          <a:off x="5971253" y="2646513"/>
          <a:ext cx="1628775" cy="18500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pic>
        <p:nvPicPr>
          <p:cNvPr id="102" name="Picture 101">
            <a:extLst>
              <a:ext uri="{FF2B5EF4-FFF2-40B4-BE49-F238E27FC236}">
                <a16:creationId xmlns:a16="http://schemas.microsoft.com/office/drawing/2014/main" id="{C738C628-3B1F-924D-BCA8-50CF35F75F0E}"/>
              </a:ext>
            </a:extLst>
          </p:cNvPr>
          <p:cNvPicPr>
            <a:picLocks noChangeAspect="1"/>
          </p:cNvPicPr>
          <p:nvPr/>
        </p:nvPicPr>
        <p:blipFill>
          <a:blip r:embed="rId23"/>
          <a:stretch>
            <a:fillRect/>
          </a:stretch>
        </p:blipFill>
        <p:spPr>
          <a:xfrm>
            <a:off x="740399" y="3308183"/>
            <a:ext cx="828637" cy="914400"/>
          </a:xfrm>
          <a:prstGeom prst="rect">
            <a:avLst/>
          </a:prstGeom>
          <a:ln w="19050">
            <a:solidFill>
              <a:srgbClr val="0070C0"/>
            </a:solidFill>
          </a:ln>
          <a:effectLst/>
        </p:spPr>
      </p:pic>
      <p:pic>
        <p:nvPicPr>
          <p:cNvPr id="104" name="Picture 103">
            <a:extLst>
              <a:ext uri="{FF2B5EF4-FFF2-40B4-BE49-F238E27FC236}">
                <a16:creationId xmlns:a16="http://schemas.microsoft.com/office/drawing/2014/main" id="{E98DAE6D-DBF0-F44A-B17C-663BC07FF1B6}"/>
              </a:ext>
            </a:extLst>
          </p:cNvPr>
          <p:cNvPicPr>
            <a:picLocks noChangeAspect="1"/>
          </p:cNvPicPr>
          <p:nvPr/>
        </p:nvPicPr>
        <p:blipFill rotWithShape="1">
          <a:blip r:embed="rId24"/>
          <a:srcRect t="-348" b="348"/>
          <a:stretch/>
        </p:blipFill>
        <p:spPr>
          <a:xfrm>
            <a:off x="4624784" y="3284865"/>
            <a:ext cx="757824" cy="914400"/>
          </a:xfrm>
          <a:prstGeom prst="rect">
            <a:avLst/>
          </a:prstGeom>
          <a:ln w="19050">
            <a:solidFill>
              <a:srgbClr val="0070C0"/>
            </a:solidFill>
          </a:ln>
          <a:effectLst/>
        </p:spPr>
      </p:pic>
      <p:pic>
        <p:nvPicPr>
          <p:cNvPr id="105" name="Picture 104">
            <a:extLst>
              <a:ext uri="{FF2B5EF4-FFF2-40B4-BE49-F238E27FC236}">
                <a16:creationId xmlns:a16="http://schemas.microsoft.com/office/drawing/2014/main" id="{EF1AB34A-1C0D-DE4D-9D92-00877116E965}"/>
              </a:ext>
            </a:extLst>
          </p:cNvPr>
          <p:cNvPicPr>
            <a:picLocks noChangeAspect="1"/>
          </p:cNvPicPr>
          <p:nvPr/>
        </p:nvPicPr>
        <p:blipFill rotWithShape="1">
          <a:blip r:embed="rId25"/>
          <a:srcRect l="37879" t="30354" r="38723" b="22424"/>
          <a:stretch/>
        </p:blipFill>
        <p:spPr>
          <a:xfrm>
            <a:off x="6417272" y="3276690"/>
            <a:ext cx="805475" cy="914400"/>
          </a:xfrm>
          <a:prstGeom prst="rect">
            <a:avLst/>
          </a:prstGeom>
          <a:ln w="19050">
            <a:solidFill>
              <a:srgbClr val="0070C0"/>
            </a:solidFill>
          </a:ln>
          <a:effectLst/>
        </p:spPr>
      </p:pic>
      <p:pic>
        <p:nvPicPr>
          <p:cNvPr id="106" name="Picture 105">
            <a:extLst>
              <a:ext uri="{FF2B5EF4-FFF2-40B4-BE49-F238E27FC236}">
                <a16:creationId xmlns:a16="http://schemas.microsoft.com/office/drawing/2014/main" id="{82DAF50E-E956-CE4E-B0C2-51A7F6702F8D}"/>
              </a:ext>
            </a:extLst>
          </p:cNvPr>
          <p:cNvPicPr>
            <a:picLocks noChangeAspect="1"/>
          </p:cNvPicPr>
          <p:nvPr/>
        </p:nvPicPr>
        <p:blipFill>
          <a:blip r:embed="rId26" cstate="print">
            <a:extLst>
              <a:ext uri="{BEBA8EAE-BF5A-486C-A8C5-ECC9F3942E4B}">
                <a14:imgProps xmlns:a14="http://schemas.microsoft.com/office/drawing/2010/main">
                  <a14:imgLayer r:embed="rId2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302810" y="3291726"/>
            <a:ext cx="804672" cy="914400"/>
          </a:xfrm>
          <a:prstGeom prst="rect">
            <a:avLst/>
          </a:prstGeom>
          <a:ln w="19050">
            <a:solidFill>
              <a:srgbClr val="0070C0"/>
            </a:solidFill>
          </a:ln>
          <a:effectLst/>
        </p:spPr>
      </p:pic>
      <p:pic>
        <p:nvPicPr>
          <p:cNvPr id="107" name="Picture 106">
            <a:extLst>
              <a:ext uri="{FF2B5EF4-FFF2-40B4-BE49-F238E27FC236}">
                <a16:creationId xmlns:a16="http://schemas.microsoft.com/office/drawing/2014/main" id="{0EEEDA9C-53D6-7441-A550-359241300FD8}"/>
              </a:ext>
            </a:extLst>
          </p:cNvPr>
          <p:cNvPicPr>
            <a:picLocks noChangeAspect="1"/>
          </p:cNvPicPr>
          <p:nvPr/>
        </p:nvPicPr>
        <p:blipFill>
          <a:blip r:embed="rId28"/>
          <a:stretch>
            <a:fillRect/>
          </a:stretch>
        </p:blipFill>
        <p:spPr>
          <a:xfrm>
            <a:off x="10243309" y="3283020"/>
            <a:ext cx="890177" cy="914400"/>
          </a:xfrm>
          <a:prstGeom prst="rect">
            <a:avLst/>
          </a:prstGeom>
          <a:ln w="19050">
            <a:solidFill>
              <a:srgbClr val="0070C0"/>
            </a:solidFill>
          </a:ln>
          <a:effectLst/>
        </p:spPr>
      </p:pic>
      <p:pic>
        <p:nvPicPr>
          <p:cNvPr id="108" name="Picture 107">
            <a:extLst>
              <a:ext uri="{FF2B5EF4-FFF2-40B4-BE49-F238E27FC236}">
                <a16:creationId xmlns:a16="http://schemas.microsoft.com/office/drawing/2014/main" id="{745ACD14-A34B-6F4A-887C-56DC2EC2291B}"/>
              </a:ext>
            </a:extLst>
          </p:cNvPr>
          <p:cNvPicPr>
            <a:picLocks noChangeAspect="1"/>
          </p:cNvPicPr>
          <p:nvPr/>
        </p:nvPicPr>
        <p:blipFill rotWithShape="1">
          <a:blip r:embed="rId29" cstate="print">
            <a:extLst>
              <a:ext uri="{BEBA8EAE-BF5A-486C-A8C5-ECC9F3942E4B}">
                <a14:imgProps xmlns:a14="http://schemas.microsoft.com/office/drawing/2010/main">
                  <a14:imgLayer r:embed="rId30">
                    <a14:imgEffect>
                      <a14:brightnessContrast bright="20000"/>
                    </a14:imgEffect>
                  </a14:imgLayer>
                </a14:imgProps>
              </a:ext>
              <a:ext uri="{28A0092B-C50C-407E-A947-70E740481C1C}">
                <a14:useLocalDpi xmlns:a14="http://schemas.microsoft.com/office/drawing/2010/main" val="0"/>
              </a:ext>
            </a:extLst>
          </a:blip>
          <a:srcRect/>
          <a:stretch/>
        </p:blipFill>
        <p:spPr>
          <a:xfrm>
            <a:off x="3772431" y="5353931"/>
            <a:ext cx="1090973" cy="914400"/>
          </a:xfrm>
          <a:prstGeom prst="rect">
            <a:avLst/>
          </a:prstGeom>
          <a:ln w="19050">
            <a:solidFill>
              <a:srgbClr val="0070C0"/>
            </a:solidFill>
          </a:ln>
          <a:effectLst/>
        </p:spPr>
      </p:pic>
      <p:pic>
        <p:nvPicPr>
          <p:cNvPr id="109" name="Picture 108">
            <a:extLst>
              <a:ext uri="{FF2B5EF4-FFF2-40B4-BE49-F238E27FC236}">
                <a16:creationId xmlns:a16="http://schemas.microsoft.com/office/drawing/2014/main" id="{9BBB7915-ED97-9840-9B04-B7D57BB3704B}"/>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5927965" y="5371725"/>
            <a:ext cx="770327" cy="914400"/>
          </a:xfrm>
          <a:prstGeom prst="rect">
            <a:avLst/>
          </a:prstGeom>
          <a:ln w="19050">
            <a:solidFill>
              <a:srgbClr val="0070C0"/>
            </a:solidFill>
          </a:ln>
          <a:effectLst/>
        </p:spPr>
      </p:pic>
      <p:pic>
        <p:nvPicPr>
          <p:cNvPr id="110" name="Picture 109">
            <a:extLst>
              <a:ext uri="{FF2B5EF4-FFF2-40B4-BE49-F238E27FC236}">
                <a16:creationId xmlns:a16="http://schemas.microsoft.com/office/drawing/2014/main" id="{BE028936-C8A5-B243-856D-D862A4969E8D}"/>
              </a:ext>
            </a:extLst>
          </p:cNvPr>
          <p:cNvPicPr>
            <a:picLocks noChangeAspect="1"/>
          </p:cNvPicPr>
          <p:nvPr/>
        </p:nvPicPr>
        <p:blipFill rotWithShape="1">
          <a:blip r:embed="rId32"/>
          <a:srcRect l="39963" t="36875" r="38945" b="20398"/>
          <a:stretch/>
        </p:blipFill>
        <p:spPr>
          <a:xfrm>
            <a:off x="7821842" y="5349538"/>
            <a:ext cx="802471" cy="914400"/>
          </a:xfrm>
          <a:prstGeom prst="rect">
            <a:avLst/>
          </a:prstGeom>
          <a:ln w="19050">
            <a:solidFill>
              <a:srgbClr val="0070C0"/>
            </a:solidFill>
          </a:ln>
          <a:effectLst/>
        </p:spPr>
      </p:pic>
      <p:pic>
        <p:nvPicPr>
          <p:cNvPr id="111" name="Picture 110">
            <a:extLst>
              <a:ext uri="{FF2B5EF4-FFF2-40B4-BE49-F238E27FC236}">
                <a16:creationId xmlns:a16="http://schemas.microsoft.com/office/drawing/2014/main" id="{C444FA57-00C0-6443-90BE-BDD89CA6E832}"/>
              </a:ext>
            </a:extLst>
          </p:cNvPr>
          <p:cNvPicPr>
            <a:picLocks noChangeAspect="1"/>
          </p:cNvPicPr>
          <p:nvPr/>
        </p:nvPicPr>
        <p:blipFill>
          <a:blip r:embed="rId33"/>
          <a:stretch>
            <a:fillRect/>
          </a:stretch>
        </p:blipFill>
        <p:spPr>
          <a:xfrm>
            <a:off x="2768289" y="3264562"/>
            <a:ext cx="677333" cy="914400"/>
          </a:xfrm>
          <a:prstGeom prst="rect">
            <a:avLst/>
          </a:prstGeom>
          <a:ln w="19050">
            <a:solidFill>
              <a:srgbClr val="0070C0"/>
            </a:solidFill>
          </a:ln>
          <a:effectLst/>
        </p:spPr>
      </p:pic>
      <p:sp>
        <p:nvSpPr>
          <p:cNvPr id="103" name="Title 1">
            <a:extLst>
              <a:ext uri="{FF2B5EF4-FFF2-40B4-BE49-F238E27FC236}">
                <a16:creationId xmlns:a16="http://schemas.microsoft.com/office/drawing/2014/main" id="{3041B6C6-27D3-9C40-9B23-6BACF6D9C109}"/>
              </a:ext>
            </a:extLst>
          </p:cNvPr>
          <p:cNvSpPr txBox="1">
            <a:spLocks/>
          </p:cNvSpPr>
          <p:nvPr/>
        </p:nvSpPr>
        <p:spPr>
          <a:xfrm>
            <a:off x="404804" y="69214"/>
            <a:ext cx="10972800" cy="647075"/>
          </a:xfrm>
          <a:prstGeom prst="rect">
            <a:avLst/>
          </a:prstGeom>
        </p:spPr>
        <p:txBody>
          <a:bodyPr lIns="121917" tIns="60958" rIns="121917" bIns="60958" rtlCol="0" anchor="b" anchorCtr="0"/>
          <a:lstStyle>
            <a:lvl1pPr algn="l" defTabSz="914377" rtl="0" eaLnBrk="1" latinLnBrk="0" hangingPunct="1">
              <a:lnSpc>
                <a:spcPct val="90000"/>
              </a:lnSpc>
              <a:spcBef>
                <a:spcPct val="0"/>
              </a:spcBef>
              <a:buNone/>
              <a:defRPr sz="4400" kern="1200">
                <a:solidFill>
                  <a:srgbClr val="FFFFFF"/>
                </a:solidFill>
                <a:latin typeface="+mj-lt"/>
                <a:ea typeface="+mj-ea"/>
                <a:cs typeface="+mj-cs"/>
              </a:defRPr>
            </a:lvl1pPr>
          </a:lstStyle>
          <a:p>
            <a:pPr algn="ctr"/>
            <a:r>
              <a:rPr lang="ru-RU" sz="3200" b="1" dirty="0" smtClean="0">
                <a:solidFill>
                  <a:srgbClr val="FFFF00"/>
                </a:solidFill>
              </a:rPr>
              <a:t>Заключение</a:t>
            </a:r>
            <a:endParaRPr lang="en-US" sz="3200" b="1" dirty="0">
              <a:solidFill>
                <a:srgbClr val="FFFF00"/>
              </a:solidFill>
            </a:endParaRPr>
          </a:p>
        </p:txBody>
      </p:sp>
      <p:graphicFrame>
        <p:nvGraphicFramePr>
          <p:cNvPr id="112" name="Diagram 111">
            <a:extLst>
              <a:ext uri="{FF2B5EF4-FFF2-40B4-BE49-F238E27FC236}">
                <a16:creationId xmlns:a16="http://schemas.microsoft.com/office/drawing/2014/main" id="{6BB62B95-1AD6-BA41-8A46-5289F25420B8}"/>
              </a:ext>
            </a:extLst>
          </p:cNvPr>
          <p:cNvGraphicFramePr/>
          <p:nvPr>
            <p:extLst>
              <p:ext uri="{D42A27DB-BD31-4B8C-83A1-F6EECF244321}">
                <p14:modId xmlns:p14="http://schemas.microsoft.com/office/powerpoint/2010/main" val="504282688"/>
              </p:ext>
            </p:extLst>
          </p:nvPr>
        </p:nvGraphicFramePr>
        <p:xfrm>
          <a:off x="7837386" y="2631832"/>
          <a:ext cx="1628775" cy="185003"/>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graphicFrame>
        <p:nvGraphicFramePr>
          <p:cNvPr id="113" name="Diagram 112">
            <a:extLst>
              <a:ext uri="{FF2B5EF4-FFF2-40B4-BE49-F238E27FC236}">
                <a16:creationId xmlns:a16="http://schemas.microsoft.com/office/drawing/2014/main" id="{407D768D-09C0-3F4B-9A25-1428E5F66EA5}"/>
              </a:ext>
            </a:extLst>
          </p:cNvPr>
          <p:cNvGraphicFramePr/>
          <p:nvPr>
            <p:extLst>
              <p:ext uri="{D42A27DB-BD31-4B8C-83A1-F6EECF244321}">
                <p14:modId xmlns:p14="http://schemas.microsoft.com/office/powerpoint/2010/main" val="1498093051"/>
              </p:ext>
            </p:extLst>
          </p:nvPr>
        </p:nvGraphicFramePr>
        <p:xfrm>
          <a:off x="9613895" y="2629825"/>
          <a:ext cx="2093550" cy="185003"/>
        </p:xfrm>
        <a:graphic>
          <a:graphicData uri="http://schemas.openxmlformats.org/drawingml/2006/diagram">
            <dgm:relIds xmlns:dgm="http://schemas.openxmlformats.org/drawingml/2006/diagram" xmlns:r="http://schemas.openxmlformats.org/officeDocument/2006/relationships" r:dm="rId39" r:lo="rId40" r:qs="rId41" r:cs="rId42"/>
          </a:graphicData>
        </a:graphic>
      </p:graphicFrame>
      <p:graphicFrame>
        <p:nvGraphicFramePr>
          <p:cNvPr id="114" name="Diagram 113">
            <a:extLst>
              <a:ext uri="{FF2B5EF4-FFF2-40B4-BE49-F238E27FC236}">
                <a16:creationId xmlns:a16="http://schemas.microsoft.com/office/drawing/2014/main" id="{056F2710-EBE8-3548-8E93-35DF5772B496}"/>
              </a:ext>
            </a:extLst>
          </p:cNvPr>
          <p:cNvGraphicFramePr/>
          <p:nvPr>
            <p:extLst>
              <p:ext uri="{D42A27DB-BD31-4B8C-83A1-F6EECF244321}">
                <p14:modId xmlns:p14="http://schemas.microsoft.com/office/powerpoint/2010/main" val="899357225"/>
              </p:ext>
            </p:extLst>
          </p:nvPr>
        </p:nvGraphicFramePr>
        <p:xfrm>
          <a:off x="3423179" y="4760415"/>
          <a:ext cx="1628775" cy="185003"/>
        </p:xfrm>
        <a:graphic>
          <a:graphicData uri="http://schemas.openxmlformats.org/drawingml/2006/diagram">
            <dgm:relIds xmlns:dgm="http://schemas.openxmlformats.org/drawingml/2006/diagram" xmlns:r="http://schemas.openxmlformats.org/officeDocument/2006/relationships" r:dm="rId44" r:lo="rId45" r:qs="rId46" r:cs="rId47"/>
          </a:graphicData>
        </a:graphic>
      </p:graphicFrame>
      <p:graphicFrame>
        <p:nvGraphicFramePr>
          <p:cNvPr id="115" name="Diagram 114">
            <a:extLst>
              <a:ext uri="{FF2B5EF4-FFF2-40B4-BE49-F238E27FC236}">
                <a16:creationId xmlns:a16="http://schemas.microsoft.com/office/drawing/2014/main" id="{80C819CA-B450-0F44-A2E1-E8167D5DA500}"/>
              </a:ext>
            </a:extLst>
          </p:cNvPr>
          <p:cNvGraphicFramePr/>
          <p:nvPr>
            <p:extLst>
              <p:ext uri="{D42A27DB-BD31-4B8C-83A1-F6EECF244321}">
                <p14:modId xmlns:p14="http://schemas.microsoft.com/office/powerpoint/2010/main" val="4063848677"/>
              </p:ext>
            </p:extLst>
          </p:nvPr>
        </p:nvGraphicFramePr>
        <p:xfrm>
          <a:off x="5437127" y="4765866"/>
          <a:ext cx="1628775" cy="185003"/>
        </p:xfrm>
        <a:graphic>
          <a:graphicData uri="http://schemas.openxmlformats.org/drawingml/2006/diagram">
            <dgm:relIds xmlns:dgm="http://schemas.openxmlformats.org/drawingml/2006/diagram" xmlns:r="http://schemas.openxmlformats.org/officeDocument/2006/relationships" r:dm="rId49" r:lo="rId50" r:qs="rId51" r:cs="rId52"/>
          </a:graphicData>
        </a:graphic>
      </p:graphicFrame>
      <p:graphicFrame>
        <p:nvGraphicFramePr>
          <p:cNvPr id="116" name="Diagram 115">
            <a:extLst>
              <a:ext uri="{FF2B5EF4-FFF2-40B4-BE49-F238E27FC236}">
                <a16:creationId xmlns:a16="http://schemas.microsoft.com/office/drawing/2014/main" id="{C0AC92EA-2962-3745-9B9F-04428DD17F64}"/>
              </a:ext>
            </a:extLst>
          </p:cNvPr>
          <p:cNvGraphicFramePr/>
          <p:nvPr>
            <p:extLst>
              <p:ext uri="{D42A27DB-BD31-4B8C-83A1-F6EECF244321}">
                <p14:modId xmlns:p14="http://schemas.microsoft.com/office/powerpoint/2010/main" val="3525310735"/>
              </p:ext>
            </p:extLst>
          </p:nvPr>
        </p:nvGraphicFramePr>
        <p:xfrm>
          <a:off x="7308325" y="4770628"/>
          <a:ext cx="1628775" cy="185003"/>
        </p:xfrm>
        <a:graphic>
          <a:graphicData uri="http://schemas.openxmlformats.org/drawingml/2006/diagram">
            <dgm:relIds xmlns:dgm="http://schemas.openxmlformats.org/drawingml/2006/diagram" xmlns:r="http://schemas.openxmlformats.org/officeDocument/2006/relationships" r:dm="rId54" r:lo="rId55" r:qs="rId56" r:cs="rId57"/>
          </a:graphicData>
        </a:graphic>
      </p:graphicFrame>
      <p:sp>
        <p:nvSpPr>
          <p:cNvPr id="181" name="Content Placeholder 2">
            <a:extLst>
              <a:ext uri="{FF2B5EF4-FFF2-40B4-BE49-F238E27FC236}">
                <a16:creationId xmlns:a16="http://schemas.microsoft.com/office/drawing/2014/main" id="{97122702-C16D-4A43-BB74-1A94174131D6}"/>
              </a:ext>
            </a:extLst>
          </p:cNvPr>
          <p:cNvSpPr>
            <a:spLocks noGrp="1"/>
          </p:cNvSpPr>
          <p:nvPr>
            <p:ph idx="1"/>
          </p:nvPr>
        </p:nvSpPr>
        <p:spPr>
          <a:xfrm>
            <a:off x="71727" y="602187"/>
            <a:ext cx="12120273" cy="1033683"/>
          </a:xfrm>
        </p:spPr>
        <p:txBody>
          <a:bodyPr/>
          <a:lstStyle/>
          <a:p>
            <a:pPr algn="just"/>
            <a:r>
              <a:rPr lang="ru-RU" sz="2400" dirty="0"/>
              <a:t>Поражения мозолистого тела включают широкий спектр </a:t>
            </a:r>
            <a:r>
              <a:rPr lang="ru-RU" sz="2400" dirty="0" smtClean="0"/>
              <a:t>причин.</a:t>
            </a:r>
          </a:p>
          <a:p>
            <a:pPr algn="just"/>
            <a:r>
              <a:rPr lang="ru-RU" sz="2400" dirty="0" smtClean="0"/>
              <a:t>Умение </a:t>
            </a:r>
            <a:r>
              <a:rPr lang="ru-RU" sz="2400" dirty="0"/>
              <a:t>распознавать </a:t>
            </a:r>
            <a:r>
              <a:rPr lang="ru-RU" sz="2400" dirty="0" smtClean="0"/>
              <a:t>характерные </a:t>
            </a:r>
            <a:r>
              <a:rPr lang="ru-RU" sz="2400" dirty="0"/>
              <a:t>особенности визуализации и </a:t>
            </a:r>
            <a:r>
              <a:rPr lang="ru-RU" sz="2400" dirty="0" smtClean="0"/>
              <a:t>интерпретировать их в сочетании с клиническими симптомами способствуют постановке </a:t>
            </a:r>
            <a:r>
              <a:rPr lang="ru-RU" sz="2400" dirty="0"/>
              <a:t>конкретного </a:t>
            </a:r>
            <a:r>
              <a:rPr lang="ru-RU" sz="2400" dirty="0" smtClean="0"/>
              <a:t>диагноза и, как следствие, выбору наиболее эффективной тактики лечения</a:t>
            </a:r>
            <a:endParaRPr lang="en-US" dirty="0"/>
          </a:p>
        </p:txBody>
      </p:sp>
      <p:sp>
        <p:nvSpPr>
          <p:cNvPr id="8" name="TextBox 7">
            <a:extLst>
              <a:ext uri="{FF2B5EF4-FFF2-40B4-BE49-F238E27FC236}">
                <a16:creationId xmlns:a16="http://schemas.microsoft.com/office/drawing/2014/main" id="{7F461E32-CEF5-8841-862F-D76CD31BCFFE}"/>
              </a:ext>
            </a:extLst>
          </p:cNvPr>
          <p:cNvSpPr txBox="1"/>
          <p:nvPr/>
        </p:nvSpPr>
        <p:spPr>
          <a:xfrm>
            <a:off x="300892" y="2115557"/>
            <a:ext cx="11474965" cy="400110"/>
          </a:xfrm>
          <a:prstGeom prst="rect">
            <a:avLst/>
          </a:prstGeom>
          <a:noFill/>
          <a:ln w="19050">
            <a:solidFill>
              <a:srgbClr val="0070C0"/>
            </a:solidFill>
          </a:ln>
        </p:spPr>
        <p:txBody>
          <a:bodyPr wrap="square" rtlCol="0">
            <a:spAutoFit/>
          </a:bodyPr>
          <a:lstStyle/>
          <a:p>
            <a:pPr algn="ctr"/>
            <a:r>
              <a:rPr lang="ru-RU" sz="2000" dirty="0" smtClean="0">
                <a:solidFill>
                  <a:srgbClr val="FF9300"/>
                </a:solidFill>
              </a:rPr>
              <a:t>Патологические состояния мозолистого тела </a:t>
            </a:r>
            <a:r>
              <a:rPr lang="en-US" sz="2000" dirty="0" smtClean="0">
                <a:solidFill>
                  <a:srgbClr val="FF9300"/>
                </a:solidFill>
              </a:rPr>
              <a:t>– VINDICATE</a:t>
            </a:r>
            <a:endParaRPr lang="en-US" sz="2000" dirty="0">
              <a:solidFill>
                <a:srgbClr val="FF9300"/>
              </a:solidFill>
            </a:endParaRPr>
          </a:p>
        </p:txBody>
      </p:sp>
    </p:spTree>
    <p:extLst>
      <p:ext uri="{BB962C8B-B14F-4D97-AF65-F5344CB8AC3E}">
        <p14:creationId xmlns:p14="http://schemas.microsoft.com/office/powerpoint/2010/main" val="2810965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7236" y="735055"/>
            <a:ext cx="11074400" cy="4590066"/>
          </a:xfrm>
          <a:solidFill>
            <a:schemeClr val="tx1"/>
          </a:solidFill>
          <a:ln>
            <a:noFill/>
          </a:ln>
        </p:spPr>
        <p:style>
          <a:lnRef idx="2">
            <a:schemeClr val="dk1"/>
          </a:lnRef>
          <a:fillRef idx="1">
            <a:schemeClr val="lt1"/>
          </a:fillRef>
          <a:effectRef idx="0">
            <a:schemeClr val="dk1"/>
          </a:effectRef>
          <a:fontRef idx="minor">
            <a:schemeClr val="dk1"/>
          </a:fontRef>
        </p:style>
        <p:txBody>
          <a:bodyPr>
            <a:noAutofit/>
          </a:bodyPr>
          <a:lstStyle/>
          <a:p>
            <a:pPr marL="228600" lvl="0" indent="-228600">
              <a:spcBef>
                <a:spcPts val="0"/>
              </a:spcBef>
              <a:buFont typeface="+mj-lt"/>
              <a:buAutoNum type="arabicPeriod"/>
            </a:pPr>
            <a:r>
              <a:rPr lang="en-US" sz="1400" dirty="0"/>
              <a:t>Adam G, Kirova GI, Penkov M, et al. Corpus Callosum: embryological development, anomalies and their imaging presentation. Poster presented at: European Society of Radiology; March 1-5, 2017; Vienna, Austria. </a:t>
            </a:r>
          </a:p>
          <a:p>
            <a:pPr marL="228600" lvl="0" indent="-228600">
              <a:spcBef>
                <a:spcPts val="0"/>
              </a:spcBef>
              <a:buFont typeface="+mj-lt"/>
              <a:buAutoNum type="arabicPeriod"/>
            </a:pPr>
            <a:r>
              <a:rPr lang="en-US" sz="1400" dirty="0" err="1"/>
              <a:t>Kahilogullari</a:t>
            </a:r>
            <a:r>
              <a:rPr lang="en-US" sz="1400" dirty="0"/>
              <a:t> G, </a:t>
            </a:r>
            <a:r>
              <a:rPr lang="en-US" sz="1400" dirty="0" err="1"/>
              <a:t>Comert</a:t>
            </a:r>
            <a:r>
              <a:rPr lang="en-US" sz="1400" dirty="0"/>
              <a:t> A, Arslan M, et al. Callosal branches of the anterior cerebral artery: an anatomical report. Clin </a:t>
            </a:r>
            <a:r>
              <a:rPr lang="en-US" sz="1400" dirty="0" err="1"/>
              <a:t>Anat</a:t>
            </a:r>
            <a:r>
              <a:rPr lang="en-US" sz="1400" dirty="0"/>
              <a:t> 2008;21(5):383-388.</a:t>
            </a:r>
          </a:p>
          <a:p>
            <a:pPr marL="228600" lvl="0" indent="-228600">
              <a:spcBef>
                <a:spcPts val="0"/>
              </a:spcBef>
              <a:buFont typeface="+mj-lt"/>
              <a:buAutoNum type="arabicPeriod"/>
            </a:pPr>
            <a:r>
              <a:rPr lang="en-US" sz="1400" dirty="0"/>
              <a:t>Wolfram-Gabel R, Maillot C. The venous vascularization of the corpus callosum in man. Surgical And Radiologic Anatomy: SRA 1992;14(1):17-21.</a:t>
            </a:r>
          </a:p>
          <a:p>
            <a:pPr marL="228600" lvl="0" indent="-228600">
              <a:spcBef>
                <a:spcPts val="0"/>
              </a:spcBef>
              <a:buFont typeface="+mj-lt"/>
              <a:buAutoNum type="arabicPeriod"/>
            </a:pPr>
            <a:r>
              <a:rPr lang="en-US" sz="1400" dirty="0"/>
              <a:t>Lawton MT, Rutledge WC, Kim H, et al. Brain arteriovenous malformations. Nat Rev Dis Prim 2015;1(Table 1):1-21.</a:t>
            </a:r>
          </a:p>
          <a:p>
            <a:pPr marL="228600" lvl="0" indent="-228600">
              <a:spcBef>
                <a:spcPts val="0"/>
              </a:spcBef>
              <a:buFont typeface="+mj-lt"/>
              <a:buAutoNum type="arabicPeriod"/>
            </a:pPr>
            <a:r>
              <a:rPr lang="en-US" sz="1400" dirty="0"/>
              <a:t>Roux A, Boddaert N, Grill J, et al. High Prevalence of Developmental Venous Anomaly in Diffuse Intrinsic Pontine Gliomas: a Pediatric Control Study. Neurosurgery 2019;0(0):1-7.</a:t>
            </a:r>
          </a:p>
          <a:p>
            <a:pPr marL="228600" lvl="0" indent="-228600">
              <a:spcBef>
                <a:spcPts val="0"/>
              </a:spcBef>
              <a:buFont typeface="+mj-lt"/>
              <a:buAutoNum type="arabicPeriod"/>
            </a:pPr>
            <a:r>
              <a:rPr lang="en-US" sz="1400" dirty="0"/>
              <a:t>Mooney MA, </a:t>
            </a:r>
            <a:r>
              <a:rPr lang="en-US" sz="1400" dirty="0" err="1"/>
              <a:t>Zabramski</a:t>
            </a:r>
            <a:r>
              <a:rPr lang="en-US" sz="1400" dirty="0"/>
              <a:t> JM. Developmental venous anomalies. </a:t>
            </a:r>
            <a:r>
              <a:rPr lang="en-US" sz="1400" dirty="0" err="1"/>
              <a:t>Handb</a:t>
            </a:r>
            <a:r>
              <a:rPr lang="en-US" sz="1400" dirty="0"/>
              <a:t> Clin Neurol 2017;143:279-282. </a:t>
            </a:r>
          </a:p>
          <a:p>
            <a:pPr marL="228600" lvl="0" indent="-228600">
              <a:spcBef>
                <a:spcPts val="0"/>
              </a:spcBef>
              <a:buFont typeface="+mj-lt"/>
              <a:buAutoNum type="arabicPeriod"/>
            </a:pPr>
            <a:r>
              <a:rPr lang="en-US" sz="1400" dirty="0"/>
              <a:t>Alonso A, Gass A, Rossmanith C, et al. Clinical and MRI patterns of pericallosal artery infarctions: the significance of supplementary motor area lesions. J Neurol 2012; 259:944–951. </a:t>
            </a:r>
          </a:p>
          <a:p>
            <a:pPr marL="228600" lvl="0" indent="-228600">
              <a:spcBef>
                <a:spcPts val="0"/>
              </a:spcBef>
              <a:buFont typeface="+mj-lt"/>
              <a:buAutoNum type="arabicPeriod"/>
            </a:pPr>
            <a:r>
              <a:rPr lang="en-US" sz="1400" dirty="0"/>
              <a:t>Nguyen I, Urbanczyk K, Mtui E, et al. Intracranial CNS Infections: a Literature Review and Radiology Case Studies. Semin Ultrasound, CT MRI 2019;41(1):106–120. </a:t>
            </a:r>
          </a:p>
          <a:p>
            <a:pPr marL="228600" lvl="0" indent="-228600">
              <a:spcBef>
                <a:spcPts val="0"/>
              </a:spcBef>
              <a:buFont typeface="+mj-lt"/>
              <a:buAutoNum type="arabicPeriod"/>
            </a:pPr>
            <a:r>
              <a:rPr lang="en-US" sz="1400" dirty="0"/>
              <a:t>Brook I. Microbiology and treatment of brain abscess. J Clin </a:t>
            </a:r>
            <a:r>
              <a:rPr lang="en-US" sz="1400" dirty="0" err="1"/>
              <a:t>Neurosci</a:t>
            </a:r>
            <a:r>
              <a:rPr lang="en-US" sz="1400" dirty="0"/>
              <a:t> 2017;38:8-12. </a:t>
            </a:r>
          </a:p>
          <a:p>
            <a:pPr marL="228600" lvl="0" indent="-228600">
              <a:spcBef>
                <a:spcPts val="0"/>
              </a:spcBef>
              <a:buFont typeface="+mj-lt"/>
              <a:buAutoNum type="arabicPeriod"/>
            </a:pPr>
            <a:r>
              <a:rPr lang="en-US" sz="1400" dirty="0"/>
              <a:t> Olsen WL, Longo FM, Mills CM, et al. White matter disease in AIDS: findings at MR imaging. Radiology. 1988;169(2):445‐448.</a:t>
            </a:r>
          </a:p>
          <a:p>
            <a:pPr marL="228600" lvl="0" indent="-228600">
              <a:spcBef>
                <a:spcPts val="0"/>
              </a:spcBef>
              <a:buFont typeface="+mj-lt"/>
              <a:buAutoNum type="arabicPeriod"/>
            </a:pPr>
            <a:r>
              <a:rPr lang="en-US" sz="1400" dirty="0"/>
              <a:t> Garg RK, Somvanshi DS. Spinal tuberculosis: a review. J Spinal Cord Med 2011;34(5):440-454.</a:t>
            </a:r>
          </a:p>
          <a:p>
            <a:pPr marL="228600" lvl="0" indent="-228600">
              <a:spcBef>
                <a:spcPts val="0"/>
              </a:spcBef>
              <a:buFont typeface="+mj-lt"/>
              <a:buAutoNum type="arabicPeriod"/>
            </a:pPr>
            <a:r>
              <a:rPr lang="en-US" sz="1400" dirty="0"/>
              <a:t> </a:t>
            </a:r>
            <a:r>
              <a:rPr lang="en-US" sz="1400" dirty="0" err="1"/>
              <a:t>Tunkel</a:t>
            </a:r>
            <a:r>
              <a:rPr lang="en-US" sz="1400" dirty="0"/>
              <a:t> AR, Hasbun R, Bhimraj A, et al. 2017 Infectious Diseases Society of America’s Clinical Practice Guidelines for Healthcare-Associated Ventriculitis and Meningitis. Clin Infect Dis 2017;64(6):e34-e65.</a:t>
            </a:r>
          </a:p>
          <a:p>
            <a:pPr marL="228600" lvl="0" indent="-228600">
              <a:spcBef>
                <a:spcPts val="0"/>
              </a:spcBef>
              <a:buFont typeface="+mj-lt"/>
              <a:buAutoNum type="arabicPeriod"/>
            </a:pPr>
            <a:r>
              <a:rPr lang="en-US" sz="1400" dirty="0"/>
              <a:t> van den Bent </a:t>
            </a:r>
            <a:r>
              <a:rPr lang="en-US" sz="1400" dirty="0">
                <a:latin typeface="+mj-lt"/>
              </a:rPr>
              <a:t>MJ, Chang SM. Grade II and III Oligodendroglioma and Astrocytoma. Neurol Clin 2018;36(3):467-484. </a:t>
            </a:r>
          </a:p>
          <a:p>
            <a:pPr marL="228600" lvl="0" indent="-228600">
              <a:spcBef>
                <a:spcPts val="0"/>
              </a:spcBef>
              <a:buFont typeface="+mj-lt"/>
              <a:buAutoNum type="arabicPeriod"/>
            </a:pPr>
            <a:r>
              <a:rPr lang="en-US" sz="1400" dirty="0">
                <a:latin typeface="+mj-lt"/>
              </a:rPr>
              <a:t> Wirsching HG, Galanis E, Weller M. Glioblastoma. Handb Clin Neurol 2016;134:381-397.</a:t>
            </a:r>
          </a:p>
          <a:p>
            <a:pPr marL="228600" lvl="0" indent="-228600">
              <a:spcBef>
                <a:spcPts val="0"/>
              </a:spcBef>
              <a:buFont typeface="+mj-lt"/>
              <a:buAutoNum type="arabicPeriod"/>
            </a:pPr>
            <a:r>
              <a:rPr lang="en-US" sz="1400" dirty="0">
                <a:latin typeface="+mj-lt"/>
              </a:rPr>
              <a:t> Mansour A, Qandeel M, Abdel-Razeq H, et al. MR imaging features of intracranial primary CNS lymphoma in immune competent patients. Cancer Imaging 2014;14(1):1-9.</a:t>
            </a:r>
          </a:p>
          <a:p>
            <a:pPr marL="228600" lvl="0" indent="-228600">
              <a:spcBef>
                <a:spcPts val="0"/>
              </a:spcBef>
              <a:buFont typeface="+mj-lt"/>
              <a:buAutoNum type="arabicPeriod"/>
            </a:pPr>
            <a:r>
              <a:rPr lang="en-US" sz="1400" dirty="0">
                <a:latin typeface="+mj-lt"/>
              </a:rPr>
              <a:t> Given CA, Stevens BS, Lee C. The MRI Appearance of Tumefactive Demyelinating Lesions. Am J </a:t>
            </a:r>
            <a:r>
              <a:rPr lang="en-US" sz="1400" dirty="0" err="1">
                <a:latin typeface="+mj-lt"/>
              </a:rPr>
              <a:t>Roentgenol</a:t>
            </a:r>
            <a:r>
              <a:rPr lang="en-US" sz="1400" dirty="0">
                <a:latin typeface="+mj-lt"/>
              </a:rPr>
              <a:t> 2004;182(1):195-199.</a:t>
            </a:r>
          </a:p>
        </p:txBody>
      </p:sp>
      <p:sp>
        <p:nvSpPr>
          <p:cNvPr id="3" name="Title 2"/>
          <p:cNvSpPr>
            <a:spLocks noGrp="1"/>
          </p:cNvSpPr>
          <p:nvPr>
            <p:ph type="title"/>
          </p:nvPr>
        </p:nvSpPr>
        <p:spPr>
          <a:xfrm>
            <a:off x="497236" y="-401320"/>
            <a:ext cx="10972800" cy="1219200"/>
          </a:xfrm>
        </p:spPr>
        <p:txBody>
          <a:bodyPr>
            <a:normAutofit/>
          </a:bodyPr>
          <a:lstStyle/>
          <a:p>
            <a:pPr algn="ctr"/>
            <a:r>
              <a:rPr lang="ru-RU" sz="3200" b="1" dirty="0" smtClean="0">
                <a:solidFill>
                  <a:srgbClr val="FFFF00"/>
                </a:solidFill>
              </a:rPr>
              <a:t>Список литературы</a:t>
            </a:r>
            <a:endParaRPr lang="en-US" sz="3200" b="1" dirty="0">
              <a:solidFill>
                <a:srgbClr val="FFFF00"/>
              </a:solidFill>
            </a:endParaRPr>
          </a:p>
        </p:txBody>
      </p:sp>
    </p:spTree>
    <p:extLst>
      <p:ext uri="{BB962C8B-B14F-4D97-AF65-F5344CB8AC3E}">
        <p14:creationId xmlns:p14="http://schemas.microsoft.com/office/powerpoint/2010/main" val="2282475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7236" y="735055"/>
            <a:ext cx="11074400" cy="4590066"/>
          </a:xfrm>
          <a:solidFill>
            <a:schemeClr val="tx1"/>
          </a:solidFill>
          <a:ln>
            <a:noFill/>
          </a:ln>
        </p:spPr>
        <p:style>
          <a:lnRef idx="2">
            <a:schemeClr val="dk1"/>
          </a:lnRef>
          <a:fillRef idx="1">
            <a:schemeClr val="lt1"/>
          </a:fillRef>
          <a:effectRef idx="0">
            <a:schemeClr val="dk1"/>
          </a:effectRef>
          <a:fontRef idx="minor">
            <a:schemeClr val="dk1"/>
          </a:fontRef>
        </p:style>
        <p:txBody>
          <a:bodyPr>
            <a:noAutofit/>
          </a:bodyPr>
          <a:lstStyle/>
          <a:p>
            <a:pPr marL="228600" lvl="0" indent="-228600">
              <a:spcBef>
                <a:spcPts val="0"/>
              </a:spcBef>
              <a:buFont typeface="+mj-lt"/>
              <a:buAutoNum type="arabicPeriod" startAt="17"/>
            </a:pPr>
            <a:r>
              <a:rPr lang="en-US" sz="1400" dirty="0">
                <a:latin typeface="+mj-lt"/>
              </a:rPr>
              <a:t> </a:t>
            </a:r>
            <a:r>
              <a:rPr lang="en-US" sz="1400" dirty="0" err="1">
                <a:latin typeface="+mj-lt"/>
              </a:rPr>
              <a:t>Borlot</a:t>
            </a:r>
            <a:r>
              <a:rPr lang="en-US" sz="1400" dirty="0">
                <a:latin typeface="+mj-lt"/>
              </a:rPr>
              <a:t> F, da Paz JA, Casella EB, et al. Acute hemorrhagic encephalomyelitis in childhood: Case report and literature review. J </a:t>
            </a:r>
            <a:r>
              <a:rPr lang="en-US" sz="1400" dirty="0" err="1">
                <a:latin typeface="+mj-lt"/>
              </a:rPr>
              <a:t>Pediatr</a:t>
            </a:r>
            <a:r>
              <a:rPr lang="en-US" sz="1400" dirty="0">
                <a:latin typeface="+mj-lt"/>
              </a:rPr>
              <a:t> </a:t>
            </a:r>
            <a:r>
              <a:rPr lang="en-US" sz="1400" dirty="0" err="1">
                <a:latin typeface="+mj-lt"/>
              </a:rPr>
              <a:t>Neurosci</a:t>
            </a:r>
            <a:r>
              <a:rPr lang="en-US" sz="1400" dirty="0">
                <a:latin typeface="+mj-lt"/>
              </a:rPr>
              <a:t> 2011;6(1):48‐51.  </a:t>
            </a:r>
          </a:p>
          <a:p>
            <a:pPr marL="228600" lvl="0" indent="-228600">
              <a:spcBef>
                <a:spcPts val="0"/>
              </a:spcBef>
              <a:buFont typeface="+mj-lt"/>
              <a:buAutoNum type="arabicPeriod" startAt="17"/>
            </a:pPr>
            <a:r>
              <a:rPr lang="en-US" sz="1400" dirty="0">
                <a:latin typeface="+mj-lt"/>
              </a:rPr>
              <a:t> Akaishi T, Nakashima I, Sato DK, et al. Neuromyelitis Optica Spectrum Disorders. Neuroimaging Clin N Am 2017;27(2):251-265.</a:t>
            </a:r>
          </a:p>
          <a:p>
            <a:pPr marL="228600" lvl="0" indent="-228600">
              <a:spcBef>
                <a:spcPts val="0"/>
              </a:spcBef>
              <a:buFont typeface="+mj-lt"/>
              <a:buAutoNum type="arabicPeriod" startAt="17"/>
            </a:pPr>
            <a:r>
              <a:rPr lang="en-US" sz="1400" b="0" dirty="0">
                <a:effectLst/>
                <a:latin typeface="+mj-lt"/>
              </a:rPr>
              <a:t> </a:t>
            </a:r>
            <a:r>
              <a:rPr lang="en-US" sz="1400" b="0" dirty="0" err="1">
                <a:effectLst/>
                <a:latin typeface="+mj-lt"/>
              </a:rPr>
              <a:t>Lalan</a:t>
            </a:r>
            <a:r>
              <a:rPr lang="en-US" sz="1400" b="0" dirty="0">
                <a:effectLst/>
                <a:latin typeface="+mj-lt"/>
              </a:rPr>
              <a:t> S, Khan M, Schlakman B, et al. Differentiation of neuromyelitis optica from multiple sclerosis on spinal magnetic resonance imaging. Int J MS Care 2012;14(4):209-214. </a:t>
            </a:r>
          </a:p>
          <a:p>
            <a:pPr marL="228600" lvl="0" indent="-228600">
              <a:spcBef>
                <a:spcPts val="0"/>
              </a:spcBef>
              <a:buFont typeface="+mj-lt"/>
              <a:buAutoNum type="arabicPeriod" startAt="17"/>
            </a:pPr>
            <a:r>
              <a:rPr lang="en-US" sz="1400" b="0" dirty="0">
                <a:effectLst/>
                <a:latin typeface="+mj-lt"/>
              </a:rPr>
              <a:t> Chen H, Liu SM, Zhang XX, et al. Clinical Features of Patients with Multiple Sclerosis and Neuromyelitis Optica Spectrum Disorders. Chin Med J (</a:t>
            </a:r>
            <a:r>
              <a:rPr lang="en-US" sz="1400" b="0" dirty="0" err="1">
                <a:effectLst/>
                <a:latin typeface="+mj-lt"/>
              </a:rPr>
              <a:t>Engl</a:t>
            </a:r>
            <a:r>
              <a:rPr lang="en-US" sz="1400" b="0" dirty="0">
                <a:effectLst/>
                <a:latin typeface="+mj-lt"/>
              </a:rPr>
              <a:t>) 2016;129(17):2079-84. </a:t>
            </a:r>
            <a:endParaRPr lang="en-US" sz="1400" dirty="0">
              <a:latin typeface="+mj-lt"/>
            </a:endParaRPr>
          </a:p>
          <a:p>
            <a:pPr marL="228600" lvl="0" indent="-228600">
              <a:spcBef>
                <a:spcPts val="0"/>
              </a:spcBef>
              <a:buFont typeface="+mj-lt"/>
              <a:buAutoNum type="arabicPeriod" startAt="17"/>
            </a:pPr>
            <a:r>
              <a:rPr lang="en-US" sz="1400" dirty="0">
                <a:latin typeface="+mj-lt"/>
              </a:rPr>
              <a:t> Yamada K, Patel U, Shrier DA, et al. MRI Imaging of CNS Tractopathy: </a:t>
            </a:r>
            <a:r>
              <a:rPr lang="en-US" sz="1400" dirty="0" err="1">
                <a:latin typeface="+mj-lt"/>
              </a:rPr>
              <a:t>wallerian</a:t>
            </a:r>
            <a:r>
              <a:rPr lang="en-US" sz="1400" dirty="0">
                <a:latin typeface="+mj-lt"/>
              </a:rPr>
              <a:t> and transneuronal degeneration. Res Drama Educ 2012;17(3):397-404. </a:t>
            </a:r>
          </a:p>
          <a:p>
            <a:pPr marL="228600" lvl="0" indent="-228600">
              <a:spcBef>
                <a:spcPts val="0"/>
              </a:spcBef>
              <a:buFont typeface="+mj-lt"/>
              <a:buAutoNum type="arabicPeriod" startAt="17"/>
            </a:pPr>
            <a:r>
              <a:rPr lang="en-US" sz="1400" dirty="0">
                <a:latin typeface="+mj-lt"/>
              </a:rPr>
              <a:t> Starkey J, Kobayashi N, Numaguchi Y, et al. Cytotoxic lesions of the corpus callosum that show restricted diffusion: mechanisms, causes, and manifestations. </a:t>
            </a:r>
            <a:r>
              <a:rPr lang="en-US" sz="1400" dirty="0" err="1">
                <a:latin typeface="+mj-lt"/>
              </a:rPr>
              <a:t>Radiographics</a:t>
            </a:r>
            <a:r>
              <a:rPr lang="en-US" sz="1400" dirty="0">
                <a:latin typeface="+mj-lt"/>
              </a:rPr>
              <a:t> 2017;37(2):562-576. </a:t>
            </a:r>
          </a:p>
          <a:p>
            <a:pPr marL="228600" lvl="0" indent="-228600">
              <a:spcBef>
                <a:spcPts val="0"/>
              </a:spcBef>
              <a:buFont typeface="+mj-lt"/>
              <a:buAutoNum type="arabicPeriod" startAt="17"/>
            </a:pPr>
            <a:r>
              <a:rPr lang="en-US" sz="1400" dirty="0"/>
              <a:t> </a:t>
            </a:r>
            <a:r>
              <a:rPr lang="en-US" sz="1400" dirty="0" err="1"/>
              <a:t>Numaguchi</a:t>
            </a:r>
            <a:r>
              <a:rPr lang="en-US" sz="1400" dirty="0"/>
              <a:t> Y, Kristt DA, Joy C, et al. Scalloping deformity of the corpus callosum following ventricular shunting. Am J </a:t>
            </a:r>
            <a:r>
              <a:rPr lang="en-US" sz="1400" dirty="0" err="1"/>
              <a:t>Neuroradiol</a:t>
            </a:r>
            <a:r>
              <a:rPr lang="en-US" sz="1400" dirty="0"/>
              <a:t> 1993;14(2):355-362.</a:t>
            </a:r>
          </a:p>
          <a:p>
            <a:pPr marL="228600" lvl="0" indent="-228600">
              <a:spcBef>
                <a:spcPts val="0"/>
              </a:spcBef>
              <a:buFont typeface="+mj-lt"/>
              <a:buAutoNum type="arabicPeriod" startAt="17"/>
            </a:pPr>
            <a:r>
              <a:rPr lang="en-US" sz="1400" dirty="0"/>
              <a:t> </a:t>
            </a:r>
            <a:r>
              <a:rPr lang="en-US" sz="1400" dirty="0" err="1"/>
              <a:t>Su</a:t>
            </a:r>
            <a:r>
              <a:rPr lang="en-US" sz="1400" dirty="0"/>
              <a:t> S, McArdle D, Gaillard F. Post-shunting corpus callosal signal change and review of the literature. J Clin </a:t>
            </a:r>
            <a:r>
              <a:rPr lang="en-US" sz="1400" dirty="0" err="1"/>
              <a:t>Neurosci</a:t>
            </a:r>
            <a:r>
              <a:rPr lang="en-US" sz="1400" dirty="0"/>
              <a:t> 2020;72:466-468.</a:t>
            </a:r>
          </a:p>
          <a:p>
            <a:pPr marL="228600" lvl="0" indent="-228600">
              <a:spcBef>
                <a:spcPts val="0"/>
              </a:spcBef>
              <a:buFont typeface="+mj-lt"/>
              <a:buAutoNum type="arabicPeriod" startAt="17"/>
            </a:pPr>
            <a:r>
              <a:rPr lang="en-US" sz="1400" dirty="0"/>
              <a:t> Ben Elhend S, Belfquih H, Hammoune N, et al. Lipoma with Agenesis of Corpus Callosum: 2 Case Reports and Literature Review. World </a:t>
            </a:r>
            <a:r>
              <a:rPr lang="en-US" sz="1400" dirty="0" err="1"/>
              <a:t>Neurosurg</a:t>
            </a:r>
            <a:r>
              <a:rPr lang="en-US" sz="1400" dirty="0"/>
              <a:t> 2019;125:123-125. </a:t>
            </a:r>
          </a:p>
          <a:p>
            <a:pPr marL="228600" lvl="0" indent="-228600">
              <a:spcBef>
                <a:spcPts val="0"/>
              </a:spcBef>
              <a:buFont typeface="+mj-lt"/>
              <a:buAutoNum type="arabicPeriod" startAt="17"/>
            </a:pPr>
            <a:r>
              <a:rPr lang="en-US" sz="1400" dirty="0"/>
              <a:t> Santosh Rai PV, Suresh BV, Bhat IG, et al. Childhood adrenoleukodystrophy: classic and variant—review of clinical manifestations and magnetic resonance imaging. J </a:t>
            </a:r>
            <a:r>
              <a:rPr lang="en-US" sz="1400" dirty="0" err="1"/>
              <a:t>Pediatr</a:t>
            </a:r>
            <a:r>
              <a:rPr lang="en-US" sz="1400" dirty="0"/>
              <a:t> </a:t>
            </a:r>
            <a:r>
              <a:rPr lang="en-US" sz="1400" dirty="0" err="1"/>
              <a:t>Neurosci</a:t>
            </a:r>
            <a:r>
              <a:rPr lang="en-US" sz="1400" dirty="0"/>
              <a:t> 2013;8(3):192–197.</a:t>
            </a:r>
          </a:p>
          <a:p>
            <a:pPr marL="228600" lvl="0" indent="-228600">
              <a:spcBef>
                <a:spcPts val="0"/>
              </a:spcBef>
              <a:buFont typeface="+mj-lt"/>
              <a:buAutoNum type="arabicPeriod" startAt="17"/>
            </a:pPr>
            <a:r>
              <a:rPr lang="en-US" sz="1400" dirty="0"/>
              <a:t> Ibrahim M, Parmar HA, Hoefling N, et al. Inborn errors of metabolism: combining clinical and radiologic clues to solve the mystery. Am J </a:t>
            </a:r>
            <a:r>
              <a:rPr lang="en-US" sz="1400" dirty="0" err="1"/>
              <a:t>Roentgenol</a:t>
            </a:r>
            <a:r>
              <a:rPr lang="en-US" sz="1400" dirty="0"/>
              <a:t> 2014;202(3):W315-W32</a:t>
            </a:r>
            <a:r>
              <a:rPr lang="en-US" sz="1400" dirty="0">
                <a:latin typeface="+mj-lt"/>
              </a:rPr>
              <a:t>7.</a:t>
            </a:r>
          </a:p>
          <a:p>
            <a:pPr marL="228600" lvl="0" indent="-228600">
              <a:spcBef>
                <a:spcPts val="0"/>
              </a:spcBef>
              <a:buFont typeface="+mj-lt"/>
              <a:buAutoNum type="arabicPeriod" startAt="17"/>
            </a:pPr>
            <a:r>
              <a:rPr lang="en-US" sz="1400" dirty="0">
                <a:latin typeface="+mj-lt"/>
              </a:rPr>
              <a:t> </a:t>
            </a:r>
            <a:r>
              <a:rPr lang="en-US" sz="1400" dirty="0" err="1">
                <a:latin typeface="+mj-lt"/>
              </a:rPr>
              <a:t>Dörr</a:t>
            </a:r>
            <a:r>
              <a:rPr lang="en-US" sz="1400" dirty="0">
                <a:latin typeface="+mj-lt"/>
              </a:rPr>
              <a:t> J, Krautwald S, Wildemnn B, et al. Characteristics of Susac syndrome: a review of all reported cases. Nat Rev Neurol 2013;9(6):307-316.</a:t>
            </a:r>
          </a:p>
          <a:p>
            <a:pPr marL="228600" indent="-228600">
              <a:spcBef>
                <a:spcPts val="0"/>
              </a:spcBef>
              <a:buFont typeface="+mj-lt"/>
              <a:buAutoNum type="arabicPeriod" startAt="17"/>
            </a:pPr>
            <a:r>
              <a:rPr lang="en-US" sz="1400" b="0" dirty="0">
                <a:effectLst/>
                <a:latin typeface="+mj-lt"/>
              </a:rPr>
              <a:t> Buzzard KA, Reddel SW, Yiannikas C, et al. Distinguishing Susac's syndrome from multiple sclerosis. J Neurol 2015;262(7):1613-21. </a:t>
            </a:r>
            <a:endParaRPr lang="en-US" sz="1400" dirty="0">
              <a:latin typeface="+mj-lt"/>
            </a:endParaRPr>
          </a:p>
          <a:p>
            <a:pPr marL="228600" lvl="0" indent="-228600">
              <a:spcBef>
                <a:spcPts val="0"/>
              </a:spcBef>
              <a:buFont typeface="+mj-lt"/>
              <a:buAutoNum type="arabicPeriod" startAt="17"/>
            </a:pPr>
            <a:r>
              <a:rPr lang="en-US" sz="1400" dirty="0"/>
              <a:t> </a:t>
            </a:r>
            <a:r>
              <a:rPr lang="en-US" sz="1400" dirty="0" err="1"/>
              <a:t>Provenzale</a:t>
            </a:r>
            <a:r>
              <a:rPr lang="en-US" sz="1400" dirty="0"/>
              <a:t> JM. Imaging of traumatic brain injury: a review of the recent medical literature. Am J Roentgenol. 2010;194(1):16-19.</a:t>
            </a:r>
          </a:p>
          <a:p>
            <a:pPr marL="228600" lvl="0" indent="-228600">
              <a:spcBef>
                <a:spcPts val="0"/>
              </a:spcBef>
              <a:buFont typeface="+mj-lt"/>
              <a:buAutoNum type="arabicPeriod" startAt="17"/>
            </a:pPr>
            <a:r>
              <a:rPr lang="en-US" sz="1400" dirty="0" err="1"/>
              <a:t>Özütemiz</a:t>
            </a:r>
            <a:r>
              <a:rPr lang="en-US" sz="1400" dirty="0"/>
              <a:t> C, Roshan S, Kroll N, et al. Acute Toxic Leukoencephalopathy: Etiologies, Imaging Findings, and Outcomes in 101 Patients. American Journal of Neuroradiology. 2019;40(2):267-275.</a:t>
            </a:r>
          </a:p>
          <a:p>
            <a:pPr marL="228600" lvl="0" indent="-228600">
              <a:spcBef>
                <a:spcPts val="0"/>
              </a:spcBef>
              <a:buFont typeface="+mj-lt"/>
              <a:buAutoNum type="arabicPeriod" startAt="17"/>
            </a:pPr>
            <a:r>
              <a:rPr lang="en-US" sz="1400" dirty="0"/>
              <a:t>Godoy DA, Di Napoli M, Rabinstein AA. Cerebral Fat Embolism: Recognition, Complications, and Prognosis. Neurocrit Care. 2018;29(3):358-365.</a:t>
            </a:r>
          </a:p>
        </p:txBody>
      </p:sp>
      <p:sp>
        <p:nvSpPr>
          <p:cNvPr id="3" name="Title 2"/>
          <p:cNvSpPr>
            <a:spLocks noGrp="1"/>
          </p:cNvSpPr>
          <p:nvPr>
            <p:ph type="title"/>
          </p:nvPr>
        </p:nvSpPr>
        <p:spPr>
          <a:xfrm>
            <a:off x="497236" y="-401320"/>
            <a:ext cx="10972800" cy="1219200"/>
          </a:xfrm>
        </p:spPr>
        <p:txBody>
          <a:bodyPr>
            <a:normAutofit/>
          </a:bodyPr>
          <a:lstStyle/>
          <a:p>
            <a:pPr algn="ctr"/>
            <a:r>
              <a:rPr lang="ru-RU" sz="3200" b="1" dirty="0" smtClean="0">
                <a:solidFill>
                  <a:srgbClr val="FFFF00"/>
                </a:solidFill>
              </a:rPr>
              <a:t>Список литературы</a:t>
            </a:r>
            <a:endParaRPr lang="en-US" sz="3200" b="1" dirty="0">
              <a:solidFill>
                <a:srgbClr val="FFFF00"/>
              </a:solidFill>
            </a:endParaRPr>
          </a:p>
        </p:txBody>
      </p:sp>
    </p:spTree>
    <p:extLst>
      <p:ext uri="{BB962C8B-B14F-4D97-AF65-F5344CB8AC3E}">
        <p14:creationId xmlns:p14="http://schemas.microsoft.com/office/powerpoint/2010/main" val="1381235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6F3D9688-496B-5C41-BAB5-F95E4169C35F}"/>
              </a:ext>
            </a:extLst>
          </p:cNvPr>
          <p:cNvGraphicFramePr>
            <a:graphicFrameLocks noGrp="1"/>
          </p:cNvGraphicFramePr>
          <p:nvPr>
            <p:ph idx="1"/>
            <p:extLst>
              <p:ext uri="{D42A27DB-BD31-4B8C-83A1-F6EECF244321}">
                <p14:modId xmlns:p14="http://schemas.microsoft.com/office/powerpoint/2010/main" val="113813636"/>
              </p:ext>
            </p:extLst>
          </p:nvPr>
        </p:nvGraphicFramePr>
        <p:xfrm>
          <a:off x="609600" y="1380931"/>
          <a:ext cx="109728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1">
            <a:extLst>
              <a:ext uri="{FF2B5EF4-FFF2-40B4-BE49-F238E27FC236}">
                <a16:creationId xmlns:a16="http://schemas.microsoft.com/office/drawing/2014/main" id="{2B21F476-BB46-490D-B64C-B55C74B61585}"/>
              </a:ext>
            </a:extLst>
          </p:cNvPr>
          <p:cNvSpPr txBox="1">
            <a:spLocks/>
          </p:cNvSpPr>
          <p:nvPr/>
        </p:nvSpPr>
        <p:spPr>
          <a:xfrm>
            <a:off x="600075" y="263525"/>
            <a:ext cx="10982325" cy="1117406"/>
          </a:xfrm>
          <a:prstGeom prst="rect">
            <a:avLst/>
          </a:prstGeom>
          <a:ln>
            <a:noFill/>
          </a:ln>
        </p:spPr>
        <p:txBody>
          <a:bodyPr lIns="121917" tIns="60958" rIns="121917" bIns="60958">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endParaRPr lang="en-US" sz="3200" b="1" dirty="0">
              <a:solidFill>
                <a:srgbClr val="FFFF00"/>
              </a:solidFill>
              <a:latin typeface="Comic Sans MS" panose="030F0702030302020204" pitchFamily="66" charset="0"/>
              <a:cs typeface="Arial" panose="020B0604020202020204" pitchFamily="34" charset="0"/>
            </a:endParaRPr>
          </a:p>
          <a:p>
            <a:pPr marL="0" indent="0" algn="ctr">
              <a:spcBef>
                <a:spcPts val="0"/>
              </a:spcBef>
              <a:buFont typeface="Arial" panose="020B0604020202020204" pitchFamily="34" charset="0"/>
              <a:buNone/>
            </a:pPr>
            <a:r>
              <a:rPr lang="ru-RU" sz="3600" b="1" dirty="0" smtClean="0">
                <a:solidFill>
                  <a:srgbClr val="FFFF00"/>
                </a:solidFill>
                <a:latin typeface="+mj-lt"/>
                <a:cs typeface="Arial" panose="020B0604020202020204" pitchFamily="34" charset="0"/>
              </a:rPr>
              <a:t>Введение</a:t>
            </a:r>
            <a:endParaRPr lang="en-US" sz="3600" b="1" dirty="0">
              <a:solidFill>
                <a:srgbClr val="FFFF00"/>
              </a:solidFill>
              <a:latin typeface="+mj-lt"/>
              <a:cs typeface="Arial" panose="020B0604020202020204" pitchFamily="34" charset="0"/>
            </a:endParaRPr>
          </a:p>
        </p:txBody>
      </p:sp>
    </p:spTree>
    <p:extLst>
      <p:ext uri="{BB962C8B-B14F-4D97-AF65-F5344CB8AC3E}">
        <p14:creationId xmlns:p14="http://schemas.microsoft.com/office/powerpoint/2010/main" val="18987878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B40A0A8-DBF2-0847-9043-4D94067A82D9}"/>
              </a:ext>
            </a:extLst>
          </p:cNvPr>
          <p:cNvGraphicFramePr/>
          <p:nvPr>
            <p:extLst>
              <p:ext uri="{D42A27DB-BD31-4B8C-83A1-F6EECF244321}">
                <p14:modId xmlns:p14="http://schemas.microsoft.com/office/powerpoint/2010/main" val="200064440"/>
              </p:ext>
            </p:extLst>
          </p:nvPr>
        </p:nvGraphicFramePr>
        <p:xfrm>
          <a:off x="134911" y="794479"/>
          <a:ext cx="11917181" cy="517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ontent Placeholder 1">
            <a:extLst>
              <a:ext uri="{FF2B5EF4-FFF2-40B4-BE49-F238E27FC236}">
                <a16:creationId xmlns:a16="http://schemas.microsoft.com/office/drawing/2014/main" id="{0B88D3DA-1044-4E6B-95A1-86B169557B2A}"/>
              </a:ext>
            </a:extLst>
          </p:cNvPr>
          <p:cNvSpPr>
            <a:spLocks noGrp="1"/>
          </p:cNvSpPr>
          <p:nvPr>
            <p:ph idx="1"/>
          </p:nvPr>
        </p:nvSpPr>
        <p:spPr>
          <a:xfrm>
            <a:off x="604837" y="-41542"/>
            <a:ext cx="10982325" cy="1117406"/>
          </a:xfrm>
          <a:ln>
            <a:noFill/>
          </a:ln>
        </p:spPr>
        <p:txBody>
          <a:bodyPr>
            <a:noAutofit/>
          </a:bodyPr>
          <a:lstStyle/>
          <a:p>
            <a:pPr marL="0" indent="0" algn="ctr">
              <a:spcBef>
                <a:spcPts val="0"/>
              </a:spcBef>
              <a:buNone/>
            </a:pPr>
            <a:endParaRPr lang="en-US" sz="3200" b="1" dirty="0">
              <a:solidFill>
                <a:srgbClr val="FFFF00"/>
              </a:solidFill>
              <a:latin typeface="Comic Sans MS" panose="030F0702030302020204" pitchFamily="66" charset="0"/>
              <a:cs typeface="Arial" panose="020B0604020202020204" pitchFamily="34" charset="0"/>
            </a:endParaRPr>
          </a:p>
          <a:p>
            <a:pPr marL="0" indent="0" algn="ctr">
              <a:spcBef>
                <a:spcPts val="0"/>
              </a:spcBef>
              <a:buNone/>
            </a:pPr>
            <a:r>
              <a:rPr lang="ru-RU" sz="3600" b="1" dirty="0" smtClean="0">
                <a:solidFill>
                  <a:srgbClr val="FFFF00"/>
                </a:solidFill>
                <a:latin typeface="+mj-lt"/>
                <a:cs typeface="Arial" panose="020B0604020202020204" pitchFamily="34" charset="0"/>
              </a:rPr>
              <a:t>Содержание</a:t>
            </a:r>
            <a:endParaRPr lang="en-US" sz="3600" b="1" dirty="0">
              <a:solidFill>
                <a:srgbClr val="FFFF00"/>
              </a:solidFill>
              <a:latin typeface="+mj-lt"/>
              <a:cs typeface="Arial" panose="020B0604020202020204" pitchFamily="34" charset="0"/>
            </a:endParaRPr>
          </a:p>
        </p:txBody>
      </p:sp>
    </p:spTree>
    <p:extLst>
      <p:ext uri="{BB962C8B-B14F-4D97-AF65-F5344CB8AC3E}">
        <p14:creationId xmlns:p14="http://schemas.microsoft.com/office/powerpoint/2010/main" val="2579905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599574"/>
          </a:xfrm>
        </p:spPr>
        <p:txBody>
          <a:bodyPr/>
          <a:lstStyle/>
          <a:p>
            <a:pPr algn="ctr"/>
            <a:r>
              <a:rPr lang="ru-RU" sz="3200" b="1" dirty="0" smtClean="0">
                <a:solidFill>
                  <a:srgbClr val="FFFF00"/>
                </a:solidFill>
                <a:cs typeface="Arial" panose="020B0604020202020204" pitchFamily="34" charset="0"/>
              </a:rPr>
              <a:t>Дифференциальная диагностика</a:t>
            </a:r>
            <a:r>
              <a:rPr lang="en-US" sz="3200" b="1" dirty="0" smtClean="0">
                <a:solidFill>
                  <a:srgbClr val="FFFF00"/>
                </a:solidFill>
                <a:cs typeface="Arial" panose="020B0604020202020204" pitchFamily="34" charset="0"/>
              </a:rPr>
              <a:t> </a:t>
            </a:r>
            <a:r>
              <a:rPr lang="en-US" sz="3200" b="1" dirty="0">
                <a:solidFill>
                  <a:schemeClr val="bg1"/>
                </a:solidFill>
                <a:cs typeface="Arial" panose="020B0604020202020204" pitchFamily="34" charset="0"/>
              </a:rPr>
              <a:t>–</a:t>
            </a:r>
            <a:r>
              <a:rPr lang="en-US" sz="3200" b="1" dirty="0">
                <a:solidFill>
                  <a:srgbClr val="FFFF00"/>
                </a:solidFill>
                <a:cs typeface="Arial" panose="020B0604020202020204" pitchFamily="34" charset="0"/>
              </a:rPr>
              <a:t> </a:t>
            </a:r>
            <a:r>
              <a:rPr lang="en-US" sz="3200" b="1" dirty="0" smtClean="0">
                <a:solidFill>
                  <a:srgbClr val="FF0000"/>
                </a:solidFill>
                <a:cs typeface="Arial" panose="020B0604020202020204" pitchFamily="34" charset="0"/>
              </a:rPr>
              <a:t>VINDICATE</a:t>
            </a:r>
            <a:endParaRPr lang="en-US" sz="3200" b="1" dirty="0">
              <a:solidFill>
                <a:srgbClr val="FF0000"/>
              </a:solidFill>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77128694"/>
              </p:ext>
            </p:extLst>
          </p:nvPr>
        </p:nvGraphicFramePr>
        <p:xfrm>
          <a:off x="42861" y="510599"/>
          <a:ext cx="12339013" cy="5483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52969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26E28B8D-52C4-4049-8A60-45D30BC1A88F}"/>
              </a:ext>
            </a:extLst>
          </p:cNvPr>
          <p:cNvGraphicFramePr/>
          <p:nvPr>
            <p:extLst>
              <p:ext uri="{D42A27DB-BD31-4B8C-83A1-F6EECF244321}">
                <p14:modId xmlns:p14="http://schemas.microsoft.com/office/powerpoint/2010/main" val="275717302"/>
              </p:ext>
            </p:extLst>
          </p:nvPr>
        </p:nvGraphicFramePr>
        <p:xfrm>
          <a:off x="332431" y="620818"/>
          <a:ext cx="7688438" cy="5640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F729998B-85BF-4A97-ADBD-E6C5237735B8}"/>
              </a:ext>
            </a:extLst>
          </p:cNvPr>
          <p:cNvSpPr txBox="1">
            <a:spLocks/>
          </p:cNvSpPr>
          <p:nvPr/>
        </p:nvSpPr>
        <p:spPr>
          <a:xfrm>
            <a:off x="0" y="-111816"/>
            <a:ext cx="12192000" cy="754833"/>
          </a:xfrm>
          <a:prstGeom prst="rect">
            <a:avLst/>
          </a:prstGeom>
        </p:spPr>
        <p:txBody>
          <a:bodyPr lIns="121917" tIns="60958" rIns="121917" bIns="60958" rtlCol="0" anchor="b" anchorCtr="0"/>
          <a:lstStyle>
            <a:lvl1pPr algn="l" defTabSz="914377" rtl="0" eaLnBrk="1" latinLnBrk="0" hangingPunct="1">
              <a:lnSpc>
                <a:spcPct val="90000"/>
              </a:lnSpc>
              <a:spcBef>
                <a:spcPct val="0"/>
              </a:spcBef>
              <a:buNone/>
              <a:defRPr sz="4400" kern="1200">
                <a:solidFill>
                  <a:srgbClr val="FFFFFF"/>
                </a:solidFill>
                <a:latin typeface="+mj-lt"/>
                <a:ea typeface="+mj-ea"/>
                <a:cs typeface="+mj-cs"/>
              </a:defRPr>
            </a:lvl1pPr>
          </a:lstStyle>
          <a:p>
            <a:pPr algn="ctr"/>
            <a:r>
              <a:rPr lang="ru-RU" sz="3200" b="1" dirty="0">
                <a:solidFill>
                  <a:srgbClr val="FFFF00"/>
                </a:solidFill>
                <a:cs typeface="Arial" panose="020B0604020202020204" pitchFamily="34" charset="0"/>
              </a:rPr>
              <a:t>Эмбриология и </a:t>
            </a:r>
            <a:r>
              <a:rPr lang="ru-RU" sz="3200" b="1" dirty="0" smtClean="0">
                <a:solidFill>
                  <a:srgbClr val="FFFF00"/>
                </a:solidFill>
                <a:cs typeface="Arial" panose="020B0604020202020204" pitchFamily="34" charset="0"/>
              </a:rPr>
              <a:t>анатомия </a:t>
            </a:r>
            <a:r>
              <a:rPr lang="ru-RU" sz="3200" b="1" dirty="0">
                <a:solidFill>
                  <a:srgbClr val="FFFF00"/>
                </a:solidFill>
                <a:cs typeface="Arial" panose="020B0604020202020204" pitchFamily="34" charset="0"/>
              </a:rPr>
              <a:t>мозолистого тела головного мозга</a:t>
            </a:r>
          </a:p>
        </p:txBody>
      </p:sp>
      <p:pic>
        <p:nvPicPr>
          <p:cNvPr id="5" name="Picture 4">
            <a:extLst>
              <a:ext uri="{FF2B5EF4-FFF2-40B4-BE49-F238E27FC236}">
                <a16:creationId xmlns:a16="http://schemas.microsoft.com/office/drawing/2014/main" id="{F3C08381-084A-461F-9750-0EF93615AC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203152" y="622483"/>
            <a:ext cx="3618399" cy="2644105"/>
          </a:xfrm>
          <a:prstGeom prst="rect">
            <a:avLst/>
          </a:prstGeom>
          <a:ln w="19050">
            <a:solidFill>
              <a:srgbClr val="0070C0"/>
            </a:solidFill>
          </a:ln>
          <a:effectLst/>
        </p:spPr>
      </p:pic>
      <p:sp>
        <p:nvSpPr>
          <p:cNvPr id="6" name="Rectangle 5">
            <a:extLst>
              <a:ext uri="{FF2B5EF4-FFF2-40B4-BE49-F238E27FC236}">
                <a16:creationId xmlns:a16="http://schemas.microsoft.com/office/drawing/2014/main" id="{81334044-60CA-4404-ACB8-7E63C775D6D5}"/>
              </a:ext>
            </a:extLst>
          </p:cNvPr>
          <p:cNvSpPr/>
          <p:nvPr/>
        </p:nvSpPr>
        <p:spPr>
          <a:xfrm>
            <a:off x="9152571" y="2331098"/>
            <a:ext cx="643571" cy="292388"/>
          </a:xfrm>
          <a:prstGeom prst="rect">
            <a:avLst/>
          </a:prstGeom>
          <a:noFill/>
        </p:spPr>
        <p:txBody>
          <a:bodyPr wrap="square" lIns="91440" tIns="45720" rIns="91440" bIns="45720">
            <a:spAutoFit/>
          </a:bodyPr>
          <a:lstStyle/>
          <a:p>
            <a:pPr algn="ctr"/>
            <a:r>
              <a:rPr lang="en-US" sz="1300" b="1" dirty="0">
                <a:ln w="0"/>
                <a:solidFill>
                  <a:srgbClr val="FF0000"/>
                </a:solidFill>
                <a:effectLst>
                  <a:outerShdw blurRad="38100" dist="25400" dir="5400000" algn="ctr" rotWithShape="0">
                    <a:srgbClr val="6E747A">
                      <a:alpha val="43000"/>
                    </a:srgbClr>
                  </a:outerShdw>
                </a:effectLst>
              </a:rPr>
              <a:t>R</a:t>
            </a:r>
          </a:p>
        </p:txBody>
      </p:sp>
      <p:sp>
        <p:nvSpPr>
          <p:cNvPr id="7" name="Rectangle 6">
            <a:extLst>
              <a:ext uri="{FF2B5EF4-FFF2-40B4-BE49-F238E27FC236}">
                <a16:creationId xmlns:a16="http://schemas.microsoft.com/office/drawing/2014/main" id="{F06A398E-AA4B-4F12-92F5-54C9772E5F5D}"/>
              </a:ext>
            </a:extLst>
          </p:cNvPr>
          <p:cNvSpPr/>
          <p:nvPr/>
        </p:nvSpPr>
        <p:spPr>
          <a:xfrm>
            <a:off x="8970288" y="2167846"/>
            <a:ext cx="643571" cy="292388"/>
          </a:xfrm>
          <a:prstGeom prst="rect">
            <a:avLst/>
          </a:prstGeom>
          <a:noFill/>
        </p:spPr>
        <p:txBody>
          <a:bodyPr wrap="square" lIns="91440" tIns="45720" rIns="91440" bIns="45720">
            <a:spAutoFit/>
          </a:bodyPr>
          <a:lstStyle/>
          <a:p>
            <a:pPr algn="ctr"/>
            <a:r>
              <a:rPr lang="en-US" sz="1300" b="1" dirty="0">
                <a:ln w="0"/>
                <a:solidFill>
                  <a:srgbClr val="FF0000"/>
                </a:solidFill>
                <a:effectLst>
                  <a:outerShdw blurRad="38100" dist="25400" dir="5400000" algn="ctr" rotWithShape="0">
                    <a:srgbClr val="6E747A">
                      <a:alpha val="43000"/>
                    </a:srgbClr>
                  </a:outerShdw>
                </a:effectLst>
              </a:rPr>
              <a:t>G</a:t>
            </a:r>
          </a:p>
        </p:txBody>
      </p:sp>
      <p:sp>
        <p:nvSpPr>
          <p:cNvPr id="8" name="Rectangle 7">
            <a:extLst>
              <a:ext uri="{FF2B5EF4-FFF2-40B4-BE49-F238E27FC236}">
                <a16:creationId xmlns:a16="http://schemas.microsoft.com/office/drawing/2014/main" id="{241FAE25-2EC6-49D8-93B3-B2099E2E35BA}"/>
              </a:ext>
            </a:extLst>
          </p:cNvPr>
          <p:cNvSpPr/>
          <p:nvPr/>
        </p:nvSpPr>
        <p:spPr>
          <a:xfrm>
            <a:off x="9474356" y="1734805"/>
            <a:ext cx="643571" cy="292388"/>
          </a:xfrm>
          <a:prstGeom prst="rect">
            <a:avLst/>
          </a:prstGeom>
          <a:noFill/>
        </p:spPr>
        <p:txBody>
          <a:bodyPr wrap="square" lIns="91440" tIns="45720" rIns="91440" bIns="45720">
            <a:spAutoFit/>
          </a:bodyPr>
          <a:lstStyle/>
          <a:p>
            <a:pPr algn="ctr"/>
            <a:r>
              <a:rPr lang="en-US" sz="1300" b="1" dirty="0">
                <a:ln w="0"/>
                <a:solidFill>
                  <a:srgbClr val="FF0000"/>
                </a:solidFill>
                <a:effectLst>
                  <a:outerShdw blurRad="38100" dist="25400" dir="5400000" algn="ctr" rotWithShape="0">
                    <a:srgbClr val="6E747A">
                      <a:alpha val="43000"/>
                    </a:srgbClr>
                  </a:outerShdw>
                </a:effectLst>
              </a:rPr>
              <a:t>B</a:t>
            </a:r>
          </a:p>
        </p:txBody>
      </p:sp>
      <p:sp>
        <p:nvSpPr>
          <p:cNvPr id="9" name="Rectangle 8">
            <a:extLst>
              <a:ext uri="{FF2B5EF4-FFF2-40B4-BE49-F238E27FC236}">
                <a16:creationId xmlns:a16="http://schemas.microsoft.com/office/drawing/2014/main" id="{879B7D30-6694-4580-98FE-3B2946DCB89C}"/>
              </a:ext>
            </a:extLst>
          </p:cNvPr>
          <p:cNvSpPr/>
          <p:nvPr/>
        </p:nvSpPr>
        <p:spPr>
          <a:xfrm>
            <a:off x="10075144" y="1819968"/>
            <a:ext cx="643571" cy="292388"/>
          </a:xfrm>
          <a:prstGeom prst="rect">
            <a:avLst/>
          </a:prstGeom>
          <a:noFill/>
        </p:spPr>
        <p:txBody>
          <a:bodyPr wrap="square" lIns="91440" tIns="45720" rIns="91440" bIns="45720">
            <a:spAutoFit/>
          </a:bodyPr>
          <a:lstStyle/>
          <a:p>
            <a:pPr algn="ctr"/>
            <a:r>
              <a:rPr lang="en-US" sz="1300" b="1" dirty="0">
                <a:ln w="0"/>
                <a:solidFill>
                  <a:srgbClr val="FF0000"/>
                </a:solidFill>
                <a:effectLst>
                  <a:outerShdw blurRad="38100" dist="25400" dir="5400000" algn="ctr" rotWithShape="0">
                    <a:srgbClr val="6E747A">
                      <a:alpha val="43000"/>
                    </a:srgbClr>
                  </a:outerShdw>
                </a:effectLst>
              </a:rPr>
              <a:t>S</a:t>
            </a:r>
          </a:p>
        </p:txBody>
      </p:sp>
      <p:pic>
        <p:nvPicPr>
          <p:cNvPr id="10" name="Picture 9">
            <a:extLst>
              <a:ext uri="{FF2B5EF4-FFF2-40B4-BE49-F238E27FC236}">
                <a16:creationId xmlns:a16="http://schemas.microsoft.com/office/drawing/2014/main" id="{44152D3E-BBDC-478A-9383-74A2B07A96E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195581" y="3352040"/>
            <a:ext cx="3633539" cy="2561743"/>
          </a:xfrm>
          <a:prstGeom prst="rect">
            <a:avLst/>
          </a:prstGeom>
          <a:ln w="19050">
            <a:solidFill>
              <a:srgbClr val="0070C0"/>
            </a:solidFill>
          </a:ln>
          <a:effectLst/>
        </p:spPr>
      </p:pic>
      <p:sp>
        <p:nvSpPr>
          <p:cNvPr id="11" name="Rectangle 10">
            <a:extLst>
              <a:ext uri="{FF2B5EF4-FFF2-40B4-BE49-F238E27FC236}">
                <a16:creationId xmlns:a16="http://schemas.microsoft.com/office/drawing/2014/main" id="{87700CFC-85EB-4214-AD74-1E5F6B77BAE6}"/>
              </a:ext>
            </a:extLst>
          </p:cNvPr>
          <p:cNvSpPr/>
          <p:nvPr/>
        </p:nvSpPr>
        <p:spPr>
          <a:xfrm>
            <a:off x="8983304" y="4787125"/>
            <a:ext cx="647564" cy="292388"/>
          </a:xfrm>
          <a:prstGeom prst="rect">
            <a:avLst/>
          </a:prstGeom>
          <a:noFill/>
        </p:spPr>
        <p:txBody>
          <a:bodyPr wrap="square" lIns="91440" tIns="45720" rIns="91440" bIns="45720">
            <a:spAutoFit/>
          </a:bodyPr>
          <a:lstStyle/>
          <a:p>
            <a:pPr algn="ctr"/>
            <a:r>
              <a:rPr lang="en-US" sz="1300" b="1" dirty="0">
                <a:ln w="0"/>
                <a:solidFill>
                  <a:srgbClr val="FF0000"/>
                </a:solidFill>
                <a:effectLst>
                  <a:outerShdw blurRad="38100" dist="25400" dir="5400000" algn="ctr" rotWithShape="0">
                    <a:srgbClr val="6E747A">
                      <a:alpha val="43000"/>
                    </a:srgbClr>
                  </a:outerShdw>
                </a:effectLst>
              </a:rPr>
              <a:t>R</a:t>
            </a:r>
          </a:p>
        </p:txBody>
      </p:sp>
      <p:sp>
        <p:nvSpPr>
          <p:cNvPr id="12" name="Rectangle 11">
            <a:extLst>
              <a:ext uri="{FF2B5EF4-FFF2-40B4-BE49-F238E27FC236}">
                <a16:creationId xmlns:a16="http://schemas.microsoft.com/office/drawing/2014/main" id="{408D4325-59AF-4CC2-BA45-8E1C753FAF17}"/>
              </a:ext>
            </a:extLst>
          </p:cNvPr>
          <p:cNvSpPr/>
          <p:nvPr/>
        </p:nvSpPr>
        <p:spPr>
          <a:xfrm>
            <a:off x="8861866" y="4683599"/>
            <a:ext cx="647564" cy="292388"/>
          </a:xfrm>
          <a:prstGeom prst="rect">
            <a:avLst/>
          </a:prstGeom>
          <a:noFill/>
        </p:spPr>
        <p:txBody>
          <a:bodyPr wrap="square" lIns="91440" tIns="45720" rIns="91440" bIns="45720">
            <a:spAutoFit/>
          </a:bodyPr>
          <a:lstStyle/>
          <a:p>
            <a:pPr algn="ctr"/>
            <a:r>
              <a:rPr lang="en-US" sz="1300" b="1" dirty="0">
                <a:ln w="0"/>
                <a:solidFill>
                  <a:srgbClr val="FF0000"/>
                </a:solidFill>
                <a:effectLst>
                  <a:outerShdw blurRad="38100" dist="25400" dir="5400000" algn="ctr" rotWithShape="0">
                    <a:srgbClr val="6E747A">
                      <a:alpha val="43000"/>
                    </a:srgbClr>
                  </a:outerShdw>
                </a:effectLst>
              </a:rPr>
              <a:t>G</a:t>
            </a:r>
          </a:p>
        </p:txBody>
      </p:sp>
      <p:sp>
        <p:nvSpPr>
          <p:cNvPr id="13" name="Rectangle 12">
            <a:extLst>
              <a:ext uri="{FF2B5EF4-FFF2-40B4-BE49-F238E27FC236}">
                <a16:creationId xmlns:a16="http://schemas.microsoft.com/office/drawing/2014/main" id="{283E1A06-8594-4A4B-A0A1-8ABE28918977}"/>
              </a:ext>
            </a:extLst>
          </p:cNvPr>
          <p:cNvSpPr/>
          <p:nvPr/>
        </p:nvSpPr>
        <p:spPr>
          <a:xfrm>
            <a:off x="10030695" y="4774821"/>
            <a:ext cx="647564" cy="292388"/>
          </a:xfrm>
          <a:prstGeom prst="rect">
            <a:avLst/>
          </a:prstGeom>
          <a:noFill/>
        </p:spPr>
        <p:txBody>
          <a:bodyPr wrap="square" lIns="91440" tIns="45720" rIns="91440" bIns="45720">
            <a:spAutoFit/>
          </a:bodyPr>
          <a:lstStyle/>
          <a:p>
            <a:pPr algn="ctr"/>
            <a:r>
              <a:rPr lang="en-US" sz="1300" b="1" dirty="0">
                <a:ln w="0"/>
                <a:solidFill>
                  <a:srgbClr val="FF0000"/>
                </a:solidFill>
                <a:effectLst>
                  <a:outerShdw blurRad="38100" dist="25400" dir="5400000" algn="ctr" rotWithShape="0">
                    <a:srgbClr val="6E747A">
                      <a:alpha val="43000"/>
                    </a:srgbClr>
                  </a:outerShdw>
                </a:effectLst>
              </a:rPr>
              <a:t>S</a:t>
            </a:r>
          </a:p>
        </p:txBody>
      </p:sp>
      <p:sp>
        <p:nvSpPr>
          <p:cNvPr id="14" name="Rectangle 13">
            <a:extLst>
              <a:ext uri="{FF2B5EF4-FFF2-40B4-BE49-F238E27FC236}">
                <a16:creationId xmlns:a16="http://schemas.microsoft.com/office/drawing/2014/main" id="{13B24FAC-FE9A-42DC-B953-23C7FB1C59B0}"/>
              </a:ext>
            </a:extLst>
          </p:cNvPr>
          <p:cNvSpPr/>
          <p:nvPr/>
        </p:nvSpPr>
        <p:spPr>
          <a:xfrm>
            <a:off x="9335307" y="4438832"/>
            <a:ext cx="647564" cy="337728"/>
          </a:xfrm>
          <a:prstGeom prst="rect">
            <a:avLst/>
          </a:prstGeom>
          <a:noFill/>
        </p:spPr>
        <p:txBody>
          <a:bodyPr wrap="square" lIns="91440" tIns="45720" rIns="91440" bIns="45720">
            <a:spAutoFit/>
          </a:bodyPr>
          <a:lstStyle/>
          <a:p>
            <a:pPr algn="ctr"/>
            <a:r>
              <a:rPr lang="en-US" sz="1300" dirty="0">
                <a:ln w="0"/>
                <a:solidFill>
                  <a:srgbClr val="FF0000"/>
                </a:solidFill>
                <a:effectLst>
                  <a:outerShdw blurRad="38100" dist="25400" dir="5400000" algn="ctr" rotWithShape="0">
                    <a:srgbClr val="6E747A">
                      <a:alpha val="43000"/>
                    </a:srgbClr>
                  </a:outerShdw>
                </a:effectLst>
              </a:rPr>
              <a:t>T</a:t>
            </a:r>
          </a:p>
        </p:txBody>
      </p:sp>
      <p:sp>
        <p:nvSpPr>
          <p:cNvPr id="15" name="Rectangle 14">
            <a:extLst>
              <a:ext uri="{FF2B5EF4-FFF2-40B4-BE49-F238E27FC236}">
                <a16:creationId xmlns:a16="http://schemas.microsoft.com/office/drawing/2014/main" id="{B42619D1-5FD8-4065-86A4-9B3D64D82574}"/>
              </a:ext>
            </a:extLst>
          </p:cNvPr>
          <p:cNvSpPr/>
          <p:nvPr/>
        </p:nvSpPr>
        <p:spPr>
          <a:xfrm>
            <a:off x="9735134" y="4514735"/>
            <a:ext cx="647564" cy="292388"/>
          </a:xfrm>
          <a:prstGeom prst="rect">
            <a:avLst/>
          </a:prstGeom>
          <a:noFill/>
        </p:spPr>
        <p:txBody>
          <a:bodyPr wrap="square" lIns="91440" tIns="45720" rIns="91440" bIns="45720">
            <a:spAutoFit/>
          </a:bodyPr>
          <a:lstStyle/>
          <a:p>
            <a:pPr algn="ctr"/>
            <a:r>
              <a:rPr lang="en-US" sz="1300" b="1" dirty="0">
                <a:ln w="0"/>
                <a:solidFill>
                  <a:srgbClr val="FF0000"/>
                </a:solidFill>
                <a:effectLst>
                  <a:outerShdw blurRad="38100" dist="25400" dir="5400000" algn="ctr" rotWithShape="0">
                    <a:srgbClr val="6E747A">
                      <a:alpha val="43000"/>
                    </a:srgbClr>
                  </a:outerShdw>
                </a:effectLst>
              </a:rPr>
              <a:t>I</a:t>
            </a:r>
          </a:p>
        </p:txBody>
      </p:sp>
      <p:pic>
        <p:nvPicPr>
          <p:cNvPr id="17" name="Picture 16">
            <a:extLst>
              <a:ext uri="{FF2B5EF4-FFF2-40B4-BE49-F238E27FC236}">
                <a16:creationId xmlns:a16="http://schemas.microsoft.com/office/drawing/2014/main" id="{B6F7149D-FC33-496B-ABE6-929756C2DFAA}"/>
              </a:ext>
            </a:extLst>
          </p:cNvPr>
          <p:cNvPicPr>
            <a:picLocks noChangeAspect="1"/>
          </p:cNvPicPr>
          <p:nvPr/>
        </p:nvPicPr>
        <p:blipFill rotWithShape="1">
          <a:blip r:embed="rId10"/>
          <a:srcRect l="4387" t="10548" r="4588" b="4991"/>
          <a:stretch/>
        </p:blipFill>
        <p:spPr>
          <a:xfrm>
            <a:off x="318283" y="800765"/>
            <a:ext cx="851654" cy="703869"/>
          </a:xfrm>
          <a:prstGeom prst="rect">
            <a:avLst/>
          </a:prstGeom>
          <a:ln w="19050">
            <a:solidFill>
              <a:srgbClr val="0070C0"/>
            </a:solidFill>
          </a:ln>
        </p:spPr>
      </p:pic>
      <p:pic>
        <p:nvPicPr>
          <p:cNvPr id="18" name="Picture 17">
            <a:extLst>
              <a:ext uri="{FF2B5EF4-FFF2-40B4-BE49-F238E27FC236}">
                <a16:creationId xmlns:a16="http://schemas.microsoft.com/office/drawing/2014/main" id="{BA7C3589-97EF-4743-94EF-FD758E64361E}"/>
              </a:ext>
            </a:extLst>
          </p:cNvPr>
          <p:cNvPicPr>
            <a:picLocks noChangeAspect="1"/>
          </p:cNvPicPr>
          <p:nvPr/>
        </p:nvPicPr>
        <p:blipFill rotWithShape="1">
          <a:blip r:embed="rId11"/>
          <a:srcRect t="4975" r="3195" b="9121"/>
          <a:stretch/>
        </p:blipFill>
        <p:spPr>
          <a:xfrm>
            <a:off x="325357" y="3002367"/>
            <a:ext cx="864362" cy="699346"/>
          </a:xfrm>
          <a:prstGeom prst="rect">
            <a:avLst/>
          </a:prstGeom>
          <a:ln w="19050">
            <a:solidFill>
              <a:srgbClr val="0070C0"/>
            </a:solidFill>
          </a:ln>
        </p:spPr>
      </p:pic>
      <p:pic>
        <p:nvPicPr>
          <p:cNvPr id="19" name="Picture 18">
            <a:extLst>
              <a:ext uri="{FF2B5EF4-FFF2-40B4-BE49-F238E27FC236}">
                <a16:creationId xmlns:a16="http://schemas.microsoft.com/office/drawing/2014/main" id="{FE8AD26A-E870-4C79-85E8-D01130A2734B}"/>
              </a:ext>
            </a:extLst>
          </p:cNvPr>
          <p:cNvPicPr>
            <a:picLocks noChangeAspect="1"/>
          </p:cNvPicPr>
          <p:nvPr/>
        </p:nvPicPr>
        <p:blipFill rotWithShape="1">
          <a:blip r:embed="rId12"/>
          <a:srcRect l="7608" t="14722" r="8630" b="5365"/>
          <a:stretch/>
        </p:blipFill>
        <p:spPr>
          <a:xfrm>
            <a:off x="325357" y="4106872"/>
            <a:ext cx="844580" cy="745591"/>
          </a:xfrm>
          <a:prstGeom prst="rect">
            <a:avLst/>
          </a:prstGeom>
          <a:ln w="19050">
            <a:solidFill>
              <a:srgbClr val="0070C0"/>
            </a:solidFill>
          </a:ln>
        </p:spPr>
      </p:pic>
      <p:pic>
        <p:nvPicPr>
          <p:cNvPr id="20" name="Picture 19">
            <a:extLst>
              <a:ext uri="{FF2B5EF4-FFF2-40B4-BE49-F238E27FC236}">
                <a16:creationId xmlns:a16="http://schemas.microsoft.com/office/drawing/2014/main" id="{08C88752-BC7A-48A5-B21A-12F5F55F2402}"/>
              </a:ext>
            </a:extLst>
          </p:cNvPr>
          <p:cNvPicPr>
            <a:picLocks noChangeAspect="1"/>
          </p:cNvPicPr>
          <p:nvPr/>
        </p:nvPicPr>
        <p:blipFill rotWithShape="1">
          <a:blip r:embed="rId13"/>
          <a:srcRect l="6693" t="12987" r="4885" b="1700"/>
          <a:stretch/>
        </p:blipFill>
        <p:spPr>
          <a:xfrm>
            <a:off x="325357" y="5309183"/>
            <a:ext cx="864362" cy="759504"/>
          </a:xfrm>
          <a:prstGeom prst="rect">
            <a:avLst/>
          </a:prstGeom>
          <a:ln w="19050">
            <a:solidFill>
              <a:srgbClr val="0070C0"/>
            </a:solidFill>
          </a:ln>
        </p:spPr>
      </p:pic>
      <p:pic>
        <p:nvPicPr>
          <p:cNvPr id="21" name="Picture 20">
            <a:extLst>
              <a:ext uri="{FF2B5EF4-FFF2-40B4-BE49-F238E27FC236}">
                <a16:creationId xmlns:a16="http://schemas.microsoft.com/office/drawing/2014/main" id="{1A9607F5-191E-4550-A63A-ECD4B248FEFE}"/>
              </a:ext>
            </a:extLst>
          </p:cNvPr>
          <p:cNvPicPr>
            <a:picLocks noChangeAspect="1"/>
          </p:cNvPicPr>
          <p:nvPr/>
        </p:nvPicPr>
        <p:blipFill rotWithShape="1">
          <a:blip r:embed="rId14"/>
          <a:srcRect l="4674" t="10335" r="3617" b="15711"/>
          <a:stretch/>
        </p:blipFill>
        <p:spPr>
          <a:xfrm>
            <a:off x="338065" y="1908653"/>
            <a:ext cx="851654" cy="688555"/>
          </a:xfrm>
          <a:prstGeom prst="rect">
            <a:avLst/>
          </a:prstGeom>
          <a:ln w="19050">
            <a:solidFill>
              <a:srgbClr val="0070C0"/>
            </a:solidFill>
          </a:ln>
        </p:spPr>
      </p:pic>
      <p:sp>
        <p:nvSpPr>
          <p:cNvPr id="22" name="TextBox 21">
            <a:extLst>
              <a:ext uri="{FF2B5EF4-FFF2-40B4-BE49-F238E27FC236}">
                <a16:creationId xmlns:a16="http://schemas.microsoft.com/office/drawing/2014/main" id="{C4F9A812-95A3-4834-A4A4-83E39679136B}"/>
              </a:ext>
            </a:extLst>
          </p:cNvPr>
          <p:cNvSpPr txBox="1"/>
          <p:nvPr/>
        </p:nvSpPr>
        <p:spPr>
          <a:xfrm>
            <a:off x="2297979" y="2477292"/>
            <a:ext cx="4253255" cy="338554"/>
          </a:xfrm>
          <a:prstGeom prst="rect">
            <a:avLst/>
          </a:prstGeom>
          <a:solidFill>
            <a:srgbClr val="00B0F0"/>
          </a:solidFill>
          <a:ln>
            <a:solidFill>
              <a:srgbClr val="0070C0"/>
            </a:solidFill>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ru-RU" sz="1600" b="1" dirty="0">
                <a:solidFill>
                  <a:schemeClr val="bg1"/>
                </a:solidFill>
              </a:rPr>
              <a:t>Агенезия мозолистого тела головного мозга</a:t>
            </a:r>
            <a:endParaRPr lang="en-US" sz="1600" b="1" dirty="0">
              <a:solidFill>
                <a:schemeClr val="bg1"/>
              </a:solidFill>
            </a:endParaRPr>
          </a:p>
        </p:txBody>
      </p:sp>
      <p:sp>
        <p:nvSpPr>
          <p:cNvPr id="23" name="TextBox 22">
            <a:extLst>
              <a:ext uri="{FF2B5EF4-FFF2-40B4-BE49-F238E27FC236}">
                <a16:creationId xmlns:a16="http://schemas.microsoft.com/office/drawing/2014/main" id="{45773334-D667-4FC8-A63A-F564BAD2B3B6}"/>
              </a:ext>
            </a:extLst>
          </p:cNvPr>
          <p:cNvSpPr txBox="1"/>
          <p:nvPr/>
        </p:nvSpPr>
        <p:spPr>
          <a:xfrm>
            <a:off x="2873906" y="3523082"/>
            <a:ext cx="3079969" cy="338555"/>
          </a:xfrm>
          <a:prstGeom prst="rect">
            <a:avLst/>
          </a:prstGeom>
          <a:solidFill>
            <a:srgbClr val="00B0F0"/>
          </a:solidFill>
          <a:ln>
            <a:solidFill>
              <a:srgbClr val="0070C0"/>
            </a:solidFill>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ru-RU" sz="1600" b="1" dirty="0" err="1">
                <a:solidFill>
                  <a:schemeClr val="bg1"/>
                </a:solidFill>
              </a:rPr>
              <a:t>Дисгенезия</a:t>
            </a:r>
            <a:r>
              <a:rPr lang="ru-RU" sz="1600" b="1" dirty="0">
                <a:solidFill>
                  <a:schemeClr val="bg1"/>
                </a:solidFill>
              </a:rPr>
              <a:t> мозолистого тела</a:t>
            </a:r>
            <a:endParaRPr lang="en-US" sz="1600" b="1" dirty="0">
              <a:solidFill>
                <a:schemeClr val="bg1"/>
              </a:solidFill>
            </a:endParaRPr>
          </a:p>
        </p:txBody>
      </p:sp>
      <p:sp>
        <p:nvSpPr>
          <p:cNvPr id="24" name="TextBox 23">
            <a:extLst>
              <a:ext uri="{FF2B5EF4-FFF2-40B4-BE49-F238E27FC236}">
                <a16:creationId xmlns:a16="http://schemas.microsoft.com/office/drawing/2014/main" id="{2E2526F4-8321-4628-852C-A1E844F2E532}"/>
              </a:ext>
            </a:extLst>
          </p:cNvPr>
          <p:cNvSpPr txBox="1"/>
          <p:nvPr/>
        </p:nvSpPr>
        <p:spPr>
          <a:xfrm>
            <a:off x="1810324" y="4740959"/>
            <a:ext cx="5228564" cy="338554"/>
          </a:xfrm>
          <a:prstGeom prst="rect">
            <a:avLst/>
          </a:prstGeom>
          <a:solidFill>
            <a:srgbClr val="00B0F0"/>
          </a:solidFill>
          <a:ln>
            <a:solidFill>
              <a:srgbClr val="0070C0"/>
            </a:solidFill>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ru-RU" sz="1600" b="1" dirty="0">
                <a:solidFill>
                  <a:schemeClr val="bg1"/>
                </a:solidFill>
              </a:rPr>
              <a:t>Гипоплазия мозолистого тела головного мозга</a:t>
            </a:r>
          </a:p>
        </p:txBody>
      </p:sp>
      <p:sp>
        <p:nvSpPr>
          <p:cNvPr id="2" name="TextBox 1">
            <a:extLst>
              <a:ext uri="{FF2B5EF4-FFF2-40B4-BE49-F238E27FC236}">
                <a16:creationId xmlns:a16="http://schemas.microsoft.com/office/drawing/2014/main" id="{D51A515C-0271-48B2-8E05-5D0A4AF65324}"/>
              </a:ext>
            </a:extLst>
          </p:cNvPr>
          <p:cNvSpPr txBox="1"/>
          <p:nvPr/>
        </p:nvSpPr>
        <p:spPr>
          <a:xfrm>
            <a:off x="8035017" y="6004187"/>
            <a:ext cx="2683698" cy="646331"/>
          </a:xfrm>
          <a:prstGeom prst="rect">
            <a:avLst/>
          </a:prstGeom>
          <a:noFill/>
        </p:spPr>
        <p:txBody>
          <a:bodyPr wrap="square" rtlCol="0">
            <a:spAutoFit/>
          </a:bodyPr>
          <a:lstStyle/>
          <a:p>
            <a:r>
              <a:rPr lang="ru-RU" sz="1200" dirty="0" smtClean="0">
                <a:solidFill>
                  <a:schemeClr val="bg1"/>
                </a:solidFill>
              </a:rPr>
              <a:t>Неконтрастные </a:t>
            </a:r>
            <a:r>
              <a:rPr lang="ru-RU" sz="1200" dirty="0">
                <a:solidFill>
                  <a:schemeClr val="bg1"/>
                </a:solidFill>
              </a:rPr>
              <a:t>КТ-изображение (A) и </a:t>
            </a:r>
            <a:r>
              <a:rPr lang="ru-RU" sz="1200" dirty="0" smtClean="0">
                <a:solidFill>
                  <a:schemeClr val="bg1"/>
                </a:solidFill>
              </a:rPr>
              <a:t>Т1-взвешенное </a:t>
            </a:r>
            <a:r>
              <a:rPr lang="ru-RU" sz="1200" dirty="0">
                <a:solidFill>
                  <a:schemeClr val="bg1"/>
                </a:solidFill>
              </a:rPr>
              <a:t>МР-изображение (B</a:t>
            </a:r>
            <a:r>
              <a:rPr lang="ru-RU" sz="1200" dirty="0" smtClean="0">
                <a:solidFill>
                  <a:schemeClr val="bg1"/>
                </a:solidFill>
              </a:rPr>
              <a:t>) в сагиттальной проекции</a:t>
            </a:r>
            <a:endParaRPr lang="en-US" sz="1200" dirty="0">
              <a:solidFill>
                <a:schemeClr val="bg1"/>
              </a:solidFill>
            </a:endParaRPr>
          </a:p>
        </p:txBody>
      </p:sp>
      <p:sp>
        <p:nvSpPr>
          <p:cNvPr id="3" name="TextBox 2">
            <a:extLst>
              <a:ext uri="{FF2B5EF4-FFF2-40B4-BE49-F238E27FC236}">
                <a16:creationId xmlns:a16="http://schemas.microsoft.com/office/drawing/2014/main" id="{893830A0-ED93-49F4-9135-B2789204CE28}"/>
              </a:ext>
            </a:extLst>
          </p:cNvPr>
          <p:cNvSpPr txBox="1"/>
          <p:nvPr/>
        </p:nvSpPr>
        <p:spPr>
          <a:xfrm>
            <a:off x="8212552" y="2858366"/>
            <a:ext cx="346488" cy="369332"/>
          </a:xfrm>
          <a:prstGeom prst="rect">
            <a:avLst/>
          </a:prstGeom>
          <a:noFill/>
        </p:spPr>
        <p:txBody>
          <a:bodyPr wrap="square" rtlCol="0">
            <a:spAutoFit/>
          </a:bodyPr>
          <a:lstStyle/>
          <a:p>
            <a:r>
              <a:rPr lang="en-US" b="1" dirty="0"/>
              <a:t>A</a:t>
            </a:r>
          </a:p>
        </p:txBody>
      </p:sp>
      <p:sp>
        <p:nvSpPr>
          <p:cNvPr id="25" name="TextBox 24">
            <a:extLst>
              <a:ext uri="{FF2B5EF4-FFF2-40B4-BE49-F238E27FC236}">
                <a16:creationId xmlns:a16="http://schemas.microsoft.com/office/drawing/2014/main" id="{1C30CD20-5A52-4A36-9263-98D34C60526E}"/>
              </a:ext>
            </a:extLst>
          </p:cNvPr>
          <p:cNvSpPr txBox="1"/>
          <p:nvPr/>
        </p:nvSpPr>
        <p:spPr>
          <a:xfrm>
            <a:off x="8239271" y="5481937"/>
            <a:ext cx="346488" cy="369332"/>
          </a:xfrm>
          <a:prstGeom prst="rect">
            <a:avLst/>
          </a:prstGeom>
          <a:noFill/>
        </p:spPr>
        <p:txBody>
          <a:bodyPr wrap="square" rtlCol="0">
            <a:spAutoFit/>
          </a:bodyPr>
          <a:lstStyle/>
          <a:p>
            <a:r>
              <a:rPr lang="en-US" b="1" dirty="0">
                <a:solidFill>
                  <a:schemeClr val="bg1"/>
                </a:solidFill>
              </a:rPr>
              <a:t>B</a:t>
            </a:r>
          </a:p>
        </p:txBody>
      </p:sp>
    </p:spTree>
    <p:extLst>
      <p:ext uri="{BB962C8B-B14F-4D97-AF65-F5344CB8AC3E}">
        <p14:creationId xmlns:p14="http://schemas.microsoft.com/office/powerpoint/2010/main" val="113091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par>
                          <p:cTn id="44" fill="hold">
                            <p:stCondLst>
                              <p:cond delay="1000"/>
                            </p:stCondLst>
                            <p:childTnLst>
                              <p:par>
                                <p:cTn id="45" presetID="53" presetClass="entr" presetSubtype="16"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animEffect transition="in" filter="fade">
                                      <p:cBhvr>
                                        <p:cTn id="64" dur="500"/>
                                        <p:tgtEl>
                                          <p:spTgt spid="1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arn(inVertical)">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8256F70-767D-4B22-B21A-D8A4E817461C}"/>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5884333" y="1906090"/>
            <a:ext cx="3808455" cy="3045819"/>
          </a:xfrm>
          <a:ln w="19050">
            <a:solidFill>
              <a:srgbClr val="0070C0"/>
            </a:solidFill>
          </a:ln>
          <a:effectLst/>
        </p:spPr>
      </p:pic>
      <p:sp>
        <p:nvSpPr>
          <p:cNvPr id="3" name="Title 2">
            <a:extLst>
              <a:ext uri="{FF2B5EF4-FFF2-40B4-BE49-F238E27FC236}">
                <a16:creationId xmlns:a16="http://schemas.microsoft.com/office/drawing/2014/main" id="{14A74710-28A8-4F68-B5B1-F2623073C110}"/>
              </a:ext>
            </a:extLst>
          </p:cNvPr>
          <p:cNvSpPr>
            <a:spLocks noGrp="1"/>
          </p:cNvSpPr>
          <p:nvPr>
            <p:ph type="title"/>
          </p:nvPr>
        </p:nvSpPr>
        <p:spPr>
          <a:xfrm>
            <a:off x="609600" y="50808"/>
            <a:ext cx="10972800" cy="604157"/>
          </a:xfrm>
        </p:spPr>
        <p:txBody>
          <a:bodyPr/>
          <a:lstStyle/>
          <a:p>
            <a:pPr algn="ctr"/>
            <a:r>
              <a:rPr lang="ru-RU" sz="3200" b="1" dirty="0" smtClean="0">
                <a:solidFill>
                  <a:srgbClr val="FFFF00"/>
                </a:solidFill>
              </a:rPr>
              <a:t>Артериальный кровоток мозолистого тела</a:t>
            </a:r>
            <a:endParaRPr lang="en-US" sz="3200" dirty="0">
              <a:solidFill>
                <a:srgbClr val="FFFF00"/>
              </a:solidFill>
            </a:endParaRPr>
          </a:p>
        </p:txBody>
      </p:sp>
      <p:sp>
        <p:nvSpPr>
          <p:cNvPr id="9" name="TextBox 8">
            <a:extLst>
              <a:ext uri="{FF2B5EF4-FFF2-40B4-BE49-F238E27FC236}">
                <a16:creationId xmlns:a16="http://schemas.microsoft.com/office/drawing/2014/main" id="{F5BD1B0B-5688-4BF1-8A2D-105951FEE76C}"/>
              </a:ext>
            </a:extLst>
          </p:cNvPr>
          <p:cNvSpPr txBox="1"/>
          <p:nvPr/>
        </p:nvSpPr>
        <p:spPr>
          <a:xfrm>
            <a:off x="114299" y="605816"/>
            <a:ext cx="11858625" cy="1200329"/>
          </a:xfrm>
          <a:prstGeom prst="rect">
            <a:avLst/>
          </a:prstGeom>
          <a:noFill/>
          <a:ln w="6350">
            <a:solidFill>
              <a:srgbClr val="C00000"/>
            </a:solidFill>
          </a:ln>
        </p:spPr>
        <p:txBody>
          <a:bodyPr wrap="square" rtlCol="0">
            <a:spAutoFit/>
          </a:bodyPr>
          <a:lstStyle/>
          <a:p>
            <a:pPr algn="just"/>
            <a:r>
              <a:rPr lang="ru-RU" b="1" dirty="0">
                <a:solidFill>
                  <a:schemeClr val="bg2"/>
                </a:solidFill>
              </a:rPr>
              <a:t>Большая часть мозолистого тела снабжается передней </a:t>
            </a:r>
            <a:r>
              <a:rPr lang="ru-RU" b="1" dirty="0" err="1">
                <a:solidFill>
                  <a:schemeClr val="bg2"/>
                </a:solidFill>
              </a:rPr>
              <a:t>перикаллозальной</a:t>
            </a:r>
            <a:r>
              <a:rPr lang="ru-RU" b="1" dirty="0">
                <a:solidFill>
                  <a:schemeClr val="bg2"/>
                </a:solidFill>
              </a:rPr>
              <a:t> артерией (А), которая является ветвью передней мозговой </a:t>
            </a:r>
            <a:r>
              <a:rPr lang="ru-RU" b="1" dirty="0" smtClean="0">
                <a:solidFill>
                  <a:schemeClr val="bg2"/>
                </a:solidFill>
              </a:rPr>
              <a:t>артерии, и </a:t>
            </a:r>
            <a:r>
              <a:rPr lang="ru-RU" b="1" dirty="0" err="1" smtClean="0">
                <a:solidFill>
                  <a:schemeClr val="bg2"/>
                </a:solidFill>
              </a:rPr>
              <a:t>субкаллозальной</a:t>
            </a:r>
            <a:r>
              <a:rPr lang="ru-RU" b="1" dirty="0" smtClean="0">
                <a:solidFill>
                  <a:schemeClr val="bg2"/>
                </a:solidFill>
              </a:rPr>
              <a:t> </a:t>
            </a:r>
            <a:r>
              <a:rPr lang="ru-RU" b="1" dirty="0">
                <a:solidFill>
                  <a:schemeClr val="bg2"/>
                </a:solidFill>
              </a:rPr>
              <a:t>или </a:t>
            </a:r>
            <a:r>
              <a:rPr lang="ru-RU" b="1" dirty="0" smtClean="0">
                <a:solidFill>
                  <a:schemeClr val="bg2"/>
                </a:solidFill>
              </a:rPr>
              <a:t>срединной </a:t>
            </a:r>
            <a:r>
              <a:rPr lang="ru-RU" b="1" dirty="0" err="1" smtClean="0">
                <a:solidFill>
                  <a:schemeClr val="bg2"/>
                </a:solidFill>
              </a:rPr>
              <a:t>каллозальной</a:t>
            </a:r>
            <a:r>
              <a:rPr lang="ru-RU" b="1" dirty="0" smtClean="0">
                <a:solidFill>
                  <a:schemeClr val="bg2"/>
                </a:solidFill>
              </a:rPr>
              <a:t> артерией </a:t>
            </a:r>
            <a:r>
              <a:rPr lang="ru-RU" b="1" dirty="0">
                <a:solidFill>
                  <a:schemeClr val="bg2"/>
                </a:solidFill>
              </a:rPr>
              <a:t>(М). </a:t>
            </a:r>
            <a:r>
              <a:rPr lang="ru-RU" b="1" dirty="0" smtClean="0">
                <a:solidFill>
                  <a:schemeClr val="bg2"/>
                </a:solidFill>
              </a:rPr>
              <a:t> Валик МТ </a:t>
            </a:r>
            <a:r>
              <a:rPr lang="ru-RU" b="1" dirty="0">
                <a:solidFill>
                  <a:schemeClr val="bg2"/>
                </a:solidFill>
              </a:rPr>
              <a:t>снабжается задней </a:t>
            </a:r>
            <a:r>
              <a:rPr lang="ru-RU" b="1" dirty="0" err="1">
                <a:solidFill>
                  <a:schemeClr val="bg2"/>
                </a:solidFill>
              </a:rPr>
              <a:t>перикаллозальной</a:t>
            </a:r>
            <a:r>
              <a:rPr lang="ru-RU" b="1" dirty="0">
                <a:solidFill>
                  <a:schemeClr val="bg2"/>
                </a:solidFill>
              </a:rPr>
              <a:t> артерией, также называемой </a:t>
            </a:r>
            <a:r>
              <a:rPr lang="ru-RU" b="1" dirty="0" err="1">
                <a:solidFill>
                  <a:schemeClr val="bg2"/>
                </a:solidFill>
              </a:rPr>
              <a:t>сплениальной</a:t>
            </a:r>
            <a:r>
              <a:rPr lang="ru-RU" b="1" dirty="0">
                <a:solidFill>
                  <a:schemeClr val="bg2"/>
                </a:solidFill>
              </a:rPr>
              <a:t> артерией (S), которая является ветвью задней мозговой </a:t>
            </a:r>
            <a:r>
              <a:rPr lang="ru-RU" b="1" dirty="0" smtClean="0">
                <a:solidFill>
                  <a:schemeClr val="bg2"/>
                </a:solidFill>
              </a:rPr>
              <a:t>артерии, и </a:t>
            </a:r>
            <a:r>
              <a:rPr lang="ru-RU" b="1" dirty="0" err="1" smtClean="0">
                <a:solidFill>
                  <a:schemeClr val="bg2"/>
                </a:solidFill>
              </a:rPr>
              <a:t>анастомозирует</a:t>
            </a:r>
            <a:r>
              <a:rPr lang="ru-RU" b="1" dirty="0" smtClean="0">
                <a:solidFill>
                  <a:schemeClr val="bg2"/>
                </a:solidFill>
              </a:rPr>
              <a:t> </a:t>
            </a:r>
            <a:r>
              <a:rPr lang="ru-RU" b="1" dirty="0">
                <a:solidFill>
                  <a:schemeClr val="bg2"/>
                </a:solidFill>
              </a:rPr>
              <a:t>с передней </a:t>
            </a:r>
            <a:r>
              <a:rPr lang="ru-RU" b="1" dirty="0" err="1">
                <a:solidFill>
                  <a:schemeClr val="bg2"/>
                </a:solidFill>
              </a:rPr>
              <a:t>перикаллозальной</a:t>
            </a:r>
            <a:r>
              <a:rPr lang="ru-RU" b="1" dirty="0">
                <a:solidFill>
                  <a:schemeClr val="bg2"/>
                </a:solidFill>
              </a:rPr>
              <a:t> артерией (A</a:t>
            </a:r>
            <a:r>
              <a:rPr lang="ru-RU" b="1" dirty="0" smtClean="0">
                <a:solidFill>
                  <a:schemeClr val="bg2"/>
                </a:solidFill>
              </a:rPr>
              <a:t>).</a:t>
            </a:r>
            <a:endParaRPr lang="en-US" b="1" dirty="0">
              <a:solidFill>
                <a:schemeClr val="bg2"/>
              </a:solidFill>
            </a:endParaRPr>
          </a:p>
        </p:txBody>
      </p:sp>
      <p:pic>
        <p:nvPicPr>
          <p:cNvPr id="4" name="Picture 3">
            <a:extLst>
              <a:ext uri="{FF2B5EF4-FFF2-40B4-BE49-F238E27FC236}">
                <a16:creationId xmlns:a16="http://schemas.microsoft.com/office/drawing/2014/main" id="{8D354868-0765-4660-A44E-BEC85294E8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02504" y="1906090"/>
            <a:ext cx="3699898" cy="3037114"/>
          </a:xfrm>
          <a:prstGeom prst="rect">
            <a:avLst/>
          </a:prstGeom>
          <a:ln w="19050">
            <a:solidFill>
              <a:srgbClr val="0070C0"/>
            </a:solidFill>
          </a:ln>
          <a:effectLst/>
        </p:spPr>
      </p:pic>
      <p:sp>
        <p:nvSpPr>
          <p:cNvPr id="12" name="Rectangle 11">
            <a:extLst>
              <a:ext uri="{FF2B5EF4-FFF2-40B4-BE49-F238E27FC236}">
                <a16:creationId xmlns:a16="http://schemas.microsoft.com/office/drawing/2014/main" id="{2708918B-FBAC-4350-9073-AFB21EB314B1}"/>
              </a:ext>
            </a:extLst>
          </p:cNvPr>
          <p:cNvSpPr/>
          <p:nvPr/>
        </p:nvSpPr>
        <p:spPr>
          <a:xfrm>
            <a:off x="114299" y="5051854"/>
            <a:ext cx="11958639" cy="1200329"/>
          </a:xfrm>
          <a:prstGeom prst="rect">
            <a:avLst/>
          </a:prstGeom>
          <a:ln w="6350">
            <a:solidFill>
              <a:srgbClr val="C00000"/>
            </a:solidFill>
          </a:ln>
        </p:spPr>
        <p:txBody>
          <a:bodyPr wrap="square">
            <a:spAutoFit/>
          </a:bodyPr>
          <a:lstStyle/>
          <a:p>
            <a:pPr algn="just"/>
            <a:r>
              <a:rPr lang="ru-RU" b="1" dirty="0" smtClean="0">
                <a:solidFill>
                  <a:schemeClr val="bg2"/>
                </a:solidFill>
              </a:rPr>
              <a:t>На сагиттальных изображениях </a:t>
            </a:r>
            <a:r>
              <a:rPr lang="ru-RU" b="1" dirty="0">
                <a:solidFill>
                  <a:schemeClr val="bg2"/>
                </a:solidFill>
              </a:rPr>
              <a:t>в проекции максимальной интенсивности (MIP) </a:t>
            </a:r>
            <a:r>
              <a:rPr lang="ru-RU" b="1" dirty="0" smtClean="0">
                <a:solidFill>
                  <a:schemeClr val="bg2"/>
                </a:solidFill>
              </a:rPr>
              <a:t>видно, как передняя и задняя </a:t>
            </a:r>
            <a:r>
              <a:rPr lang="ru-RU" b="1" dirty="0" err="1" smtClean="0">
                <a:solidFill>
                  <a:schemeClr val="bg2"/>
                </a:solidFill>
              </a:rPr>
              <a:t>перикаллозальные</a:t>
            </a:r>
            <a:r>
              <a:rPr lang="ru-RU" b="1" dirty="0" smtClean="0">
                <a:solidFill>
                  <a:schemeClr val="bg2"/>
                </a:solidFill>
              </a:rPr>
              <a:t> </a:t>
            </a:r>
            <a:r>
              <a:rPr lang="ru-RU" b="1" dirty="0" err="1" smtClean="0">
                <a:solidFill>
                  <a:schemeClr val="bg2"/>
                </a:solidFill>
              </a:rPr>
              <a:t>артери</a:t>
            </a:r>
            <a:r>
              <a:rPr lang="ru-RU" b="1" dirty="0" smtClean="0">
                <a:solidFill>
                  <a:schemeClr val="bg2"/>
                </a:solidFill>
              </a:rPr>
              <a:t> разветвляются, </a:t>
            </a:r>
            <a:r>
              <a:rPr lang="ru-RU" b="1" dirty="0">
                <a:solidFill>
                  <a:schemeClr val="bg2"/>
                </a:solidFill>
              </a:rPr>
              <a:t>образуя </a:t>
            </a:r>
            <a:r>
              <a:rPr lang="ru-RU" b="1" dirty="0" err="1">
                <a:solidFill>
                  <a:schemeClr val="bg2"/>
                </a:solidFill>
              </a:rPr>
              <a:t>перикаллозальное</a:t>
            </a:r>
            <a:r>
              <a:rPr lang="ru-RU" b="1" dirty="0">
                <a:solidFill>
                  <a:schemeClr val="bg2"/>
                </a:solidFill>
              </a:rPr>
              <a:t> </a:t>
            </a:r>
            <a:r>
              <a:rPr lang="ru-RU" b="1" dirty="0" err="1">
                <a:solidFill>
                  <a:schemeClr val="bg2"/>
                </a:solidFill>
              </a:rPr>
              <a:t>пиальное</a:t>
            </a:r>
            <a:r>
              <a:rPr lang="ru-RU" b="1" dirty="0">
                <a:solidFill>
                  <a:schemeClr val="bg2"/>
                </a:solidFill>
              </a:rPr>
              <a:t> </a:t>
            </a:r>
            <a:r>
              <a:rPr lang="ru-RU" b="1" dirty="0" smtClean="0">
                <a:solidFill>
                  <a:schemeClr val="bg2"/>
                </a:solidFill>
              </a:rPr>
              <a:t>сплетение (их размер слишком мал </a:t>
            </a:r>
            <a:r>
              <a:rPr lang="ru-RU" b="1" dirty="0">
                <a:solidFill>
                  <a:schemeClr val="bg2"/>
                </a:solidFill>
              </a:rPr>
              <a:t>для визуализации на </a:t>
            </a:r>
            <a:r>
              <a:rPr lang="ru-RU" b="1" dirty="0" smtClean="0">
                <a:solidFill>
                  <a:schemeClr val="bg2"/>
                </a:solidFill>
              </a:rPr>
              <a:t>MIP-изображениях). На изображении визуализируется </a:t>
            </a:r>
            <a:r>
              <a:rPr lang="ru-RU" b="1" dirty="0">
                <a:solidFill>
                  <a:schemeClr val="bg2"/>
                </a:solidFill>
              </a:rPr>
              <a:t>аневризма передней </a:t>
            </a:r>
            <a:r>
              <a:rPr lang="ru-RU" b="1" dirty="0" err="1">
                <a:solidFill>
                  <a:schemeClr val="bg2"/>
                </a:solidFill>
              </a:rPr>
              <a:t>коммуникантной</a:t>
            </a:r>
            <a:r>
              <a:rPr lang="ru-RU" b="1" dirty="0">
                <a:solidFill>
                  <a:schemeClr val="bg2"/>
                </a:solidFill>
              </a:rPr>
              <a:t> артерии (красный круг</a:t>
            </a:r>
            <a:r>
              <a:rPr lang="ru-RU" b="1" dirty="0" smtClean="0">
                <a:solidFill>
                  <a:schemeClr val="bg2"/>
                </a:solidFill>
              </a:rPr>
              <a:t>)</a:t>
            </a:r>
            <a:endParaRPr lang="en-US" b="1" dirty="0">
              <a:solidFill>
                <a:schemeClr val="bg2"/>
              </a:solidFill>
            </a:endParaRPr>
          </a:p>
        </p:txBody>
      </p:sp>
      <p:sp>
        <p:nvSpPr>
          <p:cNvPr id="13" name="Rectangle 12">
            <a:extLst>
              <a:ext uri="{FF2B5EF4-FFF2-40B4-BE49-F238E27FC236}">
                <a16:creationId xmlns:a16="http://schemas.microsoft.com/office/drawing/2014/main" id="{2CBD6F34-A96B-42F7-BEAB-1579CBB8217A}"/>
              </a:ext>
            </a:extLst>
          </p:cNvPr>
          <p:cNvSpPr/>
          <p:nvPr/>
        </p:nvSpPr>
        <p:spPr>
          <a:xfrm>
            <a:off x="2742927" y="3369069"/>
            <a:ext cx="310348" cy="307777"/>
          </a:xfrm>
          <a:prstGeom prst="rect">
            <a:avLst/>
          </a:prstGeom>
        </p:spPr>
        <p:txBody>
          <a:bodyPr wrap="square">
            <a:spAutoFit/>
          </a:bodyPr>
          <a:lstStyle/>
          <a:p>
            <a:r>
              <a:rPr lang="en-US" sz="1400" b="1" dirty="0">
                <a:solidFill>
                  <a:srgbClr val="FF0000"/>
                </a:solidFill>
              </a:rPr>
              <a:t>A</a:t>
            </a:r>
            <a:endParaRPr lang="en-US" sz="1400" b="1" dirty="0"/>
          </a:p>
        </p:txBody>
      </p:sp>
      <p:sp>
        <p:nvSpPr>
          <p:cNvPr id="14" name="Rectangle 13">
            <a:extLst>
              <a:ext uri="{FF2B5EF4-FFF2-40B4-BE49-F238E27FC236}">
                <a16:creationId xmlns:a16="http://schemas.microsoft.com/office/drawing/2014/main" id="{026F23C3-05D4-44D6-83E6-A90DAA71ED20}"/>
              </a:ext>
            </a:extLst>
          </p:cNvPr>
          <p:cNvSpPr/>
          <p:nvPr/>
        </p:nvSpPr>
        <p:spPr>
          <a:xfrm>
            <a:off x="6491748" y="3961946"/>
            <a:ext cx="274918" cy="307777"/>
          </a:xfrm>
          <a:prstGeom prst="rect">
            <a:avLst/>
          </a:prstGeom>
        </p:spPr>
        <p:txBody>
          <a:bodyPr wrap="square">
            <a:spAutoFit/>
          </a:bodyPr>
          <a:lstStyle/>
          <a:p>
            <a:r>
              <a:rPr lang="en-US" sz="1400" b="1" dirty="0">
                <a:solidFill>
                  <a:srgbClr val="FF0000"/>
                </a:solidFill>
              </a:rPr>
              <a:t>A</a:t>
            </a:r>
            <a:endParaRPr lang="en-US" sz="1400" b="1" dirty="0"/>
          </a:p>
        </p:txBody>
      </p:sp>
      <p:sp>
        <p:nvSpPr>
          <p:cNvPr id="15" name="Rectangle 14">
            <a:extLst>
              <a:ext uri="{FF2B5EF4-FFF2-40B4-BE49-F238E27FC236}">
                <a16:creationId xmlns:a16="http://schemas.microsoft.com/office/drawing/2014/main" id="{40B244D9-287B-42AA-A41A-3A0DEB0D2F6E}"/>
              </a:ext>
            </a:extLst>
          </p:cNvPr>
          <p:cNvSpPr/>
          <p:nvPr/>
        </p:nvSpPr>
        <p:spPr>
          <a:xfrm>
            <a:off x="4108312" y="2926906"/>
            <a:ext cx="310348" cy="307777"/>
          </a:xfrm>
          <a:prstGeom prst="rect">
            <a:avLst/>
          </a:prstGeom>
        </p:spPr>
        <p:txBody>
          <a:bodyPr wrap="square">
            <a:spAutoFit/>
          </a:bodyPr>
          <a:lstStyle/>
          <a:p>
            <a:r>
              <a:rPr lang="en-US" sz="1400" b="1" dirty="0">
                <a:solidFill>
                  <a:srgbClr val="FF0000"/>
                </a:solidFill>
              </a:rPr>
              <a:t>S</a:t>
            </a:r>
            <a:endParaRPr lang="en-US" sz="1400" b="1" dirty="0"/>
          </a:p>
        </p:txBody>
      </p:sp>
      <p:sp>
        <p:nvSpPr>
          <p:cNvPr id="17" name="Rectangle 16">
            <a:extLst>
              <a:ext uri="{FF2B5EF4-FFF2-40B4-BE49-F238E27FC236}">
                <a16:creationId xmlns:a16="http://schemas.microsoft.com/office/drawing/2014/main" id="{4247593E-2DE1-4525-9719-E1FA260EA34C}"/>
              </a:ext>
            </a:extLst>
          </p:cNvPr>
          <p:cNvSpPr/>
          <p:nvPr/>
        </p:nvSpPr>
        <p:spPr>
          <a:xfrm>
            <a:off x="7352974" y="3135452"/>
            <a:ext cx="310348" cy="307777"/>
          </a:xfrm>
          <a:prstGeom prst="rect">
            <a:avLst/>
          </a:prstGeom>
        </p:spPr>
        <p:txBody>
          <a:bodyPr wrap="square">
            <a:spAutoFit/>
          </a:bodyPr>
          <a:lstStyle/>
          <a:p>
            <a:r>
              <a:rPr lang="en-US" sz="1400" b="1" dirty="0">
                <a:solidFill>
                  <a:srgbClr val="FF0000"/>
                </a:solidFill>
              </a:rPr>
              <a:t>M</a:t>
            </a:r>
            <a:endParaRPr lang="en-US" sz="1400" b="1" dirty="0"/>
          </a:p>
        </p:txBody>
      </p:sp>
      <p:sp>
        <p:nvSpPr>
          <p:cNvPr id="18" name="Oval 17">
            <a:extLst>
              <a:ext uri="{FF2B5EF4-FFF2-40B4-BE49-F238E27FC236}">
                <a16:creationId xmlns:a16="http://schemas.microsoft.com/office/drawing/2014/main" id="{D6ECDF95-394A-4928-ADEC-3897701974E7}"/>
              </a:ext>
            </a:extLst>
          </p:cNvPr>
          <p:cNvSpPr/>
          <p:nvPr/>
        </p:nvSpPr>
        <p:spPr>
          <a:xfrm>
            <a:off x="7196351" y="4115834"/>
            <a:ext cx="306709" cy="290821"/>
          </a:xfrm>
          <a:prstGeom prst="ellipse">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E0DF"/>
              </a:solidFill>
            </a:endParaRPr>
          </a:p>
        </p:txBody>
      </p:sp>
    </p:spTree>
    <p:extLst>
      <p:ext uri="{BB962C8B-B14F-4D97-AF65-F5344CB8AC3E}">
        <p14:creationId xmlns:p14="http://schemas.microsoft.com/office/powerpoint/2010/main" val="3834112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F879F7-291B-436A-8A97-846D7F6B243A}"/>
              </a:ext>
            </a:extLst>
          </p:cNvPr>
          <p:cNvPicPr>
            <a:picLocks noChangeAspect="1"/>
          </p:cNvPicPr>
          <p:nvPr/>
        </p:nvPicPr>
        <p:blipFill rotWithShape="1">
          <a:blip r:embed="rId3"/>
          <a:srcRect l="7256" t="9390" r="6816" b="2054"/>
          <a:stretch/>
        </p:blipFill>
        <p:spPr>
          <a:xfrm>
            <a:off x="7575511" y="2317474"/>
            <a:ext cx="4038392" cy="3061896"/>
          </a:xfrm>
          <a:prstGeom prst="rect">
            <a:avLst/>
          </a:prstGeom>
          <a:ln w="19050">
            <a:solidFill>
              <a:srgbClr val="0070C0"/>
            </a:solidFill>
          </a:ln>
        </p:spPr>
      </p:pic>
      <p:sp>
        <p:nvSpPr>
          <p:cNvPr id="4" name="Title 2">
            <a:extLst>
              <a:ext uri="{FF2B5EF4-FFF2-40B4-BE49-F238E27FC236}">
                <a16:creationId xmlns:a16="http://schemas.microsoft.com/office/drawing/2014/main" id="{9104B04B-1C6C-4C98-84DD-39614CCB1732}"/>
              </a:ext>
            </a:extLst>
          </p:cNvPr>
          <p:cNvSpPr txBox="1">
            <a:spLocks/>
          </p:cNvSpPr>
          <p:nvPr/>
        </p:nvSpPr>
        <p:spPr>
          <a:xfrm>
            <a:off x="609600" y="306141"/>
            <a:ext cx="10972800" cy="604157"/>
          </a:xfrm>
          <a:prstGeom prst="rect">
            <a:avLst/>
          </a:prstGeom>
        </p:spPr>
        <p:txBody>
          <a:bodyPr lIns="121917" tIns="60958" rIns="121917" bIns="60958" rtlCol="0" anchor="b" anchorCtr="0"/>
          <a:lstStyle>
            <a:lvl1pPr algn="l" defTabSz="914377" rtl="0" eaLnBrk="1" latinLnBrk="0" hangingPunct="1">
              <a:lnSpc>
                <a:spcPct val="90000"/>
              </a:lnSpc>
              <a:spcBef>
                <a:spcPct val="0"/>
              </a:spcBef>
              <a:buNone/>
              <a:defRPr sz="4400" kern="1200">
                <a:solidFill>
                  <a:srgbClr val="FFFFFF"/>
                </a:solidFill>
                <a:latin typeface="+mj-lt"/>
                <a:ea typeface="+mj-ea"/>
                <a:cs typeface="+mj-cs"/>
              </a:defRPr>
            </a:lvl1pPr>
          </a:lstStyle>
          <a:p>
            <a:pPr algn="ctr"/>
            <a:r>
              <a:rPr lang="ru-RU" sz="3200" b="1" dirty="0" smtClean="0">
                <a:solidFill>
                  <a:srgbClr val="FFFF00"/>
                </a:solidFill>
              </a:rPr>
              <a:t>Венозный </a:t>
            </a:r>
            <a:r>
              <a:rPr lang="ru-RU" sz="3200" b="1" dirty="0">
                <a:solidFill>
                  <a:srgbClr val="FFFF00"/>
                </a:solidFill>
              </a:rPr>
              <a:t>кровоток мозолистого тела</a:t>
            </a:r>
            <a:endParaRPr lang="en-US" sz="3200" dirty="0">
              <a:solidFill>
                <a:srgbClr val="FFFF00"/>
              </a:solidFill>
              <a:latin typeface="Comic Sans MS" panose="030F0702030302020204" pitchFamily="66" charset="0"/>
            </a:endParaRPr>
          </a:p>
        </p:txBody>
      </p:sp>
      <p:sp>
        <p:nvSpPr>
          <p:cNvPr id="5" name="TextBox 4">
            <a:extLst>
              <a:ext uri="{FF2B5EF4-FFF2-40B4-BE49-F238E27FC236}">
                <a16:creationId xmlns:a16="http://schemas.microsoft.com/office/drawing/2014/main" id="{3B1917A4-C216-4189-8765-89CF5CB4088A}"/>
              </a:ext>
            </a:extLst>
          </p:cNvPr>
          <p:cNvSpPr txBox="1"/>
          <p:nvPr/>
        </p:nvSpPr>
        <p:spPr>
          <a:xfrm>
            <a:off x="333188" y="1153825"/>
            <a:ext cx="11525624" cy="923330"/>
          </a:xfrm>
          <a:prstGeom prst="rect">
            <a:avLst/>
          </a:prstGeom>
          <a:noFill/>
          <a:ln>
            <a:solidFill>
              <a:srgbClr val="0070C0"/>
            </a:solidFill>
          </a:ln>
        </p:spPr>
        <p:txBody>
          <a:bodyPr wrap="square" rtlCol="0">
            <a:spAutoFit/>
          </a:bodyPr>
          <a:lstStyle/>
          <a:p>
            <a:pPr algn="just"/>
            <a:r>
              <a:rPr lang="ru-RU" b="1" dirty="0" smtClean="0">
                <a:solidFill>
                  <a:schemeClr val="bg1"/>
                </a:solidFill>
              </a:rPr>
              <a:t>Венозный отток мозолистого тела осуществляется через </a:t>
            </a:r>
            <a:r>
              <a:rPr lang="ru-RU" b="1" dirty="0" err="1" smtClean="0">
                <a:solidFill>
                  <a:schemeClr val="bg1"/>
                </a:solidFill>
              </a:rPr>
              <a:t>субэпендимальные</a:t>
            </a:r>
            <a:r>
              <a:rPr lang="ru-RU" b="1" dirty="0" smtClean="0">
                <a:solidFill>
                  <a:schemeClr val="bg1"/>
                </a:solidFill>
              </a:rPr>
              <a:t> </a:t>
            </a:r>
            <a:r>
              <a:rPr lang="ru-RU" b="1" dirty="0">
                <a:solidFill>
                  <a:schemeClr val="bg1"/>
                </a:solidFill>
              </a:rPr>
              <a:t>вены, </a:t>
            </a:r>
            <a:r>
              <a:rPr lang="ru-RU" b="1" dirty="0" smtClean="0">
                <a:solidFill>
                  <a:schemeClr val="bg1"/>
                </a:solidFill>
              </a:rPr>
              <a:t>затем через </a:t>
            </a:r>
            <a:r>
              <a:rPr lang="ru-RU" b="1" dirty="0" err="1" smtClean="0">
                <a:solidFill>
                  <a:schemeClr val="bg1"/>
                </a:solidFill>
              </a:rPr>
              <a:t>септальные</a:t>
            </a:r>
            <a:r>
              <a:rPr lang="ru-RU" b="1" dirty="0" smtClean="0">
                <a:solidFill>
                  <a:schemeClr val="bg1"/>
                </a:solidFill>
              </a:rPr>
              <a:t> </a:t>
            </a:r>
            <a:r>
              <a:rPr lang="ru-RU" b="1" dirty="0">
                <a:solidFill>
                  <a:schemeClr val="bg1"/>
                </a:solidFill>
              </a:rPr>
              <a:t>вены (V) и </a:t>
            </a:r>
            <a:r>
              <a:rPr lang="ru-RU" b="1" dirty="0" smtClean="0">
                <a:solidFill>
                  <a:schemeClr val="bg1"/>
                </a:solidFill>
              </a:rPr>
              <a:t>вены боковых желудочков. Все они впадают </a:t>
            </a:r>
            <a:r>
              <a:rPr lang="ru-RU" b="1" dirty="0">
                <a:solidFill>
                  <a:schemeClr val="bg1"/>
                </a:solidFill>
              </a:rPr>
              <a:t>во внутренние мозговые вены (I</a:t>
            </a:r>
            <a:r>
              <a:rPr lang="ru-RU" b="1" dirty="0" smtClean="0">
                <a:solidFill>
                  <a:schemeClr val="bg1"/>
                </a:solidFill>
              </a:rPr>
              <a:t>).</a:t>
            </a:r>
            <a:endParaRPr lang="ru-RU" b="1" dirty="0">
              <a:solidFill>
                <a:schemeClr val="bg1"/>
              </a:solidFill>
            </a:endParaRPr>
          </a:p>
          <a:p>
            <a:pPr algn="just"/>
            <a:r>
              <a:rPr lang="ru-RU" b="1" dirty="0" smtClean="0">
                <a:solidFill>
                  <a:schemeClr val="bg1"/>
                </a:solidFill>
              </a:rPr>
              <a:t>Задняя вена мозолистого тела </a:t>
            </a:r>
            <a:r>
              <a:rPr lang="ru-RU" b="1" dirty="0">
                <a:solidFill>
                  <a:schemeClr val="bg1"/>
                </a:solidFill>
              </a:rPr>
              <a:t>(P) впадает в вену Галена (G), которая затем впадает в прямой синус (S). </a:t>
            </a:r>
            <a:endParaRPr lang="en-US" b="1" dirty="0">
              <a:solidFill>
                <a:schemeClr val="bg2"/>
              </a:solidFill>
            </a:endParaRPr>
          </a:p>
        </p:txBody>
      </p:sp>
      <p:pic>
        <p:nvPicPr>
          <p:cNvPr id="6" name="Picture 5">
            <a:extLst>
              <a:ext uri="{FF2B5EF4-FFF2-40B4-BE49-F238E27FC236}">
                <a16:creationId xmlns:a16="http://schemas.microsoft.com/office/drawing/2014/main" id="{0CA8BC11-DA64-498A-B402-39205D3719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39881" y="2320682"/>
            <a:ext cx="3814138" cy="3044952"/>
          </a:xfrm>
          <a:prstGeom prst="rect">
            <a:avLst/>
          </a:prstGeom>
          <a:ln w="19050">
            <a:solidFill>
              <a:srgbClr val="0070C0"/>
            </a:solidFill>
          </a:ln>
          <a:effectLst/>
        </p:spPr>
      </p:pic>
      <p:sp>
        <p:nvSpPr>
          <p:cNvPr id="9" name="Rectangle 8">
            <a:extLst>
              <a:ext uri="{FF2B5EF4-FFF2-40B4-BE49-F238E27FC236}">
                <a16:creationId xmlns:a16="http://schemas.microsoft.com/office/drawing/2014/main" id="{1452133E-125B-44CA-9392-8A536158C32D}"/>
              </a:ext>
            </a:extLst>
          </p:cNvPr>
          <p:cNvSpPr/>
          <p:nvPr/>
        </p:nvSpPr>
        <p:spPr>
          <a:xfrm>
            <a:off x="5335813" y="4079699"/>
            <a:ext cx="310348" cy="307777"/>
          </a:xfrm>
          <a:prstGeom prst="rect">
            <a:avLst/>
          </a:prstGeom>
        </p:spPr>
        <p:txBody>
          <a:bodyPr wrap="square">
            <a:spAutoFit/>
          </a:bodyPr>
          <a:lstStyle/>
          <a:p>
            <a:r>
              <a:rPr lang="en-US" sz="1400" b="1" dirty="0">
                <a:solidFill>
                  <a:srgbClr val="00CCFF"/>
                </a:solidFill>
              </a:rPr>
              <a:t>V</a:t>
            </a:r>
          </a:p>
        </p:txBody>
      </p:sp>
      <p:sp>
        <p:nvSpPr>
          <p:cNvPr id="10" name="Rectangle 9">
            <a:extLst>
              <a:ext uri="{FF2B5EF4-FFF2-40B4-BE49-F238E27FC236}">
                <a16:creationId xmlns:a16="http://schemas.microsoft.com/office/drawing/2014/main" id="{393493F5-5F97-4287-BE46-CC0D71762731}"/>
              </a:ext>
            </a:extLst>
          </p:cNvPr>
          <p:cNvSpPr/>
          <p:nvPr/>
        </p:nvSpPr>
        <p:spPr>
          <a:xfrm>
            <a:off x="9314149" y="4079699"/>
            <a:ext cx="310348" cy="307777"/>
          </a:xfrm>
          <a:prstGeom prst="rect">
            <a:avLst/>
          </a:prstGeom>
        </p:spPr>
        <p:txBody>
          <a:bodyPr wrap="square">
            <a:spAutoFit/>
          </a:bodyPr>
          <a:lstStyle/>
          <a:p>
            <a:r>
              <a:rPr lang="en-US" sz="1400" b="1" dirty="0">
                <a:solidFill>
                  <a:srgbClr val="00CCFF"/>
                </a:solidFill>
              </a:rPr>
              <a:t>V</a:t>
            </a:r>
          </a:p>
        </p:txBody>
      </p:sp>
      <p:sp>
        <p:nvSpPr>
          <p:cNvPr id="11" name="Rectangle 10">
            <a:extLst>
              <a:ext uri="{FF2B5EF4-FFF2-40B4-BE49-F238E27FC236}">
                <a16:creationId xmlns:a16="http://schemas.microsoft.com/office/drawing/2014/main" id="{678A5D2E-B4CA-4922-9473-12C784101BB7}"/>
              </a:ext>
            </a:extLst>
          </p:cNvPr>
          <p:cNvSpPr/>
          <p:nvPr/>
        </p:nvSpPr>
        <p:spPr>
          <a:xfrm>
            <a:off x="5057266" y="4237179"/>
            <a:ext cx="264408" cy="316741"/>
          </a:xfrm>
          <a:prstGeom prst="rect">
            <a:avLst/>
          </a:prstGeom>
        </p:spPr>
        <p:txBody>
          <a:bodyPr wrap="square">
            <a:spAutoFit/>
          </a:bodyPr>
          <a:lstStyle/>
          <a:p>
            <a:r>
              <a:rPr lang="en-US" sz="1400" b="1" dirty="0">
                <a:solidFill>
                  <a:srgbClr val="00CCFF"/>
                </a:solidFill>
              </a:rPr>
              <a:t>I</a:t>
            </a:r>
          </a:p>
        </p:txBody>
      </p:sp>
      <p:sp>
        <p:nvSpPr>
          <p:cNvPr id="12" name="Rectangle 11">
            <a:extLst>
              <a:ext uri="{FF2B5EF4-FFF2-40B4-BE49-F238E27FC236}">
                <a16:creationId xmlns:a16="http://schemas.microsoft.com/office/drawing/2014/main" id="{CBFBCFF9-3E41-4912-A8E5-6FEC0674C6BC}"/>
              </a:ext>
            </a:extLst>
          </p:cNvPr>
          <p:cNvSpPr/>
          <p:nvPr/>
        </p:nvSpPr>
        <p:spPr>
          <a:xfrm>
            <a:off x="9285945" y="4303929"/>
            <a:ext cx="245580" cy="369332"/>
          </a:xfrm>
          <a:prstGeom prst="rect">
            <a:avLst/>
          </a:prstGeom>
        </p:spPr>
        <p:txBody>
          <a:bodyPr wrap="none">
            <a:spAutoFit/>
          </a:bodyPr>
          <a:lstStyle/>
          <a:p>
            <a:r>
              <a:rPr lang="en-US" b="1" dirty="0">
                <a:solidFill>
                  <a:srgbClr val="00CCFF"/>
                </a:solidFill>
              </a:rPr>
              <a:t>I</a:t>
            </a:r>
            <a:endParaRPr lang="en-US" dirty="0"/>
          </a:p>
        </p:txBody>
      </p:sp>
      <p:sp>
        <p:nvSpPr>
          <p:cNvPr id="13" name="Rectangle 12">
            <a:extLst>
              <a:ext uri="{FF2B5EF4-FFF2-40B4-BE49-F238E27FC236}">
                <a16:creationId xmlns:a16="http://schemas.microsoft.com/office/drawing/2014/main" id="{493E0D7C-685B-4A20-A285-3B1BA45C4143}"/>
              </a:ext>
            </a:extLst>
          </p:cNvPr>
          <p:cNvSpPr/>
          <p:nvPr/>
        </p:nvSpPr>
        <p:spPr>
          <a:xfrm>
            <a:off x="5693718" y="4257663"/>
            <a:ext cx="280846" cy="307777"/>
          </a:xfrm>
          <a:prstGeom prst="rect">
            <a:avLst/>
          </a:prstGeom>
        </p:spPr>
        <p:txBody>
          <a:bodyPr wrap="none">
            <a:spAutoFit/>
          </a:bodyPr>
          <a:lstStyle/>
          <a:p>
            <a:r>
              <a:rPr lang="en-US" sz="1400" b="1" dirty="0">
                <a:solidFill>
                  <a:srgbClr val="00CCFF"/>
                </a:solidFill>
              </a:rPr>
              <a:t>P</a:t>
            </a:r>
            <a:endParaRPr lang="en-US" sz="1400" dirty="0"/>
          </a:p>
        </p:txBody>
      </p:sp>
      <p:sp>
        <p:nvSpPr>
          <p:cNvPr id="14" name="Rectangle 13">
            <a:extLst>
              <a:ext uri="{FF2B5EF4-FFF2-40B4-BE49-F238E27FC236}">
                <a16:creationId xmlns:a16="http://schemas.microsoft.com/office/drawing/2014/main" id="{7C28DCDD-DE35-438D-980C-B3D1EE43B4D6}"/>
              </a:ext>
            </a:extLst>
          </p:cNvPr>
          <p:cNvSpPr/>
          <p:nvPr/>
        </p:nvSpPr>
        <p:spPr>
          <a:xfrm>
            <a:off x="10289726" y="4081193"/>
            <a:ext cx="310348" cy="307777"/>
          </a:xfrm>
          <a:prstGeom prst="rect">
            <a:avLst/>
          </a:prstGeom>
        </p:spPr>
        <p:txBody>
          <a:bodyPr wrap="square">
            <a:spAutoFit/>
          </a:bodyPr>
          <a:lstStyle/>
          <a:p>
            <a:r>
              <a:rPr lang="en-US" sz="1400" b="1" dirty="0">
                <a:solidFill>
                  <a:srgbClr val="00CCFF"/>
                </a:solidFill>
              </a:rPr>
              <a:t>S</a:t>
            </a:r>
          </a:p>
        </p:txBody>
      </p:sp>
      <p:sp>
        <p:nvSpPr>
          <p:cNvPr id="15" name="Rectangle 14">
            <a:extLst>
              <a:ext uri="{FF2B5EF4-FFF2-40B4-BE49-F238E27FC236}">
                <a16:creationId xmlns:a16="http://schemas.microsoft.com/office/drawing/2014/main" id="{01C7041D-8314-435E-A840-60D9947541E5}"/>
              </a:ext>
            </a:extLst>
          </p:cNvPr>
          <p:cNvSpPr/>
          <p:nvPr/>
        </p:nvSpPr>
        <p:spPr>
          <a:xfrm>
            <a:off x="9951100" y="4150041"/>
            <a:ext cx="310348" cy="307777"/>
          </a:xfrm>
          <a:prstGeom prst="rect">
            <a:avLst/>
          </a:prstGeom>
        </p:spPr>
        <p:txBody>
          <a:bodyPr wrap="square">
            <a:spAutoFit/>
          </a:bodyPr>
          <a:lstStyle/>
          <a:p>
            <a:r>
              <a:rPr lang="en-US" sz="1400" b="1" dirty="0">
                <a:solidFill>
                  <a:srgbClr val="00CCFF"/>
                </a:solidFill>
              </a:rPr>
              <a:t>G</a:t>
            </a:r>
          </a:p>
        </p:txBody>
      </p:sp>
      <p:pic>
        <p:nvPicPr>
          <p:cNvPr id="3" name="Picture 2">
            <a:extLst>
              <a:ext uri="{FF2B5EF4-FFF2-40B4-BE49-F238E27FC236}">
                <a16:creationId xmlns:a16="http://schemas.microsoft.com/office/drawing/2014/main" id="{DFA761B6-576F-487C-98C7-2EE80424D4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0031" y="2320682"/>
            <a:ext cx="2473088" cy="3044952"/>
          </a:xfrm>
          <a:prstGeom prst="rect">
            <a:avLst/>
          </a:prstGeom>
          <a:ln w="19050">
            <a:solidFill>
              <a:srgbClr val="338CED"/>
            </a:solidFill>
          </a:ln>
        </p:spPr>
      </p:pic>
      <p:sp>
        <p:nvSpPr>
          <p:cNvPr id="16" name="Rectangle 15">
            <a:extLst>
              <a:ext uri="{FF2B5EF4-FFF2-40B4-BE49-F238E27FC236}">
                <a16:creationId xmlns:a16="http://schemas.microsoft.com/office/drawing/2014/main" id="{200BAC1E-3ACD-45DB-8131-376A915C9175}"/>
              </a:ext>
            </a:extLst>
          </p:cNvPr>
          <p:cNvSpPr/>
          <p:nvPr/>
        </p:nvSpPr>
        <p:spPr>
          <a:xfrm>
            <a:off x="1830173" y="4615295"/>
            <a:ext cx="310348" cy="307777"/>
          </a:xfrm>
          <a:prstGeom prst="rect">
            <a:avLst/>
          </a:prstGeom>
        </p:spPr>
        <p:txBody>
          <a:bodyPr wrap="square">
            <a:spAutoFit/>
          </a:bodyPr>
          <a:lstStyle/>
          <a:p>
            <a:r>
              <a:rPr lang="en-US" sz="1400" b="1" dirty="0">
                <a:solidFill>
                  <a:srgbClr val="00CCFF"/>
                </a:solidFill>
              </a:rPr>
              <a:t>S</a:t>
            </a:r>
          </a:p>
        </p:txBody>
      </p:sp>
      <p:sp>
        <p:nvSpPr>
          <p:cNvPr id="17" name="Rectangle 16">
            <a:extLst>
              <a:ext uri="{FF2B5EF4-FFF2-40B4-BE49-F238E27FC236}">
                <a16:creationId xmlns:a16="http://schemas.microsoft.com/office/drawing/2014/main" id="{AD326061-B622-40DC-A1EF-1C63BBED07CE}"/>
              </a:ext>
            </a:extLst>
          </p:cNvPr>
          <p:cNvSpPr/>
          <p:nvPr/>
        </p:nvSpPr>
        <p:spPr>
          <a:xfrm>
            <a:off x="1482056" y="4225660"/>
            <a:ext cx="310348" cy="307777"/>
          </a:xfrm>
          <a:prstGeom prst="rect">
            <a:avLst/>
          </a:prstGeom>
        </p:spPr>
        <p:txBody>
          <a:bodyPr wrap="square">
            <a:spAutoFit/>
          </a:bodyPr>
          <a:lstStyle/>
          <a:p>
            <a:r>
              <a:rPr lang="en-US" sz="1400" b="1" dirty="0">
                <a:solidFill>
                  <a:srgbClr val="00CCFF"/>
                </a:solidFill>
              </a:rPr>
              <a:t>V</a:t>
            </a:r>
          </a:p>
        </p:txBody>
      </p:sp>
      <p:cxnSp>
        <p:nvCxnSpPr>
          <p:cNvPr id="18" name="Straight Arrow Connector 17">
            <a:extLst>
              <a:ext uri="{FF2B5EF4-FFF2-40B4-BE49-F238E27FC236}">
                <a16:creationId xmlns:a16="http://schemas.microsoft.com/office/drawing/2014/main" id="{D27BF9DF-DEDF-4B92-89A7-3A1648C17CBD}"/>
              </a:ext>
            </a:extLst>
          </p:cNvPr>
          <p:cNvCxnSpPr>
            <a:cxnSpLocks/>
          </p:cNvCxnSpPr>
          <p:nvPr/>
        </p:nvCxnSpPr>
        <p:spPr>
          <a:xfrm>
            <a:off x="1693439" y="4379548"/>
            <a:ext cx="192011" cy="32004"/>
          </a:xfrm>
          <a:prstGeom prst="straightConnector1">
            <a:avLst/>
          </a:prstGeom>
          <a:ln>
            <a:solidFill>
              <a:srgbClr val="00CCFF"/>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30A81E2-D88C-45B7-8F7A-144B713AC8FB}"/>
              </a:ext>
            </a:extLst>
          </p:cNvPr>
          <p:cNvSpPr/>
          <p:nvPr/>
        </p:nvSpPr>
        <p:spPr>
          <a:xfrm>
            <a:off x="1785774" y="4067289"/>
            <a:ext cx="264408" cy="316741"/>
          </a:xfrm>
          <a:prstGeom prst="rect">
            <a:avLst/>
          </a:prstGeom>
        </p:spPr>
        <p:txBody>
          <a:bodyPr wrap="square">
            <a:spAutoFit/>
          </a:bodyPr>
          <a:lstStyle/>
          <a:p>
            <a:r>
              <a:rPr lang="en-US" sz="1400" b="1" dirty="0">
                <a:solidFill>
                  <a:srgbClr val="00CCFF"/>
                </a:solidFill>
              </a:rPr>
              <a:t>I</a:t>
            </a:r>
          </a:p>
        </p:txBody>
      </p:sp>
      <p:sp>
        <p:nvSpPr>
          <p:cNvPr id="24" name="Rectangle 23">
            <a:extLst>
              <a:ext uri="{FF2B5EF4-FFF2-40B4-BE49-F238E27FC236}">
                <a16:creationId xmlns:a16="http://schemas.microsoft.com/office/drawing/2014/main" id="{5546EEB8-3CDF-45C0-9304-FA67394E127E}"/>
              </a:ext>
            </a:extLst>
          </p:cNvPr>
          <p:cNvSpPr/>
          <p:nvPr/>
        </p:nvSpPr>
        <p:spPr>
          <a:xfrm>
            <a:off x="1870020" y="4084744"/>
            <a:ext cx="264408" cy="316741"/>
          </a:xfrm>
          <a:prstGeom prst="rect">
            <a:avLst/>
          </a:prstGeom>
        </p:spPr>
        <p:txBody>
          <a:bodyPr wrap="square">
            <a:spAutoFit/>
          </a:bodyPr>
          <a:lstStyle/>
          <a:p>
            <a:r>
              <a:rPr lang="en-US" sz="1400" b="1" dirty="0">
                <a:solidFill>
                  <a:srgbClr val="00CCFF"/>
                </a:solidFill>
              </a:rPr>
              <a:t>I</a:t>
            </a:r>
          </a:p>
        </p:txBody>
      </p:sp>
      <p:sp>
        <p:nvSpPr>
          <p:cNvPr id="7" name="TextBox 6">
            <a:extLst>
              <a:ext uri="{FF2B5EF4-FFF2-40B4-BE49-F238E27FC236}">
                <a16:creationId xmlns:a16="http://schemas.microsoft.com/office/drawing/2014/main" id="{CDF6281A-0EF2-46F0-917E-7396E467BC91}"/>
              </a:ext>
            </a:extLst>
          </p:cNvPr>
          <p:cNvSpPr txBox="1"/>
          <p:nvPr/>
        </p:nvSpPr>
        <p:spPr>
          <a:xfrm>
            <a:off x="770399" y="5409428"/>
            <a:ext cx="2286000" cy="738664"/>
          </a:xfrm>
          <a:prstGeom prst="rect">
            <a:avLst/>
          </a:prstGeom>
          <a:noFill/>
        </p:spPr>
        <p:txBody>
          <a:bodyPr wrap="square" rtlCol="0">
            <a:spAutoFit/>
          </a:bodyPr>
          <a:lstStyle/>
          <a:p>
            <a:pPr algn="ctr"/>
            <a:r>
              <a:rPr lang="ru-RU" sz="1400" dirty="0">
                <a:solidFill>
                  <a:schemeClr val="bg1"/>
                </a:solidFill>
              </a:rPr>
              <a:t>КТ-изображение с контрастным </a:t>
            </a:r>
            <a:r>
              <a:rPr lang="ru-RU" sz="1400" dirty="0" smtClean="0">
                <a:solidFill>
                  <a:schemeClr val="bg1"/>
                </a:solidFill>
              </a:rPr>
              <a:t>усилением, аксиальный срез</a:t>
            </a:r>
            <a:endParaRPr lang="en-US" sz="1400" dirty="0">
              <a:solidFill>
                <a:schemeClr val="bg1"/>
              </a:solidFill>
            </a:endParaRPr>
          </a:p>
        </p:txBody>
      </p:sp>
      <p:sp>
        <p:nvSpPr>
          <p:cNvPr id="20" name="TextBox 19">
            <a:extLst>
              <a:ext uri="{FF2B5EF4-FFF2-40B4-BE49-F238E27FC236}">
                <a16:creationId xmlns:a16="http://schemas.microsoft.com/office/drawing/2014/main" id="{2D30688E-6574-4DB8-AFD0-00861F02A44E}"/>
              </a:ext>
            </a:extLst>
          </p:cNvPr>
          <p:cNvSpPr txBox="1"/>
          <p:nvPr/>
        </p:nvSpPr>
        <p:spPr>
          <a:xfrm>
            <a:off x="4221392" y="5460878"/>
            <a:ext cx="2286000" cy="738664"/>
          </a:xfrm>
          <a:prstGeom prst="rect">
            <a:avLst/>
          </a:prstGeom>
          <a:noFill/>
        </p:spPr>
        <p:txBody>
          <a:bodyPr wrap="square" rtlCol="0">
            <a:spAutoFit/>
          </a:bodyPr>
          <a:lstStyle/>
          <a:p>
            <a:pPr algn="ctr"/>
            <a:r>
              <a:rPr lang="ru-RU" sz="1400" dirty="0">
                <a:solidFill>
                  <a:schemeClr val="bg1"/>
                </a:solidFill>
              </a:rPr>
              <a:t>КТ-изображение с контрастным </a:t>
            </a:r>
            <a:r>
              <a:rPr lang="ru-RU" sz="1400" dirty="0" smtClean="0">
                <a:solidFill>
                  <a:schemeClr val="bg1"/>
                </a:solidFill>
              </a:rPr>
              <a:t>усилением, сагиттальный срез</a:t>
            </a:r>
            <a:endParaRPr lang="en-US" sz="1400" dirty="0">
              <a:solidFill>
                <a:schemeClr val="bg1"/>
              </a:solidFill>
            </a:endParaRPr>
          </a:p>
        </p:txBody>
      </p:sp>
      <p:sp>
        <p:nvSpPr>
          <p:cNvPr id="22" name="TextBox 21">
            <a:extLst>
              <a:ext uri="{FF2B5EF4-FFF2-40B4-BE49-F238E27FC236}">
                <a16:creationId xmlns:a16="http://schemas.microsoft.com/office/drawing/2014/main" id="{EB182E8F-0731-4EBC-84B3-0AA60BBF0D20}"/>
              </a:ext>
            </a:extLst>
          </p:cNvPr>
          <p:cNvSpPr txBox="1"/>
          <p:nvPr/>
        </p:nvSpPr>
        <p:spPr>
          <a:xfrm>
            <a:off x="8481497" y="5460878"/>
            <a:ext cx="2286000" cy="738664"/>
          </a:xfrm>
          <a:prstGeom prst="rect">
            <a:avLst/>
          </a:prstGeom>
          <a:noFill/>
        </p:spPr>
        <p:txBody>
          <a:bodyPr wrap="square" rtlCol="0">
            <a:spAutoFit/>
          </a:bodyPr>
          <a:lstStyle/>
          <a:p>
            <a:pPr algn="ctr"/>
            <a:r>
              <a:rPr lang="ru-RU" sz="1400" b="1" dirty="0" smtClean="0">
                <a:solidFill>
                  <a:schemeClr val="bg2"/>
                </a:solidFill>
              </a:rPr>
              <a:t>Проекции </a:t>
            </a:r>
            <a:r>
              <a:rPr lang="ru-RU" sz="1400" b="1" dirty="0">
                <a:solidFill>
                  <a:schemeClr val="bg2"/>
                </a:solidFill>
              </a:rPr>
              <a:t>максимальной интенсивности (MIP</a:t>
            </a:r>
            <a:r>
              <a:rPr lang="ru-RU" sz="1400" b="1" dirty="0" smtClean="0">
                <a:solidFill>
                  <a:schemeClr val="bg2"/>
                </a:solidFill>
              </a:rPr>
              <a:t>), сагиттальный срез</a:t>
            </a:r>
            <a:endParaRPr lang="en-US" sz="1400" dirty="0">
              <a:solidFill>
                <a:schemeClr val="bg1"/>
              </a:solidFill>
            </a:endParaRPr>
          </a:p>
        </p:txBody>
      </p:sp>
    </p:spTree>
    <p:extLst>
      <p:ext uri="{BB962C8B-B14F-4D97-AF65-F5344CB8AC3E}">
        <p14:creationId xmlns:p14="http://schemas.microsoft.com/office/powerpoint/2010/main" val="2683439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A0AAFD-80DB-6740-B044-8DE1DF2CCB39}"/>
              </a:ext>
            </a:extLst>
          </p:cNvPr>
          <p:cNvSpPr>
            <a:spLocks noGrp="1"/>
          </p:cNvSpPr>
          <p:nvPr>
            <p:ph type="title"/>
          </p:nvPr>
        </p:nvSpPr>
        <p:spPr>
          <a:xfrm>
            <a:off x="1355746" y="240095"/>
            <a:ext cx="9348788" cy="699376"/>
          </a:xfrm>
        </p:spPr>
        <p:txBody>
          <a:bodyPr/>
          <a:lstStyle/>
          <a:p>
            <a:pPr algn="ctr"/>
            <a:r>
              <a:rPr lang="en-US" sz="3200" b="1" dirty="0">
                <a:solidFill>
                  <a:srgbClr val="FFC000"/>
                </a:solidFill>
              </a:rPr>
              <a:t>V</a:t>
            </a:r>
            <a:r>
              <a:rPr lang="en-US" sz="3200" b="1" dirty="0">
                <a:solidFill>
                  <a:schemeClr val="bg1"/>
                </a:solidFill>
              </a:rPr>
              <a:t>INDICATE – </a:t>
            </a:r>
            <a:r>
              <a:rPr lang="en-US" sz="3200" b="1" dirty="0" smtClean="0">
                <a:solidFill>
                  <a:srgbClr val="FFC000"/>
                </a:solidFill>
              </a:rPr>
              <a:t>Vascular</a:t>
            </a:r>
            <a:r>
              <a:rPr lang="ru-RU" sz="3200" b="1" dirty="0" smtClean="0">
                <a:solidFill>
                  <a:srgbClr val="FFC000"/>
                </a:solidFill>
              </a:rPr>
              <a:t> (Сосуды)</a:t>
            </a:r>
            <a:endParaRPr lang="en-US" sz="3200" b="1" dirty="0"/>
          </a:p>
        </p:txBody>
      </p:sp>
      <p:grpSp>
        <p:nvGrpSpPr>
          <p:cNvPr id="5" name="Group 4">
            <a:extLst>
              <a:ext uri="{FF2B5EF4-FFF2-40B4-BE49-F238E27FC236}">
                <a16:creationId xmlns:a16="http://schemas.microsoft.com/office/drawing/2014/main" id="{9A31078F-739A-7441-B74F-E77A70221825}"/>
              </a:ext>
            </a:extLst>
          </p:cNvPr>
          <p:cNvGrpSpPr/>
          <p:nvPr/>
        </p:nvGrpSpPr>
        <p:grpSpPr>
          <a:xfrm>
            <a:off x="2010578" y="1143000"/>
            <a:ext cx="7933522" cy="4982430"/>
            <a:chOff x="1708057" y="1465490"/>
            <a:chExt cx="8940503" cy="5216978"/>
          </a:xfrm>
        </p:grpSpPr>
        <p:sp>
          <p:nvSpPr>
            <p:cNvPr id="10" name="Oval 9">
              <a:extLst>
                <a:ext uri="{FF2B5EF4-FFF2-40B4-BE49-F238E27FC236}">
                  <a16:creationId xmlns:a16="http://schemas.microsoft.com/office/drawing/2014/main" id="{FDFEF5B8-5D1F-7949-B77F-D32288654408}"/>
                </a:ext>
              </a:extLst>
            </p:cNvPr>
            <p:cNvSpPr/>
            <p:nvPr/>
          </p:nvSpPr>
          <p:spPr>
            <a:xfrm>
              <a:off x="6008914" y="1959428"/>
              <a:ext cx="359229" cy="4376057"/>
            </a:xfrm>
            <a:prstGeom prst="ellips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ardrop 10">
              <a:extLst>
                <a:ext uri="{FF2B5EF4-FFF2-40B4-BE49-F238E27FC236}">
                  <a16:creationId xmlns:a16="http://schemas.microsoft.com/office/drawing/2014/main" id="{B067E87C-C9B1-7D48-92E1-A18943AA0128}"/>
                </a:ext>
              </a:extLst>
            </p:cNvPr>
            <p:cNvSpPr/>
            <p:nvPr/>
          </p:nvSpPr>
          <p:spPr>
            <a:xfrm>
              <a:off x="1951263" y="4155622"/>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ardrop 11">
              <a:extLst>
                <a:ext uri="{FF2B5EF4-FFF2-40B4-BE49-F238E27FC236}">
                  <a16:creationId xmlns:a16="http://schemas.microsoft.com/office/drawing/2014/main" id="{4AD0C726-3E33-5943-92C4-9CC0726C3DE6}"/>
                </a:ext>
              </a:extLst>
            </p:cNvPr>
            <p:cNvSpPr/>
            <p:nvPr/>
          </p:nvSpPr>
          <p:spPr>
            <a:xfrm flipH="1">
              <a:off x="6196693" y="416786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ardrop 12">
              <a:extLst>
                <a:ext uri="{FF2B5EF4-FFF2-40B4-BE49-F238E27FC236}">
                  <a16:creationId xmlns:a16="http://schemas.microsoft.com/office/drawing/2014/main" id="{802B8A29-B34B-8F49-B98F-BAEBA0B7D79A}"/>
                </a:ext>
              </a:extLst>
            </p:cNvPr>
            <p:cNvSpPr/>
            <p:nvPr/>
          </p:nvSpPr>
          <p:spPr>
            <a:xfrm flipV="1">
              <a:off x="1951262" y="1628776"/>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ardrop 13">
              <a:extLst>
                <a:ext uri="{FF2B5EF4-FFF2-40B4-BE49-F238E27FC236}">
                  <a16:creationId xmlns:a16="http://schemas.microsoft.com/office/drawing/2014/main" id="{C5994CFA-5F24-264C-A64A-B50D8DCF3CFC}"/>
                </a:ext>
              </a:extLst>
            </p:cNvPr>
            <p:cNvSpPr/>
            <p:nvPr/>
          </p:nvSpPr>
          <p:spPr>
            <a:xfrm flipH="1" flipV="1">
              <a:off x="6196693" y="1632858"/>
              <a:ext cx="4245429" cy="2514600"/>
            </a:xfrm>
            <a:prstGeom prst="teardrop">
              <a:avLst/>
            </a:prstGeom>
            <a:solidFill>
              <a:schemeClr val="tx2">
                <a:lumMod val="85000"/>
                <a:lumOff val="1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c 14">
              <a:extLst>
                <a:ext uri="{FF2B5EF4-FFF2-40B4-BE49-F238E27FC236}">
                  <a16:creationId xmlns:a16="http://schemas.microsoft.com/office/drawing/2014/main" id="{E2E3EFB2-9424-6F4A-B10D-FC60C5947C18}"/>
                </a:ext>
              </a:extLst>
            </p:cNvPr>
            <p:cNvSpPr/>
            <p:nvPr/>
          </p:nvSpPr>
          <p:spPr>
            <a:xfrm>
              <a:off x="1708057" y="1465490"/>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Arc 15">
              <a:extLst>
                <a:ext uri="{FF2B5EF4-FFF2-40B4-BE49-F238E27FC236}">
                  <a16:creationId xmlns:a16="http://schemas.microsoft.com/office/drawing/2014/main" id="{F480D6E3-C319-274F-980F-5703CC6B6ECE}"/>
                </a:ext>
              </a:extLst>
            </p:cNvPr>
            <p:cNvSpPr/>
            <p:nvPr/>
          </p:nvSpPr>
          <p:spPr>
            <a:xfrm flipH="1">
              <a:off x="6215351" y="1465491"/>
              <a:ext cx="4433209" cy="1420585"/>
            </a:xfrm>
            <a:prstGeom prst="arc">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C447A728-B916-1746-8552-D131603A6F9B}"/>
              </a:ext>
            </a:extLst>
          </p:cNvPr>
          <p:cNvSpPr txBox="1"/>
          <p:nvPr/>
        </p:nvSpPr>
        <p:spPr>
          <a:xfrm>
            <a:off x="3668915" y="2889340"/>
            <a:ext cx="4722447" cy="461665"/>
          </a:xfrm>
          <a:prstGeom prst="rect">
            <a:avLst/>
          </a:prstGeom>
          <a:solidFill>
            <a:srgbClr val="FFC000"/>
          </a:solidFill>
        </p:spPr>
        <p:txBody>
          <a:bodyPr wrap="none" rtlCol="0">
            <a:spAutoFit/>
          </a:bodyPr>
          <a:lstStyle/>
          <a:p>
            <a:pPr lvl="0"/>
            <a:r>
              <a:rPr lang="ru-RU" sz="2400" b="1" dirty="0"/>
              <a:t>Артериовенозная </a:t>
            </a:r>
            <a:r>
              <a:rPr lang="ru-RU" sz="2400" b="1" dirty="0" err="1"/>
              <a:t>мальформация</a:t>
            </a:r>
            <a:endParaRPr lang="ru-RU" sz="2400" b="1" dirty="0"/>
          </a:p>
        </p:txBody>
      </p:sp>
      <p:sp>
        <p:nvSpPr>
          <p:cNvPr id="18" name="TextBox 17">
            <a:extLst>
              <a:ext uri="{FF2B5EF4-FFF2-40B4-BE49-F238E27FC236}">
                <a16:creationId xmlns:a16="http://schemas.microsoft.com/office/drawing/2014/main" id="{ABC18C91-CAA7-AF46-AB01-FA27BA3510F5}"/>
              </a:ext>
            </a:extLst>
          </p:cNvPr>
          <p:cNvSpPr txBox="1"/>
          <p:nvPr/>
        </p:nvSpPr>
        <p:spPr>
          <a:xfrm>
            <a:off x="4293382" y="3532691"/>
            <a:ext cx="3473515" cy="461665"/>
          </a:xfrm>
          <a:prstGeom prst="rect">
            <a:avLst/>
          </a:prstGeom>
          <a:solidFill>
            <a:srgbClr val="FFC000"/>
          </a:solidFill>
        </p:spPr>
        <p:txBody>
          <a:bodyPr wrap="square" rtlCol="0">
            <a:spAutoFit/>
          </a:bodyPr>
          <a:lstStyle/>
          <a:p>
            <a:pPr algn="ctr"/>
            <a:r>
              <a:rPr lang="ru-RU" sz="2400" b="1" dirty="0" smtClean="0"/>
              <a:t>Ишемический инсульт</a:t>
            </a:r>
            <a:endParaRPr lang="en-US" sz="2400" b="1" dirty="0"/>
          </a:p>
        </p:txBody>
      </p:sp>
    </p:spTree>
    <p:extLst>
      <p:ext uri="{BB962C8B-B14F-4D97-AF65-F5344CB8AC3E}">
        <p14:creationId xmlns:p14="http://schemas.microsoft.com/office/powerpoint/2010/main" val="28715902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RG Fundamentals Template"/>
  <p:tag name="ISPRING_PRESENTER_PHOTO_0" val="jpg|/9j/4QAYRXhpZgAASUkqAAgAAAAAAAAAAAAAAP/sABFEdWNreQABAAQAAABkAAD/4QNvaHR0cDov&#10;L25zLmFkb2JlLmNvbS94YXAvMS4wLwA8P3hwYWNrZXQgYmVnaW49Iu+7vyIgaWQ9Ilc1TTBNcENl&#10;aGlIenJlU3pOVGN6a2M5ZCI/PiA8eDp4bXBtZXRhIHhtbG5zOng9ImFkb2JlOm5zOm1ldGEvIiB4&#10;OnhtcHRrPSJBZG9iZSBYTVAgQ29yZSA1LjMtYzAxMSA2Ni4xNDU2NjEsIDIwMTIvMDIvMDYtMTQ6&#10;NTY6MjcgICAgICAgICI+IDxyZGY6UkRGIHhtbG5zOnJkZj0iaHR0cDovL3d3dy53My5vcmcvMTk5&#10;OS8wMi8yMi1yZGYtc3ludGF4LW5zIyI+IDxyZGY6RGVzY3JpcHRpb24gcmRmOmFib3V0PSIiIHht&#10;bG5zOnhtcE1NPSJodHRwOi8vbnMuYWRvYmUuY29tL3hhcC8xLjAvbW0vIiB4bWxuczpzdFJlZj0i&#10;aHR0cDovL25zLmFkb2JlLmNvbS94YXAvMS4wL3NUeXBlL1Jlc291cmNlUmVmIyIgeG1sbnM6eG1w&#10;PSJodHRwOi8vbnMuYWRvYmUuY29tL3hhcC8xLjAvIiB4bXBNTTpPcmlnaW5hbERvY3VtZW50SUQ9&#10;InhtcC5kaWQ6MEI4MjI5RTc1MTlDRTYxMUIyRThEN0FGNTQ2RkY1OTAiIHhtcE1NOkRvY3VtZW50&#10;SUQ9InhtcC5kaWQ6QkMxMjU5OUE5QzUzMTFFNkE1NjRGMDA2RUZFMzQ5RkMiIHhtcE1NOkluc3Rh&#10;bmNlSUQ9InhtcC5paWQ6QkMxMjU5OTk5QzUzMTFFNkE1NjRGMDA2RUZFMzQ5RkMiIHhtcDpDcmVh&#10;dG9yVG9vbD0iQWRvYmUgUGhvdG9zaG9wIENTNiAoV2luZG93cykiPiA8eG1wTU06RGVyaXZlZEZy&#10;b20gc3RSZWY6aW5zdGFuY2VJRD0ieG1wLmlpZDowQjgyMjlFNzUxOUNFNjExQjJFOEQ3QUY1NDZG&#10;RjU5MCIgc3RSZWY6ZG9jdW1lbnRJRD0ieG1wLmRpZDowQjgyMjlFNzUxOUNFNjExQjJFOEQ3QUY1&#10;NDZGRjU5MCIvPiA8L3JkZjpEZXNjcmlwdGlvbj4gPC9yZGY6UkRGPiA8L3g6eG1wbWV0YT4gPD94&#10;cGFja2V0IGVuZD0iciI/Pv/uAA5BZG9iZQBkwAAAAAH/2wCEAAEBAQEBAQEBAQEBAQEBAQEBAQEB&#10;AQEBAQEBAQEBAQEBAQEBAQEBAQEBAQECAgICAgICAgICAgMDAwMDAwMDAwMBAQEBAQEBAgEBAgIC&#10;AQICAwMDAwMDAwMDAwMDAwMDAwMDAwMDAwMDAwMDAwMDAwMDAwMDAwMDAwMDAwMDAwMDA//AABEI&#10;ADIBDAMBEQACEQEDEQH/xADIAAACAwEBAQEBAAAAAAAAAAAACQcICgYFAwQCAQABBAMBAQAAAAAA&#10;AAAAAAAABAUGCAMHCQIBEAAABgIBAwIDBQQEBxEAAAABAgMEBQYHCAkAERIhExQVFjFBIhcKUTI1&#10;NiMzJBhhQlJTNGUZgZFigpKyQ2NEVHQltUZmdzgRAAECBAQEAwMHCQUFCQAAAAECAwARBAUhEgYH&#10;MUETCFEiFGEyQnGBkaEVFgmxUmJyIzM0FxjxsnOzJPDB0aJ0Q8PTJTV1pTc4/9oADAMBAAIRAxEA&#10;PwCxXN7qLibSSdwIfXZW70+NyU0vP1DDPb3ZbExBxXTQ6jJyxVnZB9INzqBJmBQorHKIFAQDv36g&#10;9fZ6Gmq8qG0FtSAZFKcDMjCQB+mcd0exHeHVu+lDqFO5SbfW1NsXS9FxNIwyrK91QpKg0hKCB0xI&#10;5QRMw3LWjhw0SzRrLg7JVxoNyG/XnFlRs07ao/J94QfnnpqGbPH0k1bOJh3FNlTOFhMUhW/tF9A8&#10;eltts9LV2ppxU0OONgkpCfyFJH1RTnc7vT390TuffdMWa4UP3eoLrUMNU66ClKOk24pKUKIaS4oS&#10;EiSvMfGFmVnNWeeIrkqZaxq5Vt+UNa7hYKYU1auz9WVFKk5BWOzhpeLMsb2Yu11t4UxFDtPaRdAQ&#10;AVIID26QoLlleUG5BLShmSng4gykopGAUeR5SPIyi0d00Pt93i9r7m6iLRRWnc+hp6n9tSoDc6mk&#10;AU424Bith5MikOZlIJ8h5xsv6nMcUYOiCDogg6IIiXOGEcd7FYzsOIsqxT2ao1o+X/OI+PmpavvF&#10;jRci1lWJkZWEeMZJsKL5mmcfBQAOBfEwCURAU1XSMVzBp6gZmiQZe0GY+sRL9Ca61Jtvqim1jpJ1&#10;DF+pM/TWtpt5IzoU2qbbqVoVNKiMUmXESInGOKCxfFa586NDwLj2atZca1TL1O+QRE3ZJKaXbs5q&#10;hs59dm5dulPdeJN3z5QqYqeRvbAoGER7j1Bl0NLSVQQ0hOdupQArKkK/eJ8AORlwjtNcNU1O5XYN&#10;cNwdR09H96Kuz1HVcaYQ0CpurU0FJSkSSShInKQnOQEaJOVvM+6OFsVY5mtKKvN2m7St3cx1rZwm&#10;PU8hLIV0saVVJdZioyfAwT+L9AV8A8h9O/UivlTWsLZFKpxDaivMUIznADKCMqpA48vnjm52kaJ2&#10;Q1xq65UO+dWzR2FqgC2FOVZpAXs8iAoKTnOX4Z4cYt3ptbsvX3VzCFxz7GPIfMtiokbJZFi5CBLV&#10;3rKyKqOAdoOa+QiRYlUpSl7ogUvj+z16cra467QtuPlRdKcSRlJxPESTL5JCNO71WfRun91r7Zdv&#10;XUP6Jpq9aKNxDvXStgAZSHseoOPmizHS6NXwdEEQ5sBnSga1YevebcmyXyynUGDcTEgYniZ5ILl7&#10;JR8PGIiIC5k5Z8omggQP8c/c3YoGEE1XVN0jBec5YAcyTwA/24TPKJpt3oLUO5+s7foXSzXVvVxf&#10;S2ifuoHFbiz8LbaQVqPgJCZIBzd652rdnmvyFd7jZcu3DV3S6kTgw6FSxJIfJrNa3nkDtpXV5wP6&#10;eZkU2Jimk3q4KMm5z+0ih5enUYS1WXioKHV/skjzj4EzGCQifmUeOZcwn58sdM9y7RsX2N6dobJa&#10;7PRas3wrmOoqouCOoxTp91Twa4NoKphhtMnVAZ1uShnQ8K2lpWg/D/na0sIpeA3FDNl4Cwit49gd&#10;iZR+eLFcDfi/0bw7/wCL29OlR0pbC3kl5/zsrc/oyS+qKr/1v73F6Tn2Cu3T/hza6Toy/NwQFy5e&#10;/P2xRbVaD2Q1J5ZmmnMjsblvLevcvjSev9cjb/IvJ4qDN5ByK8VGSD12mq1bScQ/jD/jaigRYpSC&#10;JAEwl6b6XqUN5aoEuGQcUkpBkFI6alA9OcgZyBIGJHETlG+92q/bLeDtCVvRTaas9n3HZurVG8uk&#10;QlqakuIDjiEJIUUOJWMHM5SSRmMgY0rdTaOYsHRBB0QQdEEHRBB0QQdEELd5DtIsFbJ43uOTcgx9&#10;nQyHjHFd3Vo9orlwsECpEHaRbubSBeLYPk4eTTF+0IYwOEFDCXuUBAOo9frbSvUrtctINQ20SCQC&#10;PKCQJEHDHGUj7Ysv25b6a92x1JR6X065SK05dLtSiqYfpmXg4FLS0ZLWguIORRAyKAnjKE9/ppZa&#10;Xlx26Xl5eVlFUlsTN0vmL907IkQn173FFJdQyaRzj+8YoAJuwAIj2DpNYG2mat5DSUpT0mzgAJma&#10;vCLofif0dFRHRzdEwyygpr1HIhKSSfS8SBMgcgeGMuJjVN1Ko5MRy94eTMdSrfIVxI69hY1ewPIJ&#10;FNuDtRaZaxLteLSTaiAg5Oo+IQAT7fjEe339YnypLK1I98JMueMsMIdbEzRVN7o6e5EJtzlWyl0k&#10;5QG1OJCyVfCAknHlxhMfEzsTyL5tumV4/d6k2SpwEJVYR7SVZzFCWO0ncy4kk0ZFNF4nHMRfqJtR&#10;ERS7n8Q9fu6jlmq7g/WluoW6un6JPnbySVmTIA5ETmCcMYuz3e7b9tehbJaKjYmvpq24P1bqaoN1&#10;5rClsImiaSpWQFXxYT4Q8TqURRGDogg6IIOiCDogjJj+pv8A4nqJ/wCHyz/zKp/vduo3d/4tP+GP&#10;7yo6/fhZfw+sv1rf+Woh8OoeT8cY30Y1unr/AHyoU2GisEUJ1ISNjsMVFNmqDauM/eMc7t0kJhIJ&#10;BDxKAmE3oACPp1ktFdRsWen6rqEkNDCYn9HEn2ATjn5vDpbUupt+NTW/T1vrK2tev9WlCGWXHFKJ&#10;eVKQSk8fHhLHhGZyzx8xy68vUfc8NxEs/wAA4vmaQwnMjfLXCEE1pONXij51MC8cJpJBK2qXVMRg&#10;zMb3lCgUwlIQe4M7oVdqpYaGVbqkifNLaeClDkeJAwnPDHCOotqqKLs67NXbHrZ5lvcS7MVKmqLO&#10;kuqqa1ISlvKCT02GwC84BlBmASrCNWe5efpDVzWTL2e4qAY2eRxvWFJxlBSb1SPj37j4ps0TTduk&#10;f6ZNAhnPkYCCBjAXsAgI9+pRdKtyioy+0ElzMlIzTlNSgmZljhOOSOym3tPutujZtvqqocpaa6VY&#10;aU6hIWtAylRKUnAnCQngJzhQOp165buQPDrTYaG2MwrrDj61uZz8vq3DYfZX2RnEol+5iTPn0hLv&#10;SPouITlmK6JSmUWXVKT3O3iJemenF5rkqcQ+AzmwJAE5TzBOSRkDhNROM8MIuXu9YOz3t11qvbit&#10;01fNVaho0teseduKqRDRcQlzIhDacq3C2pKicqUpJy8QY4nXHlH2uwxvR/cP36Z02yScrPR1Tr2U&#10;qbCpVwSSU2zF9UJx0waptmTur2xp4+J/aK5QVUL5dw7h14pbnW0z2SvVNsLyqCgAUYyBSUjzAkjE&#10;iZBBEPm5XajtHrbYP+oDt7craalZp11D1BUul7yNKyVDSVqKlJfp1TmMxQtIMpYRcTlP5RiaRMqr&#10;ijEtdZZC2XycmkarV1yCjqMq0Y7eFjWU3NsmhgdPn0nIKAiwZAJBWN3UOPtlHuvulzXTq9NTEB4C&#10;alGUkA8MDxUeQOHM+EaX7Te1NW+z9Xq3V9Su27X2on1Dwklb60pzqaaUrypShAzOu45R5R5iJQXU&#10;qpz/ABK+yynJZU1xkJiQYN5lxgOwVaJjTNkTlI6LXlrHFwpSMJgUQ9tTwW7JqmEple4CbpvCdRFI&#10;dQTLjMlOYj/DKcqSfAEfKInt5u/4eRuK9J0to1M3RNOFsXZl9a8xE0l4MOO+dufmE0zKQCEYyhOd&#10;dv18ydzq4uumVMXSmGMkSOUKOyu2NZR+hKmgJyEoDaHWWjZNEPB7CTiTEj9ofuYfYclDyN2Aem5T&#10;jrrocfSEOmobmMcDnQDMEmWM+ZEpSnF0rlp6waW7BLtZNJ3Vm+aZbtdSqlrW0FvqtO1hcAW2fcda&#10;Ki04MPMgmQnKGm8mu1fJxoK3ZZJQzBgu5Yvv2QJmBp8M0xWRjZKrH+AvodhMuHyzpGXUSZGBNRwm&#10;YomOUREvqHS6sdvVJUoacqfI5mKSlDcvLIykUz4ESxMVO7Wto+1vuGeXpdyzagotVW+3NvVDqq/O&#10;y+v3HFthISWwVYhBBkDKeEMFou+7DHfGfjPdvZJ61dzMxi6FscywrLJGNPbLrNquW8TW63HCIIN3&#10;cw7IUhCiPgmUDHH0KIdOzNxLdrbqnznfVgMACpUyBgkSHt5CK637t9qNSd0Nz2L2yQtFEzdnGGlv&#10;qK/T0zQSXHn18SltJJJ4kySMTFIdQ888nPJdH2XM1TyXQtO9ekJ55DUtpHY5ickXG1umBAK6KjJW&#10;U6ZSMYxRQgOHgFBJysIkRIAFMJW1hd5uK3C08lDSTL3fKFfmpkQs4YmZkDwny3tvJt92tdr9TTaI&#10;u9suGtNx1U6XKlS6xyipqcLPlmhiZK1gHI2TmQmSlqJInyWReRzdHja2RqGKd8BqGcsB5ARBes52&#10;oVOSpc+lGpu02b54rBx5/lbiUrIrJnk2JgMooiomoir/AEnYD11zt7+SrIdAkcoAE08CpBwJM/hU&#10;T4TEwYeNM9tGyPc5tlW6t2A9ZYdw7cqT9qq6k1LRWUlSUh1Y6gQ/Ihh3gFBSVp8sR9+o0z22ltfd&#10;XqNSp1KVpWYbJJZKcSMY4KrGzcHXoKOdVN0kskYfiWrk86soAfu+hREO4B2y3V9NStjpKmzkK5eO&#10;bBJ+UY/TEk/DT29dpdx9VX++MFm+WWlRRBC0yW0686tL6SD7qk9JI8eMNY4f8YR+LOPHXGPZtEmj&#10;23VI2RJ4EuwivO3R4vKvF1Dh2FRQyR0wER+zt2+wOl9kQBQh4GYdUVDxkTgPm5RUjvL1XU6t7j9T&#10;VLyytijrPRsz5NUyQ2kAcgCD9M+cMv6d4q/HO2GJeO4yYWrp4qMty0NINIGwP4xJ+WNk1Wi6ca5d&#10;JfgXdMmrs5TqIgcoKEAS+nfrC82tTaizlTUZSEqInIywJ8QDyhxt1WyzVMouIdds6XkKdaQsozoC&#10;gVpSeCVKSCAqWBkeUZa98d/OUjj+yhQKBkfLmBLrE5AifqCNt1exSlGt2kahNKxkilIxLxRV0mux&#10;SSFUfbVMChB9BAeofU1N8pnV066gl9LedICGyFAzA+ESJUCJfXHVzt/7eO1PuJ0rctQ6ZtGoaGtt&#10;zvSXTvV+cqWWgtBQ4kBJCycuKRI8cI/rbzk15N5/E85snrdi9PDGpFbbxDaMyxcazAvbhkYHREm6&#10;lyY12xmXWi63ISwHK3Ki3/AkJfJRQR79fXLvXPhD37RukUQmYSJZvauc5zn7nllz5x82a7XO1qg1&#10;hT7Y7nXZV73gqlOFdvpnnU01EUzIplvsyDjyG5FZUvFU5JSIl7M3KNuYzsOkmtOB4DGM3mrZvDuM&#10;rhIZKtyH9lJYLkVyi8VRrrQU4eMjGXworLHOmsAgAgQodeU3m4vIRToWlLxSiSpDMpa1KAT5ppAw&#10;AnKc8ZxDdEdqeyb9t13ufuBU3Wn0NpW9VtMiipz5i1TkFILypuLWrMEpAKcZZiYkvaNvzH6m4bsO&#10;x6G2eIs2sqKw+fZDxsjgqFrDZjBFXSB89r70ijxZ80hkVPJx5C2W9ghlCiIh49LqpN6pGw+p4SJA&#10;JSJlM5D3VTSrE4kBMhjKIztS52Wbva1pts3dIXmxP17nSo603Vx9SnSDlS8ghISpwiSJZ05iEkAY&#10;x3utu6W2PJDq/A5E1XuWJcGZqxvY5us5xql8p7y5VuzPhiI2Qq7unPDuviYGKk01FTmUWKsYigmT&#10;Ef6MBN6NVda1mVG4lFS1PMJJ84PuEZgQngoH2+yI/ufsftH2y7rVGmt2aK8X7Q9zpmn7XUUlQmme&#10;ZR1FofTUpy5XXEEAAJKQQAoe9ILj1G5sN1b3lG/4yutLic1ZHPES1Vw9ivH1HbRCliyi3mVo0ZCz&#10;2JqogWv0SvNmijp+6VEpfZEpQEpjAPSFq53Vt1MnC+laVCWRI82GWWUAnmJcD7IstvF2M7H6f0rb&#10;dU2OvesmmOs2/ca+sqi4GaEtBeRhlQPWqnlKDbKE/FMkEAxMuzeV+fTW+lOtkbhOYPd4+r6RZK4Y&#10;/wAe12DsydMilVvxqzSbyEbyz2JZkMAOHjd2sduX1ER/e6zuuXphHWqVrQknBQyHLP8AOSBIeEzP&#10;2kRCtrdI/h7bmXxG2NmYvyNR1KslNWVjzrBqXAMA3lcLaHFH3G1tpCz4cIYDqvv9A7/6EZzu6sU0&#10;q2UKPji81nKdQaLmWaMJhamSziOnIcypjLjX7Egkodt7gich0VCD38QEVL1cqrs1W27L1CGVTlOR&#10;BSZH55GY5H5RFdt2+3i4du/cFYbCl5dXpWvuVK/QVKhJS2xUthbTksOsySkLlgQpKhxkM8XDztZf&#10;NeqzsVSMC4mnc5bKZklaFHYvoscwc/TkO0gvqgs1db7OEVRbxVdiRmUexTKJisp3DyAA7C0sVr9H&#10;UrDDZU662gJPEeUqzYcScRLgmZ8xlgej/ehtJYNxrtpq+7gXensO2FlZql11Wtaes4p3odOmpGpE&#10;uPOdNWIBCRIy8L57SbE86umlQidj8wWnBkljleWi4qdo9Xr1el2FZdypzCwjp06UPHzANXJkRSO8&#10;auVTJGHsJg7lEVbr15pwldStSCsgJV5DjxCVIAkknhhPhxnFftqNtuwbey8vbZaMpb+1qZLS3Gap&#10;951tb6Wx51tAuLazJnmDa0JChwBxEMSj9m9vdx9RMb7X6a3/ABNioWdKtrzLOOMi01xb1Xd3qhBP&#10;Kw8BYgUAkY1aC0V9sVUTicqyfkPcBHpQ7U3asphVUDgb6eZK0yTipJEyCoKwl8k4rZU7W7O7Lbx3&#10;PaLeu33i7Zq6nTQVlHUppwmlfPkceZImsqzJnlUJFKpYERBPC5yPbLbx3rNkNnmSqDmIodSgJiDT&#10;r1YZ19dF7JSZG7hR4u28fdSI37h4m9AH169WqtrXK8sVD3UZLBXilKZEKSOKQMJHnGwO97tn2w2F&#10;sVirdv261NZcKt5t0vPqdBShE0hIPAk8xH3yJyd7CbTbbvdM+OCOpTX6VVlSZG2NvkWpY67At4Fw&#10;DCelYODKB2D2HjpFYjZE6oKKSDoSgl4JiJuvL1zrayoDNuISgq8pkCVAcVGcwEeBAmcMRPDxpvtY&#10;262n2db3t7mHa5XrA36KzUjgZeeLoztIdd95Di0ArUEyDKJlc1SEeDvPeeVTj+wyOwjfbLHOe6jF&#10;ysVE3Ws2HB1YqryLWljqkbS0Q7jVVzLRXxJPaUR8k1UwMUxRP6gXFV/bNAlKnalOVxzLNKZyJEwJ&#10;LzCRkcRKXgYXbCWHtM7iNbjbh3SFz09eHmnHKZ9m6P1CXA2AS24lwCTmXzJVIpMiCBhPq9yuXm7a&#10;+4B1YjaDUq5btptosf1e0Rzdz7qVLqaE+LKLJMqNCqHVfKvrA9Kg0bGOBCgUyinkQPEfSrzVKoGi&#10;ggVK28y1yBCcZCQ4ZlcQCJQ07JdnFj3H3C1ZVahrKmi2n0pcX2FqTI1NQWcy+kFSkgJZSVOLAJMw&#10;lMlGcSjc8ZcudBwjN5lW3QxnMZOrlPfXSfxAtgeokoxxjow8o/qUVZETfMknrRJIyJXwkFNVUvfx&#10;Ao9+vryL5T0yq1b4klGYpyzUBzwJyT9mWXIeMRSy6p7PNQ66Y0UnRF0Y0rU1iaZm4i61BqxnWG0V&#10;DjJ/ZlKiQotTmlJlOYiu3+1n2K/2TP8AfQ+nMa/nD+an5Z+18HI/TXwvxnsfOvlfxfl818P+i8vY&#10;+/x7dYvtav8ASZMw63qelnkJy6eeeX3ZzwlKUo2T/SDtt/WB/I/1Vz+5n2V62eZHXzZM3Sz5f3c/&#10;ilm5TitH6nD0k9Q/2ghlgQ/5FU+3/B0ru/8AFp/wx/eVG1Pwsv4bWX61v/LUR6WfuJXGF84xKLmr&#10;BEDZm2b4PFFNylKxri42acirnFJQKElb4RCvyb51FtHQtTHctPaTTIkKJigURMAdNNPbQLUzdUFa&#10;3ygKWDiJHiUCXlI44SEpzhDt13g6q0/3T12idwKilXoR+71NA2sUzDTlMsulFO6XUIS4pOaSHMxU&#10;VBQJIkYsF+ng2xreQMFWTV+UawcPkDDq3z2FFjGtop/b8eTbkwN5OS9lFM8lL1+UVM1cLKmMuchy&#10;CIABeneyvIQ4umIAKvMk/neInzlxAHLGNefiQ7Q3PTm4FNurSLfe05e09JzMtTiKesaT5kImSENv&#10;NgOISkBAIVIzMPdztfcRYxxPdLznZ/XI7FdfiVHtsWtTZs+h1mZDkBJmpHOk1k5J08ciRNBuBDnV&#10;WMUpQER6eK1ymbplKqwCzhhKczPAAczPhFAtA6f1jqnV9DYdAt1Lural4JpwwVJcCuagtJBQEpmV&#10;LmAlIJJlCj8N8p9lz+R7V+P7RC/5Dx9U3S0WF1nX9axBjKMcHUM4TYJoKonM0dOCKiuZFMpjFA4i&#10;YAHv0wputSP9NbqUDKeE8wAOIJy+7PEyOPsi4Wtu062bdqRdO4jX9utuo6tAc9K0h+41y0ykVkgj&#10;MkSyhSjIywwhHO3lhzLa+YvBExnnGlexNkVxb8ApPKjWLgheYxONRdx6cW+GwNmzRNRy6bdhOl4d&#10;0h9O49MtaX1uvqqwkVJcZzBM5DFEpTxxGJ9uEXv2ctuibR2V6hotv7pU3jTaaO7FNQ/TGlWVlKit&#10;HRUpRypPBU/NxkI7+3SpM2fqIGTG4CeRjqXsFDVSPaPTe6iZjjuvEVimQpn7kFoDtwcwEAOw+nSy&#10;ozC45HfOh2sCTP8AMJlL5pYQwWekVoX8Nxyos0m6mv084+tSRI5qx6TipjHNlAE42p9TeOHsY1sw&#10;GMb9RrBCYxjCGVsZlATGEwgQuJ4cpSAIj6AUodgD7g9A6hNb/HK/6pv++iO1ujQE/ho1AAl/5TWn&#10;/wCQcxi9f6lL/wDMOEf/ALhW/wDQh6cb7/F0vyO/kTGgvww//ta+f+y/97CquR+7zjLiy4saG1cr&#10;oQchj+TtkkgkcxEZB9DxCzSLI6IA+CxWJ3B1UgEO5Tj36aupNulZIGVLKlj5SspP1RbXtksVA/3Z&#10;bsagdSlVe1cUMNqIxQlxwKcy+GcJCT4jCNZ/H3TYag6T6x1iBQRbRrXD9QkCJolApBczseSefqD2&#10;+06r6SUMYR9REepPZ0dO3NicziZ+M1H+yOQPcTeq3UO+WqrrcFKVVLvVSgk8ZNLLSB8gSgAQsX9R&#10;hR4Se0nqVydoJhPUbM1b+TvfEvvEZ2GHnWMswA4/iBB2LduoYA+0yBekN/yoNO7L9oXSif6KkqUf&#10;rQItP+Gtfq63761VlZUfQXCyvhxPLMy40ttfypmsA+CzCGtxQnr/AMVvGfkx98UunT5jNeI3yy5T&#10;CVtHQ00EfUUiHH95MWUYdMn3AUgAH2dMqQENslaipxRdSPABK8wE/YFSA9kdAtlDb9O9226OlmMi&#10;VVrNtuCAOa3G89QT7czgJ9pM41x8WNyZXnj71XmWQk8m2K4SCfpEMB/hpKA96KeoGEPTyIq27iH3&#10;d+pLYygW1DSDPpzQflSTOOO3dhZH7B3E6toX5yVd3XUnhmQ7JxJ+hUTXs6w2sfVGE/umT+J4G5N5&#10;pRewjluJmZWJka+Ea7BNlE/J1EztJM0qKIior3TBIDB9vbrJcxcSyDblBLgMzMJMxL9LCINtbUbS&#10;MXh/+b1PeKiyqYAZ+z3Gm3EPZ0zU51QcyOnmwTjmlGcHAHK7yabFbRqam1NjrrDX5rOXiBkZqZgJ&#10;hSux69BCU+duTC0cmdOUDHiVCogQO5xMXqMpr704W0NvgvOmQSW0DGRUZnhgAfljphuJ2i9rm2u1&#10;Cd37w7qV/TzjFK6hpp1oPLFXk6SfMnKkycBVPhIxDHPMzyahkDSBhm9/UZ7Jn5fSSV1e0tg9YVB8&#10;+UvCwGCKYyRzvEmpm5gKYqgj3Hv9w9YLmKtDi/WKBqxRGZSJfG7Lhzlxlzibfh+PaXXp3XtRoVus&#10;p9MfaCDTJqVpXUoSKXDqLRJJVPEEDwjXGjjyi33ENfoVzqNfstKkKjXGbyqy8W1eQTho3jGRkGx4&#10;1VMWwooCmXwL49i9g7dTFNLT1NChh9CVM5E4HhwEceF6iv2n9YVF/stZUUt8brHlJfbWpLoUVqmo&#10;LBzTMzMzxhd25e9ej+hFjx9VbHjuPuWaWUNHscd49xxTIaUulbgRMdCEbJSJm4q1Zg9VOKbJIDAZ&#10;YRHwJ29emurqLdQOBthhK32kjhJIQOU1HCYxIHHnFkNk9gt9+4O2XG62u4uUWh1vLXWVlbUuN0rz&#10;vF0lE5PrSBmdURJOGZU8Ir9srtDvjmHUjP75fQJLGmLJ/CeQ/nsnk/MtejbrB1V5U5Iz2cJU49oq&#10;o+fMI44uCNBOQ6pigQewiIdJX6661TCz0EopCnEqCgcvinkSOMbE2v2q2A0bvDp6nRuGbpqunvtH&#10;0kUNteXTOvpqEZWvULUAlK1yQXJEJBKhPjFX/wBM8ABi3aDxHuH1lTQAfs79oCQ7en3enX2z/wAb&#10;Uf4Df5XI2v8AijE/e7Ss+PoKn/OTFUOA4iZuRHYc5kkjqEqeRPbVOmQ6qXnkFQqntKGATp+6AABu&#10;wh5AAd+kVp/9Rpv8N38iY25+IQVDtu0ykEhJq6SYBwP+jEpjnLl4RrqzXWmFyw9lKqyaSS7CwY+u&#10;EU5SXIVREybyAfo91CHASmIUxgEQH9nUtrmkv0brS/dUg/kjjnoi5v2XWVqu1KSmop7jTuJIMjNL&#10;qDgRGNDgxkZOPW5AqmCxzRquplslHhCGH2FpWEXGKZuDF/dMoVtIrgUR9QKYe32j1CkuFxt9cyEq&#10;tzpl8pQfq4R2w7+KelqW9urxlAqhq5hCfENugOKHyTQmftAi4n6ZVBATbeOhboC6I4xY3I6FJMXJ&#10;W6h7yoogRfx9wqCiiRDGIA+ImKAiHcA6eLJ/HOz4hlv6yr8vP5o0x+KQ4uejmgpXSKK45ZmU/wDT&#10;CZHCYBIB4yJ8YaFzmAA8b2afQBEHtQEO4APYfnrfsId/sH/D0q1B/DM/9Sj8ioqp2Gf/AKasX6tR&#10;/lKisHB0I/7KDJQCI9i3HYvsAiIgX/ygnfxDv2D1/Z14of4Gol+af7pja3fkB/V3bPH0Vm/zDCee&#10;HW7zGNcKcm99gDrpzlV1alZaJWbCYjhCQbtJH4VymcvcSmbLGBTuHqHj36YmM2dxKCUqNCoT5ia2&#10;xP5pzi5venYaPVGutrNPXHKaGr1U224FYpKFKRmSf1hhL2xe/wDTMVWHNGbVXo6RFrErI47rhHKn&#10;Y67aLFCySi6aZjdzkK+eGIZT/LFEvf7OnWyZVV7oIE22USPhnKsw+Q5E/RGgfxSLtWit0lp9JIti&#10;Wax7KMAXJstgn9VIIHhmPjGn294+o+UK09p2RKrB3SqyJkTv6/Y49vKRTszc/uIGXZuSHRUFI4dy&#10;9w9B6kVTS09W10alAW1Ocj4jnHK2waivulrmi9acq36G7NTyPMrLbiZiRkpJBExxjPZzWcZ2Us0J&#10;Ynz5qvAhIz+EqqjUHeLK0kjHyv07ESaUzXZujpAdNBSRrrhHw+CL4CdMAMTucBAY/crd0CHaVv8A&#10;0+QJUE8UhIkCB4AcZYjjjHRnsc7otJaGXeNvd2qgt22+1ZqE17xK2+s4gtPNVRkSEPJM+qZyVMGQ&#10;Iiquu3P3f8esSYT34wpN2RZmyWrVguEXFqQNwcx/siwcmuFEmUmxJVVRuIprqszFFcTCcQETeqZi&#10;6PBksrCaimyylOS5HCSp4HDHGSjG2tyPw8dPajeOue3q+09O0twPM0zjgdp0rnmT6erbJLYBxSlw&#10;HLIJEgIb9+bXE1/cb+vPgcNf3P8A6k+ZfR308n8F+YX9b8n+hvH5j9b+X/Zvb9zt+Lv4fi6VzsHo&#10;ZdIdHqT6eU588uOXjPLznKXOKZ/c7u7/AJ8/d7Pe/wCc3psnqOsc/pOHU9V7npZfHmly44Qn/wDU&#10;s26qWCw6qxcFZoGakohlk5eVYRMsxkXUak9+nE2Z36LRZYzQro7ZQE/c8RMJB7fZ15urja60JQoF&#10;QbE5cpqVFz/wvrPd7db9W1dfS1DFK8uhDa3G1oSsp65UEFQGbKFCcpymI0U6E2WrWzTfXMsHNwlg&#10;QRwvRGcgiwfspH2DkgGrVy0ft0VFTIHKomdM6apQHuAgIdL7HkVZ2GlSJDQCh4ciCP8AjHNfuAtd&#10;2tG9GpTcGH6dw3urUgrQpEx1lKSpBIExIggpJwkQYye7eUy1cPvKFWs6YwYOS4pucw+yJXoVuKqL&#10;GUptkefDZRxuZTzOU5mLl0dVuJvxgVZPwAAL3Bifadoqsoa/eNkKbJ+JJ+EmXD4VSkJSEdeNm73a&#10;e87tTqtAapcT98KFlFG66qRUipZTmoa3gJBSUhK5YTSrMTOGQ84OYojZ/jrxFlrX22N7fi15kqr2&#10;7ICUHIN13sPAvK/NMooLfENllnTEsHbnSCDlNUoFbvAIYR7FA3S+41LNWyw8jEZjhzSrLz+QZh4E&#10;kS4iKzdiGi6zavuUvGj9xaNVFqxFsfp6QuoIS48l5pTnp3FAJV1adK1IKT525gCZlFhuGHb/AFSY&#10;aKY5x2vkag44umMk7A0yHWrPORNckTyT2flJUtqKaQXb/NmE2ycpnK4KJ/ASCiPb2wDotdfR0VMW&#10;KtxKHgtRJOGYEzBB5yBCfZKXCUa3729mt3Ht/bnqNNtuFzsl1U0qjfYaceRkS0hHQ8gPTW0pJBQZ&#10;TmFieaEt785sxnkrlvwrn6jWVKw4UPdcJwbDKLRs5SpE1IVGRi46zDX7A5RRYTTOCdn8HLhAxkU+&#10;wj5CAd+mSvdbqqypUyQQVsn5k5ZnHlgZHmIu7296F1Tpns7v23d9pTTa5FDcnV0Cik1TSKhC1sdZ&#10;lJK2lOpE0IWApWGE8I/dyQRk9pXyvU3cmHYjP4wuuQKpmKAs0Gqg/hZ9+wSQisgVhN+0UXaHlGjc&#10;oKewJwOuQ5TFD16U1WduscLakrdLnVbPESwwHjlxB8JiMXbLVW/fLtErtk6xz0+q6G31FudYdBS4&#10;yhZLlI/kUAoNqJlmlJBBBjUkTkp0b/KpjmNfZHGjSnv4lvKIpObAzLZQVcJAYkIerJqKTYWErgfY&#10;MzBEyvvh4h3+3qRfbltCJqcAcAmUfHgJkZeM/wC3hHKFXbHvwNXOaKRpm6LvTTxbJSyroyB/eh8g&#10;NdGXnDmYJyY+yMpJM5xOVOcfHed5ytzOIarbso0eWiWGSfCAmEKujSGkJXLJOtXwojCJ29o2Rft0&#10;VxKZNB2mBv29Rd2pQ+6an3UmobJHh5kHjzwkSRgI64K0HV6T7C7noCgqmLzd6K11Lbi6KbzRfNUX&#10;XmWlJn1TTqUppakzClNqlDOP1H90p8zrlg+Ih7VXJaWNlVxIFjY2ajn734AsIBTPRbNHCypWoCcA&#10;9wQAoiPoI9O17cQuspQggkB0mRnyTL6Yq3+GbZLzRbnX2sraSpZoxaAjOtpaE5+r7uZQAzYHDjFa&#10;NkteS7T8KunFzxK8YXPIOttCZz1iptdfM5Kznqj1q6ibm1Wh2qysiR9XCeDsWwpAoYpTCAfZ3SKQ&#10;kW9h9BSVtZkuSxIBJPzBJkT7I2fthuOdpO+LWlk1ihyh05qa4KZZqXkqQwKhKkuUyg4oBGR4zbz5&#10;pCY+Zu/C/uDQ9h9OceUc1jjEcr4Rh0Mf3yquXqKEwm3ijqpV+wIMFhTcGiJKLAiZTgBvFZA5TeI+&#10;IC7WWpbTTekWZONkyJI8ySZ5hy5ylyljxinHe5szqDbbem5X30zqtIX181dJUBJLZLki80ViY6iH&#10;JkjCaVJInjC5v1A2xzLKq+F9FsLKK5EyVL3ZpdrfXacJZp80fJNXMHTKy4TYCuIyMivLuXCyA+Jk&#10;E00jqdgOHSK8VjTryW0EKaaxMsf2hwSEy4qAJmOPmEWW/Dr20e0ii+b+64CbbpdigVS071TNpKkl&#10;SXal9JXLyIDaEJVjnKlBM5GL4W/jAd3jiYpel75SNaZcpNOibnAyQKlNFsc0tTvbA/bFcmKTvGP3&#10;8u8YCoYQIAKlVN6F7dKBa3RaktImKlKy5InmolRQSJ4Yyw5gcor/AGbupasPd/Xb4U4dXo+urnKd&#10;1uUnF2xWVlBy4+dCG23ZDHylAxMLo4Yt6orUp5auP/cNF/hOxxNxmJfH0nfSnh4plKSzgTztQl3r&#10;4pEmKT2QTFzGOxODJcigkKYDD0ltlwapFOB8ypirHl01cFBQ8CcSrx9mMWV729g6veBmk7itl1N3&#10;21PUTbdYikk44pDYk1UNpRMrKUHI+3LqoImQRGqBpcKk/YJyjG0V15GrIg4RkG01GrslUDF8gWI6&#10;ScmQMkJfXyA3bt1JRUU6kzStBBHiI5NPWa709QaR+lqUVSTIoU2sKB8CkpnP2SjFXxcOmRubK+rJ&#10;vGSyCl92kXQdIOUFmrhAzy4KFctXCZhSXbKI/jKoURKYnqA9uofT4XGkPLqKx5fulx3E7r2Xx2MW&#10;xCkOJcTQWIFJSQoHJTjKoHEKBwIOIOHGJc/UV3imzOx+sKUPZ4KYUrlJeuJ4kTJspIYhI1yWVL8f&#10;8Est8MqZJExgIfsbxDv27CHRfP29c8GfN/ownDHzZnMPlxH0xDvw2LDe6PbTVa6ykqGU1NYlLRcQ&#10;pHUPpgPJmAzCZAmMJ841pYquNSt1FqDyq2aAsbZSp19yRaEl2EoX2FItoBVDCycLeBRN6evbsb0H&#10;16l1I42umbyKB8g4GfKOQGrLLeLPfqxm7UtRTOireBDra2zMLVh5gP7IxYZbubDX7ncmckbRtHSN&#10;Pjs6x9jJLTjRdzHs6bIw7BrTrfHInSUFxXoE4eYAiQQSMmf8IGAeoa6FJfzPiakVIU4AJzAVM4Dj&#10;5ZYc5eyO4Wj7HUbi9gDGmdqFoVenLCtkttKCVqqUOrVU06yDg86MPMfMFJxlKNKO9u3+sEpqLmmo&#10;wucMfWa2ZdxNdadjGqVCeZ2yz3i0Wasv2kDD1+BgVXsk9WfuVyAJgIBEiCJziAAPT3cLtbXaJxDT&#10;yVLKcAJnnxw4DxPKOYewWze6dLvFY7xXWK40tos13pqmuqKhpVOxSsMPoU64866EoSEJBMpzUcAJ&#10;mFP/AKbKzV+Cq20VGm5dhDXAlqpTga5Ku27CXOQ0bLxhiIsXSiThdZGQanROQhRMQ/YBABEO6Gzu&#10;NiqeWSMi2EZTyVivh48R9Ii3f4nVruNwu+lL/QMuP2Q0VSOs2krbnnbXitIKQChQUCSARiOBigfD&#10;7sVh3W3fnMc/my3tqDXLYjfKjHWeWbui11hOOL04XaoWCURRVbwbd34e2mu4FNH3fwmOHSKgdRT1&#10;dPUO4NJSsE8ZFUpYDGWBmeXOLDd5u22tNze3qx2/QtEu4XOjNLULYbKespoUiQostkgulPFSETVl&#10;xAMait199dccLavZVuyWYKBPTMlRp+HpEBXLXDzE1ZbFORbiOiWkY0jnTlbx95yCii5gKiimUTHM&#10;Adu79XXakXSKRSOoXULTJIGPHnhyHM8hHKXY7t+3L1zuraLCbNcKejbr2XKp16ncbaZZaWFuKWpa&#10;UjgmQSCVKJkAYRjw7YJHCelm3mz+XJCPo6WZcV2epY1StL1tCPJiowdemFZOfboSKiDh2znp86Cb&#10;QxAEVTNlOwD3DuxhCDRVdWZBIp1tox96eJkOYmEhJHHEcovr3p6/TrvfDR21mjm3K9VjuzD9aWEq&#10;dS3UOvNhDJKAQlTTQUXJ+6FpnwMfs/TUXSowcjtfAzVmgoeYlTYvfRUdKSrKPcyjRupeEnK0ck7X&#10;SO9BqoumCoJgYSe4Xv8AvB042dSG6xwuEJzNIAmZTylU/omPpjH+J/YrzXU+kbjRUtQ9RNCuQ4tD&#10;alpQoimICykEJzAHLmlORlwhoPOtcKqy49stV51YoRKflJSnNo+ENKsQlnaqkumuX2I0VvjFSeym&#10;Ju4EEAL6/Z0ov7iCwygEFfqEYDjwVjLwiqfYNZrs/wBxtmuLNM+be03UKW701dNIDZGK5ZRiZceO&#10;EVN4U8kY9rnFdlmNsV4qcC/i7VnxzIM5iwxUa6at5SGKaOWVbO3SS5SPQKIJD4j7o+he4+nWKjfZ&#10;RSVKXFJSQnGZl7ycPpjcHfLpnUdy7tLRVW2grKindo7SlCm2XFpUUOHOApKSJp+LHy84XjwAscf3&#10;aV3KxNe7HDQbLLOEm9SI3lZJjGuH7GaWXin4sE3yqQOV2qb8DCQoGMH7O3TXSsodqlUrysiXKNaJ&#10;8MSpHA+PP5osd+Ii/qKx0uidXWCmffetF7VUFTaFrShbQS4jOUg5QookCZCPS4zcvSnE/vJlfWTa&#10;4FKLSso/AwCd1kSLI1kZaBkHZ6DeWrxQvsKVCxRUo4SVdEEfhzrpe74lIcQy0NX6GqzvgpAGR0Ae&#10;7zCjzKRjIj4VZuAhP3R6NpO7vYa0bqbRSr77aczqqVEi/wBN1CfV0qkjEVDLjaFJQR5wleSZInro&#10;d7CYHYwg2R5mbFzeBBsZ382UvdZBl8KUgqGXBb5n4imCYd+/7OpMblb0t9UvN9M88wjjmzt1r9+u&#10;+zGbJdVXAqy9MUr+bNOUpZOM4UzmjkWsWPOTjWfC7XKVCaau5kxehY15J4lFfBScpOFepV2SZXBZ&#10;yQiLKQcpEBM3cEhHuAj6+kfduzpugcZdBt82uEsuVYM1E+GHHlFvNEdtlu1J2tap1y7argvdWyXY&#10;shCS5mQ21lLyFU4BmpCSZ4Zh80Wd5JcGaj5b1cy7c86RNBb/AE5QZ+cr2UDfKmdlgpplGqOINxD2&#10;FAybx6qq/SSIRqJ1U1/Lx8B7h0vu7NEqlXVIyerSJoKZTKuAEh70+EjPDwjVvbJr3eHR261msugH&#10;rgpVTcGmnqEdRTDzalhLqXGTNKQEFRK5JKJTzCUYRvyXzn/dU/O36Ztf5Afmn8o+c/Cvfpz6q+Ue&#10;3889rt7PtfC/2f47x9vz/o/Pv6dRnD13WynLkyZ/hzTnk8M0sY79ffjQP83/ALjeqpP5h/ZHU6eZ&#10;PW6HUn0Z8Z5vP0pzl5ssbrEeG7jTQ9zw1Vp5jLKmWVUWseQHKyipxETHUWcW5VUxjCP3j1LzZLcZ&#10;eQgASkFKA+gECOBjnen3PuyzatrQEiQAZpEgDwATTgD6IsbrrpLq5qbJWyX15xJEYzkLy2jWlqWi&#10;ZWyvyyzeIUcrRxFEJyalG6AtlHiggZIiZjeX4hH06U01vpKNZcYTJZTImZJkDOWPtMa13J3z3W3e&#10;paOj3HvD10p6BS1MBxtlJbLgAXItNIUZhIwUSBLCUdLsJqnr3tXCwNe2BxfA5LiqvKKzNfQmFZNq&#10;rFSK7YzNwu1eQ7+OeFK4bHEhyCoKZg7CJe4AIfaqhpazKahM1J4EEg48RMEYezhz4w17dbtbi7S1&#10;1Rctu7rUWusqmg28WwhQcQFZgFJcStJkrEGUxyOJiFsW8Zmi+F5+csuNdeKlXJSz1aVpVjKMjaZi&#10;LnarNpezKQstBTs9Jwj5o7TAAN7jcxg7AICAgHSdNmtyVBQbmROUyTxEjiTPn8xxGMTjVndDv1ri&#10;3U9r1PqSsqaSkq26lnyMNuNPtGaHW3WmkOoUk8JLA8RFF9iOOrhj05gpPaHZOnVXFGL4exRLd+/t&#10;9kui+O46esciDOFZDDRqkg+8HsisBEke5kAHsAgBfTrD9hUebFTpalLJm8svCcs3z5p+2J273zdz&#10;Ttj+wjqJaUdMI6yWGRUFIEv3mTjLirLm5znjHK5g2s4Dtr9TnM7c82YOkdXde7vUqU3t9WYXCn17&#10;GF5v8dML1ytQbuJq8edKQskXW3aizZBFcgpIAdwUvkmYyp+2Ur7SWgC3lnIoMiJ8eIIM+ZIJnjxj&#10;Vu3/AHA7ubZ6rrNaaXvNSNQXFOWrcfPqPUgGY6wdzZykmaFTCk8EkDCLQS+OuLTFNO1+46bs0o6T&#10;HY89lteAMK3JO4TFuvj5ozSnrPZa+7WarTcA/j2LoF3Cqi8eLdIDgIFKRQoY0WehRTClKSUBRVMm&#10;Ssx4mYlInnKQPAiUZa3uI3hrNx17sJvT7GuVtpbU+ylDQLSBJLSmkp6a2wPhWlU+JmcYr5pfqdwj&#10;27L2YFdYz4vzDlPV63q17LEDMWuYtCuHLRGy85GmLL1yyfBx4IN5aqSCBHiqLxmKjJUCqiYgiGNu&#10;yUaFZnS46AZgLIl9ACZj2KmPZE91l3o9xmuLGvT111A6zbHUlLgpm26dbiSJEKcQkLAI45FJ+iPC&#10;zvfeADLeMm3Idni34RseLsz5ELihhsBOyOVmUPd8hVqvySP01HoMPgnS7iIgaY6SMqkzK2T+BMmK&#10;nuB4jmdtNC86XnEqKz+koDw4AyiJaN7n9+NvtO02k9Hajq6HTtHn6LCG6cpRnWpxcitlSjmWpSjM&#10;nEmPxal6/wD6evdJ7Y4nUhnrtm6dq7BCUslbquR8gObZDw6jkWCEs6q09aWVkQhPi/FH4orb4Uqh&#10;yFE4CcgG8KstuVxQR8ilD8hESt7vX7oaiXV1bW4eDNInj+rTiZ9pizQY24i+NjYDCRFkcT66bBbI&#10;yquI8IxL6z3RzYslSVhma5WVq/DwLqWm2BkXk3ZI1oZ05QRQIs6TKKxREesjNqoWHUvNo/aJBAJJ&#10;MgoSPEniIhWvO5Le7c7To0nru/1NxsAfQ8GnG6dMnETyqC22UOCUzhml7Iinf3DnDRrHN1jMu3dg&#10;qWptiyjKTsRX7tU7NeMavLnJRyDOSnmZG+P0l2pjt0nqSq5vhkQOKwCYxjD0lqLBb3zMBTeM/KRK&#10;fDAKCgMPzQIftL92W+elrIjTSLuLhYG5ZGLgwzXIRlEk5S+haxIYCajIAASEdlAPeHPjJxNjnbd1&#10;dMPYnoefkoF7jPYO5Tc3cpnJjXIFUNd4OQqs67Tn5xwysFRR+OFdmgikZucoqmAVSgZRSWmio1Bb&#10;aczqRIFWMvkAASDicQAeU5RGtyu4bd/dmkbtetbw+9Y2gkIpGkoYpk5fd/YspQlWX4c+aXKUhFg8&#10;wctHHNgGjYQyVmXa/HOPaPsjTFsh4Nn7AhaUW+R6QijDOBs8E2Qrzh8WIVbWFkokq4SQBdNwUyfk&#10;XuIOcaVisu0md+E/ZbA2F9jtlclYKncMZ6s8xjTBueJstjrBbXZa9OTNemISCubeLi5Rs3hJ6vvk&#10;FTPzJx6KjVUTCAFEekFVbaSrV1HEkPfnJJB/4GXLMDKNtbZ76br7QPFzb69VdBTqXmUyCF06zzKm&#10;XApuZ5qACv0ohu/cdvEHgnKuKNfMiZLvtPv+d4+4SuKMPPsuXX4a7QtBiVZ+6vY6NhoxRkhE12ES&#10;UdO1nK6KZG6Zz+QgQ4g0HStvK+opbpVOePT/APDnG8qjvw39qlioddspuA/7f7OYL0/HOqZn7ZRE&#10;OGN9P0xuvyTj8qdh9Z61JPIKXrbywj+Z8lZF4ifYrxsy1LOScG7fswkGDpRJQW50R8DCAdunFNlt&#10;wJUpBUspKSSpRmCJHCeUEgymAI1NrfuV3w3FWn736hrKqmQ+28lmTaGA4yoLbV0kIShWRSQoZwrE&#10;TM4nTIGuXARhih4AyTkmrYYpVL2tfVpHXyZsVhywm5y27vEbGztdPWo1aYWn10pWOnGawKrt0kkQ&#10;eIAoYhlUym+GyW4/AeHJSh9QIETBzvT7nnSCvVtbgAAAzSAADgABTgD6ItYSpcW3E/cKfNihRtZb&#10;hs7PsMQUcFZHIs27ybZSyLJxH0+CiRc2lD5mpJS6HtgRFEyh1ilAw9+3Sint1JSudVlEnJSnMky+&#10;U4n5419uTv8A7vbvWyls+416euluonVOMpcap0ZFqTkKszTTazNIlJSiPZOPV5OadxntcRoZb5IJ&#10;DGVCo1efIV+ByXb5V5XrMlKvyOZBvWKo6gQUs1mk3rePXXJFNG75Q6SKqpUOxDmD5V26mrDnXmS9&#10;KWZJkf8AeD7Jgy5SjHtZvxursxUuPbe3Z+ip3jN1khLjDhlIKU0sFOYD4k5VcpyjieNHA3F5J0v8&#10;/NFqGysTRKcewP5lXihZOr18jJpuwjn7mORi811WqWmtuU42Ubq+SMc1MdByUfMxDh38U1ppKZQc&#10;kpx0fEszPjwwTMeMp+2Hzc7ub3t3epfs3Wt8qXbMQAaZqTFOqWPnbaCepjjJwrEwCACIlqT4y9GI&#10;XPg7Yr4yjKzk2OsCl+UmUrLJQdZRtDUwvl7O4hyPm8ak4BYorrAHi3MYBMZP7ekr9mt6VF9ZUlpJ&#10;z5ZjICDmnKUxI4yBkOEpYQ8U3dFv1W7eDaBu6u1WlHKcUgaLKHXiwryhgOZSsiXlTxWBgFRmb4VY&#10;DGWWd3dmaHlKMq9wpWSaTkdB5WrQiycxllQC+rPDGQRcdhFZFFX3U1EDFVTKPkUwfb1H6Snaerad&#10;mqAU2UOzn4yTIgiRB8CDPwjqJ3yXDVGj9idK3/SrtVRXy2V1GUvMFSVsH0gTiU8iRlIVNJOBBjQ1&#10;V+E3jerFyb3dhgZvILtX5ZRhBy9msErVmzkqvvoiWJXfiV22SP27JOFFkjB6GKYPTqRCxUZVNSnV&#10;NH4SoZfqAV/zfLHOO6983c1dbIqw1OoVttrb6a3W2GW3ymUj+0CJpURxUgJVzBBiz+eNBdQtmpKn&#10;y2cMI1u8uqBCjXKcmu/sULH1+DE6ZyxjCJrk1ERZGqQpFBMoom9spQKXsAdulT1roXlZ1tjNlCcJ&#10;iQHACUpDHlGqtv8AuE3k2tpa2j0Hfam3tXF/rVJCGXFvO4jOtx5txzMZmZChmJmZmIPDh142CrtH&#10;RNWKgk5YO0HzRwhYr8gsg6bKFVQVIdK2kN3IoQB7D3AfvDrAbHbSkpKCUqEiCpRBB+UxO/6z+5st&#10;rZVqytU04goUCzSEFKhIgg054g/LEhZY4ytGM55DlMrZY1+rt1v80xiIySsMnO3RNZwxgo9CKikA&#10;ZsbK0jkAasGxE+6aJDHAoCYRH16yOWigdJUpGJOMiR9YM4jukO6PfrQWm2tI6Q1FU0OnWHHFoZba&#10;ppBTqy44cymVLOZaiZKUQJ4ACI1W4aeM5ddFyrqlTTLIf1ZgsN/IUPXv+JMluKmp2H/KAevIstvC&#10;SkIMj+kr8s5j5ok6O9buhbbUyjV1cEK4/saQn6TTzHzER9FeHDjUW9ry1Wp5TILpOUVEbFf26qS6&#10;ByqJKEVQtyahRKcoD6D2H7+vgsluHwEz8VKI+gkiPKO9Luebnl1bWkKSUkFmkUCCJEEKpyPqi0Oc&#10;tP8AWvZKoxVJzViOq3uFgI4kVXVZNusnN19kkgVukhDWNou3nWSZCEKIkK48DmKAnKYes71to30J&#10;QtHuABJBIIA4CYOIHIGY9kaq0HvLudtleHb7oa8Vdvrqh3qPBtQLTyiZkuMqBaWZk4lEwCQkiKSV&#10;Pg642qpNoTgYJNYlWy/xDdhaLXYpOKTUDv4+TJJ8zK5TJ3/cVFQg/eA9JE2Klmeqt5xB5KUAP+UJ&#10;P1xvS8d+Hc5eKBVvVqD06FpkVsU7LbhH65QrKfamR8CIt3mXRPUbYCsQVRyxgeiWeIq0EhWauYI5&#10;SJlK5AtSgVpEw8zDLx8qzj2niApogsKRTevj3Ee6hy00DiUJ6eXIJJkSJDlwMjL9Kcac0Tv5vDt3&#10;dH7xpDUFwpKyrqC+/wCcONvOq95xxpwLbUtXNRTmIwnFao7hx0VarRicvRbvcK/DO2zyLpFyypfJ&#10;6kMVmZimagjW15lNl7SAlDsQ3cnYOwgIenSFvTdvQvMSsjHDyjjxkUpSoT9hBjZtT3o7+OodVR3C&#10;hori+hSXKqmoKRmqUFe9N5LWaZ5kSPOc4YX+VWNPy8/KT6DqX5YfJPpz6B+Qx30n8j8fH5Z8j+H+&#10;A+G7/i7eHf3Px9/P8XTx6Wm9P6XIn08vdlh4/TPGfGeM54xXP72an+8f3w+0Kz71dfrer6q/UdX8&#10;/qzz5uXHhhwwjvulER+Dogg6IIOiCMhX6rRSf2MV4teMajSjiPte5m5kVKyThFq7kGETWaU2jcc/&#10;N7LGMZODcStfi3ObFZdRqD1sCgQh1PcSURTVIQRXj9RrVtiKDrpxb473mtdPzdgFnyCwl12eznib&#10;B0ni7EGLcZ1pnU6XTabN41TtuUpfvMUW8XFZJyZ6uV0dgo2IkUyjdE5BE2VHYynbwcveaOXTHCMh&#10;Z+PDik4/cuVfGWc7RWZ6q48yDnc8NeprJUxiVeejoZ3YYuKpk5Mw0o/7JkTCNQFEhkXjRyqQRn4p&#10;WCd1eO3jLw/zhYMlLTL3fdDHO2mKN6q3JOVDsAqWxtuyBAa97CrR8eQWkb8rswRk4BmxEkiP1YlL&#10;skm+kA6IInjaxHDusWJf0uGhGbLtUcMYuqDSq7+bcHuHxMmrX2+S79A5HWXsaLVGXepFlXql7g2w&#10;e24bi5MVEpSoNAJ0QQ2bHNohs3c3GZec2Dr2QNdeNHULTyfql92ByPjyfxKz23sDelWWNWfVKo26&#10;Cirpe4BqnZ2R2bwGiKzp5VotsQTKuEGxyCEy8n6m9+ZsKtedHNutMnT2kvt7qjmDUqyWXJlBBzgn&#10;S/G45QSw5ippjBuyd3SNsObci3yJttjlTOnTF8q3ZLptECCJQIIaXziUiM5T+R2j611RkSzQurvD&#10;FuPulWGThuD1rIZPzbRHtbxczctkgcLt1oyxMKTKoLpk90joyJilUAgEOQQg7aNpnra3iq49L1lC&#10;tKpK3dbXbjQ44sWT8r7ZQgMbIlPsRtSmzKyIUJ3JOT6vVKDErFL/AGasNHPuGUMukdUghqPIxkPC&#10;9F57tTcAvN4YDj/xPxc6J44x3jfMDfHNMyVGY8yaNMcOI6Chcd3WvW+pOJmyY4vUA3BJ6ycIsmUW&#10;mqkUjhMqokEW/wCTnAEZy+cifFRxsWLPdnyrRaVx2Zl2wy5sChX42iS1zkcw46SpuKs0nx9V4it1&#10;uJszzJFHgZs0CZiwYsI2ZVbFIBFlEFSCIc4MYbcXYDmmTgd84dNzlLhn0VnNREZyRkJmXcS1ykck&#10;z9YoOUGJ55Fs7eTGQsHXaWbq2PxFxYYhk0eKmN8aBUiCLWaS5Gpmbv1HHM1vpkzIcND4M48sERev&#10;KFlnJFmyqeOGUQ3j4W8zD2ZEhEkIuIlcIX125905xKtJreI+KZCFIITjy3SG2nIBqxtbzG5B1ws8&#10;DrgVbClE48r1OZSja3Ja/a9xGykJX5TMDTDMmi2tg5N2bugwbgLAxKgszhHIIIuHcYCKxyCLmckX&#10;IBrHsHzF8CN1z7kmtUnWfDms9F3zteRrgd+wgIe25rrQ5eobF3AsmCsshKPLBhumB8ORsc3uSSZF&#10;0k0UFjFIIYZ+ojz9xhbecdrdSX3FptLzfUsdI7y6KPmbywRstk2egWtoh6lHVqHkIpmhY2OTlo91&#10;FIkMAOY9VdpJmKVsBTLkEPD4m9i9hNsePPWLPu1GMn2J87X2julbzW38WvAqTCsHY5qtwuQ0K87R&#10;bPa8zyjXohpYkmKiSYNSyfgl5twRVUIIn/ZLULXvbqHrlf2Doz29w1TeSEhBx7a95FpKCDqUSaIP&#10;jvPy/ttVPLpqpMUgBN4LhNPxESFKJjCKSpoaSsUhdSgKU3PLiRKcp8CPAf7o2dtlvHuLs7W1Ny26&#10;r26Cuq0IQ6tVJR1RKUFRTl9XTvhsgqV5m8ijPEmQlUYOFXjMIYiiGtXwayRgOk5j8y7ARztI4AJQ&#10;Mk8YZVbukx7GH904dJzZ7cQQpslJEiCtZB+YqIjcR74e6JQKXdUdRtQkUrttpWkj2pXQKSfnEMtq&#10;dWg6RWYGn1pqsxr1ZimUJCs3EhJSqzWNjkCNmaCslMO38o+OkimACq4XVWP27mMI9x6XMstU7SWG&#10;RlaSJAYmQ+eZisF3utdfLpUXm5rS5cap5TrighDYUtZKlEIbShtAJPuoSlI4AAR0HWWG6Dogg6II&#10;OiCDogg6IIOiCDogg6IIOiCDogg6IIOiCDogg6II8iwfwGb/AIR/CJL+YP4D/oa38b/1R/3n/qfL&#10;ogj5Vn+XoX+Bfw1r/LP8vf1Rf4L/AKt/zX/A7dEEe50QQdEEHRBB0QQdEEHRBB0QQdEEHRBB0QQd&#10;EEHRBHDXb/23/I38xsP52/4/8t//ACP/ADH+70QR3PRBB0QQdEEHRBB0QQdEEHRBB0QQdEEHRBB0&#10;QQdEEHRBB0QR/9k="/>
  <p:tag name="ISPRING_COMPANY_LOGO" val="ISPRING_PRESENTER_PHOTO_0"/>
  <p:tag name="ISPRING_PLAYERS_CUSTOMIZATION" val="UEsDBBQAAgAIANWFM0pYuREx+gIAAKoIAAAdAAAAdW5pdmVyc2FsLW5vLXZpZGVvL3BsYXllci54bWytVU1v2zAMPWfA/oOhe6Qkbdc2sFN0BYIdtqFA1m23QLUZW4steZLcNP31k+RvwylaYAcHMcX3SJGPtH/znKXeE0jFBA/QHM+QBzwUEeNxgB5+rKdX6Gbl5yk9gvQiUKFkuTa+91QnAeoYsCFCHosCVHBmCWk65WL6xCIQyMslE5LpowlxYUI0ARfnyDNArgKUaJ0vCTkcDpgp489jJdLCUisciozkEhRwDZKU2VTAZa7fjyX6mIOqGd5AYJ5M8D7sWbEe8HCGhYzJYjabk9/fvm7CBDI6ZVxpykNAq48fJq6QjzTcfxNRkYKytolfkm9AaxvX2Sa+XrL5FfeUDANUOmwzUIrGoHDKY0RKLBkB+7uUqqTiUT1ay6v2rOJ1flv7vq3dXBtJ65wXjylTiTnqQlrrKNAn/ah+5q7r1PFQq2NtmZAn4W/BJETu9WcjxNkceTaxNQ21kMc7c2o0UvUGN/3EZT+xdcWN8HATZNNSoPICjZO7N1aHENW33QHVhYS6VBPfifc7lZJaJay0LMAnA2OFJX2wT8orV01qG+InOksv3tAb6zdozR/1Wmcc4H805oshamrCeATPa2Z8NGSm2BpMF6wN6zzFNmabkyoes46ue6Yyx6pb5iKepjIGM3kR1ZS0dnIKCpIq4xIWcoDtHJwEJyxOUvPoUYbh6UmajMr9KEPn4CQ4FeF+BNqYmzKSYR0HYmoU5JORdeKHhdIiYy9Onr09o5dOh83I3easGbjL2euj2B+dXox6kHZoZHXZf519VR/e2wHWqvXZ5qWlp1YzD6CLvPSqZ6HIBz4R7GiR6rtuTvU+7EAHOY9NxzjXL6N3cdiwF/ASsDIJ0KerM+QdWGS/gfMzU7uWwfTTrJ1eeGc6FXEneF0HjIl7K39dRestX7Wu7PqpDvumhk8MDiWmnKnPRh2xFAWPBj3EefsRUanZabcSaHPBy/k18lLYmb/zhVGsyAN0vmjufH1xXWNdXvdl4DKXd+ioSrhVEKl03VzEr3bD6h9QSwMEFAACAAgAfGvBSouE7NHNBAAAXxIAACYAAAB1bml2ZXJzYWwtbm8tdmlkZW8vY29tbW9uX21lc3NhZ2VzLmxuZ61Y627bNhT+X6DvQAgosAFd2g5oMAyJA1piHCEy5Up0LhsGgZEYm4gkuro4zX7tafZge5IdUrJj9wJJSYA4MCmf7xyey3cOdXTyJUvRWhSlVPmx9eHgvYVEHqtE5otja85Of/nNQmXF84SnKhfHVq4sdDJ6/eoo5fmi5gsB31+/QugoE2UJy3KkV49rJJNjazaObH86w/Q68vyJH43diTWyVbbi+QPy1EL99Ovh4ZcPHw9/PnrXyvWBCafY8/aBkEH6+L4HEGWB70WARryIkitmjfT/YXL+nHkuJdao/TJMehaQC2uk/3fKzYOAUBaFnuuQyA0j6jPjC48w4lija1WjJV8LVCm0luIeVUsBcaxkIVCZysQ8iBVs5LXoUub4U+zSKCAhC1ybuT61RqEqioe3BpbX1VIVoK5EiSz5TSoSoxMyxjxfFaIE1byCjELwVy0l/FJlXOYH3aovqedjJ8KzWTQlYYgn4Fy2PRQg7cHfy2oJzxKh3oKK+zxVPEG3hQBAP0R8tUpl3PxShqtCWzhL+UOnFQG+dOkkYr7vhRGhzmbHGpE8QU7B9WEHogQ4JAEAFLwUxRNkI5PrRhzhNB2GcOZOzjz4MG3CmVwsU/hUQ+2YEciEmci7pCBTSQA5HoaXfuBop4EqxNGKl+W9KpK9LN2NZxewS20fCsFmO+BMY2yAIT8ksFdRiLjqAvPwnNpn0ZhR+Dom4FyP13m87CkHFfLdJN1NyRpitZt4nfnfokVj/wpKHBjJHyLhnwMRnQ+RuCYhkAcJu2QovnAnWFOBJp8NM2yYJ+a60NMHxOMY5HRI11LVJexolwA/GA4qD4apCcmnOaSSi70fEFyDChE3q4VcC7CjSETRqQg41yaOzuxPc/eP6BS7HnEiSHUgoIiZZqA1ZvwB5apCPFnzPBboRsRcx/QBniUyMc907hn9n2v5N+JVy7dvWqqmDrl6M9SePXb/jll1CTZVlchWVZdq7bDW/KdYoevshyb0OfrT9Ic2oThw/ZeJTCmzOm3awLPjs7VsaIw6jXimp/pH66UtCRu+H7tAWGOp+ksQmDN0T4PRIO0v5dJTUDRr2gb0FTe/HaCT+i0AVeipGBfgqj0TLjTd95e/JOPQZdAzLsVNKavOgcxUYxOg74c2hgk4FZV4LMYbcatg9ksFXzdzGXRGE+nOgO6MfXutgrnMA5MpAC7akapEqczA/qQH5nxKNh5oCH7vJJeqThNTvKm8MyQPvq0z8e1AeVuozOymvNwkb9NkTp5jRXO4oFE6GzCSbOuvd3x2yu/pUQoJDmAIsTG19eRi61pNewpBCWhXeCzcDD5QCxmv4iU001tV50lPoOYW45BTDGDtmUPBi3j53z//9sT4ypJmF7W7vw8C0SMZsCDZgv1JVSXKv7pAGB7vy5lFH6n21reR63kJZC5k4YvcrnjTWjKVwdZBt15I8jZomDFsn02hDkKT9qouYHQbgjDFwTlwmbkZWKMpL+6ACJlS6SAU42qdgNUw7Y8X77pKZS6GyD6vlegDM3cWYccxbyGg+OCSedf0zARuOXH7OiJVi95g9hmmwLNf4YlEVkMBA0K2bxn0TdrcWj24FkMC9ahK09o2LAZE0awfaWL9bafbrkrzKujo3c6bof8BUEsDBBQAAgAIAHxrwUqxdTpcmAMAAMENAAAwAAAAdW5pdmVyc2FsLW5vLXZpZGVvL2ZsYXNoX3B1Ymxpc2hpbmdfc2V0dGluZ3MueG1s1Vfbbts4EH33VxAs+lgr6SbZNJAdZBMbNZLYbuxe8hTQ4lhiQ5GqSNl1n/Zr+mH9kg5FXzfZRElrYBeGYWk4c+Y+Q4fHX1NJJpAboVWD7tZ3KAEVaS5U3KDvh+1Xh5QYyxRnUitoUKUpOW7WwqwYSWGSAViLrIYgjDJHmW3QxNrsKAim02ldmCx3p1oWFvFNPdJpkOVgQFnIg0yyGf7YWQaGzhEqAOA31Wou1qzVCAk90qXmhQQiOFquhHOKybZkJqGBZxux6DbOdaH4qZY6J3k8atAXhyfus+DxUGciBeViYppIdGR7xDgXzgomB+IbkAREnKC5u6/3KJkKbpMGxcfACYTBXZgS3PvOHMypxiAoO8dPwTLOLPOvXqGFr9YsCJ7EZ4qlIhriCXEBaNCz4c1p77J/0r2++dj6a9AZtrwJj8i8ve63ri463fObYa93Mez0V1Jo/IbuMNg0LkQndJFHsLQtxJRkTM0udKz/YbABiwUlWR7DULcFxmvMpAFKPmcQvyuYFHaGMdzBursFyE5MBpG9cgFqUJsXQFdwHhDtwqitor9/sIr+wcGG74HXv/LrPjNDZi2LEswT+lvaFgbrpAXbWKuNZLh3MtKSLz2CdAS8y1JYK7/BrVBt5NylZIxJkOhrLwNFBkxhyQuL/kdLAFOMjBW2LPX2nPskF0wSxMOeBHI5uBOPKGE5OmnW6fPQuzqLmh91ITmZ6YJIcQvEaoL5K1J8SoCsFyQZ5zotqdgzlhgpUONEwBT4sY+lB/w3RdeoIi1Q0oVZgvUavhTiGxnBWOeIC2yC7Yx0YTx+/UnAGTNmBcoWNr4cXHTOWjed7lnr00vnIOMTpqIngmPSIc3sVvDZjChtF3IYjogVBsqkcMHLsyq+1Z+fBiPSQvo0/+5krEFvMSXb0fKUxDxqQWW1CZuUjeiaq4TGFhSYEo+JBxGODKEKqAoYMUW0kjPCIhzLxrX1ROjCIMU3sIc2z7fQyxOhyrcYxxtqzDnklSB3dl//sbd/8Ofhm6N68OPv768eFJovrL5kTp3fWKcPrrlHJB9YdstFcXeOhoGb8feP/HI1/Vcnfv+q9aFKVrqtT8NKBdEaVILrVeHqnVfhuvIrqr+2niqZgCMt9i2KQ02KVFjgv7NAn1Eqv3w78LW2nVLZot+/2iL/G7f92/KyvHE7DoN7r/zuJBVKpBgMN1iX/xOa+3s7eN++96hWQ7TNv13N2k9QSwMEFAACAAgAfGvBSrlDqcDOAgAAdgoAACoAAAB1bml2ZXJzYWwtbm8tdmlkZW8vZmxhc2hfc2tpbl9zZXR0aW5ncy54bWyVVm1v2yAQ/r5fEWXf6+41neRGatNUqpSt1dr1O7YvNgoGC87p8u8HBmpI4sQzimTunoc7jodzUrWhfP5hMknzVkrg+AJ1wwjCJCMKHorr6f2f1WqaWIhgQj4DIuWlMhZvm1ANzFpEwS9ywVGvc8GFrAmbzj/ed0+adMhzLLEFOZazJjn0YWbdM4biYnybmTFEyEXdEL5biVJcZCTflFK0vDibWrVrQDLKNxp5+WO2WA4GYFThA0Id5bS8MmMcpZGgFJiUvi/NOMtiJAPmI112z0hOH+r07vdoW6oodrSbT2YM0RpSQlzkqxszhvFcrx6fysyM0wSEv6ihXz6bMQhlZAcyXvzuqxmDDNG0zf9opJGiNAWNOacP8Z3DBCn09TNZXZpxlmA2ZAKdPQVXnm6vdwHIvYb3PjXXVQr2ZOq61xDMoWcM5ihbSBM/sz5VibfHFvX9gPmaMKUBoakHPemkn0ir/DKxrcf9hjfKiwDkDD3iVbC2hoXNNwDG9h6/WNx2rSLM790WJChh64xBhr2xR/7SZT1ABsYe+cxoAY+c7Q7g+x7L8Ud8S9xhnq6+9gIneurr5WfeayKtzMVVQWhn8JhaFDBXJp0XWoM5tTTpbDal5CCnlJMtLQlSwX8aXLbrNqPSZM/hlHZcVylSZHBMbl2OukmHKZvpeTHaT0K/NTufoO7g11OCSPKq1p8kNZ043vW004T9GB5STJPUeJAPfC3GkmoiNyBfhGCj43CBMBos7NUagqdJUIU0OV7l1C1yrPy8rTOQS31qFLxsYpvFVbSsmP7hK4U3KGLCgNMysdLLcULfVRkYnASAyLzyArAT66lbhpTBFvzNDwzdhod2liqt0SG53eAK1hg2CGfZU2QACCTpGkUvlRAXO44QXnVexxnWE8ve4WLdI8lUt7Xo4vse3F+jqCv7Zma0F4a3BqelaGXtP6yhNpr/m/8AUEsDBBQAAgAIAHxrwUp4R7S5hAMAAFINAAAvAAAAdW5pdmVyc2FsLW5vLXZpZGVvL2h0bWxfcHVibGlzaGluZ19zZXR0aW5ncy54bWzdV19v2zYQf/enIDj0sVbStVkWyA6yxEGNJrYXe2vzFNDiWeJCkapI2nWf9mn2wfZJdhT9t/ESJagxYDAMi6e73/2/o+PTL7kkUyiN0KpFD5sHlIBKNBcqbdHfRpevjykxlinOpFbQokpTctpuxIUbS2GyIViLrIYgjDInhW3RzNriJIpms1lTmKL0b7V0FvFNM9F5VJRgQFkoo0KyOf7YeQGGLhBqAOA312oh1m40CIkD0rXmTgIRHC1XwjvF5HubSxoFrjFL7tNSO8XPtdQlKdNxi/5wfOY/S56AdCFyUD4kpo1ET7YnjHPhjWByKL4CyUCkGVp7+OYtJTPBbdai+Bh5gTh6CFOBB9eZhznXGANlF/g5WMaZZeEYFFr4Ys2SEEh8rlgukhG+Id7/Fr0Y3Z33rwdnvdu7j51fht1RJ5jwhMz720Hn5qrb+3A36vevRt3BWgqN39IdR9vGxeiEdmUCK9tizEjB1PxKp/obgw1YrCfJyhRG+lJgvCZMGqDkjwLSXx2Tws4xhgdYdvcAxZkpILE3PkAtaksHdA0XANEujNo6+u+O1tE/OtryPQr6137tMjNm1rIkwzyhv5VtcbRJWrJNtNpKhj+TsZZ85RHkY+A9lmOAB5eKkglGXaJz/QIUGTKFJS4sOpysJIwbGytsVdqXC+6zUjBJsHyxB4FcDx8EIMlYiV6ZTfoi1r6wkvZH7SQnc+2IFPdArCaYMJfjUwZkswLJpNR5RZXMWGKkQI1TATPgpyF4AfDfFN2iityhpI+rBBs0fHbiKxnDRJeIC2yK7Yt0YQJ+81nABTNmDcqWNr4aXnUvOnfd3kXn0yvvIONTppJngmOWIS/sXvDZnChtl3IYjoQ5A1VSuODVuzq+NV+eBiNyJ0Oav3cyNqD3mJL9aHlOYp60oLbajE2rRvTNVUFjCwpMScDEFwlOE6Ec1AVMmCJayTlhCc5h49t6KrQzSAkNHKDNyy0M8kSo6pTiNkWNJYeyFuTB4Zsf3747+un455Nm9Peff71+VGixoQaSeXVhRZ0/uteekHxku602w8M5Gkd+qO+e8dUu+mbEj/+7GT+46fxeJw+9zqdRrRLoDGvB9etw9T/U4boJS2mwsZBqmYBDLA1NiWNMilxY4N+zJF9QHDsvAOLR6gj1tJ/i2KOnO9vgf+JpOK0uvVu33DjaeXVvIH37f1C78Q9QSwMEFAACAAgAfGvBSvfNXDiFAQAA/gUAACgAAAB1bml2ZXJzYWwtbm8tdmlkZW8vaHRtbF9za2luX3NldHRpbmdzLmpzjZRNb4MwDIbv/RWIXaeq+6TbrVo7aVIPk7bbtEOgLkUNSZQEVlb1v69OvwiYtfGFvDy8jo2cdS/YrjAJg+dg7Z7d/t3fOw1Qs7qAa1/nHXqOemh4NoPPLAeeCQgbSHn49ChvTgRlHApnGlcfaGtqfqHEN3PGTR1XhIUmNENoJaH9ENqKSvzrVbavaldRrc1xYa0U/UQKC8L2hdQ5c0x49epWvcAGLEvQZ9A5S8AzjdzqIk+ODxFGnUtkrpiopjKV/Zgly1TLQsy68i8qBXr7w5c7YPAUvUw8O54Z+2YhbyaeDDG6SaXBGNjnfZxgkDBnMfCa78Ctf1DPuF1Qgy4zk9kDPbrBqNOKpdDq0nCE4WNi69XqZoTR5iys7I64u8XwCM4q0C2r8T2GB0pVqAt+oNIyxY600HbPjyiXbJaJdJ96gEFyeFi07ereqVB3/HHojZBsjNCCmMi86+K4YOotObimkXVKzTynREGJkkisKLA8it5xbPMewf1X8H3m8vSv201v8wdQSwMEFAACAAgAfWvBSjtHMgB6GAAANy0AACAAAAB1bml2ZXJzYWwtbm8tdmlkZW8vdW5pdmVyc2FsLnBuZ+1aa1yS99unudbWybblauVh7dSWS3POzAxYuWbNU4ZpakiLFSUqJZEKAm3VbG1GWy08hKwsUFHIA+AJsFrShkkNBBWFykzlFinlBgWBB9z/X715Ps+755UvONx87/v3u47f67r4/H7aERu5aP6K+RAIZNH2bV/thEA8QNdr3+uvuX55r3vkFdfHHPzOyC0Qbqf3iOviVczmmM0QSC1twfS3c13XbxzeloyHQBbfcr/mSHEV30Egn3Vs/2pzQm6aoX/zz0fz8pwP82Ly5uTNmZO05dy5wo7Ym40741etCrr1y4Li13/Y8F5Q6fIL54YPLIk48OvJ+CULbx1f8G7/J2+/ot9yZ8PXBqczS7RaEqYlVFW1YMus5j2he0yKXUPKSkQ/sp+Jr7Ll6Q8Uo5xWdahkejAQpyUCNak48dTHEMjhOCNJZ1v8eXur5QAx4KACvy2UCBIJto24SDIyrGYhBNInN50gBT/H7ySCJHmm0qlPkqxY9ioEMsaj7g5tL4rAxyrp+skSNmWiVPfLApfKnhHKleizd5viUVVDzPE6EgTS+Fk87pew9Tk/WfVTbMqzn1G/JL3y/D7kFTHRUTniMvGDh6eJ6I7apijlsnhPCGTZgV+C2J0m77pIpQek7dS76I7KYGjB6JsuBxz+tn05Xh8tX0X6CgqB7CkKar+00SWh78xj5g+HhuDOqbtqsZlfSqNODwgdgyjHYI56OZp7hDV0DnrFFwIJGN3e4c9rzZ64uSCw1b6Mn9ReBDBGwr6jVcyDHF9AEj6ROABJlsNhdDqejLCZvmhxWCquA3whDpK45h/gGohoi0tPRncQXgL2pVHtoIaupj7w8Ft+y160kaOTYFEYC9DWxuGJrS2poe2bKovLIsyniS7TXC8ocZTnyDdNdCzXF5j87nBAW90yVP4zc1tb8x6Ox1x+rM8XFQ943bwTkPYimfz5Nv05Zsdw/yqQBHo91iw3aioB7Fm7w57os2O3fOxnMtr32AtVA/B6P5Gm6qBrjQIWF9gP6AhPqEjnHkKipHNyJdr3wItb+8Is1fkMKG8Dj65mfk7+4wHPaeXhPH0zcMY94E4Hgu2ZWC3ZsmPea9oo6q8S81SJg7KZvEmPv8yC0VQe28HaHt8Pq2zigHr7rZ+lXF1pGobfacai7a2V5NyF1GX7iIt7PtDPgTy42VkcIRkS76rd9T2eXv/Y6yE53KvH62tC8u2k/rFmBiJhadnnBBRgxk6d4SUamcQvHwVFQw+o32KCjWrpVT+ndVPFdePIHWPloN4eMe/bs0hqhr427AtwCjHvhFWs0hAl1LlXtfAhyE3+C9cwwknfIu9n6+p7gZ6pT+/4n12z0X849ie7iG7jIYRdmJMWlpk3ltQzhvV7fTjYcc2j6QovELjHSVZXklPUyWzBLrVlHMpPQybRonTCFO5AdouoRByoUKLXZ0rYXA5BqBlJ9mMKYLFSFYp9sfJERAFLVWPTIGTGUxNakJBKsBOpKpk+qFpeH4GQ/U4Q0LvEo1DBGy/ieqiT+LFIWSyfT8/coMVYB41Acjca8XDXjYTLjeKFVmXSgmrMLs8YA6n/mDRl7qMVmaCxmSEW+3HSuEoJtrgsja0cBym3B4jrruA4uHKu0V5F5korF28zgfzCFDFrDOdsYQf4K5R26NIyAlNl52h2f9DE5dlUanUdgRxprwWFCiHhoH5gl1Bdn4UtQavV6EZYImikXNIH9bTwCP3mIxyL2mMrP5DtvaH5yYtAxrO3VJ3IC2wcC/ZKExVGfN8UCljZ0T5LNggyjBZzdBZSNc9D/6z7R1RkRhxPYQupQQQ1LaOS37vGysIUTpecGdIymymkw9+R7u1lgOJMdhamJc2AKsg2SFfc1mT6pVIZvUyRbSdCU3ViA5SfD83iU11SSYa6QbC2EkgvvTaWSm0F7GnsAB4ZCecWXKHYu1U2gu2vF9bNKZ7/e+YS6OOjkxcjMBcsrH0cVX/76OWRvZrST8VYVSNHiB3uiq5N0uhlLALLhvg1la6u46NEsUiBCKUB1UVcIYkmI+pUxWOImH6alkKGVcejNHpCbDKVkea4x1mt//LL2+BGfn5/YkFuzFqFDT9qLaHk68dFSXkmzqsqjxWAQam0AWLw+8uPX5iupYP48fSOo/05a56QVmJPMj732snXrkggKWr5wsCCR/UBQBtXaDeWNVNWkvg14owUV7DtT9fDCN+psr0YdmNJ5gZVNaA28T5UKjUhrcJ6rZAgEPYgLOVC1Jt7MFdITD3FLHALGSFTK4dQNfX21opB24OtcTq6y8MWJexSdluVr1psBI/ZGrtsGnJ4Q9ynL9sNjLauP+2bbv0Ml4zaR/47IbqMpFPV6xTRmB+x+jpYavjcR0tJBJ21LoWysodAsn9uOPPUUAw239V2Lj1LSM4sZ8PTQEFWjvHBbZf5Rjz8NOe4NrG45IoD6cdrLgSPxSIlbMu3JEErfLFGU1kpEzL9AenjbjCEQF0zDAT1+0K6Y2vUzyQiRolhv91/7steZcyvnX9BRM/WYdaI9WbZ+hRaDC+n88Zx2Okdb66fi0Ymxjd+fYBZPDbIvh7+kR4I2iNMvtx9OVXNwxSGLySFE8KlV8SsLB6agFPZBIzF5rJmOUFHmppvIW7S2+vI3rQaCaM5kNx29UDgMFYvUNMidRRqx1kkiulBJku2XPE8btKUObotdldi2BJxQmYgf7SJKVOvf16Tjqkrl3CGe39Uk1k3K29y9lXhWjIi8nBrrhBFEbW5B9On5vMJmmvsCO7N6urNuxEWPAmFbTLYdxtTI0m6A6cerCjw+RsA+dNN8Tq6j203COOpNDyDhVxp40NLkWr1wE4cyU5wugSNXdsiPvOtKI4DBhlPxBBsBLiA98OGo2R4JyCthy0DYCYJdkpsJKzUaLhSAb1YgDTiAqNKn5e+FnlC49H3+glr0vx/XJMACBK9ErwQQ9HMI4Gaeg47up955t76/nYtwUVU7/3xQ12W8IQYI4rTALEM2HtH1KC60s611b12OIbsm/EBeWM4+aDdoGwmMOUMSvXifkct4BmjM2YPo1HCvGEBFuX7CP9k+wuC7sfoqweQHs032Z0licOmzAtESQA8tJG45pxN8NaBQmuUqxg2PU5+ZM1VbS4zJDxWC4wbc8Ku4wsRtnOUi+IDz6uLi4PGfe6xX41ai5qjwUwmEdZbuqNuxRWDg11v4EcqeBou7W4E4xr8C4LG/tuElg07iFd7fBEChuGZIG9/ul/A1KQk9UWEWRhnhs4MnxEeWvOd9aNu7J/0M21nJDAZCkPwfxXbQ0zFhAILn4YpNE3ynoc5+HQdyRkYBE4ybMu1GCLJEHSyekryItltsXNJkVYiS+Qh4qV2Ddpb1F4N9sg7rP2pSNSNtHlz0vsjVvXJ1NntRQUvOpIWo7K4OzM37nutZKUIik/F4IG9X27NZSCZncPGkXqrPdsobvVcsRztm/WimK96cu/dKdv0/ZaNb6NuoGrTJGzy8N4bq+j521uCjF0vtSBF84fnTy7Wz39aMFmeU/Cku8cufar+p7Cp/eU2BVY/trApiJbzfP2O5ejYFxIGtxchMM8d8EvQE+Xzh9ehfwkj/C+PAc7XOpejF8fA4160cxWh7d4r3XmT9I27RSx03+j/kb4wSPq1O0x+fwtsL0LP7PMN6Am8je4g4VhDP6x/7i6F59jd5RPa0pGmP2Jci5YRDXx1lqszPb7JLQBky08uoSCvf+RaAPLeBdfikOM7ZoFZYBaYBWaBWWAWmAVmgVlgFpgFZoFZYBaYBWaBWeD/G4CCT0pxWtc3SJ77fzHIybdA1/uSb5QeEMiXn7j/H4Nc/j+AZoTSOYqBt+SNXKNnwZxTct0mSx8+1M/WLeXG9vOaqQQ44Ii1ubY+tzfzeiWVm9w/NB7nNMVh+MlrUwGTVZG5usJG+SsAGq7X5Q4Ulkomf5YsN47yq2ypFlKvn0tYrPmWn+NpehyrjNNbbcb0ynetPa9iSJXSpxfIcHVPvHMwkJrXekLNHbM0wNta0NDm6SW6C2PWdG+LB2TbztWr/R5hTmHHhVSbcEDMTS8+1H8UrM0ffrsTE0nW3/+tWadwQOg5I0mTykzm+ONhCgSyXf+lfUFg6zqKJC7UYExPGaqtoI1ElJ0MC9ezw3/f18u0Td7wpByeeOhJnXzSlYTy4THzx88zW5E40ehK3WS7wbDJblIIxaZrgaIBoq+KOi2lttpz1Rpw4BnNOUnDUb3LqI6pUqfD6KRIm9mf5egzM2KYK/ljQzBLkxCHs/dV7McyxFwzFmlRDqavdBmRwqPDr+YMeMHYrSukdgjkN6X/U5ZxgnajQcI5xJBehQkUFN2pCkn5/HK4YwAuniqHW8tPBPF3PUMBGYG8HZzrvMYqjfUEfPJE/eKlh8usRV0DSBoBavZqJeTdxlE3Rc11Lm0myRjElakFsND0/uZCsSiFJYhXd9m5D3gyLDW9RQPS1iYJdwlRwlRZNQC9GlX2exa/8JDG323oeAkJSqZRP2OR02KATR+D9b0RdorIJdCZcmJLzo9HOZ0/lmW/47ikebwJPMI5jQy03YJP3xLKE3l+zJAGf0o40XJR05IlvywvTMmBtiFkyjoC1aW2TEUBh/b7LKyQX0bLujQpLLPht3g4GZp2s8HQ1dD5UbTGtd+emw2ZkAfWrqh6P43xPi7GJipR5WXo908qxMwopU4RNkf7bANSWBVcib3z7DAr10B7aKqtTopRaqy5phvHRYNmrgY/jEe3jBHhgIHY34zzcniNSl0Cja6KQdHo6zJJITX4NxSCJMXGgif+qKm/G6c/ZWV6QNTGWsevjV0NOrcTKhwy8SGnfJXeeOhM43ZGmIGeZ6wMrtUE/7Xp0qdp6m1aymfs93SpY0rNbgM5qy9Er6mUxdChV0eAI4DRMWbMSiMZ+KVqFNXeuSr8pR0VfauHZW4Fm0Xjf/sPWEDpgV6LS3c02G+k5OQvjAX/vEIJZ6fl+CkcfeqlR86DH8kLlD1dmcefXWflIj/Is9Xmh16hGPEDoiUgdSKUip8Y8HNO5qAMEgaOMlE6UCedsaI3flisjKbTD2lc2hj6wKDdMZrXIFz1NWfBJeznBqc7E6poU2TH0Pvx1DjEn5mgX1wpF0sQCChU6wX6ED7HS65J2nJpPBzkiAZjRYXHRvEDXAlCF4sc276VDP3ebmLD7f1J1rsGCTsYdB8bwfE4Mov4fszM9js1lbadwUjq8Pjnbu3rGc4pprMJ+iBoLanqkAbSBjbLqagkeGj+wwWoxhB7awI8wgxqgBSUpEqjp+LoRk21UAOcLTZTXaaLhr+mYV4m+lkpXFtDFaCi8qzj4JG+Zrk8yzJlJ7oUYH9FLug+ihz5g6c55AqL62uybc9qGg3BPYTkucf8do9IVqCc3EkuTVHrCo9Sb1tfBaA+scSet9PJldkgW/oloGUcEKv2Sy9i49bow0uw5s5otWxcPdWZIw6GHYrVpGW6crbsgn8VSQVY7ZTwYoErLEcqyUClbR0ZAetyu3RjlzExTieP4zv2dCHgSSYQrFcd03f9hj0Xh4AvAzlrhHAqKD8IYi8Ag+wi3xMutwcB6OtjSYaIGGdrjxHH5gLM26rz0aCxhOi9uCYVoTESxh5xJahAvbESlnx2bu4p5DzV1SvZ2EBTI9O6O2FYNbAHp26r2VsGe40wRWy33cuWcjUbzU3xa+7YzNa2LZU2pFCnrmEWgJSCaW12TVaOyFCwngw1n0fftS7CZB8UzHuFlclT7ReaD7T0WY/NOAuh0G1SSVnivL6QUbY7MYZIOpt2UjTt7dMAzpda361ELeqBo44q1XIkaEwT32zFlbNv8rvkqwilIU4zzmk21xHyYhgnh2WdQdDFrgBEqypQFk5E/krQZ6SGy7FXkfXn/e2UGB9lhYU0BeuOp8WJqMxgsAa2jCVF0yrmBWRZiaMftICL2GXe7P3f+Ewh2WUJwBtNixMy6AyBqDdA0lsqphD/4wZcY434U1PohRbKiSLBIsgeZsEk1uLT4MP2eeZTp7HYMNXgaHacRKfH8EusTTWBwPkl2GEmmuidqNgoVYoTDuactKDjcViizmYn6JJEOALkqrzP0swxoB1L9PhviZvMp4kPHrF40jK07nXrTw3ssgr24N9u0orVvJCjOKFDN3TaOENf0TqpnL+ow/FuVef7apsPSMhbqzDy4D+Dyky+mBt3x/TT72J7FCO/SBXG8jtB2b/Z2Zf7id7fQYIL4efNmV3e1ql6et6dikDFQG2k0mNZqMtn0ZHQJALZZ/sYblOIInt/rzk9hW2IQcFFjJmUv5ROPHVzlUIw5zgQTPaDq1dcBkzyxYB8J9SLA8jfUZgIZHOz51sJS3iYMXnIv36xBlVQ1eIupR22FASUzUAm+P33JdqhtfGSYgSvhXaIelxWKvYlxZL/SlyrDkaiXLHCIvRqTaBC89cMZ3+qPz1pyp6OiLzzb6Q0DZWtlNCZ5R71+wQOJDy0mtrGLRdzgfoxDcoJJAdi7W9Np0hQzVS9/Mj5kSO7XVShoG22t1BgVZVMhtWRVS6+iFLj7CQTZ0S9lUTyfBcEm9ZBfUlf2c8aqU5baKB48pHhPmcXMlEdA0AkOFecrL6BoD0131dFBFLXzJBsJk4gq8GtnvkurY68AKyMKsgX1ViEMvoM9+RNDdKlxsGhDe8U+YCg4BU+5TUOcxUrGASIHNjyezhPxu4Nt00bqlmEs8nlYtP2y+JpZYUR1C8kM2t5ZG1AzmiQ5GfrniJfGvQKZceNNGaf+0zWXRchjpTKKeZ649PRerk2fzjCrxn5dd+tIwo1WnKSw2Lu9Rwp54QUpDkSZuz4sT2GhxFxdUbh+RmaRlTTkslvcy1A5t2G6RlCITsmmH4SJlN/qYJnsQ1xQjJI+jrBjzZrcI/2p4uIaNoNF48XURZa7bABbX2htTmrXw02E5zWx/+Yh+5ptRFbyeTF0bTbQVcoA6vhU3/djYSN/6o5zIvrjRBP3g7UBiBkqo2KzDmSEDL04sYtffhPRgGghvkLYDD9w14/U7a2QcOMcycuy2Qz7q5UXUdhUo71roccZrgUZRocl/AdtW19X5NHgsd8OIoMHI8K6w2/n31mJOhf394g9hx9v/IWOZyAnDdNXFfuQCJsYnHdw1XlYpgZDFsHfUd62lq48W3nT3H5jyzvO86lCFTFWQsma0aAWlOUlKTf3lCWkUotH6nkNY0c652RooyYbSgXpIYoBmeSYMgb7M7ApGS5pRL5PnJy4oJmClyQbSxHEg5bzM7dF+/8MNpWTwS7knCoRMkiC9phcnWuT5iuqoRzTMCd59eh7PokHPXuD7fWtLJ5dHw0ilZz9pj5zfsRiIfUv9+8N+OgqCJ3mod1mb/cJm8Y/beKm/6JermKuxtYVxX/SL8MnPdUnzMsvJ+Gue2w65z2RDuJZGfDwMpSybRM4l3+KxB66jPjF2TRJbSVuKfr3WfEN9TW7OkSosSx4y/r52zoTPj+p105E7EZFbwWnrkS0kgJbH16c1JkDyo2u5CJ5V2oFgkgGyutQE33MO09hp62kG7/LwRv7qbXyJR+X0yeh0+d16WeXYj4czxWoZaFuVjsXz2aTv5XKRdlSkK1uQNpEhRzb6/RrYjJ1agf7nPiT1tvK+Lg9rO7AxGvXjRku1NQOthI+e9i2kLcNy+1jeiX2sb1vNbxvxuNQ2+BC+Kd2i+2/qtrOSXuoLUkfxt7OuA31yjxYV4o5UDuTpYd6W40Pafqe11DQNalb5tPIjpTYgIlPN1l3dcPzBa9aBqmWVrbqjCB2WejJCers1oEQZmkQVeHf2jM5lSjyq3Q8UOoJH5Hwxj6sNpJc5yrL4eBB+9/GrlFL2GVOnZo3Yc0xT7HQaMBBAvG9RJBasSv3v/Ro0lvORXwLKYya+KSbms2HHL8Qzrs3acfXvrnAA3cNZ++YSr7mHI1ZSfD2kYGUnXNi4oyG/wmXHPD0yd+jod+7XsfN5NtGp1DdHyQAbPep51FBUIgreH643b0GzaEZjTIt6PC3vTnX/T6cvEe/ULFR5dIKr3cOS3HlZHNPUHa1fyMmuD+dyCQtoht6dcjOjPrpdflhj4yXMq44giy3adRjtpaQCqYRA35Ot/2aJkktyXaNXFFC92nhukf6ud5jYA2EKwbILYsssrznwQLA6O4wKvuqS7uTIXu2bgsULfJOT0hdHb1VwVwABbBhTzof39mjFQiJC4qaPd3n3kAdkGdykDqlOzZN+47iLvkcBBAOYmtb7kuG9O6JuL6p51HBO6JMztBqnal/V334HN2gftss7rcKhoyVPCmungUwoQqFVfoP8ctQaz7qLDz7t27Tg9l8FeR0Z0LMtxz6vatsV9xt+z94X8AUEsDBBQAAgAIAH1rwUqPO1v8TAAAAGoAAAAkAAAAdW5pdmVyc2FsLW5vLXZpZGVvL3VuaXZlcnNhbC5wbmcueG1ss7GvyM1RKEstKs7Mz7NVMtQzULK34+WyKShKLctMLVeoAIoZ6RlAgJJCpa2SGRK3PDOlJMNWydLCEiGWkZqZnlFiq2RuglCoDzQSAFBLAQIAABQAAgAIANWFM0pYuREx+gIAAKoIAAAdAAAAAAAAAAEAAAAAAAAAAAB1bml2ZXJzYWwtbm8tdmlkZW8vcGxheWVyLnhtbFBLAQIAABQAAgAIAHxrwUqLhOzRzQQAAF8SAAAmAAAAAAAAAAEAAAAAADUDAAB1bml2ZXJzYWwtbm8tdmlkZW8vY29tbW9uX21lc3NhZ2VzLmxuZ1BLAQIAABQAAgAIAHxrwUqxdTpcmAMAAMENAAAwAAAAAAAAAAEAAAAAAEYIAAB1bml2ZXJzYWwtbm8tdmlkZW8vZmxhc2hfcHVibGlzaGluZ19zZXR0aW5ncy54bWxQSwECAAAUAAIACAB8a8FKuUOpwM4CAAB2CgAAKgAAAAAAAAABAAAAAAAsDAAAdW5pdmVyc2FsLW5vLXZpZGVvL2ZsYXNoX3NraW5fc2V0dGluZ3MueG1sUEsBAgAAFAACAAgAfGvBSnhHtLmEAwAAUg0AAC8AAAAAAAAAAQAAAAAAQg8AAHVuaXZlcnNhbC1uby12aWRlby9odG1sX3B1Ymxpc2hpbmdfc2V0dGluZ3MueG1sUEsBAgAAFAACAAgAfGvBSvfNXDiFAQAA/gUAACgAAAAAAAAAAQAAAAAAExMAAHVuaXZlcnNhbC1uby12aWRlby9odG1sX3NraW5fc2V0dGluZ3MuanNQSwECAAAUAAIACAB9a8FKO0cyAHoYAAA3LQAAIAAAAAAAAAAAAAAAAADeFAAAdW5pdmVyc2FsLW5vLXZpZGVvL3VuaXZlcnNhbC5wbmdQSwECAAAUAAIACAB9a8FKjztb/EwAAABqAAAAJAAAAAAAAAABAAAAAACWLQAAdW5pdmVyc2FsLW5vLXZpZGVvL3VuaXZlcnNhbC5wbmcueG1sUEsFBgAAAAAIAAgAqAIAACQuAAAAAA=="/>
  <p:tag name="ISPRING_SCORM_RATE_SLIDES" val="1"/>
  <p:tag name="ISPRING_SCORM_RATE_QUIZZES" val="0"/>
  <p:tag name="ISPRING_SCORM_PASSING_SCORE" val="100.000000"/>
  <p:tag name="ISPRING_ULTRA_SCORM_COURSE_ID" val="BAEF9CE0-7C61-4CDB-ABFF-0D382D6E99BC"/>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C:\Users\jclinton\Desktop"/>
</p:tagLst>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3544</Words>
  <Application>Microsoft Office PowerPoint</Application>
  <PresentationFormat>Широкоэкранный</PresentationFormat>
  <Paragraphs>321</Paragraphs>
  <Slides>27</Slides>
  <Notes>26</Notes>
  <HiddenSlides>0</HiddenSlides>
  <MMClips>0</MMClips>
  <ScaleCrop>false</ScaleCrop>
  <HeadingPairs>
    <vt:vector size="6" baseType="variant">
      <vt:variant>
        <vt:lpstr>Использованные шрифты</vt:lpstr>
      </vt:variant>
      <vt:variant>
        <vt:i4>6</vt:i4>
      </vt:variant>
      <vt:variant>
        <vt:lpstr>Тема</vt:lpstr>
      </vt:variant>
      <vt:variant>
        <vt:i4>2</vt:i4>
      </vt:variant>
      <vt:variant>
        <vt:lpstr>Заголовки слайдов</vt:lpstr>
      </vt:variant>
      <vt:variant>
        <vt:i4>27</vt:i4>
      </vt:variant>
    </vt:vector>
  </HeadingPairs>
  <TitlesOfParts>
    <vt:vector size="35" baseType="lpstr">
      <vt:lpstr>MS PGothic</vt:lpstr>
      <vt:lpstr>Arial</vt:lpstr>
      <vt:lpstr>Calibri</vt:lpstr>
      <vt:lpstr>Comic Sans MS</vt:lpstr>
      <vt:lpstr>Times New Roman</vt:lpstr>
      <vt:lpstr>Wingdings</vt:lpstr>
      <vt:lpstr>Office Theme</vt:lpstr>
      <vt:lpstr>1_Office Theme</vt:lpstr>
      <vt:lpstr>Дифференциальная диагностика поражений мозолистого тела Часть 1</vt:lpstr>
      <vt:lpstr>Презентация PowerPoint</vt:lpstr>
      <vt:lpstr>Презентация PowerPoint</vt:lpstr>
      <vt:lpstr>Презентация PowerPoint</vt:lpstr>
      <vt:lpstr>Дифференциальная диагностика – VINDICATE</vt:lpstr>
      <vt:lpstr>Презентация PowerPoint</vt:lpstr>
      <vt:lpstr>Артериальный кровоток мозолистого тела</vt:lpstr>
      <vt:lpstr>Презентация PowerPoint</vt:lpstr>
      <vt:lpstr>VINDICATE – Vascular (Сосуды)</vt:lpstr>
      <vt:lpstr>Презентация PowerPoint</vt:lpstr>
      <vt:lpstr>Презентация PowerPoint</vt:lpstr>
      <vt:lpstr>Презентация PowerPoint</vt:lpstr>
      <vt:lpstr>VINDICATE – Infectious (Инфекции)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VINDICATE – Neoplastic (Неоплазия)</vt:lpstr>
      <vt:lpstr>Презентация PowerPoint</vt:lpstr>
      <vt:lpstr>Презентация PowerPoint</vt:lpstr>
      <vt:lpstr>Презентация PowerPoint</vt:lpstr>
      <vt:lpstr>Презентация PowerPoint</vt:lpstr>
      <vt:lpstr>Презентация PowerPoint</vt:lpstr>
      <vt:lpstr>Список литературы</vt:lpstr>
      <vt:lpstr>Список литературы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2021-04-30T14:20:08Z</dcterms:created>
  <dcterms:modified xsi:type="dcterms:W3CDTF">2022-06-05T08:51:05Z</dcterms:modified>
</cp:coreProperties>
</file>