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7" r:id="rId2"/>
    <p:sldId id="257" r:id="rId3"/>
    <p:sldId id="298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62" r:id="rId28"/>
    <p:sldId id="269" r:id="rId29"/>
    <p:sldId id="264" r:id="rId30"/>
    <p:sldId id="263" r:id="rId31"/>
    <p:sldId id="260" r:id="rId32"/>
    <p:sldId id="265" r:id="rId33"/>
    <p:sldId id="266" r:id="rId34"/>
    <p:sldId id="267" r:id="rId35"/>
    <p:sldId id="268" r:id="rId36"/>
    <p:sldId id="294" r:id="rId37"/>
    <p:sldId id="295" r:id="rId38"/>
    <p:sldId id="299" r:id="rId39"/>
    <p:sldId id="300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C704B-BC2F-4A59-B0CF-72323198D6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0CD02600-C407-4FFA-8A69-11C59E8511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труд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 charset="0"/>
          </a:endParaRPr>
        </a:p>
      </dgm:t>
    </dgm:pt>
    <dgm:pt modelId="{151AF4B7-8F1E-4A84-888A-09C72EBD5396}" type="parTrans" cxnId="{A26463FF-DE30-4A0F-B6F8-D7BE444D8263}">
      <dgm:prSet/>
      <dgm:spPr/>
    </dgm:pt>
    <dgm:pt modelId="{4C0E843C-74F8-4DCA-B765-8E4E9E3AA90B}" type="sibTrans" cxnId="{A26463FF-DE30-4A0F-B6F8-D7BE444D8263}">
      <dgm:prSet/>
      <dgm:spPr/>
    </dgm:pt>
    <dgm:pt modelId="{AD001E98-99C3-4AEC-B4A9-E59020FF81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общение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55DAC73-C8D9-434B-8FB2-19FF87A17988}" type="parTrans" cxnId="{2378C1A3-7A6F-4856-AA16-FDDCF652EF5B}">
      <dgm:prSet/>
      <dgm:spPr/>
    </dgm:pt>
    <dgm:pt modelId="{3AAB8846-208A-40BC-A1D2-6B82E39073A2}" type="sibTrans" cxnId="{2378C1A3-7A6F-4856-AA16-FDDCF652EF5B}">
      <dgm:prSet/>
      <dgm:spPr/>
    </dgm:pt>
    <dgm:pt modelId="{52D0777A-85BE-4820-B739-C8C031E977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познание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 charset="0"/>
          </a:endParaRPr>
        </a:p>
      </dgm:t>
    </dgm:pt>
    <dgm:pt modelId="{7BF65733-DC8C-43CF-9A87-AAD2B6BA9457}" type="parTrans" cxnId="{4A9515D5-9850-4D17-B111-87B0ABA05C94}">
      <dgm:prSet/>
      <dgm:spPr/>
    </dgm:pt>
    <dgm:pt modelId="{52F8E4A3-3CE2-4A47-882C-ACCDA98AACC5}" type="sibTrans" cxnId="{4A9515D5-9850-4D17-B111-87B0ABA05C94}">
      <dgm:prSet/>
      <dgm:spPr/>
    </dgm:pt>
    <dgm:pt modelId="{C40746D4-FD5A-453D-B842-FAFF291982C6}" type="pres">
      <dgm:prSet presAssocID="{00FC704B-BC2F-4A59-B0CF-72323198D6A1}" presName="compositeShape" presStyleCnt="0">
        <dgm:presLayoutVars>
          <dgm:chMax val="7"/>
          <dgm:dir/>
          <dgm:resizeHandles val="exact"/>
        </dgm:presLayoutVars>
      </dgm:prSet>
      <dgm:spPr/>
    </dgm:pt>
    <dgm:pt modelId="{5990DA6E-D988-4390-91E3-EA76BD85FBC4}" type="pres">
      <dgm:prSet presAssocID="{0CD02600-C407-4FFA-8A69-11C59E851183}" presName="circ1" presStyleLbl="vennNode1" presStyleIdx="0" presStyleCnt="3"/>
      <dgm:spPr/>
    </dgm:pt>
    <dgm:pt modelId="{3BBAF657-72F4-4451-BB72-7E1F4B531241}" type="pres">
      <dgm:prSet presAssocID="{0CD02600-C407-4FFA-8A69-11C59E8511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B52D18-0823-4ECA-AE64-6117F4167C4F}" type="pres">
      <dgm:prSet presAssocID="{AD001E98-99C3-4AEC-B4A9-E59020FF8185}" presName="circ2" presStyleLbl="vennNode1" presStyleIdx="1" presStyleCnt="3"/>
      <dgm:spPr/>
    </dgm:pt>
    <dgm:pt modelId="{A05BA014-2512-4B41-A014-6DEEA228E043}" type="pres">
      <dgm:prSet presAssocID="{AD001E98-99C3-4AEC-B4A9-E59020FF81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E2BE85-3FF9-478E-ACE2-9831981E241D}" type="pres">
      <dgm:prSet presAssocID="{52D0777A-85BE-4820-B739-C8C031E97722}" presName="circ3" presStyleLbl="vennNode1" presStyleIdx="2" presStyleCnt="3"/>
      <dgm:spPr/>
    </dgm:pt>
    <dgm:pt modelId="{82C32FFD-1CC5-46C2-B847-E4B47B535405}" type="pres">
      <dgm:prSet presAssocID="{52D0777A-85BE-4820-B739-C8C031E977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7E33E3-63C6-494A-886D-1765549F88AF}" type="presOf" srcId="{AD001E98-99C3-4AEC-B4A9-E59020FF8185}" destId="{A05BA014-2512-4B41-A014-6DEEA228E043}" srcOrd="1" destOrd="0" presId="urn:microsoft.com/office/officeart/2005/8/layout/venn1"/>
    <dgm:cxn modelId="{D444400A-746A-43C1-840F-88914D3C9DC2}" type="presOf" srcId="{AD001E98-99C3-4AEC-B4A9-E59020FF8185}" destId="{DAB52D18-0823-4ECA-AE64-6117F4167C4F}" srcOrd="0" destOrd="0" presId="urn:microsoft.com/office/officeart/2005/8/layout/venn1"/>
    <dgm:cxn modelId="{4A9515D5-9850-4D17-B111-87B0ABA05C94}" srcId="{00FC704B-BC2F-4A59-B0CF-72323198D6A1}" destId="{52D0777A-85BE-4820-B739-C8C031E97722}" srcOrd="2" destOrd="0" parTransId="{7BF65733-DC8C-43CF-9A87-AAD2B6BA9457}" sibTransId="{52F8E4A3-3CE2-4A47-882C-ACCDA98AACC5}"/>
    <dgm:cxn modelId="{A5C54A2B-118B-4FEB-B73B-E9217D9BCD23}" type="presOf" srcId="{0CD02600-C407-4FFA-8A69-11C59E851183}" destId="{5990DA6E-D988-4390-91E3-EA76BD85FBC4}" srcOrd="0" destOrd="0" presId="urn:microsoft.com/office/officeart/2005/8/layout/venn1"/>
    <dgm:cxn modelId="{9A98A9F2-F60C-4345-B8BF-E3A27D65239C}" type="presOf" srcId="{0CD02600-C407-4FFA-8A69-11C59E851183}" destId="{3BBAF657-72F4-4451-BB72-7E1F4B531241}" srcOrd="1" destOrd="0" presId="urn:microsoft.com/office/officeart/2005/8/layout/venn1"/>
    <dgm:cxn modelId="{A26463FF-DE30-4A0F-B6F8-D7BE444D8263}" srcId="{00FC704B-BC2F-4A59-B0CF-72323198D6A1}" destId="{0CD02600-C407-4FFA-8A69-11C59E851183}" srcOrd="0" destOrd="0" parTransId="{151AF4B7-8F1E-4A84-888A-09C72EBD5396}" sibTransId="{4C0E843C-74F8-4DCA-B765-8E4E9E3AA90B}"/>
    <dgm:cxn modelId="{D4427298-19EA-4126-B80B-EF02EC2F42A3}" type="presOf" srcId="{00FC704B-BC2F-4A59-B0CF-72323198D6A1}" destId="{C40746D4-FD5A-453D-B842-FAFF291982C6}" srcOrd="0" destOrd="0" presId="urn:microsoft.com/office/officeart/2005/8/layout/venn1"/>
    <dgm:cxn modelId="{042F0DDF-C639-4EC3-ACA5-4A6436E5EA37}" type="presOf" srcId="{52D0777A-85BE-4820-B739-C8C031E97722}" destId="{2BE2BE85-3FF9-478E-ACE2-9831981E241D}" srcOrd="0" destOrd="0" presId="urn:microsoft.com/office/officeart/2005/8/layout/venn1"/>
    <dgm:cxn modelId="{2378C1A3-7A6F-4856-AA16-FDDCF652EF5B}" srcId="{00FC704B-BC2F-4A59-B0CF-72323198D6A1}" destId="{AD001E98-99C3-4AEC-B4A9-E59020FF8185}" srcOrd="1" destOrd="0" parTransId="{D55DAC73-C8D9-434B-8FB2-19FF87A17988}" sibTransId="{3AAB8846-208A-40BC-A1D2-6B82E39073A2}"/>
    <dgm:cxn modelId="{8357BB8D-F931-47A8-82FF-5FCFFE7441CA}" type="presOf" srcId="{52D0777A-85BE-4820-B739-C8C031E97722}" destId="{82C32FFD-1CC5-46C2-B847-E4B47B535405}" srcOrd="1" destOrd="0" presId="urn:microsoft.com/office/officeart/2005/8/layout/venn1"/>
    <dgm:cxn modelId="{DCF5EC35-F5DE-450A-B2C5-8DD537020356}" type="presParOf" srcId="{C40746D4-FD5A-453D-B842-FAFF291982C6}" destId="{5990DA6E-D988-4390-91E3-EA76BD85FBC4}" srcOrd="0" destOrd="0" presId="urn:microsoft.com/office/officeart/2005/8/layout/venn1"/>
    <dgm:cxn modelId="{234768E3-4F96-4171-9B60-9F032C4D6C34}" type="presParOf" srcId="{C40746D4-FD5A-453D-B842-FAFF291982C6}" destId="{3BBAF657-72F4-4451-BB72-7E1F4B531241}" srcOrd="1" destOrd="0" presId="urn:microsoft.com/office/officeart/2005/8/layout/venn1"/>
    <dgm:cxn modelId="{FA5CB334-0DFD-4FC5-BE2C-21E663BE58D1}" type="presParOf" srcId="{C40746D4-FD5A-453D-B842-FAFF291982C6}" destId="{DAB52D18-0823-4ECA-AE64-6117F4167C4F}" srcOrd="2" destOrd="0" presId="urn:microsoft.com/office/officeart/2005/8/layout/venn1"/>
    <dgm:cxn modelId="{55BEAEE6-77BF-4F48-A6E5-A7AEF551C816}" type="presParOf" srcId="{C40746D4-FD5A-453D-B842-FAFF291982C6}" destId="{A05BA014-2512-4B41-A014-6DEEA228E043}" srcOrd="3" destOrd="0" presId="urn:microsoft.com/office/officeart/2005/8/layout/venn1"/>
    <dgm:cxn modelId="{AF5ACDDA-CB24-4EA6-A341-0AB229535E43}" type="presParOf" srcId="{C40746D4-FD5A-453D-B842-FAFF291982C6}" destId="{2BE2BE85-3FF9-478E-ACE2-9831981E241D}" srcOrd="4" destOrd="0" presId="urn:microsoft.com/office/officeart/2005/8/layout/venn1"/>
    <dgm:cxn modelId="{91109CAC-01CD-4253-A09C-CF693D90C3B3}" type="presParOf" srcId="{C40746D4-FD5A-453D-B842-FAFF291982C6}" destId="{82C32FFD-1CC5-46C2-B847-E4B47B5354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3C745-AC6C-4584-8A91-3C86ED8E430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1DBC9F6E-D321-41DA-ACE7-2FC395EA65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Терапевтическая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20F32D7-633B-4433-B85C-1E69F028DB41}" type="parTrans" cxnId="{8184C2A8-A2FE-41B0-B3A5-9E5A28169F48}">
      <dgm:prSet/>
      <dgm:spPr/>
    </dgm:pt>
    <dgm:pt modelId="{00705DFF-4B02-41DD-93E3-E1331FE02857}" type="sibTrans" cxnId="{8184C2A8-A2FE-41B0-B3A5-9E5A28169F48}">
      <dgm:prSet/>
      <dgm:spPr/>
    </dgm:pt>
    <dgm:pt modelId="{7529A5BE-CD33-4E71-B6BD-D975CC3E0A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Компенсирующая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2F5CC62-400A-4CB1-B8C6-890C1B053568}" type="parTrans" cxnId="{5DD44099-672E-4EE2-9AE1-B411D1DC9DD7}">
      <dgm:prSet/>
      <dgm:spPr/>
    </dgm:pt>
    <dgm:pt modelId="{28D692B7-73DA-4590-BB4A-FB08DAC355FA}" type="sibTrans" cxnId="{5DD44099-672E-4EE2-9AE1-B411D1DC9DD7}">
      <dgm:prSet/>
      <dgm:spPr/>
    </dgm:pt>
    <dgm:pt modelId="{426785E0-646F-48F4-82FE-8F4A856375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Конструирование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времени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E5ED2DD-ACB1-48E7-92EF-A304C942E5C2}" type="parTrans" cxnId="{F407CDB8-05A7-4D1E-8986-1BA8D5A7F7D5}">
      <dgm:prSet/>
      <dgm:spPr/>
    </dgm:pt>
    <dgm:pt modelId="{D2AA985C-DCF0-4BD3-B81D-6958794BBCDB}" type="sibTrans" cxnId="{F407CDB8-05A7-4D1E-8986-1BA8D5A7F7D5}">
      <dgm:prSet/>
      <dgm:spPr/>
    </dgm:pt>
    <dgm:pt modelId="{A88720B7-F3EF-4577-AD38-5DAFE42A2A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Развивающая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031BB66-56D2-4C25-BCB4-48A6F32B0D23}" type="parTrans" cxnId="{EB4BE6AF-2EFE-4108-8D3A-AF8EB3D360D9}">
      <dgm:prSet/>
      <dgm:spPr/>
    </dgm:pt>
    <dgm:pt modelId="{8B2080AA-16E0-4BDB-A99C-870897835741}" type="sibTrans" cxnId="{EB4BE6AF-2EFE-4108-8D3A-AF8EB3D360D9}">
      <dgm:prSet/>
      <dgm:spPr/>
    </dgm:pt>
    <dgm:pt modelId="{AE15D0C0-8236-4173-9515-6773DCACE68B}" type="pres">
      <dgm:prSet presAssocID="{6E13C745-AC6C-4584-8A91-3C86ED8E430F}" presName="compositeShape" presStyleCnt="0">
        <dgm:presLayoutVars>
          <dgm:chMax val="7"/>
          <dgm:dir/>
          <dgm:resizeHandles val="exact"/>
        </dgm:presLayoutVars>
      </dgm:prSet>
      <dgm:spPr/>
    </dgm:pt>
    <dgm:pt modelId="{540873B8-7700-4181-BCFD-F9B9994C8B74}" type="pres">
      <dgm:prSet presAssocID="{1DBC9F6E-D321-41DA-ACE7-2FC395EA65AE}" presName="circ1" presStyleLbl="vennNode1" presStyleIdx="0" presStyleCnt="4"/>
      <dgm:spPr/>
    </dgm:pt>
    <dgm:pt modelId="{4CB0B0A3-F058-43EB-A541-90BE4FC17D1F}" type="pres">
      <dgm:prSet presAssocID="{1DBC9F6E-D321-41DA-ACE7-2FC395EA65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D4BAF9-8193-4BF9-8F4B-DD58D61527B3}" type="pres">
      <dgm:prSet presAssocID="{7529A5BE-CD33-4E71-B6BD-D975CC3E0A16}" presName="circ2" presStyleLbl="vennNode1" presStyleIdx="1" presStyleCnt="4"/>
      <dgm:spPr/>
    </dgm:pt>
    <dgm:pt modelId="{46842792-D1BB-488A-8A93-84E9A8962B97}" type="pres">
      <dgm:prSet presAssocID="{7529A5BE-CD33-4E71-B6BD-D975CC3E0A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6D60A7-47B5-4C0B-8534-2C459D58983D}" type="pres">
      <dgm:prSet presAssocID="{426785E0-646F-48F4-82FE-8F4A85637558}" presName="circ3" presStyleLbl="vennNode1" presStyleIdx="2" presStyleCnt="4"/>
      <dgm:spPr/>
    </dgm:pt>
    <dgm:pt modelId="{A7929794-3565-4B7D-AB87-33E89DF8B8AF}" type="pres">
      <dgm:prSet presAssocID="{426785E0-646F-48F4-82FE-8F4A8563755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55FBBE-094B-4177-8E32-CCFE4275E588}" type="pres">
      <dgm:prSet presAssocID="{A88720B7-F3EF-4577-AD38-5DAFE42A2A63}" presName="circ4" presStyleLbl="vennNode1" presStyleIdx="3" presStyleCnt="4"/>
      <dgm:spPr/>
    </dgm:pt>
    <dgm:pt modelId="{F7BD2FFB-1E33-433F-A5C8-9762D73290BA}" type="pres">
      <dgm:prSet presAssocID="{A88720B7-F3EF-4577-AD38-5DAFE42A2A6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0D9F311-B656-4476-9BB0-25521978A80A}" type="presOf" srcId="{7529A5BE-CD33-4E71-B6BD-D975CC3E0A16}" destId="{FFD4BAF9-8193-4BF9-8F4B-DD58D61527B3}" srcOrd="0" destOrd="0" presId="urn:microsoft.com/office/officeart/2005/8/layout/venn1"/>
    <dgm:cxn modelId="{3D61BB8D-27AE-4BA9-8129-F480635B1893}" type="presOf" srcId="{1DBC9F6E-D321-41DA-ACE7-2FC395EA65AE}" destId="{540873B8-7700-4181-BCFD-F9B9994C8B74}" srcOrd="0" destOrd="0" presId="urn:microsoft.com/office/officeart/2005/8/layout/venn1"/>
    <dgm:cxn modelId="{F407CDB8-05A7-4D1E-8986-1BA8D5A7F7D5}" srcId="{6E13C745-AC6C-4584-8A91-3C86ED8E430F}" destId="{426785E0-646F-48F4-82FE-8F4A85637558}" srcOrd="2" destOrd="0" parTransId="{DE5ED2DD-ACB1-48E7-92EF-A304C942E5C2}" sibTransId="{D2AA985C-DCF0-4BD3-B81D-6958794BBCDB}"/>
    <dgm:cxn modelId="{56451AA5-5DBC-470D-B0A0-FAC6B305FEA4}" type="presOf" srcId="{426785E0-646F-48F4-82FE-8F4A85637558}" destId="{A7929794-3565-4B7D-AB87-33E89DF8B8AF}" srcOrd="1" destOrd="0" presId="urn:microsoft.com/office/officeart/2005/8/layout/venn1"/>
    <dgm:cxn modelId="{827930F5-AB92-4D39-BAF5-FBC9184A8E97}" type="presOf" srcId="{6E13C745-AC6C-4584-8A91-3C86ED8E430F}" destId="{AE15D0C0-8236-4173-9515-6773DCACE68B}" srcOrd="0" destOrd="0" presId="urn:microsoft.com/office/officeart/2005/8/layout/venn1"/>
    <dgm:cxn modelId="{4EB6A0DF-62E9-4F78-BB95-D24021FA5DD1}" type="presOf" srcId="{7529A5BE-CD33-4E71-B6BD-D975CC3E0A16}" destId="{46842792-D1BB-488A-8A93-84E9A8962B97}" srcOrd="1" destOrd="0" presId="urn:microsoft.com/office/officeart/2005/8/layout/venn1"/>
    <dgm:cxn modelId="{C8DAAE58-051A-40D4-8BA1-F4C91625E4D5}" type="presOf" srcId="{426785E0-646F-48F4-82FE-8F4A85637558}" destId="{456D60A7-47B5-4C0B-8534-2C459D58983D}" srcOrd="0" destOrd="0" presId="urn:microsoft.com/office/officeart/2005/8/layout/venn1"/>
    <dgm:cxn modelId="{EB4BE6AF-2EFE-4108-8D3A-AF8EB3D360D9}" srcId="{6E13C745-AC6C-4584-8A91-3C86ED8E430F}" destId="{A88720B7-F3EF-4577-AD38-5DAFE42A2A63}" srcOrd="3" destOrd="0" parTransId="{8031BB66-56D2-4C25-BCB4-48A6F32B0D23}" sibTransId="{8B2080AA-16E0-4BDB-A99C-870897835741}"/>
    <dgm:cxn modelId="{BA74C3C9-D4EC-4C99-9295-9406527835F6}" type="presOf" srcId="{A88720B7-F3EF-4577-AD38-5DAFE42A2A63}" destId="{8A55FBBE-094B-4177-8E32-CCFE4275E588}" srcOrd="0" destOrd="0" presId="urn:microsoft.com/office/officeart/2005/8/layout/venn1"/>
    <dgm:cxn modelId="{8184C2A8-A2FE-41B0-B3A5-9E5A28169F48}" srcId="{6E13C745-AC6C-4584-8A91-3C86ED8E430F}" destId="{1DBC9F6E-D321-41DA-ACE7-2FC395EA65AE}" srcOrd="0" destOrd="0" parTransId="{D20F32D7-633B-4433-B85C-1E69F028DB41}" sibTransId="{00705DFF-4B02-41DD-93E3-E1331FE02857}"/>
    <dgm:cxn modelId="{CCDA05AD-E9C6-43EE-95B8-7C503DFFE6F9}" type="presOf" srcId="{A88720B7-F3EF-4577-AD38-5DAFE42A2A63}" destId="{F7BD2FFB-1E33-433F-A5C8-9762D73290BA}" srcOrd="1" destOrd="0" presId="urn:microsoft.com/office/officeart/2005/8/layout/venn1"/>
    <dgm:cxn modelId="{5DD44099-672E-4EE2-9AE1-B411D1DC9DD7}" srcId="{6E13C745-AC6C-4584-8A91-3C86ED8E430F}" destId="{7529A5BE-CD33-4E71-B6BD-D975CC3E0A16}" srcOrd="1" destOrd="0" parTransId="{E2F5CC62-400A-4CB1-B8C6-890C1B053568}" sibTransId="{28D692B7-73DA-4590-BB4A-FB08DAC355FA}"/>
    <dgm:cxn modelId="{E00CE6C1-3487-42BD-9B7C-D174BD90FF66}" type="presOf" srcId="{1DBC9F6E-D321-41DA-ACE7-2FC395EA65AE}" destId="{4CB0B0A3-F058-43EB-A541-90BE4FC17D1F}" srcOrd="1" destOrd="0" presId="urn:microsoft.com/office/officeart/2005/8/layout/venn1"/>
    <dgm:cxn modelId="{DB081279-F5F8-4BCF-8C46-E748C44F13DB}" type="presParOf" srcId="{AE15D0C0-8236-4173-9515-6773DCACE68B}" destId="{540873B8-7700-4181-BCFD-F9B9994C8B74}" srcOrd="0" destOrd="0" presId="urn:microsoft.com/office/officeart/2005/8/layout/venn1"/>
    <dgm:cxn modelId="{DBE3877A-3D03-401E-8626-6FF97ECA6AF0}" type="presParOf" srcId="{AE15D0C0-8236-4173-9515-6773DCACE68B}" destId="{4CB0B0A3-F058-43EB-A541-90BE4FC17D1F}" srcOrd="1" destOrd="0" presId="urn:microsoft.com/office/officeart/2005/8/layout/venn1"/>
    <dgm:cxn modelId="{02CE243E-E258-486C-A27E-0DED03E195E3}" type="presParOf" srcId="{AE15D0C0-8236-4173-9515-6773DCACE68B}" destId="{FFD4BAF9-8193-4BF9-8F4B-DD58D61527B3}" srcOrd="2" destOrd="0" presId="urn:microsoft.com/office/officeart/2005/8/layout/venn1"/>
    <dgm:cxn modelId="{A127BB85-E812-46E4-A5CF-EAC55BB62727}" type="presParOf" srcId="{AE15D0C0-8236-4173-9515-6773DCACE68B}" destId="{46842792-D1BB-488A-8A93-84E9A8962B97}" srcOrd="3" destOrd="0" presId="urn:microsoft.com/office/officeart/2005/8/layout/venn1"/>
    <dgm:cxn modelId="{E29ACAAE-2160-4406-B5C2-58080440449C}" type="presParOf" srcId="{AE15D0C0-8236-4173-9515-6773DCACE68B}" destId="{456D60A7-47B5-4C0B-8534-2C459D58983D}" srcOrd="4" destOrd="0" presId="urn:microsoft.com/office/officeart/2005/8/layout/venn1"/>
    <dgm:cxn modelId="{FA3D27A8-598E-475A-A624-6899882AF081}" type="presParOf" srcId="{AE15D0C0-8236-4173-9515-6773DCACE68B}" destId="{A7929794-3565-4B7D-AB87-33E89DF8B8AF}" srcOrd="5" destOrd="0" presId="urn:microsoft.com/office/officeart/2005/8/layout/venn1"/>
    <dgm:cxn modelId="{62AABA3A-3B99-46E0-8070-EAFD4AEA37CD}" type="presParOf" srcId="{AE15D0C0-8236-4173-9515-6773DCACE68B}" destId="{8A55FBBE-094B-4177-8E32-CCFE4275E588}" srcOrd="6" destOrd="0" presId="urn:microsoft.com/office/officeart/2005/8/layout/venn1"/>
    <dgm:cxn modelId="{29C75992-4A16-4AFF-890C-6686566EE03B}" type="presParOf" srcId="{AE15D0C0-8236-4173-9515-6773DCACE68B}" destId="{F7BD2FFB-1E33-433F-A5C8-9762D73290B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3CA43-6B05-49CC-8440-9C1F23A304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58DCE40-AC28-4BAE-9BCC-68AFE38EE9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Этапы изменения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общения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 с детьми </a:t>
          </a:r>
          <a:endParaRPr kumimoji="1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 charset="0"/>
          </a:endParaRPr>
        </a:p>
      </dgm:t>
    </dgm:pt>
    <dgm:pt modelId="{1BDF7535-B89F-4C5C-AEC3-2269F20E7CDC}" type="parTrans" cxnId="{E1ECBEE4-A989-4BF2-B170-42E21815CA6D}">
      <dgm:prSet/>
      <dgm:spPr/>
    </dgm:pt>
    <dgm:pt modelId="{9DD224A1-E3FC-4332-BEE7-C9A271498B4D}" type="sibTrans" cxnId="{E1ECBEE4-A989-4BF2-B170-42E21815CA6D}">
      <dgm:prSet/>
      <dgm:spPr/>
    </dgm:pt>
    <dgm:pt modelId="{915FB302-78B2-406D-AA86-D369CF29B9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Поступление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 школу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007D96A-CBE9-42AF-AB38-5D7B15AF66A4}" type="parTrans" cxnId="{D3AB1769-73DF-4EF9-ADC7-51720B134DA5}">
      <dgm:prSet/>
      <dgm:spPr/>
    </dgm:pt>
    <dgm:pt modelId="{A97EBE1B-A164-4B69-BB43-CAFACAEB0F51}" type="sibTrans" cxnId="{D3AB1769-73DF-4EF9-ADC7-51720B134DA5}">
      <dgm:prSet/>
      <dgm:spPr/>
    </dgm:pt>
    <dgm:pt modelId="{79F53578-B933-4515-BCA8-D0F7793D23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Подростковый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кризис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10-12 лет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02159D3-644A-4D51-98AD-2D3351A0838F}" type="parTrans" cxnId="{2285BF0C-7DD3-4866-BF24-DBB036363A3A}">
      <dgm:prSet/>
      <dgm:spPr/>
    </dgm:pt>
    <dgm:pt modelId="{A2AB3C13-1A60-457F-BC36-C04C2C39369F}" type="sibTrans" cxnId="{2285BF0C-7DD3-4866-BF24-DBB036363A3A}">
      <dgm:prSet/>
      <dgm:spPr/>
    </dgm:pt>
    <dgm:pt modelId="{12430CA2-5B4D-42BE-B25A-EFC04A73FD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Эмоциональное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отдаление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подростка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1456E96-D8FC-4E45-81E5-2548EC6118A2}" type="parTrans" cxnId="{C8775DB6-2D69-4CBA-8FF2-DB262526E961}">
      <dgm:prSet/>
      <dgm:spPr/>
    </dgm:pt>
    <dgm:pt modelId="{AEC518E5-8206-437B-AAD2-F05CD66300A9}" type="sibTrans" cxnId="{C8775DB6-2D69-4CBA-8FF2-DB262526E961}">
      <dgm:prSet/>
      <dgm:spPr/>
    </dgm:pt>
    <dgm:pt modelId="{1D3D6956-FCD6-4213-AE45-D2FC1960F4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Реальный уход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из родительской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семьи 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7B1883D-2DA3-41F9-A5FA-EEA92835CECC}" type="parTrans" cxnId="{470B606E-9799-4EED-AE7A-6FBAADA045FD}">
      <dgm:prSet/>
      <dgm:spPr/>
    </dgm:pt>
    <dgm:pt modelId="{0C9EFDCB-540C-4B9C-A1F9-6FB2CE25B8FF}" type="sibTrans" cxnId="{470B606E-9799-4EED-AE7A-6FBAADA045FD}">
      <dgm:prSet/>
      <dgm:spPr/>
    </dgm:pt>
    <dgm:pt modelId="{5A09E995-CB74-49DD-BFD0-7CF170F7AFF8}" type="pres">
      <dgm:prSet presAssocID="{4723CA43-6B05-49CC-8440-9C1F23A304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BE946B-DEBF-4D1D-9A6F-CD27A51E3B6E}" type="pres">
      <dgm:prSet presAssocID="{A58DCE40-AC28-4BAE-9BCC-68AFE38EE980}" presName="hierRoot1" presStyleCnt="0">
        <dgm:presLayoutVars>
          <dgm:hierBranch/>
        </dgm:presLayoutVars>
      </dgm:prSet>
      <dgm:spPr/>
    </dgm:pt>
    <dgm:pt modelId="{C867302D-7CCF-4303-97DF-F179B978A5FE}" type="pres">
      <dgm:prSet presAssocID="{A58DCE40-AC28-4BAE-9BCC-68AFE38EE980}" presName="rootComposite1" presStyleCnt="0"/>
      <dgm:spPr/>
    </dgm:pt>
    <dgm:pt modelId="{8A17E423-12E8-4C4A-833B-44C08BBE1EF1}" type="pres">
      <dgm:prSet presAssocID="{A58DCE40-AC28-4BAE-9BCC-68AFE38EE980}" presName="rootText1" presStyleLbl="node0" presStyleIdx="0" presStyleCnt="1">
        <dgm:presLayoutVars>
          <dgm:chPref val="3"/>
        </dgm:presLayoutVars>
      </dgm:prSet>
      <dgm:spPr/>
    </dgm:pt>
    <dgm:pt modelId="{A0F1FD34-43EC-4ED3-A3AE-AEBB4AABFDC6}" type="pres">
      <dgm:prSet presAssocID="{A58DCE40-AC28-4BAE-9BCC-68AFE38EE980}" presName="rootConnector1" presStyleLbl="node1" presStyleIdx="0" presStyleCnt="0"/>
      <dgm:spPr/>
    </dgm:pt>
    <dgm:pt modelId="{FF5E154D-74C8-47DB-820C-222C91E8C74A}" type="pres">
      <dgm:prSet presAssocID="{A58DCE40-AC28-4BAE-9BCC-68AFE38EE980}" presName="hierChild2" presStyleCnt="0"/>
      <dgm:spPr/>
    </dgm:pt>
    <dgm:pt modelId="{6F7C0C96-13C1-43AE-9B23-64D5A3817D73}" type="pres">
      <dgm:prSet presAssocID="{A007D96A-CBE9-42AF-AB38-5D7B15AF66A4}" presName="Name35" presStyleLbl="parChTrans1D2" presStyleIdx="0" presStyleCnt="4"/>
      <dgm:spPr/>
    </dgm:pt>
    <dgm:pt modelId="{31E799A8-5448-4405-B800-D770EAA452E2}" type="pres">
      <dgm:prSet presAssocID="{915FB302-78B2-406D-AA86-D369CF29B999}" presName="hierRoot2" presStyleCnt="0">
        <dgm:presLayoutVars>
          <dgm:hierBranch/>
        </dgm:presLayoutVars>
      </dgm:prSet>
      <dgm:spPr/>
    </dgm:pt>
    <dgm:pt modelId="{1D7FF504-6A56-4075-8468-8632F6E0F7D4}" type="pres">
      <dgm:prSet presAssocID="{915FB302-78B2-406D-AA86-D369CF29B999}" presName="rootComposite" presStyleCnt="0"/>
      <dgm:spPr/>
    </dgm:pt>
    <dgm:pt modelId="{FCA0F106-58E2-4466-B279-4F5DDAB8F7BF}" type="pres">
      <dgm:prSet presAssocID="{915FB302-78B2-406D-AA86-D369CF29B999}" presName="rootText" presStyleLbl="node2" presStyleIdx="0" presStyleCnt="4">
        <dgm:presLayoutVars>
          <dgm:chPref val="3"/>
        </dgm:presLayoutVars>
      </dgm:prSet>
      <dgm:spPr/>
    </dgm:pt>
    <dgm:pt modelId="{16047662-B3A5-4AC6-A4C1-084B828C1745}" type="pres">
      <dgm:prSet presAssocID="{915FB302-78B2-406D-AA86-D369CF29B999}" presName="rootConnector" presStyleLbl="node2" presStyleIdx="0" presStyleCnt="4"/>
      <dgm:spPr/>
    </dgm:pt>
    <dgm:pt modelId="{4672F454-3E76-4C46-855B-96D66D106F6E}" type="pres">
      <dgm:prSet presAssocID="{915FB302-78B2-406D-AA86-D369CF29B999}" presName="hierChild4" presStyleCnt="0"/>
      <dgm:spPr/>
    </dgm:pt>
    <dgm:pt modelId="{D730D8C8-BE8E-45E5-8A20-FB1E83E6B5AC}" type="pres">
      <dgm:prSet presAssocID="{915FB302-78B2-406D-AA86-D369CF29B999}" presName="hierChild5" presStyleCnt="0"/>
      <dgm:spPr/>
    </dgm:pt>
    <dgm:pt modelId="{72EFE2DF-6B48-40DE-82BD-3CBEB69735F7}" type="pres">
      <dgm:prSet presAssocID="{F02159D3-644A-4D51-98AD-2D3351A0838F}" presName="Name35" presStyleLbl="parChTrans1D2" presStyleIdx="1" presStyleCnt="4"/>
      <dgm:spPr/>
    </dgm:pt>
    <dgm:pt modelId="{22BB98F9-D15A-4AB1-843A-ECB6729FA924}" type="pres">
      <dgm:prSet presAssocID="{79F53578-B933-4515-BCA8-D0F7793D232D}" presName="hierRoot2" presStyleCnt="0">
        <dgm:presLayoutVars>
          <dgm:hierBranch/>
        </dgm:presLayoutVars>
      </dgm:prSet>
      <dgm:spPr/>
    </dgm:pt>
    <dgm:pt modelId="{1DFDDC58-BE56-4000-8C26-CE67D83C6E9A}" type="pres">
      <dgm:prSet presAssocID="{79F53578-B933-4515-BCA8-D0F7793D232D}" presName="rootComposite" presStyleCnt="0"/>
      <dgm:spPr/>
    </dgm:pt>
    <dgm:pt modelId="{E6DAE929-B82C-4CF6-9C7C-343207509240}" type="pres">
      <dgm:prSet presAssocID="{79F53578-B933-4515-BCA8-D0F7793D232D}" presName="rootText" presStyleLbl="node2" presStyleIdx="1" presStyleCnt="4">
        <dgm:presLayoutVars>
          <dgm:chPref val="3"/>
        </dgm:presLayoutVars>
      </dgm:prSet>
      <dgm:spPr/>
    </dgm:pt>
    <dgm:pt modelId="{8512A019-B18C-405D-A9D6-23E1B2C6BCFA}" type="pres">
      <dgm:prSet presAssocID="{79F53578-B933-4515-BCA8-D0F7793D232D}" presName="rootConnector" presStyleLbl="node2" presStyleIdx="1" presStyleCnt="4"/>
      <dgm:spPr/>
    </dgm:pt>
    <dgm:pt modelId="{A05D7366-2F83-4FC8-9685-B66482707189}" type="pres">
      <dgm:prSet presAssocID="{79F53578-B933-4515-BCA8-D0F7793D232D}" presName="hierChild4" presStyleCnt="0"/>
      <dgm:spPr/>
    </dgm:pt>
    <dgm:pt modelId="{AD431BC1-690B-40C5-BF5A-1F84CF5D6DEA}" type="pres">
      <dgm:prSet presAssocID="{79F53578-B933-4515-BCA8-D0F7793D232D}" presName="hierChild5" presStyleCnt="0"/>
      <dgm:spPr/>
    </dgm:pt>
    <dgm:pt modelId="{7F8238F9-4BF5-4837-A46F-89439B9D7985}" type="pres">
      <dgm:prSet presAssocID="{81456E96-D8FC-4E45-81E5-2548EC6118A2}" presName="Name35" presStyleLbl="parChTrans1D2" presStyleIdx="2" presStyleCnt="4"/>
      <dgm:spPr/>
    </dgm:pt>
    <dgm:pt modelId="{2744548E-5C21-4D95-A688-A0C44DE69FCA}" type="pres">
      <dgm:prSet presAssocID="{12430CA2-5B4D-42BE-B25A-EFC04A73FDCC}" presName="hierRoot2" presStyleCnt="0">
        <dgm:presLayoutVars>
          <dgm:hierBranch/>
        </dgm:presLayoutVars>
      </dgm:prSet>
      <dgm:spPr/>
    </dgm:pt>
    <dgm:pt modelId="{1ACC0E7E-0E17-42E6-846E-32D10A6084B2}" type="pres">
      <dgm:prSet presAssocID="{12430CA2-5B4D-42BE-B25A-EFC04A73FDCC}" presName="rootComposite" presStyleCnt="0"/>
      <dgm:spPr/>
    </dgm:pt>
    <dgm:pt modelId="{FB9F99C2-3AF2-47E9-B4CD-9481D38EF2EF}" type="pres">
      <dgm:prSet presAssocID="{12430CA2-5B4D-42BE-B25A-EFC04A73FDCC}" presName="rootText" presStyleLbl="node2" presStyleIdx="2" presStyleCnt="4">
        <dgm:presLayoutVars>
          <dgm:chPref val="3"/>
        </dgm:presLayoutVars>
      </dgm:prSet>
      <dgm:spPr/>
    </dgm:pt>
    <dgm:pt modelId="{5A6334E7-89D4-4E60-8D03-D8210FBDF5A7}" type="pres">
      <dgm:prSet presAssocID="{12430CA2-5B4D-42BE-B25A-EFC04A73FDCC}" presName="rootConnector" presStyleLbl="node2" presStyleIdx="2" presStyleCnt="4"/>
      <dgm:spPr/>
    </dgm:pt>
    <dgm:pt modelId="{F82E8653-F488-4D0A-ABC9-D690D4DD5882}" type="pres">
      <dgm:prSet presAssocID="{12430CA2-5B4D-42BE-B25A-EFC04A73FDCC}" presName="hierChild4" presStyleCnt="0"/>
      <dgm:spPr/>
    </dgm:pt>
    <dgm:pt modelId="{7A3F6B12-AF27-4C23-8CC5-D4FD4B9F4992}" type="pres">
      <dgm:prSet presAssocID="{12430CA2-5B4D-42BE-B25A-EFC04A73FDCC}" presName="hierChild5" presStyleCnt="0"/>
      <dgm:spPr/>
    </dgm:pt>
    <dgm:pt modelId="{8EC08C72-8D99-4B5D-9C84-86E6808F1329}" type="pres">
      <dgm:prSet presAssocID="{37B1883D-2DA3-41F9-A5FA-EEA92835CECC}" presName="Name35" presStyleLbl="parChTrans1D2" presStyleIdx="3" presStyleCnt="4"/>
      <dgm:spPr/>
    </dgm:pt>
    <dgm:pt modelId="{43A5996C-A8D8-4B67-A363-11712092C720}" type="pres">
      <dgm:prSet presAssocID="{1D3D6956-FCD6-4213-AE45-D2FC1960F4E4}" presName="hierRoot2" presStyleCnt="0">
        <dgm:presLayoutVars>
          <dgm:hierBranch/>
        </dgm:presLayoutVars>
      </dgm:prSet>
      <dgm:spPr/>
    </dgm:pt>
    <dgm:pt modelId="{B668AFAF-415D-46C3-89D6-BD1441B198FD}" type="pres">
      <dgm:prSet presAssocID="{1D3D6956-FCD6-4213-AE45-D2FC1960F4E4}" presName="rootComposite" presStyleCnt="0"/>
      <dgm:spPr/>
    </dgm:pt>
    <dgm:pt modelId="{36A8708C-7EAE-4081-A238-0E1ECB0354CA}" type="pres">
      <dgm:prSet presAssocID="{1D3D6956-FCD6-4213-AE45-D2FC1960F4E4}" presName="rootText" presStyleLbl="node2" presStyleIdx="3" presStyleCnt="4">
        <dgm:presLayoutVars>
          <dgm:chPref val="3"/>
        </dgm:presLayoutVars>
      </dgm:prSet>
      <dgm:spPr/>
    </dgm:pt>
    <dgm:pt modelId="{8647EE7B-3858-4458-9180-B9F2F671812F}" type="pres">
      <dgm:prSet presAssocID="{1D3D6956-FCD6-4213-AE45-D2FC1960F4E4}" presName="rootConnector" presStyleLbl="node2" presStyleIdx="3" presStyleCnt="4"/>
      <dgm:spPr/>
    </dgm:pt>
    <dgm:pt modelId="{CE32E2BA-B058-4D6D-966E-45A18D7B505A}" type="pres">
      <dgm:prSet presAssocID="{1D3D6956-FCD6-4213-AE45-D2FC1960F4E4}" presName="hierChild4" presStyleCnt="0"/>
      <dgm:spPr/>
    </dgm:pt>
    <dgm:pt modelId="{ABEBE916-A454-4405-8AE7-AED258FAB026}" type="pres">
      <dgm:prSet presAssocID="{1D3D6956-FCD6-4213-AE45-D2FC1960F4E4}" presName="hierChild5" presStyleCnt="0"/>
      <dgm:spPr/>
    </dgm:pt>
    <dgm:pt modelId="{F268EB0E-1E4A-479A-887B-4A5585C9EE20}" type="pres">
      <dgm:prSet presAssocID="{A58DCE40-AC28-4BAE-9BCC-68AFE38EE980}" presName="hierChild3" presStyleCnt="0"/>
      <dgm:spPr/>
    </dgm:pt>
  </dgm:ptLst>
  <dgm:cxnLst>
    <dgm:cxn modelId="{D3AB1769-73DF-4EF9-ADC7-51720B134DA5}" srcId="{A58DCE40-AC28-4BAE-9BCC-68AFE38EE980}" destId="{915FB302-78B2-406D-AA86-D369CF29B999}" srcOrd="0" destOrd="0" parTransId="{A007D96A-CBE9-42AF-AB38-5D7B15AF66A4}" sibTransId="{A97EBE1B-A164-4B69-BB43-CAFACAEB0F51}"/>
    <dgm:cxn modelId="{DF5C64F1-EA4A-4BBF-8BDC-8AE5826B156A}" type="presOf" srcId="{A58DCE40-AC28-4BAE-9BCC-68AFE38EE980}" destId="{A0F1FD34-43EC-4ED3-A3AE-AEBB4AABFDC6}" srcOrd="1" destOrd="0" presId="urn:microsoft.com/office/officeart/2005/8/layout/orgChart1"/>
    <dgm:cxn modelId="{E1ECBEE4-A989-4BF2-B170-42E21815CA6D}" srcId="{4723CA43-6B05-49CC-8440-9C1F23A3048F}" destId="{A58DCE40-AC28-4BAE-9BCC-68AFE38EE980}" srcOrd="0" destOrd="0" parTransId="{1BDF7535-B89F-4C5C-AEC3-2269F20E7CDC}" sibTransId="{9DD224A1-E3FC-4332-BEE7-C9A271498B4D}"/>
    <dgm:cxn modelId="{470B606E-9799-4EED-AE7A-6FBAADA045FD}" srcId="{A58DCE40-AC28-4BAE-9BCC-68AFE38EE980}" destId="{1D3D6956-FCD6-4213-AE45-D2FC1960F4E4}" srcOrd="3" destOrd="0" parTransId="{37B1883D-2DA3-41F9-A5FA-EEA92835CECC}" sibTransId="{0C9EFDCB-540C-4B9C-A1F9-6FB2CE25B8FF}"/>
    <dgm:cxn modelId="{97B2F043-EEB3-4AB1-9B15-78852EC06AA0}" type="presOf" srcId="{F02159D3-644A-4D51-98AD-2D3351A0838F}" destId="{72EFE2DF-6B48-40DE-82BD-3CBEB69735F7}" srcOrd="0" destOrd="0" presId="urn:microsoft.com/office/officeart/2005/8/layout/orgChart1"/>
    <dgm:cxn modelId="{EE8D9AFB-C33A-4449-9464-6AF782846429}" type="presOf" srcId="{915FB302-78B2-406D-AA86-D369CF29B999}" destId="{FCA0F106-58E2-4466-B279-4F5DDAB8F7BF}" srcOrd="0" destOrd="0" presId="urn:microsoft.com/office/officeart/2005/8/layout/orgChart1"/>
    <dgm:cxn modelId="{2285BF0C-7DD3-4866-BF24-DBB036363A3A}" srcId="{A58DCE40-AC28-4BAE-9BCC-68AFE38EE980}" destId="{79F53578-B933-4515-BCA8-D0F7793D232D}" srcOrd="1" destOrd="0" parTransId="{F02159D3-644A-4D51-98AD-2D3351A0838F}" sibTransId="{A2AB3C13-1A60-457F-BC36-C04C2C39369F}"/>
    <dgm:cxn modelId="{C8775DB6-2D69-4CBA-8FF2-DB262526E961}" srcId="{A58DCE40-AC28-4BAE-9BCC-68AFE38EE980}" destId="{12430CA2-5B4D-42BE-B25A-EFC04A73FDCC}" srcOrd="2" destOrd="0" parTransId="{81456E96-D8FC-4E45-81E5-2548EC6118A2}" sibTransId="{AEC518E5-8206-437B-AAD2-F05CD66300A9}"/>
    <dgm:cxn modelId="{115031FC-54BA-4A17-9100-631902176A03}" type="presOf" srcId="{37B1883D-2DA3-41F9-A5FA-EEA92835CECC}" destId="{8EC08C72-8D99-4B5D-9C84-86E6808F1329}" srcOrd="0" destOrd="0" presId="urn:microsoft.com/office/officeart/2005/8/layout/orgChart1"/>
    <dgm:cxn modelId="{112625B8-6A7E-4983-8B3E-5F53706CEF2A}" type="presOf" srcId="{A007D96A-CBE9-42AF-AB38-5D7B15AF66A4}" destId="{6F7C0C96-13C1-43AE-9B23-64D5A3817D73}" srcOrd="0" destOrd="0" presId="urn:microsoft.com/office/officeart/2005/8/layout/orgChart1"/>
    <dgm:cxn modelId="{B86EC292-7681-4787-A111-7B70874E2F0A}" type="presOf" srcId="{12430CA2-5B4D-42BE-B25A-EFC04A73FDCC}" destId="{FB9F99C2-3AF2-47E9-B4CD-9481D38EF2EF}" srcOrd="0" destOrd="0" presId="urn:microsoft.com/office/officeart/2005/8/layout/orgChart1"/>
    <dgm:cxn modelId="{D8E00E96-E9C9-47F9-A797-E8DE991CBB85}" type="presOf" srcId="{1D3D6956-FCD6-4213-AE45-D2FC1960F4E4}" destId="{36A8708C-7EAE-4081-A238-0E1ECB0354CA}" srcOrd="0" destOrd="0" presId="urn:microsoft.com/office/officeart/2005/8/layout/orgChart1"/>
    <dgm:cxn modelId="{ACDFDDC3-1881-4DCE-9DE7-3F58401A35EF}" type="presOf" srcId="{12430CA2-5B4D-42BE-B25A-EFC04A73FDCC}" destId="{5A6334E7-89D4-4E60-8D03-D8210FBDF5A7}" srcOrd="1" destOrd="0" presId="urn:microsoft.com/office/officeart/2005/8/layout/orgChart1"/>
    <dgm:cxn modelId="{5990314D-3FFF-4931-9C9A-C9EC6D055275}" type="presOf" srcId="{79F53578-B933-4515-BCA8-D0F7793D232D}" destId="{8512A019-B18C-405D-A9D6-23E1B2C6BCFA}" srcOrd="1" destOrd="0" presId="urn:microsoft.com/office/officeart/2005/8/layout/orgChart1"/>
    <dgm:cxn modelId="{262B2BC5-11CA-40FD-B57B-18D4396CA858}" type="presOf" srcId="{4723CA43-6B05-49CC-8440-9C1F23A3048F}" destId="{5A09E995-CB74-49DD-BFD0-7CF170F7AFF8}" srcOrd="0" destOrd="0" presId="urn:microsoft.com/office/officeart/2005/8/layout/orgChart1"/>
    <dgm:cxn modelId="{ED30E522-9C52-4F9B-9F8C-BC9779175682}" type="presOf" srcId="{81456E96-D8FC-4E45-81E5-2548EC6118A2}" destId="{7F8238F9-4BF5-4837-A46F-89439B9D7985}" srcOrd="0" destOrd="0" presId="urn:microsoft.com/office/officeart/2005/8/layout/orgChart1"/>
    <dgm:cxn modelId="{48833E41-EEAD-470D-BA2F-700E605B6A2D}" type="presOf" srcId="{915FB302-78B2-406D-AA86-D369CF29B999}" destId="{16047662-B3A5-4AC6-A4C1-084B828C1745}" srcOrd="1" destOrd="0" presId="urn:microsoft.com/office/officeart/2005/8/layout/orgChart1"/>
    <dgm:cxn modelId="{7EE3C3E7-5ECA-4C82-B086-08A386FF1B4B}" type="presOf" srcId="{A58DCE40-AC28-4BAE-9BCC-68AFE38EE980}" destId="{8A17E423-12E8-4C4A-833B-44C08BBE1EF1}" srcOrd="0" destOrd="0" presId="urn:microsoft.com/office/officeart/2005/8/layout/orgChart1"/>
    <dgm:cxn modelId="{0E4C819B-CA03-4AB0-A896-1F33D9FE462B}" type="presOf" srcId="{79F53578-B933-4515-BCA8-D0F7793D232D}" destId="{E6DAE929-B82C-4CF6-9C7C-343207509240}" srcOrd="0" destOrd="0" presId="urn:microsoft.com/office/officeart/2005/8/layout/orgChart1"/>
    <dgm:cxn modelId="{812A43E5-AAA4-48D7-BCE3-3130043B0BCA}" type="presOf" srcId="{1D3D6956-FCD6-4213-AE45-D2FC1960F4E4}" destId="{8647EE7B-3858-4458-9180-B9F2F671812F}" srcOrd="1" destOrd="0" presId="urn:microsoft.com/office/officeart/2005/8/layout/orgChart1"/>
    <dgm:cxn modelId="{043F58C0-AC92-453C-98F2-58E1ED66E396}" type="presParOf" srcId="{5A09E995-CB74-49DD-BFD0-7CF170F7AFF8}" destId="{7EBE946B-DEBF-4D1D-9A6F-CD27A51E3B6E}" srcOrd="0" destOrd="0" presId="urn:microsoft.com/office/officeart/2005/8/layout/orgChart1"/>
    <dgm:cxn modelId="{BE41D4E9-DCFC-47F0-9CCA-7D5383C021BB}" type="presParOf" srcId="{7EBE946B-DEBF-4D1D-9A6F-CD27A51E3B6E}" destId="{C867302D-7CCF-4303-97DF-F179B978A5FE}" srcOrd="0" destOrd="0" presId="urn:microsoft.com/office/officeart/2005/8/layout/orgChart1"/>
    <dgm:cxn modelId="{40EB32FB-88DB-483A-844C-A3AEAA4BE3E2}" type="presParOf" srcId="{C867302D-7CCF-4303-97DF-F179B978A5FE}" destId="{8A17E423-12E8-4C4A-833B-44C08BBE1EF1}" srcOrd="0" destOrd="0" presId="urn:microsoft.com/office/officeart/2005/8/layout/orgChart1"/>
    <dgm:cxn modelId="{8BE772CF-406F-439E-AB33-40FFFA56E9A7}" type="presParOf" srcId="{C867302D-7CCF-4303-97DF-F179B978A5FE}" destId="{A0F1FD34-43EC-4ED3-A3AE-AEBB4AABFDC6}" srcOrd="1" destOrd="0" presId="urn:microsoft.com/office/officeart/2005/8/layout/orgChart1"/>
    <dgm:cxn modelId="{FB2D1499-4B72-45FB-813F-9E481C592489}" type="presParOf" srcId="{7EBE946B-DEBF-4D1D-9A6F-CD27A51E3B6E}" destId="{FF5E154D-74C8-47DB-820C-222C91E8C74A}" srcOrd="1" destOrd="0" presId="urn:microsoft.com/office/officeart/2005/8/layout/orgChart1"/>
    <dgm:cxn modelId="{72FACCB3-6ECB-49DA-83CE-41F53A8D132F}" type="presParOf" srcId="{FF5E154D-74C8-47DB-820C-222C91E8C74A}" destId="{6F7C0C96-13C1-43AE-9B23-64D5A3817D73}" srcOrd="0" destOrd="0" presId="urn:microsoft.com/office/officeart/2005/8/layout/orgChart1"/>
    <dgm:cxn modelId="{5816181D-8E35-4772-96A8-6356263C089D}" type="presParOf" srcId="{FF5E154D-74C8-47DB-820C-222C91E8C74A}" destId="{31E799A8-5448-4405-B800-D770EAA452E2}" srcOrd="1" destOrd="0" presId="urn:microsoft.com/office/officeart/2005/8/layout/orgChart1"/>
    <dgm:cxn modelId="{DB16E8AD-909D-4DA1-8870-5E0AC1DBF683}" type="presParOf" srcId="{31E799A8-5448-4405-B800-D770EAA452E2}" destId="{1D7FF504-6A56-4075-8468-8632F6E0F7D4}" srcOrd="0" destOrd="0" presId="urn:microsoft.com/office/officeart/2005/8/layout/orgChart1"/>
    <dgm:cxn modelId="{C680A161-3452-45B5-89A2-81575489C625}" type="presParOf" srcId="{1D7FF504-6A56-4075-8468-8632F6E0F7D4}" destId="{FCA0F106-58E2-4466-B279-4F5DDAB8F7BF}" srcOrd="0" destOrd="0" presId="urn:microsoft.com/office/officeart/2005/8/layout/orgChart1"/>
    <dgm:cxn modelId="{C643C9E0-040D-4A51-ABE4-AC069B82F701}" type="presParOf" srcId="{1D7FF504-6A56-4075-8468-8632F6E0F7D4}" destId="{16047662-B3A5-4AC6-A4C1-084B828C1745}" srcOrd="1" destOrd="0" presId="urn:microsoft.com/office/officeart/2005/8/layout/orgChart1"/>
    <dgm:cxn modelId="{5E5F5D10-E189-4C2B-A189-8C2BEDDD3037}" type="presParOf" srcId="{31E799A8-5448-4405-B800-D770EAA452E2}" destId="{4672F454-3E76-4C46-855B-96D66D106F6E}" srcOrd="1" destOrd="0" presId="urn:microsoft.com/office/officeart/2005/8/layout/orgChart1"/>
    <dgm:cxn modelId="{4F77D676-0DDC-4D2C-93D1-DAFFE95E2795}" type="presParOf" srcId="{31E799A8-5448-4405-B800-D770EAA452E2}" destId="{D730D8C8-BE8E-45E5-8A20-FB1E83E6B5AC}" srcOrd="2" destOrd="0" presId="urn:microsoft.com/office/officeart/2005/8/layout/orgChart1"/>
    <dgm:cxn modelId="{5B339B7A-4301-4F0B-B7B1-D5F58F2440A4}" type="presParOf" srcId="{FF5E154D-74C8-47DB-820C-222C91E8C74A}" destId="{72EFE2DF-6B48-40DE-82BD-3CBEB69735F7}" srcOrd="2" destOrd="0" presId="urn:microsoft.com/office/officeart/2005/8/layout/orgChart1"/>
    <dgm:cxn modelId="{BD7483D4-515B-4C21-8A57-E5F675FF434F}" type="presParOf" srcId="{FF5E154D-74C8-47DB-820C-222C91E8C74A}" destId="{22BB98F9-D15A-4AB1-843A-ECB6729FA924}" srcOrd="3" destOrd="0" presId="urn:microsoft.com/office/officeart/2005/8/layout/orgChart1"/>
    <dgm:cxn modelId="{345CA410-33CC-4FC6-A363-50AD8B064E82}" type="presParOf" srcId="{22BB98F9-D15A-4AB1-843A-ECB6729FA924}" destId="{1DFDDC58-BE56-4000-8C26-CE67D83C6E9A}" srcOrd="0" destOrd="0" presId="urn:microsoft.com/office/officeart/2005/8/layout/orgChart1"/>
    <dgm:cxn modelId="{5DE603C5-100F-471F-8311-B62A6F07BF8C}" type="presParOf" srcId="{1DFDDC58-BE56-4000-8C26-CE67D83C6E9A}" destId="{E6DAE929-B82C-4CF6-9C7C-343207509240}" srcOrd="0" destOrd="0" presId="urn:microsoft.com/office/officeart/2005/8/layout/orgChart1"/>
    <dgm:cxn modelId="{7D3CE2CA-1CB8-49F9-BB5E-BFBFF3FEFAE8}" type="presParOf" srcId="{1DFDDC58-BE56-4000-8C26-CE67D83C6E9A}" destId="{8512A019-B18C-405D-A9D6-23E1B2C6BCFA}" srcOrd="1" destOrd="0" presId="urn:microsoft.com/office/officeart/2005/8/layout/orgChart1"/>
    <dgm:cxn modelId="{4C2D7D62-23AF-4E3C-AE8C-51DFD6BFCA09}" type="presParOf" srcId="{22BB98F9-D15A-4AB1-843A-ECB6729FA924}" destId="{A05D7366-2F83-4FC8-9685-B66482707189}" srcOrd="1" destOrd="0" presId="urn:microsoft.com/office/officeart/2005/8/layout/orgChart1"/>
    <dgm:cxn modelId="{FE9BFB5E-5600-4635-80D2-97C35814C21F}" type="presParOf" srcId="{22BB98F9-D15A-4AB1-843A-ECB6729FA924}" destId="{AD431BC1-690B-40C5-BF5A-1F84CF5D6DEA}" srcOrd="2" destOrd="0" presId="urn:microsoft.com/office/officeart/2005/8/layout/orgChart1"/>
    <dgm:cxn modelId="{9CDFB215-21A3-4F45-8FA3-2E44BBF3FF51}" type="presParOf" srcId="{FF5E154D-74C8-47DB-820C-222C91E8C74A}" destId="{7F8238F9-4BF5-4837-A46F-89439B9D7985}" srcOrd="4" destOrd="0" presId="urn:microsoft.com/office/officeart/2005/8/layout/orgChart1"/>
    <dgm:cxn modelId="{13CE69A2-0E39-45F3-843F-23FBF90680C5}" type="presParOf" srcId="{FF5E154D-74C8-47DB-820C-222C91E8C74A}" destId="{2744548E-5C21-4D95-A688-A0C44DE69FCA}" srcOrd="5" destOrd="0" presId="urn:microsoft.com/office/officeart/2005/8/layout/orgChart1"/>
    <dgm:cxn modelId="{403049B4-C2B5-45D7-B7F8-F6785F1C44CA}" type="presParOf" srcId="{2744548E-5C21-4D95-A688-A0C44DE69FCA}" destId="{1ACC0E7E-0E17-42E6-846E-32D10A6084B2}" srcOrd="0" destOrd="0" presId="urn:microsoft.com/office/officeart/2005/8/layout/orgChart1"/>
    <dgm:cxn modelId="{A27D3C50-BEC8-4ABE-AF96-3B73B0BDE305}" type="presParOf" srcId="{1ACC0E7E-0E17-42E6-846E-32D10A6084B2}" destId="{FB9F99C2-3AF2-47E9-B4CD-9481D38EF2EF}" srcOrd="0" destOrd="0" presId="urn:microsoft.com/office/officeart/2005/8/layout/orgChart1"/>
    <dgm:cxn modelId="{EFE74ED5-131A-4101-A264-09FD61BAA406}" type="presParOf" srcId="{1ACC0E7E-0E17-42E6-846E-32D10A6084B2}" destId="{5A6334E7-89D4-4E60-8D03-D8210FBDF5A7}" srcOrd="1" destOrd="0" presId="urn:microsoft.com/office/officeart/2005/8/layout/orgChart1"/>
    <dgm:cxn modelId="{9419C93F-276A-41E2-8B1E-1E124A7DEA9B}" type="presParOf" srcId="{2744548E-5C21-4D95-A688-A0C44DE69FCA}" destId="{F82E8653-F488-4D0A-ABC9-D690D4DD5882}" srcOrd="1" destOrd="0" presId="urn:microsoft.com/office/officeart/2005/8/layout/orgChart1"/>
    <dgm:cxn modelId="{379B0A50-78E2-4DC7-A524-63CC55B81397}" type="presParOf" srcId="{2744548E-5C21-4D95-A688-A0C44DE69FCA}" destId="{7A3F6B12-AF27-4C23-8CC5-D4FD4B9F4992}" srcOrd="2" destOrd="0" presId="urn:microsoft.com/office/officeart/2005/8/layout/orgChart1"/>
    <dgm:cxn modelId="{F1EE65C1-B48B-4570-B9F5-5157C882AF8B}" type="presParOf" srcId="{FF5E154D-74C8-47DB-820C-222C91E8C74A}" destId="{8EC08C72-8D99-4B5D-9C84-86E6808F1329}" srcOrd="6" destOrd="0" presId="urn:microsoft.com/office/officeart/2005/8/layout/orgChart1"/>
    <dgm:cxn modelId="{E41FC1CB-21D5-4A2C-BBE4-5FB3E4D53191}" type="presParOf" srcId="{FF5E154D-74C8-47DB-820C-222C91E8C74A}" destId="{43A5996C-A8D8-4B67-A363-11712092C720}" srcOrd="7" destOrd="0" presId="urn:microsoft.com/office/officeart/2005/8/layout/orgChart1"/>
    <dgm:cxn modelId="{E0EA9382-845C-427F-BE43-E1842E8ED949}" type="presParOf" srcId="{43A5996C-A8D8-4B67-A363-11712092C720}" destId="{B668AFAF-415D-46C3-89D6-BD1441B198FD}" srcOrd="0" destOrd="0" presId="urn:microsoft.com/office/officeart/2005/8/layout/orgChart1"/>
    <dgm:cxn modelId="{2582DDB7-228F-42C4-8175-5D2622BAFADD}" type="presParOf" srcId="{B668AFAF-415D-46C3-89D6-BD1441B198FD}" destId="{36A8708C-7EAE-4081-A238-0E1ECB0354CA}" srcOrd="0" destOrd="0" presId="urn:microsoft.com/office/officeart/2005/8/layout/orgChart1"/>
    <dgm:cxn modelId="{5A340877-648F-48A4-8894-A123DBF27BFC}" type="presParOf" srcId="{B668AFAF-415D-46C3-89D6-BD1441B198FD}" destId="{8647EE7B-3858-4458-9180-B9F2F671812F}" srcOrd="1" destOrd="0" presId="urn:microsoft.com/office/officeart/2005/8/layout/orgChart1"/>
    <dgm:cxn modelId="{BC648FE1-C154-42A3-8C54-8CA02EBBDA75}" type="presParOf" srcId="{43A5996C-A8D8-4B67-A363-11712092C720}" destId="{CE32E2BA-B058-4D6D-966E-45A18D7B505A}" srcOrd="1" destOrd="0" presId="urn:microsoft.com/office/officeart/2005/8/layout/orgChart1"/>
    <dgm:cxn modelId="{6AE37B94-94F4-4FE9-BC6E-54C214110AC0}" type="presParOf" srcId="{43A5996C-A8D8-4B67-A363-11712092C720}" destId="{ABEBE916-A454-4405-8AE7-AED258FAB026}" srcOrd="2" destOrd="0" presId="urn:microsoft.com/office/officeart/2005/8/layout/orgChart1"/>
    <dgm:cxn modelId="{3843B4DA-BBAD-4EF4-8357-B89857582164}" type="presParOf" srcId="{7EBE946B-DEBF-4D1D-9A6F-CD27A51E3B6E}" destId="{F268EB0E-1E4A-479A-887B-4A5585C9EE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DA6E-D988-4390-91E3-EA76BD85FBC4}">
      <dsp:nvSpPr>
        <dsp:cNvPr id="0" name=""/>
        <dsp:cNvSpPr/>
      </dsp:nvSpPr>
      <dsp:spPr>
        <a:xfrm>
          <a:off x="1257458" y="57110"/>
          <a:ext cx="2741295" cy="2741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труд</a:t>
          </a:r>
          <a:endParaRPr kumimoji="1" lang="ru-RU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 charset="0"/>
          </a:endParaRPr>
        </a:p>
      </dsp:txBody>
      <dsp:txXfrm>
        <a:off x="1622964" y="536836"/>
        <a:ext cx="2010283" cy="1233582"/>
      </dsp:txXfrm>
    </dsp:sp>
    <dsp:sp modelId="{DAB52D18-0823-4ECA-AE64-6117F4167C4F}">
      <dsp:nvSpPr>
        <dsp:cNvPr id="0" name=""/>
        <dsp:cNvSpPr/>
      </dsp:nvSpPr>
      <dsp:spPr>
        <a:xfrm>
          <a:off x="2246609" y="1770419"/>
          <a:ext cx="2741295" cy="2741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общение</a:t>
          </a:r>
          <a:endParaRPr kumimoji="1" lang="ru-RU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084988" y="2478587"/>
        <a:ext cx="1644777" cy="1507712"/>
      </dsp:txXfrm>
    </dsp:sp>
    <dsp:sp modelId="{2BE2BE85-3FF9-478E-ACE2-9831981E241D}">
      <dsp:nvSpPr>
        <dsp:cNvPr id="0" name=""/>
        <dsp:cNvSpPr/>
      </dsp:nvSpPr>
      <dsp:spPr>
        <a:xfrm>
          <a:off x="268307" y="1770419"/>
          <a:ext cx="2741295" cy="2741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rPr>
            <a:t>познание</a:t>
          </a:r>
          <a:endParaRPr kumimoji="1" lang="ru-RU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 charset="0"/>
          </a:endParaRPr>
        </a:p>
      </dsp:txBody>
      <dsp:txXfrm>
        <a:off x="526446" y="2478587"/>
        <a:ext cx="1644777" cy="1507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C50C-CA52-4123-9792-8D90133E609E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DD7E-9BCD-4F26-9546-80617625E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6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3EC9C-CD33-4081-ACD7-70207917F957}" type="slidenum">
              <a:rPr lang="ru-RU"/>
              <a:pPr/>
              <a:t>5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BC73E-F6B2-4524-BDBC-75300A5BFED3}" type="slidenum">
              <a:rPr lang="ru-RU"/>
              <a:pPr/>
              <a:t>18</a:t>
            </a:fld>
            <a:endParaRPr lang="ru-R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Забота о новом поколении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4AE83-2D33-49A7-9759-2BD95F202242}" type="slidenum">
              <a:rPr lang="ru-RU"/>
              <a:pPr/>
              <a:t>19</a:t>
            </a:fld>
            <a:endParaRPr lang="ru-R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0C11-496E-48B9-8B0E-4DE42D82E310}" type="slidenum">
              <a:rPr lang="ru-RU"/>
              <a:pPr/>
              <a:t>23</a:t>
            </a:fld>
            <a:endParaRPr lang="ru-RU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Больше внутренних переживании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CB79E-BF34-4FCB-BA70-E1A229D0E8C2}" type="slidenum">
              <a:rPr lang="ru-RU"/>
              <a:pPr/>
              <a:t>24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20 лет –подающий надежды, в 40 лет – время выполнять обещание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3287-B7D5-4F18-ACE3-28D69B666849}" type="slidenum">
              <a:rPr lang="ru-RU"/>
              <a:pPr/>
              <a:t>10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Человек формируется как субъект познания, общения и труда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018BF-446F-4E9D-AB8D-8F7EBD6D7E92}" type="slidenum">
              <a:rPr lang="ru-RU"/>
              <a:pPr/>
              <a:t>11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Опыт – самостоятельно и успешно справляется со своими функциями. Мастерство – специальные качества, умения, универсализм, широкая ориентировка в профессии, индивидуальный стиль деятельности  Авторитет мастер своего дела, известность, помощники и ученики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5470C-D103-4DD8-B826-DA95F78951E1}" type="slidenum">
              <a:rPr lang="ru-RU"/>
              <a:pPr/>
              <a:t>12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F4200-DBBB-45AB-940B-16977F679A0F}" type="slidenum">
              <a:rPr lang="ru-RU"/>
              <a:pPr/>
              <a:t>13</a:t>
            </a:fld>
            <a:endParaRPr lang="ru-RU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71613-73FD-44A5-8BF8-8118929042F4}" type="slidenum">
              <a:rPr lang="ru-RU"/>
              <a:pPr/>
              <a:t>14</a:t>
            </a:fld>
            <a:endParaRPr lang="ru-RU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D761A-EDD3-4D54-9B35-AA15FE07C68A}" type="slidenum">
              <a:rPr lang="ru-RU"/>
              <a:pPr/>
              <a:t>15</a:t>
            </a:fld>
            <a:endParaRPr 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C769B-7073-48DC-8C38-F2A9A67F4239}" type="slidenum">
              <a:rPr lang="ru-RU"/>
              <a:pPr/>
              <a:t>16</a:t>
            </a:fld>
            <a:endParaRPr lang="ru-RU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58D19-EE9F-448A-8CA5-6B3997A5B907}" type="slidenum">
              <a:rPr lang="ru-RU"/>
              <a:pPr/>
              <a:t>17</a:t>
            </a:fld>
            <a:endParaRPr lang="ru-R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45C1E3-BF50-43BB-B675-AF6300DC7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6CBC28-20A3-41B8-BFEC-0320E3547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1289" TargetMode="External"/><Relationship Id="rId5" Type="http://schemas.openxmlformats.org/officeDocument/2006/relationships/hyperlink" Target="http://krasgmu.ru/index.php?page%5bcommon%5d=elib&amp;cat=catalog&amp;res_id=61259" TargetMode="External"/><Relationship Id="rId4" Type="http://schemas.openxmlformats.org/officeDocument/2006/relationships/hyperlink" Target="http://krasgmu.ru/index.php?page%5bcommon%5d=elib&amp;cat=catalog&amp;res_id=611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38" y="2357438"/>
            <a:ext cx="6772275" cy="13700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/>
              <a:t>Характеристика возрастов на разных этапах онтогенеза</a:t>
            </a:r>
            <a:r>
              <a:rPr lang="ru-RU" dirty="0"/>
              <a:t> </a:t>
            </a:r>
          </a:p>
        </p:txBody>
      </p:sp>
      <p:pic>
        <p:nvPicPr>
          <p:cNvPr id="3075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4421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14313" y="3929063"/>
            <a:ext cx="45005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Times New Roman" pitchFamily="18" charset="0"/>
              </a:rPr>
              <a:t>Лекция </a:t>
            </a:r>
            <a:r>
              <a:rPr lang="ru-RU" sz="2000" dirty="0" smtClean="0">
                <a:latin typeface="Times New Roman" pitchFamily="18" charset="0"/>
              </a:rPr>
              <a:t>№7 </a:t>
            </a:r>
            <a:r>
              <a:rPr lang="ru-RU" sz="2000" dirty="0">
                <a:latin typeface="Times New Roman" pitchFamily="18" charset="0"/>
              </a:rPr>
              <a:t>для студентов 3 курса, обучающихся по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Times New Roman" pitchFamily="18" charset="0"/>
              </a:rPr>
              <a:t>специальности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33.05.01 - Фармация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>
                <a:latin typeface="Times New Roman" pitchFamily="18" charset="0"/>
              </a:rPr>
              <a:t>Канд. психол. наук, доцент Артюхова Т.Ю.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>
                <a:latin typeface="Times New Roman" pitchFamily="18" charset="0"/>
              </a:rPr>
              <a:t>Красноярск, 2017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4047" y="184786"/>
            <a:ext cx="3892357" cy="867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Кафедра педагогики и психологии с курсом ПО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227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288088" cy="1143000"/>
          </a:xfrm>
        </p:spPr>
        <p:txBody>
          <a:bodyPr/>
          <a:lstStyle/>
          <a:p>
            <a:r>
              <a:rPr lang="ru-RU" sz="4000" dirty="0" smtClean="0"/>
              <a:t>Ведущая </a:t>
            </a:r>
            <a:r>
              <a:rPr lang="ru-RU" sz="4000" dirty="0"/>
              <a:t>деятельность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20" y="1214422"/>
            <a:ext cx="4286280" cy="33115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/>
              <a:t>Стремление к высшим достижениям в разных областях: физической, нравственной, интеллектуальной, профессиональной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611188" y="1916113"/>
          <a:ext cx="5256212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3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build="p" animBg="1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9155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Этапы развития профессиональной деятельности</a:t>
            </a:r>
          </a:p>
        </p:txBody>
      </p:sp>
      <p:sp>
        <p:nvSpPr>
          <p:cNvPr id="185375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5975350" y="1844675"/>
            <a:ext cx="3168650" cy="1800225"/>
          </a:xfrm>
        </p:spPr>
        <p:txBody>
          <a:bodyPr/>
          <a:lstStyle/>
          <a:p>
            <a:pPr marL="533400" indent="-533400"/>
            <a:r>
              <a:rPr kumimoji="1" lang="ru-RU" sz="2000">
                <a:effectLst/>
              </a:rPr>
              <a:t>Опыт (30-40)</a:t>
            </a:r>
          </a:p>
          <a:p>
            <a:pPr marL="533400" indent="-533400"/>
            <a:r>
              <a:rPr kumimoji="1" lang="ru-RU" sz="2000">
                <a:effectLst/>
              </a:rPr>
              <a:t>Мастерство (40-50)</a:t>
            </a:r>
          </a:p>
          <a:p>
            <a:pPr marL="533400" indent="-533400"/>
            <a:r>
              <a:rPr kumimoji="1" lang="ru-RU" sz="2000">
                <a:effectLst/>
              </a:rPr>
              <a:t>Авторитет</a:t>
            </a:r>
          </a:p>
          <a:p>
            <a:pPr marL="533400" indent="-533400"/>
            <a:r>
              <a:rPr kumimoji="1" lang="ru-RU" sz="2000">
                <a:effectLst/>
              </a:rPr>
              <a:t>Наставничество</a:t>
            </a: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323850" y="5373688"/>
            <a:ext cx="2879725" cy="863600"/>
          </a:xfrm>
          <a:prstGeom prst="rect">
            <a:avLst/>
          </a:prstGeom>
          <a:solidFill>
            <a:srgbClr val="0399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/>
              <a:t>1. Профессиональное </a:t>
            </a:r>
          </a:p>
          <a:p>
            <a:r>
              <a:rPr lang="ru-RU"/>
              <a:t>самоопределение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755650" y="4076700"/>
            <a:ext cx="2592388" cy="863600"/>
          </a:xfrm>
          <a:prstGeom prst="rect">
            <a:avLst/>
          </a:prstGeom>
          <a:solidFill>
            <a:srgbClr val="0066CC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/>
              <a:t>2. Профессиональная </a:t>
            </a:r>
          </a:p>
          <a:p>
            <a:r>
              <a:rPr lang="ru-RU"/>
              <a:t>подготовка</a:t>
            </a: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1116013" y="3068638"/>
            <a:ext cx="2232025" cy="792162"/>
          </a:xfrm>
          <a:prstGeom prst="rect">
            <a:avLst/>
          </a:prstGeom>
          <a:solidFill>
            <a:srgbClr val="3333CC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/>
              <a:t>3. Адаптация </a:t>
            </a:r>
          </a:p>
          <a:p>
            <a:r>
              <a:rPr lang="ru-RU"/>
              <a:t>к профессии </a:t>
            </a: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1547813" y="1989138"/>
            <a:ext cx="3600450" cy="792162"/>
          </a:xfrm>
          <a:prstGeom prst="rect">
            <a:avLst/>
          </a:prstGeom>
          <a:solidFill>
            <a:srgbClr val="6666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/>
              <a:t>4. Регулярная профессиональная</a:t>
            </a:r>
          </a:p>
          <a:p>
            <a:r>
              <a:rPr lang="ru-RU"/>
              <a:t>деятельность</a:t>
            </a:r>
          </a:p>
        </p:txBody>
      </p:sp>
      <p:sp>
        <p:nvSpPr>
          <p:cNvPr id="185371" name="AutoShape 27"/>
          <p:cNvSpPr>
            <a:spLocks/>
          </p:cNvSpPr>
          <p:nvPr/>
        </p:nvSpPr>
        <p:spPr bwMode="auto">
          <a:xfrm>
            <a:off x="3779838" y="3141663"/>
            <a:ext cx="431800" cy="3527425"/>
          </a:xfrm>
          <a:prstGeom prst="rightBrace">
            <a:avLst>
              <a:gd name="adj1" fmla="val 6807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4211638" y="4652963"/>
            <a:ext cx="1655762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Ранняя взрослость</a:t>
            </a:r>
          </a:p>
        </p:txBody>
      </p:sp>
      <p:sp>
        <p:nvSpPr>
          <p:cNvPr id="185376" name="AutoShape 32"/>
          <p:cNvSpPr>
            <a:spLocks noChangeArrowheads="1"/>
          </p:cNvSpPr>
          <p:nvPr/>
        </p:nvSpPr>
        <p:spPr bwMode="auto">
          <a:xfrm>
            <a:off x="5292725" y="2205038"/>
            <a:ext cx="574675" cy="360362"/>
          </a:xfrm>
          <a:prstGeom prst="rightArrow">
            <a:avLst>
              <a:gd name="adj1" fmla="val 50000"/>
              <a:gd name="adj2" fmla="val 39868"/>
            </a:avLst>
          </a:prstGeom>
          <a:solidFill>
            <a:srgbClr val="6666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7" name="Oval 33"/>
          <p:cNvSpPr>
            <a:spLocks noChangeArrowheads="1"/>
          </p:cNvSpPr>
          <p:nvPr/>
        </p:nvSpPr>
        <p:spPr bwMode="auto">
          <a:xfrm>
            <a:off x="6300788" y="3789363"/>
            <a:ext cx="2592387" cy="1296987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>
                <a:solidFill>
                  <a:schemeClr val="bg1"/>
                </a:solidFill>
              </a:rPr>
              <a:t>На всех этапах </a:t>
            </a:r>
          </a:p>
          <a:p>
            <a:r>
              <a:rPr lang="ru-RU">
                <a:solidFill>
                  <a:schemeClr val="bg1"/>
                </a:solidFill>
              </a:rPr>
              <a:t>есть определенные</a:t>
            </a:r>
          </a:p>
          <a:p>
            <a:r>
              <a:rPr lang="ru-RU">
                <a:solidFill>
                  <a:schemeClr val="bg1"/>
                </a:solidFill>
              </a:rPr>
              <a:t>трудности </a:t>
            </a: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4284663" y="5445125"/>
            <a:ext cx="4859337" cy="1095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0"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Профессиональная деятельность влияет</a:t>
            </a:r>
          </a:p>
          <a:p>
            <a:r>
              <a:rPr kumimoji="0"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становление личностных качеств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75" grpId="0" build="p"/>
      <p:bldP spid="185364" grpId="0" animBg="1"/>
      <p:bldP spid="185365" grpId="0" animBg="1"/>
      <p:bldP spid="185366" grpId="0" animBg="1"/>
      <p:bldP spid="185367" grpId="0" animBg="1"/>
      <p:bldP spid="185371" grpId="0" animBg="1"/>
      <p:bldP spid="185372" grpId="0"/>
      <p:bldP spid="185376" grpId="0" animBg="1"/>
      <p:bldP spid="185377" grpId="0" animBg="1"/>
      <p:bldP spid="1853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/>
              <a:t>общения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773238"/>
            <a:ext cx="3094038" cy="2816225"/>
          </a:xfrm>
        </p:spPr>
        <p:txBody>
          <a:bodyPr/>
          <a:lstStyle/>
          <a:p>
            <a:r>
              <a:rPr lang="ru-RU"/>
              <a:t>Сужается круг общения</a:t>
            </a:r>
          </a:p>
          <a:p>
            <a:r>
              <a:rPr lang="ru-RU"/>
              <a:t>Снижается возможность приобретения новых друзей  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810000" cy="720725"/>
          </a:xfrm>
        </p:spPr>
        <p:txBody>
          <a:bodyPr/>
          <a:lstStyle/>
          <a:p>
            <a:r>
              <a:rPr lang="ru-RU"/>
              <a:t>Функции общения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132138" y="2492375"/>
          <a:ext cx="5513387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83" grpId="0" build="p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Общение в семье (стадии развития отношений)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2276475"/>
            <a:ext cx="4100513" cy="439261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/>
              <a:t>стадия влюбленности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/>
              <a:t>некоторое охлаждение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/>
              <a:t>привыкание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/>
              <a:t>неосознанное раздражение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/>
              <a:t>отрицательная установка 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 rot="-2582314">
            <a:off x="755650" y="4365625"/>
            <a:ext cx="2016125" cy="2016125"/>
          </a:xfrm>
          <a:prstGeom prst="plus">
            <a:avLst>
              <a:gd name="adj" fmla="val 40630"/>
            </a:avLst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 rot="-430239">
            <a:off x="3851275" y="4292600"/>
            <a:ext cx="4427538" cy="865188"/>
          </a:xfrm>
          <a:prstGeom prst="ellipse">
            <a:avLst/>
          </a:prstGeom>
          <a:solidFill>
            <a:srgbClr val="0399FF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Готовность к браку</a:t>
            </a:r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 rot="-359457">
            <a:off x="4140200" y="5373688"/>
            <a:ext cx="4140200" cy="863600"/>
          </a:xfrm>
          <a:prstGeom prst="ellipse">
            <a:avLst/>
          </a:prstGeom>
          <a:solidFill>
            <a:srgbClr val="3333CC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Совместимость супругов</a:t>
            </a:r>
          </a:p>
        </p:txBody>
      </p:sp>
      <p:pic>
        <p:nvPicPr>
          <p:cNvPr id="209933" name="Picture 13" descr="Свадебная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63" y="260350"/>
            <a:ext cx="2508250" cy="3744913"/>
          </a:xfrm>
          <a:prstGeom prst="rect">
            <a:avLst/>
          </a:prstGeom>
          <a:noFill/>
        </p:spPr>
      </p:pic>
      <p:pic>
        <p:nvPicPr>
          <p:cNvPr id="209935" name="Picture 15" descr="1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916113"/>
            <a:ext cx="2813050" cy="191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5" grpId="0" animBg="1"/>
      <p:bldP spid="209925" grpId="1" animBg="1"/>
      <p:bldP spid="209926" grpId="0" animBg="1"/>
      <p:bldP spid="2099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Модели семейных отношений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56100" y="1844675"/>
            <a:ext cx="4787900" cy="4752975"/>
          </a:xfrm>
        </p:spPr>
        <p:txBody>
          <a:bodyPr/>
          <a:lstStyle/>
          <a:p>
            <a:r>
              <a:rPr lang="ru-RU" sz="2400"/>
              <a:t>Изменяются с возрастом и в кризисы семьи</a:t>
            </a:r>
          </a:p>
          <a:p>
            <a:r>
              <a:rPr lang="ru-RU" sz="2400"/>
              <a:t>5-7 лет изменяется образ партнера, понижается его психологический статус, видят недостатки</a:t>
            </a:r>
          </a:p>
          <a:p>
            <a:r>
              <a:rPr lang="ru-RU" sz="2400"/>
              <a:t>13-18 лет психологическая усталость друг от друга, взросление детей, тяготение к новизне отношений  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179388" y="1700213"/>
            <a:ext cx="2447925" cy="12239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1619250" y="4292600"/>
            <a:ext cx="2447925" cy="12239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Я + Я</a:t>
            </a:r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684213" y="2924175"/>
            <a:ext cx="2808287" cy="1223963"/>
          </a:xfrm>
          <a:prstGeom prst="cloudCallout">
            <a:avLst>
              <a:gd name="adj1" fmla="val -34000"/>
              <a:gd name="adj2" fmla="val 85278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 + Я+Я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20" grpId="0" animBg="1"/>
      <p:bldP spid="214023" grpId="0" animBg="1"/>
      <p:bldP spid="214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03250" y="908050"/>
          <a:ext cx="807243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7724" name="AutoShape 28"/>
          <p:cNvSpPr>
            <a:spLocks/>
          </p:cNvSpPr>
          <p:nvPr/>
        </p:nvSpPr>
        <p:spPr bwMode="auto">
          <a:xfrm rot="16200000">
            <a:off x="6768307" y="3320256"/>
            <a:ext cx="215900" cy="3313113"/>
          </a:xfrm>
          <a:prstGeom prst="leftBrace">
            <a:avLst>
              <a:gd name="adj1" fmla="val 127880"/>
              <a:gd name="adj2" fmla="val 50000"/>
            </a:avLst>
          </a:prstGeom>
          <a:solidFill>
            <a:srgbClr val="0033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0" tIns="0" rIns="0" bIns="0" anchor="ctr"/>
          <a:lstStyle/>
          <a:p>
            <a:endParaRPr lang="ru-RU" sz="1300"/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5795963" y="5300663"/>
            <a:ext cx="3024187" cy="1114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ru-RU" sz="2400"/>
              <a:t>Проверка родительства и </a:t>
            </a:r>
          </a:p>
          <a:p>
            <a:pPr>
              <a:spcBef>
                <a:spcPct val="5000"/>
              </a:spcBef>
            </a:pPr>
            <a:r>
              <a:rPr lang="ru-RU" sz="2400"/>
              <a:t>устойчивости брака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57724" grpId="0" animBg="1"/>
      <p:bldP spid="1577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Искусство брака - осознание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Семья – ценность</a:t>
            </a:r>
          </a:p>
          <a:p>
            <a:r>
              <a:rPr lang="ru-RU"/>
              <a:t>В браке невозможно удовлетворить все свои желания и потребности</a:t>
            </a:r>
          </a:p>
          <a:p>
            <a:r>
              <a:rPr lang="ru-RU"/>
              <a:t>Брак – ограничение</a:t>
            </a:r>
          </a:p>
          <a:p>
            <a:r>
              <a:rPr lang="ru-RU"/>
              <a:t>Жизнь без проблем невозможна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 rot="-45521">
            <a:off x="1602" y="1770762"/>
            <a:ext cx="8533569" cy="509126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602803"/>
                <a:gd name="adj2" fmla="val 8036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45521" scaled="1"/>
                </a:gradFill>
                <a:latin typeface="Impact"/>
              </a:rPr>
              <a:t>центральное новообразование</a:t>
            </a:r>
          </a:p>
        </p:txBody>
      </p: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 rot="-861889">
            <a:off x="2411413" y="4005263"/>
            <a:ext cx="48244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генеративность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Личностная </a:t>
            </a:r>
            <a:r>
              <a:rPr lang="ru-RU" dirty="0"/>
              <a:t>сфера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  <p:bldP spid="1945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/>
          <a:lstStyle/>
          <a:p>
            <a:r>
              <a:rPr lang="ru-RU" dirty="0" err="1"/>
              <a:t>Генеративность</a:t>
            </a:r>
            <a:endParaRPr lang="ru-RU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Забота о воспитании нового поколения</a:t>
            </a:r>
          </a:p>
          <a:p>
            <a:r>
              <a:rPr lang="ru-RU"/>
              <a:t>Продуктивная трудовая деятельность</a:t>
            </a:r>
          </a:p>
          <a:p>
            <a:r>
              <a:rPr lang="ru-RU"/>
              <a:t>Индивидуальное творчество </a:t>
            </a:r>
          </a:p>
        </p:txBody>
      </p:sp>
      <p:sp>
        <p:nvSpPr>
          <p:cNvPr id="196613" name="WordArt 5"/>
          <p:cNvSpPr>
            <a:spLocks noChangeArrowheads="1" noChangeShapeType="1" noTextEdit="1"/>
          </p:cNvSpPr>
          <p:nvPr/>
        </p:nvSpPr>
        <p:spPr bwMode="auto">
          <a:xfrm rot="-564318">
            <a:off x="1042988" y="4724400"/>
            <a:ext cx="541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64318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чувство неуспокоенности</a:t>
            </a:r>
          </a:p>
        </p:txBody>
      </p:sp>
      <p:sp>
        <p:nvSpPr>
          <p:cNvPr id="196614" name="WordArt 6"/>
          <p:cNvSpPr>
            <a:spLocks noChangeArrowheads="1" noChangeShapeType="1" noTextEdit="1"/>
          </p:cNvSpPr>
          <p:nvPr/>
        </p:nvSpPr>
        <p:spPr bwMode="auto">
          <a:xfrm rot="-342594">
            <a:off x="5435600" y="4941888"/>
            <a:ext cx="280828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74259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застой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 rot="-846238">
            <a:off x="5038725" y="476250"/>
            <a:ext cx="4105275" cy="1011238"/>
          </a:xfrm>
          <a:prstGeom prst="ellipse">
            <a:avLst/>
          </a:prstGeom>
          <a:solidFill>
            <a:srgbClr val="0399FF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Продуктивность,</a:t>
            </a:r>
          </a:p>
          <a:p>
            <a:r>
              <a:rPr lang="ru-RU" sz="2400" b="1"/>
              <a:t>производительность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3" grpId="0" animBg="1"/>
      <p:bldP spid="196613" grpId="1" animBg="1"/>
      <p:bldP spid="196614" grpId="0" animBg="1"/>
      <p:bldP spid="196614" grpId="1" animBg="1"/>
      <p:bldP spid="1966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Мотивы и потребности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4749800" cy="4687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в труде</a:t>
            </a:r>
          </a:p>
          <a:p>
            <a:pPr>
              <a:lnSpc>
                <a:spcPct val="80000"/>
              </a:lnSpc>
            </a:pPr>
            <a:r>
              <a:rPr lang="ru-RU" sz="2400"/>
              <a:t>в реализация своего творческого потенциала</a:t>
            </a:r>
          </a:p>
          <a:p>
            <a:pPr>
              <a:lnSpc>
                <a:spcPct val="80000"/>
              </a:lnSpc>
            </a:pPr>
            <a:r>
              <a:rPr lang="ru-RU" sz="2400"/>
              <a:t>в пополнении своих знаний, культурного уровня </a:t>
            </a:r>
          </a:p>
          <a:p>
            <a:pPr>
              <a:lnSpc>
                <a:spcPct val="80000"/>
              </a:lnSpc>
            </a:pPr>
            <a:r>
              <a:rPr lang="ru-RU" sz="2400"/>
              <a:t>в установление связей,  заботе (семья, дети)</a:t>
            </a:r>
          </a:p>
          <a:p>
            <a:pPr>
              <a:lnSpc>
                <a:spcPct val="80000"/>
              </a:lnSpc>
            </a:pPr>
            <a:r>
              <a:rPr lang="ru-RU" sz="2400"/>
              <a:t>в безопасности и защите</a:t>
            </a:r>
          </a:p>
          <a:p>
            <a:pPr>
              <a:lnSpc>
                <a:spcPct val="80000"/>
              </a:lnSpc>
            </a:pPr>
            <a:r>
              <a:rPr lang="ru-RU" sz="2400"/>
              <a:t>в сохранении внешней привлекательности и физической форме</a:t>
            </a:r>
          </a:p>
          <a:p>
            <a:pPr>
              <a:lnSpc>
                <a:spcPct val="80000"/>
              </a:lnSpc>
            </a:pPr>
            <a:r>
              <a:rPr lang="ru-RU" sz="2400"/>
              <a:t>в подготовке к спокойной и обеспеченной старости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4932363" y="2133600"/>
            <a:ext cx="3960812" cy="3311525"/>
          </a:xfrm>
          <a:prstGeom prst="star32">
            <a:avLst>
              <a:gd name="adj" fmla="val 22505"/>
            </a:avLst>
          </a:prstGeom>
          <a:solidFill>
            <a:srgbClr val="6600FF"/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b="1"/>
              <a:t>Центральный </a:t>
            </a:r>
          </a:p>
          <a:p>
            <a:r>
              <a:rPr lang="ru-RU" b="1"/>
              <a:t>жизненный</a:t>
            </a:r>
          </a:p>
          <a:p>
            <a:r>
              <a:rPr lang="ru-RU" b="1"/>
              <a:t>мотив</a:t>
            </a:r>
          </a:p>
          <a:p>
            <a:r>
              <a:rPr lang="ru-RU" b="1"/>
              <a:t>«Смысл жизни»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  <p:bldP spid="208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1. Психология взрослости. </a:t>
            </a:r>
          </a:p>
          <a:p>
            <a:pPr>
              <a:buNone/>
            </a:pPr>
            <a:r>
              <a:rPr lang="ru-RU" dirty="0" smtClean="0"/>
              <a:t>     2. Психологические особенности в период старости.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Эмоциональная сфера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/>
              <a:t>Уже не молодой – еще не старый</a:t>
            </a:r>
          </a:p>
          <a:p>
            <a:pPr>
              <a:lnSpc>
                <a:spcPct val="90000"/>
              </a:lnSpc>
            </a:pPr>
            <a:r>
              <a:rPr lang="ru-RU" sz="2400"/>
              <a:t>Осознание своей конечности  </a:t>
            </a:r>
          </a:p>
          <a:p>
            <a:pPr>
              <a:lnSpc>
                <a:spcPct val="90000"/>
              </a:lnSpc>
            </a:pPr>
            <a:r>
              <a:rPr lang="ru-RU" sz="2400"/>
              <a:t>Источники чувств: работа, семья, дети, здоровье</a:t>
            </a:r>
          </a:p>
          <a:p>
            <a:pPr>
              <a:lnSpc>
                <a:spcPct val="90000"/>
              </a:lnSpc>
            </a:pPr>
            <a:r>
              <a:rPr lang="ru-RU" sz="2400"/>
              <a:t>Чувства: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ответственности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уверенности в себе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«сделанности жизни»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одиночества</a:t>
            </a:r>
          </a:p>
          <a:p>
            <a:pPr>
              <a:lnSpc>
                <a:spcPct val="90000"/>
              </a:lnSpc>
            </a:pPr>
            <a:r>
              <a:rPr lang="ru-RU" sz="2400"/>
              <a:t>Способность к эмоциональной поддержке других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Самосознание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осознанное, взвешенное, реалистическое отношение к себе</a:t>
            </a:r>
          </a:p>
          <a:p>
            <a:pPr>
              <a:lnSpc>
                <a:spcPct val="90000"/>
              </a:lnSpc>
            </a:pPr>
            <a:r>
              <a:rPr lang="ru-RU"/>
              <a:t>самооценка приобретает обобщенный характер</a:t>
            </a:r>
          </a:p>
          <a:p>
            <a:pPr>
              <a:lnSpc>
                <a:spcPct val="90000"/>
              </a:lnSpc>
            </a:pPr>
            <a:r>
              <a:rPr lang="ru-RU"/>
              <a:t>самопринятие</a:t>
            </a:r>
          </a:p>
          <a:p>
            <a:pPr>
              <a:lnSpc>
                <a:spcPct val="90000"/>
              </a:lnSpc>
            </a:pPr>
            <a:r>
              <a:rPr lang="ru-RU"/>
              <a:t>самоактуализация не любыми способами, а  в пределах нравственных норм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Познавательная </a:t>
            </a:r>
            <a:r>
              <a:rPr lang="ru-RU" dirty="0"/>
              <a:t>сфера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r>
              <a:rPr lang="ru-RU" dirty="0">
                <a:effectLst/>
              </a:rPr>
              <a:t>Природа изменений всех познавательных функций разнородна и противоречива: повышение, стабилизация, понижение</a:t>
            </a:r>
          </a:p>
        </p:txBody>
      </p:sp>
      <p:pic>
        <p:nvPicPr>
          <p:cNvPr id="4098" name="Picture 2" descr="C:\Users\Алексей\Desktop\Картинки со смыслом\матре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996" y="3143248"/>
            <a:ext cx="4191003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Кризисы </a:t>
            </a:r>
            <a:r>
              <a:rPr lang="ru-RU" dirty="0"/>
              <a:t>взрослости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1428736"/>
            <a:ext cx="4357718" cy="5000660"/>
          </a:xfrm>
        </p:spPr>
        <p:txBody>
          <a:bodyPr>
            <a:normAutofit/>
          </a:bodyPr>
          <a:lstStyle/>
          <a:p>
            <a:r>
              <a:rPr lang="ru-RU" sz="2600" dirty="0"/>
              <a:t>Существуют, но  границы не определены</a:t>
            </a:r>
          </a:p>
          <a:p>
            <a:r>
              <a:rPr lang="ru-RU" sz="2600" dirty="0"/>
              <a:t>Протекают в иной форме, нежели в детстве</a:t>
            </a:r>
          </a:p>
          <a:p>
            <a:r>
              <a:rPr lang="ru-RU" sz="2600" i="1" dirty="0"/>
              <a:t>Кризис молодости 27-33 (прощание с юностью)</a:t>
            </a:r>
          </a:p>
          <a:p>
            <a:r>
              <a:rPr lang="ru-RU" sz="2600" i="1" dirty="0"/>
              <a:t>Кризис взрослости 39-45 (освобождение от иллюзий)</a:t>
            </a:r>
          </a:p>
          <a:p>
            <a:r>
              <a:rPr lang="ru-RU" sz="2600" i="1" dirty="0"/>
              <a:t>Кризис зрелости 55-65 (встреча со старостью)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3786182" y="1571612"/>
            <a:ext cx="4751387" cy="4175125"/>
          </a:xfrm>
          <a:prstGeom prst="star32">
            <a:avLst>
              <a:gd name="adj" fmla="val 20014"/>
            </a:avLst>
          </a:prstGeom>
          <a:solidFill>
            <a:srgbClr val="FF00FF"/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3200" b="1" dirty="0"/>
              <a:t>Критическая </a:t>
            </a:r>
          </a:p>
          <a:p>
            <a:r>
              <a:rPr lang="ru-RU" sz="3200" b="1" dirty="0"/>
              <a:t>переоценка</a:t>
            </a:r>
          </a:p>
          <a:p>
            <a:r>
              <a:rPr lang="ru-RU" sz="3200" b="1" dirty="0"/>
              <a:t> достигнутого</a:t>
            </a:r>
          </a:p>
          <a:p>
            <a:r>
              <a:rPr lang="ru-RU" sz="3200" b="1" dirty="0"/>
              <a:t>Нахождение </a:t>
            </a:r>
            <a:endParaRPr lang="ru-RU" sz="3200" b="1" dirty="0" smtClean="0"/>
          </a:p>
          <a:p>
            <a:r>
              <a:rPr lang="ru-RU" sz="3200" b="1" dirty="0" smtClean="0"/>
              <a:t>новых </a:t>
            </a:r>
            <a:endParaRPr lang="ru-RU" sz="3200" b="1" dirty="0"/>
          </a:p>
          <a:p>
            <a:r>
              <a:rPr lang="ru-RU" sz="3200" b="1" dirty="0"/>
              <a:t>смыслов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1495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Проявления кризисов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148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042988" y="1981200"/>
            <a:ext cx="7415212" cy="4114800"/>
          </a:xfrm>
        </p:spPr>
        <p:txBody>
          <a:bodyPr/>
          <a:lstStyle/>
          <a:p>
            <a:r>
              <a:rPr lang="ru-RU"/>
              <a:t>Недовольство собой и окружающими</a:t>
            </a:r>
          </a:p>
          <a:p>
            <a:r>
              <a:rPr lang="ru-RU"/>
              <a:t>Обвинение себя или  других</a:t>
            </a:r>
          </a:p>
          <a:p>
            <a:r>
              <a:rPr lang="ru-RU"/>
              <a:t>Чувство тоски, нереализованности</a:t>
            </a:r>
          </a:p>
          <a:p>
            <a:r>
              <a:rPr lang="ru-RU"/>
              <a:t>Мрачные мысли: жизнь проходит напрасно</a:t>
            </a:r>
          </a:p>
          <a:p>
            <a:r>
              <a:rPr lang="ru-RU"/>
              <a:t> Депрессия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772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Основные новообразования периода взрослости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8134350" cy="5157787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2400"/>
              <a:t>Развитые  чувства:  ответственности, «сделанности жизни», уверенности в себе, самопринятия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/>
              <a:t>Потребности: в заботе о других, в самореализации, самопознании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/>
              <a:t>Способности: 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к активному участию в жизни общества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к эффективному использованию своих знаний и умений,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к конструктивному решению проблем,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к психологической близости с другим человеком,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к эмоциональной поддержке других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/>
              <a:t>Стремление к власти и организаторские способности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/>
              <a:t>Целеустремленность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/>
              <a:t>Склонность к философским обобщениям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Старость</a:t>
            </a:r>
            <a:endParaRPr lang="ru-RU" dirty="0"/>
          </a:p>
        </p:txBody>
      </p:sp>
      <p:pic>
        <p:nvPicPr>
          <p:cNvPr id="5123" name="Picture 3" descr="C:\Users\Алексей\Desktop\Картинки со смыслом\кто рад 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43248"/>
            <a:ext cx="3630612" cy="3292475"/>
          </a:xfrm>
          <a:prstGeom prst="rect">
            <a:avLst/>
          </a:prstGeom>
          <a:noFill/>
        </p:spPr>
      </p:pic>
      <p:pic>
        <p:nvPicPr>
          <p:cNvPr id="5124" name="Picture 4" descr="C:\Users\Алексей\Desktop\Картинки со смыслом\ситуа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924412" cy="3640139"/>
          </a:xfrm>
          <a:prstGeom prst="rect">
            <a:avLst/>
          </a:prstGeom>
          <a:noFill/>
        </p:spPr>
      </p:pic>
      <p:pic>
        <p:nvPicPr>
          <p:cNvPr id="7" name="Picture 59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495800"/>
            <a:ext cx="32242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8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3246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u="sng" dirty="0" smtClean="0">
                <a:solidFill>
                  <a:srgbClr val="C468C6"/>
                </a:solidFill>
                <a:latin typeface="Times New Roman" pitchFamily="18" charset="0"/>
                <a:cs typeface="Times New Roman" pitchFamily="18" charset="0"/>
              </a:rPr>
              <a:t>Старение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комплекс изменений, происходящих в организме с течением времени и наиболее заметных именно в преклонном возрасте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C468C6"/>
                </a:solidFill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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старый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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учение)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534400" cy="1219200"/>
          </a:xfrm>
        </p:spPr>
        <p:txBody>
          <a:bodyPr/>
          <a:lstStyle/>
          <a:p>
            <a:pPr indent="-77788" eaLnBrk="1" hangingPunct="1">
              <a:buFont typeface="Wingdings" pitchFamily="2" charset="2"/>
              <a:buNone/>
            </a:pPr>
            <a:r>
              <a:rPr lang="ru-RU" sz="2400" b="1" u="sng" dirty="0" err="1" smtClean="0">
                <a:solidFill>
                  <a:srgbClr val="C468C6"/>
                </a:solidFill>
                <a:latin typeface="Blackoak Std" pitchFamily="50" charset="0"/>
              </a:rPr>
              <a:t>Ювенология</a:t>
            </a:r>
            <a:r>
              <a:rPr lang="ru-RU" sz="2400" b="1" dirty="0" smtClean="0">
                <a:solidFill>
                  <a:schemeClr val="folHlink"/>
                </a:solidFill>
                <a:latin typeface="Blackoak Std" pitchFamily="50" charset="0"/>
              </a:rPr>
              <a:t> - учение о способах сохранения и возвращения молодости.</a:t>
            </a:r>
            <a:r>
              <a:rPr lang="ru-RU" sz="2400" b="1" dirty="0" smtClean="0">
                <a:latin typeface="Blackoak Std" pitchFamily="50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571480"/>
            <a:ext cx="6572296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 типов приспособления личности к старости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Д.Б.Бромлей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latin typeface="Blackoak Std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Конструктивное отношение человека к старости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Отношение зависимости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Оборонительное отношение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Отношение враждебности к окружающим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Отношение враждебности человека к самому себе</a:t>
            </a:r>
          </a:p>
        </p:txBody>
      </p:sp>
      <p:pic>
        <p:nvPicPr>
          <p:cNvPr id="25395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371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3622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Picture 6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971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9" name="Picture 7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8862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0" name="Picture 8" descr="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953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53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28"/>
            <a:ext cx="7696200" cy="550547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старения (М. В. Ермолаева):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себя как индивида.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Дальнейшее прогрессивное развитие личности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Конструктивная и деструктивная стратегии старения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Ливехуд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 выбор осуществляется в период кризиса середины жизни».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Эриксон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«на исход кризиса старости влияет характер прохождения предшествующих жизненных этапов».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Кля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«успешность адаптации - отсутствие зависти к другими людям».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sz="2400" dirty="0" smtClean="0"/>
              <a:t>Знания по разделу «Введение в возрастную психологию» необходимы </a:t>
            </a:r>
            <a:r>
              <a:rPr lang="ru-RU" sz="2400" dirty="0"/>
              <a:t>не только в профессиональном контексте, но и в личностном. Понимание структуры возраста, знание периодизаций психического </a:t>
            </a:r>
            <a:r>
              <a:rPr lang="ru-RU" sz="2400" dirty="0" smtClean="0"/>
              <a:t>развития, понимание содержания возраста, </a:t>
            </a:r>
            <a:r>
              <a:rPr lang="ru-RU" sz="2400" dirty="0"/>
              <a:t>становятся основой для </a:t>
            </a:r>
            <a:r>
              <a:rPr lang="ru-RU" sz="2400" dirty="0" smtClean="0"/>
              <a:t>эффективного личностного развития и профессионального становления.</a:t>
            </a:r>
          </a:p>
          <a:p>
            <a:pPr marL="0" indent="0" algn="just">
              <a:buNone/>
              <a:defRPr/>
            </a:pPr>
            <a:r>
              <a:rPr lang="ru-RU" sz="2400" dirty="0" smtClean="0"/>
              <a:t>Роль </a:t>
            </a:r>
            <a:r>
              <a:rPr lang="ru-RU" sz="2400" dirty="0" smtClean="0"/>
              <a:t>психолого-педагогических знаний в структуре деятельности фармацевта определена профессиональным стандартом по специальности 33.05.01 – Фармация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7322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768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480"/>
            <a:ext cx="4419600" cy="2933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latin typeface="Blackoak Std" pitchFamily="50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lackoak Std" pitchFamily="50" charset="0"/>
              </a:rPr>
              <a:t>«Кризис ухода на пенсию»</a:t>
            </a:r>
            <a:r>
              <a:rPr lang="ru-RU" sz="2400" b="1" dirty="0" smtClean="0">
                <a:latin typeface="Blackoak Std" pitchFamily="50" charset="0"/>
              </a:rPr>
              <a:t/>
            </a:r>
            <a:br>
              <a:rPr lang="ru-RU" sz="2400" b="1" dirty="0" smtClean="0">
                <a:latin typeface="Blackoak Std" pitchFamily="50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 : предметная смертность, ипохондрия, кризис идентичности, связанный с временной потерей тождественностью собственному «Я».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610600" cy="2743200"/>
          </a:xfrm>
        </p:spPr>
        <p:txBody>
          <a:bodyPr>
            <a:normAutofit/>
          </a:bodyPr>
          <a:lstStyle/>
          <a:p>
            <a:pPr marL="88900" indent="176213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Происходит нарушение привычного режима и уклада жизни,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невостребованность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снижение своего социального статуса, потеря сохранявшегося десятилетиями жизненного ритма, начинает жить самосто­ятельной жизнью второе поколение, ухудшение материального положения, осложниться смер­тью супруги.</a:t>
            </a:r>
          </a:p>
          <a:p>
            <a:pPr marL="88900" indent="176213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Эриксон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в период поздней зрелости «фокус внимания человека» сдвигается от забот о будущем к прошлому опыту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814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2895600"/>
          </a:xfrm>
        </p:spPr>
        <p:txBody>
          <a:bodyPr/>
          <a:lstStyle/>
          <a:p>
            <a:pPr algn="l" eaLnBrk="1" hangingPunct="1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Факторы старения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биологические изменения, психологические изменения,  социально-культурными условиями, восприятие собственного возраста и др.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143240" y="3581400"/>
            <a:ext cx="5619760" cy="2667000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Начало периода - выход на пенсию, т.е. 55-60 лет, </a:t>
            </a:r>
          </a:p>
          <a:p>
            <a:pPr eaLnBrk="1" hangingPunct="1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хронологическое наступление возраста- 50-55 лет.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Биологическим старение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убывание физической силы, ухудшение общего состояния здоровья, снижение уровня некоторых психических функций, памяти, особенно механической, ухудшение функционирования органов чувств,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ослабляение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процессов возбуждения и торможения, старение подвижности нервных процессов, увеличение периода нервных реакций.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эти регрессивные процессы проявляются у разных людей в разной степени.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Адаптация организма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процессу старения происходит за счет резервных сил: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конструирования;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поляризации;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резервирования;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компенсации.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609600"/>
            <a:ext cx="8134376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Психосоциальный конфликт «целостность против отчаяния».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необходимость в нем — убедиться в ценности прожитой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Составляющие :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своего жизненного пути как единственно должного без порицания жизненного пути других;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ощущение «вселенского» единства с людьми разных времен и народов, когда каждый из встреченных людей кажется родным и чем-то близким.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101042" cy="558643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endParaRPr lang="ru-RU" sz="2000" b="1" u="sng" dirty="0" smtClean="0">
              <a:latin typeface="Blackoak Std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характеристики: </a:t>
            </a:r>
          </a:p>
          <a:p>
            <a:pPr eaLnBrk="1" hangingPunct="1">
              <a:lnSpc>
                <a:spcPct val="80000"/>
              </a:lnSpc>
            </a:pPr>
            <a:endParaRPr lang="ru-RU" sz="2000" b="1" u="sng" dirty="0" smtClean="0">
              <a:solidFill>
                <a:srgbClr val="C468C6"/>
              </a:solidFill>
              <a:latin typeface="Blackoak Std" pitchFamily="50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выполнить те жизненные «задачи», которые не выполнялись или недостаточно выполнялись в прошлом;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страхов;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психосоматики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психосоматических заболеваний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Причины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увеличение психической нагрузки с одновременным снижением способности компенсировать внутренний стресс повышением продуктивности и другими формами защиты);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Неудовлетворенность пожилым человеком прожитой жизнью.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Трудности пожилых людей в осознании и проявлении чувства гнева.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интереса к собственному телу;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идентификации человека со своим именем из-за частичной замены его называнием «бабушками» и «дедушками».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C468C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старости (Ф.Гизе):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1)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старик-негативист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отрицающий у себя какие-либо признаки старости;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2)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старик-экстравертированный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признающий наличие старости через внешние влияния путем наблюдения за изменениями;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3).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интровертированный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тип, остро переживающий процесс старения.</a:t>
            </a:r>
          </a:p>
          <a:p>
            <a:pPr eaLnBrk="1" hangingPunct="1">
              <a:lnSpc>
                <a:spcPct val="80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типы старости (И.С. Кон)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01122" cy="52864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rgbClr val="C468C6"/>
              </a:solidFill>
              <a:latin typeface="Blackoak Std" pitchFamily="50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1. Активная творческая старость, когда ветераны уходя на заслуженный отдых, продолжают участвовать в общественной жизни, в воспитании молодежи, не испытывают ущербности и живут полноценной жизнью;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 Пенсионеры занимаются делами, на которые у них просто не было времени6 самообразование, отдых, развлечение, для них характерна хорошая социальная и психологическая приспособляемость, энергия направлена на себя.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3. Происходит приложение сил в семье, но удовлетворенность жизнью ниже чем у первых 2х групп;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4. Смысл жизни – забота о собственном здоровье, но возможно мнимые болезни и повышенная тревожность;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5. Агрессивные старые ворчуны, недовольные состоянием окружающего мира, критикующие все;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6. Разочарованные в себе и в собственной жизни, одинокие и грустные неудачники.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Новообразование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«со многими оттенками значения от зрелости "ума" до сосредоточения знания, — тщательно обдуманными суждениями и глубоким всеобъемлющим пониманием», высший уровень развития личности.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Противоположный полюс: Жизнь - череда нереализованных возможностей и ошибок, следствие недостаток или отсутствие целостности (скрытый страхе смерти, чувство безысходности, отчаяние от невозможности что-либо изменить).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Понимание основных категорий возрастной психологии – возраст, структура возрас</a:t>
            </a:r>
            <a:r>
              <a:rPr lang="ru-RU" sz="2800" dirty="0" smtClean="0"/>
              <a:t>т</a:t>
            </a:r>
            <a:r>
              <a:rPr lang="ru-RU" sz="2800" dirty="0" smtClean="0"/>
              <a:t>а, психологическая периодизация – создают основу для общей возможности понимания содержания каждого возрас</a:t>
            </a:r>
            <a:r>
              <a:rPr lang="ru-RU" sz="2800" dirty="0" smtClean="0"/>
              <a:t>т</a:t>
            </a:r>
            <a:r>
              <a:rPr lang="ru-RU" sz="2800" dirty="0" smtClean="0"/>
              <a:t>ного периода в онтогенезе.</a:t>
            </a:r>
            <a:endParaRPr lang="ru-RU" sz="2800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Периодизации психического развития Л.С. Выготского, </a:t>
            </a:r>
            <a:r>
              <a:rPr lang="ru-RU" sz="2800" dirty="0" err="1" smtClean="0"/>
              <a:t>Э.Эриксона</a:t>
            </a:r>
            <a:r>
              <a:rPr lang="ru-RU" sz="2800" dirty="0" smtClean="0"/>
              <a:t> позволят системно описывать содержание каждого из возрастов.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17313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- 624 с.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 в медицинском образовании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: учебник / Н. В. Кудрявая, К. В. Зорин, Н. Б. Смирнова [и др.] ; ред. Н. В. Кудрявая. - М. : КНОРУС, 2016. - 318 с.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Токарь, 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развития и возрастная психология в схемах, таблицах, комментариях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О. В. Токарь. - 2-е изд., стер. - М. : Флинта , 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Обухова, Л. 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Возрастная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Л. Ф. Обухова.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О.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развития и возрастная 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Е. В. Зыков, Г.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; ред.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ресурсы: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/>
              <a:t>Периодизация развития Э. Эриксона </a:t>
            </a:r>
            <a:endParaRPr lang="ru-RU" sz="3600" smtClean="0"/>
          </a:p>
        </p:txBody>
      </p:sp>
      <p:pic>
        <p:nvPicPr>
          <p:cNvPr id="31747" name="Рисунок 5" descr="эрикс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03358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Содержимое 8" descr="периодизация по эриксону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14500"/>
            <a:ext cx="6683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Картинки со смыслом\спаси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406400"/>
            <a:ext cx="6089672" cy="608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Социальная </a:t>
            </a:r>
            <a:r>
              <a:rPr lang="ru-RU" sz="4000" dirty="0"/>
              <a:t>ситуация развития в период взрослости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000232" y="4000504"/>
            <a:ext cx="6357982" cy="242889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err="1">
                <a:effectLst/>
              </a:rPr>
              <a:t>Д.Бромлей</a:t>
            </a:r>
            <a:endParaRPr lang="ru-RU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400" dirty="0"/>
              <a:t>Ранняя взрослость           21-25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Средняя взрослость         25-40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Поздняя взрослость         40-55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Предпенсионный</a:t>
            </a:r>
            <a:r>
              <a:rPr lang="ru-RU" sz="2400" dirty="0"/>
              <a:t> период  55-60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95288" y="1989138"/>
            <a:ext cx="7345362" cy="1095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kumimoji="0"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Границы взрослости однозначно не определены</a:t>
            </a:r>
          </a:p>
          <a:p>
            <a:pPr algn="l"/>
            <a:endParaRPr kumimoji="0" lang="ru-RU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/>
            <a:endParaRPr kumimoji="0" lang="ru-RU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50825" y="2636838"/>
            <a:ext cx="5392745" cy="1006476"/>
          </a:xfrm>
          <a:prstGeom prst="rect">
            <a:avLst/>
          </a:prstGeom>
          <a:solidFill>
            <a:srgbClr val="0399FF"/>
          </a:solidFill>
          <a:ln w="28575" algn="ctr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dirty="0"/>
              <a:t>Экспериментальных  подтверждений  </a:t>
            </a:r>
            <a:endParaRPr lang="ru-RU" sz="2400" dirty="0" smtClean="0"/>
          </a:p>
          <a:p>
            <a:r>
              <a:rPr lang="ru-RU" sz="2400" dirty="0" smtClean="0"/>
              <a:t>периодизации </a:t>
            </a:r>
            <a:r>
              <a:rPr lang="ru-RU" sz="2400" dirty="0"/>
              <a:t>взрослости не имеют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  <p:bldP spid="168966" grpId="0"/>
      <p:bldP spid="1689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31188" cy="1316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Ранняя взрослость 21-25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63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Полное включение во все виды социальной активности</a:t>
            </a:r>
          </a:p>
          <a:p>
            <a:pPr>
              <a:lnSpc>
                <a:spcPct val="90000"/>
              </a:lnSpc>
            </a:pPr>
            <a:r>
              <a:rPr lang="ru-RU"/>
              <a:t>Освоение профессии</a:t>
            </a:r>
          </a:p>
          <a:p>
            <a:pPr>
              <a:lnSpc>
                <a:spcPct val="90000"/>
              </a:lnSpc>
            </a:pPr>
            <a:r>
              <a:rPr lang="ru-RU"/>
              <a:t>Экономическая самостоятельность</a:t>
            </a:r>
          </a:p>
          <a:p>
            <a:pPr>
              <a:lnSpc>
                <a:spcPct val="90000"/>
              </a:lnSpc>
            </a:pPr>
            <a:r>
              <a:rPr lang="ru-RU"/>
              <a:t>Возникновение  собственной  семьи</a:t>
            </a:r>
          </a:p>
          <a:p>
            <a:pPr>
              <a:lnSpc>
                <a:spcPct val="90000"/>
              </a:lnSpc>
            </a:pPr>
            <a:r>
              <a:rPr lang="ru-RU"/>
              <a:t>Рождение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Средняя взрослость 25-40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Годы пик для интеллектуальных достижений</a:t>
            </a:r>
          </a:p>
          <a:p>
            <a:pPr>
              <a:lnSpc>
                <a:spcPct val="80000"/>
              </a:lnSpc>
            </a:pPr>
            <a:r>
              <a:rPr lang="ru-RU" sz="2800"/>
              <a:t>Профессиональное мастерство</a:t>
            </a:r>
          </a:p>
          <a:p>
            <a:pPr>
              <a:lnSpc>
                <a:spcPct val="80000"/>
              </a:lnSpc>
            </a:pPr>
            <a:r>
              <a:rPr lang="ru-RU" sz="2800"/>
              <a:t>Лидерство и старшинство среди сотрудников</a:t>
            </a:r>
          </a:p>
          <a:p>
            <a:pPr>
              <a:lnSpc>
                <a:spcPct val="80000"/>
              </a:lnSpc>
            </a:pPr>
            <a:r>
              <a:rPr lang="ru-RU" sz="2800"/>
              <a:t>Расцвет семейной жизни</a:t>
            </a:r>
          </a:p>
          <a:p>
            <a:pPr>
              <a:lnSpc>
                <a:spcPct val="80000"/>
              </a:lnSpc>
            </a:pPr>
            <a:r>
              <a:rPr lang="ru-RU" sz="2800"/>
              <a:t>Накопление материальных средств</a:t>
            </a:r>
          </a:p>
          <a:p>
            <a:pPr>
              <a:lnSpc>
                <a:spcPct val="80000"/>
              </a:lnSpc>
            </a:pPr>
            <a:r>
              <a:rPr lang="ru-RU" sz="2800"/>
              <a:t>Помощь детям и престарелым родителям</a:t>
            </a:r>
          </a:p>
          <a:p>
            <a:pPr>
              <a:lnSpc>
                <a:spcPct val="80000"/>
              </a:lnSpc>
            </a:pPr>
            <a:r>
              <a:rPr lang="ru-RU" sz="2800"/>
              <a:t>Легкий упадок физических и умственных функций (при мах. нагрузках)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/>
              <a:t>Поздняя взрослость 40-55/60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Годы пик для социальных достижений: статус, власть, авторитет</a:t>
            </a:r>
          </a:p>
          <a:p>
            <a:pPr>
              <a:lnSpc>
                <a:spcPct val="80000"/>
              </a:lnSpc>
            </a:pPr>
            <a:r>
              <a:rPr lang="ru-RU" sz="2800"/>
              <a:t>Уход из семьи детей, изменение отношений супругов </a:t>
            </a:r>
          </a:p>
          <a:p>
            <a:pPr>
              <a:lnSpc>
                <a:spcPct val="80000"/>
              </a:lnSpc>
            </a:pPr>
            <a:r>
              <a:rPr lang="ru-RU" sz="2800"/>
              <a:t>Уход из жизни родителей</a:t>
            </a:r>
          </a:p>
          <a:p>
            <a:pPr>
              <a:lnSpc>
                <a:spcPct val="80000"/>
              </a:lnSpc>
            </a:pPr>
            <a:r>
              <a:rPr lang="ru-RU" sz="2800"/>
              <a:t>Упадок физических, сексуальных  и умственных функций</a:t>
            </a:r>
          </a:p>
          <a:p>
            <a:pPr>
              <a:lnSpc>
                <a:spcPct val="80000"/>
              </a:lnSpc>
            </a:pPr>
            <a:r>
              <a:rPr lang="ru-RU" sz="2800"/>
              <a:t>Изменение мотивации в связи с подготовкой к пенсии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Социальная </a:t>
            </a:r>
            <a:r>
              <a:rPr lang="ru-RU" sz="4000" dirty="0"/>
              <a:t>ситуация развития</a:t>
            </a:r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3276600" y="2852738"/>
            <a:ext cx="3024188" cy="26638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3203575" y="1484313"/>
            <a:ext cx="3168650" cy="1439862"/>
          </a:xfrm>
          <a:prstGeom prst="ellipse">
            <a:avLst/>
          </a:prstGeom>
          <a:solidFill>
            <a:srgbClr val="CC0099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Личный мир</a:t>
            </a:r>
          </a:p>
        </p:txBody>
      </p:sp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179388" y="4797425"/>
            <a:ext cx="3060700" cy="1439863"/>
          </a:xfrm>
          <a:prstGeom prst="ellipse">
            <a:avLst/>
          </a:prstGeom>
          <a:solidFill>
            <a:srgbClr val="FF6699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Профессиональный </a:t>
            </a:r>
          </a:p>
          <a:p>
            <a:r>
              <a:rPr lang="ru-RU" sz="2400" b="1"/>
              <a:t>мир</a:t>
            </a:r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6335713" y="4797425"/>
            <a:ext cx="2808287" cy="1439863"/>
          </a:xfrm>
          <a:prstGeom prst="ellipse">
            <a:avLst/>
          </a:prstGeom>
          <a:solidFill>
            <a:srgbClr val="FF0066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/>
              <a:t>Мир</a:t>
            </a:r>
          </a:p>
          <a:p>
            <a:r>
              <a:rPr lang="ru-RU" sz="2400" b="1"/>
              <a:t>семьи</a:t>
            </a:r>
          </a:p>
        </p:txBody>
      </p:sp>
      <p:sp>
        <p:nvSpPr>
          <p:cNvPr id="238602" name="WordArt 10"/>
          <p:cNvSpPr>
            <a:spLocks noChangeArrowheads="1" noChangeShapeType="1" noTextEdit="1"/>
          </p:cNvSpPr>
          <p:nvPr/>
        </p:nvSpPr>
        <p:spPr bwMode="auto">
          <a:xfrm>
            <a:off x="900113" y="2997200"/>
            <a:ext cx="8020050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стремление к самостоятельности и независимости</a:t>
            </a:r>
          </a:p>
        </p:txBody>
      </p:sp>
      <p:sp>
        <p:nvSpPr>
          <p:cNvPr id="238603" name="WordArt 11"/>
          <p:cNvSpPr>
            <a:spLocks noChangeArrowheads="1" noChangeShapeType="1" noTextEdit="1"/>
          </p:cNvSpPr>
          <p:nvPr/>
        </p:nvSpPr>
        <p:spPr bwMode="auto">
          <a:xfrm>
            <a:off x="395288" y="4076700"/>
            <a:ext cx="8353425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осознание ответственности и готовность принять 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38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238597" grpId="0" animBg="1"/>
      <p:bldP spid="238599" grpId="0" animBg="1"/>
      <p:bldP spid="238600" grpId="0" animBg="1"/>
      <p:bldP spid="238602" grpId="0" animBg="1"/>
      <p:bldP spid="23860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1528</Words>
  <Application>Microsoft Office PowerPoint</Application>
  <PresentationFormat>Экран (4:3)</PresentationFormat>
  <Paragraphs>286</Paragraphs>
  <Slides>40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Характеристика возрастов на разных этапах онтогенеза </vt:lpstr>
      <vt:lpstr>Презентация PowerPoint</vt:lpstr>
      <vt:lpstr>Актуальность темы</vt:lpstr>
      <vt:lpstr>Периодизация развития Э. Эриксона </vt:lpstr>
      <vt:lpstr>Социальная ситуация развития в период взрослости</vt:lpstr>
      <vt:lpstr>Ранняя взрослость 21-25</vt:lpstr>
      <vt:lpstr>Средняя взрослость 25-40</vt:lpstr>
      <vt:lpstr>Поздняя взрослость 40-55/60</vt:lpstr>
      <vt:lpstr>Социальная ситуация развития</vt:lpstr>
      <vt:lpstr>Ведущая деятельность</vt:lpstr>
      <vt:lpstr>Этапы развития профессиональной деятельности</vt:lpstr>
      <vt:lpstr>Особенности общения</vt:lpstr>
      <vt:lpstr>Общение в семье (стадии развития отношений)</vt:lpstr>
      <vt:lpstr>Модели семейных отношений</vt:lpstr>
      <vt:lpstr>Презентация PowerPoint</vt:lpstr>
      <vt:lpstr>Искусство брака - осознание</vt:lpstr>
      <vt:lpstr>Личностная сфера</vt:lpstr>
      <vt:lpstr>Генеративность</vt:lpstr>
      <vt:lpstr>Мотивы и потребности</vt:lpstr>
      <vt:lpstr>Эмоциональная сфера</vt:lpstr>
      <vt:lpstr>Самосознание</vt:lpstr>
      <vt:lpstr>Познавательная сфера</vt:lpstr>
      <vt:lpstr>Кризисы взрослости</vt:lpstr>
      <vt:lpstr>Проявления кризисов </vt:lpstr>
      <vt:lpstr>Основные новообразования периода взрослости </vt:lpstr>
      <vt:lpstr>Старость</vt:lpstr>
      <vt:lpstr>Старение – комплекс изменений, происходящих в организме с течением времени и наиболее заметных именно в преклонном возрасте.   Геронтология (от греч.  – старый и  – учение) - 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 </vt:lpstr>
      <vt:lpstr>Презентация PowerPoint</vt:lpstr>
      <vt:lpstr>Стратегии старения (М. В. Ермолаева):  1. Сохранение себя как индивида. 2. Дальнейшее прогрессивное развитие личности.  Конструктивная и деструктивная стратегии старения.  Б. Ливехуд: « выбор осуществляется в период кризиса середины жизни».  Э. Эриксон:  «на исход кризиса старости влияет характер прохождения предшествующих жизненных этапов».  М. Кляйн: «успешность адаптации - отсутствие зависти к другими людям».</vt:lpstr>
      <vt:lpstr> «Кризис ухода на пенсию» Причины : предметная смертность, ипохондрия, кризис идентичности, связанный с временной потерей тождественностью собственному «Я».</vt:lpstr>
      <vt:lpstr>Факторы старения:  биологические изменения, психологические изменения,  социально-культурными условиями, восприятие собственного возраста и др.  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Социально-психологические типы старости (И.С. Кон)</vt:lpstr>
      <vt:lpstr>Новообразование возраста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Татьяна</cp:lastModifiedBy>
  <cp:revision>12</cp:revision>
  <dcterms:created xsi:type="dcterms:W3CDTF">2017-05-30T01:02:05Z</dcterms:created>
  <dcterms:modified xsi:type="dcterms:W3CDTF">2018-02-14T16:28:51Z</dcterms:modified>
</cp:coreProperties>
</file>