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68" r:id="rId3"/>
    <p:sldId id="334" r:id="rId4"/>
    <p:sldId id="335" r:id="rId5"/>
    <p:sldId id="336" r:id="rId6"/>
    <p:sldId id="333" r:id="rId7"/>
    <p:sldId id="269" r:id="rId8"/>
    <p:sldId id="259" r:id="rId9"/>
    <p:sldId id="260" r:id="rId10"/>
    <p:sldId id="261" r:id="rId11"/>
    <p:sldId id="257" r:id="rId12"/>
    <p:sldId id="270" r:id="rId13"/>
    <p:sldId id="272" r:id="rId14"/>
    <p:sldId id="276" r:id="rId15"/>
    <p:sldId id="316" r:id="rId16"/>
    <p:sldId id="317" r:id="rId17"/>
    <p:sldId id="263" r:id="rId18"/>
    <p:sldId id="265" r:id="rId19"/>
    <p:sldId id="262" r:id="rId20"/>
    <p:sldId id="318" r:id="rId21"/>
    <p:sldId id="320" r:id="rId22"/>
    <p:sldId id="319" r:id="rId23"/>
    <p:sldId id="321" r:id="rId24"/>
    <p:sldId id="300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1" r:id="rId34"/>
    <p:sldId id="330" r:id="rId35"/>
    <p:sldId id="332" r:id="rId36"/>
    <p:sldId id="31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0BA"/>
    <a:srgbClr val="ACE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6128F-C937-4DB4-AA20-5A9DDC6DAECE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6A5D8-EFC4-49CD-81CE-1946281C1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352C-CD78-4F02-A431-DD77D4F07F5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6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842A27-5309-4B38-B309-3316F56F32B4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494271-AB7B-47CE-88A4-5526FA53B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5004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Недоношенный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новорожденный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572140"/>
            <a:ext cx="4043346" cy="11096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преподаватель спец.дисциплин </a:t>
            </a:r>
            <a:r>
              <a:rPr lang="ru-RU" dirty="0" err="1" smtClean="0">
                <a:solidFill>
                  <a:schemeClr val="bg1"/>
                </a:solidFill>
              </a:rPr>
              <a:t>Фукалова</a:t>
            </a:r>
            <a:r>
              <a:rPr lang="ru-RU" dirty="0" smtClean="0">
                <a:solidFill>
                  <a:schemeClr val="bg1"/>
                </a:solidFill>
              </a:rPr>
              <a:t> Н.В. </a:t>
            </a:r>
          </a:p>
          <a:p>
            <a:r>
              <a:rPr lang="ru-RU" smtClean="0">
                <a:solidFill>
                  <a:schemeClr val="bg1"/>
                </a:solidFill>
              </a:rPr>
              <a:t>2022г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StarCom\Desktop\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56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00233" y="214313"/>
            <a:ext cx="70008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ФГБОУ ВО </a:t>
            </a:r>
            <a:r>
              <a:rPr lang="ru-RU" dirty="0" err="1">
                <a:solidFill>
                  <a:schemeClr val="bg1"/>
                </a:solidFill>
              </a:rPr>
              <a:t>КрасГМУ</a:t>
            </a:r>
            <a:r>
              <a:rPr lang="ru-RU" dirty="0">
                <a:solidFill>
                  <a:schemeClr val="bg1"/>
                </a:solidFill>
              </a:rPr>
              <a:t> им. проф. </a:t>
            </a:r>
            <a:r>
              <a:rPr lang="ru-RU" dirty="0" err="1">
                <a:solidFill>
                  <a:schemeClr val="bg1"/>
                </a:solidFill>
              </a:rPr>
              <a:t>В.Ф.Войно-Ясенецкого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Минздрава </a:t>
            </a:r>
            <a:r>
              <a:rPr lang="ru-RU" dirty="0">
                <a:solidFill>
                  <a:schemeClr val="bg1"/>
                </a:solidFill>
              </a:rPr>
              <a:t>России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Фармацевтический колледж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62025"/>
            <a:ext cx="7315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969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Недоношенным считается ребёнок, родившийся при сроке менее 37 полных недель.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32257"/>
            <a:ext cx="7500990" cy="56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86790" cy="1143000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chemeClr val="bg1"/>
                </a:solidFill>
              </a:rPr>
              <a:t>Причины </a:t>
            </a:r>
            <a:r>
              <a:rPr lang="ru-RU" sz="3300" dirty="0" err="1" smtClean="0">
                <a:solidFill>
                  <a:schemeClr val="bg1"/>
                </a:solidFill>
              </a:rPr>
              <a:t>невынашивания</a:t>
            </a:r>
            <a:r>
              <a:rPr lang="ru-RU" sz="3300" dirty="0" smtClean="0">
                <a:solidFill>
                  <a:schemeClr val="bg1"/>
                </a:solidFill>
              </a:rPr>
              <a:t> беременности: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70916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Социально-экономические факторы:</a:t>
            </a: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Социально-биологические факторы: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endParaRPr lang="ru-RU" sz="2000" b="1" dirty="0" smtClean="0">
              <a:solidFill>
                <a:schemeClr val="bg1"/>
              </a:solidFill>
            </a:endParaRP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отсутствие или недостаточность медицинской помощи;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плохое питание беременной женщины;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неудовлетворительные жилищно-бытовые условия;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профессиональные вредности;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курение женщины во время беременности, употребление алкоголя и наркотиков;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уровень образования, как матери, так и отца;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нежеланная беременность.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485776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возраст матери менее 18 и более 30 лет;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вес беременной менее 45 и более 90 кг;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рост менее 150 и более 180 см.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отягощенный акушерский анамнез: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00024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более 3 абортов;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частые роды;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многоплодие;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оперативное </a:t>
            </a:r>
            <a:r>
              <a:rPr lang="ru-RU" sz="2400" dirty="0" err="1" smtClean="0">
                <a:solidFill>
                  <a:schemeClr val="bg1"/>
                </a:solidFill>
              </a:rPr>
              <a:t>родоразрешение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нарушение </a:t>
            </a:r>
            <a:r>
              <a:rPr lang="ru-RU" sz="2400" dirty="0" err="1" smtClean="0">
                <a:solidFill>
                  <a:schemeClr val="bg1"/>
                </a:solidFill>
              </a:rPr>
              <a:t>предлежаний</a:t>
            </a:r>
            <a:r>
              <a:rPr lang="ru-RU" sz="2400" dirty="0" smtClean="0">
                <a:solidFill>
                  <a:schemeClr val="bg1"/>
                </a:solidFill>
              </a:rPr>
              <a:t> плода;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патология плаценты.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allAtOnce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86790" cy="1143000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chemeClr val="bg1"/>
                </a:solidFill>
              </a:rPr>
              <a:t>Причины </a:t>
            </a:r>
            <a:r>
              <a:rPr lang="ru-RU" sz="3300" dirty="0" err="1" smtClean="0">
                <a:solidFill>
                  <a:schemeClr val="bg1"/>
                </a:solidFill>
              </a:rPr>
              <a:t>невынашивания</a:t>
            </a:r>
            <a:r>
              <a:rPr lang="ru-RU" sz="3300" dirty="0" smtClean="0">
                <a:solidFill>
                  <a:schemeClr val="bg1"/>
                </a:solidFill>
              </a:rPr>
              <a:t> беременности: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70916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Социально-экономические факторы: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Социально-биологические факторы: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Клинические факторы со стороны матери: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Клинические факторы со стороны плода: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857496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chemeClr val="bg1"/>
                </a:solidFill>
              </a:rPr>
              <a:t>хронические соматические заболевания;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хронические гинекологические заболевания;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инфекционные заболевания;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нейроэндокринная патология;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патология беременности;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психические, физические травмы;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изосерологическая несовместимость крови матери и плода;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травматические повреждения.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378619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внутриутробное инфицирование;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хромосомные заболевания;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аномалии развития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5653"/>
            <a:ext cx="5643602" cy="66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приказу Минздрава России №318 от 04.12.92 рекомендована следующая терминология: все дети с массой тела менее 2500 г. - это новорожденные с малой массой.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Среди них выделяют группы: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2500-1500 г. - дети с низкой массой тела при рождении (НМТ)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Б)1500-1000 г.- с очень низкой массой тела (ОНМТ)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менее 1000 г. - с экстремально-низкой массой тела (ЭНМТ)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strike="sngStrike" dirty="0" smtClean="0">
                <a:solidFill>
                  <a:schemeClr val="bg1"/>
                </a:solidFill>
              </a:rPr>
              <a:t>Признаки незрелости новорожденного:</a:t>
            </a:r>
            <a:endParaRPr lang="ru-RU" strike="sngStrik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70916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Анатомические (внешние) признаки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малые размеры (длина тела 48 см и менее, масса 2500 г и менее);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непропорциональное телосложение: мозговой череп преобладает над лицевым; большая голова и туловище, короткая шея и ноги; пупочное кольцо расположено ближе к лону;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равномерное истончение подкожно-жирового слоя (вплоть до полного отсутствия), низкое содержание бурого жира;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выраженное  </a:t>
            </a:r>
            <a:r>
              <a:rPr lang="ru-RU" sz="1800" dirty="0" err="1" smtClean="0">
                <a:solidFill>
                  <a:schemeClr val="bg1"/>
                </a:solidFill>
              </a:rPr>
              <a:t>лануго</a:t>
            </a:r>
            <a:r>
              <a:rPr lang="ru-RU" sz="1800" dirty="0" smtClean="0">
                <a:solidFill>
                  <a:schemeClr val="bg1"/>
                </a:solidFill>
              </a:rPr>
              <a:t> на плечах, спине, лбу, щеках, бедрах, ягодицах. Могут отсутствовать брови, ресницы;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недоразвитие хрящевой ткани, вследствие чего ушные раковины мягкие, легко подворачиваются внутрь и слипаются;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недоразвитие или отсутствие ногтей на пальцах рук;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кости черепа податливые, открыт малый родничок, могут быть открыты и боковые, возможно расхождение черепа;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выраженная гиперемия кожных покровов, кожа нежная, покрыта обильной первородной смазкой. Слабая </a:t>
            </a:r>
            <a:r>
              <a:rPr lang="ru-RU" sz="1800" dirty="0" err="1" smtClean="0">
                <a:solidFill>
                  <a:schemeClr val="bg1"/>
                </a:solidFill>
              </a:rPr>
              <a:t>исчерченность</a:t>
            </a:r>
            <a:r>
              <a:rPr lang="ru-RU" sz="1800" dirty="0" smtClean="0">
                <a:solidFill>
                  <a:schemeClr val="bg1"/>
                </a:solidFill>
              </a:rPr>
              <a:t> ладоней и стоп. Ткани пастозные;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1"/>
                </a:solidFill>
              </a:rPr>
              <a:t>у девочек </a:t>
            </a:r>
            <a:r>
              <a:rPr lang="ru-RU" sz="1800" dirty="0" smtClean="0">
                <a:solidFill>
                  <a:schemeClr val="bg1"/>
                </a:solidFill>
                <a:sym typeface="Symbol"/>
              </a:rPr>
              <a:t></a:t>
            </a:r>
            <a:r>
              <a:rPr lang="ru-RU" sz="1800" dirty="0" smtClean="0">
                <a:solidFill>
                  <a:schemeClr val="bg1"/>
                </a:solidFill>
              </a:rPr>
              <a:t> половая щель зияет и виден клитор из-за недоразвития больших половых губ, которые не прикрывают малые; у мальчиков </a:t>
            </a:r>
            <a:r>
              <a:rPr lang="ru-RU" sz="1800" dirty="0" smtClean="0">
                <a:solidFill>
                  <a:schemeClr val="bg1"/>
                </a:solidFill>
                <a:sym typeface="Symbol"/>
              </a:rPr>
              <a:t></a:t>
            </a:r>
            <a:r>
              <a:rPr lang="ru-RU" sz="1800" dirty="0" smtClean="0">
                <a:solidFill>
                  <a:schemeClr val="bg1"/>
                </a:solidFill>
              </a:rPr>
              <a:t> одно или оба яичка не опущены в мошонку и часто недоразвиты.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18903"/>
            <a:ext cx="9144000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74" y="424049"/>
            <a:ext cx="9107926" cy="63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86578" cy="69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 лекции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358114" cy="3400436"/>
          </a:xfrm>
        </p:spPr>
        <p:txBody>
          <a:bodyPr>
            <a:normAutofit/>
          </a:bodyPr>
          <a:lstStyle/>
          <a:p>
            <a:pPr marL="651510" lvl="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Показатели заболеваемости и смертности среди новорожденных, антенатальная охрана плода.</a:t>
            </a:r>
          </a:p>
          <a:p>
            <a:pPr marL="651510" lvl="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Причины и признаки недоношенности.</a:t>
            </a:r>
          </a:p>
          <a:p>
            <a:pPr marL="651510" lvl="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Анатомо-физиологические особенности и особенности адаптации</a:t>
            </a:r>
            <a:r>
              <a:rPr lang="ru-RU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70916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ru-RU" dirty="0" smtClean="0">
                <a:solidFill>
                  <a:schemeClr val="bg1"/>
                </a:solidFill>
              </a:rPr>
              <a:t>Функциональные признаки: </a:t>
            </a:r>
          </a:p>
          <a:p>
            <a:pPr>
              <a:buClr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крик тонкий, писклявый (или отсутствует);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мышечный тонус заметно снижен;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ребенок сонливый, вялый;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двигательная активность значительно снижена, конечности частично или полностью разогнуты, мимика обеднена, часто “поза лягушки”;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рефлексы снижены или отсутствуют;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терморегуляция несовершенная;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нестабильное функционирование всех систем и органов.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73002"/>
            <a:ext cx="8643966" cy="54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Нервная система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Определяются только основные борозды и извилины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Наличие зародышевого слоя клеток  в области боковых желудочков. Сосуды тонкие, нет мышечной ткани = риск развития </a:t>
            </a:r>
            <a:r>
              <a:rPr lang="ru-RU" dirty="0" err="1" smtClean="0">
                <a:solidFill>
                  <a:schemeClr val="bg1"/>
                </a:solidFill>
              </a:rPr>
              <a:t>внутрижелудочковых</a:t>
            </a:r>
            <a:r>
              <a:rPr lang="ru-RU" dirty="0" smtClean="0">
                <a:solidFill>
                  <a:schemeClr val="bg1"/>
                </a:solidFill>
              </a:rPr>
              <a:t> кровоизлияний (ВЖК)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Не закончено формирование гематоэнцефалического барьера (ГЭБ) = риск развития </a:t>
            </a:r>
            <a:r>
              <a:rPr lang="ru-RU" dirty="0" err="1" smtClean="0">
                <a:solidFill>
                  <a:schemeClr val="bg1"/>
                </a:solidFill>
              </a:rPr>
              <a:t>билирубинового</a:t>
            </a:r>
            <a:r>
              <a:rPr lang="ru-RU" dirty="0" smtClean="0">
                <a:solidFill>
                  <a:schemeClr val="bg1"/>
                </a:solidFill>
              </a:rPr>
              <a:t> поражения  мозга при </a:t>
            </a:r>
            <a:r>
              <a:rPr lang="ru-RU" dirty="0" err="1" smtClean="0">
                <a:solidFill>
                  <a:schemeClr val="bg1"/>
                </a:solidFill>
              </a:rPr>
              <a:t>гипербилирубинемии</a:t>
            </a:r>
            <a:r>
              <a:rPr lang="ru-RU" dirty="0" smtClean="0">
                <a:solidFill>
                  <a:schemeClr val="bg1"/>
                </a:solidFill>
              </a:rPr>
              <a:t>, риск инфекционного поражения  ЦНС (менингит)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1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929222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arCom\Desktop\бебик\IMG_7422.JPG"/>
          <p:cNvPicPr>
            <a:picLocks noChangeAspect="1" noChangeArrowheads="1"/>
          </p:cNvPicPr>
          <p:nvPr/>
        </p:nvPicPr>
        <p:blipFill>
          <a:blip r:embed="rId2" cstate="print"/>
          <a:srcRect t="18433" r="21667"/>
          <a:stretch>
            <a:fillRect/>
          </a:stretch>
        </p:blipFill>
        <p:spPr bwMode="auto">
          <a:xfrm>
            <a:off x="4932363" y="3860800"/>
            <a:ext cx="411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91550" cy="10668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chemeClr val="bg1"/>
                </a:solidFill>
                <a:cs typeface="Tunga" pitchFamily="34" charset="0"/>
              </a:rPr>
              <a:t>Незрелость </a:t>
            </a:r>
            <a:r>
              <a:rPr lang="ru-RU" sz="3000" b="1" dirty="0" err="1" smtClean="0">
                <a:solidFill>
                  <a:schemeClr val="bg1"/>
                </a:solidFill>
                <a:cs typeface="Tunga" pitchFamily="34" charset="0"/>
              </a:rPr>
              <a:t>терморегуляционных</a:t>
            </a:r>
            <a:r>
              <a:rPr lang="ru-RU" sz="3000" b="1" dirty="0" smtClean="0">
                <a:solidFill>
                  <a:schemeClr val="bg1"/>
                </a:solidFill>
                <a:cs typeface="Tunga" pitchFamily="34" charset="0"/>
              </a:rPr>
              <a:t> механизмов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071546"/>
            <a:ext cx="8869363" cy="4937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Легко переохлаждаются/ перегреваются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Незрелость центральных механизмов регуляции теплообмена (гипоталамуса)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Потери тепла в окружающую среду из-за относительно большой поверхности тела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Слишком тонкий подкожный жировой слой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Снижение теплопродукции –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малые запасы бурого жира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Недоразвитие потовых желез –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перегревание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179388" y="1268413"/>
            <a:ext cx="8256587" cy="49387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30-32 </a:t>
            </a:r>
            <a:r>
              <a:rPr lang="ru-RU" b="1" dirty="0" err="1" smtClean="0">
                <a:solidFill>
                  <a:schemeClr val="bg1"/>
                </a:solidFill>
              </a:rPr>
              <a:t>нед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– повышение тонуса в </a:t>
            </a:r>
            <a:r>
              <a:rPr lang="ru-RU" dirty="0" err="1" smtClean="0">
                <a:solidFill>
                  <a:schemeClr val="bg1"/>
                </a:solidFill>
              </a:rPr>
              <a:t>каудоцефальном</a:t>
            </a:r>
            <a:r>
              <a:rPr lang="ru-RU" dirty="0" smtClean="0">
                <a:solidFill>
                  <a:schemeClr val="bg1"/>
                </a:solidFill>
              </a:rPr>
              <a:t> направлении.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В 34 </a:t>
            </a:r>
            <a:r>
              <a:rPr lang="ru-RU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нед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lvl="2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появление тонуса в нижних </a:t>
            </a:r>
          </a:p>
          <a:p>
            <a:pPr lvl="2">
              <a:buFont typeface="Arial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конечностях</a:t>
            </a:r>
          </a:p>
          <a:p>
            <a:pPr lvl="2">
              <a:defRPr/>
            </a:pPr>
            <a:r>
              <a:rPr lang="ru-RU" dirty="0" smtClean="0">
                <a:solidFill>
                  <a:schemeClr val="bg1"/>
                </a:solidFill>
              </a:rPr>
              <a:t>(+) симптом «шарфа»</a:t>
            </a:r>
          </a:p>
          <a:p>
            <a:pPr lvl="2">
              <a:spcAft>
                <a:spcPts val="120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Подколенный угол 110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 40 </a:t>
            </a:r>
            <a:r>
              <a:rPr lang="ru-RU" b="1" dirty="0" err="1" smtClean="0">
                <a:solidFill>
                  <a:schemeClr val="bg1"/>
                </a:solidFill>
              </a:rPr>
              <a:t>нед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lvl="2">
              <a:defRPr/>
            </a:pPr>
            <a:r>
              <a:rPr lang="ru-RU" dirty="0" smtClean="0">
                <a:solidFill>
                  <a:schemeClr val="bg1"/>
                </a:solidFill>
              </a:rPr>
              <a:t>Тонус в верхних конечностях</a:t>
            </a:r>
          </a:p>
          <a:p>
            <a:pPr lvl="2">
              <a:defRPr/>
            </a:pPr>
            <a:r>
              <a:rPr lang="ru-RU" dirty="0" smtClean="0">
                <a:solidFill>
                  <a:schemeClr val="bg1"/>
                </a:solidFill>
              </a:rPr>
              <a:t>( – ) симптом «шарфа»</a:t>
            </a:r>
          </a:p>
          <a:p>
            <a:pPr marL="515937" lvl="4">
              <a:defRPr/>
            </a:pPr>
            <a:r>
              <a:rPr lang="ru-RU" dirty="0" smtClean="0">
                <a:solidFill>
                  <a:schemeClr val="bg1"/>
                </a:solidFill>
              </a:rPr>
              <a:t>Подколенный угол 80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°</a:t>
            </a:r>
          </a:p>
          <a:p>
            <a:pPr>
              <a:defRPr/>
            </a:pPr>
            <a:endParaRPr lang="ru-RU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1267" name="Picture 2" descr="C:\Users\ОПННД Анциферова Е.В\Desktop\Неонатология\норма показатели\картинки\шкалы зрелости.jpg"/>
          <p:cNvPicPr>
            <a:picLocks noChangeAspect="1" noChangeArrowheads="1"/>
          </p:cNvPicPr>
          <p:nvPr/>
        </p:nvPicPr>
        <p:blipFill>
          <a:blip r:embed="rId2"/>
          <a:srcRect l="11719" t="45828" b="3574"/>
          <a:stretch>
            <a:fillRect/>
          </a:stretch>
        </p:blipFill>
        <p:spPr bwMode="auto">
          <a:xfrm>
            <a:off x="1543456" y="0"/>
            <a:ext cx="7456082" cy="66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cs typeface="Tunga" pitchFamily="34" charset="0"/>
              </a:rPr>
              <a:t>Мышечный тонус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4300" y="6381750"/>
            <a:ext cx="503238" cy="260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6"/>
            <a:ext cx="8964488" cy="6143644"/>
          </a:xfrm>
        </p:spPr>
        <p:txBody>
          <a:bodyPr>
            <a:normAutofit fontScale="85000" lnSpcReduction="20000"/>
          </a:bodyPr>
          <a:lstStyle/>
          <a:p>
            <a:pPr algn="ctr">
              <a:buClr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Дыхательная система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Легкие недоношенных детей менее воздушны и более полнокровны, в них легче возникают застойные явления.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глубокой недоношенности отмечаются очень маленькие и недоразвитые альвеолы.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Спавшиеся участки легких называются ателектазами. Микроателектазы, т. е. спадение небольших участков легких, характерны для всех глубоко недоношенных детей первого месяца жизни. Отсутствие вентиляции и нарушение кровообращения в зоне микроателектазов предрасполагают к развитию на их месте пневмонии 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легких глубоко недоношенных детей может отсутствовать или содержаться в недостаточном количестве белково-жировая субстанция (сурфактант). Отсутствие сурфактанта приводит к спадению легочной ткани уже в первые часы после рождения и является одной из причин развития синдрома дыхательных расстройств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7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0-tub-ru.yandex.net/i?id=1a47686342d4717e4477ed0f51838194-9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960" y="764704"/>
            <a:ext cx="2856318" cy="3600400"/>
          </a:xfrm>
          <a:prstGeom prst="rect">
            <a:avLst/>
          </a:prstGeom>
          <a:noFill/>
        </p:spPr>
      </p:pic>
      <p:pic>
        <p:nvPicPr>
          <p:cNvPr id="36868" name="Picture 4" descr="В Омской области будут развивать систему детского здравоохранения - Новости (Здоровье) / Sibnovosti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940152" cy="508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53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Дыхание поверхностное, ослабленное</a:t>
            </a:r>
          </a:p>
          <a:p>
            <a:pPr marL="137160" indent="0">
              <a:buClr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Неритмичное дыхание  с паузами апноэ (может сохраняться до 3 месяцев)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sz="2940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Склонность  к ателектазам, так как:</a:t>
            </a:r>
          </a:p>
          <a:p>
            <a:pPr marL="1252538" indent="-711200"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Недоразвитие </a:t>
            </a:r>
            <a:r>
              <a:rPr lang="ru-RU" dirty="0" smtClean="0">
                <a:solidFill>
                  <a:schemeClr val="bg1"/>
                </a:solidFill>
              </a:rPr>
              <a:t>альвеол</a:t>
            </a:r>
            <a:endParaRPr lang="ru-RU" dirty="0">
              <a:solidFill>
                <a:schemeClr val="bg1"/>
              </a:solidFill>
            </a:endParaRPr>
          </a:p>
          <a:p>
            <a:pPr marL="1252538" indent="-711200"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Низкое содержание </a:t>
            </a:r>
            <a:r>
              <a:rPr lang="ru-RU" dirty="0" err="1" smtClean="0">
                <a:solidFill>
                  <a:schemeClr val="bg1"/>
                </a:solidFill>
              </a:rPr>
              <a:t>сурфактанта</a:t>
            </a:r>
            <a:endParaRPr lang="ru-RU" dirty="0" smtClean="0">
              <a:solidFill>
                <a:schemeClr val="bg1"/>
              </a:solidFill>
            </a:endParaRPr>
          </a:p>
          <a:p>
            <a:pPr marL="1252538" indent="-711200">
              <a:buClrTx/>
              <a:buFont typeface="Wingdings" panose="05000000000000000000" pitchFamily="2" charset="2"/>
              <a:buChar char="ü"/>
            </a:pPr>
            <a:endParaRPr lang="ru-RU" sz="2715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Снижен кашлевой рефлекс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Высокая частота открытого артериального  протока = склонность к отеку легких</a:t>
            </a:r>
          </a:p>
          <a:p>
            <a:pPr marL="137160" indent="0">
              <a:buClr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Лиля\Desktop\20141120_172652.jpg"/>
          <p:cNvPicPr/>
          <p:nvPr/>
        </p:nvPicPr>
        <p:blipFill>
          <a:blip r:embed="rId2" cstate="print"/>
          <a:srcRect t="4199" b="24672"/>
          <a:stretch>
            <a:fillRect/>
          </a:stretch>
        </p:blipFill>
        <p:spPr bwMode="auto">
          <a:xfrm>
            <a:off x="3390340" y="785794"/>
            <a:ext cx="5753660" cy="5827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77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Сердечно - сосудистая система.</a:t>
            </a:r>
          </a:p>
          <a:p>
            <a:pPr>
              <a:buClr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Артериальное давление и пульс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Среднее давление 55-65 мм.рт.ст.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Частота пульса у здоровых недоношенных детей колеблется в пределах (100—180 ударов в минуту).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Пульс у недоношенных детей отличается большой лабильностью. При крике, кормлении, после врачебного осмотра он легко учащается.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6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Периферическое кровообращение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Недоношенные дети предрасположены к гипостазам (замедленный ток крови). Проявлением этого является синюшная или вишневая окраска стоп и кистей, которая так часто наблюдается у них в первые недели жизни. Иногда достаточно положить ребенка на бок, как нижние стопа и кисть у него становятся вишневыми или синюшными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364109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Термины «</a:t>
            </a:r>
            <a:r>
              <a:rPr lang="ru-RU" dirty="0" err="1" smtClean="0">
                <a:solidFill>
                  <a:schemeClr val="bg1"/>
                </a:solidFill>
              </a:rPr>
              <a:t>неонатология</a:t>
            </a:r>
            <a:r>
              <a:rPr lang="ru-RU" dirty="0" smtClean="0">
                <a:solidFill>
                  <a:schemeClr val="bg1"/>
                </a:solidFill>
              </a:rPr>
              <a:t>» и «</a:t>
            </a:r>
            <a:r>
              <a:rPr lang="ru-RU" dirty="0" err="1" smtClean="0">
                <a:solidFill>
                  <a:schemeClr val="bg1"/>
                </a:solidFill>
              </a:rPr>
              <a:t>неонатолог</a:t>
            </a:r>
            <a:r>
              <a:rPr lang="ru-RU" dirty="0" smtClean="0">
                <a:solidFill>
                  <a:schemeClr val="bg1"/>
                </a:solidFill>
              </a:rPr>
              <a:t>» предложены  американским  педиатром Александром </a:t>
            </a:r>
            <a:r>
              <a:rPr lang="ru-RU" dirty="0" err="1" smtClean="0">
                <a:solidFill>
                  <a:schemeClr val="bg1"/>
                </a:solidFill>
              </a:rPr>
              <a:t>Шаффером</a:t>
            </a:r>
            <a:r>
              <a:rPr lang="ru-RU" dirty="0" smtClean="0">
                <a:solidFill>
                  <a:schemeClr val="bg1"/>
                </a:solidFill>
              </a:rPr>
              <a:t> в 1960 г</a:t>
            </a:r>
          </a:p>
          <a:p>
            <a:pPr marL="13716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ноябре 1987 г в номенклатуру врачебных специальностей и должностей нашей страны  введена специальность </a:t>
            </a:r>
            <a:r>
              <a:rPr lang="ru-RU" dirty="0" err="1" smtClean="0">
                <a:solidFill>
                  <a:schemeClr val="bg1"/>
                </a:solidFill>
              </a:rPr>
              <a:t>врач-неонатолог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+mn-lt"/>
              </a:rPr>
              <a:t>Неонатология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это раздел педиатрии, изучающий физиологию и патологию новорожденного ребенка, методы  ухода за ним</a:t>
            </a:r>
            <a:endParaRPr lang="ru-RU" sz="32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7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2-tub-ru.yandex.net/i?id=eafb5e42cae61bf596289cc7dd68b1e7-2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224" y="0"/>
            <a:ext cx="6984776" cy="523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74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8363272" cy="464347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Отсутствуют  или снижение рефлексов  сосания и глотания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Нарушение координации   между сосанием и глотанием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Малый объем желудка (2 мл/кг) и удлинение времени эвакуации его содержимого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Снижение перистальтики кишечника – вздутие живота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Снижение секреции     иммуноглобулинов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Пищеварительная система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Мочевыделительная система</a:t>
            </a:r>
          </a:p>
          <a:p>
            <a:pPr>
              <a:buClr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почках снижена фильтрация клубочков и концентрационная способность канальцев.</a:t>
            </a:r>
          </a:p>
          <a:p>
            <a:pPr>
              <a:buClrTx/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Моча слабой концентрации, отмечается снижение диуреза на фоне высокой активности антидиуретического гормона ( АДГ).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Особенности вводно-минерального обмена.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Отмечается предрасположенность к дегидратации и образованию отеков. Возникновению ранних отеков способствует </a:t>
            </a:r>
            <a:r>
              <a:rPr lang="ru-RU" dirty="0" err="1" smtClean="0">
                <a:solidFill>
                  <a:schemeClr val="bg1"/>
                </a:solidFill>
              </a:rPr>
              <a:t>гипопротеинемия</a:t>
            </a:r>
            <a:r>
              <a:rPr lang="ru-RU" dirty="0" smtClean="0">
                <a:solidFill>
                  <a:schemeClr val="bg1"/>
                </a:solidFill>
              </a:rPr>
              <a:t>, переохлаждение. В более поздние сроки появление отеков связано с заболеваниями.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Склонность к дегидратации объясняется частыми </a:t>
            </a:r>
            <a:r>
              <a:rPr lang="ru-RU" dirty="0" err="1" smtClean="0">
                <a:solidFill>
                  <a:schemeClr val="bg1"/>
                </a:solidFill>
              </a:rPr>
              <a:t>срыгиваниями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8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  <a:effectLst/>
              </a:rPr>
              <a:t>Кровь. </a:t>
            </a:r>
            <a:endParaRPr lang="ru-RU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Раннее развитие анемии обусловлено незрелостью костного мозга, повышением гемолиза, быстрым увеличением объема крови.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Быстрая истощаемость белого ростка костного мозга = </a:t>
            </a:r>
            <a:r>
              <a:rPr lang="ru-RU" dirty="0" err="1" smtClean="0">
                <a:solidFill>
                  <a:schemeClr val="bg1"/>
                </a:solidFill>
              </a:rPr>
              <a:t>нейтропения</a:t>
            </a:r>
            <a:r>
              <a:rPr lang="ru-RU" dirty="0" smtClean="0">
                <a:solidFill>
                  <a:schemeClr val="bg1"/>
                </a:solidFill>
              </a:rPr>
              <a:t> Низкая концентрация витамина К = риск развития геморрагической болезни новорожденных</a:t>
            </a:r>
          </a:p>
          <a:p>
            <a:endParaRPr lang="ru-RU" dirty="0"/>
          </a:p>
        </p:txBody>
      </p:sp>
      <p:pic>
        <p:nvPicPr>
          <p:cNvPr id="1026" name="Picture 2" descr="http://www.medical-enc.ru/detskie-bolezni/img/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8887"/>
            <a:ext cx="5072066" cy="585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Эндокринная система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Снижены резервные возможности щитовидной железы =возможность транзиторного гипотиреоза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Незрелость надпочечников = быстрое их истощение и развитие надпочечниковой недостаточности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Редко проявления  гормонального криза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6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</a:rPr>
              <a:t>Особенности адаптации  недоношенных новорожденных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Значительно выражены эритема, физиологическая желтуха (отмечается практически у каждого недоношенного), что связано с функциональной незрелостью печени. Протекает более интенсивно и длительно.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Транзиторная потеря массы протекает более длительно: потеря веса продолжается до 4-5 дня жизни; допустимая убыль массы до 12%. Восстановление первоначального веса происходит на 2-3 неделе.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Отсутствие у недоношенных гормонального криза можно объяснить недоразвитием грудных желез у новорожденного и не поступлением эстрогенов от матери в последние месяцы беременности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dirty="0">
                <a:solidFill>
                  <a:schemeClr val="bg1"/>
                </a:solidFill>
              </a:rPr>
              <a:t>Литература</a:t>
            </a:r>
          </a:p>
          <a:p>
            <a:pPr marL="342900" indent="-342900" algn="ctr"/>
            <a:endParaRPr lang="ru-RU" sz="32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Литература: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Основная литература: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Сестринское дело в педиатрии : </a:t>
            </a:r>
            <a:r>
              <a:rPr lang="ru-RU" sz="2400" dirty="0" err="1" smtClean="0">
                <a:solidFill>
                  <a:schemeClr val="bg1"/>
                </a:solidFill>
              </a:rPr>
              <a:t>учеб.пособие</a:t>
            </a:r>
            <a:r>
              <a:rPr lang="ru-RU" sz="2400" dirty="0" smtClean="0">
                <a:solidFill>
                  <a:schemeClr val="bg1"/>
                </a:solidFill>
              </a:rPr>
              <a:t> / В. Д. </a:t>
            </a:r>
            <a:r>
              <a:rPr lang="ru-RU" sz="2400" dirty="0" err="1" smtClean="0">
                <a:solidFill>
                  <a:schemeClr val="bg1"/>
                </a:solidFill>
              </a:rPr>
              <a:t>Тульчинская</a:t>
            </a:r>
            <a:r>
              <a:rPr lang="ru-RU" sz="2400" dirty="0" smtClean="0">
                <a:solidFill>
                  <a:schemeClr val="bg1"/>
                </a:solidFill>
              </a:rPr>
              <a:t>, Н. Г. Соколова, Н. М. </a:t>
            </a:r>
            <a:r>
              <a:rPr lang="ru-RU" sz="2400" dirty="0" err="1" smtClean="0">
                <a:solidFill>
                  <a:schemeClr val="bg1"/>
                </a:solidFill>
              </a:rPr>
              <a:t>Шеховцова</a:t>
            </a:r>
            <a:r>
              <a:rPr lang="ru-RU" sz="2400" dirty="0" smtClean="0">
                <a:solidFill>
                  <a:schemeClr val="bg1"/>
                </a:solidFill>
              </a:rPr>
              <a:t> ; ред. Р. Ф. Морозова. - 20-е изд., </a:t>
            </a:r>
            <a:r>
              <a:rPr lang="ru-RU" sz="2400" dirty="0" err="1" smtClean="0">
                <a:solidFill>
                  <a:schemeClr val="bg1"/>
                </a:solidFill>
              </a:rPr>
              <a:t>испр</a:t>
            </a:r>
            <a:r>
              <a:rPr lang="ru-RU" sz="2400" dirty="0" smtClean="0">
                <a:solidFill>
                  <a:schemeClr val="bg1"/>
                </a:solidFill>
              </a:rPr>
              <a:t>. - Ростов </a:t>
            </a:r>
            <a:r>
              <a:rPr lang="ru-RU" sz="2400" dirty="0" err="1" smtClean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/Д : Феникс, 2015. - 383 с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Дополнительная </a:t>
            </a:r>
            <a:r>
              <a:rPr lang="ru-RU" sz="2400" b="1" dirty="0" err="1" smtClean="0">
                <a:solidFill>
                  <a:schemeClr val="bg1"/>
                </a:solidFill>
              </a:rPr>
              <a:t>литератера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Красильникова, И. М.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     Неотложная доврачебная медицинская помощь : </a:t>
            </a:r>
            <a:r>
              <a:rPr lang="ru-RU" sz="2400" dirty="0" err="1" smtClean="0">
                <a:solidFill>
                  <a:schemeClr val="bg1"/>
                </a:solidFill>
              </a:rPr>
              <a:t>учеб.пособие</a:t>
            </a:r>
            <a:r>
              <a:rPr lang="ru-RU" sz="2400" dirty="0" smtClean="0">
                <a:solidFill>
                  <a:schemeClr val="bg1"/>
                </a:solidFill>
              </a:rPr>
              <a:t> / И. М. Красильникова, Е. Г. Моисеева. - М. : </a:t>
            </a:r>
            <a:r>
              <a:rPr lang="ru-RU" sz="2400" dirty="0" err="1" smtClean="0">
                <a:solidFill>
                  <a:schemeClr val="bg1"/>
                </a:solidFill>
              </a:rPr>
              <a:t>ГЭОТАР-Медиа</a:t>
            </a:r>
            <a:r>
              <a:rPr lang="ru-RU" sz="2400" dirty="0" smtClean="0">
                <a:solidFill>
                  <a:schemeClr val="bg1"/>
                </a:solidFill>
              </a:rPr>
              <a:t>, 2015. - 192 с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Педиатрия с детскими инфекциями [Электронный ресурс] : </a:t>
            </a:r>
            <a:r>
              <a:rPr lang="ru-RU" sz="2400" dirty="0" err="1" smtClean="0">
                <a:solidFill>
                  <a:schemeClr val="bg1"/>
                </a:solidFill>
              </a:rPr>
              <a:t>учеб.для</a:t>
            </a:r>
            <a:r>
              <a:rPr lang="ru-RU" sz="2400" dirty="0" smtClean="0">
                <a:solidFill>
                  <a:schemeClr val="bg1"/>
                </a:solidFill>
              </a:rPr>
              <a:t> мед. училищ и колледжей / А. М. </a:t>
            </a:r>
            <a:r>
              <a:rPr lang="ru-RU" sz="2400" dirty="0" err="1" smtClean="0">
                <a:solidFill>
                  <a:schemeClr val="bg1"/>
                </a:solidFill>
              </a:rPr>
              <a:t>Запруднов</a:t>
            </a:r>
            <a:r>
              <a:rPr lang="ru-RU" sz="2400" dirty="0" smtClean="0">
                <a:solidFill>
                  <a:schemeClr val="bg1"/>
                </a:solidFill>
              </a:rPr>
              <a:t>, К. И. Григорьев. - М. : </a:t>
            </a:r>
            <a:r>
              <a:rPr lang="ru-RU" sz="2400" dirty="0" err="1" smtClean="0">
                <a:solidFill>
                  <a:schemeClr val="bg1"/>
                </a:solidFill>
              </a:rPr>
              <a:t>ГЭОТАР-Медиа</a:t>
            </a:r>
            <a:r>
              <a:rPr lang="ru-RU" sz="2400" dirty="0" smtClean="0">
                <a:solidFill>
                  <a:schemeClr val="bg1"/>
                </a:solidFill>
              </a:rPr>
              <a:t>, 2014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Сестринское дело в педиатрии [Электронный ресурс] : </a:t>
            </a:r>
            <a:r>
              <a:rPr lang="ru-RU" sz="2400" dirty="0" err="1" smtClean="0">
                <a:solidFill>
                  <a:schemeClr val="bg1"/>
                </a:solidFill>
              </a:rPr>
              <a:t>практ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рук.для</a:t>
            </a:r>
            <a:r>
              <a:rPr lang="ru-RU" sz="2400" dirty="0" smtClean="0">
                <a:solidFill>
                  <a:schemeClr val="bg1"/>
                </a:solidFill>
              </a:rPr>
              <a:t> мед. училищ и колледжей / Е. В. </a:t>
            </a:r>
            <a:r>
              <a:rPr lang="ru-RU" sz="2400" dirty="0" err="1" smtClean="0">
                <a:solidFill>
                  <a:schemeClr val="bg1"/>
                </a:solidFill>
              </a:rPr>
              <a:t>Качаровская</a:t>
            </a:r>
            <a:r>
              <a:rPr lang="ru-RU" sz="2400" dirty="0" smtClean="0">
                <a:solidFill>
                  <a:schemeClr val="bg1"/>
                </a:solidFill>
              </a:rPr>
              <a:t>, О. К. Лютикова. - М. : </a:t>
            </a:r>
            <a:r>
              <a:rPr lang="ru-RU" sz="2400" dirty="0" err="1" smtClean="0">
                <a:solidFill>
                  <a:schemeClr val="bg1"/>
                </a:solidFill>
              </a:rPr>
              <a:t>ГЭОТАР-Медиа</a:t>
            </a:r>
            <a:r>
              <a:rPr lang="ru-RU" sz="2400" dirty="0" smtClean="0">
                <a:solidFill>
                  <a:schemeClr val="bg1"/>
                </a:solidFill>
              </a:rPr>
              <a:t>, 2014</a:t>
            </a:r>
          </a:p>
          <a:p>
            <a:pPr marL="342900" indent="-342900">
              <a:buFontTx/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3918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3600" b="1" dirty="0" err="1" smtClean="0">
                <a:solidFill>
                  <a:srgbClr val="FF0000"/>
                </a:solidFill>
              </a:rPr>
              <a:t>Гестационный</a:t>
            </a:r>
            <a:r>
              <a:rPr lang="ru-RU" sz="3600" b="1" dirty="0" smtClean="0">
                <a:solidFill>
                  <a:srgbClr val="FF0000"/>
                </a:solidFill>
              </a:rPr>
              <a:t>  возраст </a:t>
            </a:r>
            <a:r>
              <a:rPr lang="ru-RU" sz="3200" b="1" dirty="0" smtClean="0"/>
              <a:t>-   </a:t>
            </a:r>
            <a:r>
              <a:rPr lang="ru-RU" sz="3200" dirty="0" smtClean="0">
                <a:solidFill>
                  <a:schemeClr val="bg1"/>
                </a:solidFill>
              </a:rPr>
              <a:t>количество полных недель, прошедших между первым днем последней менструации  и датой родов, независимо от того чем закончилась беременность (рождением живого ребенка или мертворождением)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По рекомендации ВОЗ следует учитывать всех новорожденных с массой тела более 500 г (22  полные недели </a:t>
            </a:r>
            <a:r>
              <a:rPr lang="ru-RU" sz="2800" dirty="0" err="1" smtClean="0">
                <a:solidFill>
                  <a:schemeClr val="bg1"/>
                </a:solidFill>
              </a:rPr>
              <a:t>гестации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8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800" dirty="0" smtClean="0">
                <a:solidFill>
                  <a:schemeClr val="bg1"/>
                </a:solidFill>
              </a:rPr>
              <a:t>В зависимости от срока </a:t>
            </a:r>
            <a:r>
              <a:rPr lang="ru-RU" sz="2800" dirty="0" err="1" smtClean="0">
                <a:solidFill>
                  <a:schemeClr val="bg1"/>
                </a:solidFill>
              </a:rPr>
              <a:t>гестации</a:t>
            </a:r>
            <a:r>
              <a:rPr lang="ru-RU" sz="2800" dirty="0" smtClean="0">
                <a:solidFill>
                  <a:schemeClr val="bg1"/>
                </a:solidFill>
              </a:rPr>
              <a:t> новорожденные подразделяются на: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доношенных</a:t>
            </a:r>
            <a:r>
              <a:rPr lang="ru-RU" sz="2800" dirty="0" smtClean="0">
                <a:solidFill>
                  <a:schemeClr val="bg1"/>
                </a:solidFill>
              </a:rPr>
              <a:t>, родившихся при сроке </a:t>
            </a:r>
            <a:r>
              <a:rPr lang="ru-RU" sz="2800" dirty="0" err="1" smtClean="0">
                <a:solidFill>
                  <a:schemeClr val="bg1"/>
                </a:solidFill>
              </a:rPr>
              <a:t>гестации</a:t>
            </a:r>
            <a:r>
              <a:rPr lang="ru-RU" sz="2800" dirty="0" smtClean="0">
                <a:solidFill>
                  <a:schemeClr val="bg1"/>
                </a:solidFill>
              </a:rPr>
              <a:t> 38-41 неделя;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недоношенных</a:t>
            </a:r>
            <a:r>
              <a:rPr lang="ru-RU" sz="2800" dirty="0" smtClean="0">
                <a:solidFill>
                  <a:schemeClr val="bg1"/>
                </a:solidFill>
              </a:rPr>
              <a:t>, родившихся при сроке менее 37 недель </a:t>
            </a:r>
            <a:r>
              <a:rPr lang="ru-RU" sz="2800" dirty="0" err="1" smtClean="0">
                <a:solidFill>
                  <a:schemeClr val="bg1"/>
                </a:solidFill>
              </a:rPr>
              <a:t>гестации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переношенных</a:t>
            </a:r>
            <a:r>
              <a:rPr lang="ru-RU" sz="2800" dirty="0" smtClean="0">
                <a:solidFill>
                  <a:schemeClr val="bg1"/>
                </a:solidFill>
              </a:rPr>
              <a:t>, родившихся при сроке более 42 недель </a:t>
            </a:r>
            <a:r>
              <a:rPr lang="ru-RU" sz="2800" dirty="0" err="1" smtClean="0">
                <a:solidFill>
                  <a:schemeClr val="bg1"/>
                </a:solidFill>
              </a:rPr>
              <a:t>гестации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499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Заболеваемость новорожденных и недоношенных детей </a:t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</a:rPr>
              <a:t>(число смертных случаев на 100000 живорожденных</a:t>
            </a:r>
            <a:r>
              <a:rPr lang="ru-RU" sz="2200" dirty="0" smtClean="0">
                <a:effectLst/>
              </a:rPr>
              <a:t>)</a:t>
            </a:r>
            <a:endParaRPr lang="ru-RU" dirty="0">
              <a:effectLst/>
            </a:endParaRPr>
          </a:p>
        </p:txBody>
      </p:sp>
      <p:pic>
        <p:nvPicPr>
          <p:cNvPr id="1026" name="Picture 2" descr="http://www.demoscope.ru/weekly/2006/0241/img/a_graf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429388" cy="513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500563" y="112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53281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В структуре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</a:rPr>
              <a:t>неонатальной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 заболеваемости  наиболее значимыми являются: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Врожденные аномалии развития</a:t>
            </a:r>
          </a:p>
          <a:p>
            <a:pPr algn="l">
              <a:buFont typeface="Wingdings" pitchFamily="2" charset="2"/>
              <a:buChar char="ü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Асфиксия</a:t>
            </a:r>
          </a:p>
          <a:p>
            <a:pPr algn="l">
              <a:buFont typeface="Wingdings" pitchFamily="2" charset="2"/>
              <a:buChar char="ü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Родовые травмы</a:t>
            </a:r>
          </a:p>
          <a:p>
            <a:pPr algn="l">
              <a:buFont typeface="Wingdings" pitchFamily="2" charset="2"/>
              <a:buChar char="ü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Гемолитическая болезнь новорожденного</a:t>
            </a:r>
          </a:p>
          <a:p>
            <a:pPr algn="l">
              <a:buFont typeface="Wingdings" pitchFamily="2" charset="2"/>
              <a:buChar char="ü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Динамика младенческой смертности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Младенческая смертность в России (относительно живых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90361"/>
            <a:ext cx="7786710" cy="536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654</TotalTime>
  <Words>1250</Words>
  <Application>Microsoft Office PowerPoint</Application>
  <PresentationFormat>Экран (4:3)</PresentationFormat>
  <Paragraphs>193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Недоношенный   новорожденный</vt:lpstr>
      <vt:lpstr>План лекции</vt:lpstr>
      <vt:lpstr>Неонатология – это раздел педиатрии, изучающий физиологию и патологию новорожденного ребенка, методы  ухода за ним</vt:lpstr>
      <vt:lpstr>Слайд 4</vt:lpstr>
      <vt:lpstr>Слайд 5</vt:lpstr>
      <vt:lpstr>Заболеваемость новорожденных и недоношенных детей  (число смертных случаев на 100000 живорожденных)</vt:lpstr>
      <vt:lpstr>Слайд 7</vt:lpstr>
      <vt:lpstr>Динамика младенческой смертности</vt:lpstr>
      <vt:lpstr>Слайд 9</vt:lpstr>
      <vt:lpstr>Слайд 10</vt:lpstr>
      <vt:lpstr>Недоношенным считается ребёнок, родившийся при сроке менее 37 полных недель. </vt:lpstr>
      <vt:lpstr>Причины невынашивания беременности: </vt:lpstr>
      <vt:lpstr>Причины невынашивания беременности: </vt:lpstr>
      <vt:lpstr>Слайд 14</vt:lpstr>
      <vt:lpstr>Слайд 15</vt:lpstr>
      <vt:lpstr>Признаки незрелости новорожденного:</vt:lpstr>
      <vt:lpstr>Слайд 17</vt:lpstr>
      <vt:lpstr>Слайд 18</vt:lpstr>
      <vt:lpstr>Слайд 19</vt:lpstr>
      <vt:lpstr>Слайд 20</vt:lpstr>
      <vt:lpstr>Нервная система</vt:lpstr>
      <vt:lpstr>Слайд 22</vt:lpstr>
      <vt:lpstr>Незрелость терморегуляционных механизмов</vt:lpstr>
      <vt:lpstr>Мышечный тонус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Кровь. </vt:lpstr>
      <vt:lpstr>Эндокринная система</vt:lpstr>
      <vt:lpstr>Особенности адаптации  недоношенных новорожденных</vt:lpstr>
      <vt:lpstr>Слайд 36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Недоношенный   новорожденный</dc:title>
  <dc:creator>Петрович</dc:creator>
  <cp:lastModifiedBy>1</cp:lastModifiedBy>
  <cp:revision>51</cp:revision>
  <dcterms:created xsi:type="dcterms:W3CDTF">2012-10-18T16:08:35Z</dcterms:created>
  <dcterms:modified xsi:type="dcterms:W3CDTF">2023-09-01T15:37:13Z</dcterms:modified>
</cp:coreProperties>
</file>