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0" r:id="rId4"/>
    <p:sldId id="258" r:id="rId5"/>
    <p:sldId id="352" r:id="rId6"/>
    <p:sldId id="354" r:id="rId7"/>
    <p:sldId id="353" r:id="rId8"/>
    <p:sldId id="315" r:id="rId9"/>
    <p:sldId id="260" r:id="rId10"/>
    <p:sldId id="261" r:id="rId11"/>
    <p:sldId id="262" r:id="rId12"/>
    <p:sldId id="263" r:id="rId13"/>
    <p:sldId id="264" r:id="rId14"/>
    <p:sldId id="265" r:id="rId15"/>
    <p:sldId id="268" r:id="rId16"/>
    <p:sldId id="269" r:id="rId17"/>
    <p:sldId id="271" r:id="rId18"/>
    <p:sldId id="270" r:id="rId19"/>
    <p:sldId id="272" r:id="rId20"/>
    <p:sldId id="320" r:id="rId21"/>
    <p:sldId id="307" r:id="rId22"/>
    <p:sldId id="276" r:id="rId23"/>
    <p:sldId id="277" r:id="rId24"/>
    <p:sldId id="278" r:id="rId25"/>
    <p:sldId id="279" r:id="rId26"/>
    <p:sldId id="280" r:id="rId27"/>
    <p:sldId id="281" r:id="rId28"/>
    <p:sldId id="321" r:id="rId29"/>
    <p:sldId id="350" r:id="rId30"/>
    <p:sldId id="347" r:id="rId31"/>
    <p:sldId id="288" r:id="rId32"/>
    <p:sldId id="351" r:id="rId33"/>
    <p:sldId id="313" r:id="rId34"/>
    <p:sldId id="289" r:id="rId35"/>
    <p:sldId id="355" r:id="rId36"/>
    <p:sldId id="290" r:id="rId37"/>
    <p:sldId id="308" r:id="rId38"/>
    <p:sldId id="356" r:id="rId39"/>
    <p:sldId id="291" r:id="rId40"/>
    <p:sldId id="292" r:id="rId41"/>
    <p:sldId id="323" r:id="rId42"/>
    <p:sldId id="357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94660"/>
  </p:normalViewPr>
  <p:slideViewPr>
    <p:cSldViewPr>
      <p:cViewPr varScale="1">
        <p:scale>
          <a:sx n="85" d="100"/>
          <a:sy n="85" d="100"/>
        </p:scale>
        <p:origin x="154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6A16-7923-482D-BB86-DE08B1B2FA3A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262-68D4-4E1D-AB34-48073717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6A16-7923-482D-BB86-DE08B1B2FA3A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262-68D4-4E1D-AB34-48073717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6A16-7923-482D-BB86-DE08B1B2FA3A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262-68D4-4E1D-AB34-48073717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6A16-7923-482D-BB86-DE08B1B2FA3A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262-68D4-4E1D-AB34-48073717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6A16-7923-482D-BB86-DE08B1B2FA3A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262-68D4-4E1D-AB34-48073717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6A16-7923-482D-BB86-DE08B1B2FA3A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262-68D4-4E1D-AB34-48073717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6A16-7923-482D-BB86-DE08B1B2FA3A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262-68D4-4E1D-AB34-48073717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6A16-7923-482D-BB86-DE08B1B2FA3A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262-68D4-4E1D-AB34-48073717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6A16-7923-482D-BB86-DE08B1B2FA3A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262-68D4-4E1D-AB34-48073717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6A16-7923-482D-BB86-DE08B1B2FA3A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262-68D4-4E1D-AB34-48073717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46A16-7923-482D-BB86-DE08B1B2FA3A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A0262-68D4-4E1D-AB34-48073717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46A16-7923-482D-BB86-DE08B1B2FA3A}" type="datetimeFigureOut">
              <a:rPr lang="ru-RU" smtClean="0"/>
              <a:pPr/>
              <a:t>05.09.2020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A0262-68D4-4E1D-AB34-48073717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1.slideserve.com/2985176/slide6-n.jp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1.slideserve.com/2985176/slide7-n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1.slideserve.com/2985176/slide8-n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1.slideserve.com/2985176/slide9-n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1.slideserve.com/2985176/slide10-n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1.slideserve.com/2985176/slide13-n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1.slideserve.com/2985176/slide14-n.jpg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1.slideserve.com/2985176/slide33-n.jpg" TargetMode="External"/><Relationship Id="rId2" Type="http://schemas.openxmlformats.org/officeDocument/2006/relationships/hyperlink" Target="https://image1.slideserve.com/2985176/slide32-n.jp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1.slideserve.com/2985176/slide35-n.jpg" TargetMode="External"/><Relationship Id="rId2" Type="http://schemas.openxmlformats.org/officeDocument/2006/relationships/hyperlink" Target="https://image1.slideserve.com/2985176/slide34-n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mage1.slideserve.com/2985176/slide36-n.jpg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1.slideserve.com/2985176/slide37-n.jp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1.slideserve.com/2985176/slide2-n.jpg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1.slideserve.com/2985176/slide55-n.jpg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1.slideserve.com/2985176/slide56-n.jpg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1.slideserve.com/2985176/slide57-n.jpg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1.slideserve.com/2985176/slide58-n.jpg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image1.slideserve.com/2985176/slide59-n.jpg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132856"/>
            <a:ext cx="8276456" cy="1470025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 Питание различных групп населения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6.slide6"/>
              </a:rPr>
              <a:t>Дефицит энергии и белков 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рационе матери ведет к задержке роста, развитию внутриутробной гипотрофии плода и, как следствие, рождению ребенка с низкой массой тела.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период беременности женщине требуется дополнительно 240 ккал/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 поправкой на более холодный климат России это составит 340 ккал, при общей калорийности рациона 2550-2600 ккал/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7.slide7"/>
              </a:rPr>
              <a:t>Потребность в белках для женщин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18-29 лет составляет 68 г, для беременных этой возрастной группы она до 98 г/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8.slide8"/>
              </a:rPr>
              <a:t>В период беременности резко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возрастает нагрузка на печень и почки будущей матери, поэтому соленые и острые блюда ограничивают.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питании используются отварное мясо и рыба, вводится яичное блюдо в виде омлета или яичницы. Мясные и рыбные, бульоны могут заменяться овощными отварами.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9.slide9"/>
              </a:rPr>
              <a:t>Потребность в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 tooltip="9.slide9"/>
              </a:rPr>
              <a:t>фолиевой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9.slide9"/>
              </a:rPr>
              <a:t> кислоте 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период беременности возрастает вдвое. Дефицит этого вещества часто сопровождается аномалиями развития ЦНС плода. 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620688"/>
            <a:ext cx="8579296" cy="5505475"/>
          </a:xfrm>
        </p:spPr>
        <p:txBody>
          <a:bodyPr>
            <a:normAutofit fontScale="85000" lnSpcReduction="1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10.slide10"/>
              </a:rPr>
              <a:t>К врожденным уродствам ведет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недостаток или избыток в питании беременной женщины витамина А.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Рекомендуемая суточная потребность составляет 1000 мкг ретинол-эквивалента.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Цинк является составной частью структуры клеточных мембран и многих ферментных систем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Йодная недостаточность часто связана с нарушениями умственного развития у плода, поэтому суточную потребность для беременных женщин составляет 180 мкг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13.slide13"/>
              </a:rPr>
              <a:t>Кальций необходим для построения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скелета и зубов плода. В случае недостаточного поступления с пищей происходит его мобилизация из костных тканей матери. Суточная потребность в кальции увеличивается на 300 мг, т. е. до 1100 мг.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Наилучшим пищевым источником кальция является молоко и молочнокислые продукты, на­пример, в 0,5 л молока содержание кальция достигает 600 мг.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14.slide14"/>
              </a:rPr>
              <a:t>Железо должно поступать 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организм беременной женщины в достаточном количестве и легкоусвояемой форме — это необходимое условие для его накопления в тканях плода и профилактики железодефицитной анемии в первый год жизни ребенка, поэтому суточную норму для беременных увеличивают до 38 мг/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775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32.slide32"/>
              </a:rPr>
              <a:t>Дефицит в питании аскорбиновой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кислоты, также является причиной железодефицитных состояний у беременных (содержание гемоглобина менее 100 г/л). Вследствие этого ухудшается самочувствие беременной женщины, страдают плод и здоровье новорожденного ребенка.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33.slide33"/>
              </a:rPr>
              <a:t>Обеспеченность беременных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женщин полиненасыщенными жирными кислотами                 приобретает важнейшее значение в пре- и постнатальный период.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дефицит отражается на липидном составе мозга плода, ведет к нарушению целостности нейронов с избирательным поражением зрительного центра и сетчатки.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Общее количество ПНЖК, поступивших в организм матери в период беременности, должно быть 600 г.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34.slide34"/>
              </a:rPr>
              <a:t>В рацион следует вводить 20-30 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растительных масел, которые содержат незаменимые жирные кислоты и витамин Е, необходимые для нормального течения беременности.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35.slide35"/>
              </a:rPr>
              <a:t>Углеводный обмен во время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беременности мало изменяется. Во второй половине беременности потребность в углеводах составляет примерно 350 г/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общее количество сахара не должно превышать 50-60 г/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4" tooltip="36.slide36"/>
              </a:rPr>
              <a:t>Источником углеводов должны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быть в основном продукты, богатые пищевыми волокнами, витаминами, минеральными веществами: хлеб из муки грубого помола, гречневая и овсяная крупы, овощи, фрукты, ягоды. </a:t>
            </a:r>
          </a:p>
          <a:p>
            <a:pPr marL="0" indent="0">
              <a:buNone/>
            </a:pPr>
            <a:r>
              <a:rPr lang="ru-RU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Рафинированные продукты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быть ограничены (сахар, кондитерские изделия, хлеб из муки высшего сорта, манная крупа и др.).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37.slide37"/>
              </a:rPr>
              <a:t>Режим питания в первые месяцы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беременности рассчитан на 4-разовый прием пищи, во второй половине — на 5-разовый, а в последние 2 мес. — на 6-разовый. Промежутки между приемами пищи не должны превышать 4-5 ч. </a:t>
            </a:r>
          </a:p>
          <a:p>
            <a:pPr marL="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Рекомендуется: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завтрак в 7-8 ч,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завтрак в 12 ч,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обед в 17 ч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ужин в 21 ч.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2.slide2"/>
              </a:rPr>
              <a:t>План лекции: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1.Питание работников умственного труда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2.Питание беременных женщин и кормящих матерей.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3.Питание лиц пожилого возраста.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4.Питание в экстремальных условиях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16824" cy="392907"/>
          </a:xfrm>
        </p:spPr>
        <p:txBody>
          <a:bodyPr>
            <a:normAutofit fontScale="90000"/>
          </a:bodyPr>
          <a:lstStyle/>
          <a:p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лиц пожилого возраста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8712968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27415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пожилых людей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445624" cy="52174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Правильно организованное питание является важным средством воздействия на процессы старения, поскольку в пожилом возрасте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снижаются обменные процессы.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старости возникает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энергетический дисбаланс,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сопровождающийся ожирением, снижением двигательной активности и замедлением нейрогуморальной регуляции гомеостаза, а так же нарушением липидного обмена, в частности холестеринового.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Тучность предрасполагает к атеросклерозу, сахарному диабету и другим заболеваниям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18477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принципы питания пожилых и старых людей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268760"/>
            <a:ext cx="8579296" cy="4857403"/>
          </a:xfrm>
        </p:spPr>
        <p:txBody>
          <a:bodyPr>
            <a:normAutofit fontScale="85000" lnSpcReduction="2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межу фактическими затратами энергии и её поступлением с пищей;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химического состава рациона возрастным изменениям обмена веществ и функций органов и систем;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легкоперевариваемых продуктов питания;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разнообразие продуктового набора;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4-5- разовый режим питания;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Индивидуализация питания с учётом особенностей обмена веществ конкретного человека , состояния его здоровья , привычек в питании.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55.slide55"/>
              </a:rPr>
              <a:t>Энергетическая потребность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организма с возрастом уменьшается, поскольку снижается интенсивность обмена веществ и уровень физической активности.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Суточный рацион для пожилых людей должен составлять 1750-2000 ккал, а для старых 1700-1950 ккал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hlinkClick r:id="rId2" tooltip="56.slide56"/>
              </a:rPr>
              <a:t>Потребность в белках в старости</a:t>
            </a:r>
            <a:r>
              <a:rPr lang="ru-RU" dirty="0"/>
              <a:t> снижается, так как уменьшается интенсивность их самообновления.</a:t>
            </a:r>
          </a:p>
          <a:p>
            <a:r>
              <a:rPr lang="ru-RU" dirty="0"/>
              <a:t> Суточная потребность в белках у неработающих пожилых мужчин и женщин в среднем- 65-55гр, у старых 60-55гр.</a:t>
            </a:r>
          </a:p>
          <a:p>
            <a:r>
              <a:rPr lang="ru-RU" dirty="0"/>
              <a:t>Доля животных белков должна составлять около 55% от их общего количества.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57.slide57"/>
              </a:rPr>
              <a:t>Для пожилых мужчин и женщин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рекомендуется жиры в среднем 65-60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день, а после 75 лет 60-55 гр.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Ограничению подлежат животные жиры, особенно тугоплавкие , входящие в состав мяса и колбас.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Растительные масла должны составлять не менее 30% (20гр в сутки)</a:t>
            </a:r>
          </a:p>
          <a:p>
            <a:pPr marL="0" indent="0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6672"/>
            <a:ext cx="8507288" cy="564949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 tooltip="58.slide58"/>
              </a:rPr>
              <a:t>Содержане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58.slide58"/>
              </a:rPr>
              <a:t> углеводов в рационе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должно составлять  в среднем 300-250 гр.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Вклад углеводов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энергоценность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рациона 58-60%.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источников углеводов предпочтительны продукты богатые крахмалом и пищевыми волокнами ( хлеб, овощи, фрукты)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Ограничивают легкоусвояемые углеводы , сахар, сладкие блюда. Содержание их не должно превышать 10-15% от общего количества.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hlinkClick r:id="rId2" tooltip="59.slide59"/>
              </a:rPr>
              <a:t>Результатом недостатка кальция</a:t>
            </a:r>
            <a:r>
              <a:rPr lang="ru-RU" dirty="0"/>
              <a:t> в питании является вымывание его из костей.</a:t>
            </a:r>
          </a:p>
          <a:p>
            <a:pPr marL="0" indent="0">
              <a:buNone/>
            </a:pPr>
            <a:r>
              <a:rPr lang="ru-RU" dirty="0"/>
              <a:t>Это приводит к ломкости костей. Усвоение кальция нарушает избыток фосфора, поэтому важно их соотношение. Суточная потребность в кальции 1гр, в фосфоре 1,5гр.</a:t>
            </a:r>
          </a:p>
          <a:p>
            <a:pPr marL="0" indent="0">
              <a:buNone/>
            </a:pPr>
            <a:r>
              <a:rPr lang="ru-RU" u="sng" dirty="0"/>
              <a:t>Магний </a:t>
            </a:r>
            <a:r>
              <a:rPr lang="ru-RU" dirty="0"/>
              <a:t>обладает антиспастическим действием, стимулирует опорожнение кишечника, поэтому увеличить  в питании до 0,5-0,6 </a:t>
            </a:r>
            <a:r>
              <a:rPr lang="ru-RU" dirty="0" err="1"/>
              <a:t>гр</a:t>
            </a:r>
            <a:r>
              <a:rPr lang="ru-RU" dirty="0"/>
              <a:t>/</a:t>
            </a:r>
            <a:r>
              <a:rPr lang="ru-RU" dirty="0" err="1"/>
              <a:t>сут</a:t>
            </a:r>
            <a:r>
              <a:rPr lang="ru-RU" dirty="0"/>
              <a:t>. (злаковые продукты, бобовые)</a:t>
            </a:r>
          </a:p>
          <a:p>
            <a:pPr marL="0" indent="0">
              <a:buNone/>
            </a:pPr>
            <a:r>
              <a:rPr lang="ru-RU" u="sng" dirty="0"/>
              <a:t>Калий</a:t>
            </a:r>
            <a:r>
              <a:rPr lang="ru-RU" dirty="0"/>
              <a:t> способствует выведению их организма воды и хлорида натрия , а так же усиливает сердечные сокращения. Суточная потребность 3-4гр ( картофель, инжир, курага).</a:t>
            </a:r>
          </a:p>
          <a:p>
            <a:pPr marL="0" indent="0">
              <a:buNone/>
            </a:pPr>
            <a:r>
              <a:rPr lang="ru-RU" u="sng" dirty="0"/>
              <a:t>Поваренная соль </a:t>
            </a:r>
            <a:r>
              <a:rPr lang="ru-RU" dirty="0"/>
              <a:t>ограничивается до 5-6 гр. сутки.               Так как она задерживает жидкость в организме. Повышает артериальное давление.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рационе питания должны быть продукты 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антисклеротической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активностью который содержит 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-лецитин (яичный желток, печень),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-холин ( яйцо, рыба , мясо, бобовые);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-инозит (апельсин, зеленый горошек, дыни),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цианокобаламин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(мясо, субпродукты , яйцо).</a:t>
            </a:r>
          </a:p>
          <a:p>
            <a:pPr marL="0" indent="0">
              <a:buNone/>
            </a:pP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холестерина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снижает фолиевая кислота(зеленые листовые овощи, цветная капуста, свекла, куриное яйцо, печень)</a:t>
            </a:r>
          </a:p>
          <a:p>
            <a:pPr marL="0" indent="0">
              <a:buNone/>
            </a:pPr>
            <a:r>
              <a:rPr lang="ru-RU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Противосклеротичекие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минеральные вещества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К;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;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n.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источники- молоко, молочно-кислые продукты, сыр , картофель.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6479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3CA4E00-CFB8-49AD-A587-AB3E2C8DB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552" y="404664"/>
            <a:ext cx="8424936" cy="583264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u="sng" dirty="0"/>
              <a:t>В питании пожилых </a:t>
            </a:r>
            <a:r>
              <a:rPr lang="ru-RU" dirty="0"/>
              <a:t>людей должны присутствовать  </a:t>
            </a:r>
            <a:r>
              <a:rPr lang="ru-RU" u="sng" dirty="0"/>
              <a:t>витамины - антиоксиданты</a:t>
            </a:r>
            <a:r>
              <a:rPr lang="ru-RU" dirty="0"/>
              <a:t>: Е,С,  препятствующие перекисному окислению липидов и ожирению печени .</a:t>
            </a:r>
          </a:p>
          <a:p>
            <a:pPr marL="0" indent="0">
              <a:buNone/>
            </a:pPr>
            <a:r>
              <a:rPr lang="ru-RU" dirty="0"/>
              <a:t>Источники : зародыши хлебных злаков , хлебобулочные изделия из цельного зерна.</a:t>
            </a:r>
          </a:p>
          <a:p>
            <a:pPr marL="0" indent="0">
              <a:buNone/>
            </a:pPr>
            <a:r>
              <a:rPr lang="ru-RU" u="sng" dirty="0"/>
              <a:t>В рационе  </a:t>
            </a:r>
            <a:r>
              <a:rPr lang="ru-RU" dirty="0"/>
              <a:t>должно содержаться </a:t>
            </a:r>
            <a:r>
              <a:rPr lang="ru-RU" u="sng" dirty="0"/>
              <a:t>витамин С </a:t>
            </a:r>
            <a:r>
              <a:rPr lang="ru-RU" dirty="0"/>
              <a:t>в комплексе с </a:t>
            </a:r>
            <a:r>
              <a:rPr lang="ru-RU" dirty="0" err="1"/>
              <a:t>рутином</a:t>
            </a:r>
            <a:r>
              <a:rPr lang="ru-RU" dirty="0"/>
              <a:t> . Источники: черная смородина, вишня ,черный виноград , черника, брусника.</a:t>
            </a:r>
          </a:p>
          <a:p>
            <a:pPr marL="0" indent="0">
              <a:buNone/>
            </a:pPr>
            <a:r>
              <a:rPr lang="ru-RU" u="sng" dirty="0"/>
              <a:t>Для нормализации микрофлоры кишечника </a:t>
            </a:r>
            <a:r>
              <a:rPr lang="ru-RU" dirty="0"/>
              <a:t>в пожилом возраста необходимо использовать кисломолочные продукты(простокваша, кефир , ацидофилин) и включить в рацион, содержащие пищевые волокна(пектиновые вещества)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7661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Суточный рацион питания человека должен соответствовать по энергетической ценности энергозатратам организма. </a:t>
            </a:r>
          </a:p>
          <a:p>
            <a:pPr marL="0" indent="0"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в энергии зависит от 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возраста и связанной с ним величины основного обмена,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пола, соотношения роста и массы тела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профессиональной и непрофессиональной деятельности человека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качества и условий жизни, климата.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в энергии определяется так же физиологическим состоянием (беременность, кормление грудью).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9333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2B392C-0B89-4E87-8D44-18E4E882D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питания пожилых люде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05DA59A-A682-4FEE-A556-3075B7964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731838"/>
            <a:ext cx="8928992" cy="5851524"/>
          </a:xfrm>
        </p:spPr>
        <p:txBody>
          <a:bodyPr>
            <a:normAutofit lnSpcReduction="10000"/>
          </a:bodyPr>
          <a:lstStyle/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пищи  должно быть регулярным(4-5 разовым).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4-х разовом режиме питания  распределение рациона: первый завтрак 25%,второй завтрак или полдник 15%,обед 35%,ужин 25%.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Ослабленным и больным людям  5-разовый режим питания: первый завтрак-25%,второй завтрак-15%,обед-30%,первый ужин-20%,второй ужин-10%.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этом в рационе лиц пожилого возраста соотношение основных питательных веществ(Б:Ж:У) будет 1 : 1,1 : 4,9 – у мужчин ,       1 : 1,1 : 4,7 – у женщин.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16470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спортсменов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Спортсмены в дни соревнований и тренировок имеют высокие энергозатраты (до мужчин 4500 – 5000 ккал, у женщин – 3500 – 4000 ккал).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Интенсивная мышечная работа сопровождается распадом белка, поэтому его потребность обеспечивается из расчета 2-2,5г/кг веса.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поддержания достаточного уровня глюкозы в крови 1/3 углеводов должны составлять легкоусвояемые моно- дисахариды.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Оптимальное соотношение питательных веществ в рационе спортсменов 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Б:Ж:У  -  1 : 0,7 : 4  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4-разовом приеме пищи.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88DC74A-1BFE-44DF-AC2A-481806C62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профилактики жировой инфильтрации печени ограничивается поступление жиров и в рацион дополнительно вводиться метионин (творог, рыба).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профилактики ацидоза в рацион включаются продукты (молоко, овощи, фрукты-15-20% энергетической ценности рациона; продукты , содержащие магний).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8644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питания спортсменов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4-разовый приём пищи. 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Завтрак содержит 30–35 %, обед – 35–40 %, полдник – 5–10 % и ужин – 25–30 % энергетической ценности рациона. 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дни соревнований есть нужно за 3,5 часа до старта и через 15 – 20 минут после тренировок. 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Потребность в витаминах, особенно водорастворимых, у спортсменов повышена. 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жирорастворимых витаминов особенно важен токоферол, стимулирующий мышечную деятельность и работу сердечной мышцы. 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Большие потребности в витаминах трудно удовлетворить естественными продуктами питания, поэтому спортсмены часто используют поливитаминные препараты и витаминизированные продукты. </a:t>
            </a:r>
          </a:p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у них повышена потребность в минеральных веществах (фосфор, железо, магний, хлориды).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31476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в условиях холодного климата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человека, проживающего в таких экстремальных климатических условиях, формируется так называемый метаболический тип с повышением энергетической значимости белков и жиров и снижения углеводов.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рационе жителей севера преобладают мясо и рыба и почти полностью отсутствуют молочные продукты, овощи и фрукты.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пищей поступает холестерина более 600 – 700 мг/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но в силу особенностей обмена атеросклероз и его осложнения (инфаркт миокарда, инсульт) занимают скромное положение (до 10 %) в структуре общей патологии коренного населения Крайнего Севера. 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00EB137-5509-4E1B-8AF8-2EB482DE7B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124744"/>
            <a:ext cx="8507288" cy="5001419"/>
          </a:xfrm>
        </p:spPr>
        <p:txBody>
          <a:bodyPr>
            <a:normAutofit fontScale="925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на Севере согласно по рекомендаций  ВОЗ с понижением среднемесячной температуры на каждые 10 С должно увеличить энергетическую ценность на 5%.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среднем потребность жителей Севера в энергии на 10-15% выше потребности жителей других климатических зон.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Белок должен обеспечивать 15% энергетической ценности рациона, жир-35%, углеводы-50%</a:t>
            </a:r>
          </a:p>
        </p:txBody>
      </p:sp>
    </p:spTree>
    <p:extLst>
      <p:ext uri="{BB962C8B-B14F-4D97-AF65-F5344CB8AC3E}">
        <p14:creationId xmlns:p14="http://schemas.microsoft.com/office/powerpoint/2010/main" val="23922933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в условиях жаркого климата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Жара вызывает сложные изменения в деятельности системы гипофиз – кора надпочечников. 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Вследствие этого мобилизуется белковый и углеводный обмен, что ведёт к увеличению выведения калия с мочой.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Следовательно при построении рациона питания в жарком климате следует учитывать особенности метаболизма 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елка и минеральных веществ.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Питание в условиях жаркого климата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4464496"/>
          </a:xfrm>
        </p:spPr>
        <p:txBody>
          <a:bodyPr>
            <a:no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Рацион в условиях жаркого климата должен содержать оптимальное количество полноценных белков, водорастворимых витаминов и минеральных веществ и меньше насыщенных жиров.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Свежие овощи и фрукты, а так же минеральная вода позволяют уменьшить дефицит водорастворимых витаминов и нормализовать водно-электролитный баланс.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Жажду лучше утолять 200 – 300 мл воды через 1 – 2 часа.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После приёма пищи и отдыха лучше пить натуральные фруктовые соки, чай, кофе, компоты.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Хлорид натрия добавляют к питью для здоровых людей только при потерях жидкости с потом, превышающих 5 л/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сут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Желательно перенести приём пищи на менее жаркое время суток, поэтому энергетическая ценность завтрака и обеда равняется 25 %, а остальные 50 % суточной энергетической ценности рациона приходятся на ужин.</a:t>
            </a:r>
          </a:p>
        </p:txBody>
      </p:sp>
    </p:spTree>
    <p:extLst>
      <p:ext uri="{BB962C8B-B14F-4D97-AF65-F5344CB8AC3E}">
        <p14:creationId xmlns:p14="http://schemas.microsoft.com/office/powerpoint/2010/main" val="20025907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A1C2234-0D95-4234-8A2D-08CC3D5CF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ctr" eaLnBrk="1" hangingPunct="1">
              <a:buNone/>
            </a:pPr>
            <a:r>
              <a:rPr lang="ru-RU" altLang="ru-RU" sz="2800" i="1" u="sng" dirty="0">
                <a:latin typeface="Times New Roman" panose="02020603050405020304" pitchFamily="18" charset="0"/>
              </a:rPr>
              <a:t>Соотношение белков, жиров , углеводов по стандарту для взрослого населения</a:t>
            </a:r>
            <a:endParaRPr lang="en-US" altLang="ru-RU" sz="2800" i="1" u="sng" dirty="0">
              <a:latin typeface="Times New Roman" panose="02020603050405020304" pitchFamily="18" charset="0"/>
            </a:endParaRPr>
          </a:p>
          <a:p>
            <a:pPr marL="0" indent="0" algn="ctr" eaLnBrk="1" hangingPunct="1">
              <a:buNone/>
            </a:pPr>
            <a:r>
              <a:rPr lang="bg-BG" altLang="ru-RU" sz="3500" b="1" dirty="0">
                <a:latin typeface="Times New Roman" panose="02020603050405020304" pitchFamily="18" charset="0"/>
              </a:rPr>
              <a:t>Б:Ж:У=1:1:4</a:t>
            </a:r>
          </a:p>
          <a:p>
            <a:pPr marL="0" indent="0" algn="just" eaLnBrk="1" hangingPunct="1">
              <a:buNone/>
            </a:pPr>
            <a:r>
              <a:rPr lang="bg-BG" altLang="ru-RU" sz="32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Крайний Север, холодное время год</a:t>
            </a:r>
            <a:endParaRPr lang="en-US" altLang="ru-RU" sz="3200" i="1" u="sng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 eaLnBrk="1" hangingPunct="1">
              <a:buNone/>
            </a:pPr>
            <a:r>
              <a:rPr lang="bg-BG" alt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Б : Ж : У = 1 : 1,1 : 3,7</a:t>
            </a:r>
            <a:endParaRPr lang="bg-BG" alt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 eaLnBrk="1" hangingPunct="1">
              <a:buNone/>
            </a:pPr>
            <a:r>
              <a:rPr lang="bg-BG" alt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У по↓, а по↑ Б,Ж</a:t>
            </a:r>
          </a:p>
          <a:p>
            <a:pPr marL="0" indent="0" algn="just" eaLnBrk="1" hangingPunct="1">
              <a:buNone/>
            </a:pPr>
            <a:endParaRPr lang="bg-BG" alt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 eaLnBrk="1" hangingPunct="1">
              <a:buNone/>
            </a:pPr>
            <a:r>
              <a:rPr lang="bg-BG" altLang="ru-RU" sz="3200" i="1" u="sng" dirty="0">
                <a:solidFill>
                  <a:srgbClr val="000000"/>
                </a:solidFill>
                <a:latin typeface="Times New Roman" panose="02020603050405020304" pitchFamily="18" charset="0"/>
              </a:rPr>
              <a:t>Жаркое время года, южные широты</a:t>
            </a:r>
            <a:endParaRPr lang="bg-BG" alt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 eaLnBrk="1" hangingPunct="1">
              <a:buNone/>
            </a:pPr>
            <a:r>
              <a:rPr lang="bg-BG" altLang="ru-RU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Б : Ж : У = 1 : 1,2 : 4,6</a:t>
            </a:r>
            <a:endParaRPr lang="bg-BG" altLang="ru-RU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 algn="just" eaLnBrk="1" hangingPunct="1">
              <a:buNone/>
            </a:pPr>
            <a:r>
              <a:rPr lang="bg-BG" altLang="ru-RU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У по↑, а по↓ Б,Ж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37955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160337"/>
            <a:ext cx="9252520" cy="1143000"/>
          </a:xfrm>
        </p:spPr>
        <p:txBody>
          <a:bodyPr>
            <a:noAutofit/>
          </a:bodyPr>
          <a:lstStyle/>
          <a:p>
            <a:r>
              <a:rPr lang="ru-RU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населения, проживающего на территориях с повышенным уровнем радиационного воздействия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детей и взрослых в таких районах должно быть направлено на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полное удовлетворение потребностей организма в пищевых веществах и энергии,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профилактику возможных неблагоприятных биохимических нарушений (усиление перекисного окисления липидов, нарушение стабильности и проницаемости биологических мембран) и заболеваний, связанных с этими нарушениями.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работников умственного труда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12968" cy="51125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трудовом процессе сочетаются: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минимальные энергозатраты 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гипокинезия,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нервно-эмоциональное напряжение.</a:t>
            </a:r>
            <a:endParaRPr lang="ru-RU" sz="2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работников умственного труда широко распространены: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1.избыточная масса тела ,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ожирение(31-36%),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3.заболевания органов кровообращения, 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4.Заболевания органов пищеварения.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Основными принципами  построения  рационов питания взрослого и детского населения  являются 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увеличение  доли белков до 15 % энергетической ценности рациона, в основном за счет белков животного происхождения;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относительное  ограниченное поступление ПНЖК при общем содержании жира не более 30 % энергетической ценности.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содержание витаминов-антиоксидантов (А, Е, С), необходимо повысить на 20 – 50 % по сравнению с возрастными нормами.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на 20-30% содержания растительных волокон, обеспечивающих нормальную  моторику  кишечника и способных к неспецифической сорбции радионуклидов.</a:t>
            </a:r>
          </a:p>
          <a:p>
            <a:pPr marL="0" indent="0"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>
            <a:normAutofit fontScale="55000" lnSpcReduction="20000"/>
          </a:bodyPr>
          <a:lstStyle/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содержания кальция и калия, способствующих выведению радионуклидов стронция и цезия соответственно;</a:t>
            </a:r>
          </a:p>
          <a:p>
            <a:pPr marL="0" indent="0">
              <a:buNone/>
            </a:pP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Достаточное содержание в рационе йода, направленное на компенсацию его дефицита биогеохимических провинциях со сниженным содержанием в почве, воде и пищевых продуктах. </a:t>
            </a:r>
          </a:p>
          <a:p>
            <a:pPr marL="0" indent="0">
              <a:buNone/>
            </a:pP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обеспечения потребности в йоде и пищевых волокнах в рацион следует вводить продукты моря (морская капуста, водоросли). </a:t>
            </a:r>
          </a:p>
          <a:p>
            <a:pPr marL="0" indent="0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рацион включают мясо, птицу, рыбу, субпродукты, молоко, творог и сыр (полноценный белок и легкоусвояемый кальций), овощи и фрукты, натуральные соки с мякотью (витамин С, каротин, калий, пектин, клетчатка). </a:t>
            </a:r>
          </a:p>
          <a:p>
            <a:pPr marL="0" indent="0">
              <a:buNone/>
            </a:pPr>
            <a:r>
              <a:rPr lang="ru-RU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Рекомендуется регулярный приём поливитаминных препаратов.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039873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94691B6-1419-41B0-B40D-E14EF7245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Решить тесты</a:t>
            </a:r>
            <a:endParaRPr lang="ru-RU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СООТНОШЕНИЕ БЕЛКОВ, ЖИРОВ, УГЛЕВОДОВ В СБАЛАНСИРОВАННОМ СУТОЧНОМ РАЦИОНЕ ДЛЯ РАБОТНИКОВ УМСТВЕННОГО ТРУДА СОСТАВЛЯЕТ</a:t>
            </a:r>
          </a:p>
          <a:p>
            <a:pPr marL="742950" lvl="1" indent="-285750">
              <a:buFont typeface="+mj-lt"/>
              <a:buAutoNum type="arabicParenR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1:1:4</a:t>
            </a:r>
          </a:p>
          <a:p>
            <a:pPr marL="742950" lvl="1" indent="-285750">
              <a:buFont typeface="+mj-lt"/>
              <a:buAutoNum type="arabicParenR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1:0,8:3</a:t>
            </a:r>
          </a:p>
          <a:p>
            <a:pPr marL="742950" lvl="1" indent="-285750">
              <a:buFont typeface="+mj-lt"/>
              <a:buAutoNum type="arabicParenR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1:0,8:6</a:t>
            </a:r>
          </a:p>
          <a:p>
            <a:pPr marL="742950" lvl="1" indent="-285750">
              <a:buFont typeface="+mj-lt"/>
              <a:buAutoNum type="arabicParenR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1:1:5</a:t>
            </a:r>
          </a:p>
          <a:p>
            <a:pPr marL="742950" lvl="1" indent="-285750">
              <a:buFont typeface="+mj-lt"/>
              <a:buAutoNum type="arabicParenR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1:2:4</a:t>
            </a:r>
          </a:p>
          <a:p>
            <a:pPr marL="342900" lvl="0" indent="-342900">
              <a:buFont typeface="+mj-lt"/>
              <a:buAutoNum type="arabicPeriod"/>
              <a:tabLst>
                <a:tab pos="4572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РАСХОД ЭНЕРГИИ НА АДАПТАЦИЮ К КЛИМАТУ В РАЙОНАХ КРАЙНЕГО СЕВЕРА</a:t>
            </a:r>
          </a:p>
          <a:p>
            <a:pPr marL="742950" lvl="1" indent="-285750">
              <a:buFont typeface="+mj-lt"/>
              <a:buAutoNum type="arabicParenR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увеличивается на 10 %</a:t>
            </a:r>
          </a:p>
          <a:p>
            <a:pPr marL="742950" lvl="1" indent="-285750">
              <a:buFont typeface="+mj-lt"/>
              <a:buAutoNum type="arabicParenR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уменьшается на 10 %</a:t>
            </a:r>
          </a:p>
          <a:p>
            <a:pPr marL="742950" lvl="1" indent="-285750">
              <a:buFont typeface="+mj-lt"/>
              <a:buAutoNum type="arabicParenR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увеличивается на 15 %</a:t>
            </a:r>
          </a:p>
          <a:p>
            <a:pPr marL="742950" lvl="1" indent="-285750">
              <a:buFont typeface="+mj-lt"/>
              <a:buAutoNum type="arabicParenR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уменьшается у мужчин на 15 %</a:t>
            </a:r>
          </a:p>
          <a:p>
            <a:pPr marL="742950" lvl="1" indent="-285750">
              <a:buFont typeface="+mj-lt"/>
              <a:buAutoNum type="arabicParenR"/>
              <a:tabLst>
                <a:tab pos="914400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увеличивается у женщин на 20 %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1200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A6F6397-B5A9-4812-92F8-D09D5E6D2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5649491"/>
          </a:xfrm>
        </p:spPr>
        <p:txBody>
          <a:bodyPr>
            <a:norm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Калорийность у работников умственного труда должна соответствовать энергозатратам (2000-2400 ккал).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Белок животного происхождения должен составлять не менее 55% всего белка.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рационе должно содержатся: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- 58-72г. белка, 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-60-81г. жиров, </a:t>
            </a:r>
          </a:p>
          <a:p>
            <a:pPr marL="0" indent="0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-257-358г. углеводов.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463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>
            <a:extLst>
              <a:ext uri="{FF2B5EF4-FFF2-40B4-BE49-F238E27FC236}">
                <a16:creationId xmlns:a16="http://schemas.microsoft.com/office/drawing/2014/main" id="{50C51356-14CF-42FD-99F0-D70C3E2B7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579296" cy="5577483"/>
          </a:xfrm>
        </p:spPr>
        <p:txBody>
          <a:bodyPr>
            <a:normAutofit fontScale="70000" lnSpcReduction="20000"/>
          </a:bodyPr>
          <a:lstStyle/>
          <a:p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Питание должно быть с антисклеротической и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липотропной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направленностью(аминокислота метионин).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Источники метионина и серосодержащих аминокислот –сыры, куриное мясо, рыба, творог, бобовые и рожь.</a:t>
            </a:r>
          </a:p>
          <a:p>
            <a:pPr marL="0" indent="0">
              <a:buNone/>
            </a:pP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Витамины обладающие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липотропным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и 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противосклеротическими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действием ( холин, инозит, витамины Е, В12, фолиевая кислота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вит.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ru-RU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Повысить потребность витаминов группы В на 25-30%, витамина С- на 30%.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 следует :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-Увеличить долю хлеба грубого помола, овощей, моркови, свежей зелени, фруктов.</a:t>
            </a:r>
          </a:p>
          <a:p>
            <a:pPr marL="0" indent="0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Периодически принимать антиоксидантный витаминный комплекс.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2817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88EB15-2BC8-4CBD-947C-D4F9E1FDE2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36004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Режим питания работников умственного труда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DBA019-8F68-4726-8B06-22CD90BC4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85000" lnSpcReduction="20000"/>
          </a:bodyPr>
          <a:lstStyle/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Прием пищи 4 раза в день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котором достигается лучшее переваривание пищи и наиболее высокое усвоение пищевых веществ.</a:t>
            </a:r>
          </a:p>
          <a:p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Промежутки между приемами пищи не должны превышать 4-5 ч,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результате чего создается  равномерная нагрузка на пищеварительный аппарат.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восстановления нормальной деятельности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пищеварительных желез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должны иметь ежесуточно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отдых (10-11ч).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Поздний ужин лишает секреторный аппарат отдыха, что приводит  к перенапряжению и истощению пищеварительных желез. </a:t>
            </a:r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Ужинать следует не позднее чем за 3 ч до отдыха.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8059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4-х разовом питании рекомендуется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1-й завтрак 25% энергетической ценности рациона, 2-ой завтрак - 20%, обед 35%, ужин 20%. </a:t>
            </a:r>
          </a:p>
          <a:p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второму варианту - завтрак 25%, обед 35%, полдник 15%, и на ужин 25% энергетической ценности</a:t>
            </a:r>
          </a:p>
          <a:p>
            <a:pPr marL="0" indent="0">
              <a:buNone/>
            </a:pPr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Соотношение Б:Ж:У для работников умственного труда 1:0,8:3.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976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задачи организации рационального питания беременных женщин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удовлетворение физиологических потребностей плода в основных пищевых веществах и энергии, необходимых для его роста и развития;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удовлетворение физиологических потребностей беременной женщины в основных пищевых веществах и энергии, необходимых для сохранения ее здоровья и работоспособности;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обеспечение комфортного самочувствия, хорошего настроения и высокой активности женщины на всех этапах беременности.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1265</TotalTime>
  <Words>2754</Words>
  <Application>Microsoft Office PowerPoint</Application>
  <PresentationFormat>Экран (4:3)</PresentationFormat>
  <Paragraphs>198</Paragraphs>
  <Slides>42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7" baseType="lpstr">
      <vt:lpstr>Arial</vt:lpstr>
      <vt:lpstr>Calibri</vt:lpstr>
      <vt:lpstr>Times New Roman</vt:lpstr>
      <vt:lpstr>Wingdings</vt:lpstr>
      <vt:lpstr>Тема Office</vt:lpstr>
      <vt:lpstr>Тема: Питание различных групп населения</vt:lpstr>
      <vt:lpstr>Презентация PowerPoint</vt:lpstr>
      <vt:lpstr>Презентация PowerPoint</vt:lpstr>
      <vt:lpstr>Питание работников умственного труда </vt:lpstr>
      <vt:lpstr>Презентация PowerPoint</vt:lpstr>
      <vt:lpstr>Презентация PowerPoint</vt:lpstr>
      <vt:lpstr>Режим питания работников умственного труда</vt:lpstr>
      <vt:lpstr>Презентация PowerPoint</vt:lpstr>
      <vt:lpstr>Основные задачи организации рационального питания беременных женщин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Питание лиц пожилого возраста                </vt:lpstr>
      <vt:lpstr>Питание пожилых людей</vt:lpstr>
      <vt:lpstr>Основные принципы питания пожилых и старых людей: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Режим питания пожилых людей</vt:lpstr>
      <vt:lpstr>Питание спортсменов</vt:lpstr>
      <vt:lpstr>Презентация PowerPoint</vt:lpstr>
      <vt:lpstr>Режим питания спортсменов</vt:lpstr>
      <vt:lpstr>Питание в условиях холодного климата</vt:lpstr>
      <vt:lpstr>Презентация PowerPoint</vt:lpstr>
      <vt:lpstr>Питание в условиях жаркого климата</vt:lpstr>
      <vt:lpstr>Питание в условиях жаркого климата</vt:lpstr>
      <vt:lpstr>Презентация PowerPoint</vt:lpstr>
      <vt:lpstr>Питание населения, проживающего на территориях с повышенным уровнем радиационного воздействия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oorjak</dc:creator>
  <cp:lastModifiedBy>пользователь пользователь</cp:lastModifiedBy>
  <cp:revision>91</cp:revision>
  <dcterms:created xsi:type="dcterms:W3CDTF">2018-09-13T11:27:03Z</dcterms:created>
  <dcterms:modified xsi:type="dcterms:W3CDTF">2020-09-05T08:56:11Z</dcterms:modified>
</cp:coreProperties>
</file>