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2"/>
  </p:sldMasterIdLst>
  <p:notesMasterIdLst>
    <p:notesMasterId r:id="rId25"/>
  </p:notesMasterIdLst>
  <p:sldIdLst>
    <p:sldId id="258" r:id="rId3"/>
    <p:sldId id="263" r:id="rId4"/>
    <p:sldId id="264" r:id="rId5"/>
    <p:sldId id="261" r:id="rId6"/>
    <p:sldId id="266" r:id="rId7"/>
    <p:sldId id="267" r:id="rId8"/>
    <p:sldId id="268" r:id="rId9"/>
    <p:sldId id="270" r:id="rId10"/>
    <p:sldId id="271" r:id="rId11"/>
    <p:sldId id="272" r:id="rId12"/>
    <p:sldId id="273" r:id="rId13"/>
    <p:sldId id="275" r:id="rId14"/>
    <p:sldId id="276" r:id="rId15"/>
    <p:sldId id="277" r:id="rId16"/>
    <p:sldId id="278" r:id="rId17"/>
    <p:sldId id="279" r:id="rId18"/>
    <p:sldId id="281" r:id="rId19"/>
    <p:sldId id="280" r:id="rId20"/>
    <p:sldId id="282" r:id="rId21"/>
    <p:sldId id="283" r:id="rId22"/>
    <p:sldId id="284" r:id="rId23"/>
    <p:sldId id="28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FCFDF-A067-46C5-AF86-1DE65329CBF7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BC37C-4C9D-4D4E-A0F0-85A68AE06E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1852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BC37C-4C9D-4D4E-A0F0-85A68AE06EB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6943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C0A8-30FE-4294-A455-4AC122536AF1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5A92-8825-4221-BFD5-FFC87AACB1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C0A8-30FE-4294-A455-4AC122536AF1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5A92-8825-4221-BFD5-FFC87AACB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C0A8-30FE-4294-A455-4AC122536AF1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5A92-8825-4221-BFD5-FFC87AACB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C0A8-30FE-4294-A455-4AC122536AF1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5A92-8825-4221-BFD5-FFC87AACB1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C0A8-30FE-4294-A455-4AC122536AF1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5A92-8825-4221-BFD5-FFC87AACB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C0A8-30FE-4294-A455-4AC122536AF1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5A92-8825-4221-BFD5-FFC87AACB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C0A8-30FE-4294-A455-4AC122536AF1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5A92-8825-4221-BFD5-FFC87AACB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C0A8-30FE-4294-A455-4AC122536AF1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5A92-8825-4221-BFD5-FFC87AACB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C0A8-30FE-4294-A455-4AC122536AF1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5A92-8825-4221-BFD5-FFC87AACB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C0A8-30FE-4294-A455-4AC122536AF1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5A92-8825-4221-BFD5-FFC87AACB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C0A8-30FE-4294-A455-4AC122536AF1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5A92-8825-4221-BFD5-FFC87AACB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A74FC0A8-30FE-4294-A455-4AC122536AF1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695B5A92-8825-4221-BFD5-FFC87AACB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598"/>
          <a:stretch/>
        </p:blipFill>
        <p:spPr>
          <a:xfrm>
            <a:off x="0" y="1916832"/>
            <a:ext cx="9144000" cy="4995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83568" y="2535039"/>
            <a:ext cx="7772400" cy="749945"/>
          </a:xfrm>
          <a:prstGeom prst="rect">
            <a:avLst/>
          </a:prstGeom>
          <a:solidFill>
            <a:schemeClr val="tx1">
              <a:alpha val="41000"/>
            </a:schemeClr>
          </a:solidFill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all" spc="5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Внеземные цивилизации</a:t>
            </a:r>
            <a:endParaRPr kumimoji="0" lang="ru-RU" sz="4000" b="0" i="0" u="none" strike="noStrike" kern="1200" cap="all" spc="5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467544" y="4988768"/>
            <a:ext cx="8208912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Tx/>
              <a:tabLst/>
              <a:defRPr/>
            </a:pPr>
            <a:r>
              <a:rPr kumimoji="0" lang="ru-RU" sz="2000" b="0" i="0" u="none" strike="noStrike" kern="1200" cap="none" spc="3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Преподаватель: Агафонова Н.В.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3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3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Tx/>
              <a:tabLst/>
              <a:defRPr/>
            </a:pPr>
            <a:r>
              <a:rPr kumimoji="0" lang="ru-RU" sz="2000" b="0" i="0" u="none" strike="noStrike" kern="1200" cap="none" spc="3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-2020-</a:t>
            </a:r>
            <a:endParaRPr kumimoji="0" lang="ru-RU" sz="2000" b="0" i="0" u="none" strike="noStrike" kern="1200" cap="none" spc="3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611560" y="188640"/>
            <a:ext cx="7921625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 ОБРАЗОВАТЕЛЬНОЕ УЧРЕЖДЕНИЕ</a:t>
            </a:r>
          </a:p>
          <a:p>
            <a:pPr algn="ctr"/>
            <a: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ВЫСШЕГО ОБРАЗОВАНИЯ</a:t>
            </a:r>
          </a:p>
          <a:p>
            <a:pPr algn="ctr"/>
            <a: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«КРАСНОЯРСКИЙ ГОСУДАРСТВЕННЫЙ МЕДИЦИНСКИЙ УНИВЕРСИТЕТ</a:t>
            </a:r>
          </a:p>
          <a:p>
            <a:pPr algn="ctr"/>
            <a: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ИМЕНИ ПРОФЕССОРА В.Ф. ВОЙНО-ЯСЕНЕЦКОГО» </a:t>
            </a:r>
          </a:p>
          <a:p>
            <a:pPr algn="ctr"/>
            <a: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 ЗДРАВООХРАНЕНИЯ РОССИЙСКОЙ ФЕДЕРАЦИИ</a:t>
            </a:r>
          </a:p>
          <a:p>
            <a:pPr algn="ctr"/>
            <a: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  <a:endParaRPr lang="ru-RU" alt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758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16632"/>
            <a:ext cx="2376264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699792" y="742052"/>
            <a:ext cx="62646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конце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50-х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годов в лабораториях были имитированы условия, существовавшие на молодой Земле: водород, аммиак, метан, вода, грозовые разряды и ультрафиолетовое излучение. Из всего этого за небольшое время сформировались важнейшие аминокислоты и основания РНК. Подобные соединения можно найти и в холодных молекулярных облаках.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077072"/>
            <a:ext cx="8640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Существует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даже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теория панспермии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выдвинутая в 1908 году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Сванте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Аррениусом. Согласно этой теории, органические соединения, необходимые для образования жизни, или даже простейшие ее формы (вирусы, бактерии) могут распространяться в межзвездном пространстве под действием светового давления или переноситься с одной планеты на другую разумными существами.</a:t>
            </a:r>
          </a:p>
        </p:txBody>
      </p:sp>
    </p:spTree>
    <p:extLst>
      <p:ext uri="{BB962C8B-B14F-4D97-AF65-F5344CB8AC3E}">
        <p14:creationId xmlns:p14="http://schemas.microsoft.com/office/powerpoint/2010/main" xmlns="" val="383661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4624"/>
            <a:ext cx="90364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Органическая жизнь может, по-видимому, зародиться только на планетах, температура на которых не выходит за пределы от –100 °C до 100 °C. Области пространства, где эти условия существуют, образуют вокруг звезд т.н. «зоны жизни»: очень небольшие возле звезд-карликов и протяженные возле звезд-гигантов. Однако гиганты и сверхгиганты «живут» всего десятки миллионов лет – этого времени явно недостаточно для возникновения жизни (судя по Земле). Поэтому наиболее вероятно обнаружить жизнь возле звезд главной последовательности классов от F до К. Впрочем,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исключена возможность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неорганической жизни, построенной не на углероде, а, например, на кремниевой основе.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4293096"/>
            <a:ext cx="3312369" cy="2294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0609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134044"/>
            <a:ext cx="903649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Чтобы оценить количество цивилизаций в нашей Галактике, готовых вступить с нами в контакт, американский радиоастроном Френсис Дрейк предложил названную его именем формулу:</a:t>
            </a:r>
          </a:p>
          <a:p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3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 = N · P</a:t>
            </a:r>
            <a:r>
              <a:rPr lang="en-US" sz="2300" b="1" i="1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3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· P</a:t>
            </a:r>
            <a:r>
              <a:rPr lang="en-US" sz="2300" b="1" i="1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3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· P</a:t>
            </a:r>
            <a:r>
              <a:rPr lang="en-US" sz="2300" b="1" i="1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3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· P</a:t>
            </a:r>
            <a:r>
              <a:rPr lang="en-US" sz="2300" b="1" i="1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3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· t/T</a:t>
            </a:r>
          </a:p>
          <a:p>
            <a:r>
              <a:rPr lang="ru-RU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2300" i="1" dirty="0" smtClean="0">
                <a:latin typeface="Times New Roman" pitchFamily="18" charset="0"/>
                <a:cs typeface="Times New Roman" pitchFamily="18" charset="0"/>
              </a:rPr>
              <a:t>– количество цивилизаций, 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2300" i="1" dirty="0" smtClean="0">
                <a:latin typeface="Times New Roman" pitchFamily="18" charset="0"/>
                <a:cs typeface="Times New Roman" pitchFamily="18" charset="0"/>
              </a:rPr>
              <a:t>– количество звёзд в Галактике, 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3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300" i="1" dirty="0" smtClean="0">
                <a:latin typeface="Times New Roman" pitchFamily="18" charset="0"/>
                <a:cs typeface="Times New Roman" pitchFamily="18" charset="0"/>
              </a:rPr>
              <a:t>доля звёзд, имеющих планетные системы,  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3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300" i="1" dirty="0" smtClean="0">
                <a:latin typeface="Times New Roman" pitchFamily="18" charset="0"/>
                <a:cs typeface="Times New Roman" pitchFamily="18" charset="0"/>
              </a:rPr>
              <a:t>доля планетных систем, на которых возникла жизнь, 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300" i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300" i="1" dirty="0" smtClean="0">
                <a:latin typeface="Times New Roman" pitchFamily="18" charset="0"/>
                <a:cs typeface="Times New Roman" pitchFamily="18" charset="0"/>
              </a:rPr>
              <a:t> – доля планет, на которых жизнь стала разумной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 P</a:t>
            </a:r>
            <a:r>
              <a:rPr lang="en-US" sz="2300" i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300" i="1" dirty="0" smtClean="0">
                <a:latin typeface="Times New Roman" pitchFamily="18" charset="0"/>
                <a:cs typeface="Times New Roman" pitchFamily="18" charset="0"/>
              </a:rPr>
              <a:t>доля разумных сообществ, достигших уровня нашей цивилизации и желающих вступить с нами в контакт, 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ru-RU" sz="2300" i="1" dirty="0" smtClean="0">
                <a:latin typeface="Times New Roman" pitchFamily="18" charset="0"/>
                <a:cs typeface="Times New Roman" pitchFamily="18" charset="0"/>
              </a:rPr>
              <a:t>– среднее время существования технической цивилизации, 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ru-RU" sz="2300" i="1" dirty="0" smtClean="0">
                <a:latin typeface="Times New Roman" pitchFamily="18" charset="0"/>
                <a:cs typeface="Times New Roman" pitchFamily="18" charset="0"/>
              </a:rPr>
              <a:t>– возраст Галактики.  Отношение 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t/T </a:t>
            </a:r>
            <a:r>
              <a:rPr lang="ru-RU" sz="2300" i="1" dirty="0" smtClean="0">
                <a:latin typeface="Times New Roman" pitchFamily="18" charset="0"/>
                <a:cs typeface="Times New Roman" pitchFamily="18" charset="0"/>
              </a:rPr>
              <a:t>– доля цивилизаций, готовых вступить с нами в контакт и существующих одновременно с нами.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К сожалению, оценить эти величины очень сложно. 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Известно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, что возраст Галактики 10</a:t>
            </a:r>
            <a:r>
              <a:rPr lang="ru-RU" sz="2300" baseline="30000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 лет, и в ней около 10</a:t>
            </a:r>
            <a:r>
              <a:rPr lang="ru-RU" sz="2300" baseline="30000" dirty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 звезд. Остальные компоненты формулы каждый автор оценивают по своему, но даже у самых оптимистичных из них получается, что в нашей Галактике имеется лишь несколько десятков цивилизаций, готовых вступить с нами в контакт.</a:t>
            </a:r>
          </a:p>
        </p:txBody>
      </p:sp>
    </p:spTree>
    <p:extLst>
      <p:ext uri="{BB962C8B-B14F-4D97-AF65-F5344CB8AC3E}">
        <p14:creationId xmlns:p14="http://schemas.microsoft.com/office/powerpoint/2010/main" xmlns="" val="65452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88204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Современная научная мысль допускает, что внеземные цивилизации могут осваивать (также как и мы) открытый космос. В этом случае следы их присутствия можно обнаружить по характерному радио- или инфракрасному излучению. К сожалению, попытки обнаружить подобные следы пока безрезультатны.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2841646"/>
            <a:ext cx="7164288" cy="4033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6246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71296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Начиная с 1960 года, проводятся поиски сигналов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оптическом и радиодиапазонах. Ученые направили свои приборы на ближайшие звезды, похожие на Солнце, и настроили их на волну 21 см, на которой излучает самое распространенное во Вселенной вещество – водород.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Постепенно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стало ясно, что шансы на успех появятся, только если прослушать все небо на всех частотах. Активные поиски разумных сигналов из космоса проводились в 1970–80-е годы в США, СССР и других странах. В 1990-е годы под руководством NASA (США) организована запись космических радиосигналов на многих частотах параллельно с научными исследованиями. В анализе этих сигналов с помощью Интернет принимают участие тысячи энтузиастов со всего мира.</a:t>
            </a:r>
          </a:p>
        </p:txBody>
      </p:sp>
      <p:pic>
        <p:nvPicPr>
          <p:cNvPr id="2050" name="Picture 2" descr="http://understandingcontext.com/wp-content/uploads/2015/05/SETI-Dish-Farm-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881"/>
          <a:stretch/>
        </p:blipFill>
        <p:spPr bwMode="auto">
          <a:xfrm>
            <a:off x="2699792" y="4653136"/>
            <a:ext cx="3384376" cy="198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2372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96780" y="184862"/>
            <a:ext cx="475252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 меньшей проблемой является язык, на котором будут общаться цивилизации. Земные языки здесь непригодны: они слишком сложны. Голландский математик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Ханс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Фройденталь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создал 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линкос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простой язык, базирующийся на математической логике. Возможно, именно на нем осуществится первый контакт.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16632"/>
            <a:ext cx="4039474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899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7944" y="188640"/>
            <a:ext cx="496855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1974 году из обсерватории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Аресибо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направлении скопления M13 Геркулеса было послано сообщение длиной 1679 байт. Если расположить их в виде прямоугольника со сторонами 23×73, то получится картинка, на которой можно увидеть Солнечную систему и место Земли в ней, схематическое изображение человека и спирали ДНК, радиотелескоп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Аресибо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население Земли в двоичной записи. Может быть, через 25 тысяч лет, на планете, вращающейся вокруг одной из миллионов звезд скопления, примут наш сигнал.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512" r="12219" b="12201"/>
          <a:stretch/>
        </p:blipFill>
        <p:spPr>
          <a:xfrm>
            <a:off x="395536" y="260648"/>
            <a:ext cx="3529211" cy="384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492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60" y="0"/>
            <a:ext cx="4136087" cy="31020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9334" y="0"/>
            <a:ext cx="4052168" cy="303912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9949" y="3056266"/>
            <a:ext cx="885698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Запущенные в семидесятых годах «Пионер-10» и «Пионер-11» несут в себе металлические пластинки, на которых выгравированы силуэты мужчины и женщины на фоне космического корабля, Солнечная система и траектория «Пионера», схема атома водорода и положение Солнца по отношению к наиболее ярким галактическим пульсарам. Спустя пять лет на «Вояджерах» отправились в путь два диска, на которых собраны виды Земли, животного и растительного мира, фотографии человека и схемы его строения, важнейшие научные сведения, а также голоса человека и животных, шум ветра и океанский прибой, образцы человеческой речи и классическая музыка.</a:t>
            </a:r>
          </a:p>
        </p:txBody>
      </p:sp>
    </p:spTree>
    <p:extLst>
      <p:ext uri="{BB962C8B-B14F-4D97-AF65-F5344CB8AC3E}">
        <p14:creationId xmlns:p14="http://schemas.microsoft.com/office/powerpoint/2010/main" xmlns="" val="57787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4772"/>
            <a:ext cx="9144000" cy="686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890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548680"/>
            <a:ext cx="9147056" cy="549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78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16632"/>
            <a:ext cx="7992888" cy="3481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7389" y="3744625"/>
            <a:ext cx="86370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24 июня 1947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года американский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пилот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Кеннет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Арнольд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заметил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воздухе объекты, напоминающие блюдца.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Объекты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двигались со скоростью более полутора тысяч миль в час и не отвечали на сигналы.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репортаже об этом случае впервые был употреблен термин «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летающая тарелка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». </a:t>
            </a:r>
          </a:p>
        </p:txBody>
      </p:sp>
    </p:spTree>
    <p:extLst>
      <p:ext uri="{BB962C8B-B14F-4D97-AF65-F5344CB8AC3E}">
        <p14:creationId xmlns:p14="http://schemas.microsoft.com/office/powerpoint/2010/main" xmlns="" val="103011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04664"/>
            <a:ext cx="9160642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481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39.r.photoshare.ru/01390/00d41c7bb8c4be7edd7a05c4247f335e781b74d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110" y="980728"/>
            <a:ext cx="9167109" cy="445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0956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692696"/>
            <a:ext cx="9144000" cy="51435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83568" y="2535039"/>
            <a:ext cx="7772400" cy="749945"/>
          </a:xfrm>
          <a:prstGeom prst="rect">
            <a:avLst/>
          </a:prstGeom>
          <a:solidFill>
            <a:schemeClr val="tx1">
              <a:alpha val="41000"/>
            </a:schemeClr>
          </a:solidFill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all" spc="5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Спасибо за внимание</a:t>
            </a:r>
            <a:endParaRPr kumimoji="0" lang="ru-RU" sz="4000" b="0" i="0" u="none" strike="noStrike" kern="1200" cap="all" spc="5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781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145436"/>
            <a:ext cx="4032448" cy="2419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2636912"/>
            <a:ext cx="8568952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Уфологи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(люди, занимающиеся проблемой НЛО) коллекционируют фотографии аномальных явлений, собирают сообщения о встречах с пилотами НЛО.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Помимо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НЛО, они интересуются загадочными кругами, возникающими на полях, сообщениями в летописях и памятниками архитектуры, которые отражают действие непонятных пока сил. В американском городке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Росуэлл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, недалеко от которого в 1949 году якобы приземлился летательный аппарат пришельцев (по следам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росуэлльских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событий был даже снят фильм «Ангар-18»), открыт музей НЛО.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СССР пик интереса к странным объектам пришелся на конец восьмидесятых – начало девяностых годов.</a:t>
            </a:r>
          </a:p>
        </p:txBody>
      </p:sp>
    </p:spTree>
    <p:extLst>
      <p:ext uri="{BB962C8B-B14F-4D97-AF65-F5344CB8AC3E}">
        <p14:creationId xmlns:p14="http://schemas.microsoft.com/office/powerpoint/2010/main" xmlns="" val="406256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784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Астрономы утверждают, что почти 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25 %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сообщивших о НЛО видели на самом деле Луну, Венеру или какую-нибудь другую планету, почти столько же – метеоры и искусственные спутники, еще около 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30 %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исследовательские зонды и самолеты. Часто с НЛО путают шаровые молнии или просто облака необычной формы. И лишь оставшиеся 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20 %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сообщений с полным правом могут называться неопознанными летающими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объектами.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2779141"/>
            <a:ext cx="6120680" cy="4078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9997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Вопрос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 внеземной жизни остается открытым. Он тесно связан с возможностью существования планетных систем у других звезд.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299532"/>
            <a:ext cx="88569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Сами планеты можно обнаружить непосредственными наблюдениями, по переменности блеска звезд, по возмущениям траектории и скорости звезды. Именно измерение возмущений скорости звезд, основанное на эффекте Доплера, принесло результаты: в девяностых годах XX века были открыты несколько десятков планетных систем. Практически все открытые планеты имеют массу от нескольких десятых до десятков масс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Юпитера. Планеты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массами порядка земной обнаружить значительно сложнее, но в 1992 году вблизи нейтронных звезд были открыты и они.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8" t="4173" r="2620" b="4215"/>
          <a:stretch/>
        </p:blipFill>
        <p:spPr>
          <a:xfrm>
            <a:off x="2015716" y="4681541"/>
            <a:ext cx="3780420" cy="2046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0900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49610"/>
            <a:ext cx="871296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Экзопланета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– это планета, которая находится за пределами нашей солнечной системы. В настоящее время учеными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открыта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лишь малая их доля </a:t>
            </a:r>
            <a:endParaRPr lang="ru-RU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Общее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количество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экзопланет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галактике Млечный Путь составляет более 100 миллиардов.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середину октября 2017 года достоверно подтверждено существование 3672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экзопланет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2752 планетных системах, из которых в 616 имеется более одной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планеты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728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4624"/>
            <a:ext cx="85689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Самая большая планета из найденных во Вселенной – это 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TrES-4.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Ее обнаружили в 2006 году, и располагается она в созвездии Геркулес. Планета под названием TrES-4 вращается вокруг звезды, которая находится на расстоянии около 1400 световых лет от планеты Земля.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Исследователи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утверждают, что диаметр обнаруженной планеты практически в 2 раза (точнее в 1,7) больше диаметра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Юпитера.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Температура TrES-4 около 1260 градусов по Цельсию.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38" t="14754" r="7476" b="11936"/>
          <a:stretch/>
        </p:blipFill>
        <p:spPr>
          <a:xfrm>
            <a:off x="5292080" y="4633834"/>
            <a:ext cx="3528392" cy="1891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1313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1" y="205414"/>
            <a:ext cx="870615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/>
              <a:t>На сентябрь </a:t>
            </a:r>
            <a:r>
              <a:rPr lang="ru-RU" sz="2600" dirty="0"/>
              <a:t>2014 года в каталоге </a:t>
            </a:r>
            <a:r>
              <a:rPr lang="ru-RU" sz="2600" dirty="0" err="1"/>
              <a:t>жизнепригодных</a:t>
            </a:r>
            <a:r>
              <a:rPr lang="ru-RU" sz="2600" dirty="0"/>
              <a:t> </a:t>
            </a:r>
            <a:r>
              <a:rPr lang="ru-RU" sz="2600" dirty="0" err="1"/>
              <a:t>экзопланет</a:t>
            </a:r>
            <a:r>
              <a:rPr lang="ru-RU" sz="2600" dirty="0"/>
              <a:t> присутствует </a:t>
            </a:r>
            <a:r>
              <a:rPr lang="ru-RU" sz="2600" dirty="0">
                <a:solidFill>
                  <a:srgbClr val="FFFF00"/>
                </a:solidFill>
              </a:rPr>
              <a:t>15 </a:t>
            </a:r>
            <a:r>
              <a:rPr lang="ru-RU" sz="2600" dirty="0"/>
              <a:t>подтверждённых </a:t>
            </a:r>
            <a:r>
              <a:rPr lang="ru-RU" sz="2600" dirty="0" err="1" smtClean="0"/>
              <a:t>экзопланет</a:t>
            </a:r>
            <a:r>
              <a:rPr lang="ru-RU" sz="2600" dirty="0" smtClean="0"/>
              <a:t>.</a:t>
            </a:r>
          </a:p>
          <a:p>
            <a:r>
              <a:rPr lang="ru-RU" sz="2600" dirty="0" err="1">
                <a:solidFill>
                  <a:srgbClr val="FFFF00"/>
                </a:solidFill>
              </a:rPr>
              <a:t>Глизе</a:t>
            </a:r>
            <a:r>
              <a:rPr lang="ru-RU" sz="2600" dirty="0">
                <a:solidFill>
                  <a:srgbClr val="FFFF00"/>
                </a:solidFill>
              </a:rPr>
              <a:t> 667 C </a:t>
            </a:r>
            <a:r>
              <a:rPr lang="ru-RU" sz="2600" dirty="0"/>
              <a:t> — </a:t>
            </a:r>
            <a:r>
              <a:rPr lang="ru-RU" sz="2600" dirty="0" err="1"/>
              <a:t>экзопланета</a:t>
            </a:r>
            <a:r>
              <a:rPr lang="ru-RU" sz="2600" dirty="0"/>
              <a:t> в обитаемой зоне, </a:t>
            </a:r>
            <a:r>
              <a:rPr lang="ru-RU" sz="2600" dirty="0" smtClean="0"/>
              <a:t>удалена </a:t>
            </a:r>
            <a:r>
              <a:rPr lang="ru-RU" sz="2600" dirty="0"/>
              <a:t>от Земли на ~ 22,7 световых лет.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2421" y="1916832"/>
            <a:ext cx="887404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/>
              <a:t>Минимальная масса планеты — 3,8 масс </a:t>
            </a:r>
            <a:r>
              <a:rPr lang="ru-RU" sz="2600" dirty="0" smtClean="0"/>
              <a:t>Земли. Температурный </a:t>
            </a:r>
            <a:r>
              <a:rPr lang="ru-RU" sz="2600" dirty="0"/>
              <a:t>режим планеты возможно очень близок к температурному режиму Земли. </a:t>
            </a:r>
            <a:r>
              <a:rPr lang="ru-RU" sz="2600" dirty="0" smtClean="0"/>
              <a:t>Средняя </a:t>
            </a:r>
            <a:r>
              <a:rPr lang="ru-RU" sz="2600" dirty="0"/>
              <a:t>приповерхностная температура атмосферы будет составлять около 300 К (27 °</a:t>
            </a:r>
            <a:r>
              <a:rPr lang="ru-RU" sz="2600" dirty="0" smtClean="0"/>
              <a:t>C). Планета </a:t>
            </a:r>
            <a:r>
              <a:rPr lang="ru-RU" sz="2600" dirty="0"/>
              <a:t>получает около 90 % той энергии, что получает Земля от </a:t>
            </a:r>
            <a:r>
              <a:rPr lang="ru-RU" sz="2600" dirty="0" smtClean="0"/>
              <a:t>Солнца. </a:t>
            </a:r>
            <a:endParaRPr lang="ru-RU" sz="2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13" t="9400" r="15350" b="9400"/>
          <a:stretch/>
        </p:blipFill>
        <p:spPr>
          <a:xfrm>
            <a:off x="4932040" y="4149080"/>
            <a:ext cx="3808757" cy="2390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9428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12968" cy="4578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50" dirty="0"/>
              <a:t>В Солнечной системе жизнь пока не обнаружена. На </a:t>
            </a:r>
            <a:r>
              <a:rPr lang="ru-RU" sz="2650" dirty="0">
                <a:solidFill>
                  <a:srgbClr val="FFFF00"/>
                </a:solidFill>
              </a:rPr>
              <a:t>Луне</a:t>
            </a:r>
            <a:r>
              <a:rPr lang="ru-RU" sz="2650" dirty="0"/>
              <a:t> и </a:t>
            </a:r>
            <a:r>
              <a:rPr lang="ru-RU" sz="2650" dirty="0">
                <a:solidFill>
                  <a:srgbClr val="FFFF00"/>
                </a:solidFill>
              </a:rPr>
              <a:t>Марсе</a:t>
            </a:r>
            <a:r>
              <a:rPr lang="ru-RU" sz="2650" dirty="0"/>
              <a:t> проводились эксперименты по ее поиску, их результат пока отрицательный. На Венере, Меркурии и планетах-гигантах условия для жизни в нашем понимании еще хуже. Возможно, какие-то первичные органические соединения можно обнаружить на спутниках планет-гигантов, например, в атмосфере </a:t>
            </a:r>
            <a:r>
              <a:rPr lang="ru-RU" sz="2650" dirty="0" smtClean="0">
                <a:solidFill>
                  <a:srgbClr val="FFFF00"/>
                </a:solidFill>
              </a:rPr>
              <a:t>Титана</a:t>
            </a:r>
            <a:r>
              <a:rPr lang="ru-RU" sz="2650" dirty="0" smtClean="0"/>
              <a:t> или </a:t>
            </a:r>
            <a:r>
              <a:rPr lang="ru-RU" sz="2650" dirty="0"/>
              <a:t>океане </a:t>
            </a:r>
            <a:r>
              <a:rPr lang="ru-RU" sz="2650" dirty="0">
                <a:solidFill>
                  <a:srgbClr val="FFFF00"/>
                </a:solidFill>
              </a:rPr>
              <a:t>Европы</a:t>
            </a:r>
            <a:r>
              <a:rPr lang="ru-RU" sz="2650" dirty="0"/>
              <a:t>. Интерес </a:t>
            </a:r>
            <a:r>
              <a:rPr lang="ru-RU" sz="2650" i="1" dirty="0" err="1"/>
              <a:t>экзобиологов</a:t>
            </a:r>
            <a:r>
              <a:rPr lang="ru-RU" sz="2650" dirty="0"/>
              <a:t> </a:t>
            </a:r>
            <a:r>
              <a:rPr lang="ru-RU" sz="2650" dirty="0" smtClean="0"/>
              <a:t>- ученые</a:t>
            </a:r>
            <a:r>
              <a:rPr lang="ru-RU" sz="2650" dirty="0"/>
              <a:t>, изучающие внеземную </a:t>
            </a:r>
            <a:r>
              <a:rPr lang="ru-RU" sz="2650" dirty="0" smtClean="0"/>
              <a:t>жизнь - вызывают </a:t>
            </a:r>
            <a:r>
              <a:rPr lang="ru-RU" sz="2650" dirty="0"/>
              <a:t>и метеориты, упавшие на Землю. На некоторых из них обнаружены «кирпичики жизни» – аминокислоты, причем даже те, которые на Земле практически не встречаются.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4653136"/>
            <a:ext cx="2232248" cy="20062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1913" y="4653136"/>
            <a:ext cx="4778559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67544" y="646081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Титан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860032" y="638132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Поверхность Европы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14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5C05813-BC1A-4A28-B524-0B64C28B10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Космический пейзаж</Template>
  <TotalTime>568</TotalTime>
  <Words>686</Words>
  <Application>Microsoft Office PowerPoint</Application>
  <PresentationFormat>Экран (4:3)</PresentationFormat>
  <Paragraphs>46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Горизонт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ната</cp:lastModifiedBy>
  <cp:revision>63</cp:revision>
  <dcterms:created xsi:type="dcterms:W3CDTF">2017-10-19T14:28:00Z</dcterms:created>
  <dcterms:modified xsi:type="dcterms:W3CDTF">2020-03-23T07:26:14Z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TC026355139991</vt:lpwstr>
  </property>
</Properties>
</file>