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2"/>
  </p:normalViewPr>
  <p:slideViewPr>
    <p:cSldViewPr>
      <p:cViewPr varScale="1">
        <p:scale>
          <a:sx n="99" d="100"/>
          <a:sy n="99" d="100"/>
        </p:scale>
        <p:origin x="105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0EEF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8609" y="565150"/>
            <a:ext cx="62611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9000" y="1250950"/>
            <a:ext cx="10414000" cy="3011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E0EEF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3215" y="788115"/>
            <a:ext cx="900557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4000" spc="285" dirty="0">
                <a:solidFill>
                  <a:srgbClr val="E8D495"/>
                </a:solidFill>
              </a:rPr>
              <a:t>ПРОТЕЗИРОВАНИЕ </a:t>
            </a:r>
            <a:r>
              <a:rPr sz="4000" spc="325" dirty="0">
                <a:solidFill>
                  <a:srgbClr val="E8D495"/>
                </a:solidFill>
              </a:rPr>
              <a:t>ЗУБОВ </a:t>
            </a:r>
            <a:r>
              <a:rPr sz="4000" spc="265" dirty="0">
                <a:solidFill>
                  <a:srgbClr val="E8D495"/>
                </a:solidFill>
              </a:rPr>
              <a:t>С  </a:t>
            </a:r>
            <a:r>
              <a:rPr sz="4000" spc="290" dirty="0">
                <a:solidFill>
                  <a:srgbClr val="E8D495"/>
                </a:solidFill>
              </a:rPr>
              <a:t>ИСПОЛЬЗОВАНИЕМ  </a:t>
            </a:r>
            <a:r>
              <a:rPr sz="4000" spc="315" dirty="0">
                <a:solidFill>
                  <a:srgbClr val="E8D495"/>
                </a:solidFill>
              </a:rPr>
              <a:t>ДЕНТАЛЬНЫХ</a:t>
            </a:r>
            <a:r>
              <a:rPr sz="4000" spc="140" dirty="0">
                <a:solidFill>
                  <a:srgbClr val="E8D495"/>
                </a:solidFill>
              </a:rPr>
              <a:t> </a:t>
            </a:r>
            <a:r>
              <a:rPr sz="4000" spc="295" dirty="0">
                <a:solidFill>
                  <a:srgbClr val="E8D495"/>
                </a:solidFill>
              </a:rPr>
              <a:t>ИМПЛАНТАТОВ.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8277859" y="4626609"/>
            <a:ext cx="363982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1625" indent="191770">
              <a:lnSpc>
                <a:spcPct val="100000"/>
              </a:lnSpc>
              <a:spcBef>
                <a:spcPts val="100"/>
              </a:spcBef>
            </a:pPr>
            <a:endParaRPr lang="ru-RU" dirty="0">
              <a:cs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0200" y="4191000"/>
            <a:ext cx="6096000" cy="20921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6350" indent="561340" algn="r">
              <a:lnSpc>
                <a:spcPct val="118300"/>
              </a:lnSpc>
              <a:spcBef>
                <a:spcPts val="95"/>
              </a:spcBef>
            </a:pPr>
            <a:r>
              <a:rPr lang="ru-RU" dirty="0">
                <a:solidFill>
                  <a:schemeClr val="bg1"/>
                </a:solidFill>
              </a:rPr>
              <a:t>Выполнил ординатор кафедры ортопедической стоматологии по специальности «стоматология ортопедическая»</a:t>
            </a:r>
          </a:p>
          <a:p>
            <a:pPr marL="12700" marR="6350" indent="561340" algn="r">
              <a:lnSpc>
                <a:spcPct val="118300"/>
              </a:lnSpc>
              <a:spcBef>
                <a:spcPts val="95"/>
              </a:spcBef>
            </a:pPr>
            <a:r>
              <a:rPr lang="ru-RU" dirty="0">
                <a:solidFill>
                  <a:schemeClr val="bg1"/>
                </a:solidFill>
              </a:rPr>
              <a:t> Джамбровский Владимир Алексеевич </a:t>
            </a:r>
          </a:p>
          <a:p>
            <a:pPr marL="12700" marR="6350" indent="561340" algn="r">
              <a:lnSpc>
                <a:spcPct val="118300"/>
              </a:lnSpc>
              <a:spcBef>
                <a:spcPts val="95"/>
              </a:spcBef>
            </a:pPr>
            <a:r>
              <a:rPr lang="ru-RU" dirty="0">
                <a:solidFill>
                  <a:schemeClr val="bg1"/>
                </a:solidFill>
              </a:rPr>
              <a:t>Рецензент профессор</a:t>
            </a:r>
          </a:p>
          <a:p>
            <a:pPr marL="12700" marR="6350" indent="561340" algn="r">
              <a:lnSpc>
                <a:spcPct val="118300"/>
              </a:lnSpc>
              <a:spcBef>
                <a:spcPts val="95"/>
              </a:spcBef>
            </a:pPr>
            <a:r>
              <a:rPr lang="ru-RU" dirty="0">
                <a:solidFill>
                  <a:schemeClr val="bg1"/>
                </a:solidFill>
              </a:rPr>
              <a:t> Чижов Юрий Васильевич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730" y="152400"/>
            <a:ext cx="10416540" cy="6252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499"/>
              </a:lnSpc>
              <a:spcBef>
                <a:spcPts val="100"/>
              </a:spcBef>
            </a:pPr>
            <a:r>
              <a:rPr sz="1700" b="1" spc="14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sz="1700" b="1" spc="135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КЛИНИКО-ЛАБОРАТОРНЫХ </a:t>
            </a:r>
            <a:r>
              <a:rPr sz="1700" b="1" spc="14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ЭТАПОВ </a:t>
            </a:r>
            <a:r>
              <a:rPr sz="1700" b="1" spc="13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ПРОТЕЗИРОВАНИЯ  </a:t>
            </a:r>
            <a:r>
              <a:rPr sz="1700" b="1" spc="145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МЕТАЛЛОКЕРАМИЧЕСКИМИ ЗУБНЫМИ </a:t>
            </a:r>
            <a:r>
              <a:rPr sz="1700" b="1" spc="14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ПРОТЕЗАМИ </a:t>
            </a:r>
            <a:r>
              <a:rPr sz="1700" b="1" spc="12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700" b="1" spc="14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ОПОРОЙ </a:t>
            </a:r>
            <a:r>
              <a:rPr sz="1700" b="1" spc="145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700" b="1" spc="-4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b="1" spc="145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ОДНОЭТАПНЫЕ  </a:t>
            </a:r>
            <a:r>
              <a:rPr sz="1700" b="1" spc="140" dirty="0">
                <a:solidFill>
                  <a:srgbClr val="E8D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ИМПЛАНТАТЫ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 marR="156210">
              <a:lnSpc>
                <a:spcPct val="101600"/>
              </a:lnSpc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Снимают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двухслойный или </a:t>
            </a:r>
            <a:r>
              <a:rPr sz="1700" spc="12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однослойный </a:t>
            </a:r>
            <a:r>
              <a:rPr sz="1700" spc="114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(монофазный) </a:t>
            </a:r>
            <a:r>
              <a:rPr sz="1700" spc="16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</a:t>
            </a:r>
            <a:r>
              <a:rPr sz="1700" spc="-26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силиконовым </a:t>
            </a:r>
            <a:r>
              <a:rPr sz="1700" spc="15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оттискным  </a:t>
            </a:r>
            <a:r>
              <a:rPr sz="1700" spc="114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материалом.</a:t>
            </a:r>
            <a:r>
              <a:rPr sz="1700" spc="7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2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</a:t>
            </a:r>
            <a:r>
              <a:rPr sz="1700" spc="7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4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центральную</a:t>
            </a:r>
            <a:r>
              <a:rPr sz="1700" spc="8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6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окклюзию</a:t>
            </a:r>
            <a:r>
              <a:rPr sz="1700" spc="6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5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700" spc="8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</a:t>
            </a:r>
            <a:r>
              <a:rPr sz="1700" spc="6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5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протетическую</a:t>
            </a:r>
            <a:r>
              <a:rPr sz="1700" spc="7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плоскость.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 marR="292735">
              <a:lnSpc>
                <a:spcPct val="101099"/>
              </a:lnSpc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sz="1700" spc="4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лаборатории </a:t>
            </a:r>
            <a:r>
              <a:rPr sz="1700" spc="14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изготавливают </a:t>
            </a:r>
            <a:r>
              <a:rPr sz="1700" spc="10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sz="1700" spc="12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sz="1700" spc="15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700" spc="-27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производят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восковой  </a:t>
            </a:r>
            <a:r>
              <a:rPr sz="1700" spc="14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композиции.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 marR="5537835">
              <a:lnSpc>
                <a:spcPct val="202199"/>
              </a:lnSpc>
              <a:spcBef>
                <a:spcPts val="10"/>
              </a:spcBef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Отливка </a:t>
            </a:r>
            <a:r>
              <a:rPr sz="1700" spc="13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металлического каркаса.  </a:t>
            </a: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sz="1700" spc="12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Припасовка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металлического</a:t>
            </a:r>
            <a:r>
              <a:rPr sz="170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каркаса.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>
              <a:lnSpc>
                <a:spcPct val="100000"/>
              </a:lnSpc>
              <a:spcBef>
                <a:spcPts val="5"/>
              </a:spcBef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sz="1700" spc="13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 </a:t>
            </a:r>
            <a:r>
              <a:rPr sz="1700" spc="14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искусственных</a:t>
            </a:r>
            <a:r>
              <a:rPr sz="1700" spc="-8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0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зубов.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>
              <a:lnSpc>
                <a:spcPct val="100000"/>
              </a:lnSpc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sz="1700" spc="12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нанесения </a:t>
            </a:r>
            <a:r>
              <a:rPr sz="1700" spc="14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керамического</a:t>
            </a:r>
            <a:r>
              <a:rPr sz="1700" spc="-9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4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покрытия.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>
              <a:lnSpc>
                <a:spcPct val="100000"/>
              </a:lnSpc>
              <a:spcBef>
                <a:spcPts val="5"/>
              </a:spcBef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металлокерамической </a:t>
            </a:r>
            <a:r>
              <a:rPr sz="1700" spc="17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коронки </a:t>
            </a:r>
            <a:r>
              <a:rPr sz="1700" spc="10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полости</a:t>
            </a:r>
            <a:r>
              <a:rPr sz="1700" spc="-24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2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рта.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" marR="1743710">
              <a:lnSpc>
                <a:spcPct val="202199"/>
              </a:lnSpc>
              <a:spcBef>
                <a:spcPts val="5"/>
              </a:spcBef>
            </a:pP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sz="1700" spc="7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sz="1700" spc="7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</a:t>
            </a:r>
            <a:r>
              <a:rPr sz="1700" spc="6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4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окрашивание</a:t>
            </a:r>
            <a:r>
              <a:rPr sz="1700" spc="7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5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700" spc="5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3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глазурование</a:t>
            </a:r>
            <a:r>
              <a:rPr sz="1700" spc="6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4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керамического</a:t>
            </a:r>
            <a:r>
              <a:rPr sz="1700" spc="6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4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покрытия.  </a:t>
            </a:r>
            <a:r>
              <a:rPr sz="1700" spc="11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sz="1700" spc="9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sz="1700" spc="15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</a:t>
            </a:r>
            <a:r>
              <a:rPr sz="1700" spc="13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металлокерамического</a:t>
            </a:r>
            <a:r>
              <a:rPr sz="1700" spc="-80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spc="125" dirty="0">
                <a:solidFill>
                  <a:srgbClr val="E0EE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протеза.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0" y="344170"/>
            <a:ext cx="10624820" cy="678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501650">
              <a:lnSpc>
                <a:spcPct val="100000"/>
              </a:lnSpc>
              <a:spcBef>
                <a:spcPts val="90"/>
              </a:spcBef>
            </a:pPr>
            <a:r>
              <a:rPr sz="2150" spc="155" dirty="0">
                <a:solidFill>
                  <a:srgbClr val="E8D495"/>
                </a:solidFill>
              </a:rPr>
              <a:t>ПОСЛЕДОВАТЕЛЬНОСТЬ </a:t>
            </a:r>
            <a:r>
              <a:rPr sz="2150" spc="150" dirty="0">
                <a:solidFill>
                  <a:srgbClr val="E8D495"/>
                </a:solidFill>
              </a:rPr>
              <a:t>КЛИНИКО-ЛАБОРАТОРНЫХ ЭТАПОВ  </a:t>
            </a:r>
            <a:r>
              <a:rPr sz="2150" spc="165" dirty="0">
                <a:solidFill>
                  <a:srgbClr val="E8D495"/>
                </a:solidFill>
              </a:rPr>
              <a:t>ОРТОПЕДИЧЕСКОГО </a:t>
            </a:r>
            <a:r>
              <a:rPr sz="2150" spc="135" dirty="0">
                <a:solidFill>
                  <a:srgbClr val="E8D495"/>
                </a:solidFill>
              </a:rPr>
              <a:t>ЛЕЧЕНИЯ </a:t>
            </a:r>
            <a:r>
              <a:rPr sz="2150" spc="140" dirty="0">
                <a:solidFill>
                  <a:srgbClr val="E8D495"/>
                </a:solidFill>
              </a:rPr>
              <a:t>ПРИ </a:t>
            </a:r>
            <a:r>
              <a:rPr sz="2150" spc="165" dirty="0">
                <a:solidFill>
                  <a:srgbClr val="E8D495"/>
                </a:solidFill>
              </a:rPr>
              <a:t>ДВУХЭТАПНОЙ</a:t>
            </a:r>
            <a:r>
              <a:rPr sz="2150" spc="50" dirty="0">
                <a:solidFill>
                  <a:srgbClr val="E8D495"/>
                </a:solidFill>
              </a:rPr>
              <a:t> </a:t>
            </a:r>
            <a:r>
              <a:rPr sz="2150" spc="165" dirty="0">
                <a:solidFill>
                  <a:srgbClr val="E8D495"/>
                </a:solidFill>
              </a:rPr>
              <a:t>ИМПЛАНТАЦИИ</a:t>
            </a:r>
            <a:endParaRPr sz="21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Основное </a:t>
            </a:r>
            <a:r>
              <a:rPr spc="210" dirty="0"/>
              <a:t>отличие протезирования </a:t>
            </a:r>
            <a:r>
              <a:rPr spc="254" dirty="0"/>
              <a:t>при</a:t>
            </a:r>
            <a:r>
              <a:rPr spc="-170" dirty="0"/>
              <a:t> </a:t>
            </a:r>
            <a:r>
              <a:rPr spc="229" dirty="0"/>
              <a:t>двухэтапной  </a:t>
            </a:r>
            <a:r>
              <a:rPr spc="235" dirty="0"/>
              <a:t>имплантации </a:t>
            </a:r>
            <a:r>
              <a:rPr spc="215" dirty="0"/>
              <a:t>заключается </a:t>
            </a:r>
            <a:r>
              <a:rPr spc="160" dirty="0"/>
              <a:t>в </a:t>
            </a:r>
            <a:r>
              <a:rPr spc="195" dirty="0"/>
              <a:t>том, </a:t>
            </a:r>
            <a:r>
              <a:rPr spc="225" dirty="0"/>
              <a:t>что </a:t>
            </a:r>
            <a:r>
              <a:rPr spc="254" dirty="0"/>
              <a:t>при  </a:t>
            </a:r>
            <a:r>
              <a:rPr spc="229" dirty="0"/>
              <a:t>изготовлении </a:t>
            </a:r>
            <a:r>
              <a:rPr spc="175" dirty="0"/>
              <a:t>рабочей </a:t>
            </a:r>
            <a:r>
              <a:rPr spc="195" dirty="0"/>
              <a:t>модели </a:t>
            </a:r>
            <a:r>
              <a:rPr spc="220" dirty="0"/>
              <a:t>используют  </a:t>
            </a:r>
            <a:r>
              <a:rPr spc="190" dirty="0"/>
              <a:t>лабораторные </a:t>
            </a:r>
            <a:r>
              <a:rPr spc="225" dirty="0"/>
              <a:t>аналоги имплантатов </a:t>
            </a:r>
            <a:r>
              <a:rPr spc="254" dirty="0"/>
              <a:t>и </a:t>
            </a:r>
            <a:r>
              <a:rPr spc="204" dirty="0"/>
              <a:t>специальные  </a:t>
            </a:r>
            <a:r>
              <a:rPr spc="225" dirty="0"/>
              <a:t>детали </a:t>
            </a:r>
            <a:r>
              <a:rPr spc="200" dirty="0"/>
              <a:t>для </a:t>
            </a:r>
            <a:r>
              <a:rPr spc="190" dirty="0"/>
              <a:t>переноса </a:t>
            </a:r>
            <a:r>
              <a:rPr spc="250" dirty="0"/>
              <a:t>положения </a:t>
            </a:r>
            <a:r>
              <a:rPr spc="229" dirty="0"/>
              <a:t>имплантата </a:t>
            </a:r>
            <a:r>
              <a:rPr spc="225" dirty="0"/>
              <a:t>из  </a:t>
            </a:r>
            <a:r>
              <a:rPr spc="210" dirty="0"/>
              <a:t>полости </a:t>
            </a:r>
            <a:r>
              <a:rPr spc="235" dirty="0"/>
              <a:t>рта </a:t>
            </a:r>
            <a:r>
              <a:rPr spc="210" dirty="0"/>
              <a:t>на </a:t>
            </a:r>
            <a:r>
              <a:rPr spc="245" dirty="0"/>
              <a:t>техническую </a:t>
            </a:r>
            <a:r>
              <a:rPr spc="185" dirty="0"/>
              <a:t>модель </a:t>
            </a:r>
            <a:r>
              <a:rPr spc="75" dirty="0"/>
              <a:t>- </a:t>
            </a:r>
            <a:r>
              <a:rPr spc="254" dirty="0"/>
              <a:t>оттискные  </a:t>
            </a:r>
            <a:r>
              <a:rPr spc="195" dirty="0"/>
              <a:t>трансферы </a:t>
            </a:r>
            <a:r>
              <a:rPr spc="245" dirty="0"/>
              <a:t>(оттискные</a:t>
            </a:r>
            <a:r>
              <a:rPr dirty="0"/>
              <a:t> </a:t>
            </a:r>
            <a:r>
              <a:rPr spc="225" dirty="0"/>
              <a:t>головки).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9000" y="280670"/>
            <a:ext cx="10245725" cy="396409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50" b="1" spc="125" dirty="0">
                <a:solidFill>
                  <a:srgbClr val="FFFF00"/>
                </a:solidFill>
                <a:latin typeface="Tahoma"/>
                <a:cs typeface="Tahoma"/>
              </a:rPr>
              <a:t>Оттискные </a:t>
            </a:r>
            <a:r>
              <a:rPr sz="1950" b="1" spc="150" dirty="0">
                <a:solidFill>
                  <a:srgbClr val="FFFF00"/>
                </a:solidFill>
                <a:latin typeface="Tahoma"/>
                <a:cs typeface="Tahoma"/>
              </a:rPr>
              <a:t>трансферы </a:t>
            </a:r>
            <a:r>
              <a:rPr sz="1950" b="1" spc="114" dirty="0">
                <a:solidFill>
                  <a:srgbClr val="FFFF00"/>
                </a:solidFill>
                <a:latin typeface="Tahoma"/>
                <a:cs typeface="Tahoma"/>
              </a:rPr>
              <a:t>бывают </a:t>
            </a:r>
            <a:r>
              <a:rPr sz="1950" b="1" spc="155" dirty="0">
                <a:solidFill>
                  <a:srgbClr val="FFFF00"/>
                </a:solidFill>
                <a:latin typeface="Tahoma"/>
                <a:cs typeface="Tahoma"/>
              </a:rPr>
              <a:t>двух</a:t>
            </a:r>
            <a:r>
              <a:rPr sz="1950" b="1" spc="6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950" b="1" spc="125" dirty="0">
                <a:solidFill>
                  <a:srgbClr val="FFFF00"/>
                </a:solidFill>
                <a:latin typeface="Tahoma"/>
                <a:cs typeface="Tahoma"/>
              </a:rPr>
              <a:t>видов:</a:t>
            </a:r>
            <a:endParaRPr sz="19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600"/>
              </a:lnSpc>
              <a:buAutoNum type="arabicPeriod"/>
              <a:tabLst>
                <a:tab pos="328930" algn="l"/>
              </a:tabLst>
            </a:pP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закрытой </a:t>
            </a:r>
            <a:r>
              <a:rPr sz="1950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ложки: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95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sz="19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оттиска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стандартную 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</a:t>
            </a:r>
            <a:r>
              <a:rPr sz="1950" spc="2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ложку.</a:t>
            </a:r>
            <a:r>
              <a:rPr sz="1950" spc="-3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выведения </a:t>
            </a:r>
            <a:r>
              <a:rPr sz="19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оттиска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трансферы </a:t>
            </a:r>
            <a:r>
              <a:rPr sz="195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остаются 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прикрученными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3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95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имплантатам.</a:t>
            </a:r>
            <a:r>
              <a:rPr sz="195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950" spc="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снимают</a:t>
            </a:r>
            <a:r>
              <a:rPr sz="195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</a:t>
            </a:r>
            <a:r>
              <a:rPr sz="1950" spc="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оттиск.</a:t>
            </a:r>
            <a:endParaRPr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AutoNum type="arabicPeriod"/>
            </a:pPr>
            <a:endParaRPr sz="2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13055">
              <a:lnSpc>
                <a:spcPct val="100600"/>
              </a:lnSpc>
              <a:spcBef>
                <a:spcPts val="5"/>
              </a:spcBef>
              <a:buAutoNum type="arabicPeriod"/>
              <a:tabLst>
                <a:tab pos="328930" algn="l"/>
              </a:tabLst>
            </a:pP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9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открытой </a:t>
            </a:r>
            <a:r>
              <a:rPr sz="1950" spc="2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ложки: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95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sz="19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оттиска </a:t>
            </a:r>
            <a:r>
              <a:rPr sz="195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 индивидуальные </a:t>
            </a:r>
            <a:r>
              <a:rPr sz="1950" spc="2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ложки </a:t>
            </a:r>
            <a:r>
              <a:rPr sz="1950" spc="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отверстиями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sz="1950" spc="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трансферов </a:t>
            </a:r>
            <a:r>
              <a:rPr sz="1950" spc="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винтовой</a:t>
            </a:r>
            <a:r>
              <a:rPr sz="1950" spc="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фиксацией</a:t>
            </a:r>
            <a:r>
              <a:rPr sz="1950" spc="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3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имплантатам</a:t>
            </a:r>
            <a:r>
              <a:rPr sz="195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отверстия</a:t>
            </a:r>
            <a:r>
              <a:rPr sz="1950" spc="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изготавливают</a:t>
            </a:r>
            <a:r>
              <a:rPr sz="1950" spc="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стандартных </a:t>
            </a:r>
            <a:r>
              <a:rPr sz="1950" spc="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ложках. </a:t>
            </a:r>
            <a:r>
              <a:rPr sz="1950" spc="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Трансферы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фиксирующие </a:t>
            </a:r>
            <a:r>
              <a:rPr sz="1950" spc="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винты,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sz="1950" spc="-3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выходят </a:t>
            </a:r>
            <a:r>
              <a:rPr sz="1950" spc="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отверстия </a:t>
            </a:r>
            <a:r>
              <a:rPr sz="1950" spc="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sz="1950" spc="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наложения  </a:t>
            </a:r>
            <a:r>
              <a:rPr sz="1950" spc="2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ложки. </a:t>
            </a:r>
            <a:r>
              <a:rPr sz="1950" spc="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sz="1950" spc="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отверждения </a:t>
            </a:r>
            <a:r>
              <a:rPr sz="1950" spc="1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оттискного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sz="1950" spc="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фиксирующие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винты  </a:t>
            </a:r>
            <a:r>
              <a:rPr sz="1950" spc="1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выкручиваются,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950" spc="20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выводится </a:t>
            </a:r>
            <a:r>
              <a:rPr sz="1950" spc="1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sz="195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полости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рта, </a:t>
            </a:r>
            <a:r>
              <a:rPr sz="1950" spc="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sz="1950" spc="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sz="1950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трансферы  </a:t>
            </a:r>
            <a:r>
              <a:rPr sz="1950" spc="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остаются </a:t>
            </a:r>
            <a:r>
              <a:rPr sz="195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950" spc="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950" spc="1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оттиске.</a:t>
            </a:r>
            <a:endParaRPr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260" y="284479"/>
            <a:ext cx="9123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245" dirty="0">
                <a:latin typeface="Arial"/>
                <a:cs typeface="Arial"/>
              </a:rPr>
              <a:t>Получение </a:t>
            </a:r>
            <a:r>
              <a:rPr sz="3600" b="0" spc="340" dirty="0">
                <a:latin typeface="Arial"/>
                <a:cs typeface="Arial"/>
              </a:rPr>
              <a:t>оттиска </a:t>
            </a:r>
            <a:r>
              <a:rPr sz="3600" b="0" spc="320" dirty="0">
                <a:latin typeface="Arial"/>
                <a:cs typeface="Arial"/>
              </a:rPr>
              <a:t>закрытой</a:t>
            </a:r>
            <a:r>
              <a:rPr sz="3600" b="0" spc="-245" dirty="0">
                <a:latin typeface="Arial"/>
                <a:cs typeface="Arial"/>
              </a:rPr>
              <a:t> </a:t>
            </a:r>
            <a:r>
              <a:rPr sz="3600" b="0" spc="390" dirty="0">
                <a:latin typeface="Arial"/>
                <a:cs typeface="Arial"/>
              </a:rPr>
              <a:t>ложкой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8579" y="1287780"/>
            <a:ext cx="6102350" cy="4650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100" y="0"/>
            <a:ext cx="95618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285" dirty="0">
                <a:latin typeface="Arial"/>
                <a:cs typeface="Arial"/>
              </a:rPr>
              <a:t>Репозиция </a:t>
            </a:r>
            <a:r>
              <a:rPr sz="4400" b="0" spc="305" dirty="0">
                <a:latin typeface="Arial"/>
                <a:cs typeface="Arial"/>
              </a:rPr>
              <a:t>трансферов </a:t>
            </a:r>
            <a:r>
              <a:rPr sz="4400" b="0" spc="254" dirty="0">
                <a:latin typeface="Arial"/>
                <a:cs typeface="Arial"/>
              </a:rPr>
              <a:t>в</a:t>
            </a:r>
            <a:r>
              <a:rPr sz="4400" b="0" spc="-140" dirty="0">
                <a:latin typeface="Arial"/>
                <a:cs typeface="Arial"/>
              </a:rPr>
              <a:t> </a:t>
            </a:r>
            <a:r>
              <a:rPr sz="4400" b="0" spc="445" dirty="0">
                <a:latin typeface="Arial"/>
                <a:cs typeface="Arial"/>
              </a:rPr>
              <a:t>оттиск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5529" y="1041400"/>
            <a:ext cx="6478270" cy="511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09" y="732790"/>
            <a:ext cx="9577070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spc="165" dirty="0"/>
              <a:t>Последовательность </a:t>
            </a:r>
            <a:r>
              <a:rPr sz="2450" spc="140" dirty="0"/>
              <a:t>клинико-лабораторных </a:t>
            </a:r>
            <a:r>
              <a:rPr sz="2450" spc="125" dirty="0"/>
              <a:t>этапов:</a:t>
            </a:r>
            <a:endParaRPr sz="2450"/>
          </a:p>
        </p:txBody>
      </p:sp>
      <p:sp>
        <p:nvSpPr>
          <p:cNvPr id="3" name="object 3"/>
          <p:cNvSpPr txBox="1"/>
          <p:nvPr/>
        </p:nvSpPr>
        <p:spPr>
          <a:xfrm>
            <a:off x="308609" y="1365250"/>
            <a:ext cx="10748010" cy="4457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100"/>
              </a:spcBef>
              <a:buAutoNum type="arabicPeriod"/>
              <a:tabLst>
                <a:tab pos="288290" algn="l"/>
              </a:tabLst>
            </a:pPr>
            <a:r>
              <a:rPr sz="1700" spc="95" dirty="0">
                <a:solidFill>
                  <a:srgbClr val="ECE3F0"/>
                </a:solidFill>
                <a:latin typeface="Arial"/>
                <a:cs typeface="Arial"/>
              </a:rPr>
              <a:t>Выбор</a:t>
            </a:r>
            <a:r>
              <a:rPr sz="17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35" dirty="0">
                <a:solidFill>
                  <a:srgbClr val="ECE3F0"/>
                </a:solidFill>
                <a:latin typeface="Arial"/>
                <a:cs typeface="Arial"/>
              </a:rPr>
              <a:t>метода</a:t>
            </a:r>
            <a:r>
              <a:rPr sz="17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35" dirty="0">
                <a:solidFill>
                  <a:srgbClr val="ECE3F0"/>
                </a:solidFill>
                <a:latin typeface="Arial"/>
                <a:cs typeface="Arial"/>
              </a:rPr>
              <a:t>получения</a:t>
            </a:r>
            <a:r>
              <a:rPr sz="17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55" dirty="0">
                <a:solidFill>
                  <a:srgbClr val="ECE3F0"/>
                </a:solidFill>
                <a:latin typeface="Arial"/>
                <a:cs typeface="Arial"/>
              </a:rPr>
              <a:t>оттиска:</a:t>
            </a:r>
            <a:r>
              <a:rPr sz="17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30" dirty="0">
                <a:solidFill>
                  <a:srgbClr val="ECE3F0"/>
                </a:solidFill>
                <a:latin typeface="Arial"/>
                <a:cs typeface="Arial"/>
              </a:rPr>
              <a:t>для</a:t>
            </a:r>
            <a:r>
              <a:rPr sz="17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10" dirty="0">
                <a:solidFill>
                  <a:srgbClr val="ECE3F0"/>
                </a:solidFill>
                <a:latin typeface="Arial"/>
                <a:cs typeface="Arial"/>
              </a:rPr>
              <a:t>1-2</a:t>
            </a:r>
            <a:r>
              <a:rPr sz="1700" spc="8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5" dirty="0">
                <a:solidFill>
                  <a:srgbClr val="ECE3F0"/>
                </a:solidFill>
                <a:latin typeface="Arial"/>
                <a:cs typeface="Arial"/>
              </a:rPr>
              <a:t>имплантатов</a:t>
            </a:r>
            <a:r>
              <a:rPr sz="17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65" dirty="0">
                <a:solidFill>
                  <a:srgbClr val="ECE3F0"/>
                </a:solidFill>
                <a:latin typeface="Arial"/>
                <a:cs typeface="Arial"/>
              </a:rPr>
              <a:t>(можно</a:t>
            </a:r>
            <a:r>
              <a:rPr sz="17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70" dirty="0">
                <a:solidFill>
                  <a:srgbClr val="ECE3F0"/>
                </a:solidFill>
                <a:latin typeface="Arial"/>
                <a:cs typeface="Arial"/>
              </a:rPr>
              <a:t>открытый</a:t>
            </a:r>
            <a:r>
              <a:rPr sz="17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или</a:t>
            </a:r>
            <a:r>
              <a:rPr sz="17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5" dirty="0">
                <a:solidFill>
                  <a:srgbClr val="ECE3F0"/>
                </a:solidFill>
                <a:latin typeface="Arial"/>
                <a:cs typeface="Arial"/>
              </a:rPr>
              <a:t>закрытый),  </a:t>
            </a:r>
            <a:r>
              <a:rPr sz="1700" spc="95" dirty="0">
                <a:solidFill>
                  <a:srgbClr val="ECE3F0"/>
                </a:solidFill>
                <a:latin typeface="Arial"/>
                <a:cs typeface="Arial"/>
              </a:rPr>
              <a:t>более </a:t>
            </a:r>
            <a:r>
              <a:rPr sz="1700" spc="155" dirty="0">
                <a:solidFill>
                  <a:srgbClr val="ECE3F0"/>
                </a:solidFill>
                <a:latin typeface="Arial"/>
                <a:cs typeface="Arial"/>
              </a:rPr>
              <a:t>двух </a:t>
            </a:r>
            <a:r>
              <a:rPr sz="1700" spc="145" dirty="0">
                <a:solidFill>
                  <a:srgbClr val="ECE3F0"/>
                </a:solidFill>
                <a:latin typeface="Arial"/>
                <a:cs typeface="Arial"/>
              </a:rPr>
              <a:t>имплантатов предпочтительнее метод </a:t>
            </a:r>
            <a:r>
              <a:rPr sz="1700" spc="165" dirty="0">
                <a:solidFill>
                  <a:srgbClr val="ECE3F0"/>
                </a:solidFill>
                <a:latin typeface="Arial"/>
                <a:cs typeface="Arial"/>
              </a:rPr>
              <a:t>открытой</a:t>
            </a:r>
            <a:r>
              <a:rPr sz="1700" spc="-2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85" dirty="0">
                <a:solidFill>
                  <a:srgbClr val="ECE3F0"/>
                </a:solidFill>
                <a:latin typeface="Arial"/>
                <a:cs typeface="Arial"/>
              </a:rPr>
              <a:t>ложки.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CE3F0"/>
              </a:buClr>
              <a:buFont typeface="Arial"/>
              <a:buAutoNum type="arabicPeriod"/>
            </a:pPr>
            <a:endParaRPr sz="1750">
              <a:latin typeface="Times New Roman"/>
              <a:cs typeface="Times New Roman"/>
            </a:endParaRPr>
          </a:p>
          <a:p>
            <a:pPr marL="287655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Примерка</a:t>
            </a:r>
            <a:r>
              <a:rPr sz="1700" spc="6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55" dirty="0">
                <a:solidFill>
                  <a:srgbClr val="ECE3F0"/>
                </a:solidFill>
                <a:latin typeface="Arial"/>
                <a:cs typeface="Arial"/>
              </a:rPr>
              <a:t>стандартной</a:t>
            </a:r>
            <a:r>
              <a:rPr sz="17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210" dirty="0">
                <a:solidFill>
                  <a:srgbClr val="ECE3F0"/>
                </a:solidFill>
                <a:latin typeface="Arial"/>
                <a:cs typeface="Arial"/>
              </a:rPr>
              <a:t>ложки</a:t>
            </a:r>
            <a:r>
              <a:rPr sz="17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или</a:t>
            </a:r>
            <a:r>
              <a:rPr sz="17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изготовление</a:t>
            </a:r>
            <a:r>
              <a:rPr sz="1700" spc="6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6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17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50" dirty="0">
                <a:solidFill>
                  <a:srgbClr val="ECE3F0"/>
                </a:solidFill>
                <a:latin typeface="Arial"/>
                <a:cs typeface="Arial"/>
              </a:rPr>
              <a:t>припасовка</a:t>
            </a:r>
            <a:r>
              <a:rPr sz="17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50" dirty="0">
                <a:solidFill>
                  <a:srgbClr val="ECE3F0"/>
                </a:solidFill>
                <a:latin typeface="Arial"/>
                <a:cs typeface="Arial"/>
              </a:rPr>
              <a:t>индивидуальной</a:t>
            </a:r>
            <a:r>
              <a:rPr sz="17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85" dirty="0">
                <a:solidFill>
                  <a:srgbClr val="ECE3F0"/>
                </a:solidFill>
                <a:latin typeface="Arial"/>
                <a:cs typeface="Arial"/>
              </a:rPr>
              <a:t>ложки.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ECE3F0"/>
              </a:buClr>
              <a:buFont typeface="Arial"/>
              <a:buAutoNum type="arabicPeriod"/>
            </a:pPr>
            <a:endParaRPr sz="1750">
              <a:latin typeface="Times New Roman"/>
              <a:cs typeface="Times New Roman"/>
            </a:endParaRPr>
          </a:p>
          <a:p>
            <a:pPr marL="287655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1700" spc="160" dirty="0">
                <a:solidFill>
                  <a:srgbClr val="ECE3F0"/>
                </a:solidFill>
                <a:latin typeface="Arial"/>
                <a:cs typeface="Arial"/>
              </a:rPr>
              <a:t>Фиксация </a:t>
            </a:r>
            <a:r>
              <a:rPr sz="1700" spc="125" dirty="0">
                <a:solidFill>
                  <a:srgbClr val="ECE3F0"/>
                </a:solidFill>
                <a:latin typeface="Arial"/>
                <a:cs typeface="Arial"/>
              </a:rPr>
              <a:t>трансферов </a:t>
            </a:r>
            <a:r>
              <a:rPr sz="1700" spc="285" dirty="0">
                <a:solidFill>
                  <a:srgbClr val="ECE3F0"/>
                </a:solidFill>
                <a:latin typeface="Arial"/>
                <a:cs typeface="Arial"/>
              </a:rPr>
              <a:t>к</a:t>
            </a:r>
            <a:r>
              <a:rPr sz="1700" spc="-10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имплантатам.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CE3F0"/>
              </a:buClr>
              <a:buFont typeface="Arial"/>
              <a:buAutoNum type="arabicPeriod"/>
            </a:pPr>
            <a:endParaRPr sz="1800">
              <a:latin typeface="Times New Roman"/>
              <a:cs typeface="Times New Roman"/>
            </a:endParaRPr>
          </a:p>
          <a:p>
            <a:pPr marL="287655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1700" spc="120" dirty="0">
                <a:solidFill>
                  <a:srgbClr val="ECE3F0"/>
                </a:solidFill>
                <a:latin typeface="Arial"/>
                <a:cs typeface="Arial"/>
              </a:rPr>
              <a:t>Получение </a:t>
            </a:r>
            <a:r>
              <a:rPr sz="1700" spc="165" dirty="0">
                <a:solidFill>
                  <a:srgbClr val="ECE3F0"/>
                </a:solidFill>
                <a:latin typeface="Arial"/>
                <a:cs typeface="Arial"/>
              </a:rPr>
              <a:t>оттиска </a:t>
            </a:r>
            <a:r>
              <a:rPr sz="1700" spc="50" dirty="0">
                <a:solidFill>
                  <a:srgbClr val="ECE3F0"/>
                </a:solidFill>
                <a:latin typeface="Arial"/>
                <a:cs typeface="Arial"/>
              </a:rPr>
              <a:t>- </a:t>
            </a:r>
            <a:r>
              <a:rPr sz="1700" spc="160" dirty="0">
                <a:solidFill>
                  <a:srgbClr val="ECE3F0"/>
                </a:solidFill>
                <a:latin typeface="Arial"/>
                <a:cs typeface="Arial"/>
              </a:rPr>
              <a:t>двухкомпонентными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или </a:t>
            </a:r>
            <a:r>
              <a:rPr sz="1700" spc="125" dirty="0">
                <a:solidFill>
                  <a:srgbClr val="ECE3F0"/>
                </a:solidFill>
                <a:latin typeface="Arial"/>
                <a:cs typeface="Arial"/>
              </a:rPr>
              <a:t>монофазными</a:t>
            </a:r>
            <a:r>
              <a:rPr sz="1700" spc="-229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10" dirty="0">
                <a:solidFill>
                  <a:srgbClr val="ECE3F0"/>
                </a:solidFill>
                <a:latin typeface="Arial"/>
                <a:cs typeface="Arial"/>
              </a:rPr>
              <a:t>массами.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ECE3F0"/>
              </a:buClr>
              <a:buFont typeface="Arial"/>
              <a:buAutoNum type="arabicPeriod"/>
            </a:pPr>
            <a:endParaRPr sz="1750">
              <a:latin typeface="Times New Roman"/>
              <a:cs typeface="Times New Roman"/>
            </a:endParaRPr>
          </a:p>
          <a:p>
            <a:pPr marL="287655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1700" spc="145" dirty="0">
                <a:solidFill>
                  <a:srgbClr val="ECE3F0"/>
                </a:solidFill>
                <a:latin typeface="Arial"/>
                <a:cs typeface="Arial"/>
              </a:rPr>
              <a:t>Прикручивание </a:t>
            </a:r>
            <a:r>
              <a:rPr sz="1700" spc="130" dirty="0">
                <a:solidFill>
                  <a:srgbClr val="ECE3F0"/>
                </a:solidFill>
                <a:latin typeface="Arial"/>
                <a:cs typeface="Arial"/>
              </a:rPr>
              <a:t>лабораторных аналогов </a:t>
            </a:r>
            <a:r>
              <a:rPr sz="1700" spc="145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1700" spc="285" dirty="0">
                <a:solidFill>
                  <a:srgbClr val="ECE3F0"/>
                </a:solidFill>
                <a:latin typeface="Arial"/>
                <a:cs typeface="Arial"/>
              </a:rPr>
              <a:t>к</a:t>
            </a:r>
            <a:r>
              <a:rPr sz="1700" spc="-30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25" dirty="0">
                <a:solidFill>
                  <a:srgbClr val="ECE3F0"/>
                </a:solidFill>
                <a:latin typeface="Arial"/>
                <a:cs typeface="Arial"/>
              </a:rPr>
              <a:t>трансферам </a:t>
            </a:r>
            <a:r>
              <a:rPr sz="1700" spc="10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1700" spc="150" dirty="0">
                <a:solidFill>
                  <a:srgbClr val="ECE3F0"/>
                </a:solidFill>
                <a:latin typeface="Arial"/>
                <a:cs typeface="Arial"/>
              </a:rPr>
              <a:t>оттиске.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CE3F0"/>
              </a:buClr>
              <a:buFont typeface="Arial"/>
              <a:buAutoNum type="arabicPeriod"/>
            </a:pPr>
            <a:endParaRPr sz="1800">
              <a:latin typeface="Times New Roman"/>
              <a:cs typeface="Times New Roman"/>
            </a:endParaRPr>
          </a:p>
          <a:p>
            <a:pPr marL="287655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1700" spc="135" dirty="0">
                <a:solidFill>
                  <a:srgbClr val="ECE3F0"/>
                </a:solidFill>
                <a:latin typeface="Arial"/>
                <a:cs typeface="Arial"/>
              </a:rPr>
              <a:t>Изготовление </a:t>
            </a:r>
            <a:r>
              <a:rPr sz="1700" spc="114" dirty="0">
                <a:solidFill>
                  <a:srgbClr val="ECE3F0"/>
                </a:solidFill>
                <a:latin typeface="Arial"/>
                <a:cs typeface="Arial"/>
              </a:rPr>
              <a:t>рабочей </a:t>
            </a:r>
            <a:r>
              <a:rPr sz="1700" spc="130" dirty="0">
                <a:solidFill>
                  <a:srgbClr val="ECE3F0"/>
                </a:solidFill>
                <a:latin typeface="Arial"/>
                <a:cs typeface="Arial"/>
              </a:rPr>
              <a:t>модели </a:t>
            </a:r>
            <a:r>
              <a:rPr sz="1700" spc="9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700" spc="130" dirty="0">
                <a:solidFill>
                  <a:srgbClr val="ECE3F0"/>
                </a:solidFill>
                <a:latin typeface="Arial"/>
                <a:cs typeface="Arial"/>
              </a:rPr>
              <a:t>десневой</a:t>
            </a:r>
            <a:r>
              <a:rPr sz="1700" spc="-13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30" dirty="0">
                <a:solidFill>
                  <a:srgbClr val="ECE3F0"/>
                </a:solidFill>
                <a:latin typeface="Arial"/>
                <a:cs typeface="Arial"/>
              </a:rPr>
              <a:t>маской.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ECE3F0"/>
              </a:buClr>
              <a:buFont typeface="Arial"/>
              <a:buAutoNum type="arabicPeriod"/>
            </a:pPr>
            <a:endParaRPr sz="1750">
              <a:latin typeface="Times New Roman"/>
              <a:cs typeface="Times New Roman"/>
            </a:endParaRPr>
          </a:p>
          <a:p>
            <a:pPr marL="287655" indent="-275590">
              <a:lnSpc>
                <a:spcPct val="100000"/>
              </a:lnSpc>
              <a:buAutoNum type="arabicPeriod"/>
              <a:tabLst>
                <a:tab pos="288290" algn="l"/>
              </a:tabLst>
            </a:pPr>
            <a:r>
              <a:rPr sz="1700" spc="95" dirty="0">
                <a:solidFill>
                  <a:srgbClr val="ECE3F0"/>
                </a:solidFill>
                <a:latin typeface="Arial"/>
                <a:cs typeface="Arial"/>
              </a:rPr>
              <a:t>Выбор </a:t>
            </a:r>
            <a:r>
              <a:rPr sz="1700" spc="155" dirty="0">
                <a:solidFill>
                  <a:srgbClr val="ECE3F0"/>
                </a:solidFill>
                <a:latin typeface="Arial"/>
                <a:cs typeface="Arial"/>
              </a:rPr>
              <a:t>головки </a:t>
            </a:r>
            <a:r>
              <a:rPr sz="1700" spc="145" dirty="0">
                <a:solidFill>
                  <a:srgbClr val="ECE3F0"/>
                </a:solidFill>
                <a:latin typeface="Arial"/>
                <a:cs typeface="Arial"/>
              </a:rPr>
              <a:t>имплантата,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препарирование</a:t>
            </a:r>
            <a:r>
              <a:rPr sz="1700" spc="-12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(индивидуализация)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CE3F0"/>
              </a:buClr>
              <a:buFont typeface="Arial"/>
              <a:buAutoNum type="arabicPeriod"/>
            </a:pPr>
            <a:endParaRPr sz="1750">
              <a:latin typeface="Times New Roman"/>
              <a:cs typeface="Times New Roman"/>
            </a:endParaRPr>
          </a:p>
          <a:p>
            <a:pPr marL="12700" marR="294640">
              <a:lnSpc>
                <a:spcPct val="101000"/>
              </a:lnSpc>
              <a:buAutoNum type="arabicPeriod"/>
              <a:tabLst>
                <a:tab pos="288290" algn="l"/>
              </a:tabLst>
            </a:pPr>
            <a:r>
              <a:rPr sz="1700" spc="120" dirty="0">
                <a:solidFill>
                  <a:srgbClr val="ECE3F0"/>
                </a:solidFill>
                <a:latin typeface="Arial"/>
                <a:cs typeface="Arial"/>
              </a:rPr>
              <a:t>Моделирование </a:t>
            </a:r>
            <a:r>
              <a:rPr sz="1700" spc="125" dirty="0">
                <a:solidFill>
                  <a:srgbClr val="ECE3F0"/>
                </a:solidFill>
                <a:latin typeface="Arial"/>
                <a:cs typeface="Arial"/>
              </a:rPr>
              <a:t>восковой </a:t>
            </a:r>
            <a:r>
              <a:rPr sz="1700" spc="150" dirty="0">
                <a:solidFill>
                  <a:srgbClr val="ECE3F0"/>
                </a:solidFill>
                <a:latin typeface="Arial"/>
                <a:cs typeface="Arial"/>
              </a:rPr>
              <a:t>композиции. </a:t>
            </a:r>
            <a:r>
              <a:rPr sz="1700" spc="135" dirty="0">
                <a:solidFill>
                  <a:srgbClr val="ECE3F0"/>
                </a:solidFill>
                <a:latin typeface="Arial"/>
                <a:cs typeface="Arial"/>
              </a:rPr>
              <a:t>Изготовление </a:t>
            </a:r>
            <a:r>
              <a:rPr sz="1700" spc="160" dirty="0">
                <a:solidFill>
                  <a:srgbClr val="ECE3F0"/>
                </a:solidFill>
                <a:latin typeface="Arial"/>
                <a:cs typeface="Arial"/>
              </a:rPr>
              <a:t>каркаса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протеза</a:t>
            </a:r>
            <a:r>
              <a:rPr sz="1700" spc="-19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35" dirty="0">
                <a:solidFill>
                  <a:srgbClr val="ECE3F0"/>
                </a:solidFill>
                <a:latin typeface="Arial"/>
                <a:cs typeface="Arial"/>
              </a:rPr>
              <a:t>(металлического  или</a:t>
            </a:r>
            <a:r>
              <a:rPr sz="17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700" spc="140" dirty="0">
                <a:solidFill>
                  <a:srgbClr val="ECE3F0"/>
                </a:solidFill>
                <a:latin typeface="Arial"/>
                <a:cs typeface="Arial"/>
              </a:rPr>
              <a:t>цельнокерамического).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669" y="772159"/>
            <a:ext cx="8674100" cy="5296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155" dirty="0">
                <a:solidFill>
                  <a:srgbClr val="FFFF00"/>
                </a:solidFill>
                <a:latin typeface="Tahoma"/>
                <a:cs typeface="Tahoma"/>
              </a:rPr>
              <a:t>Примечания:</a:t>
            </a:r>
            <a:endParaRPr sz="245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899"/>
              </a:lnSpc>
              <a:buAutoNum type="arabicPeriod"/>
              <a:tabLst>
                <a:tab pos="410845" algn="l"/>
              </a:tabLst>
            </a:pPr>
            <a:r>
              <a:rPr sz="2450" spc="240" dirty="0">
                <a:solidFill>
                  <a:srgbClr val="ECE3F0"/>
                </a:solidFill>
                <a:latin typeface="Arial"/>
                <a:cs typeface="Arial"/>
              </a:rPr>
              <a:t>Фиксацию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головок </a:t>
            </a:r>
            <a:r>
              <a:rPr sz="2450" spc="420" dirty="0">
                <a:solidFill>
                  <a:srgbClr val="ECE3F0"/>
                </a:solidFill>
                <a:latin typeface="Arial"/>
                <a:cs typeface="Arial"/>
              </a:rPr>
              <a:t>к </a:t>
            </a:r>
            <a:r>
              <a:rPr sz="2450" spc="210" dirty="0">
                <a:solidFill>
                  <a:srgbClr val="ECE3F0"/>
                </a:solidFill>
                <a:latin typeface="Arial"/>
                <a:cs typeface="Arial"/>
              </a:rPr>
              <a:t>телу имплантатов 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необходимо </a:t>
            </a:r>
            <a:r>
              <a:rPr sz="2450" spc="210" dirty="0">
                <a:solidFill>
                  <a:srgbClr val="ECE3F0"/>
                </a:solidFill>
                <a:latin typeface="Arial"/>
                <a:cs typeface="Arial"/>
              </a:rPr>
              <a:t>проводить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только</a:t>
            </a:r>
            <a:r>
              <a:rPr sz="2450" spc="-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210" dirty="0">
                <a:solidFill>
                  <a:srgbClr val="ECE3F0"/>
                </a:solidFill>
                <a:latin typeface="Arial"/>
                <a:cs typeface="Arial"/>
              </a:rPr>
              <a:t>динамометрическим 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ключом </a:t>
            </a:r>
            <a:r>
              <a:rPr sz="2450" spc="13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усилием,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предписанным</a:t>
            </a:r>
            <a:r>
              <a:rPr sz="2450" spc="-13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изготовителем.</a:t>
            </a:r>
            <a:endParaRPr sz="2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CE3F0"/>
              </a:buClr>
              <a:buFont typeface="Arial"/>
              <a:buAutoNum type="arabicPeriod"/>
            </a:pPr>
            <a:endParaRPr sz="2550" dirty="0">
              <a:latin typeface="Times New Roman"/>
              <a:cs typeface="Times New Roman"/>
            </a:endParaRPr>
          </a:p>
          <a:p>
            <a:pPr marL="12700" marR="523875">
              <a:lnSpc>
                <a:spcPct val="100800"/>
              </a:lnSpc>
              <a:buAutoNum type="arabicPeriod"/>
              <a:tabLst>
                <a:tab pos="410845" algn="l"/>
              </a:tabLst>
            </a:pP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Закрытие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отверстия </a:t>
            </a:r>
            <a:r>
              <a:rPr sz="2450" spc="190" dirty="0">
                <a:solidFill>
                  <a:srgbClr val="ECE3F0"/>
                </a:solidFill>
                <a:latin typeface="Arial"/>
                <a:cs typeface="Arial"/>
              </a:rPr>
              <a:t>для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винта </a:t>
            </a:r>
            <a:r>
              <a:rPr sz="2450" spc="15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головке 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имплантата перед </a:t>
            </a:r>
            <a:r>
              <a:rPr sz="2450" spc="210" dirty="0">
                <a:solidFill>
                  <a:srgbClr val="ECE3F0"/>
                </a:solidFill>
                <a:latin typeface="Arial"/>
                <a:cs typeface="Arial"/>
              </a:rPr>
              <a:t>фиксацией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протеза</a:t>
            </a:r>
            <a:r>
              <a:rPr sz="2450" spc="-24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проводят  </a:t>
            </a:r>
            <a:r>
              <a:rPr sz="2450" spc="190" dirty="0">
                <a:solidFill>
                  <a:srgbClr val="ECE3F0"/>
                </a:solidFill>
                <a:latin typeface="Arial"/>
                <a:cs typeface="Arial"/>
              </a:rPr>
              <a:t>воском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или </a:t>
            </a:r>
            <a:r>
              <a:rPr sz="2450" spc="190" dirty="0">
                <a:solidFill>
                  <a:srgbClr val="ECE3F0"/>
                </a:solidFill>
                <a:latin typeface="Arial"/>
                <a:cs typeface="Arial"/>
              </a:rPr>
              <a:t>временным </a:t>
            </a:r>
            <a:r>
              <a:rPr sz="2450" spc="229" dirty="0">
                <a:solidFill>
                  <a:srgbClr val="ECE3F0"/>
                </a:solidFill>
                <a:latin typeface="Arial"/>
                <a:cs typeface="Arial"/>
              </a:rPr>
              <a:t>герметизирующим 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материалом.</a:t>
            </a:r>
            <a:endParaRPr sz="2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CE3F0"/>
              </a:buClr>
              <a:buFont typeface="Arial"/>
              <a:buAutoNum type="arabicPeriod"/>
            </a:pPr>
            <a:endParaRPr sz="2550" dirty="0">
              <a:latin typeface="Times New Roman"/>
              <a:cs typeface="Times New Roman"/>
            </a:endParaRPr>
          </a:p>
          <a:p>
            <a:pPr marL="12700" marR="678815">
              <a:lnSpc>
                <a:spcPct val="100899"/>
              </a:lnSpc>
              <a:buAutoNum type="arabicPeriod"/>
              <a:tabLst>
                <a:tab pos="410845" algn="l"/>
              </a:tabLst>
            </a:pPr>
            <a:r>
              <a:rPr sz="2450" spc="130" dirty="0">
                <a:solidFill>
                  <a:srgbClr val="ECE3F0"/>
                </a:solidFill>
                <a:latin typeface="Arial"/>
                <a:cs typeface="Arial"/>
              </a:rPr>
              <a:t>После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фиксации </a:t>
            </a:r>
            <a:r>
              <a:rPr sz="2450" spc="210" dirty="0">
                <a:solidFill>
                  <a:srgbClr val="ECE3F0"/>
                </a:solidFill>
                <a:latin typeface="Arial"/>
                <a:cs typeface="Arial"/>
              </a:rPr>
              <a:t>зубного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протеза </a:t>
            </a:r>
            <a:r>
              <a:rPr sz="2450" spc="130" dirty="0">
                <a:solidFill>
                  <a:srgbClr val="ECE3F0"/>
                </a:solidFill>
                <a:latin typeface="Arial"/>
                <a:cs typeface="Arial"/>
              </a:rPr>
              <a:t>с</a:t>
            </a:r>
            <a:r>
              <a:rPr sz="2450" spc="-30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винтовым 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креплением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отверстия </a:t>
            </a:r>
            <a:r>
              <a:rPr sz="2450" spc="15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протезе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закрывают 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пломбировочным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материалом</a:t>
            </a:r>
            <a:r>
              <a:rPr sz="2450" spc="-1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(композитом).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1900" y="274320"/>
            <a:ext cx="1428750" cy="5901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B3F6B-F016-2D43-AFEA-F5F929A30E00}"/>
              </a:ext>
            </a:extLst>
          </p:cNvPr>
          <p:cNvSpPr txBox="1"/>
          <p:nvPr/>
        </p:nvSpPr>
        <p:spPr>
          <a:xfrm>
            <a:off x="9372600" y="6240106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Динамометрический ключ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6420" y="1593850"/>
            <a:ext cx="7966709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20720" y="673100"/>
            <a:ext cx="487680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0" marR="5080" indent="-1193800">
              <a:lnSpc>
                <a:spcPct val="100000"/>
              </a:lnSpc>
              <a:spcBef>
                <a:spcPts val="100"/>
              </a:spcBef>
            </a:pPr>
            <a:r>
              <a:rPr sz="2800" b="0" spc="195" dirty="0">
                <a:latin typeface="Arial"/>
                <a:cs typeface="Arial"/>
              </a:rPr>
              <a:t>Установка </a:t>
            </a:r>
            <a:r>
              <a:rPr sz="2800" b="0" spc="185" dirty="0">
                <a:latin typeface="Arial"/>
                <a:cs typeface="Arial"/>
              </a:rPr>
              <a:t>трансферов</a:t>
            </a:r>
            <a:r>
              <a:rPr sz="2800" b="0" spc="-45" dirty="0">
                <a:latin typeface="Arial"/>
                <a:cs typeface="Arial"/>
              </a:rPr>
              <a:t> </a:t>
            </a:r>
            <a:r>
              <a:rPr sz="2800" b="0" spc="215" dirty="0">
                <a:latin typeface="Arial"/>
                <a:cs typeface="Arial"/>
              </a:rPr>
              <a:t>на  </a:t>
            </a:r>
            <a:r>
              <a:rPr sz="2800" b="0" spc="229" dirty="0">
                <a:latin typeface="Arial"/>
                <a:cs typeface="Arial"/>
              </a:rPr>
              <a:t>имплантатах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2360" y="109220"/>
            <a:ext cx="692658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95885" algn="ctr">
              <a:lnSpc>
                <a:spcPct val="100000"/>
              </a:lnSpc>
              <a:spcBef>
                <a:spcPts val="100"/>
              </a:spcBef>
            </a:pPr>
            <a:r>
              <a:rPr sz="2400" b="0" spc="160" dirty="0">
                <a:latin typeface="Arial"/>
                <a:cs typeface="Arial"/>
              </a:rPr>
              <a:t>Этап </a:t>
            </a:r>
            <a:r>
              <a:rPr sz="2400" b="0" spc="229" dirty="0">
                <a:latin typeface="Arial"/>
                <a:cs typeface="Arial"/>
              </a:rPr>
              <a:t>подготовки </a:t>
            </a:r>
            <a:r>
              <a:rPr sz="2400" b="0" spc="165" dirty="0">
                <a:latin typeface="Arial"/>
                <a:cs typeface="Arial"/>
              </a:rPr>
              <a:t>лабораторной </a:t>
            </a:r>
            <a:r>
              <a:rPr sz="2400" b="0" spc="160" dirty="0">
                <a:latin typeface="Arial"/>
                <a:cs typeface="Arial"/>
              </a:rPr>
              <a:t>модели:  </a:t>
            </a:r>
            <a:r>
              <a:rPr sz="2400" b="0" spc="220" dirty="0">
                <a:latin typeface="Arial"/>
                <a:cs typeface="Arial"/>
              </a:rPr>
              <a:t>оттискные </a:t>
            </a:r>
            <a:r>
              <a:rPr sz="2400" b="0" spc="215" dirty="0">
                <a:latin typeface="Arial"/>
                <a:cs typeface="Arial"/>
              </a:rPr>
              <a:t>головки </a:t>
            </a:r>
            <a:r>
              <a:rPr sz="2400" b="0" spc="160" dirty="0">
                <a:latin typeface="Arial"/>
                <a:cs typeface="Arial"/>
              </a:rPr>
              <a:t>(трансферы) </a:t>
            </a:r>
            <a:r>
              <a:rPr sz="2400" b="0" spc="114" dirty="0">
                <a:latin typeface="Arial"/>
                <a:cs typeface="Arial"/>
              </a:rPr>
              <a:t>с  </a:t>
            </a:r>
            <a:r>
              <a:rPr sz="2400" b="0" spc="210" dirty="0">
                <a:latin typeface="Arial"/>
                <a:cs typeface="Arial"/>
              </a:rPr>
              <a:t>прикрученными </a:t>
            </a:r>
            <a:r>
              <a:rPr sz="2400" b="0" spc="180" dirty="0">
                <a:latin typeface="Arial"/>
                <a:cs typeface="Arial"/>
              </a:rPr>
              <a:t>аналогами </a:t>
            </a:r>
            <a:r>
              <a:rPr sz="2400" b="0" spc="195" dirty="0">
                <a:latin typeface="Arial"/>
                <a:cs typeface="Arial"/>
              </a:rPr>
              <a:t>имплантатов</a:t>
            </a:r>
            <a:r>
              <a:rPr sz="2400" b="0" spc="-90" dirty="0">
                <a:latin typeface="Arial"/>
                <a:cs typeface="Arial"/>
              </a:rPr>
              <a:t> </a:t>
            </a:r>
            <a:r>
              <a:rPr sz="2400" b="0" spc="135" dirty="0">
                <a:latin typeface="Arial"/>
                <a:cs typeface="Arial"/>
              </a:rPr>
              <a:t>в  </a:t>
            </a:r>
            <a:r>
              <a:rPr sz="2400" b="0" spc="210" dirty="0">
                <a:latin typeface="Arial"/>
                <a:cs typeface="Arial"/>
              </a:rPr>
              <a:t>оттиске, </a:t>
            </a:r>
            <a:r>
              <a:rPr sz="2400" b="0" spc="204" dirty="0">
                <a:latin typeface="Arial"/>
                <a:cs typeface="Arial"/>
              </a:rPr>
              <a:t>отливка </a:t>
            </a:r>
            <a:r>
              <a:rPr sz="2400" b="0" spc="170" dirty="0">
                <a:latin typeface="Arial"/>
                <a:cs typeface="Arial"/>
              </a:rPr>
              <a:t>десневой</a:t>
            </a:r>
            <a:r>
              <a:rPr sz="2400" b="0" spc="-155" dirty="0">
                <a:latin typeface="Arial"/>
                <a:cs typeface="Arial"/>
              </a:rPr>
              <a:t> </a:t>
            </a:r>
            <a:r>
              <a:rPr sz="2400" b="0" spc="204" dirty="0">
                <a:latin typeface="Arial"/>
                <a:cs typeface="Arial"/>
              </a:rPr>
              <a:t>маски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0050" y="1963420"/>
            <a:ext cx="8014970" cy="4174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9219" y="689609"/>
            <a:ext cx="79121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5120" marR="5080" indent="-1582420">
              <a:lnSpc>
                <a:spcPct val="100000"/>
              </a:lnSpc>
              <a:spcBef>
                <a:spcPts val="100"/>
              </a:spcBef>
            </a:pPr>
            <a:r>
              <a:rPr sz="2400" b="0" spc="170" dirty="0">
                <a:latin typeface="Arial"/>
                <a:cs typeface="Arial"/>
              </a:rPr>
              <a:t>Лабораторная </a:t>
            </a:r>
            <a:r>
              <a:rPr sz="2400" b="0" spc="160" dirty="0">
                <a:latin typeface="Arial"/>
                <a:cs typeface="Arial"/>
              </a:rPr>
              <a:t>модель </a:t>
            </a:r>
            <a:r>
              <a:rPr sz="2400" b="0" spc="114" dirty="0">
                <a:latin typeface="Arial"/>
                <a:cs typeface="Arial"/>
              </a:rPr>
              <a:t>с </a:t>
            </a:r>
            <a:r>
              <a:rPr sz="2400" b="0" spc="180" dirty="0">
                <a:latin typeface="Arial"/>
                <a:cs typeface="Arial"/>
              </a:rPr>
              <a:t>аналогами</a:t>
            </a:r>
            <a:r>
              <a:rPr sz="2400" b="0" spc="-50" dirty="0">
                <a:latin typeface="Arial"/>
                <a:cs typeface="Arial"/>
              </a:rPr>
              <a:t> </a:t>
            </a:r>
            <a:r>
              <a:rPr sz="2400" b="0" spc="190" dirty="0">
                <a:latin typeface="Arial"/>
                <a:cs typeface="Arial"/>
              </a:rPr>
              <a:t>имплантатов  </a:t>
            </a:r>
            <a:r>
              <a:rPr sz="2400" b="0" spc="215" dirty="0">
                <a:latin typeface="Arial"/>
                <a:cs typeface="Arial"/>
              </a:rPr>
              <a:t>и </a:t>
            </a:r>
            <a:r>
              <a:rPr sz="2400" b="0" spc="180" dirty="0">
                <a:latin typeface="Arial"/>
                <a:cs typeface="Arial"/>
              </a:rPr>
              <a:t>установленными</a:t>
            </a:r>
            <a:r>
              <a:rPr sz="2400" b="0" spc="-45" dirty="0">
                <a:latin typeface="Arial"/>
                <a:cs typeface="Arial"/>
              </a:rPr>
              <a:t> </a:t>
            </a:r>
            <a:r>
              <a:rPr sz="2400" b="0" spc="200" dirty="0">
                <a:latin typeface="Arial"/>
                <a:cs typeface="Arial"/>
              </a:rPr>
              <a:t>головками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60039" y="2103120"/>
            <a:ext cx="5591810" cy="3559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0190" y="520700"/>
            <a:ext cx="406654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spc="390" dirty="0">
                <a:solidFill>
                  <a:srgbClr val="E8D495"/>
                </a:solidFill>
              </a:rPr>
              <a:t>Сод</a:t>
            </a:r>
            <a:r>
              <a:rPr sz="4100" spc="365" dirty="0">
                <a:solidFill>
                  <a:srgbClr val="E8D495"/>
                </a:solidFill>
              </a:rPr>
              <a:t>е</a:t>
            </a:r>
            <a:r>
              <a:rPr sz="4100" spc="350" dirty="0">
                <a:solidFill>
                  <a:srgbClr val="E8D495"/>
                </a:solidFill>
              </a:rPr>
              <a:t>р</a:t>
            </a:r>
            <a:r>
              <a:rPr sz="4100" spc="445" dirty="0">
                <a:solidFill>
                  <a:srgbClr val="E8D495"/>
                </a:solidFill>
              </a:rPr>
              <a:t>ж</a:t>
            </a:r>
            <a:r>
              <a:rPr sz="4100" spc="305" dirty="0">
                <a:solidFill>
                  <a:srgbClr val="E8D495"/>
                </a:solidFill>
              </a:rPr>
              <a:t>а</a:t>
            </a:r>
            <a:r>
              <a:rPr sz="4100" spc="175" dirty="0">
                <a:solidFill>
                  <a:srgbClr val="E8D495"/>
                </a:solidFill>
              </a:rPr>
              <a:t>н</a:t>
            </a:r>
            <a:r>
              <a:rPr sz="4100" spc="185" dirty="0">
                <a:solidFill>
                  <a:srgbClr val="E8D495"/>
                </a:solidFill>
              </a:rPr>
              <a:t>и</a:t>
            </a:r>
            <a:r>
              <a:rPr sz="4100" spc="345" dirty="0">
                <a:solidFill>
                  <a:srgbClr val="E8D495"/>
                </a:solidFill>
              </a:rPr>
              <a:t>е</a:t>
            </a:r>
            <a:r>
              <a:rPr sz="4100" spc="150" dirty="0">
                <a:solidFill>
                  <a:srgbClr val="E8D495"/>
                </a:solidFill>
              </a:rPr>
              <a:t>: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838835" y="1333500"/>
            <a:ext cx="10509250" cy="500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spcBef>
                <a:spcPts val="100"/>
              </a:spcBef>
              <a:buClr>
                <a:srgbClr val="F8F8F8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Протезирование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дентальных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имплантатах.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Виды. 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Показания.</a:t>
            </a:r>
            <a:endParaRPr sz="2800" dirty="0">
              <a:latin typeface="Arial"/>
              <a:cs typeface="Arial"/>
            </a:endParaRPr>
          </a:p>
          <a:p>
            <a:pPr marL="527050" marR="1236980" indent="-514350">
              <a:lnSpc>
                <a:spcPct val="100000"/>
              </a:lnSpc>
              <a:spcBef>
                <a:spcPts val="560"/>
              </a:spcBef>
              <a:buClr>
                <a:srgbClr val="F8F8F8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Требования </a:t>
            </a:r>
            <a:r>
              <a:rPr sz="2800" spc="465" dirty="0">
                <a:solidFill>
                  <a:srgbClr val="FFFFFF"/>
                </a:solidFill>
                <a:latin typeface="Arial"/>
                <a:cs typeface="Arial"/>
              </a:rPr>
              <a:t>к 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</a:rPr>
              <a:t>протезированию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2800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дентальных 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имплантатах.</a:t>
            </a:r>
            <a:endParaRPr sz="2800" dirty="0">
              <a:latin typeface="Arial"/>
              <a:cs typeface="Arial"/>
            </a:endParaRPr>
          </a:p>
          <a:p>
            <a:pPr marL="527050" marR="146685" indent="-514350">
              <a:lnSpc>
                <a:spcPct val="100000"/>
              </a:lnSpc>
              <a:spcBef>
                <a:spcPts val="560"/>
              </a:spcBef>
              <a:buClr>
                <a:srgbClr val="F8F8F8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Последовательность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клинико-лабораторных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этапов 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ортопедического 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лечения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при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одноэтапной 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имплантации.</a:t>
            </a:r>
            <a:endParaRPr sz="2800" dirty="0">
              <a:latin typeface="Arial"/>
              <a:cs typeface="Arial"/>
            </a:endParaRPr>
          </a:p>
          <a:p>
            <a:pPr marL="527050" marR="146685" indent="-514350">
              <a:lnSpc>
                <a:spcPct val="100000"/>
              </a:lnSpc>
              <a:spcBef>
                <a:spcPts val="560"/>
              </a:spcBef>
              <a:buClr>
                <a:srgbClr val="F8F8F8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Последовательность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клинико-лабораторных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этапов 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ортопедического 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лечения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при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двухэтапной 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имплантации.</a:t>
            </a:r>
            <a:endParaRPr sz="2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560"/>
              </a:spcBef>
              <a:buClr>
                <a:srgbClr val="F8F8F8"/>
              </a:buClr>
              <a:buSzPct val="64285"/>
              <a:buAutoNum type="arabicPeriod"/>
              <a:tabLst>
                <a:tab pos="526415" algn="l"/>
                <a:tab pos="527050" algn="l"/>
              </a:tabLst>
            </a:pP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Методы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фиксации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протезов на</a:t>
            </a:r>
            <a:r>
              <a:rPr sz="2800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имплантатах.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110" y="288290"/>
            <a:ext cx="10350500" cy="12395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algn="just">
              <a:lnSpc>
                <a:spcPts val="2390"/>
              </a:lnSpc>
              <a:spcBef>
                <a:spcPts val="175"/>
              </a:spcBef>
            </a:pP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основании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клинического и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экспериментального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изучения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биомеханики 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внутрикостных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сделан вывод </a:t>
            </a:r>
            <a:r>
              <a:rPr sz="2000" spc="105" dirty="0">
                <a:solidFill>
                  <a:srgbClr val="ECE3F0"/>
                </a:solidFill>
                <a:latin typeface="Arial"/>
                <a:cs typeface="Arial"/>
              </a:rPr>
              <a:t>о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целесообразности  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размещения для </a:t>
            </a:r>
            <a:r>
              <a:rPr sz="2000" spc="135" dirty="0">
                <a:solidFill>
                  <a:srgbClr val="ECE3F0"/>
                </a:solidFill>
                <a:latin typeface="Arial"/>
                <a:cs typeface="Arial"/>
              </a:rPr>
              <a:t>целей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протезирования наибольшего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количества 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000" spc="190" dirty="0">
                <a:solidFill>
                  <a:srgbClr val="ECE3F0"/>
                </a:solidFill>
                <a:latin typeface="Arial"/>
                <a:cs typeface="Arial"/>
              </a:rPr>
              <a:t>протяжении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дефекта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зубного </a:t>
            </a:r>
            <a:r>
              <a:rPr sz="2000" spc="125" dirty="0">
                <a:solidFill>
                  <a:srgbClr val="ECE3F0"/>
                </a:solidFill>
                <a:latin typeface="Arial"/>
                <a:cs typeface="Arial"/>
              </a:rPr>
              <a:t>ряда. 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000" spc="204" dirty="0">
                <a:solidFill>
                  <a:srgbClr val="ECE3F0"/>
                </a:solidFill>
                <a:latin typeface="Arial"/>
                <a:cs typeface="Arial"/>
              </a:rPr>
              <a:t>практике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вопрос</a:t>
            </a:r>
            <a:r>
              <a:rPr sz="2000" spc="34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ECE3F0"/>
                </a:solidFill>
                <a:latin typeface="Arial"/>
                <a:cs typeface="Arial"/>
              </a:rPr>
              <a:t>об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110" y="1502410"/>
            <a:ext cx="9363075" cy="63246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2390"/>
              </a:lnSpc>
              <a:spcBef>
                <a:spcPts val="175"/>
              </a:spcBef>
              <a:tabLst>
                <a:tab pos="2208530" algn="l"/>
                <a:tab pos="2496185" algn="l"/>
                <a:tab pos="3163570" algn="l"/>
                <a:tab pos="4149090" algn="l"/>
                <a:tab pos="4464050" algn="l"/>
                <a:tab pos="4803140" algn="l"/>
                <a:tab pos="5568315" algn="l"/>
                <a:tab pos="6404610" algn="l"/>
                <a:tab pos="6737984" algn="l"/>
                <a:tab pos="7161530" algn="l"/>
                <a:tab pos="7745095" algn="l"/>
                <a:tab pos="8293734" algn="l"/>
              </a:tabLst>
            </a:pP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изготовлении	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несъемного	протеза	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при	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полном	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отсутствии 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р</a:t>
            </a:r>
            <a:r>
              <a:rPr sz="2000" spc="95" dirty="0">
                <a:solidFill>
                  <a:srgbClr val="ECE3F0"/>
                </a:solidFill>
                <a:latin typeface="Arial"/>
                <a:cs typeface="Arial"/>
              </a:rPr>
              <a:t>ас</a:t>
            </a:r>
            <a:r>
              <a:rPr sz="2000" spc="90" dirty="0">
                <a:solidFill>
                  <a:srgbClr val="ECE3F0"/>
                </a:solidFill>
                <a:latin typeface="Arial"/>
                <a:cs typeface="Arial"/>
              </a:rPr>
              <a:t>с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матр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114" dirty="0">
                <a:solidFill>
                  <a:srgbClr val="ECE3F0"/>
                </a:solidFill>
                <a:latin typeface="Arial"/>
                <a:cs typeface="Arial"/>
              </a:rPr>
              <a:t>в</a:t>
            </a:r>
            <a:r>
              <a:rPr sz="2000" spc="100" dirty="0">
                <a:solidFill>
                  <a:srgbClr val="ECE3F0"/>
                </a:solidFill>
                <a:latin typeface="Arial"/>
                <a:cs typeface="Arial"/>
              </a:rPr>
              <a:t>а</a:t>
            </a:r>
            <a:r>
              <a:rPr sz="2000" spc="95" dirty="0">
                <a:solidFill>
                  <a:srgbClr val="ECE3F0"/>
                </a:solidFill>
                <a:latin typeface="Arial"/>
                <a:cs typeface="Arial"/>
              </a:rPr>
              <a:t>е</a:t>
            </a:r>
            <a:r>
              <a:rPr sz="2000" spc="245" dirty="0">
                <a:solidFill>
                  <a:srgbClr val="ECE3F0"/>
                </a:solidFill>
                <a:latin typeface="Arial"/>
                <a:cs typeface="Arial"/>
              </a:rPr>
              <a:t>т</a:t>
            </a:r>
            <a:r>
              <a:rPr sz="2000" spc="85" dirty="0">
                <a:solidFill>
                  <a:srgbClr val="ECE3F0"/>
                </a:solidFill>
                <a:latin typeface="Arial"/>
                <a:cs typeface="Arial"/>
              </a:rPr>
              <a:t>с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я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220" dirty="0">
                <a:solidFill>
                  <a:srgbClr val="ECE3F0"/>
                </a:solidFill>
                <a:latin typeface="Arial"/>
                <a:cs typeface="Arial"/>
              </a:rPr>
              <a:t>п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р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200" dirty="0">
                <a:solidFill>
                  <a:srgbClr val="ECE3F0"/>
                </a:solidFill>
                <a:latin typeface="Arial"/>
                <a:cs typeface="Arial"/>
              </a:rPr>
              <a:t>н</a:t>
            </a:r>
            <a:r>
              <a:rPr sz="2000" spc="100" dirty="0">
                <a:solidFill>
                  <a:srgbClr val="ECE3F0"/>
                </a:solidFill>
                <a:latin typeface="Arial"/>
                <a:cs typeface="Arial"/>
              </a:rPr>
              <a:t>ал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ч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6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м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п</a:t>
            </a:r>
            <a:r>
              <a:rPr sz="2000" spc="95" dirty="0">
                <a:solidFill>
                  <a:srgbClr val="ECE3F0"/>
                </a:solidFill>
                <a:latin typeface="Arial"/>
                <a:cs typeface="Arial"/>
              </a:rPr>
              <a:t>л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а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н</a:t>
            </a:r>
            <a:r>
              <a:rPr sz="2000" spc="245" dirty="0">
                <a:solidFill>
                  <a:srgbClr val="ECE3F0"/>
                </a:solidFill>
                <a:latin typeface="Arial"/>
                <a:cs typeface="Arial"/>
              </a:rPr>
              <a:t>т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ат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о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в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(в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р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е</a:t>
            </a:r>
            <a:r>
              <a:rPr sz="2000" spc="204" dirty="0">
                <a:solidFill>
                  <a:srgbClr val="ECE3F0"/>
                </a:solidFill>
                <a:latin typeface="Arial"/>
                <a:cs typeface="Arial"/>
              </a:rPr>
              <a:t>д</a:t>
            </a:r>
            <a:r>
              <a:rPr sz="2000" spc="320" dirty="0">
                <a:solidFill>
                  <a:srgbClr val="ECE3F0"/>
                </a:solidFill>
                <a:latin typeface="Arial"/>
                <a:cs typeface="Arial"/>
              </a:rPr>
              <a:t>к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х</a:t>
            </a:r>
            <a:r>
              <a:rPr sz="2000" dirty="0">
                <a:solidFill>
                  <a:srgbClr val="ECE3F0"/>
                </a:solidFill>
                <a:latin typeface="Arial"/>
                <a:cs typeface="Arial"/>
              </a:rPr>
              <a:t>	</a:t>
            </a:r>
            <a:r>
              <a:rPr sz="2000" spc="85" dirty="0">
                <a:solidFill>
                  <a:srgbClr val="ECE3F0"/>
                </a:solidFill>
                <a:latin typeface="Arial"/>
                <a:cs typeface="Arial"/>
              </a:rPr>
              <a:t>с</a:t>
            </a:r>
            <a:r>
              <a:rPr sz="2000" spc="95" dirty="0">
                <a:solidFill>
                  <a:srgbClr val="ECE3F0"/>
                </a:solidFill>
                <a:latin typeface="Arial"/>
                <a:cs typeface="Arial"/>
              </a:rPr>
              <a:t>л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у</a:t>
            </a:r>
            <a:r>
              <a:rPr sz="2000" spc="120" dirty="0">
                <a:solidFill>
                  <a:srgbClr val="ECE3F0"/>
                </a:solidFill>
                <a:latin typeface="Arial"/>
                <a:cs typeface="Arial"/>
              </a:rPr>
              <a:t>ч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ая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х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94104" y="1502410"/>
            <a:ext cx="836294" cy="63246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67310">
              <a:lnSpc>
                <a:spcPts val="2390"/>
              </a:lnSpc>
              <a:spcBef>
                <a:spcPts val="175"/>
              </a:spcBef>
            </a:pP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з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у</a:t>
            </a:r>
            <a:r>
              <a:rPr sz="2000" spc="80" dirty="0">
                <a:solidFill>
                  <a:srgbClr val="ECE3F0"/>
                </a:solidFill>
                <a:latin typeface="Arial"/>
                <a:cs typeface="Arial"/>
              </a:rPr>
              <a:t>б</a:t>
            </a:r>
            <a:r>
              <a:rPr sz="2000" spc="105" dirty="0">
                <a:solidFill>
                  <a:srgbClr val="ECE3F0"/>
                </a:solidFill>
                <a:latin typeface="Arial"/>
                <a:cs typeface="Arial"/>
              </a:rPr>
              <a:t>о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в 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п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я</a:t>
            </a:r>
            <a:r>
              <a:rPr sz="2000" spc="245" dirty="0">
                <a:solidFill>
                  <a:srgbClr val="ECE3F0"/>
                </a:solidFill>
                <a:latin typeface="Arial"/>
                <a:cs typeface="Arial"/>
              </a:rPr>
              <a:t>т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)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2143" y="4314550"/>
            <a:ext cx="2637790" cy="59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40"/>
              </a:lnSpc>
            </a:pP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алки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опирается</a:t>
            </a:r>
            <a:r>
              <a:rPr sz="2000" spc="-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на</a:t>
            </a:r>
            <a:endParaRPr sz="2000">
              <a:latin typeface="Arial"/>
              <a:cs typeface="Arial"/>
            </a:endParaRPr>
          </a:p>
          <a:p>
            <a:pPr marL="64135">
              <a:lnSpc>
                <a:spcPts val="2395"/>
              </a:lnSpc>
            </a:pP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венный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зубной</a:t>
            </a:r>
            <a:r>
              <a:rPr sz="2000" spc="-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ряд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0110" y="2109470"/>
            <a:ext cx="10349865" cy="311023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algn="just">
              <a:lnSpc>
                <a:spcPts val="2390"/>
              </a:lnSpc>
              <a:spcBef>
                <a:spcPts val="175"/>
              </a:spcBef>
            </a:pP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которые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000" spc="180" dirty="0">
                <a:solidFill>
                  <a:srgbClr val="ECE3F0"/>
                </a:solidFill>
                <a:latin typeface="Arial"/>
                <a:cs typeface="Arial"/>
              </a:rPr>
              <a:t>таком </a:t>
            </a:r>
            <a:r>
              <a:rPr sz="2000" spc="114" dirty="0">
                <a:solidFill>
                  <a:srgbClr val="ECE3F0"/>
                </a:solidFill>
                <a:latin typeface="Arial"/>
                <a:cs typeface="Arial"/>
              </a:rPr>
              <a:t>случае 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размещаются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переднем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отделе верхней или  </a:t>
            </a:r>
            <a:r>
              <a:rPr sz="2000" spc="215" dirty="0">
                <a:solidFill>
                  <a:srgbClr val="ECE3F0"/>
                </a:solidFill>
                <a:latin typeface="Arial"/>
                <a:cs typeface="Arial"/>
              </a:rPr>
              <a:t>нижней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челюстей, </a:t>
            </a:r>
            <a:r>
              <a:rPr sz="2000" spc="105" dirty="0">
                <a:solidFill>
                  <a:srgbClr val="ECE3F0"/>
                </a:solidFill>
                <a:latin typeface="Arial"/>
                <a:cs typeface="Arial"/>
              </a:rPr>
              <a:t>а </a:t>
            </a:r>
            <a:r>
              <a:rPr sz="2000" spc="225" dirty="0">
                <a:solidFill>
                  <a:srgbClr val="ECE3F0"/>
                </a:solidFill>
                <a:latin typeface="Arial"/>
                <a:cs typeface="Arial"/>
              </a:rPr>
              <a:t>так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называемый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протез </a:t>
            </a:r>
            <a:r>
              <a:rPr sz="2000" spc="9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вытяжением 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(консолями) 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заканчивается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000" spc="125" dirty="0">
                <a:solidFill>
                  <a:srgbClr val="ECE3F0"/>
                </a:solidFill>
                <a:latin typeface="Arial"/>
                <a:cs typeface="Arial"/>
              </a:rPr>
              <a:t>области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первых</a:t>
            </a:r>
            <a:r>
              <a:rPr sz="2000" spc="-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моляров.</a:t>
            </a:r>
            <a:endParaRPr sz="2000">
              <a:latin typeface="Arial"/>
              <a:cs typeface="Arial"/>
            </a:endParaRPr>
          </a:p>
          <a:p>
            <a:pPr marL="12700" marR="33655">
              <a:lnSpc>
                <a:spcPct val="99400"/>
              </a:lnSpc>
              <a:spcBef>
                <a:spcPts val="330"/>
              </a:spcBef>
            </a:pPr>
            <a:r>
              <a:rPr sz="2000" spc="114" dirty="0">
                <a:solidFill>
                  <a:srgbClr val="ECE3F0"/>
                </a:solidFill>
                <a:latin typeface="Arial"/>
                <a:cs typeface="Arial"/>
              </a:rPr>
              <a:t>Вместо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традиционных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металлокерамического или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металлопластмассового 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протезов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имплантатах </a:t>
            </a:r>
            <a:r>
              <a:rPr sz="2000" spc="200" dirty="0">
                <a:solidFill>
                  <a:srgbClr val="ECE3F0"/>
                </a:solidFill>
                <a:latin typeface="Arial"/>
                <a:cs typeface="Arial"/>
              </a:rPr>
              <a:t>можно</a:t>
            </a:r>
            <a:r>
              <a:rPr sz="2000" spc="-3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изготовить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протез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аналогично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технологии 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пластиночного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протеза </a:t>
            </a:r>
            <a:r>
              <a:rPr sz="2000" spc="9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постановкой искусственных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пластмассовых</a:t>
            </a:r>
            <a:r>
              <a:rPr sz="2000" spc="-22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зубов, 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который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ряде </a:t>
            </a:r>
            <a:r>
              <a:rPr sz="2000" spc="114" dirty="0">
                <a:solidFill>
                  <a:srgbClr val="ECE3F0"/>
                </a:solidFill>
                <a:latin typeface="Arial"/>
                <a:cs typeface="Arial"/>
              </a:rPr>
              <a:t>случаев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предпочтительнее </a:t>
            </a:r>
            <a:r>
              <a:rPr sz="2000" spc="120" dirty="0">
                <a:solidFill>
                  <a:srgbClr val="ECE3F0"/>
                </a:solidFill>
                <a:latin typeface="Arial"/>
                <a:cs typeface="Arial"/>
              </a:rPr>
              <a:t>из-за </a:t>
            </a:r>
            <a:r>
              <a:rPr sz="2000" spc="180" dirty="0">
                <a:solidFill>
                  <a:srgbClr val="ECE3F0"/>
                </a:solidFill>
                <a:latin typeface="Arial"/>
                <a:cs typeface="Arial"/>
              </a:rPr>
              <a:t>легкости</a:t>
            </a:r>
            <a:r>
              <a:rPr sz="2000" spc="-2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конструкции.</a:t>
            </a:r>
            <a:endParaRPr sz="2000">
              <a:latin typeface="Arial"/>
              <a:cs typeface="Arial"/>
            </a:endParaRPr>
          </a:p>
          <a:p>
            <a:pPr marL="12700" marR="3634740" algn="just">
              <a:lnSpc>
                <a:spcPts val="2390"/>
              </a:lnSpc>
              <a:spcBef>
                <a:spcPts val="75"/>
              </a:spcBef>
            </a:pP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Металлокерамический </a:t>
            </a:r>
            <a:r>
              <a:rPr sz="2000" spc="180" dirty="0">
                <a:solidFill>
                  <a:srgbClr val="ECE3F0"/>
                </a:solidFill>
                <a:latin typeface="Arial"/>
                <a:cs typeface="Arial"/>
              </a:rPr>
              <a:t>каркас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виде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фигурной </a:t>
            </a:r>
            <a:r>
              <a:rPr sz="2000" spc="80" dirty="0">
                <a:solidFill>
                  <a:srgbClr val="ECE3F0"/>
                </a:solidFill>
                <a:latin typeface="Arial"/>
                <a:cs typeface="Arial"/>
              </a:rPr>
              <a:t>б 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имплантаты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крепится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325" dirty="0">
                <a:solidFill>
                  <a:srgbClr val="ECE3F0"/>
                </a:solidFill>
                <a:latin typeface="Arial"/>
                <a:cs typeface="Arial"/>
              </a:rPr>
              <a:t>к</a:t>
            </a:r>
            <a:r>
              <a:rPr sz="20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ним</a:t>
            </a:r>
            <a:r>
              <a:rPr sz="20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винтами,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ECE3F0"/>
                </a:solidFill>
                <a:latin typeface="Arial"/>
                <a:cs typeface="Arial"/>
              </a:rPr>
              <a:t>а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искусст 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создается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из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стандартных </a:t>
            </a:r>
            <a:r>
              <a:rPr sz="2000" spc="125" dirty="0">
                <a:solidFill>
                  <a:srgbClr val="ECE3F0"/>
                </a:solidFill>
                <a:latin typeface="Arial"/>
                <a:cs typeface="Arial"/>
              </a:rPr>
              <a:t>пластмассовых</a:t>
            </a:r>
            <a:r>
              <a:rPr sz="2000" spc="-10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зубов.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669" y="843279"/>
            <a:ext cx="10313670" cy="5105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3555">
              <a:lnSpc>
                <a:spcPct val="100200"/>
              </a:lnSpc>
              <a:spcBef>
                <a:spcPts val="95"/>
              </a:spcBef>
            </a:pPr>
            <a:r>
              <a:rPr sz="1850" spc="200" dirty="0">
                <a:solidFill>
                  <a:srgbClr val="ECE3F0"/>
                </a:solidFill>
                <a:latin typeface="Arial"/>
                <a:cs typeface="Arial"/>
              </a:rPr>
              <a:t>Даже </a:t>
            </a:r>
            <a:r>
              <a:rPr sz="1850" spc="170" dirty="0">
                <a:solidFill>
                  <a:srgbClr val="ECE3F0"/>
                </a:solidFill>
                <a:latin typeface="Arial"/>
                <a:cs typeface="Arial"/>
              </a:rPr>
              <a:t>при </a:t>
            </a:r>
            <a:r>
              <a:rPr sz="1850" spc="130" dirty="0">
                <a:solidFill>
                  <a:srgbClr val="ECE3F0"/>
                </a:solidFill>
                <a:latin typeface="Arial"/>
                <a:cs typeface="Arial"/>
              </a:rPr>
              <a:t>полном </a:t>
            </a:r>
            <a:r>
              <a:rPr sz="1850" spc="155" dirty="0">
                <a:solidFill>
                  <a:srgbClr val="ECE3F0"/>
                </a:solidFill>
                <a:latin typeface="Arial"/>
                <a:cs typeface="Arial"/>
              </a:rPr>
              <a:t>отсутствии </a:t>
            </a:r>
            <a:r>
              <a:rPr sz="1850" spc="114" dirty="0">
                <a:solidFill>
                  <a:srgbClr val="ECE3F0"/>
                </a:solidFill>
                <a:latin typeface="Arial"/>
                <a:cs typeface="Arial"/>
              </a:rPr>
              <a:t>зубов </a:t>
            </a:r>
            <a:r>
              <a:rPr sz="1850" spc="155" dirty="0">
                <a:solidFill>
                  <a:srgbClr val="ECE3F0"/>
                </a:solidFill>
                <a:latin typeface="Arial"/>
                <a:cs typeface="Arial"/>
              </a:rPr>
              <a:t>возможно </a:t>
            </a:r>
            <a:r>
              <a:rPr sz="1850" spc="145" dirty="0">
                <a:solidFill>
                  <a:srgbClr val="ECE3F0"/>
                </a:solidFill>
                <a:latin typeface="Arial"/>
                <a:cs typeface="Arial"/>
              </a:rPr>
              <a:t>применение </a:t>
            </a:r>
            <a:r>
              <a:rPr sz="1850" spc="135" dirty="0">
                <a:solidFill>
                  <a:srgbClr val="ECE3F0"/>
                </a:solidFill>
                <a:latin typeface="Arial"/>
                <a:cs typeface="Arial"/>
              </a:rPr>
              <a:t>несъемных  </a:t>
            </a:r>
            <a:r>
              <a:rPr sz="1850" spc="185" dirty="0">
                <a:solidFill>
                  <a:srgbClr val="ECE3F0"/>
                </a:solidFill>
                <a:latin typeface="Arial"/>
                <a:cs typeface="Arial"/>
              </a:rPr>
              <a:t>конструкций </a:t>
            </a:r>
            <a:r>
              <a:rPr sz="1850" spc="135" dirty="0">
                <a:solidFill>
                  <a:srgbClr val="ECE3F0"/>
                </a:solidFill>
                <a:latin typeface="Arial"/>
                <a:cs typeface="Arial"/>
              </a:rPr>
              <a:t>протезов </a:t>
            </a:r>
            <a:r>
              <a:rPr sz="1850" spc="9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850" spc="130" dirty="0">
                <a:solidFill>
                  <a:srgbClr val="ECE3F0"/>
                </a:solidFill>
                <a:latin typeface="Arial"/>
                <a:cs typeface="Arial"/>
              </a:rPr>
              <a:t>опорой </a:t>
            </a:r>
            <a:r>
              <a:rPr sz="1850" spc="145" dirty="0">
                <a:solidFill>
                  <a:srgbClr val="ECE3F0"/>
                </a:solidFill>
                <a:latin typeface="Arial"/>
                <a:cs typeface="Arial"/>
              </a:rPr>
              <a:t>на имплантаты. </a:t>
            </a:r>
            <a:r>
              <a:rPr sz="1850" spc="125" dirty="0">
                <a:solidFill>
                  <a:srgbClr val="ECE3F0"/>
                </a:solidFill>
                <a:latin typeface="Arial"/>
                <a:cs typeface="Arial"/>
              </a:rPr>
              <a:t>Для </a:t>
            </a:r>
            <a:r>
              <a:rPr sz="1850" spc="180" dirty="0">
                <a:solidFill>
                  <a:srgbClr val="ECE3F0"/>
                </a:solidFill>
                <a:latin typeface="Arial"/>
                <a:cs typeface="Arial"/>
              </a:rPr>
              <a:t>того </a:t>
            </a:r>
            <a:r>
              <a:rPr sz="1850" spc="130" dirty="0">
                <a:solidFill>
                  <a:srgbClr val="ECE3F0"/>
                </a:solidFill>
                <a:latin typeface="Arial"/>
                <a:cs typeface="Arial"/>
              </a:rPr>
              <a:t>чтобы </a:t>
            </a:r>
            <a:r>
              <a:rPr sz="1850" spc="160" dirty="0">
                <a:solidFill>
                  <a:srgbClr val="ECE3F0"/>
                </a:solidFill>
                <a:latin typeface="Arial"/>
                <a:cs typeface="Arial"/>
              </a:rPr>
              <a:t>изготовить  </a:t>
            </a:r>
            <a:r>
              <a:rPr sz="1850" spc="135" dirty="0">
                <a:solidFill>
                  <a:srgbClr val="ECE3F0"/>
                </a:solidFill>
                <a:latin typeface="Arial"/>
                <a:cs typeface="Arial"/>
              </a:rPr>
              <a:t>несъемный</a:t>
            </a:r>
            <a:r>
              <a:rPr sz="185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50" dirty="0">
                <a:solidFill>
                  <a:srgbClr val="ECE3F0"/>
                </a:solidFill>
                <a:latin typeface="Arial"/>
                <a:cs typeface="Arial"/>
              </a:rPr>
              <a:t>протез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ECE3F0"/>
                </a:solidFill>
                <a:latin typeface="Arial"/>
                <a:cs typeface="Arial"/>
              </a:rPr>
              <a:t>на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215" dirty="0">
                <a:solidFill>
                  <a:srgbClr val="ECE3F0"/>
                </a:solidFill>
                <a:latin typeface="Arial"/>
                <a:cs typeface="Arial"/>
              </a:rPr>
              <a:t>нижнюю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25" dirty="0">
                <a:solidFill>
                  <a:srgbClr val="ECE3F0"/>
                </a:solidFill>
                <a:latin typeface="Arial"/>
                <a:cs typeface="Arial"/>
              </a:rPr>
              <a:t>беззубую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25" dirty="0">
                <a:solidFill>
                  <a:srgbClr val="ECE3F0"/>
                </a:solidFill>
                <a:latin typeface="Arial"/>
                <a:cs typeface="Arial"/>
              </a:rPr>
              <a:t>челюсть,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25" dirty="0">
                <a:solidFill>
                  <a:srgbClr val="ECE3F0"/>
                </a:solidFill>
                <a:latin typeface="Arial"/>
                <a:cs typeface="Arial"/>
              </a:rPr>
              <a:t>необходимо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ECE3F0"/>
                </a:solidFill>
                <a:latin typeface="Arial"/>
                <a:cs typeface="Arial"/>
              </a:rPr>
              <a:t>внедрение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235" dirty="0">
                <a:solidFill>
                  <a:srgbClr val="ECE3F0"/>
                </a:solidFill>
                <a:latin typeface="Arial"/>
                <a:cs typeface="Arial"/>
              </a:rPr>
              <a:t>как  </a:t>
            </a:r>
            <a:r>
              <a:rPr sz="1850" spc="145" dirty="0">
                <a:solidFill>
                  <a:srgbClr val="ECE3F0"/>
                </a:solidFill>
                <a:latin typeface="Arial"/>
                <a:cs typeface="Arial"/>
              </a:rPr>
              <a:t>минимум </a:t>
            </a:r>
            <a:r>
              <a:rPr sz="1850" spc="110" dirty="0">
                <a:solidFill>
                  <a:srgbClr val="ECE3F0"/>
                </a:solidFill>
                <a:latin typeface="Arial"/>
                <a:cs typeface="Arial"/>
              </a:rPr>
              <a:t>6-8 </a:t>
            </a:r>
            <a:r>
              <a:rPr sz="1850" spc="140" dirty="0">
                <a:solidFill>
                  <a:srgbClr val="ECE3F0"/>
                </a:solidFill>
                <a:latin typeface="Arial"/>
                <a:cs typeface="Arial"/>
              </a:rPr>
              <a:t>имплантатов. </a:t>
            </a:r>
            <a:r>
              <a:rPr sz="1850" spc="75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1850" spc="135" dirty="0">
                <a:solidFill>
                  <a:srgbClr val="ECE3F0"/>
                </a:solidFill>
                <a:latin typeface="Arial"/>
                <a:cs typeface="Arial"/>
              </a:rPr>
              <a:t>верхней </a:t>
            </a:r>
            <a:r>
              <a:rPr sz="1850" spc="140" dirty="0">
                <a:solidFill>
                  <a:srgbClr val="ECE3F0"/>
                </a:solidFill>
                <a:latin typeface="Arial"/>
                <a:cs typeface="Arial"/>
              </a:rPr>
              <a:t>челюсти </a:t>
            </a:r>
            <a:r>
              <a:rPr sz="1850" spc="130" dirty="0">
                <a:solidFill>
                  <a:srgbClr val="ECE3F0"/>
                </a:solidFill>
                <a:latin typeface="Arial"/>
                <a:cs typeface="Arial"/>
              </a:rPr>
              <a:t>для </a:t>
            </a:r>
            <a:r>
              <a:rPr sz="1850" spc="155" dirty="0">
                <a:solidFill>
                  <a:srgbClr val="ECE3F0"/>
                </a:solidFill>
                <a:latin typeface="Arial"/>
                <a:cs typeface="Arial"/>
              </a:rPr>
              <a:t>этих </a:t>
            </a:r>
            <a:r>
              <a:rPr sz="1850" spc="260" dirty="0">
                <a:solidFill>
                  <a:srgbClr val="ECE3F0"/>
                </a:solidFill>
                <a:latin typeface="Arial"/>
                <a:cs typeface="Arial"/>
              </a:rPr>
              <a:t>же </a:t>
            </a:r>
            <a:r>
              <a:rPr sz="1850" spc="130" dirty="0">
                <a:solidFill>
                  <a:srgbClr val="ECE3F0"/>
                </a:solidFill>
                <a:latin typeface="Arial"/>
                <a:cs typeface="Arial"/>
              </a:rPr>
              <a:t>целей  </a:t>
            </a:r>
            <a:r>
              <a:rPr sz="1850" spc="114" dirty="0">
                <a:solidFill>
                  <a:srgbClr val="ECE3F0"/>
                </a:solidFill>
                <a:latin typeface="Arial"/>
                <a:cs typeface="Arial"/>
              </a:rPr>
              <a:t>целесообразно </a:t>
            </a:r>
            <a:r>
              <a:rPr sz="1850" spc="125" dirty="0">
                <a:solidFill>
                  <a:srgbClr val="ECE3F0"/>
                </a:solidFill>
                <a:latin typeface="Arial"/>
                <a:cs typeface="Arial"/>
              </a:rPr>
              <a:t>использовать </a:t>
            </a:r>
            <a:r>
              <a:rPr sz="1850" spc="120" dirty="0">
                <a:solidFill>
                  <a:srgbClr val="ECE3F0"/>
                </a:solidFill>
                <a:latin typeface="Arial"/>
                <a:cs typeface="Arial"/>
              </a:rPr>
              <a:t>8-10 </a:t>
            </a:r>
            <a:r>
              <a:rPr sz="1850" spc="140" dirty="0">
                <a:solidFill>
                  <a:srgbClr val="ECE3F0"/>
                </a:solidFill>
                <a:latin typeface="Arial"/>
                <a:cs typeface="Arial"/>
              </a:rPr>
              <a:t>имплантатов. </a:t>
            </a:r>
            <a:r>
              <a:rPr sz="1850" spc="125" dirty="0">
                <a:solidFill>
                  <a:srgbClr val="ECE3F0"/>
                </a:solidFill>
                <a:latin typeface="Arial"/>
                <a:cs typeface="Arial"/>
              </a:rPr>
              <a:t>Установить </a:t>
            </a:r>
            <a:r>
              <a:rPr sz="1850" spc="165" dirty="0">
                <a:solidFill>
                  <a:srgbClr val="ECE3F0"/>
                </a:solidFill>
                <a:latin typeface="Arial"/>
                <a:cs typeface="Arial"/>
              </a:rPr>
              <a:t>такое</a:t>
            </a:r>
            <a:r>
              <a:rPr sz="1850" spc="-16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ECE3F0"/>
                </a:solidFill>
                <a:latin typeface="Arial"/>
                <a:cs typeface="Arial"/>
              </a:rPr>
              <a:t>количество  </a:t>
            </a:r>
            <a:r>
              <a:rPr sz="1850" spc="145" dirty="0">
                <a:solidFill>
                  <a:srgbClr val="ECE3F0"/>
                </a:solidFill>
                <a:latin typeface="Arial"/>
                <a:cs typeface="Arial"/>
              </a:rPr>
              <a:t>имплантатов не </a:t>
            </a:r>
            <a:r>
              <a:rPr sz="1850" spc="150" dirty="0">
                <a:solidFill>
                  <a:srgbClr val="ECE3F0"/>
                </a:solidFill>
                <a:latin typeface="Arial"/>
                <a:cs typeface="Arial"/>
              </a:rPr>
              <a:t>всегда </a:t>
            </a:r>
            <a:r>
              <a:rPr sz="1850" spc="155" dirty="0">
                <a:solidFill>
                  <a:srgbClr val="ECE3F0"/>
                </a:solidFill>
                <a:latin typeface="Arial"/>
                <a:cs typeface="Arial"/>
              </a:rPr>
              <a:t>возможно </a:t>
            </a:r>
            <a:r>
              <a:rPr sz="1850" spc="150" dirty="0">
                <a:solidFill>
                  <a:srgbClr val="FFFF00"/>
                </a:solidFill>
                <a:latin typeface="Arial"/>
                <a:cs typeface="Arial"/>
              </a:rPr>
              <a:t>по </a:t>
            </a:r>
            <a:r>
              <a:rPr sz="1850" spc="145" dirty="0">
                <a:solidFill>
                  <a:srgbClr val="FFFF00"/>
                </a:solidFill>
                <a:latin typeface="Arial"/>
                <a:cs typeface="Arial"/>
              </a:rPr>
              <a:t>следующим</a:t>
            </a:r>
            <a:r>
              <a:rPr sz="1850" spc="-3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50" spc="145" dirty="0">
                <a:solidFill>
                  <a:srgbClr val="FFFF00"/>
                </a:solidFill>
                <a:latin typeface="Arial"/>
                <a:cs typeface="Arial"/>
              </a:rPr>
              <a:t>причинам</a:t>
            </a:r>
            <a:r>
              <a:rPr sz="1850" spc="145" dirty="0">
                <a:solidFill>
                  <a:srgbClr val="A5CFDE"/>
                </a:solidFill>
                <a:latin typeface="Arial"/>
                <a:cs typeface="Arial"/>
              </a:rPr>
              <a:t>: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948690" algn="just">
              <a:lnSpc>
                <a:spcPct val="100000"/>
              </a:lnSpc>
              <a:buChar char="•"/>
              <a:tabLst>
                <a:tab pos="226060" algn="l"/>
              </a:tabLst>
            </a:pPr>
            <a:r>
              <a:rPr sz="1850" spc="135" dirty="0">
                <a:solidFill>
                  <a:srgbClr val="DFE6F4"/>
                </a:solidFill>
                <a:latin typeface="Arial"/>
                <a:cs typeface="Arial"/>
              </a:rPr>
              <a:t>значительная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25" dirty="0">
                <a:solidFill>
                  <a:srgbClr val="DFE6F4"/>
                </a:solidFill>
                <a:latin typeface="Arial"/>
                <a:cs typeface="Arial"/>
              </a:rPr>
              <a:t>атрофия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альвеолярных</a:t>
            </a:r>
            <a:r>
              <a:rPr sz="1850" spc="6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50" dirty="0">
                <a:solidFill>
                  <a:srgbClr val="DFE6F4"/>
                </a:solidFill>
                <a:latin typeface="Arial"/>
                <a:cs typeface="Arial"/>
              </a:rPr>
              <a:t>гребней</a:t>
            </a:r>
            <a:r>
              <a:rPr sz="1850" spc="6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65" dirty="0">
                <a:solidFill>
                  <a:srgbClr val="DFE6F4"/>
                </a:solidFill>
                <a:latin typeface="Arial"/>
                <a:cs typeface="Arial"/>
              </a:rPr>
              <a:t>и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строение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65" dirty="0">
                <a:solidFill>
                  <a:srgbClr val="DFE6F4"/>
                </a:solidFill>
                <a:latin typeface="Arial"/>
                <a:cs typeface="Arial"/>
              </a:rPr>
              <a:t>костной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95" dirty="0">
                <a:solidFill>
                  <a:srgbClr val="DFE6F4"/>
                </a:solidFill>
                <a:latin typeface="Arial"/>
                <a:cs typeface="Arial"/>
              </a:rPr>
              <a:t>ткани  </a:t>
            </a:r>
            <a:r>
              <a:rPr sz="1850" spc="135" dirty="0">
                <a:solidFill>
                  <a:srgbClr val="DFE6F4"/>
                </a:solidFill>
                <a:latin typeface="Arial"/>
                <a:cs typeface="Arial"/>
              </a:rPr>
              <a:t>челюсти </a:t>
            </a:r>
            <a:r>
              <a:rPr sz="1850" spc="160" dirty="0">
                <a:solidFill>
                  <a:srgbClr val="DFE6F4"/>
                </a:solidFill>
                <a:latin typeface="Arial"/>
                <a:cs typeface="Arial"/>
              </a:rPr>
              <a:t>пациента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не </a:t>
            </a:r>
            <a:r>
              <a:rPr sz="1850" spc="135" dirty="0">
                <a:solidFill>
                  <a:srgbClr val="DFE6F4"/>
                </a:solidFill>
                <a:latin typeface="Arial"/>
                <a:cs typeface="Arial"/>
              </a:rPr>
              <a:t>позволяют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установить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достаточное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для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несъемного 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протеза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количество</a:t>
            </a:r>
            <a:r>
              <a:rPr sz="1850" spc="-3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имплантатов;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FE6F4"/>
              </a:buClr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12700" marR="1298575">
              <a:lnSpc>
                <a:spcPct val="100000"/>
              </a:lnSpc>
              <a:buChar char="•"/>
              <a:tabLst>
                <a:tab pos="226060" algn="l"/>
              </a:tabLst>
            </a:pPr>
            <a:r>
              <a:rPr sz="1850" spc="150" dirty="0">
                <a:solidFill>
                  <a:srgbClr val="DFE6F4"/>
                </a:solidFill>
                <a:latin typeface="Arial"/>
                <a:cs typeface="Arial"/>
              </a:rPr>
              <a:t>невозможность по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материальным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соображениям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установить</a:t>
            </a:r>
            <a:r>
              <a:rPr sz="1850" spc="-14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10" dirty="0">
                <a:solidFill>
                  <a:srgbClr val="DFE6F4"/>
                </a:solidFill>
                <a:latin typeface="Arial"/>
                <a:cs typeface="Arial"/>
              </a:rPr>
              <a:t>большое 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количество</a:t>
            </a:r>
            <a:r>
              <a:rPr sz="1850" spc="6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имплантатов;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FE6F4"/>
              </a:buClr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har char="•"/>
              <a:tabLst>
                <a:tab pos="226060" algn="l"/>
              </a:tabLst>
            </a:pPr>
            <a:r>
              <a:rPr sz="1850" spc="160" dirty="0">
                <a:solidFill>
                  <a:srgbClr val="DFE6F4"/>
                </a:solidFill>
                <a:latin typeface="Arial"/>
                <a:cs typeface="Arial"/>
              </a:rPr>
              <a:t>нежелание пациента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подвергаться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объемному </a:t>
            </a:r>
            <a:r>
              <a:rPr sz="1850" spc="160" dirty="0">
                <a:solidFill>
                  <a:srgbClr val="DFE6F4"/>
                </a:solidFill>
                <a:latin typeface="Arial"/>
                <a:cs typeface="Arial"/>
              </a:rPr>
              <a:t>хирургическому</a:t>
            </a:r>
            <a:r>
              <a:rPr sz="1850" spc="-1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вмешательству;</a:t>
            </a:r>
            <a:endParaRPr sz="1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FE6F4"/>
              </a:buClr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12700" marR="518159">
              <a:lnSpc>
                <a:spcPct val="100000"/>
              </a:lnSpc>
              <a:buChar char="•"/>
              <a:tabLst>
                <a:tab pos="226060" algn="l"/>
              </a:tabLst>
            </a:pP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ситуации,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95" dirty="0">
                <a:solidFill>
                  <a:srgbClr val="DFE6F4"/>
                </a:solidFill>
                <a:latin typeface="Arial"/>
                <a:cs typeface="Arial"/>
              </a:rPr>
              <a:t>когда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65" dirty="0">
                <a:solidFill>
                  <a:srgbClr val="DFE6F4"/>
                </a:solidFill>
                <a:latin typeface="Arial"/>
                <a:cs typeface="Arial"/>
              </a:rPr>
              <a:t>пациент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229" dirty="0">
                <a:solidFill>
                  <a:srgbClr val="DFE6F4"/>
                </a:solidFill>
                <a:latin typeface="Arial"/>
                <a:cs typeface="Arial"/>
              </a:rPr>
              <a:t>уже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использует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съемный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протез,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адаптировался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305" dirty="0">
                <a:solidFill>
                  <a:srgbClr val="DFE6F4"/>
                </a:solidFill>
                <a:latin typeface="Arial"/>
                <a:cs typeface="Arial"/>
              </a:rPr>
              <a:t>к 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нему</a:t>
            </a:r>
            <a:r>
              <a:rPr sz="1850" spc="6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65" dirty="0">
                <a:solidFill>
                  <a:srgbClr val="DFE6F4"/>
                </a:solidFill>
                <a:latin typeface="Arial"/>
                <a:cs typeface="Arial"/>
              </a:rPr>
              <a:t>и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хочет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лишь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повысить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50" dirty="0">
                <a:solidFill>
                  <a:srgbClr val="DFE6F4"/>
                </a:solidFill>
                <a:latin typeface="Arial"/>
                <a:cs typeface="Arial"/>
              </a:rPr>
              <a:t>степень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50" dirty="0">
                <a:solidFill>
                  <a:srgbClr val="DFE6F4"/>
                </a:solidFill>
                <a:latin typeface="Arial"/>
                <a:cs typeface="Arial"/>
              </a:rPr>
              <a:t>фиксации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своего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35" dirty="0">
                <a:solidFill>
                  <a:srgbClr val="DFE6F4"/>
                </a:solidFill>
                <a:latin typeface="Arial"/>
                <a:cs typeface="Arial"/>
              </a:rPr>
              <a:t>протеза.</a:t>
            </a:r>
            <a:endParaRPr sz="1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200" y="130809"/>
            <a:ext cx="10400665" cy="46288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sz="2000" spc="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sz="2000" spc="114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вышеперечисленных </a:t>
            </a:r>
            <a:r>
              <a:rPr sz="2000" spc="12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</a:t>
            </a:r>
            <a:r>
              <a:rPr sz="2000" spc="10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sz="2000" spc="2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съемных  протезов </a:t>
            </a:r>
            <a:r>
              <a:rPr sz="2000" spc="9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опорой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имплантаты, </a:t>
            </a:r>
            <a:r>
              <a:rPr sz="2000" spc="15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хорошей </a:t>
            </a:r>
            <a:r>
              <a:rPr sz="2000" spc="15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фиксации 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протеза,</a:t>
            </a:r>
            <a:r>
              <a:rPr sz="2000" spc="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14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204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нижней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челюсти.</a:t>
            </a:r>
            <a:r>
              <a:rPr sz="2000" spc="7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Съемные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протезы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9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опорой</a:t>
            </a:r>
            <a:r>
              <a:rPr sz="2000" spc="7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000" spc="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имплантаты  </a:t>
            </a:r>
            <a:r>
              <a:rPr sz="2000" spc="17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применяться </a:t>
            </a:r>
            <a:r>
              <a:rPr sz="2000" spc="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1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дефекта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зубного </a:t>
            </a:r>
            <a:r>
              <a:rPr sz="2000" spc="12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ряда,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</a:t>
            </a:r>
            <a:r>
              <a:rPr sz="2000" spc="10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11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 </a:t>
            </a:r>
            <a:r>
              <a:rPr sz="2000" spc="19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sz="2000" spc="12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сохранилось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sz="2000" spc="10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зубов, </a:t>
            </a:r>
            <a:r>
              <a:rPr sz="2000" spc="15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имплантация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 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sz="2000" spc="9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рациональную </a:t>
            </a:r>
            <a:r>
              <a:rPr sz="2000" spc="18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конструкцию</a:t>
            </a:r>
            <a:r>
              <a:rPr sz="2000" spc="-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протеза.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3815">
              <a:lnSpc>
                <a:spcPct val="100099"/>
              </a:lnSpc>
            </a:pPr>
            <a:r>
              <a:rPr sz="2000" spc="12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протезирования </a:t>
            </a:r>
            <a:r>
              <a:rPr sz="2000" spc="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10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ортопедическое </a:t>
            </a:r>
            <a:r>
              <a:rPr sz="2000" spc="12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</a:t>
            </a:r>
            <a:r>
              <a:rPr sz="2000" spc="18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sz="2000" spc="-2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  </a:t>
            </a:r>
            <a:r>
              <a:rPr sz="2000" spc="10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9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протезирования,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индивидуальной  </a:t>
            </a:r>
            <a:r>
              <a:rPr sz="2000" spc="17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картине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полости </a:t>
            </a:r>
            <a:r>
              <a:rPr sz="2000" spc="16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рта </a:t>
            </a:r>
            <a:r>
              <a:rPr sz="2000" spc="15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пациента, </a:t>
            </a:r>
            <a:r>
              <a:rPr sz="2000" spc="16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</a:t>
            </a:r>
            <a:r>
              <a:rPr sz="2000" spc="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психосоциальным </a:t>
            </a:r>
            <a:r>
              <a:rPr sz="2000" spc="11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условиям,  </a:t>
            </a:r>
            <a:r>
              <a:rPr sz="2000" spc="14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экономическому </a:t>
            </a:r>
            <a:r>
              <a:rPr sz="2000" spc="16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положению, </a:t>
            </a:r>
            <a:r>
              <a:rPr sz="2000" spc="10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sz="2000" spc="229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зубочелюстной  системы </a:t>
            </a:r>
            <a:r>
              <a:rPr sz="2000" spc="10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будущем. </a:t>
            </a:r>
            <a:r>
              <a:rPr sz="2000" spc="12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sz="2000" spc="12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  <a:r>
              <a:rPr sz="2000" spc="18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сочетать </a:t>
            </a:r>
            <a:r>
              <a:rPr sz="2000" spc="15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 </a:t>
            </a:r>
            <a:r>
              <a:rPr sz="2000" spc="12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  <a:r>
              <a:rPr sz="2000" spc="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1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тканевую </a:t>
            </a:r>
            <a:r>
              <a:rPr sz="2000" spc="12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совместимость,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удобство </a:t>
            </a:r>
            <a:r>
              <a:rPr sz="2000" spc="10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пользовании </a:t>
            </a:r>
            <a:r>
              <a:rPr sz="2000" spc="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17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эстетику 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несъемных протезов </a:t>
            </a:r>
            <a:r>
              <a:rPr sz="2000" spc="9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2000" spc="15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простотой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ухода </a:t>
            </a:r>
            <a:r>
              <a:rPr sz="2000" spc="16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15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</a:t>
            </a:r>
            <a:r>
              <a:rPr sz="2000" spc="16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починки,  </a:t>
            </a:r>
            <a:r>
              <a:rPr sz="2000" spc="13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свойственными </a:t>
            </a:r>
            <a:r>
              <a:rPr sz="2000" spc="125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съемным </a:t>
            </a:r>
            <a:r>
              <a:rPr sz="2000" spc="14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пластиночным</a:t>
            </a:r>
            <a:r>
              <a:rPr sz="2000" spc="-6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30" dirty="0">
                <a:solidFill>
                  <a:srgbClr val="ECE3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протезам.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669" y="628650"/>
            <a:ext cx="10282555" cy="547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26364">
              <a:lnSpc>
                <a:spcPct val="100200"/>
              </a:lnSpc>
              <a:spcBef>
                <a:spcPts val="90"/>
              </a:spcBef>
            </a:pPr>
            <a:r>
              <a:rPr sz="2750" b="1" spc="175" dirty="0">
                <a:solidFill>
                  <a:srgbClr val="FFFF00"/>
                </a:solidFill>
                <a:latin typeface="Tahoma"/>
                <a:cs typeface="Tahoma"/>
              </a:rPr>
              <a:t>Съемные протезы с </a:t>
            </a:r>
            <a:r>
              <a:rPr sz="2750" b="1" spc="170" dirty="0">
                <a:solidFill>
                  <a:srgbClr val="FFFF00"/>
                </a:solidFill>
                <a:latin typeface="Tahoma"/>
                <a:cs typeface="Tahoma"/>
              </a:rPr>
              <a:t>опорой </a:t>
            </a:r>
            <a:r>
              <a:rPr sz="2750" b="1" spc="150" dirty="0">
                <a:solidFill>
                  <a:srgbClr val="FFFF00"/>
                </a:solidFill>
                <a:latin typeface="Tahoma"/>
                <a:cs typeface="Tahoma"/>
              </a:rPr>
              <a:t>на </a:t>
            </a:r>
            <a:r>
              <a:rPr sz="2750" b="1" spc="235" dirty="0">
                <a:solidFill>
                  <a:srgbClr val="FFFF00"/>
                </a:solidFill>
                <a:latin typeface="Tahoma"/>
                <a:cs typeface="Tahoma"/>
              </a:rPr>
              <a:t>два </a:t>
            </a:r>
            <a:r>
              <a:rPr sz="2750" b="1" spc="165" dirty="0">
                <a:solidFill>
                  <a:srgbClr val="FFFF00"/>
                </a:solidFill>
                <a:latin typeface="Tahoma"/>
                <a:cs typeface="Tahoma"/>
              </a:rPr>
              <a:t>имплантата  </a:t>
            </a:r>
            <a:r>
              <a:rPr sz="2750" b="1" spc="190" dirty="0">
                <a:solidFill>
                  <a:srgbClr val="FFFF00"/>
                </a:solidFill>
                <a:latin typeface="Tahoma"/>
                <a:cs typeface="Tahoma"/>
              </a:rPr>
              <a:t>посредством </a:t>
            </a:r>
            <a:r>
              <a:rPr sz="2750" b="1" spc="155" dirty="0">
                <a:solidFill>
                  <a:srgbClr val="FFFF00"/>
                </a:solidFill>
                <a:latin typeface="Tahoma"/>
                <a:cs typeface="Tahoma"/>
              </a:rPr>
              <a:t>замкового </a:t>
            </a:r>
            <a:r>
              <a:rPr sz="2750" b="1" spc="195" dirty="0">
                <a:solidFill>
                  <a:srgbClr val="FFFF00"/>
                </a:solidFill>
                <a:latin typeface="Tahoma"/>
                <a:cs typeface="Tahoma"/>
              </a:rPr>
              <a:t>шаровидного</a:t>
            </a:r>
            <a:r>
              <a:rPr sz="2750" b="1" spc="9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750" b="1" spc="150" dirty="0">
                <a:solidFill>
                  <a:srgbClr val="FFFF00"/>
                </a:solidFill>
                <a:latin typeface="Tahoma"/>
                <a:cs typeface="Tahoma"/>
              </a:rPr>
              <a:t>кнопочного  </a:t>
            </a:r>
            <a:r>
              <a:rPr sz="2750" b="1" spc="195" dirty="0">
                <a:solidFill>
                  <a:srgbClr val="FFFF00"/>
                </a:solidFill>
                <a:latin typeface="Tahoma"/>
                <a:cs typeface="Tahoma"/>
              </a:rPr>
              <a:t>фиксатора</a:t>
            </a:r>
            <a:endParaRPr sz="27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080">
              <a:lnSpc>
                <a:spcPct val="100200"/>
              </a:lnSpc>
              <a:spcBef>
                <a:spcPts val="5"/>
              </a:spcBef>
            </a:pPr>
            <a:r>
              <a:rPr sz="2750" spc="190" dirty="0">
                <a:solidFill>
                  <a:srgbClr val="ECE3F0"/>
                </a:solidFill>
                <a:latin typeface="Arial"/>
                <a:cs typeface="Arial"/>
              </a:rPr>
              <a:t>Два </a:t>
            </a:r>
            <a:r>
              <a:rPr sz="2750" spc="225" dirty="0">
                <a:solidFill>
                  <a:srgbClr val="ECE3F0"/>
                </a:solidFill>
                <a:latin typeface="Arial"/>
                <a:cs typeface="Arial"/>
              </a:rPr>
              <a:t>имплантата </a:t>
            </a:r>
            <a:r>
              <a:rPr sz="2750" spc="145" dirty="0">
                <a:solidFill>
                  <a:srgbClr val="ECE3F0"/>
                </a:solidFill>
                <a:latin typeface="Arial"/>
                <a:cs typeface="Arial"/>
              </a:rPr>
              <a:t>со </a:t>
            </a:r>
            <a:r>
              <a:rPr sz="2750" spc="200" dirty="0">
                <a:solidFill>
                  <a:srgbClr val="ECE3F0"/>
                </a:solidFill>
                <a:latin typeface="Arial"/>
                <a:cs typeface="Arial"/>
              </a:rPr>
              <a:t>сферическими </a:t>
            </a:r>
            <a:r>
              <a:rPr sz="2750" spc="225" dirty="0">
                <a:solidFill>
                  <a:srgbClr val="ECE3F0"/>
                </a:solidFill>
                <a:latin typeface="Arial"/>
                <a:cs typeface="Arial"/>
              </a:rPr>
              <a:t>головками</a:t>
            </a:r>
            <a:r>
              <a:rPr sz="2750" spc="-19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750" spc="185" dirty="0">
                <a:solidFill>
                  <a:srgbClr val="ECE3F0"/>
                </a:solidFill>
                <a:latin typeface="Arial"/>
                <a:cs typeface="Arial"/>
              </a:rPr>
              <a:t>являются  </a:t>
            </a:r>
            <a:r>
              <a:rPr sz="2750" spc="215" dirty="0">
                <a:solidFill>
                  <a:srgbClr val="ECE3F0"/>
                </a:solidFill>
                <a:latin typeface="Arial"/>
                <a:cs typeface="Arial"/>
              </a:rPr>
              <a:t>простым </a:t>
            </a:r>
            <a:r>
              <a:rPr sz="2750" spc="250" dirty="0">
                <a:solidFill>
                  <a:srgbClr val="ECE3F0"/>
                </a:solidFill>
                <a:latin typeface="Arial"/>
                <a:cs typeface="Arial"/>
              </a:rPr>
              <a:t>и </a:t>
            </a:r>
            <a:r>
              <a:rPr sz="2750" spc="225" dirty="0">
                <a:solidFill>
                  <a:srgbClr val="ECE3F0"/>
                </a:solidFill>
                <a:latin typeface="Arial"/>
                <a:cs typeface="Arial"/>
              </a:rPr>
              <a:t>экономически </a:t>
            </a:r>
            <a:r>
              <a:rPr sz="2750" spc="204" dirty="0">
                <a:solidFill>
                  <a:srgbClr val="ECE3F0"/>
                </a:solidFill>
                <a:latin typeface="Arial"/>
                <a:cs typeface="Arial"/>
              </a:rPr>
              <a:t>эффективным методом  </a:t>
            </a:r>
            <a:r>
              <a:rPr sz="2750" spc="229" dirty="0">
                <a:solidFill>
                  <a:srgbClr val="ECE3F0"/>
                </a:solidFill>
                <a:latin typeface="Arial"/>
                <a:cs typeface="Arial"/>
              </a:rPr>
              <a:t>фиксации </a:t>
            </a:r>
            <a:r>
              <a:rPr sz="2750" spc="200" dirty="0">
                <a:solidFill>
                  <a:srgbClr val="ECE3F0"/>
                </a:solidFill>
                <a:latin typeface="Arial"/>
                <a:cs typeface="Arial"/>
              </a:rPr>
              <a:t>съемных</a:t>
            </a:r>
            <a:r>
              <a:rPr sz="2750" spc="-2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750" spc="195" dirty="0">
                <a:solidFill>
                  <a:srgbClr val="ECE3F0"/>
                </a:solidFill>
                <a:latin typeface="Arial"/>
                <a:cs typeface="Arial"/>
              </a:rPr>
              <a:t>протезов.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618490">
              <a:lnSpc>
                <a:spcPct val="100099"/>
              </a:lnSpc>
              <a:spcBef>
                <a:spcPts val="5"/>
              </a:spcBef>
            </a:pPr>
            <a:r>
              <a:rPr sz="2750" spc="190" dirty="0">
                <a:solidFill>
                  <a:srgbClr val="ECE3F0"/>
                </a:solidFill>
                <a:latin typeface="Arial"/>
                <a:cs typeface="Arial"/>
              </a:rPr>
              <a:t>Два </a:t>
            </a:r>
            <a:r>
              <a:rPr sz="2750" spc="225" dirty="0">
                <a:solidFill>
                  <a:srgbClr val="ECE3F0"/>
                </a:solidFill>
                <a:latin typeface="Arial"/>
                <a:cs typeface="Arial"/>
              </a:rPr>
              <a:t>имплантата </a:t>
            </a:r>
            <a:r>
              <a:rPr sz="2750" spc="145" dirty="0">
                <a:solidFill>
                  <a:srgbClr val="ECE3F0"/>
                </a:solidFill>
                <a:latin typeface="Arial"/>
                <a:cs typeface="Arial"/>
              </a:rPr>
              <a:t>со </a:t>
            </a:r>
            <a:r>
              <a:rPr sz="2750" spc="200" dirty="0">
                <a:solidFill>
                  <a:srgbClr val="ECE3F0"/>
                </a:solidFill>
                <a:latin typeface="Arial"/>
                <a:cs typeface="Arial"/>
              </a:rPr>
              <a:t>сферическими </a:t>
            </a:r>
            <a:r>
              <a:rPr sz="2750" spc="229" dirty="0">
                <a:solidFill>
                  <a:srgbClr val="ECE3F0"/>
                </a:solidFill>
                <a:latin typeface="Arial"/>
                <a:cs typeface="Arial"/>
              </a:rPr>
              <a:t>ретенционными  </a:t>
            </a:r>
            <a:r>
              <a:rPr sz="2750" spc="190" dirty="0">
                <a:solidFill>
                  <a:srgbClr val="ECE3F0"/>
                </a:solidFill>
                <a:latin typeface="Arial"/>
                <a:cs typeface="Arial"/>
              </a:rPr>
              <a:t>элементами </a:t>
            </a:r>
            <a:r>
              <a:rPr sz="2750" spc="280" dirty="0">
                <a:solidFill>
                  <a:srgbClr val="ECE3F0"/>
                </a:solidFill>
                <a:latin typeface="Arial"/>
                <a:cs typeface="Arial"/>
              </a:rPr>
              <a:t>должны </a:t>
            </a:r>
            <a:r>
              <a:rPr sz="2750" spc="200" dirty="0">
                <a:solidFill>
                  <a:srgbClr val="ECE3F0"/>
                </a:solidFill>
                <a:latin typeface="Arial"/>
                <a:cs typeface="Arial"/>
              </a:rPr>
              <a:t>располагаться </a:t>
            </a:r>
            <a:r>
              <a:rPr sz="2750" spc="270" dirty="0">
                <a:solidFill>
                  <a:srgbClr val="ECE3F0"/>
                </a:solidFill>
                <a:latin typeface="Arial"/>
                <a:cs typeface="Arial"/>
              </a:rPr>
              <a:t>таким</a:t>
            </a:r>
            <a:r>
              <a:rPr sz="2750" spc="-22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750" spc="155" dirty="0">
                <a:solidFill>
                  <a:srgbClr val="ECE3F0"/>
                </a:solidFill>
                <a:latin typeface="Arial"/>
                <a:cs typeface="Arial"/>
              </a:rPr>
              <a:t>образом,  </a:t>
            </a:r>
            <a:r>
              <a:rPr sz="2750" spc="195" dirty="0">
                <a:solidFill>
                  <a:srgbClr val="ECE3F0"/>
                </a:solidFill>
                <a:latin typeface="Arial"/>
                <a:cs typeface="Arial"/>
              </a:rPr>
              <a:t>чтобы </a:t>
            </a:r>
            <a:r>
              <a:rPr sz="2750" spc="204" dirty="0">
                <a:solidFill>
                  <a:srgbClr val="ECE3F0"/>
                </a:solidFill>
                <a:latin typeface="Arial"/>
                <a:cs typeface="Arial"/>
              </a:rPr>
              <a:t>создать </a:t>
            </a:r>
            <a:r>
              <a:rPr sz="2750" spc="225" dirty="0">
                <a:solidFill>
                  <a:srgbClr val="ECE3F0"/>
                </a:solidFill>
                <a:latin typeface="Arial"/>
                <a:cs typeface="Arial"/>
              </a:rPr>
              <a:t>опорную </a:t>
            </a:r>
            <a:r>
              <a:rPr sz="2750" spc="235" dirty="0">
                <a:solidFill>
                  <a:srgbClr val="ECE3F0"/>
                </a:solidFill>
                <a:latin typeface="Arial"/>
                <a:cs typeface="Arial"/>
              </a:rPr>
              <a:t>линию </a:t>
            </a:r>
            <a:r>
              <a:rPr sz="2750" spc="200" dirty="0">
                <a:solidFill>
                  <a:srgbClr val="ECE3F0"/>
                </a:solidFill>
                <a:latin typeface="Arial"/>
                <a:cs typeface="Arial"/>
              </a:rPr>
              <a:t>необходимой</a:t>
            </a:r>
            <a:r>
              <a:rPr sz="2750" spc="-3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750" spc="229" dirty="0">
                <a:solidFill>
                  <a:srgbClr val="ECE3F0"/>
                </a:solidFill>
                <a:latin typeface="Arial"/>
                <a:cs typeface="Arial"/>
              </a:rPr>
              <a:t>длины  </a:t>
            </a:r>
            <a:r>
              <a:rPr sz="2750" spc="195" dirty="0">
                <a:solidFill>
                  <a:srgbClr val="ECE3F0"/>
                </a:solidFill>
                <a:latin typeface="Arial"/>
                <a:cs typeface="Arial"/>
              </a:rPr>
              <a:t>для </a:t>
            </a:r>
            <a:r>
              <a:rPr sz="2750" spc="260" dirty="0">
                <a:solidFill>
                  <a:srgbClr val="ECE3F0"/>
                </a:solidFill>
                <a:latin typeface="Arial"/>
                <a:cs typeface="Arial"/>
              </a:rPr>
              <a:t>предупреждения </a:t>
            </a:r>
            <a:r>
              <a:rPr sz="2750" spc="210" dirty="0">
                <a:solidFill>
                  <a:srgbClr val="ECE3F0"/>
                </a:solidFill>
                <a:latin typeface="Arial"/>
                <a:cs typeface="Arial"/>
              </a:rPr>
              <a:t>вращения </a:t>
            </a:r>
            <a:r>
              <a:rPr sz="2750" spc="215" dirty="0">
                <a:solidFill>
                  <a:srgbClr val="ECE3F0"/>
                </a:solidFill>
                <a:latin typeface="Arial"/>
                <a:cs typeface="Arial"/>
              </a:rPr>
              <a:t>протеза </a:t>
            </a:r>
            <a:r>
              <a:rPr sz="2750" spc="275" dirty="0">
                <a:solidFill>
                  <a:srgbClr val="ECE3F0"/>
                </a:solidFill>
                <a:latin typeface="Arial"/>
                <a:cs typeface="Arial"/>
              </a:rPr>
              <a:t>вокруг  </a:t>
            </a:r>
            <a:r>
              <a:rPr sz="2750" spc="229" dirty="0">
                <a:solidFill>
                  <a:srgbClr val="ECE3F0"/>
                </a:solidFill>
                <a:latin typeface="Arial"/>
                <a:cs typeface="Arial"/>
              </a:rPr>
              <a:t>сагиттальной</a:t>
            </a:r>
            <a:r>
              <a:rPr sz="2750" spc="10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750" spc="155" dirty="0">
                <a:solidFill>
                  <a:srgbClr val="ECE3F0"/>
                </a:solidFill>
                <a:latin typeface="Arial"/>
                <a:cs typeface="Arial"/>
              </a:rPr>
              <a:t>оси.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622" y="152400"/>
            <a:ext cx="10358755" cy="46424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b="1" spc="135" dirty="0">
                <a:solidFill>
                  <a:srgbClr val="FFFF00"/>
                </a:solidFill>
                <a:latin typeface="Tahoma"/>
                <a:cs typeface="Tahoma"/>
              </a:rPr>
              <a:t>Применение </a:t>
            </a:r>
            <a:r>
              <a:rPr sz="2000" b="1" spc="110" dirty="0">
                <a:solidFill>
                  <a:srgbClr val="FFFF00"/>
                </a:solidFill>
                <a:latin typeface="Tahoma"/>
                <a:cs typeface="Tahoma"/>
              </a:rPr>
              <a:t>магнитной </a:t>
            </a:r>
            <a:r>
              <a:rPr sz="2000" b="1" spc="145" dirty="0">
                <a:solidFill>
                  <a:srgbClr val="FFFF00"/>
                </a:solidFill>
                <a:latin typeface="Tahoma"/>
                <a:cs typeface="Tahoma"/>
              </a:rPr>
              <a:t>фиксации </a:t>
            </a:r>
            <a:r>
              <a:rPr sz="2000" b="1" spc="130" dirty="0">
                <a:solidFill>
                  <a:srgbClr val="FFFF00"/>
                </a:solidFill>
                <a:latin typeface="Tahoma"/>
                <a:cs typeface="Tahoma"/>
              </a:rPr>
              <a:t>съемных</a:t>
            </a:r>
            <a:r>
              <a:rPr sz="2000" b="1" spc="4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000" b="1" spc="125" dirty="0">
                <a:solidFill>
                  <a:srgbClr val="FFFF00"/>
                </a:solidFill>
                <a:latin typeface="Tahoma"/>
                <a:cs typeface="Tahoma"/>
              </a:rPr>
              <a:t>протезов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 marR="398780">
              <a:lnSpc>
                <a:spcPct val="101000"/>
              </a:lnSpc>
            </a:pPr>
            <a:r>
              <a:rPr sz="2000" spc="180" dirty="0">
                <a:solidFill>
                  <a:srgbClr val="ECE3F0"/>
                </a:solidFill>
                <a:latin typeface="Arial"/>
                <a:cs typeface="Arial"/>
              </a:rPr>
              <a:t>Магнитная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фиксация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отличается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относительной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простотой </a:t>
            </a:r>
            <a:r>
              <a:rPr sz="2000" spc="125" dirty="0">
                <a:solidFill>
                  <a:srgbClr val="ECE3F0"/>
                </a:solidFill>
                <a:latin typeface="Arial"/>
                <a:cs typeface="Arial"/>
              </a:rPr>
              <a:t>в 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практическом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применении.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Однако </a:t>
            </a:r>
            <a:r>
              <a:rPr sz="2000" spc="204" dirty="0">
                <a:solidFill>
                  <a:srgbClr val="ECE3F0"/>
                </a:solidFill>
                <a:latin typeface="Arial"/>
                <a:cs typeface="Arial"/>
              </a:rPr>
              <a:t>такой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способ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улучшения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фиксации 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часто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требует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большего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пространства, </a:t>
            </a:r>
            <a:r>
              <a:rPr sz="2000" spc="135" dirty="0">
                <a:solidFill>
                  <a:srgbClr val="ECE3F0"/>
                </a:solidFill>
                <a:latin typeface="Arial"/>
                <a:cs typeface="Arial"/>
              </a:rPr>
              <a:t>чем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сферические </a:t>
            </a:r>
            <a:r>
              <a:rPr sz="2000" spc="190" dirty="0">
                <a:solidFill>
                  <a:srgbClr val="ECE3F0"/>
                </a:solidFill>
                <a:latin typeface="Arial"/>
                <a:cs typeface="Arial"/>
              </a:rPr>
              <a:t>головки 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имплантатов. </a:t>
            </a:r>
            <a:r>
              <a:rPr sz="2000" spc="265" dirty="0">
                <a:solidFill>
                  <a:srgbClr val="ECE3F0"/>
                </a:solidFill>
                <a:latin typeface="Arial"/>
                <a:cs typeface="Arial"/>
              </a:rPr>
              <a:t>К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тому </a:t>
            </a:r>
            <a:r>
              <a:rPr sz="2000" spc="300" dirty="0">
                <a:solidFill>
                  <a:srgbClr val="ECE3F0"/>
                </a:solidFill>
                <a:latin typeface="Arial"/>
                <a:cs typeface="Arial"/>
              </a:rPr>
              <a:t>же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степень </a:t>
            </a:r>
            <a:r>
              <a:rPr sz="2000" spc="195" dirty="0">
                <a:solidFill>
                  <a:srgbClr val="ECE3F0"/>
                </a:solidFill>
                <a:latin typeface="Arial"/>
                <a:cs typeface="Arial"/>
              </a:rPr>
              <a:t>магнитной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фиксации </a:t>
            </a:r>
            <a:r>
              <a:rPr sz="2000" spc="140" dirty="0">
                <a:solidFill>
                  <a:srgbClr val="ECE3F0"/>
                </a:solidFill>
                <a:latin typeface="Arial"/>
                <a:cs typeface="Arial"/>
              </a:rPr>
              <a:t>нельзя 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регулировать. </a:t>
            </a:r>
            <a:r>
              <a:rPr sz="2000" spc="135" dirty="0">
                <a:solidFill>
                  <a:srgbClr val="ECE3F0"/>
                </a:solidFill>
                <a:latin typeface="Arial"/>
                <a:cs typeface="Arial"/>
              </a:rPr>
              <a:t>Известно,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что </a:t>
            </a:r>
            <a:r>
              <a:rPr sz="2000" spc="200" dirty="0">
                <a:solidFill>
                  <a:srgbClr val="ECE3F0"/>
                </a:solidFill>
                <a:latin typeface="Arial"/>
                <a:cs typeface="Arial"/>
              </a:rPr>
              <a:t>магниты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плохо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стабилизируют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протез </a:t>
            </a:r>
            <a:r>
              <a:rPr sz="2000" spc="195" dirty="0">
                <a:solidFill>
                  <a:srgbClr val="ECE3F0"/>
                </a:solidFill>
                <a:latin typeface="Arial"/>
                <a:cs typeface="Arial"/>
              </a:rPr>
              <a:t>при 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наличии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горизонтальных,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90" dirty="0">
                <a:solidFill>
                  <a:srgbClr val="ECE3F0"/>
                </a:solidFill>
                <a:latin typeface="Arial"/>
                <a:cs typeface="Arial"/>
              </a:rPr>
              <a:t>сдвигающих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ECE3F0"/>
                </a:solidFill>
                <a:latin typeface="Arial"/>
                <a:cs typeface="Arial"/>
              </a:rPr>
              <a:t>сил.</a:t>
            </a:r>
            <a:r>
              <a:rPr sz="20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ECE3F0"/>
                </a:solidFill>
                <a:latin typeface="Arial"/>
                <a:cs typeface="Arial"/>
              </a:rPr>
              <a:t>В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результате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это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приводит</a:t>
            </a:r>
            <a:r>
              <a:rPr sz="20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345" dirty="0">
                <a:solidFill>
                  <a:srgbClr val="ECE3F0"/>
                </a:solidFill>
                <a:latin typeface="Arial"/>
                <a:cs typeface="Arial"/>
              </a:rPr>
              <a:t>к 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недостаточной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фиксации</a:t>
            </a:r>
            <a:r>
              <a:rPr sz="2000" spc="-1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протеза.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899"/>
              </a:lnSpc>
              <a:spcBef>
                <a:spcPts val="5"/>
              </a:spcBef>
            </a:pP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Из</a:t>
            </a:r>
            <a:r>
              <a:rPr sz="20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магнитов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для</a:t>
            </a:r>
            <a:r>
              <a:rPr sz="2000" spc="8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указанных</a:t>
            </a:r>
            <a:r>
              <a:rPr sz="20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целей</a:t>
            </a:r>
            <a:r>
              <a:rPr sz="2000" spc="8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наибольшее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применение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нашли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неодим-  </a:t>
            </a:r>
            <a:r>
              <a:rPr sz="2000" spc="160" dirty="0">
                <a:solidFill>
                  <a:srgbClr val="ECE3F0"/>
                </a:solidFill>
                <a:latin typeface="Arial"/>
                <a:cs typeface="Arial"/>
              </a:rPr>
              <a:t>железоборные </a:t>
            </a:r>
            <a:r>
              <a:rPr sz="2000" spc="195" dirty="0">
                <a:solidFill>
                  <a:srgbClr val="ECE3F0"/>
                </a:solidFill>
                <a:latin typeface="Arial"/>
                <a:cs typeface="Arial"/>
              </a:rPr>
              <a:t>и </a:t>
            </a:r>
            <a:r>
              <a:rPr sz="2000" spc="145" dirty="0">
                <a:solidFill>
                  <a:srgbClr val="ECE3F0"/>
                </a:solidFill>
                <a:latin typeface="Arial"/>
                <a:cs typeface="Arial"/>
              </a:rPr>
              <a:t>самарий-кобальтовые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магниты. </a:t>
            </a:r>
            <a:r>
              <a:rPr sz="2000" spc="120" dirty="0">
                <a:solidFill>
                  <a:srgbClr val="ECE3F0"/>
                </a:solidFill>
                <a:latin typeface="Arial"/>
                <a:cs typeface="Arial"/>
              </a:rPr>
              <a:t>Пара </a:t>
            </a:r>
            <a:r>
              <a:rPr sz="2000" spc="185" dirty="0">
                <a:solidFill>
                  <a:srgbClr val="ECE3F0"/>
                </a:solidFill>
                <a:latin typeface="Arial"/>
                <a:cs typeface="Arial"/>
              </a:rPr>
              <a:t>магнитов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величиной  </a:t>
            </a:r>
            <a:r>
              <a:rPr sz="2000" spc="11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000" spc="215" dirty="0">
                <a:solidFill>
                  <a:srgbClr val="ECE3F0"/>
                </a:solidFill>
                <a:latin typeface="Arial"/>
                <a:cs typeface="Arial"/>
              </a:rPr>
              <a:t>копейку </a:t>
            </a:r>
            <a:r>
              <a:rPr sz="2000" spc="220" dirty="0">
                <a:solidFill>
                  <a:srgbClr val="ECE3F0"/>
                </a:solidFill>
                <a:latin typeface="Arial"/>
                <a:cs typeface="Arial"/>
              </a:rPr>
              <a:t>может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развивать </a:t>
            </a:r>
            <a:r>
              <a:rPr sz="2000" spc="204" dirty="0">
                <a:solidFill>
                  <a:srgbClr val="ECE3F0"/>
                </a:solidFill>
                <a:latin typeface="Arial"/>
                <a:cs typeface="Arial"/>
              </a:rPr>
              <a:t>притяжение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до 250 </a:t>
            </a:r>
            <a:r>
              <a:rPr sz="2000" spc="150" dirty="0">
                <a:solidFill>
                  <a:srgbClr val="ECE3F0"/>
                </a:solidFill>
                <a:latin typeface="Arial"/>
                <a:cs typeface="Arial"/>
              </a:rPr>
              <a:t>граммов. </a:t>
            </a:r>
            <a:r>
              <a:rPr sz="2000" spc="190" dirty="0">
                <a:solidFill>
                  <a:srgbClr val="ECE3F0"/>
                </a:solidFill>
                <a:latin typeface="Arial"/>
                <a:cs typeface="Arial"/>
              </a:rPr>
              <a:t>Фиксирующие  </a:t>
            </a:r>
            <a:r>
              <a:rPr sz="2000" spc="200" dirty="0">
                <a:solidFill>
                  <a:srgbClr val="ECE3F0"/>
                </a:solidFill>
                <a:latin typeface="Arial"/>
                <a:cs typeface="Arial"/>
              </a:rPr>
              <a:t>магниты </a:t>
            </a:r>
            <a:r>
              <a:rPr sz="2000" spc="180" dirty="0">
                <a:solidFill>
                  <a:srgbClr val="ECE3F0"/>
                </a:solidFill>
                <a:latin typeface="Arial"/>
                <a:cs typeface="Arial"/>
              </a:rPr>
              <a:t>припаивают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или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приваривают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лазером </a:t>
            </a:r>
            <a:r>
              <a:rPr sz="2000" spc="345" dirty="0">
                <a:solidFill>
                  <a:srgbClr val="ECE3F0"/>
                </a:solidFill>
                <a:latin typeface="Arial"/>
                <a:cs typeface="Arial"/>
              </a:rPr>
              <a:t>к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специальным </a:t>
            </a:r>
            <a:r>
              <a:rPr sz="2000" spc="175" dirty="0">
                <a:solidFill>
                  <a:srgbClr val="ECE3F0"/>
                </a:solidFill>
                <a:latin typeface="Arial"/>
                <a:cs typeface="Arial"/>
              </a:rPr>
              <a:t>головкам 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имплантатов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или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300" dirty="0">
                <a:solidFill>
                  <a:srgbClr val="ECE3F0"/>
                </a:solidFill>
                <a:latin typeface="Arial"/>
                <a:cs typeface="Arial"/>
              </a:rPr>
              <a:t>же</a:t>
            </a:r>
            <a:r>
              <a:rPr sz="2000" spc="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располагают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ECE3F0"/>
                </a:solidFill>
                <a:latin typeface="Arial"/>
                <a:cs typeface="Arial"/>
              </a:rPr>
              <a:t>в</a:t>
            </a:r>
            <a:r>
              <a:rPr sz="2000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70" dirty="0">
                <a:solidFill>
                  <a:srgbClr val="ECE3F0"/>
                </a:solidFill>
                <a:latin typeface="Arial"/>
                <a:cs typeface="Arial"/>
              </a:rPr>
              <a:t>толще</a:t>
            </a:r>
            <a:r>
              <a:rPr sz="2000" spc="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30" dirty="0">
                <a:solidFill>
                  <a:srgbClr val="ECE3F0"/>
                </a:solidFill>
                <a:latin typeface="Arial"/>
                <a:cs typeface="Arial"/>
              </a:rPr>
              <a:t>базиса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65" dirty="0">
                <a:solidFill>
                  <a:srgbClr val="ECE3F0"/>
                </a:solidFill>
                <a:latin typeface="Arial"/>
                <a:cs typeface="Arial"/>
              </a:rPr>
              <a:t>съемного</a:t>
            </a:r>
            <a:r>
              <a:rPr sz="200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ECE3F0"/>
                </a:solidFill>
                <a:latin typeface="Arial"/>
                <a:cs typeface="Arial"/>
              </a:rPr>
              <a:t>протеза.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4" name="Рисунок 3" descr="Изображение выглядит как закрыть&#10;&#10;Автоматически созданное описание">
            <a:extLst>
              <a:ext uri="{FF2B5EF4-FFF2-40B4-BE49-F238E27FC236}">
                <a16:creationId xmlns:a16="http://schemas.microsoft.com/office/drawing/2014/main" id="{C98378BE-C8E3-0D49-8934-8FADB6C34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22" y="4794885"/>
            <a:ext cx="3045778" cy="18345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FB3BF8-CDF1-F840-BB35-59A5A7C431E0}"/>
              </a:ext>
            </a:extLst>
          </p:cNvPr>
          <p:cNvSpPr txBox="1"/>
          <p:nvPr/>
        </p:nvSpPr>
        <p:spPr>
          <a:xfrm>
            <a:off x="3994597" y="5527476"/>
            <a:ext cx="224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Магнитная фиксация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530" y="422909"/>
            <a:ext cx="8709660" cy="5542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spc="170" dirty="0">
                <a:solidFill>
                  <a:srgbClr val="FFFF00"/>
                </a:solidFill>
                <a:latin typeface="Tahoma"/>
                <a:cs typeface="Tahoma"/>
              </a:rPr>
              <a:t>Балочное крепление</a:t>
            </a:r>
            <a:r>
              <a:rPr sz="2400" b="1" spc="8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400" b="1" spc="150" dirty="0">
                <a:solidFill>
                  <a:srgbClr val="FFFF00"/>
                </a:solidFill>
                <a:latin typeface="Tahoma"/>
                <a:cs typeface="Tahoma"/>
              </a:rPr>
              <a:t>протезов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600"/>
              </a:lnSpc>
            </a:pPr>
            <a:r>
              <a:rPr sz="2400" spc="155" dirty="0">
                <a:solidFill>
                  <a:srgbClr val="ECE3F0"/>
                </a:solidFill>
                <a:latin typeface="Arial"/>
                <a:cs typeface="Arial"/>
              </a:rPr>
              <a:t>Несъемная </a:t>
            </a:r>
            <a:r>
              <a:rPr sz="2400" spc="150" dirty="0">
                <a:solidFill>
                  <a:srgbClr val="ECE3F0"/>
                </a:solidFill>
                <a:latin typeface="Arial"/>
                <a:cs typeface="Arial"/>
              </a:rPr>
              <a:t>балочная </a:t>
            </a:r>
            <a:r>
              <a:rPr sz="2400" spc="240" dirty="0">
                <a:solidFill>
                  <a:srgbClr val="ECE3F0"/>
                </a:solidFill>
                <a:latin typeface="Arial"/>
                <a:cs typeface="Arial"/>
              </a:rPr>
              <a:t>конструкция </a:t>
            </a:r>
            <a:r>
              <a:rPr sz="2400" spc="229" dirty="0">
                <a:solidFill>
                  <a:srgbClr val="ECE3F0"/>
                </a:solidFill>
                <a:latin typeface="Arial"/>
                <a:cs typeface="Arial"/>
              </a:rPr>
              <a:t>шинирует </a:t>
            </a:r>
            <a:r>
              <a:rPr sz="2400" spc="220" dirty="0">
                <a:solidFill>
                  <a:srgbClr val="ECE3F0"/>
                </a:solidFill>
                <a:latin typeface="Arial"/>
                <a:cs typeface="Arial"/>
              </a:rPr>
              <a:t>от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2 до  4 </a:t>
            </a:r>
            <a:r>
              <a:rPr sz="2400" spc="200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2400" spc="225" dirty="0">
                <a:solidFill>
                  <a:srgbClr val="ECE3F0"/>
                </a:solidFill>
                <a:latin typeface="Arial"/>
                <a:cs typeface="Arial"/>
              </a:rPr>
              <a:t>и </a:t>
            </a:r>
            <a:r>
              <a:rPr sz="2400" spc="170" dirty="0">
                <a:solidFill>
                  <a:srgbClr val="ECE3F0"/>
                </a:solidFill>
                <a:latin typeface="Arial"/>
                <a:cs typeface="Arial"/>
              </a:rPr>
              <a:t>обеспечивает очень </a:t>
            </a:r>
            <a:r>
              <a:rPr sz="2400" spc="200" dirty="0">
                <a:solidFill>
                  <a:srgbClr val="ECE3F0"/>
                </a:solidFill>
                <a:latin typeface="Arial"/>
                <a:cs typeface="Arial"/>
              </a:rPr>
              <a:t>хорошую  </a:t>
            </a:r>
            <a:r>
              <a:rPr sz="2400" spc="210" dirty="0">
                <a:solidFill>
                  <a:srgbClr val="ECE3F0"/>
                </a:solidFill>
                <a:latin typeface="Arial"/>
                <a:cs typeface="Arial"/>
              </a:rPr>
              <a:t>фиксацию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съемного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протеза </a:t>
            </a:r>
            <a:r>
              <a:rPr sz="2400" spc="204" dirty="0">
                <a:solidFill>
                  <a:srgbClr val="ECE3F0"/>
                </a:solidFill>
                <a:latin typeface="Arial"/>
                <a:cs typeface="Arial"/>
              </a:rPr>
              <a:t>по </a:t>
            </a:r>
            <a:r>
              <a:rPr sz="2400" spc="185" dirty="0">
                <a:solidFill>
                  <a:srgbClr val="ECE3F0"/>
                </a:solidFill>
                <a:latin typeface="Arial"/>
                <a:cs typeface="Arial"/>
              </a:rPr>
              <a:t>сравнению </a:t>
            </a:r>
            <a:r>
              <a:rPr sz="2400" spc="125" dirty="0">
                <a:solidFill>
                  <a:srgbClr val="ECE3F0"/>
                </a:solidFill>
                <a:latin typeface="Arial"/>
                <a:cs typeface="Arial"/>
              </a:rPr>
              <a:t>с  </a:t>
            </a:r>
            <a:r>
              <a:rPr sz="2400" spc="215" dirty="0">
                <a:solidFill>
                  <a:srgbClr val="ECE3F0"/>
                </a:solidFill>
                <a:latin typeface="Arial"/>
                <a:cs typeface="Arial"/>
              </a:rPr>
              <a:t>кнопочной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фиксацией, </a:t>
            </a:r>
            <a:r>
              <a:rPr sz="2400" spc="160" dirty="0">
                <a:solidFill>
                  <a:srgbClr val="ECE3F0"/>
                </a:solidFill>
                <a:latin typeface="Arial"/>
                <a:cs typeface="Arial"/>
              </a:rPr>
              <a:t>особенно </a:t>
            </a:r>
            <a:r>
              <a:rPr sz="2400" spc="155" dirty="0">
                <a:solidFill>
                  <a:srgbClr val="ECE3F0"/>
                </a:solidFill>
                <a:latin typeface="Arial"/>
                <a:cs typeface="Arial"/>
              </a:rPr>
              <a:t>если </a:t>
            </a:r>
            <a:r>
              <a:rPr sz="2400" spc="175" dirty="0">
                <a:solidFill>
                  <a:srgbClr val="ECE3F0"/>
                </a:solidFill>
                <a:latin typeface="Arial"/>
                <a:cs typeface="Arial"/>
              </a:rPr>
              <a:t>введение 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2400" spc="210" dirty="0">
                <a:solidFill>
                  <a:srgbClr val="ECE3F0"/>
                </a:solidFill>
                <a:latin typeface="Arial"/>
                <a:cs typeface="Arial"/>
              </a:rPr>
              <a:t>возможно </a:t>
            </a:r>
            <a:r>
              <a:rPr sz="2400" spc="200" dirty="0">
                <a:solidFill>
                  <a:srgbClr val="ECE3F0"/>
                </a:solidFill>
                <a:latin typeface="Arial"/>
                <a:cs typeface="Arial"/>
              </a:rPr>
              <a:t>лишь </a:t>
            </a:r>
            <a:r>
              <a:rPr sz="2400" spc="145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00" spc="215" dirty="0">
                <a:solidFill>
                  <a:srgbClr val="ECE3F0"/>
                </a:solidFill>
                <a:latin typeface="Arial"/>
                <a:cs typeface="Arial"/>
              </a:rPr>
              <a:t>передних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отделах  </a:t>
            </a:r>
            <a:r>
              <a:rPr sz="2400" spc="160" dirty="0">
                <a:solidFill>
                  <a:srgbClr val="ECE3F0"/>
                </a:solidFill>
                <a:latin typeface="Arial"/>
                <a:cs typeface="Arial"/>
              </a:rPr>
              <a:t>альвеолярной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части </a:t>
            </a:r>
            <a:r>
              <a:rPr sz="2400" spc="275" dirty="0">
                <a:solidFill>
                  <a:srgbClr val="ECE3F0"/>
                </a:solidFill>
                <a:latin typeface="Arial"/>
                <a:cs typeface="Arial"/>
              </a:rPr>
              <a:t>нижней </a:t>
            </a:r>
            <a:r>
              <a:rPr sz="2400" spc="175" dirty="0">
                <a:solidFill>
                  <a:srgbClr val="ECE3F0"/>
                </a:solidFill>
                <a:latin typeface="Arial"/>
                <a:cs typeface="Arial"/>
              </a:rPr>
              <a:t>челюсти. Балка </a:t>
            </a:r>
            <a:r>
              <a:rPr sz="2400" spc="260" dirty="0">
                <a:solidFill>
                  <a:srgbClr val="ECE3F0"/>
                </a:solidFill>
                <a:latin typeface="Arial"/>
                <a:cs typeface="Arial"/>
              </a:rPr>
              <a:t>может  </a:t>
            </a:r>
            <a:r>
              <a:rPr sz="2400" spc="204" dirty="0">
                <a:solidFill>
                  <a:srgbClr val="ECE3F0"/>
                </a:solidFill>
                <a:latin typeface="Arial"/>
                <a:cs typeface="Arial"/>
              </a:rPr>
              <a:t>нести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дополнительные </a:t>
            </a:r>
            <a:r>
              <a:rPr sz="2400" spc="180" dirty="0">
                <a:solidFill>
                  <a:srgbClr val="ECE3F0"/>
                </a:solidFill>
                <a:latin typeface="Arial"/>
                <a:cs typeface="Arial"/>
              </a:rPr>
              <a:t>замковые </a:t>
            </a:r>
            <a:r>
              <a:rPr sz="2400" spc="225" dirty="0">
                <a:solidFill>
                  <a:srgbClr val="ECE3F0"/>
                </a:solidFill>
                <a:latin typeface="Arial"/>
                <a:cs typeface="Arial"/>
              </a:rPr>
              <a:t>и </a:t>
            </a:r>
            <a:r>
              <a:rPr sz="2400" spc="204" dirty="0">
                <a:solidFill>
                  <a:srgbClr val="ECE3F0"/>
                </a:solidFill>
                <a:latin typeface="Arial"/>
                <a:cs typeface="Arial"/>
              </a:rPr>
              <a:t>телескопические  </a:t>
            </a:r>
            <a:r>
              <a:rPr sz="2400" spc="215" dirty="0">
                <a:solidFill>
                  <a:srgbClr val="ECE3F0"/>
                </a:solidFill>
                <a:latin typeface="Arial"/>
                <a:cs typeface="Arial"/>
              </a:rPr>
              <a:t>фиксирующие </a:t>
            </a:r>
            <a:r>
              <a:rPr sz="2400" spc="165" dirty="0">
                <a:solidFill>
                  <a:srgbClr val="ECE3F0"/>
                </a:solidFill>
                <a:latin typeface="Arial"/>
                <a:cs typeface="Arial"/>
              </a:rPr>
              <a:t>элементы.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Кроме </a:t>
            </a:r>
            <a:r>
              <a:rPr sz="2400" spc="210" dirty="0">
                <a:solidFill>
                  <a:srgbClr val="ECE3F0"/>
                </a:solidFill>
                <a:latin typeface="Arial"/>
                <a:cs typeface="Arial"/>
              </a:rPr>
              <a:t>того, </a:t>
            </a:r>
            <a:r>
              <a:rPr sz="2400" spc="185" dirty="0">
                <a:solidFill>
                  <a:srgbClr val="ECE3F0"/>
                </a:solidFill>
                <a:latin typeface="Arial"/>
                <a:cs typeface="Arial"/>
              </a:rPr>
              <a:t>консольное 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расширение </a:t>
            </a:r>
            <a:r>
              <a:rPr sz="2400" spc="260" dirty="0">
                <a:solidFill>
                  <a:srgbClr val="ECE3F0"/>
                </a:solidFill>
                <a:latin typeface="Arial"/>
                <a:cs typeface="Arial"/>
              </a:rPr>
              <a:t>может </a:t>
            </a:r>
            <a:r>
              <a:rPr sz="2400" spc="185" dirty="0">
                <a:solidFill>
                  <a:srgbClr val="ECE3F0"/>
                </a:solidFill>
                <a:latin typeface="Arial"/>
                <a:cs typeface="Arial"/>
              </a:rPr>
              <a:t>быть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дополнено </a:t>
            </a:r>
            <a:r>
              <a:rPr sz="2400" spc="185" dirty="0">
                <a:solidFill>
                  <a:srgbClr val="ECE3F0"/>
                </a:solidFill>
                <a:latin typeface="Arial"/>
                <a:cs typeface="Arial"/>
              </a:rPr>
              <a:t>балкой </a:t>
            </a:r>
            <a:r>
              <a:rPr sz="2400" spc="235" dirty="0">
                <a:solidFill>
                  <a:srgbClr val="ECE3F0"/>
                </a:solidFill>
                <a:latin typeface="Arial"/>
                <a:cs typeface="Arial"/>
              </a:rPr>
              <a:t>так,  </a:t>
            </a:r>
            <a:r>
              <a:rPr sz="2400" spc="180" dirty="0">
                <a:solidFill>
                  <a:srgbClr val="ECE3F0"/>
                </a:solidFill>
                <a:latin typeface="Arial"/>
                <a:cs typeface="Arial"/>
              </a:rPr>
              <a:t>чтобы </a:t>
            </a:r>
            <a:r>
              <a:rPr sz="2400" spc="204" dirty="0">
                <a:solidFill>
                  <a:srgbClr val="ECE3F0"/>
                </a:solidFill>
                <a:latin typeface="Arial"/>
                <a:cs typeface="Arial"/>
              </a:rPr>
              <a:t>протез </a:t>
            </a:r>
            <a:r>
              <a:rPr sz="2400" spc="170" dirty="0">
                <a:solidFill>
                  <a:srgbClr val="ECE3F0"/>
                </a:solidFill>
                <a:latin typeface="Arial"/>
                <a:cs typeface="Arial"/>
              </a:rPr>
              <a:t>опирался </a:t>
            </a:r>
            <a:r>
              <a:rPr sz="2400" spc="210" dirty="0">
                <a:solidFill>
                  <a:srgbClr val="ECE3F0"/>
                </a:solidFill>
                <a:latin typeface="Arial"/>
                <a:cs typeface="Arial"/>
              </a:rPr>
              <a:t>только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400" spc="200" dirty="0">
                <a:solidFill>
                  <a:srgbClr val="ECE3F0"/>
                </a:solidFill>
                <a:latin typeface="Arial"/>
                <a:cs typeface="Arial"/>
              </a:rPr>
              <a:t>имплантаты, 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предотвращая </a:t>
            </a:r>
            <a:r>
              <a:rPr sz="2400" spc="170" dirty="0">
                <a:solidFill>
                  <a:srgbClr val="ECE3F0"/>
                </a:solidFill>
                <a:latin typeface="Arial"/>
                <a:cs typeface="Arial"/>
              </a:rPr>
              <a:t>сдавливание </a:t>
            </a:r>
            <a:r>
              <a:rPr sz="2400" spc="185" dirty="0">
                <a:solidFill>
                  <a:srgbClr val="ECE3F0"/>
                </a:solidFill>
                <a:latin typeface="Arial"/>
                <a:cs typeface="Arial"/>
              </a:rPr>
              <a:t>слизистой </a:t>
            </a:r>
            <a:r>
              <a:rPr sz="2400" spc="180" dirty="0">
                <a:solidFill>
                  <a:srgbClr val="ECE3F0"/>
                </a:solidFill>
                <a:latin typeface="Arial"/>
                <a:cs typeface="Arial"/>
              </a:rPr>
              <a:t>оболочки </a:t>
            </a:r>
            <a:r>
              <a:rPr sz="2400" spc="220" dirty="0">
                <a:solidFill>
                  <a:srgbClr val="ECE3F0"/>
                </a:solidFill>
                <a:latin typeface="Arial"/>
                <a:cs typeface="Arial"/>
              </a:rPr>
              <a:t>под  </a:t>
            </a:r>
            <a:r>
              <a:rPr sz="2400" spc="155" dirty="0">
                <a:solidFill>
                  <a:srgbClr val="ECE3F0"/>
                </a:solidFill>
                <a:latin typeface="Arial"/>
                <a:cs typeface="Arial"/>
              </a:rPr>
              <a:t>базисом </a:t>
            </a:r>
            <a:r>
              <a:rPr sz="2400" spc="180" dirty="0">
                <a:solidFill>
                  <a:srgbClr val="ECE3F0"/>
                </a:solidFill>
                <a:latin typeface="Arial"/>
                <a:cs typeface="Arial"/>
              </a:rPr>
              <a:t>протеза. Благодаря </a:t>
            </a:r>
            <a:r>
              <a:rPr sz="2400" spc="190" dirty="0">
                <a:solidFill>
                  <a:srgbClr val="ECE3F0"/>
                </a:solidFill>
                <a:latin typeface="Arial"/>
                <a:cs typeface="Arial"/>
              </a:rPr>
              <a:t>хорошей </a:t>
            </a:r>
            <a:r>
              <a:rPr sz="2400" spc="210" dirty="0">
                <a:solidFill>
                  <a:srgbClr val="ECE3F0"/>
                </a:solidFill>
                <a:latin typeface="Arial"/>
                <a:cs typeface="Arial"/>
              </a:rPr>
              <a:t>фиксации  </a:t>
            </a:r>
            <a:r>
              <a:rPr sz="2400" spc="195" dirty="0">
                <a:solidFill>
                  <a:srgbClr val="ECE3F0"/>
                </a:solidFill>
                <a:latin typeface="Arial"/>
                <a:cs typeface="Arial"/>
              </a:rPr>
              <a:t>протеза на </a:t>
            </a:r>
            <a:r>
              <a:rPr sz="2400" spc="180" dirty="0">
                <a:solidFill>
                  <a:srgbClr val="ECE3F0"/>
                </a:solidFill>
                <a:latin typeface="Arial"/>
                <a:cs typeface="Arial"/>
              </a:rPr>
              <a:t>балке </a:t>
            </a:r>
            <a:r>
              <a:rPr sz="2400" spc="245" dirty="0">
                <a:solidFill>
                  <a:srgbClr val="ECE3F0"/>
                </a:solidFill>
                <a:latin typeface="Arial"/>
                <a:cs typeface="Arial"/>
              </a:rPr>
              <a:t>можно </a:t>
            </a:r>
            <a:r>
              <a:rPr sz="2400" spc="200" dirty="0">
                <a:solidFill>
                  <a:srgbClr val="ECE3F0"/>
                </a:solidFill>
                <a:latin typeface="Arial"/>
                <a:cs typeface="Arial"/>
              </a:rPr>
              <a:t>уменьшать </a:t>
            </a:r>
            <a:r>
              <a:rPr sz="2400" spc="229" dirty="0">
                <a:solidFill>
                  <a:srgbClr val="ECE3F0"/>
                </a:solidFill>
                <a:latin typeface="Arial"/>
                <a:cs typeface="Arial"/>
              </a:rPr>
              <a:t>границы</a:t>
            </a:r>
            <a:r>
              <a:rPr sz="2400" spc="-41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ECE3F0"/>
                </a:solidFill>
                <a:latin typeface="Arial"/>
                <a:cs typeface="Arial"/>
              </a:rPr>
              <a:t>базиса.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19869" y="654050"/>
            <a:ext cx="3072129" cy="2303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B750A-8713-2240-8391-FCC4C90861FC}"/>
              </a:ext>
            </a:extLst>
          </p:cNvPr>
          <p:cNvSpPr txBox="1"/>
          <p:nvPr/>
        </p:nvSpPr>
        <p:spPr>
          <a:xfrm>
            <a:off x="9499775" y="3059668"/>
            <a:ext cx="239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Балочная конструкция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07730" y="2086610"/>
            <a:ext cx="3618229" cy="2545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609" y="152400"/>
            <a:ext cx="62611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Телескопические</a:t>
            </a:r>
            <a:r>
              <a:rPr spc="95" dirty="0"/>
              <a:t> </a:t>
            </a:r>
            <a:r>
              <a:rPr spc="200" dirty="0"/>
              <a:t>системы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8609" y="762000"/>
            <a:ext cx="8100695" cy="581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130" dirty="0">
                <a:solidFill>
                  <a:srgbClr val="E0EEF3"/>
                </a:solidFill>
                <a:latin typeface="Arial"/>
                <a:cs typeface="Arial"/>
              </a:rPr>
              <a:t>При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использовании </a:t>
            </a:r>
            <a:r>
              <a:rPr sz="2000" spc="165" dirty="0">
                <a:solidFill>
                  <a:srgbClr val="E0EEF3"/>
                </a:solidFill>
                <a:latin typeface="Arial"/>
                <a:cs typeface="Arial"/>
              </a:rPr>
              <a:t>телескопической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системы </a:t>
            </a:r>
            <a:r>
              <a:rPr sz="2000" spc="170" dirty="0">
                <a:solidFill>
                  <a:srgbClr val="E0EEF3"/>
                </a:solidFill>
                <a:latin typeface="Arial"/>
                <a:cs typeface="Arial"/>
              </a:rPr>
              <a:t>фиксации  </a:t>
            </a:r>
            <a:r>
              <a:rPr sz="2000" spc="195" dirty="0">
                <a:solidFill>
                  <a:srgbClr val="E0EEF3"/>
                </a:solidFill>
                <a:latin typeface="Arial"/>
                <a:cs typeface="Arial"/>
              </a:rPr>
              <a:t>конструкция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съемного протеза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представляет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3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или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4 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имплантата, на </a:t>
            </a:r>
            <a:r>
              <a:rPr sz="2000" spc="170" dirty="0">
                <a:solidFill>
                  <a:srgbClr val="E0EEF3"/>
                </a:solidFill>
                <a:latin typeface="Arial"/>
                <a:cs typeface="Arial"/>
              </a:rPr>
              <a:t>которые </a:t>
            </a:r>
            <a:r>
              <a:rPr sz="2000" spc="180" dirty="0">
                <a:solidFill>
                  <a:srgbClr val="E0EEF3"/>
                </a:solidFill>
                <a:latin typeface="Arial"/>
                <a:cs typeface="Arial"/>
              </a:rPr>
              <a:t>коническими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или  </a:t>
            </a:r>
            <a:r>
              <a:rPr sz="2000" spc="175" dirty="0">
                <a:solidFill>
                  <a:srgbClr val="E0EEF3"/>
                </a:solidFill>
                <a:latin typeface="Arial"/>
                <a:cs typeface="Arial"/>
              </a:rPr>
              <a:t>цилиндрическими </a:t>
            </a:r>
            <a:r>
              <a:rPr sz="2000" spc="180" dirty="0">
                <a:solidFill>
                  <a:srgbClr val="E0EEF3"/>
                </a:solidFill>
                <a:latin typeface="Arial"/>
                <a:cs typeface="Arial"/>
              </a:rPr>
              <a:t>коронками фиксируют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съемный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протез.  </a:t>
            </a:r>
            <a:r>
              <a:rPr sz="2000" spc="85" dirty="0">
                <a:solidFill>
                  <a:srgbClr val="E0EEF3"/>
                </a:solidFill>
                <a:latin typeface="Arial"/>
                <a:cs typeface="Arial"/>
              </a:rPr>
              <a:t>По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сравнению </a:t>
            </a:r>
            <a:r>
              <a:rPr sz="2000" spc="95" dirty="0">
                <a:solidFill>
                  <a:srgbClr val="E0EEF3"/>
                </a:solidFill>
                <a:latin typeface="Arial"/>
                <a:cs typeface="Arial"/>
              </a:rPr>
              <a:t>с </a:t>
            </a:r>
            <a:r>
              <a:rPr sz="2000" spc="195" dirty="0">
                <a:solidFill>
                  <a:srgbClr val="E0EEF3"/>
                </a:solidFill>
                <a:latin typeface="Arial"/>
                <a:cs typeface="Arial"/>
              </a:rPr>
              <a:t>другими </a:t>
            </a:r>
            <a:r>
              <a:rPr sz="2000" spc="125" dirty="0">
                <a:solidFill>
                  <a:srgbClr val="E0EEF3"/>
                </a:solidFill>
                <a:latin typeface="Arial"/>
                <a:cs typeface="Arial"/>
              </a:rPr>
              <a:t>способами </a:t>
            </a:r>
            <a:r>
              <a:rPr sz="2000" spc="170" dirty="0">
                <a:solidFill>
                  <a:srgbClr val="E0EEF3"/>
                </a:solidFill>
                <a:latin typeface="Arial"/>
                <a:cs typeface="Arial"/>
              </a:rPr>
              <a:t>фиксации</a:t>
            </a:r>
            <a:r>
              <a:rPr sz="2000" spc="-150" dirty="0">
                <a:solidFill>
                  <a:srgbClr val="E0EEF3"/>
                </a:solidFill>
                <a:latin typeface="Arial"/>
                <a:cs typeface="Arial"/>
              </a:rPr>
              <a:t> </a:t>
            </a:r>
            <a:r>
              <a:rPr sz="2000" spc="195" dirty="0">
                <a:solidFill>
                  <a:srgbClr val="E0EEF3"/>
                </a:solidFill>
                <a:latin typeface="Arial"/>
                <a:cs typeface="Arial"/>
              </a:rPr>
              <a:t>конструкция  </a:t>
            </a:r>
            <a:r>
              <a:rPr sz="2000" spc="175" dirty="0">
                <a:solidFill>
                  <a:srgbClr val="E0EEF3"/>
                </a:solidFill>
                <a:latin typeface="Arial"/>
                <a:cs typeface="Arial"/>
              </a:rPr>
              <a:t>супраструктуры покрывающего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протеза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для </a:t>
            </a:r>
            <a:r>
              <a:rPr sz="2000" spc="130" dirty="0">
                <a:solidFill>
                  <a:srgbClr val="E0EEF3"/>
                </a:solidFill>
                <a:latin typeface="Arial"/>
                <a:cs typeface="Arial"/>
              </a:rPr>
              <a:t>беззубой  </a:t>
            </a:r>
            <a:r>
              <a:rPr sz="2000" spc="220" dirty="0">
                <a:solidFill>
                  <a:srgbClr val="E0EEF3"/>
                </a:solidFill>
                <a:latin typeface="Arial"/>
                <a:cs typeface="Arial"/>
              </a:rPr>
              <a:t>нижней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челюсти </a:t>
            </a:r>
            <a:r>
              <a:rPr sz="2000" spc="105" dirty="0">
                <a:solidFill>
                  <a:srgbClr val="E0EEF3"/>
                </a:solidFill>
                <a:latin typeface="Arial"/>
                <a:cs typeface="Arial"/>
              </a:rPr>
              <a:t>более </a:t>
            </a:r>
            <a:r>
              <a:rPr sz="2000" spc="120" dirty="0">
                <a:solidFill>
                  <a:srgbClr val="E0EEF3"/>
                </a:solidFill>
                <a:latin typeface="Arial"/>
                <a:cs typeface="Arial"/>
              </a:rPr>
              <a:t>массивна, </a:t>
            </a:r>
            <a:r>
              <a:rPr sz="2000" spc="125" dirty="0">
                <a:solidFill>
                  <a:srgbClr val="E0EEF3"/>
                </a:solidFill>
                <a:latin typeface="Arial"/>
                <a:cs typeface="Arial"/>
              </a:rPr>
              <a:t>т.е.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для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применения  </a:t>
            </a:r>
            <a:r>
              <a:rPr sz="2000" spc="170" dirty="0">
                <a:solidFill>
                  <a:srgbClr val="E0EEF3"/>
                </a:solidFill>
                <a:latin typeface="Arial"/>
                <a:cs typeface="Arial"/>
              </a:rPr>
              <a:t>этого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метода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требуется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достаточно </a:t>
            </a:r>
            <a:r>
              <a:rPr sz="2000" spc="135" dirty="0">
                <a:solidFill>
                  <a:srgbClr val="E0EEF3"/>
                </a:solidFill>
                <a:latin typeface="Arial"/>
                <a:cs typeface="Arial"/>
              </a:rPr>
              <a:t>большой 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межальвеолярный </a:t>
            </a:r>
            <a:r>
              <a:rPr sz="2000" spc="190" dirty="0">
                <a:solidFill>
                  <a:srgbClr val="E0EEF3"/>
                </a:solidFill>
                <a:latin typeface="Arial"/>
                <a:cs typeface="Arial"/>
              </a:rPr>
              <a:t>промежуток. </a:t>
            </a:r>
            <a:r>
              <a:rPr sz="2000" spc="140" dirty="0">
                <a:solidFill>
                  <a:srgbClr val="E0EEF3"/>
                </a:solidFill>
                <a:latin typeface="Arial"/>
                <a:cs typeface="Arial"/>
              </a:rPr>
              <a:t>Этот </a:t>
            </a:r>
            <a:r>
              <a:rPr sz="2000" spc="215" dirty="0">
                <a:solidFill>
                  <a:srgbClr val="E0EEF3"/>
                </a:solidFill>
                <a:latin typeface="Arial"/>
                <a:cs typeface="Arial"/>
              </a:rPr>
              <a:t>тип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протеза </a:t>
            </a:r>
            <a:r>
              <a:rPr sz="2000" spc="210" dirty="0">
                <a:solidFill>
                  <a:srgbClr val="E0EEF3"/>
                </a:solidFill>
                <a:latin typeface="Arial"/>
                <a:cs typeface="Arial"/>
              </a:rPr>
              <a:t>может 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быть </a:t>
            </a:r>
            <a:r>
              <a:rPr sz="2000" spc="175" dirty="0">
                <a:solidFill>
                  <a:srgbClr val="E0EEF3"/>
                </a:solidFill>
                <a:latin typeface="Arial"/>
                <a:cs typeface="Arial"/>
              </a:rPr>
              <a:t>показан </a:t>
            </a:r>
            <a:r>
              <a:rPr sz="2000" spc="185" dirty="0">
                <a:solidFill>
                  <a:srgbClr val="E0EEF3"/>
                </a:solidFill>
                <a:latin typeface="Arial"/>
                <a:cs typeface="Arial"/>
              </a:rPr>
              <a:t>при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неудовлетворительном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состоянии  </a:t>
            </a:r>
            <a:r>
              <a:rPr sz="2000" spc="204" dirty="0">
                <a:solidFill>
                  <a:srgbClr val="E0EEF3"/>
                </a:solidFill>
                <a:latin typeface="Arial"/>
                <a:cs typeface="Arial"/>
              </a:rPr>
              <a:t>мягких </a:t>
            </a:r>
            <a:r>
              <a:rPr sz="2000" spc="180" dirty="0">
                <a:solidFill>
                  <a:srgbClr val="E0EEF3"/>
                </a:solidFill>
                <a:latin typeface="Arial"/>
                <a:cs typeface="Arial"/>
              </a:rPr>
              <a:t>тканей, </a:t>
            </a:r>
            <a:r>
              <a:rPr sz="2000" spc="210" dirty="0">
                <a:solidFill>
                  <a:srgbClr val="E0EEF3"/>
                </a:solidFill>
                <a:latin typeface="Arial"/>
                <a:cs typeface="Arial"/>
              </a:rPr>
              <a:t>окружающих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имплантат, </a:t>
            </a:r>
            <a:r>
              <a:rPr sz="2000" spc="165" dirty="0">
                <a:solidFill>
                  <a:srgbClr val="E0EEF3"/>
                </a:solidFill>
                <a:latin typeface="Arial"/>
                <a:cs typeface="Arial"/>
              </a:rPr>
              <a:t>что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отмечают </a:t>
            </a:r>
            <a:r>
              <a:rPr sz="2000" spc="114" dirty="0">
                <a:solidFill>
                  <a:srgbClr val="E0EEF3"/>
                </a:solidFill>
                <a:latin typeface="Arial"/>
                <a:cs typeface="Arial"/>
              </a:rPr>
              <a:t>в  </a:t>
            </a:r>
            <a:r>
              <a:rPr sz="2000" spc="130" dirty="0">
                <a:solidFill>
                  <a:srgbClr val="E0EEF3"/>
                </a:solidFill>
                <a:latin typeface="Arial"/>
                <a:cs typeface="Arial"/>
              </a:rPr>
              <a:t>случаях </a:t>
            </a:r>
            <a:r>
              <a:rPr sz="2000" spc="175" dirty="0">
                <a:solidFill>
                  <a:srgbClr val="E0EEF3"/>
                </a:solidFill>
                <a:latin typeface="Arial"/>
                <a:cs typeface="Arial"/>
              </a:rPr>
              <a:t>выраженной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атрофии </a:t>
            </a:r>
            <a:r>
              <a:rPr sz="2000" spc="220" dirty="0">
                <a:solidFill>
                  <a:srgbClr val="E0EEF3"/>
                </a:solidFill>
                <a:latin typeface="Arial"/>
                <a:cs typeface="Arial"/>
              </a:rPr>
              <a:t>нижней</a:t>
            </a:r>
            <a:r>
              <a:rPr sz="2000" spc="-130" dirty="0">
                <a:solidFill>
                  <a:srgbClr val="E0EEF3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челюсти.</a:t>
            </a:r>
            <a:endParaRPr sz="2000" dirty="0">
              <a:latin typeface="Arial"/>
              <a:cs typeface="Arial"/>
            </a:endParaRPr>
          </a:p>
          <a:p>
            <a:pPr marL="12700" marR="219710">
              <a:lnSpc>
                <a:spcPct val="100000"/>
              </a:lnSpc>
            </a:pP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Раздражение </a:t>
            </a:r>
            <a:r>
              <a:rPr sz="2000" spc="170" dirty="0">
                <a:solidFill>
                  <a:srgbClr val="E0EEF3"/>
                </a:solidFill>
                <a:latin typeface="Arial"/>
                <a:cs typeface="Arial"/>
              </a:rPr>
              <a:t>периимплантатной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слизистой </a:t>
            </a:r>
            <a:r>
              <a:rPr sz="2000" spc="135" dirty="0">
                <a:solidFill>
                  <a:srgbClr val="E0EEF3"/>
                </a:solidFill>
                <a:latin typeface="Arial"/>
                <a:cs typeface="Arial"/>
              </a:rPr>
              <a:t>оболочки,  </a:t>
            </a:r>
            <a:r>
              <a:rPr sz="2000" spc="165" dirty="0">
                <a:solidFill>
                  <a:srgbClr val="E0EEF3"/>
                </a:solidFill>
                <a:latin typeface="Arial"/>
                <a:cs typeface="Arial"/>
              </a:rPr>
              <a:t>которое </a:t>
            </a:r>
            <a:r>
              <a:rPr sz="2000" spc="140" dirty="0">
                <a:solidFill>
                  <a:srgbClr val="E0EEF3"/>
                </a:solidFill>
                <a:latin typeface="Arial"/>
                <a:cs typeface="Arial"/>
              </a:rPr>
              <a:t>часто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наблюдается </a:t>
            </a:r>
            <a:r>
              <a:rPr sz="2000" spc="180" dirty="0">
                <a:solidFill>
                  <a:srgbClr val="E0EEF3"/>
                </a:solidFill>
                <a:latin typeface="Arial"/>
                <a:cs typeface="Arial"/>
              </a:rPr>
              <a:t>под </a:t>
            </a:r>
            <a:r>
              <a:rPr sz="2000" spc="165" dirty="0">
                <a:solidFill>
                  <a:srgbClr val="E0EEF3"/>
                </a:solidFill>
                <a:latin typeface="Arial"/>
                <a:cs typeface="Arial"/>
              </a:rPr>
              <a:t>плотно </a:t>
            </a:r>
            <a:r>
              <a:rPr sz="2000" spc="175" dirty="0">
                <a:solidFill>
                  <a:srgbClr val="E0EEF3"/>
                </a:solidFill>
                <a:latin typeface="Arial"/>
                <a:cs typeface="Arial"/>
              </a:rPr>
              <a:t>прилегающим  </a:t>
            </a:r>
            <a:r>
              <a:rPr sz="2000" spc="120" dirty="0">
                <a:solidFill>
                  <a:srgbClr val="E0EEF3"/>
                </a:solidFill>
                <a:latin typeface="Arial"/>
                <a:cs typeface="Arial"/>
              </a:rPr>
              <a:t>базисом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съемного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протеза, </a:t>
            </a:r>
            <a:r>
              <a:rPr sz="2000" spc="190" dirty="0">
                <a:solidFill>
                  <a:srgbClr val="E0EEF3"/>
                </a:solidFill>
                <a:latin typeface="Arial"/>
                <a:cs typeface="Arial"/>
              </a:rPr>
              <a:t>практически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исключается.  </a:t>
            </a:r>
            <a:r>
              <a:rPr sz="2000" spc="140" dirty="0">
                <a:solidFill>
                  <a:srgbClr val="E0EEF3"/>
                </a:solidFill>
                <a:latin typeface="Arial"/>
                <a:cs typeface="Arial"/>
              </a:rPr>
              <a:t>Форма </a:t>
            </a:r>
            <a:r>
              <a:rPr sz="2000" spc="120" dirty="0">
                <a:solidFill>
                  <a:srgbClr val="E0EEF3"/>
                </a:solidFill>
                <a:latin typeface="Arial"/>
                <a:cs typeface="Arial"/>
              </a:rPr>
              <a:t>базиса </a:t>
            </a:r>
            <a:r>
              <a:rPr sz="2000" spc="200" dirty="0">
                <a:solidFill>
                  <a:srgbClr val="E0EEF3"/>
                </a:solidFill>
                <a:latin typeface="Arial"/>
                <a:cs typeface="Arial"/>
              </a:rPr>
              <a:t>такого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съемного протеза </a:t>
            </a:r>
            <a:r>
              <a:rPr sz="2000" spc="120" dirty="0">
                <a:solidFill>
                  <a:srgbClr val="E0EEF3"/>
                </a:solidFill>
                <a:latin typeface="Arial"/>
                <a:cs typeface="Arial"/>
              </a:rPr>
              <a:t>(базис  </a:t>
            </a:r>
            <a:r>
              <a:rPr sz="2000" spc="185" dirty="0">
                <a:solidFill>
                  <a:srgbClr val="E0EEF3"/>
                </a:solidFill>
                <a:latin typeface="Arial"/>
                <a:cs typeface="Arial"/>
              </a:rPr>
              <a:t>конструируют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подобно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мостовидному </a:t>
            </a:r>
            <a:r>
              <a:rPr sz="2000" spc="160" dirty="0">
                <a:solidFill>
                  <a:srgbClr val="E0EEF3"/>
                </a:solidFill>
                <a:latin typeface="Arial"/>
                <a:cs typeface="Arial"/>
              </a:rPr>
              <a:t>протезу)</a:t>
            </a:r>
            <a:r>
              <a:rPr sz="2000" spc="-135" dirty="0">
                <a:solidFill>
                  <a:srgbClr val="E0EEF3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облегчает  </a:t>
            </a:r>
            <a:r>
              <a:rPr sz="2000" spc="195" dirty="0">
                <a:solidFill>
                  <a:srgbClr val="E0EEF3"/>
                </a:solidFill>
                <a:latin typeface="Arial"/>
                <a:cs typeface="Arial"/>
              </a:rPr>
              <a:t>гигиенический </a:t>
            </a:r>
            <a:r>
              <a:rPr sz="2000" spc="150" dirty="0">
                <a:solidFill>
                  <a:srgbClr val="E0EEF3"/>
                </a:solidFill>
                <a:latin typeface="Arial"/>
                <a:cs typeface="Arial"/>
              </a:rPr>
              <a:t>уход, </a:t>
            </a:r>
            <a:r>
              <a:rPr sz="2000" spc="165" dirty="0">
                <a:solidFill>
                  <a:srgbClr val="E0EEF3"/>
                </a:solidFill>
                <a:latin typeface="Arial"/>
                <a:cs typeface="Arial"/>
              </a:rPr>
              <a:t>что </a:t>
            </a:r>
            <a:r>
              <a:rPr sz="2000" spc="125" dirty="0">
                <a:solidFill>
                  <a:srgbClr val="E0EEF3"/>
                </a:solidFill>
                <a:latin typeface="Arial"/>
                <a:cs typeface="Arial"/>
              </a:rPr>
              <a:t>особенно </a:t>
            </a:r>
            <a:r>
              <a:rPr sz="2000" spc="195" dirty="0">
                <a:solidFill>
                  <a:srgbClr val="E0EEF3"/>
                </a:solidFill>
                <a:latin typeface="Arial"/>
                <a:cs typeface="Arial"/>
              </a:rPr>
              <a:t>важно </a:t>
            </a:r>
            <a:r>
              <a:rPr sz="2000" spc="180" dirty="0">
                <a:solidFill>
                  <a:srgbClr val="E0EEF3"/>
                </a:solidFill>
                <a:latin typeface="Arial"/>
                <a:cs typeface="Arial"/>
              </a:rPr>
              <a:t>у </a:t>
            </a:r>
            <a:r>
              <a:rPr sz="2000" spc="200" dirty="0">
                <a:solidFill>
                  <a:srgbClr val="E0EEF3"/>
                </a:solidFill>
                <a:latin typeface="Arial"/>
                <a:cs typeface="Arial"/>
              </a:rPr>
              <a:t>пожилых  </a:t>
            </a:r>
            <a:r>
              <a:rPr sz="2000" spc="155" dirty="0">
                <a:solidFill>
                  <a:srgbClr val="E0EEF3"/>
                </a:solidFill>
                <a:latin typeface="Arial"/>
                <a:cs typeface="Arial"/>
              </a:rPr>
              <a:t>пациентов,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для </a:t>
            </a:r>
            <a:r>
              <a:rPr sz="2000" spc="180" dirty="0">
                <a:solidFill>
                  <a:srgbClr val="E0EEF3"/>
                </a:solidFill>
                <a:latin typeface="Arial"/>
                <a:cs typeface="Arial"/>
              </a:rPr>
              <a:t>которых </a:t>
            </a:r>
            <a:r>
              <a:rPr sz="2000" spc="145" dirty="0">
                <a:solidFill>
                  <a:srgbClr val="E0EEF3"/>
                </a:solidFill>
                <a:latin typeface="Arial"/>
                <a:cs typeface="Arial"/>
              </a:rPr>
              <a:t>это </a:t>
            </a:r>
            <a:r>
              <a:rPr sz="2000" spc="140" dirty="0">
                <a:solidFill>
                  <a:srgbClr val="E0EEF3"/>
                </a:solidFill>
                <a:latin typeface="Arial"/>
                <a:cs typeface="Arial"/>
              </a:rPr>
              <a:t>часто </a:t>
            </a:r>
            <a:r>
              <a:rPr sz="2000" spc="210" dirty="0">
                <a:solidFill>
                  <a:srgbClr val="E0EEF3"/>
                </a:solidFill>
                <a:latin typeface="Arial"/>
                <a:cs typeface="Arial"/>
              </a:rPr>
              <a:t>служит</a:t>
            </a:r>
            <a:r>
              <a:rPr sz="2000" spc="-355" dirty="0">
                <a:solidFill>
                  <a:srgbClr val="E0EEF3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E0EEF3"/>
                </a:solidFill>
                <a:latin typeface="Arial"/>
                <a:cs typeface="Arial"/>
              </a:rPr>
              <a:t>проблемой </a:t>
            </a:r>
            <a:r>
              <a:rPr sz="2000" spc="165" dirty="0">
                <a:solidFill>
                  <a:srgbClr val="E0EEF3"/>
                </a:solidFill>
                <a:latin typeface="Arial"/>
                <a:cs typeface="Arial"/>
              </a:rPr>
              <a:t>по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EF1AE3-3771-0942-AEE7-0A26785251CC}"/>
              </a:ext>
            </a:extLst>
          </p:cNvPr>
          <p:cNvSpPr txBox="1"/>
          <p:nvPr/>
        </p:nvSpPr>
        <p:spPr>
          <a:xfrm>
            <a:off x="8895008" y="4800600"/>
            <a:ext cx="296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Телескопическая фиксация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4970" y="520700"/>
            <a:ext cx="37763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spc="220" dirty="0">
                <a:solidFill>
                  <a:srgbClr val="E8D495"/>
                </a:solidFill>
              </a:rPr>
              <a:t>Л</a:t>
            </a:r>
            <a:r>
              <a:rPr sz="4100" spc="200" dirty="0">
                <a:solidFill>
                  <a:srgbClr val="E8D495"/>
                </a:solidFill>
              </a:rPr>
              <a:t>и</a:t>
            </a:r>
            <a:r>
              <a:rPr sz="4100" spc="295" dirty="0">
                <a:solidFill>
                  <a:srgbClr val="E8D495"/>
                </a:solidFill>
              </a:rPr>
              <a:t>те</a:t>
            </a:r>
            <a:r>
              <a:rPr sz="4100" spc="340" dirty="0">
                <a:solidFill>
                  <a:srgbClr val="E8D495"/>
                </a:solidFill>
              </a:rPr>
              <a:t>р</a:t>
            </a:r>
            <a:r>
              <a:rPr sz="4100" spc="310" dirty="0">
                <a:solidFill>
                  <a:srgbClr val="E8D495"/>
                </a:solidFill>
              </a:rPr>
              <a:t>а</a:t>
            </a:r>
            <a:r>
              <a:rPr sz="4100" spc="254" dirty="0">
                <a:solidFill>
                  <a:srgbClr val="E8D495"/>
                </a:solidFill>
              </a:rPr>
              <a:t>т</a:t>
            </a:r>
            <a:r>
              <a:rPr sz="4100" spc="295" dirty="0">
                <a:solidFill>
                  <a:srgbClr val="E8D495"/>
                </a:solidFill>
              </a:rPr>
              <a:t>у</a:t>
            </a:r>
            <a:r>
              <a:rPr sz="4100" spc="350" dirty="0">
                <a:solidFill>
                  <a:srgbClr val="E8D495"/>
                </a:solidFill>
              </a:rPr>
              <a:t>р</a:t>
            </a:r>
            <a:r>
              <a:rPr sz="4100" spc="310" dirty="0">
                <a:solidFill>
                  <a:srgbClr val="E8D495"/>
                </a:solidFill>
              </a:rPr>
              <a:t>а</a:t>
            </a:r>
            <a:r>
              <a:rPr sz="4100" spc="150" dirty="0">
                <a:solidFill>
                  <a:srgbClr val="E8D495"/>
                </a:solidFill>
              </a:rPr>
              <a:t>: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779780" y="1633220"/>
            <a:ext cx="10593070" cy="438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 marR="233679" indent="-349250">
              <a:lnSpc>
                <a:spcPct val="100000"/>
              </a:lnSpc>
              <a:spcBef>
                <a:spcPts val="10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55" dirty="0">
                <a:solidFill>
                  <a:srgbClr val="FFFFFF"/>
                </a:solidFill>
                <a:latin typeface="Arial"/>
                <a:cs typeface="Arial"/>
              </a:rPr>
              <a:t>Загорский,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В. А.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Протезирование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зубов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sz="1900" spc="160" dirty="0">
                <a:solidFill>
                  <a:srgbClr val="FFFFFF"/>
                </a:solidFill>
                <a:latin typeface="Arial"/>
                <a:cs typeface="Arial"/>
              </a:rPr>
              <a:t>имплантатах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учеб.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пособие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В.</a:t>
            </a:r>
            <a:r>
              <a:rPr sz="19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А.  </a:t>
            </a:r>
            <a:r>
              <a:rPr sz="1900" spc="155" dirty="0">
                <a:solidFill>
                  <a:srgbClr val="FFFFFF"/>
                </a:solidFill>
                <a:latin typeface="Arial"/>
                <a:cs typeface="Arial"/>
              </a:rPr>
              <a:t>Загорский,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Т.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Г.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Робустова.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М.: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Бином.</a:t>
            </a:r>
            <a:r>
              <a:rPr sz="19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2016.</a:t>
            </a:r>
            <a:endParaRPr sz="1900">
              <a:latin typeface="Arial"/>
              <a:cs typeface="Arial"/>
            </a:endParaRPr>
          </a:p>
          <a:p>
            <a:pPr marL="361950" marR="201930" indent="-349250">
              <a:lnSpc>
                <a:spcPct val="100000"/>
              </a:lnSpc>
              <a:spcBef>
                <a:spcPts val="40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Лебеденко, </a:t>
            </a:r>
            <a:r>
              <a:rPr sz="1900" spc="60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Ю.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Ортопедическая стоматология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900" spc="165" dirty="0">
                <a:solidFill>
                  <a:srgbClr val="FFFFFF"/>
                </a:solidFill>
                <a:latin typeface="Arial"/>
                <a:cs typeface="Arial"/>
              </a:rPr>
              <a:t>учебник </a:t>
            </a:r>
            <a:r>
              <a:rPr sz="1900" spc="140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00" spc="145" dirty="0">
                <a:solidFill>
                  <a:srgbClr val="FFFFFF"/>
                </a:solidFill>
                <a:latin typeface="Arial"/>
                <a:cs typeface="Arial"/>
              </a:rPr>
              <a:t>ординаторов</a:t>
            </a:r>
            <a:r>
              <a:rPr sz="19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/  </a:t>
            </a:r>
            <a:r>
              <a:rPr sz="1900" spc="65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Ю.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Лебеденко.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2-е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изд.,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перераб.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доп.–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М.: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ГЭОТАР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9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Медия</a:t>
            </a:r>
            <a:endParaRPr sz="1900">
              <a:latin typeface="Arial"/>
              <a:cs typeface="Arial"/>
            </a:endParaRPr>
          </a:p>
          <a:p>
            <a:pPr marL="361950" marR="5080" indent="-349250">
              <a:lnSpc>
                <a:spcPct val="100000"/>
              </a:lnSpc>
              <a:spcBef>
                <a:spcPts val="39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55" dirty="0">
                <a:solidFill>
                  <a:srgbClr val="FFFFFF"/>
                </a:solidFill>
                <a:latin typeface="Arial"/>
                <a:cs typeface="Arial"/>
              </a:rPr>
              <a:t>Загорский,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В. А.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Протезирование </a:t>
            </a:r>
            <a:r>
              <a:rPr sz="1900" spc="180" dirty="0">
                <a:solidFill>
                  <a:srgbClr val="FFFFFF"/>
                </a:solidFill>
                <a:latin typeface="Arial"/>
                <a:cs typeface="Arial"/>
              </a:rPr>
              <a:t>при </a:t>
            </a:r>
            <a:r>
              <a:rPr sz="1900" spc="145" dirty="0">
                <a:solidFill>
                  <a:srgbClr val="FFFFFF"/>
                </a:solidFill>
                <a:latin typeface="Arial"/>
                <a:cs typeface="Arial"/>
              </a:rPr>
              <a:t>полной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адентии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пособие </a:t>
            </a:r>
            <a:r>
              <a:rPr sz="1900" spc="140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врачей</a:t>
            </a:r>
            <a:r>
              <a:rPr sz="1900" spc="-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В.  А. </a:t>
            </a:r>
            <a:r>
              <a:rPr sz="1900" spc="155" dirty="0">
                <a:solidFill>
                  <a:srgbClr val="FFFFFF"/>
                </a:solidFill>
                <a:latin typeface="Arial"/>
                <a:cs typeface="Arial"/>
              </a:rPr>
              <a:t>Загорский.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2-е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изд.,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М.:</a:t>
            </a:r>
            <a:r>
              <a:rPr sz="1900" spc="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Бином</a:t>
            </a:r>
            <a:endParaRPr sz="1900">
              <a:latin typeface="Arial"/>
              <a:cs typeface="Arial"/>
            </a:endParaRPr>
          </a:p>
          <a:p>
            <a:pPr marL="361950" marR="1657985" indent="-349250">
              <a:lnSpc>
                <a:spcPct val="100000"/>
              </a:lnSpc>
              <a:spcBef>
                <a:spcPts val="40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65" dirty="0">
                <a:solidFill>
                  <a:srgbClr val="FFFFFF"/>
                </a:solidFill>
                <a:latin typeface="Arial"/>
                <a:cs typeface="Arial"/>
              </a:rPr>
              <a:t>Каливраджан, 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Э. С.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Ортопедическая стоматология: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учебник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Э.</a:t>
            </a:r>
            <a:r>
              <a:rPr sz="19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С.  </a:t>
            </a:r>
            <a:r>
              <a:rPr sz="1900" spc="165" dirty="0">
                <a:solidFill>
                  <a:srgbClr val="FFFFFF"/>
                </a:solidFill>
                <a:latin typeface="Arial"/>
                <a:cs typeface="Arial"/>
              </a:rPr>
              <a:t>Каливраджан, </a:t>
            </a:r>
            <a:r>
              <a:rPr sz="1900" spc="65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Ю.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Лебеденко,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Е. </a:t>
            </a:r>
            <a:r>
              <a:rPr sz="1900" spc="50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Брагин.–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М.: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45" dirty="0">
                <a:solidFill>
                  <a:srgbClr val="FFFFFF"/>
                </a:solidFill>
                <a:latin typeface="Arial"/>
                <a:cs typeface="Arial"/>
              </a:rPr>
              <a:t>ГОЭТАР–Медея.</a:t>
            </a:r>
            <a:endParaRPr sz="1900">
              <a:latin typeface="Arial"/>
              <a:cs typeface="Arial"/>
            </a:endParaRPr>
          </a:p>
          <a:p>
            <a:pPr marL="361950" marR="17145" indent="-349250">
              <a:lnSpc>
                <a:spcPct val="100000"/>
              </a:lnSpc>
              <a:spcBef>
                <a:spcPts val="39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Абдурахманов,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65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Ортопедическая </a:t>
            </a:r>
            <a:r>
              <a:rPr sz="1900" spc="145" dirty="0">
                <a:solidFill>
                  <a:srgbClr val="FFFFFF"/>
                </a:solidFill>
                <a:latin typeface="Arial"/>
                <a:cs typeface="Arial"/>
              </a:rPr>
              <a:t>стоматология.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Материалы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900" spc="165" dirty="0">
                <a:solidFill>
                  <a:srgbClr val="FFFFFF"/>
                </a:solidFill>
                <a:latin typeface="Arial"/>
                <a:cs typeface="Arial"/>
              </a:rPr>
              <a:t>технологии</a:t>
            </a:r>
            <a:r>
              <a:rPr sz="19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учебник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65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Абдурахманов, </a:t>
            </a:r>
            <a:r>
              <a:rPr sz="1900" spc="45" dirty="0">
                <a:solidFill>
                  <a:srgbClr val="FFFFFF"/>
                </a:solidFill>
                <a:latin typeface="Arial"/>
                <a:cs typeface="Arial"/>
              </a:rPr>
              <a:t>О. </a:t>
            </a:r>
            <a:r>
              <a:rPr sz="1900" spc="-25" dirty="0">
                <a:solidFill>
                  <a:srgbClr val="FFFFFF"/>
                </a:solidFill>
                <a:latin typeface="Arial"/>
                <a:cs typeface="Arial"/>
              </a:rPr>
              <a:t>Р.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Курбанов.–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М.: </a:t>
            </a:r>
            <a:r>
              <a:rPr sz="1900" spc="-15" dirty="0">
                <a:solidFill>
                  <a:srgbClr val="FFFFFF"/>
                </a:solidFill>
                <a:latin typeface="Arial"/>
                <a:cs typeface="Arial"/>
              </a:rPr>
              <a:t>ГЭОТАР–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Медия</a:t>
            </a:r>
            <a:endParaRPr sz="1900">
              <a:latin typeface="Arial"/>
              <a:cs typeface="Arial"/>
            </a:endParaRPr>
          </a:p>
          <a:p>
            <a:pPr marL="361950" marR="128270" indent="-349250">
              <a:lnSpc>
                <a:spcPct val="100000"/>
              </a:lnSpc>
              <a:spcBef>
                <a:spcPts val="40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Параскевич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В.Л.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Дентальная имплантология.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Основы </a:t>
            </a:r>
            <a:r>
              <a:rPr sz="1900" spc="160" dirty="0">
                <a:solidFill>
                  <a:srgbClr val="FFFFFF"/>
                </a:solidFill>
                <a:latin typeface="Arial"/>
                <a:cs typeface="Arial"/>
              </a:rPr>
              <a:t>теории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900" spc="200" dirty="0">
                <a:solidFill>
                  <a:srgbClr val="FFFFFF"/>
                </a:solidFill>
                <a:latin typeface="Arial"/>
                <a:cs typeface="Arial"/>
              </a:rPr>
              <a:t>практики:  </a:t>
            </a:r>
            <a:r>
              <a:rPr sz="1900" spc="155" dirty="0">
                <a:solidFill>
                  <a:srgbClr val="FFFFFF"/>
                </a:solidFill>
                <a:latin typeface="Arial"/>
                <a:cs typeface="Arial"/>
              </a:rPr>
              <a:t>научно-практ.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пособие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В.Л.Параскевич.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Мн.: 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ООО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«Юнипресс», 2002.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9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368с</a:t>
            </a:r>
            <a:endParaRPr sz="1900">
              <a:latin typeface="Arial"/>
              <a:cs typeface="Arial"/>
            </a:endParaRPr>
          </a:p>
          <a:p>
            <a:pPr marL="361950" marR="1498600" indent="-349250">
              <a:lnSpc>
                <a:spcPct val="100400"/>
              </a:lnSpc>
              <a:spcBef>
                <a:spcPts val="380"/>
              </a:spcBef>
              <a:buClr>
                <a:srgbClr val="F8F8F8"/>
              </a:buClr>
              <a:buSzPct val="63157"/>
              <a:buAutoNum type="arabicPeriod"/>
              <a:tabLst>
                <a:tab pos="361315" algn="l"/>
                <a:tab pos="361950" algn="l"/>
              </a:tabLst>
            </a:pP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Наумович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С.А. </a:t>
            </a:r>
            <a:r>
              <a:rPr sz="1900" spc="145" dirty="0">
                <a:solidFill>
                  <a:srgbClr val="FFFFFF"/>
                </a:solidFill>
                <a:latin typeface="Arial"/>
                <a:cs typeface="Arial"/>
              </a:rPr>
              <a:t>Ортопедическое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лечение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больных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использованием  </a:t>
            </a:r>
            <a:r>
              <a:rPr sz="1900" spc="160" dirty="0">
                <a:solidFill>
                  <a:srgbClr val="FFFFFF"/>
                </a:solidFill>
                <a:latin typeface="Arial"/>
                <a:cs typeface="Arial"/>
              </a:rPr>
              <a:t>дентальных </a:t>
            </a:r>
            <a:r>
              <a:rPr sz="1900" spc="150" dirty="0">
                <a:solidFill>
                  <a:srgbClr val="FFFFFF"/>
                </a:solidFill>
                <a:latin typeface="Arial"/>
                <a:cs typeface="Arial"/>
              </a:rPr>
              <a:t>имплантатов: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учебно-метод.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пособие.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2005.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9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36с.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039" y="2834640"/>
            <a:ext cx="756158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spc="315" dirty="0">
                <a:solidFill>
                  <a:srgbClr val="E8D495"/>
                </a:solidFill>
              </a:rPr>
              <a:t>Благодарю </a:t>
            </a:r>
            <a:r>
              <a:rPr sz="4100" spc="270" dirty="0">
                <a:solidFill>
                  <a:srgbClr val="E8D495"/>
                </a:solidFill>
              </a:rPr>
              <a:t>за</a:t>
            </a:r>
            <a:r>
              <a:rPr sz="4100" spc="90" dirty="0">
                <a:solidFill>
                  <a:srgbClr val="E8D495"/>
                </a:solidFill>
              </a:rPr>
              <a:t> </a:t>
            </a:r>
            <a:r>
              <a:rPr sz="4100" spc="220" dirty="0">
                <a:solidFill>
                  <a:srgbClr val="E8D495"/>
                </a:solidFill>
              </a:rPr>
              <a:t>внимание.</a:t>
            </a:r>
            <a:endParaRPr sz="4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9410" y="408940"/>
            <a:ext cx="8930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E8D495"/>
                </a:solidFill>
                <a:latin typeface="Arial"/>
                <a:cs typeface="Arial"/>
              </a:rPr>
              <a:t>Протезирование </a:t>
            </a:r>
            <a:r>
              <a:rPr sz="3600" spc="-25" dirty="0">
                <a:solidFill>
                  <a:srgbClr val="E8D495"/>
                </a:solidFill>
                <a:latin typeface="Arial"/>
                <a:cs typeface="Arial"/>
              </a:rPr>
              <a:t>зубов </a:t>
            </a:r>
            <a:r>
              <a:rPr sz="3600" spc="-5" dirty="0">
                <a:solidFill>
                  <a:srgbClr val="E8D495"/>
                </a:solidFill>
                <a:latin typeface="Arial"/>
                <a:cs typeface="Arial"/>
              </a:rPr>
              <a:t>на</a:t>
            </a:r>
            <a:r>
              <a:rPr sz="3600" spc="15" dirty="0">
                <a:solidFill>
                  <a:srgbClr val="E8D495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E8D495"/>
                </a:solidFill>
                <a:latin typeface="Arial"/>
                <a:cs typeface="Arial"/>
              </a:rPr>
              <a:t>имплантатах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982980"/>
            <a:ext cx="11017885" cy="327910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400" b="1" spc="-20" dirty="0" err="1">
                <a:solidFill>
                  <a:srgbClr val="ECE3F0"/>
                </a:solidFill>
                <a:latin typeface="Arial"/>
                <a:cs typeface="Arial"/>
              </a:rPr>
              <a:t>Различают</a:t>
            </a:r>
            <a:r>
              <a:rPr sz="2400" b="1" spc="-2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lang="ru-RU" sz="2400" b="1" spc="-20" dirty="0">
                <a:solidFill>
                  <a:srgbClr val="ECE3F0"/>
                </a:solidFill>
                <a:latin typeface="Arial"/>
                <a:cs typeface="Arial"/>
              </a:rPr>
              <a:t>два</a:t>
            </a:r>
            <a:r>
              <a:rPr sz="2400" b="1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ECE3F0"/>
                </a:solidFill>
                <a:latin typeface="Arial"/>
                <a:cs typeface="Arial"/>
              </a:rPr>
              <a:t>основных способа </a:t>
            </a:r>
            <a:r>
              <a:rPr sz="2400" b="1" spc="-15" dirty="0">
                <a:solidFill>
                  <a:srgbClr val="ECE3F0"/>
                </a:solidFill>
                <a:latin typeface="Arial"/>
                <a:cs typeface="Arial"/>
              </a:rPr>
              <a:t>протезирования зубов </a:t>
            </a:r>
            <a:r>
              <a:rPr sz="2400" b="1" dirty="0">
                <a:solidFill>
                  <a:srgbClr val="ECE3F0"/>
                </a:solidFill>
                <a:latin typeface="Arial"/>
                <a:cs typeface="Arial"/>
              </a:rPr>
              <a:t>на</a:t>
            </a:r>
            <a:r>
              <a:rPr sz="2400" b="1" spc="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ECE3F0"/>
                </a:solidFill>
                <a:latin typeface="Arial"/>
                <a:cs typeface="Arial"/>
              </a:rPr>
              <a:t>имплантатах: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204470" algn="l"/>
              </a:tabLst>
            </a:pP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непосредственное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, </a:t>
            </a:r>
            <a:r>
              <a:rPr sz="2400" spc="-20" dirty="0">
                <a:solidFill>
                  <a:srgbClr val="ECE3F0"/>
                </a:solidFill>
                <a:latin typeface="Arial"/>
                <a:cs typeface="Arial"/>
              </a:rPr>
              <a:t>когда </a:t>
            </a:r>
            <a:r>
              <a:rPr sz="2400" spc="-15" dirty="0">
                <a:solidFill>
                  <a:srgbClr val="ECE3F0"/>
                </a:solidFill>
                <a:latin typeface="Arial"/>
                <a:cs typeface="Arial"/>
              </a:rPr>
              <a:t>прямо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операционном </a:t>
            </a:r>
            <a:r>
              <a:rPr sz="2400" spc="-25" dirty="0">
                <a:solidFill>
                  <a:srgbClr val="ECE3F0"/>
                </a:solidFill>
                <a:latin typeface="Arial"/>
                <a:cs typeface="Arial"/>
              </a:rPr>
              <a:t>столе </a:t>
            </a:r>
            <a:r>
              <a:rPr sz="2400" spc="-20" dirty="0">
                <a:solidFill>
                  <a:srgbClr val="ECE3F0"/>
                </a:solidFill>
                <a:latin typeface="Arial"/>
                <a:cs typeface="Arial"/>
              </a:rPr>
              <a:t>производят 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фиксацию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заранее </a:t>
            </a:r>
            <a:r>
              <a:rPr sz="2400" spc="-25" dirty="0">
                <a:solidFill>
                  <a:srgbClr val="ECE3F0"/>
                </a:solidFill>
                <a:latin typeface="Arial"/>
                <a:cs typeface="Arial"/>
              </a:rPr>
              <a:t>изготовленного </a:t>
            </a:r>
            <a:r>
              <a:rPr sz="2400" spc="-15" dirty="0">
                <a:solidFill>
                  <a:srgbClr val="ECE3F0"/>
                </a:solidFill>
                <a:latin typeface="Arial"/>
                <a:cs typeface="Arial"/>
              </a:rPr>
              <a:t>зубного </a:t>
            </a:r>
            <a:r>
              <a:rPr sz="2400" spc="-30" dirty="0">
                <a:solidFill>
                  <a:srgbClr val="ECE3F0"/>
                </a:solidFill>
                <a:latin typeface="Arial"/>
                <a:cs typeface="Arial"/>
              </a:rPr>
              <a:t>протеза </a:t>
            </a:r>
            <a:r>
              <a:rPr sz="2400" spc="-35" dirty="0">
                <a:solidFill>
                  <a:srgbClr val="ECE3F0"/>
                </a:solidFill>
                <a:latin typeface="Arial"/>
                <a:cs typeface="Arial"/>
              </a:rPr>
              <a:t>(этот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способ </a:t>
            </a:r>
            <a:r>
              <a:rPr sz="2400" spc="-25" dirty="0">
                <a:solidFill>
                  <a:srgbClr val="ECE3F0"/>
                </a:solidFill>
                <a:latin typeface="Arial"/>
                <a:cs typeface="Arial"/>
              </a:rPr>
              <a:t>достаточно 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сложен, поскольку </a:t>
            </a:r>
            <a:r>
              <a:rPr sz="2400" spc="-35" dirty="0">
                <a:solidFill>
                  <a:srgbClr val="ECE3F0"/>
                </a:solidFill>
                <a:latin typeface="Arial"/>
                <a:cs typeface="Arial"/>
              </a:rPr>
              <a:t>требует 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идеального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совпадения </a:t>
            </a:r>
            <a:r>
              <a:rPr sz="2400" spc="-15" dirty="0">
                <a:solidFill>
                  <a:srgbClr val="ECE3F0"/>
                </a:solidFill>
                <a:latin typeface="Arial"/>
                <a:cs typeface="Arial"/>
              </a:rPr>
              <a:t>параметров 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опор,  сконструированных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на гипсовых </a:t>
            </a:r>
            <a:r>
              <a:rPr sz="2400" spc="-25" dirty="0">
                <a:solidFill>
                  <a:srgbClr val="ECE3F0"/>
                </a:solidFill>
                <a:latin typeface="Arial"/>
                <a:cs typeface="Arial"/>
              </a:rPr>
              <a:t>моделях,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или </a:t>
            </a:r>
            <a:r>
              <a:rPr sz="2400" spc="-25" dirty="0">
                <a:solidFill>
                  <a:srgbClr val="ECE3F0"/>
                </a:solidFill>
                <a:latin typeface="Arial"/>
                <a:cs typeface="Arial"/>
              </a:rPr>
              <a:t>изготовленных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00" spc="-25" dirty="0">
                <a:solidFill>
                  <a:srgbClr val="ECE3F0"/>
                </a:solidFill>
                <a:latin typeface="Arial"/>
                <a:cs typeface="Arial"/>
              </a:rPr>
              <a:t>течение  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нескольких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часов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после операции,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или 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заранее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на </a:t>
            </a:r>
            <a:r>
              <a:rPr sz="2400" spc="-10" dirty="0">
                <a:solidFill>
                  <a:srgbClr val="ECE3F0"/>
                </a:solidFill>
                <a:latin typeface="Arial"/>
                <a:cs typeface="Arial"/>
              </a:rPr>
              <a:t>основании </a:t>
            </a:r>
            <a:r>
              <a:rPr sz="2400" spc="-15" dirty="0">
                <a:solidFill>
                  <a:srgbClr val="ECE3F0"/>
                </a:solidFill>
                <a:latin typeface="Arial"/>
                <a:cs typeface="Arial"/>
              </a:rPr>
              <a:t>компьютерного  </a:t>
            </a:r>
            <a:r>
              <a:rPr sz="2400" spc="-5" dirty="0">
                <a:solidFill>
                  <a:srgbClr val="ECE3F0"/>
                </a:solidFill>
                <a:latin typeface="Arial"/>
                <a:cs typeface="Arial"/>
              </a:rPr>
              <a:t>сканирования, </a:t>
            </a:r>
            <a:r>
              <a:rPr sz="2400" spc="-20" dirty="0">
                <a:solidFill>
                  <a:srgbClr val="ECE3F0"/>
                </a:solidFill>
                <a:latin typeface="Arial"/>
                <a:cs typeface="Arial"/>
              </a:rPr>
              <a:t>моделирования </a:t>
            </a:r>
            <a:r>
              <a:rPr sz="240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2400" spc="3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ECE3F0"/>
                </a:solidFill>
                <a:latin typeface="Arial"/>
                <a:cs typeface="Arial"/>
              </a:rPr>
              <a:t>изготовления);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54800" y="4248150"/>
            <a:ext cx="5299709" cy="2608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539B1-D181-3243-B15E-8A45C85CBDF5}"/>
              </a:ext>
            </a:extLst>
          </p:cNvPr>
          <p:cNvSpPr txBox="1"/>
          <p:nvPr/>
        </p:nvSpPr>
        <p:spPr>
          <a:xfrm>
            <a:off x="3022958" y="5491736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Непосредсвенное</a:t>
            </a:r>
            <a:r>
              <a:rPr lang="ru-RU" dirty="0">
                <a:solidFill>
                  <a:schemeClr val="bg1"/>
                </a:solidFill>
              </a:rPr>
              <a:t> протезирование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559" y="520700"/>
            <a:ext cx="11176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565" dirty="0">
                <a:solidFill>
                  <a:srgbClr val="F8F8F8"/>
                </a:solidFill>
                <a:latin typeface="Symbol"/>
                <a:cs typeface="Symbol"/>
              </a:rPr>
              <a:t>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2210" y="473709"/>
            <a:ext cx="9350375" cy="119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17170" algn="l"/>
              </a:tabLst>
            </a:pPr>
            <a:r>
              <a:rPr sz="2550" b="1" spc="-20" dirty="0">
                <a:solidFill>
                  <a:srgbClr val="FFFF00"/>
                </a:solidFill>
                <a:latin typeface="Arial"/>
                <a:cs typeface="Arial"/>
              </a:rPr>
              <a:t>отсроченное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протезирование,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которое осуществляют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через 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некоторое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время после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имплантации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- в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ближайшие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или 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отдаленные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сроки.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2210" y="2029459"/>
            <a:ext cx="10217150" cy="2359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95"/>
              </a:spcBef>
            </a:pP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Отдаленное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протезирование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через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4-6 мес связано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применением 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по </a:t>
            </a:r>
            <a:r>
              <a:rPr sz="2550" spc="-25" dirty="0">
                <a:solidFill>
                  <a:srgbClr val="ECE3F0"/>
                </a:solidFill>
                <a:latin typeface="Arial"/>
                <a:cs typeface="Arial"/>
              </a:rPr>
              <a:t>методике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П.И.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Бранемарка.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Преимущество </a:t>
            </a:r>
            <a:r>
              <a:rPr sz="2550" spc="-30" dirty="0">
                <a:solidFill>
                  <a:srgbClr val="ECE3F0"/>
                </a:solidFill>
                <a:latin typeface="Arial"/>
                <a:cs typeface="Arial"/>
              </a:rPr>
              <a:t>этого  </a:t>
            </a:r>
            <a:r>
              <a:rPr sz="2550" spc="-35" dirty="0">
                <a:solidFill>
                  <a:srgbClr val="ECE3F0"/>
                </a:solidFill>
                <a:latin typeface="Arial"/>
                <a:cs typeface="Arial"/>
              </a:rPr>
              <a:t>метода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заключается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том, что репаративные процессы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первой 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фазе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приживления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имплантата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протекают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изолированно </a:t>
            </a:r>
            <a:r>
              <a:rPr sz="2550" spc="-35" dirty="0">
                <a:solidFill>
                  <a:srgbClr val="ECE3F0"/>
                </a:solidFill>
                <a:latin typeface="Arial"/>
                <a:cs typeface="Arial"/>
              </a:rPr>
              <a:t>от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среды 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полости </a:t>
            </a:r>
            <a:r>
              <a:rPr sz="2550" spc="-30" dirty="0">
                <a:solidFill>
                  <a:srgbClr val="ECE3F0"/>
                </a:solidFill>
                <a:latin typeface="Arial"/>
                <a:cs typeface="Arial"/>
              </a:rPr>
              <a:t>рта.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Сейчас </a:t>
            </a:r>
            <a:r>
              <a:rPr sz="2550" spc="-35" dirty="0">
                <a:solidFill>
                  <a:srgbClr val="ECE3F0"/>
                </a:solidFill>
                <a:latin typeface="Arial"/>
                <a:cs typeface="Arial"/>
              </a:rPr>
              <a:t>благодаря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улучшению качества поверхности 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винтовых </a:t>
            </a:r>
            <a:r>
              <a:rPr sz="2550" spc="-15" dirty="0">
                <a:solidFill>
                  <a:srgbClr val="ECE3F0"/>
                </a:solidFill>
                <a:latin typeface="Arial"/>
                <a:cs typeface="Arial"/>
              </a:rPr>
              <a:t>имплантатов эти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сроки </a:t>
            </a:r>
            <a:r>
              <a:rPr sz="2550" spc="-10" dirty="0">
                <a:solidFill>
                  <a:srgbClr val="ECE3F0"/>
                </a:solidFill>
                <a:latin typeface="Arial"/>
                <a:cs typeface="Arial"/>
              </a:rPr>
              <a:t>стали</a:t>
            </a:r>
            <a:r>
              <a:rPr sz="2550" spc="1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ме</a:t>
            </a:r>
            <a:endParaRPr sz="2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90690" y="4018477"/>
            <a:ext cx="315468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20"/>
              </a:lnSpc>
            </a:pP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ньше </a:t>
            </a:r>
            <a:r>
              <a:rPr sz="2550" spc="-20" dirty="0">
                <a:solidFill>
                  <a:srgbClr val="ECE3F0"/>
                </a:solidFill>
                <a:latin typeface="Arial"/>
                <a:cs typeface="Arial"/>
              </a:rPr>
              <a:t>(от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2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до </a:t>
            </a:r>
            <a:r>
              <a:rPr sz="2550" dirty="0">
                <a:solidFill>
                  <a:srgbClr val="ECE3F0"/>
                </a:solidFill>
                <a:latin typeface="Arial"/>
                <a:cs typeface="Arial"/>
              </a:rPr>
              <a:t>3</a:t>
            </a:r>
            <a:r>
              <a:rPr sz="2550" spc="-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-5" dirty="0">
                <a:solidFill>
                  <a:srgbClr val="ECE3F0"/>
                </a:solidFill>
                <a:latin typeface="Arial"/>
                <a:cs typeface="Arial"/>
              </a:rPr>
              <a:t>мес).</a:t>
            </a:r>
            <a:endParaRPr sz="25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4446" y="4319786"/>
            <a:ext cx="4056379" cy="2702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0D23A4-5613-6F44-95D9-1221D3C23855}"/>
              </a:ext>
            </a:extLst>
          </p:cNvPr>
          <p:cNvSpPr txBox="1"/>
          <p:nvPr/>
        </p:nvSpPr>
        <p:spPr>
          <a:xfrm>
            <a:off x="4252595" y="5486400"/>
            <a:ext cx="405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Отсроченное протезирование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060" y="372110"/>
            <a:ext cx="10215880" cy="4747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412875">
              <a:lnSpc>
                <a:spcPct val="101299"/>
              </a:lnSpc>
              <a:spcBef>
                <a:spcPts val="90"/>
              </a:spcBef>
            </a:pPr>
            <a:r>
              <a:rPr sz="2550" b="1" spc="170" dirty="0">
                <a:solidFill>
                  <a:srgbClr val="FFFF00"/>
                </a:solidFill>
                <a:latin typeface="Tahoma"/>
                <a:cs typeface="Tahoma"/>
              </a:rPr>
              <a:t>Показания </a:t>
            </a:r>
            <a:r>
              <a:rPr sz="2550" b="1" spc="210" dirty="0">
                <a:solidFill>
                  <a:srgbClr val="FFFF00"/>
                </a:solidFill>
                <a:latin typeface="Tahoma"/>
                <a:cs typeface="Tahoma"/>
              </a:rPr>
              <a:t>к </a:t>
            </a:r>
            <a:r>
              <a:rPr sz="2550" b="1" spc="195" dirty="0">
                <a:solidFill>
                  <a:srgbClr val="FFFF00"/>
                </a:solidFill>
                <a:latin typeface="Tahoma"/>
                <a:cs typeface="Tahoma"/>
              </a:rPr>
              <a:t>одноэтапному </a:t>
            </a:r>
            <a:r>
              <a:rPr sz="2550" b="1" spc="170" dirty="0">
                <a:solidFill>
                  <a:srgbClr val="FFFF00"/>
                </a:solidFill>
                <a:latin typeface="Tahoma"/>
                <a:cs typeface="Tahoma"/>
              </a:rPr>
              <a:t>протезированию</a:t>
            </a:r>
            <a:r>
              <a:rPr sz="2550" b="1" spc="2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550" b="1" spc="180" dirty="0">
                <a:solidFill>
                  <a:srgbClr val="FFFF00"/>
                </a:solidFill>
                <a:latin typeface="Tahoma"/>
                <a:cs typeface="Tahoma"/>
              </a:rPr>
              <a:t>с  </a:t>
            </a:r>
            <a:r>
              <a:rPr sz="2550" b="1" spc="165" dirty="0">
                <a:solidFill>
                  <a:srgbClr val="FFFF00"/>
                </a:solidFill>
                <a:latin typeface="Tahoma"/>
                <a:cs typeface="Tahoma"/>
              </a:rPr>
              <a:t>использованием </a:t>
            </a:r>
            <a:r>
              <a:rPr sz="2550" b="1" spc="200" dirty="0">
                <a:solidFill>
                  <a:srgbClr val="FFFF00"/>
                </a:solidFill>
                <a:latin typeface="Tahoma"/>
                <a:cs typeface="Tahoma"/>
              </a:rPr>
              <a:t>дентальной</a:t>
            </a:r>
            <a:r>
              <a:rPr sz="2550" b="1" spc="13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550" b="1" spc="170" dirty="0">
                <a:solidFill>
                  <a:srgbClr val="FFFF00"/>
                </a:solidFill>
                <a:latin typeface="Tahoma"/>
                <a:cs typeface="Tahoma"/>
              </a:rPr>
              <a:t>имплантации</a:t>
            </a:r>
            <a:endParaRPr sz="25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buChar char="•"/>
              <a:tabLst>
                <a:tab pos="309880" algn="l"/>
              </a:tabLst>
            </a:pPr>
            <a:r>
              <a:rPr sz="2550" spc="280" dirty="0">
                <a:solidFill>
                  <a:srgbClr val="ECE3F0"/>
                </a:solidFill>
                <a:latin typeface="Arial"/>
                <a:cs typeface="Arial"/>
              </a:rPr>
              <a:t>Широкий </a:t>
            </a:r>
            <a:r>
              <a:rPr sz="2550" spc="185" dirty="0">
                <a:solidFill>
                  <a:srgbClr val="ECE3F0"/>
                </a:solidFill>
                <a:latin typeface="Arial"/>
                <a:cs typeface="Arial"/>
              </a:rPr>
              <a:t>альвеолярный</a:t>
            </a:r>
            <a:r>
              <a:rPr sz="2550" spc="-7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204" dirty="0">
                <a:solidFill>
                  <a:srgbClr val="ECE3F0"/>
                </a:solidFill>
                <a:latin typeface="Arial"/>
                <a:cs typeface="Arial"/>
              </a:rPr>
              <a:t>гребень.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CE3F0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buChar char="•"/>
              <a:tabLst>
                <a:tab pos="309880" algn="l"/>
              </a:tabLst>
            </a:pPr>
            <a:r>
              <a:rPr sz="2550" spc="175" dirty="0">
                <a:solidFill>
                  <a:srgbClr val="ECE3F0"/>
                </a:solidFill>
                <a:latin typeface="Arial"/>
                <a:cs typeface="Arial"/>
              </a:rPr>
              <a:t>Большая </a:t>
            </a:r>
            <a:r>
              <a:rPr sz="2550" spc="195" dirty="0">
                <a:solidFill>
                  <a:srgbClr val="ECE3F0"/>
                </a:solidFill>
                <a:latin typeface="Arial"/>
                <a:cs typeface="Arial"/>
              </a:rPr>
              <a:t>зона </a:t>
            </a:r>
            <a:r>
              <a:rPr sz="2550" spc="240" dirty="0">
                <a:solidFill>
                  <a:srgbClr val="ECE3F0"/>
                </a:solidFill>
                <a:latin typeface="Arial"/>
                <a:cs typeface="Arial"/>
              </a:rPr>
              <a:t>прикрепления</a:t>
            </a:r>
            <a:r>
              <a:rPr sz="2550" spc="-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195" dirty="0">
                <a:solidFill>
                  <a:srgbClr val="ECE3F0"/>
                </a:solidFill>
                <a:latin typeface="Arial"/>
                <a:cs typeface="Arial"/>
              </a:rPr>
              <a:t>десны.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CE3F0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buChar char="•"/>
              <a:tabLst>
                <a:tab pos="309880" algn="l"/>
              </a:tabLst>
            </a:pPr>
            <a:r>
              <a:rPr sz="2550" spc="190" dirty="0">
                <a:solidFill>
                  <a:srgbClr val="ECE3F0"/>
                </a:solidFill>
                <a:latin typeface="Arial"/>
                <a:cs typeface="Arial"/>
              </a:rPr>
              <a:t>Плотная </a:t>
            </a:r>
            <a:r>
              <a:rPr sz="2550" spc="250" dirty="0">
                <a:solidFill>
                  <a:srgbClr val="ECE3F0"/>
                </a:solidFill>
                <a:latin typeface="Arial"/>
                <a:cs typeface="Arial"/>
              </a:rPr>
              <a:t>кость </a:t>
            </a:r>
            <a:r>
              <a:rPr sz="2550" spc="14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550" spc="245" dirty="0">
                <a:solidFill>
                  <a:srgbClr val="ECE3F0"/>
                </a:solidFill>
                <a:latin typeface="Arial"/>
                <a:cs typeface="Arial"/>
              </a:rPr>
              <a:t>выраженной </a:t>
            </a:r>
            <a:r>
              <a:rPr sz="2550" spc="250" dirty="0">
                <a:solidFill>
                  <a:srgbClr val="ECE3F0"/>
                </a:solidFill>
                <a:latin typeface="Arial"/>
                <a:cs typeface="Arial"/>
              </a:rPr>
              <a:t>кортикальной</a:t>
            </a:r>
            <a:r>
              <a:rPr sz="2550" spc="-29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235" dirty="0">
                <a:solidFill>
                  <a:srgbClr val="ECE3F0"/>
                </a:solidFill>
                <a:latin typeface="Arial"/>
                <a:cs typeface="Arial"/>
              </a:rPr>
              <a:t>пластинкой.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CE3F0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buChar char="•"/>
              <a:tabLst>
                <a:tab pos="309880" algn="l"/>
              </a:tabLst>
            </a:pPr>
            <a:r>
              <a:rPr sz="2550" spc="175" dirty="0">
                <a:solidFill>
                  <a:srgbClr val="ECE3F0"/>
                </a:solidFill>
                <a:latin typeface="Arial"/>
                <a:cs typeface="Arial"/>
              </a:rPr>
              <a:t>Хорошая </a:t>
            </a:r>
            <a:r>
              <a:rPr sz="2550" spc="275" dirty="0">
                <a:solidFill>
                  <a:srgbClr val="ECE3F0"/>
                </a:solidFill>
                <a:latin typeface="Arial"/>
                <a:cs typeface="Arial"/>
              </a:rPr>
              <a:t>гигиена </a:t>
            </a:r>
            <a:r>
              <a:rPr sz="2550" spc="210" dirty="0">
                <a:solidFill>
                  <a:srgbClr val="ECE3F0"/>
                </a:solidFill>
                <a:latin typeface="Arial"/>
                <a:cs typeface="Arial"/>
              </a:rPr>
              <a:t>полости</a:t>
            </a:r>
            <a:r>
              <a:rPr sz="2550" spc="-14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200" dirty="0">
                <a:solidFill>
                  <a:srgbClr val="ECE3F0"/>
                </a:solidFill>
                <a:latin typeface="Arial"/>
                <a:cs typeface="Arial"/>
              </a:rPr>
              <a:t>рта.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CE3F0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buChar char="•"/>
              <a:tabLst>
                <a:tab pos="309880" algn="l"/>
              </a:tabLst>
            </a:pPr>
            <a:r>
              <a:rPr sz="2550" spc="190" dirty="0">
                <a:solidFill>
                  <a:srgbClr val="ECE3F0"/>
                </a:solidFill>
                <a:latin typeface="Arial"/>
                <a:cs typeface="Arial"/>
              </a:rPr>
              <a:t>Стабильный </a:t>
            </a:r>
            <a:r>
              <a:rPr sz="2550" spc="210" dirty="0">
                <a:solidFill>
                  <a:srgbClr val="ECE3F0"/>
                </a:solidFill>
                <a:latin typeface="Arial"/>
                <a:cs typeface="Arial"/>
              </a:rPr>
              <a:t>временный</a:t>
            </a:r>
            <a:r>
              <a:rPr sz="2550" spc="1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550" spc="210" dirty="0">
                <a:solidFill>
                  <a:srgbClr val="ECE3F0"/>
                </a:solidFill>
                <a:latin typeface="Arial"/>
                <a:cs typeface="Arial"/>
              </a:rPr>
              <a:t>протез.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" y="381000"/>
            <a:ext cx="11658600" cy="8297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2650" spc="170" dirty="0" err="1"/>
              <a:t>Противоп</a:t>
            </a:r>
            <a:r>
              <a:rPr sz="2650" spc="170" dirty="0" err="1"/>
              <a:t>оказания</a:t>
            </a:r>
            <a:r>
              <a:rPr sz="2650" spc="170" dirty="0"/>
              <a:t> </a:t>
            </a:r>
            <a:r>
              <a:rPr sz="2650" spc="204" dirty="0"/>
              <a:t>к </a:t>
            </a:r>
            <a:r>
              <a:rPr sz="2650" spc="175" dirty="0"/>
              <a:t>двухэтапной </a:t>
            </a:r>
            <a:r>
              <a:rPr sz="2650" spc="195" dirty="0" err="1"/>
              <a:t>дентальной</a:t>
            </a:r>
            <a:r>
              <a:rPr sz="2650" spc="165" dirty="0"/>
              <a:t> </a:t>
            </a:r>
            <a:r>
              <a:rPr sz="2650" spc="165" dirty="0" err="1"/>
              <a:t>имплантации</a:t>
            </a:r>
            <a:endParaRPr sz="2650" dirty="0"/>
          </a:p>
        </p:txBody>
      </p:sp>
      <p:sp>
        <p:nvSpPr>
          <p:cNvPr id="3" name="object 3"/>
          <p:cNvSpPr txBox="1"/>
          <p:nvPr/>
        </p:nvSpPr>
        <p:spPr>
          <a:xfrm>
            <a:off x="923289" y="1343660"/>
            <a:ext cx="10158730" cy="42843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0035" indent="-267970">
              <a:lnSpc>
                <a:spcPct val="100000"/>
              </a:lnSpc>
              <a:spcBef>
                <a:spcPts val="120"/>
              </a:spcBef>
              <a:buChar char="•"/>
              <a:tabLst>
                <a:tab pos="280670" algn="l"/>
              </a:tabLst>
            </a:pPr>
            <a:r>
              <a:rPr sz="2300" spc="175" dirty="0">
                <a:solidFill>
                  <a:srgbClr val="ECE3F0"/>
                </a:solidFill>
                <a:latin typeface="Arial"/>
                <a:cs typeface="Arial"/>
              </a:rPr>
              <a:t>Соматические</a:t>
            </a:r>
            <a:r>
              <a:rPr sz="2300" spc="9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300" spc="155" dirty="0">
                <a:solidFill>
                  <a:srgbClr val="ECE3F0"/>
                </a:solidFill>
                <a:latin typeface="Arial"/>
                <a:cs typeface="Arial"/>
              </a:rPr>
              <a:t>заболевания.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CE3F0"/>
              </a:buClr>
              <a:buFont typeface="Arial"/>
              <a:buChar char="•"/>
            </a:pPr>
            <a:endParaRPr sz="2450" dirty="0">
              <a:latin typeface="Times New Roman"/>
              <a:cs typeface="Times New Roman"/>
            </a:endParaRPr>
          </a:p>
          <a:p>
            <a:pPr marL="280035" indent="-267970">
              <a:lnSpc>
                <a:spcPct val="100000"/>
              </a:lnSpc>
              <a:buChar char="•"/>
              <a:tabLst>
                <a:tab pos="280670" algn="l"/>
              </a:tabLst>
            </a:pPr>
            <a:r>
              <a:rPr sz="2300" spc="175" dirty="0">
                <a:solidFill>
                  <a:srgbClr val="ECE3F0"/>
                </a:solidFill>
                <a:latin typeface="Arial"/>
                <a:cs typeface="Arial"/>
              </a:rPr>
              <a:t>Вредные </a:t>
            </a:r>
            <a:r>
              <a:rPr sz="2300" spc="225" dirty="0">
                <a:solidFill>
                  <a:srgbClr val="ECE3F0"/>
                </a:solidFill>
                <a:latin typeface="Arial"/>
                <a:cs typeface="Arial"/>
              </a:rPr>
              <a:t>привычки</a:t>
            </a:r>
            <a:r>
              <a:rPr sz="2300" spc="2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300" spc="190" dirty="0">
                <a:solidFill>
                  <a:srgbClr val="ECE3F0"/>
                </a:solidFill>
                <a:latin typeface="Arial"/>
                <a:cs typeface="Arial"/>
              </a:rPr>
              <a:t>(курение).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CE3F0"/>
              </a:buClr>
              <a:buFont typeface="Arial"/>
              <a:buChar char="•"/>
            </a:pPr>
            <a:endParaRPr sz="2450" dirty="0">
              <a:latin typeface="Times New Roman"/>
              <a:cs typeface="Times New Roman"/>
            </a:endParaRPr>
          </a:p>
          <a:p>
            <a:pPr marL="280035" indent="-267970">
              <a:lnSpc>
                <a:spcPct val="100000"/>
              </a:lnSpc>
              <a:buChar char="•"/>
              <a:tabLst>
                <a:tab pos="280670" algn="l"/>
              </a:tabLst>
            </a:pPr>
            <a:r>
              <a:rPr sz="2300" spc="195" dirty="0">
                <a:solidFill>
                  <a:srgbClr val="ECE3F0"/>
                </a:solidFill>
                <a:latin typeface="Arial"/>
                <a:cs typeface="Arial"/>
              </a:rPr>
              <a:t>Низкая </a:t>
            </a:r>
            <a:r>
              <a:rPr sz="2300" spc="204" dirty="0">
                <a:solidFill>
                  <a:srgbClr val="ECE3F0"/>
                </a:solidFill>
                <a:latin typeface="Arial"/>
                <a:cs typeface="Arial"/>
              </a:rPr>
              <a:t>плотность</a:t>
            </a:r>
            <a:r>
              <a:rPr sz="2300" spc="-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300" spc="215" dirty="0">
                <a:solidFill>
                  <a:srgbClr val="ECE3F0"/>
                </a:solidFill>
                <a:latin typeface="Arial"/>
                <a:cs typeface="Arial"/>
              </a:rPr>
              <a:t>кости.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CE3F0"/>
              </a:buClr>
              <a:buFont typeface="Arial"/>
              <a:buChar char="•"/>
            </a:pPr>
            <a:endParaRPr sz="2450" dirty="0">
              <a:latin typeface="Times New Roman"/>
              <a:cs typeface="Times New Roman"/>
            </a:endParaRPr>
          </a:p>
          <a:p>
            <a:pPr marL="280035" indent="-267970">
              <a:lnSpc>
                <a:spcPct val="100000"/>
              </a:lnSpc>
              <a:buChar char="•"/>
              <a:tabLst>
                <a:tab pos="280670" algn="l"/>
              </a:tabLst>
            </a:pPr>
            <a:r>
              <a:rPr sz="2300" spc="160" dirty="0">
                <a:solidFill>
                  <a:srgbClr val="ECE3F0"/>
                </a:solidFill>
                <a:latin typeface="Arial"/>
                <a:cs typeface="Arial"/>
              </a:rPr>
              <a:t>Плохой </a:t>
            </a:r>
            <a:r>
              <a:rPr sz="2300" spc="204" dirty="0">
                <a:solidFill>
                  <a:srgbClr val="ECE3F0"/>
                </a:solidFill>
                <a:latin typeface="Arial"/>
                <a:cs typeface="Arial"/>
              </a:rPr>
              <a:t>потенциал</a:t>
            </a:r>
            <a:r>
              <a:rPr sz="2300" spc="3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300" spc="200" dirty="0">
                <a:solidFill>
                  <a:srgbClr val="ECE3F0"/>
                </a:solidFill>
                <a:latin typeface="Arial"/>
                <a:cs typeface="Arial"/>
              </a:rPr>
              <a:t>заживления.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CE3F0"/>
              </a:buClr>
              <a:buFont typeface="Arial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1400"/>
              </a:lnSpc>
              <a:spcBef>
                <a:spcPts val="5"/>
              </a:spcBef>
              <a:buChar char="•"/>
              <a:tabLst>
                <a:tab pos="280670" algn="l"/>
              </a:tabLst>
            </a:pPr>
            <a:r>
              <a:rPr sz="2300" spc="170" dirty="0">
                <a:solidFill>
                  <a:srgbClr val="ECE3F0"/>
                </a:solidFill>
                <a:latin typeface="Arial"/>
                <a:cs typeface="Arial"/>
              </a:rPr>
              <a:t>Необходимость </a:t>
            </a:r>
            <a:r>
              <a:rPr sz="2300" spc="180" dirty="0">
                <a:solidFill>
                  <a:srgbClr val="ECE3F0"/>
                </a:solidFill>
                <a:latin typeface="Arial"/>
                <a:cs typeface="Arial"/>
              </a:rPr>
              <a:t>увеличения </a:t>
            </a:r>
            <a:r>
              <a:rPr sz="2300" spc="160" dirty="0">
                <a:solidFill>
                  <a:srgbClr val="ECE3F0"/>
                </a:solidFill>
                <a:latin typeface="Arial"/>
                <a:cs typeface="Arial"/>
              </a:rPr>
              <a:t>размеров </a:t>
            </a:r>
            <a:r>
              <a:rPr sz="2300" spc="175" dirty="0">
                <a:solidFill>
                  <a:srgbClr val="ECE3F0"/>
                </a:solidFill>
                <a:latin typeface="Arial"/>
                <a:cs typeface="Arial"/>
              </a:rPr>
              <a:t>альвеолярного</a:t>
            </a:r>
            <a:r>
              <a:rPr sz="2300" spc="-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300" spc="215" dirty="0">
                <a:solidFill>
                  <a:srgbClr val="ECE3F0"/>
                </a:solidFill>
                <a:latin typeface="Arial"/>
                <a:cs typeface="Arial"/>
              </a:rPr>
              <a:t>отростка  </a:t>
            </a:r>
            <a:r>
              <a:rPr sz="2300" spc="195" dirty="0">
                <a:solidFill>
                  <a:srgbClr val="ECE3F0"/>
                </a:solidFill>
                <a:latin typeface="Arial"/>
                <a:cs typeface="Arial"/>
              </a:rPr>
              <a:t>(аугментация).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CE3F0"/>
              </a:buClr>
              <a:buFont typeface="Arial"/>
              <a:buChar char="•"/>
            </a:pPr>
            <a:endParaRPr sz="2450" dirty="0">
              <a:latin typeface="Times New Roman"/>
              <a:cs typeface="Times New Roman"/>
            </a:endParaRPr>
          </a:p>
          <a:p>
            <a:pPr marL="280035" indent="-267970">
              <a:lnSpc>
                <a:spcPct val="100000"/>
              </a:lnSpc>
              <a:buChar char="•"/>
              <a:tabLst>
                <a:tab pos="280670" algn="l"/>
              </a:tabLst>
            </a:pPr>
            <a:r>
              <a:rPr sz="2300" spc="180" dirty="0">
                <a:solidFill>
                  <a:srgbClr val="ECE3F0"/>
                </a:solidFill>
                <a:latin typeface="Arial"/>
                <a:cs typeface="Arial"/>
              </a:rPr>
              <a:t>Пародонтальные </a:t>
            </a:r>
            <a:r>
              <a:rPr sz="2300" spc="204" dirty="0">
                <a:solidFill>
                  <a:srgbClr val="ECE3F0"/>
                </a:solidFill>
                <a:latin typeface="Arial"/>
                <a:cs typeface="Arial"/>
              </a:rPr>
              <a:t>факторы</a:t>
            </a:r>
            <a:r>
              <a:rPr sz="2300" spc="1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300" spc="195" dirty="0">
                <a:solidFill>
                  <a:srgbClr val="ECE3F0"/>
                </a:solidFill>
                <a:latin typeface="Arial"/>
                <a:cs typeface="Arial"/>
              </a:rPr>
              <a:t>риска.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669" y="843279"/>
            <a:ext cx="10262870" cy="5609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95"/>
              </a:spcBef>
            </a:pPr>
            <a:r>
              <a:rPr sz="2450" spc="155" dirty="0">
                <a:solidFill>
                  <a:srgbClr val="ECE3F0"/>
                </a:solidFill>
                <a:latin typeface="Arial"/>
                <a:cs typeface="Arial"/>
              </a:rPr>
              <a:t>При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конструировании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зубных протезов </a:t>
            </a:r>
            <a:r>
              <a:rPr sz="2450" spc="114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опорой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на 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имплантаты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необходимо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учитывать </a:t>
            </a:r>
            <a:r>
              <a:rPr sz="2450" spc="210" dirty="0">
                <a:solidFill>
                  <a:srgbClr val="ECE3F0"/>
                </a:solidFill>
                <a:latin typeface="Arial"/>
                <a:cs typeface="Arial"/>
              </a:rPr>
              <a:t>характер 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межальвеолярных взаимоотношений. </a:t>
            </a:r>
            <a:r>
              <a:rPr sz="2450" spc="160" dirty="0">
                <a:solidFill>
                  <a:srgbClr val="ECE3F0"/>
                </a:solidFill>
                <a:latin typeface="Arial"/>
                <a:cs typeface="Arial"/>
              </a:rPr>
              <a:t>При </a:t>
            </a:r>
            <a:r>
              <a:rPr sz="2450" spc="155" dirty="0">
                <a:solidFill>
                  <a:srgbClr val="ECE3F0"/>
                </a:solidFill>
                <a:latin typeface="Arial"/>
                <a:cs typeface="Arial"/>
              </a:rPr>
              <a:t>большом  </a:t>
            </a:r>
            <a:r>
              <a:rPr sz="2450" spc="190" dirty="0">
                <a:solidFill>
                  <a:srgbClr val="ECE3F0"/>
                </a:solidFill>
                <a:latin typeface="Arial"/>
                <a:cs typeface="Arial"/>
              </a:rPr>
              <a:t>пространственном </a:t>
            </a:r>
            <a:r>
              <a:rPr sz="2450" spc="220" dirty="0">
                <a:solidFill>
                  <a:srgbClr val="ECE3F0"/>
                </a:solidFill>
                <a:latin typeface="Arial"/>
                <a:cs typeface="Arial"/>
              </a:rPr>
              <a:t>расхождении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вершин </a:t>
            </a:r>
            <a:r>
              <a:rPr sz="2450" spc="160" dirty="0">
                <a:solidFill>
                  <a:srgbClr val="ECE3F0"/>
                </a:solidFill>
                <a:latin typeface="Arial"/>
                <a:cs typeface="Arial"/>
              </a:rPr>
              <a:t>альвеолярных 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гребней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возникают </a:t>
            </a:r>
            <a:r>
              <a:rPr sz="2450" spc="195" dirty="0">
                <a:solidFill>
                  <a:srgbClr val="ECE3F0"/>
                </a:solidFill>
                <a:latin typeface="Arial"/>
                <a:cs typeface="Arial"/>
              </a:rPr>
              <a:t>неблагоприятные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биомеханические  </a:t>
            </a:r>
            <a:r>
              <a:rPr sz="2450" spc="155" dirty="0">
                <a:solidFill>
                  <a:srgbClr val="ECE3F0"/>
                </a:solidFill>
                <a:latin typeface="Arial"/>
                <a:cs typeface="Arial"/>
              </a:rPr>
              <a:t>условия </a:t>
            </a:r>
            <a:r>
              <a:rPr sz="2450" spc="170" dirty="0">
                <a:solidFill>
                  <a:srgbClr val="ECE3F0"/>
                </a:solidFill>
                <a:latin typeface="Arial"/>
                <a:cs typeface="Arial"/>
              </a:rPr>
              <a:t>для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функционирования </a:t>
            </a:r>
            <a:r>
              <a:rPr sz="2450" spc="190" dirty="0">
                <a:solidFill>
                  <a:srgbClr val="ECE3F0"/>
                </a:solidFill>
                <a:latin typeface="Arial"/>
                <a:cs typeface="Arial"/>
              </a:rPr>
              <a:t>имплантата. </a:t>
            </a:r>
            <a:r>
              <a:rPr sz="2450" spc="35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50" spc="254" dirty="0">
                <a:solidFill>
                  <a:srgbClr val="ECE3F0"/>
                </a:solidFill>
                <a:latin typeface="Arial"/>
                <a:cs typeface="Arial"/>
              </a:rPr>
              <a:t>таких</a:t>
            </a:r>
            <a:r>
              <a:rPr sz="2450" spc="-18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160" dirty="0">
                <a:solidFill>
                  <a:srgbClr val="ECE3F0"/>
                </a:solidFill>
                <a:latin typeface="Arial"/>
                <a:cs typeface="Arial"/>
              </a:rPr>
              <a:t>случаях  </a:t>
            </a:r>
            <a:r>
              <a:rPr sz="2450" spc="155" dirty="0">
                <a:solidFill>
                  <a:srgbClr val="ECE3F0"/>
                </a:solidFill>
                <a:latin typeface="Arial"/>
                <a:cs typeface="Arial"/>
              </a:rPr>
              <a:t>целесообразнее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сделать </a:t>
            </a:r>
            <a:r>
              <a:rPr sz="2450" spc="140" dirty="0">
                <a:solidFill>
                  <a:srgbClr val="ECE3F0"/>
                </a:solidFill>
                <a:latin typeface="Arial"/>
                <a:cs typeface="Arial"/>
              </a:rPr>
              <a:t>выбор </a:t>
            </a:r>
            <a:r>
              <a:rPr sz="2450" spc="135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пользу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съемного</a:t>
            </a:r>
            <a:r>
              <a:rPr sz="2450" spc="-16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протеза.</a:t>
            </a:r>
            <a:endParaRPr sz="2450">
              <a:latin typeface="Arial"/>
              <a:cs typeface="Arial"/>
            </a:endParaRPr>
          </a:p>
          <a:p>
            <a:pPr marL="12700" marR="816610">
              <a:lnSpc>
                <a:spcPts val="2930"/>
              </a:lnSpc>
              <a:spcBef>
                <a:spcPts val="100"/>
              </a:spcBef>
            </a:pPr>
            <a:r>
              <a:rPr sz="2450" spc="155" dirty="0">
                <a:solidFill>
                  <a:srgbClr val="ECE3F0"/>
                </a:solidFill>
                <a:latin typeface="Arial"/>
                <a:cs typeface="Arial"/>
              </a:rPr>
              <a:t>Воссоздание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требуемой </a:t>
            </a:r>
            <a:r>
              <a:rPr sz="2450" spc="165" dirty="0">
                <a:solidFill>
                  <a:srgbClr val="ECE3F0"/>
                </a:solidFill>
                <a:latin typeface="Arial"/>
                <a:cs typeface="Arial"/>
              </a:rPr>
              <a:t>высоты </a:t>
            </a:r>
            <a:r>
              <a:rPr sz="2450" spc="275" dirty="0">
                <a:solidFill>
                  <a:srgbClr val="ECE3F0"/>
                </a:solidFill>
                <a:latin typeface="Arial"/>
                <a:cs typeface="Arial"/>
              </a:rPr>
              <a:t>нижнего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отдела лица 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приводит </a:t>
            </a:r>
            <a:r>
              <a:rPr sz="2450" spc="400" dirty="0">
                <a:solidFill>
                  <a:srgbClr val="ECE3F0"/>
                </a:solidFill>
                <a:latin typeface="Arial"/>
                <a:cs typeface="Arial"/>
              </a:rPr>
              <a:t>к</a:t>
            </a:r>
            <a:r>
              <a:rPr sz="2450" spc="-26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резкому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увеличению </a:t>
            </a:r>
            <a:r>
              <a:rPr sz="2450" spc="160" dirty="0">
                <a:solidFill>
                  <a:srgbClr val="ECE3F0"/>
                </a:solidFill>
                <a:latin typeface="Arial"/>
                <a:cs typeface="Arial"/>
              </a:rPr>
              <a:t>внеальвеолярной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части 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протеза. </a:t>
            </a:r>
            <a:r>
              <a:rPr sz="2450" spc="35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2450" spc="170" dirty="0">
                <a:solidFill>
                  <a:srgbClr val="ECE3F0"/>
                </a:solidFill>
                <a:latin typeface="Arial"/>
                <a:cs typeface="Arial"/>
              </a:rPr>
              <a:t>этом </a:t>
            </a:r>
            <a:r>
              <a:rPr sz="2450" spc="150" dirty="0">
                <a:solidFill>
                  <a:srgbClr val="ECE3F0"/>
                </a:solidFill>
                <a:latin typeface="Arial"/>
                <a:cs typeface="Arial"/>
              </a:rPr>
              <a:t>случае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следует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изготовить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съемную  </a:t>
            </a:r>
            <a:r>
              <a:rPr sz="2450" spc="229" dirty="0">
                <a:solidFill>
                  <a:srgbClr val="ECE3F0"/>
                </a:solidFill>
                <a:latin typeface="Arial"/>
                <a:cs typeface="Arial"/>
              </a:rPr>
              <a:t>конструкцию, </a:t>
            </a:r>
            <a:r>
              <a:rPr sz="2450" spc="170" dirty="0">
                <a:solidFill>
                  <a:srgbClr val="ECE3F0"/>
                </a:solidFill>
                <a:latin typeface="Arial"/>
                <a:cs typeface="Arial"/>
              </a:rPr>
              <a:t>используя </a:t>
            </a:r>
            <a:r>
              <a:rPr sz="2450" spc="200" dirty="0">
                <a:solidFill>
                  <a:srgbClr val="ECE3F0"/>
                </a:solidFill>
                <a:latin typeface="Arial"/>
                <a:cs typeface="Arial"/>
              </a:rPr>
              <a:t>имплантаты </a:t>
            </a:r>
            <a:r>
              <a:rPr sz="2450" spc="195" dirty="0">
                <a:solidFill>
                  <a:srgbClr val="ECE3F0"/>
                </a:solidFill>
                <a:latin typeface="Arial"/>
                <a:cs typeface="Arial"/>
              </a:rPr>
              <a:t>лишь </a:t>
            </a:r>
            <a:r>
              <a:rPr sz="2450" spc="135" dirty="0">
                <a:solidFill>
                  <a:srgbClr val="ECE3F0"/>
                </a:solidFill>
                <a:latin typeface="Arial"/>
                <a:cs typeface="Arial"/>
              </a:rPr>
              <a:t>в</a:t>
            </a:r>
            <a:r>
              <a:rPr sz="2450" spc="-29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190" dirty="0">
                <a:solidFill>
                  <a:srgbClr val="ECE3F0"/>
                </a:solidFill>
                <a:latin typeface="Arial"/>
                <a:cs typeface="Arial"/>
              </a:rPr>
              <a:t>качестве</a:t>
            </a:r>
            <a:endParaRPr sz="2450">
              <a:latin typeface="Arial"/>
              <a:cs typeface="Arial"/>
            </a:endParaRPr>
          </a:p>
          <a:p>
            <a:pPr marL="12700" marR="1294130">
              <a:lnSpc>
                <a:spcPts val="2930"/>
              </a:lnSpc>
              <a:spcBef>
                <a:spcPts val="10"/>
              </a:spcBef>
            </a:pPr>
            <a:r>
              <a:rPr sz="2450" spc="195" dirty="0">
                <a:solidFill>
                  <a:srgbClr val="ECE3F0"/>
                </a:solidFill>
                <a:latin typeface="Arial"/>
                <a:cs typeface="Arial"/>
              </a:rPr>
              <a:t>дополнительных </a:t>
            </a:r>
            <a:r>
              <a:rPr sz="2450" spc="160" dirty="0">
                <a:solidFill>
                  <a:srgbClr val="ECE3F0"/>
                </a:solidFill>
                <a:latin typeface="Arial"/>
                <a:cs typeface="Arial"/>
              </a:rPr>
              <a:t>опор, </a:t>
            </a:r>
            <a:r>
              <a:rPr sz="2450" spc="204" dirty="0">
                <a:solidFill>
                  <a:srgbClr val="ECE3F0"/>
                </a:solidFill>
                <a:latin typeface="Arial"/>
                <a:cs typeface="Arial"/>
              </a:rPr>
              <a:t>улучшающих фиксацию </a:t>
            </a:r>
            <a:r>
              <a:rPr sz="2450" spc="215" dirty="0">
                <a:solidFill>
                  <a:srgbClr val="ECE3F0"/>
                </a:solidFill>
                <a:latin typeface="Arial"/>
                <a:cs typeface="Arial"/>
              </a:rPr>
              <a:t>и 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устойчивость </a:t>
            </a:r>
            <a:r>
              <a:rPr sz="2450" spc="175" dirty="0">
                <a:solidFill>
                  <a:srgbClr val="ECE3F0"/>
                </a:solidFill>
                <a:latin typeface="Arial"/>
                <a:cs typeface="Arial"/>
              </a:rPr>
              <a:t>съемных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протезов </a:t>
            </a:r>
            <a:r>
              <a:rPr sz="2450" spc="114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450" spc="170" dirty="0">
                <a:solidFill>
                  <a:srgbClr val="ECE3F0"/>
                </a:solidFill>
                <a:latin typeface="Arial"/>
                <a:cs typeface="Arial"/>
              </a:rPr>
              <a:t>разъемным 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соединительным </a:t>
            </a:r>
            <a:r>
              <a:rPr sz="2450" spc="165" dirty="0">
                <a:solidFill>
                  <a:srgbClr val="ECE3F0"/>
                </a:solidFill>
                <a:latin typeface="Arial"/>
                <a:cs typeface="Arial"/>
              </a:rPr>
              <a:t>элементом </a:t>
            </a:r>
            <a:r>
              <a:rPr sz="2450" spc="114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винтовой или</a:t>
            </a:r>
            <a:r>
              <a:rPr sz="2450" spc="-11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2450" spc="180" dirty="0">
                <a:solidFill>
                  <a:srgbClr val="ECE3F0"/>
                </a:solidFill>
                <a:latin typeface="Arial"/>
                <a:cs typeface="Arial"/>
              </a:rPr>
              <a:t>замковой  </a:t>
            </a:r>
            <a:r>
              <a:rPr sz="2450" spc="185" dirty="0">
                <a:solidFill>
                  <a:srgbClr val="ECE3F0"/>
                </a:solidFill>
                <a:latin typeface="Arial"/>
                <a:cs typeface="Arial"/>
              </a:rPr>
              <a:t>фиксацией.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170" y="184150"/>
            <a:ext cx="10239375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145" dirty="0"/>
              <a:t>Требования </a:t>
            </a:r>
            <a:r>
              <a:rPr sz="2300" spc="180" dirty="0"/>
              <a:t>к </a:t>
            </a:r>
            <a:r>
              <a:rPr sz="2300" spc="145" dirty="0"/>
              <a:t>протезированию </a:t>
            </a:r>
            <a:r>
              <a:rPr sz="2300" spc="135" dirty="0"/>
              <a:t>на </a:t>
            </a:r>
            <a:r>
              <a:rPr sz="2300" spc="165" dirty="0"/>
              <a:t>дентальных</a:t>
            </a:r>
            <a:r>
              <a:rPr sz="2300" spc="5" dirty="0"/>
              <a:t> </a:t>
            </a:r>
            <a:r>
              <a:rPr sz="2300" spc="140" dirty="0"/>
              <a:t>имплантатах</a:t>
            </a:r>
            <a:endParaRPr sz="2300" dirty="0"/>
          </a:p>
        </p:txBody>
      </p:sp>
      <p:sp>
        <p:nvSpPr>
          <p:cNvPr id="3" name="object 3"/>
          <p:cNvSpPr txBox="1"/>
          <p:nvPr/>
        </p:nvSpPr>
        <p:spPr>
          <a:xfrm>
            <a:off x="6895510" y="4156796"/>
            <a:ext cx="4325620" cy="58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2210"/>
              </a:lnSpc>
            </a:pPr>
            <a:r>
              <a:rPr sz="1950" spc="145" dirty="0">
                <a:solidFill>
                  <a:srgbClr val="ECE3F0"/>
                </a:solidFill>
                <a:latin typeface="Arial"/>
                <a:cs typeface="Arial"/>
              </a:rPr>
              <a:t>истемы,</a:t>
            </a:r>
            <a:r>
              <a:rPr sz="1950" spc="7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50" dirty="0">
                <a:solidFill>
                  <a:srgbClr val="ECE3F0"/>
                </a:solidFill>
                <a:latin typeface="Arial"/>
                <a:cs typeface="Arial"/>
              </a:rPr>
              <a:t>позволяющие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1950" spc="130" dirty="0">
                <a:solidFill>
                  <a:srgbClr val="ECE3F0"/>
                </a:solidFill>
                <a:latin typeface="Arial"/>
                <a:cs typeface="Arial"/>
              </a:rPr>
              <a:t>блоны </a:t>
            </a:r>
            <a:r>
              <a:rPr sz="1950" spc="10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втулками</a:t>
            </a:r>
            <a:r>
              <a:rPr sz="1950" spc="-5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оптимального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170" y="762000"/>
            <a:ext cx="11100435" cy="4273286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2000885">
              <a:lnSpc>
                <a:spcPct val="100899"/>
              </a:lnSpc>
              <a:spcBef>
                <a:spcPts val="85"/>
              </a:spcBef>
            </a:pPr>
            <a:r>
              <a:rPr sz="1950" spc="135" dirty="0">
                <a:solidFill>
                  <a:srgbClr val="ECE3F0"/>
                </a:solidFill>
                <a:latin typeface="Arial"/>
                <a:cs typeface="Arial"/>
              </a:rPr>
              <a:t>При </a:t>
            </a:r>
            <a:r>
              <a:rPr sz="1950" spc="125" dirty="0">
                <a:solidFill>
                  <a:srgbClr val="ECE3F0"/>
                </a:solidFill>
                <a:latin typeface="Arial"/>
                <a:cs typeface="Arial"/>
              </a:rPr>
              <a:t>выборе </a:t>
            </a:r>
            <a:r>
              <a:rPr sz="1950" spc="135" dirty="0">
                <a:solidFill>
                  <a:srgbClr val="ECE3F0"/>
                </a:solidFill>
                <a:latin typeface="Arial"/>
                <a:cs typeface="Arial"/>
              </a:rPr>
              <a:t>числа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дентальных </a:t>
            </a:r>
            <a:r>
              <a:rPr sz="1950" spc="165" dirty="0">
                <a:solidFill>
                  <a:srgbClr val="ECE3F0"/>
                </a:solidFill>
                <a:latin typeface="Arial"/>
                <a:cs typeface="Arial"/>
              </a:rPr>
              <a:t>имплантатов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и </a:t>
            </a:r>
            <a:r>
              <a:rPr sz="1950" spc="160" dirty="0">
                <a:solidFill>
                  <a:srgbClr val="ECE3F0"/>
                </a:solidFill>
                <a:latin typeface="Arial"/>
                <a:cs typeface="Arial"/>
              </a:rPr>
              <a:t>вида</a:t>
            </a:r>
            <a:r>
              <a:rPr sz="1950" spc="-34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60" dirty="0">
                <a:solidFill>
                  <a:srgbClr val="ECE3F0"/>
                </a:solidFill>
                <a:latin typeface="Arial"/>
                <a:cs typeface="Arial"/>
              </a:rPr>
              <a:t>протезирования  </a:t>
            </a:r>
            <a:r>
              <a:rPr sz="1950" spc="130" dirty="0">
                <a:solidFill>
                  <a:srgbClr val="ECE3F0"/>
                </a:solidFill>
                <a:latin typeface="Arial"/>
                <a:cs typeface="Arial"/>
              </a:rPr>
              <a:t>целесообразно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придерживаться </a:t>
            </a: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Ахенской</a:t>
            </a:r>
            <a:r>
              <a:rPr sz="1950" spc="-4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85" dirty="0">
                <a:solidFill>
                  <a:srgbClr val="ECE3F0"/>
                </a:solidFill>
                <a:latin typeface="Arial"/>
                <a:cs typeface="Arial"/>
              </a:rPr>
              <a:t>концепции.</a:t>
            </a:r>
            <a:endParaRPr sz="1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426084">
              <a:lnSpc>
                <a:spcPct val="100400"/>
              </a:lnSpc>
            </a:pPr>
            <a:r>
              <a:rPr sz="1950" spc="40" dirty="0">
                <a:solidFill>
                  <a:srgbClr val="ECE3F0"/>
                </a:solidFill>
                <a:latin typeface="Arial"/>
                <a:cs typeface="Arial"/>
              </a:rPr>
              <a:t>В </a:t>
            </a: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настоящее </a:t>
            </a:r>
            <a:r>
              <a:rPr sz="1950" spc="130" dirty="0">
                <a:solidFill>
                  <a:srgbClr val="ECE3F0"/>
                </a:solidFill>
                <a:latin typeface="Arial"/>
                <a:cs typeface="Arial"/>
              </a:rPr>
              <a:t>время </a:t>
            </a: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для планирования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ортопедического </a:t>
            </a:r>
            <a:r>
              <a:rPr sz="1950" spc="145" dirty="0">
                <a:solidFill>
                  <a:srgbClr val="ECE3F0"/>
                </a:solidFill>
                <a:latin typeface="Arial"/>
                <a:cs typeface="Arial"/>
              </a:rPr>
              <a:t>лечения </a:t>
            </a:r>
            <a:r>
              <a:rPr sz="1950" spc="10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950" spc="145" dirty="0">
                <a:solidFill>
                  <a:srgbClr val="ECE3F0"/>
                </a:solidFill>
                <a:latin typeface="Arial"/>
                <a:cs typeface="Arial"/>
              </a:rPr>
              <a:t>опорой </a:t>
            </a:r>
            <a:r>
              <a:rPr sz="1950" spc="160" dirty="0">
                <a:solidFill>
                  <a:srgbClr val="ECE3F0"/>
                </a:solidFill>
                <a:latin typeface="Arial"/>
                <a:cs typeface="Arial"/>
              </a:rPr>
              <a:t>на 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внутрикостные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имплантаты </a:t>
            </a:r>
            <a:r>
              <a:rPr sz="1950" spc="110" dirty="0">
                <a:solidFill>
                  <a:srgbClr val="ECE3F0"/>
                </a:solidFill>
                <a:latin typeface="Arial"/>
                <a:cs typeface="Arial"/>
              </a:rPr>
              <a:t>все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шире </a:t>
            </a:r>
            <a:r>
              <a:rPr sz="1950" spc="165" dirty="0">
                <a:solidFill>
                  <a:srgbClr val="ECE3F0"/>
                </a:solidFill>
                <a:latin typeface="Arial"/>
                <a:cs typeface="Arial"/>
              </a:rPr>
              <a:t>применяются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компьютерные</a:t>
            </a:r>
            <a:r>
              <a:rPr sz="1950" spc="-19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технологии:</a:t>
            </a:r>
            <a:endParaRPr sz="1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buChar char="•"/>
              <a:tabLst>
                <a:tab pos="240029" algn="l"/>
              </a:tabLst>
            </a:pP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компьютерная рентгеновская </a:t>
            </a:r>
            <a:r>
              <a:rPr sz="1950" spc="160" dirty="0">
                <a:solidFill>
                  <a:srgbClr val="ECE3F0"/>
                </a:solidFill>
                <a:latin typeface="Arial"/>
                <a:cs typeface="Arial"/>
              </a:rPr>
              <a:t>томография </a:t>
            </a:r>
            <a:r>
              <a:rPr sz="1950" spc="10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возможностью</a:t>
            </a:r>
            <a:r>
              <a:rPr sz="1950" spc="-22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3D-реконструкции;</a:t>
            </a:r>
            <a:endParaRPr sz="1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ECE3F0"/>
              </a:buClr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899"/>
              </a:lnSpc>
              <a:spcBef>
                <a:spcPts val="5"/>
              </a:spcBef>
              <a:buChar char="•"/>
              <a:tabLst>
                <a:tab pos="240029" algn="l"/>
              </a:tabLst>
            </a:pP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специальные </a:t>
            </a:r>
            <a:r>
              <a:rPr sz="1950" spc="165" dirty="0">
                <a:solidFill>
                  <a:srgbClr val="ECE3F0"/>
                </a:solidFill>
                <a:latin typeface="Arial"/>
                <a:cs typeface="Arial"/>
              </a:rPr>
              <a:t>программы </a:t>
            </a:r>
            <a:r>
              <a:rPr sz="1950" spc="150" dirty="0">
                <a:solidFill>
                  <a:srgbClr val="ECE3F0"/>
                </a:solidFill>
                <a:latin typeface="Arial"/>
                <a:cs typeface="Arial"/>
              </a:rPr>
              <a:t>для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виртуального </a:t>
            </a:r>
            <a:r>
              <a:rPr sz="1950" spc="145" dirty="0">
                <a:solidFill>
                  <a:srgbClr val="ECE3F0"/>
                </a:solidFill>
                <a:latin typeface="Arial"/>
                <a:cs typeface="Arial"/>
              </a:rPr>
              <a:t>подбора </a:t>
            </a:r>
            <a:r>
              <a:rPr sz="1950" spc="150" dirty="0">
                <a:solidFill>
                  <a:srgbClr val="ECE3F0"/>
                </a:solidFill>
                <a:latin typeface="Arial"/>
                <a:cs typeface="Arial"/>
              </a:rPr>
              <a:t>протеза, </a:t>
            </a:r>
            <a:r>
              <a:rPr sz="1950" spc="165" dirty="0">
                <a:solidFill>
                  <a:srgbClr val="ECE3F0"/>
                </a:solidFill>
                <a:latin typeface="Arial"/>
                <a:cs typeface="Arial"/>
              </a:rPr>
              <a:t>опирающегося </a:t>
            </a:r>
            <a:r>
              <a:rPr sz="1950" spc="160" dirty="0">
                <a:solidFill>
                  <a:srgbClr val="ECE3F0"/>
                </a:solidFill>
                <a:latin typeface="Arial"/>
                <a:cs typeface="Arial"/>
              </a:rPr>
              <a:t>на 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внутрикостные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имплантаты </a:t>
            </a:r>
            <a:r>
              <a:rPr sz="1950" spc="10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прецизионным </a:t>
            </a:r>
            <a:r>
              <a:rPr sz="1950" spc="120" dirty="0">
                <a:solidFill>
                  <a:srgbClr val="ECE3F0"/>
                </a:solidFill>
                <a:latin typeface="Arial"/>
                <a:cs typeface="Arial"/>
              </a:rPr>
              <a:t>выбором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типа, </a:t>
            </a:r>
            <a:r>
              <a:rPr sz="1950" spc="135" dirty="0">
                <a:solidFill>
                  <a:srgbClr val="ECE3F0"/>
                </a:solidFill>
                <a:latin typeface="Arial"/>
                <a:cs typeface="Arial"/>
              </a:rPr>
              <a:t>размера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1950" spc="-29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положения;</a:t>
            </a:r>
            <a:endParaRPr sz="1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CE3F0"/>
              </a:buClr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12700" marR="4447540">
              <a:lnSpc>
                <a:spcPct val="100600"/>
              </a:lnSpc>
              <a:buChar char="•"/>
              <a:tabLst>
                <a:tab pos="240029" algn="l"/>
              </a:tabLst>
            </a:pP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специальные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сопряженные </a:t>
            </a:r>
            <a:r>
              <a:rPr sz="1950" spc="100" dirty="0">
                <a:solidFill>
                  <a:srgbClr val="ECE3F0"/>
                </a:solidFill>
                <a:latin typeface="Arial"/>
                <a:cs typeface="Arial"/>
              </a:rPr>
              <a:t>с </a:t>
            </a:r>
            <a:r>
              <a:rPr sz="1950" spc="175" dirty="0">
                <a:solidFill>
                  <a:srgbClr val="ECE3F0"/>
                </a:solidFill>
                <a:latin typeface="Arial"/>
                <a:cs typeface="Arial"/>
              </a:rPr>
              <a:t>пп. </a:t>
            </a:r>
            <a:r>
              <a:rPr sz="1950" spc="120" dirty="0">
                <a:solidFill>
                  <a:srgbClr val="ECE3F0"/>
                </a:solidFill>
                <a:latin typeface="Arial"/>
                <a:cs typeface="Arial"/>
              </a:rPr>
              <a:t>1, </a:t>
            </a:r>
            <a:r>
              <a:rPr sz="1950" spc="160" dirty="0">
                <a:solidFill>
                  <a:srgbClr val="ECE3F0"/>
                </a:solidFill>
                <a:latin typeface="Arial"/>
                <a:cs typeface="Arial"/>
              </a:rPr>
              <a:t>2</a:t>
            </a:r>
            <a:r>
              <a:rPr sz="1950" spc="-28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40" dirty="0">
                <a:solidFill>
                  <a:srgbClr val="ECE3F0"/>
                </a:solidFill>
                <a:latin typeface="Arial"/>
                <a:cs typeface="Arial"/>
              </a:rPr>
              <a:t>CAD-CAM-</a:t>
            </a:r>
            <a:r>
              <a:rPr lang="ru-RU" sz="1950" spc="40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40" dirty="0" err="1">
                <a:solidFill>
                  <a:srgbClr val="ECE3F0"/>
                </a:solidFill>
                <a:latin typeface="Arial"/>
                <a:cs typeface="Arial"/>
              </a:rPr>
              <a:t>с</a:t>
            </a:r>
            <a:endParaRPr lang="ru-RU" sz="1950" spc="40" dirty="0">
              <a:solidFill>
                <a:srgbClr val="ECE3F0"/>
              </a:solidFill>
              <a:latin typeface="Arial"/>
              <a:cs typeface="Arial"/>
            </a:endParaRPr>
          </a:p>
          <a:p>
            <a:pPr marL="12700" marR="4447540">
              <a:lnSpc>
                <a:spcPct val="100600"/>
              </a:lnSpc>
              <a:tabLst>
                <a:tab pos="240029" algn="l"/>
              </a:tabLst>
            </a:pPr>
            <a:r>
              <a:rPr sz="1950" spc="165" dirty="0" err="1">
                <a:solidFill>
                  <a:srgbClr val="ECE3F0"/>
                </a:solidFill>
                <a:latin typeface="Arial"/>
                <a:cs typeface="Arial"/>
              </a:rPr>
              <a:t>автоматически</a:t>
            </a:r>
            <a:r>
              <a:rPr sz="1950" spc="16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изготавливать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хирургические </a:t>
            </a:r>
            <a:r>
              <a:rPr sz="1950" spc="170" dirty="0">
                <a:solidFill>
                  <a:srgbClr val="ECE3F0"/>
                </a:solidFill>
                <a:latin typeface="Arial"/>
                <a:cs typeface="Arial"/>
              </a:rPr>
              <a:t>ша  </a:t>
            </a: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направления </a:t>
            </a:r>
            <a:r>
              <a:rPr sz="1950" spc="180" dirty="0">
                <a:solidFill>
                  <a:srgbClr val="ECE3F0"/>
                </a:solidFill>
                <a:latin typeface="Arial"/>
                <a:cs typeface="Arial"/>
              </a:rPr>
              <a:t>и</a:t>
            </a:r>
            <a:r>
              <a:rPr sz="1950" spc="5" dirty="0">
                <a:solidFill>
                  <a:srgbClr val="ECE3F0"/>
                </a:solidFill>
                <a:latin typeface="Arial"/>
                <a:cs typeface="Arial"/>
              </a:rPr>
              <a:t> </a:t>
            </a:r>
            <a:r>
              <a:rPr sz="1950" spc="155" dirty="0">
                <a:solidFill>
                  <a:srgbClr val="ECE3F0"/>
                </a:solidFill>
                <a:latin typeface="Arial"/>
                <a:cs typeface="Arial"/>
              </a:rPr>
              <a:t>диаметра.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72389" y="4746711"/>
            <a:ext cx="3962400" cy="2280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2B01D9-7771-564F-805E-CC7FF9E9A15E}"/>
              </a:ext>
            </a:extLst>
          </p:cNvPr>
          <p:cNvSpPr txBox="1"/>
          <p:nvPr/>
        </p:nvSpPr>
        <p:spPr>
          <a:xfrm>
            <a:off x="4953000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КТ снимок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40971"/>
            <a:ext cx="1208659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120" dirty="0" err="1">
                <a:solidFill>
                  <a:srgbClr val="FFFF00"/>
                </a:solidFill>
                <a:latin typeface="Tahoma"/>
                <a:cs typeface="Tahoma"/>
              </a:rPr>
              <a:t>Анатомич</a:t>
            </a:r>
            <a:r>
              <a:rPr sz="1800" b="1" spc="120" dirty="0" err="1">
                <a:solidFill>
                  <a:srgbClr val="FFFF00"/>
                </a:solidFill>
                <a:latin typeface="Tahoma"/>
                <a:cs typeface="Tahoma"/>
              </a:rPr>
              <a:t>енские</a:t>
            </a:r>
            <a:r>
              <a:rPr sz="1800" b="1" spc="12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800" b="1" spc="100" dirty="0">
                <a:solidFill>
                  <a:srgbClr val="FFFF00"/>
                </a:solidFill>
                <a:latin typeface="Tahoma"/>
                <a:cs typeface="Tahoma"/>
              </a:rPr>
              <a:t>требования </a:t>
            </a:r>
            <a:r>
              <a:rPr sz="1800" b="1" spc="135" dirty="0">
                <a:solidFill>
                  <a:srgbClr val="FFFF00"/>
                </a:solidFill>
                <a:latin typeface="Tahoma"/>
                <a:cs typeface="Tahoma"/>
              </a:rPr>
              <a:t>к </a:t>
            </a:r>
            <a:r>
              <a:rPr sz="1800" b="1" spc="105" dirty="0">
                <a:solidFill>
                  <a:srgbClr val="FFFF00"/>
                </a:solidFill>
                <a:latin typeface="Tahoma"/>
                <a:cs typeface="Tahoma"/>
              </a:rPr>
              <a:t>протезированию на </a:t>
            </a:r>
            <a:r>
              <a:rPr sz="1800" b="1" spc="125" dirty="0">
                <a:solidFill>
                  <a:srgbClr val="FFFF00"/>
                </a:solidFill>
                <a:latin typeface="Tahoma"/>
                <a:cs typeface="Tahoma"/>
              </a:rPr>
              <a:t>дентальных </a:t>
            </a:r>
            <a:r>
              <a:rPr sz="1800" b="1" spc="105" dirty="0">
                <a:solidFill>
                  <a:srgbClr val="FFFF00"/>
                </a:solidFill>
                <a:latin typeface="Tahoma"/>
                <a:cs typeface="Tahoma"/>
              </a:rPr>
              <a:t>имплантатах </a:t>
            </a:r>
            <a:r>
              <a:rPr sz="1800" b="1" spc="110" dirty="0">
                <a:solidFill>
                  <a:srgbClr val="FFFF00"/>
                </a:solidFill>
                <a:latin typeface="Tahoma"/>
                <a:cs typeface="Tahoma"/>
              </a:rPr>
              <a:t>(Spiekermann </a:t>
            </a:r>
            <a:r>
              <a:rPr sz="1800" b="1" spc="120" dirty="0">
                <a:solidFill>
                  <a:srgbClr val="FFFF00"/>
                </a:solidFill>
                <a:latin typeface="Tahoma"/>
                <a:cs typeface="Tahoma"/>
              </a:rPr>
              <a:t>H.,</a:t>
            </a:r>
            <a:r>
              <a:rPr sz="1800" b="1" spc="-6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800" b="1" spc="80" dirty="0">
                <a:solidFill>
                  <a:srgbClr val="FFFF00"/>
                </a:solidFill>
                <a:latin typeface="Tahoma"/>
                <a:cs typeface="Tahoma"/>
              </a:rPr>
              <a:t>1994)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3150" y="922019"/>
            <a:ext cx="9183370" cy="5645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1898</Words>
  <Application>Microsoft Macintosh PowerPoint</Application>
  <PresentationFormat>Широкоэкранный</PresentationFormat>
  <Paragraphs>158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Tahoma</vt:lpstr>
      <vt:lpstr>Times New Roman</vt:lpstr>
      <vt:lpstr>Office Theme</vt:lpstr>
      <vt:lpstr>ПРОТЕЗИРОВАНИЕ ЗУБОВ С  ИСПОЛЬЗОВАНИЕМ  ДЕНТАЛЬНЫХ ИМПЛАНТАТОВ.</vt:lpstr>
      <vt:lpstr>Содержание:</vt:lpstr>
      <vt:lpstr>Протезирование зубов на имплантатах</vt:lpstr>
      <vt:lpstr>Презентация PowerPoint</vt:lpstr>
      <vt:lpstr>Презентация PowerPoint</vt:lpstr>
      <vt:lpstr>Противопоказания к двухэтапной дентальной имплантации</vt:lpstr>
      <vt:lpstr>Презентация PowerPoint</vt:lpstr>
      <vt:lpstr>Требования к протезированию на дентальных имплантатах</vt:lpstr>
      <vt:lpstr>Презентация PowerPoint</vt:lpstr>
      <vt:lpstr>Презентация PowerPoint</vt:lpstr>
      <vt:lpstr>ПОСЛЕДОВАТЕЛЬНОСТЬ КЛИНИКО-ЛАБОРАТОРНЫХ ЭТАПОВ  ОРТОПЕДИЧЕСКОГО ЛЕЧЕНИЯ ПРИ ДВУХЭТАПНОЙ ИМПЛАНТАЦИИ</vt:lpstr>
      <vt:lpstr>Презентация PowerPoint</vt:lpstr>
      <vt:lpstr>Получение оттиска закрытой ложкой</vt:lpstr>
      <vt:lpstr>Репозиция трансферов в оттиск</vt:lpstr>
      <vt:lpstr>Последовательность клинико-лабораторных этапов:</vt:lpstr>
      <vt:lpstr>Презентация PowerPoint</vt:lpstr>
      <vt:lpstr>Установка трансферов на  имплантатах</vt:lpstr>
      <vt:lpstr>Этап подготовки лабораторной модели:  оттискные головки (трансферы) с  прикрученными аналогами имплантатов в  оттиске, отливка десневой маски</vt:lpstr>
      <vt:lpstr>Лабораторная модель с аналогами имплантатов  и установленными головками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Телескопические системы</vt:lpstr>
      <vt:lpstr>Литература:</vt:lpstr>
      <vt:lpstr>Благодарю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«Протезирование зубов на имплантатах».</dc:title>
  <dc:creator>Карина</dc:creator>
  <cp:lastModifiedBy>Владимир Джамбровский</cp:lastModifiedBy>
  <cp:revision>4</cp:revision>
  <dcterms:created xsi:type="dcterms:W3CDTF">2020-10-16T04:32:33Z</dcterms:created>
  <dcterms:modified xsi:type="dcterms:W3CDTF">2022-05-26T06:41:53Z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2019-02-28T00:00:00Z</vt:filetime>
  </property>
  <property fmtid="{D5CDD505-2E9C-101B-9397-08002B2CF9AE}" pid="3" name="Creator">
    <vt:lpwstr>Impress</vt:lpwstr>
  </property>
  <property fmtid="{D5CDD505-2E9C-101B-9397-08002B2CF9AE}" pid="4" name="LastSaved">
    <vt:filetime>2019-02-28T00:00:00Z</vt:filetime>
  </property>
</Properties>
</file>