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7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9980-E82B-4BF5-B783-902CCB60CA82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2FEE-1AF9-461A-A564-C33A96625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169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9980-E82B-4BF5-B783-902CCB60CA82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2FEE-1AF9-461A-A564-C33A96625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54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9980-E82B-4BF5-B783-902CCB60CA82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2FEE-1AF9-461A-A564-C33A96625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98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9980-E82B-4BF5-B783-902CCB60CA82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2FEE-1AF9-461A-A564-C33A96625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309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9980-E82B-4BF5-B783-902CCB60CA82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2FEE-1AF9-461A-A564-C33A96625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98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9980-E82B-4BF5-B783-902CCB60CA82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2FEE-1AF9-461A-A564-C33A96625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1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9980-E82B-4BF5-B783-902CCB60CA82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2FEE-1AF9-461A-A564-C33A96625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33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9980-E82B-4BF5-B783-902CCB60CA82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2FEE-1AF9-461A-A564-C33A96625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45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9980-E82B-4BF5-B783-902CCB60CA82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2FEE-1AF9-461A-A564-C33A96625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6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9980-E82B-4BF5-B783-902CCB60CA82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2FEE-1AF9-461A-A564-C33A96625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946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D9980-E82B-4BF5-B783-902CCB60CA82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2FEE-1AF9-461A-A564-C33A96625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67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D9980-E82B-4BF5-B783-902CCB60CA82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42FEE-1AF9-461A-A564-C33A966255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803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4943" y="2105002"/>
            <a:ext cx="9144000" cy="2387600"/>
          </a:xfrm>
        </p:spPr>
        <p:txBody>
          <a:bodyPr/>
          <a:lstStyle/>
          <a:p>
            <a:r>
              <a:rPr lang="ru-RU" dirty="0"/>
              <a:t>Причины амилоидоза почек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7141" y="4598324"/>
            <a:ext cx="4711467" cy="1655762"/>
          </a:xfrm>
        </p:spPr>
        <p:txBody>
          <a:bodyPr/>
          <a:lstStyle/>
          <a:p>
            <a:pPr algn="r"/>
            <a:r>
              <a:rPr lang="ru-RU" dirty="0"/>
              <a:t>Выполнила: ординатор 1 года специальности терапия </a:t>
            </a:r>
            <a:r>
              <a:rPr lang="ru-RU" dirty="0" err="1"/>
              <a:t>Торгунакова</a:t>
            </a:r>
            <a:r>
              <a:rPr lang="ru-RU" dirty="0"/>
              <a:t> М.С.</a:t>
            </a:r>
          </a:p>
          <a:p>
            <a:pPr algn="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1424" y="404664"/>
            <a:ext cx="106571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ФГБОУ ВО </a:t>
            </a:r>
            <a:r>
              <a:rPr lang="ru-RU" dirty="0" err="1"/>
              <a:t>КрасГМУ</a:t>
            </a:r>
            <a:r>
              <a:rPr lang="ru-RU" dirty="0"/>
              <a:t> им. проф. В.Ф. </a:t>
            </a:r>
            <a:r>
              <a:rPr lang="ru-RU" dirty="0" err="1"/>
              <a:t>Войно-Ясенецкого</a:t>
            </a:r>
            <a:r>
              <a:rPr lang="ru-RU" dirty="0"/>
              <a:t> Минздрава России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Кафедра внутренних болезней и иммунологии с курсом ПО</a:t>
            </a:r>
          </a:p>
        </p:txBody>
      </p:sp>
    </p:spTree>
    <p:extLst>
      <p:ext uri="{BB962C8B-B14F-4D97-AF65-F5344CB8AC3E}">
        <p14:creationId xmlns:p14="http://schemas.microsoft.com/office/powerpoint/2010/main" val="2393621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АА-амилоидоз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В группу АА-амилоидоза входят реактивный (вторичный) амилоидоз, амилоидоз при периодической болезни, </a:t>
            </a:r>
            <a:r>
              <a:rPr lang="ru-RU" dirty="0" err="1" smtClean="0"/>
              <a:t>криопиринопатиях</a:t>
            </a:r>
            <a:r>
              <a:rPr lang="ru-RU" dirty="0" smtClean="0"/>
              <a:t> (преимущественно при синдроме </a:t>
            </a:r>
            <a:r>
              <a:rPr lang="ru-RU" dirty="0" err="1" smtClean="0"/>
              <a:t>Макла</a:t>
            </a:r>
            <a:r>
              <a:rPr lang="ru-RU" dirty="0" smtClean="0"/>
              <a:t> – Уэллса – семейной периодической лихорадке в  сочетании с глухотой и крапивницей)</a:t>
            </a:r>
          </a:p>
          <a:p>
            <a:pPr marL="0" indent="0">
              <a:buNone/>
            </a:pPr>
            <a:r>
              <a:rPr lang="ru-RU" dirty="0" smtClean="0"/>
              <a:t>Наиболее частыми причинами вторичного амилоидоза в настоящее время служат </a:t>
            </a:r>
          </a:p>
          <a:p>
            <a:r>
              <a:rPr lang="ru-RU" dirty="0" smtClean="0"/>
              <a:t>ревматоидный артрит (30–50%)</a:t>
            </a:r>
          </a:p>
          <a:p>
            <a:r>
              <a:rPr lang="ru-RU" dirty="0" smtClean="0"/>
              <a:t> хронические гнойно-деструктивные болезни (остеомиелит, бронхоэктатическая болезнь)</a:t>
            </a:r>
          </a:p>
          <a:p>
            <a:r>
              <a:rPr lang="ru-RU" dirty="0" smtClean="0"/>
              <a:t>воспалительные заболевания кишечника (язвенный колит, болезнь Крона)</a:t>
            </a:r>
          </a:p>
          <a:p>
            <a:r>
              <a:rPr lang="ru-RU" dirty="0" smtClean="0"/>
              <a:t>туберкулез</a:t>
            </a:r>
          </a:p>
          <a:p>
            <a:r>
              <a:rPr lang="ru-RU" dirty="0" smtClean="0"/>
              <a:t> опухоли (чаще лимфогранулематоз и рак почки) </a:t>
            </a:r>
          </a:p>
        </p:txBody>
      </p:sp>
    </p:spTree>
    <p:extLst>
      <p:ext uri="{BB962C8B-B14F-4D97-AF65-F5344CB8AC3E}">
        <p14:creationId xmlns:p14="http://schemas.microsoft.com/office/powerpoint/2010/main" val="224207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AL-амилоидоз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AL-амилоидоз включает в  себя первичный (идиопатический) амилоидоз и  амилоидоз, ассоциированный с  </a:t>
            </a:r>
            <a:r>
              <a:rPr lang="ru-RU" dirty="0" err="1" smtClean="0"/>
              <a:t>миеломной</a:t>
            </a:r>
            <a:r>
              <a:rPr lang="ru-RU" dirty="0" smtClean="0"/>
              <a:t> болезнью, развивающийся у 7–10% больных с  множественной миеломой</a:t>
            </a:r>
          </a:p>
          <a:p>
            <a:r>
              <a:rPr lang="ru-RU" dirty="0" smtClean="0"/>
              <a:t> По современным представлениям, первичный AL-амилоидоз и  </a:t>
            </a:r>
            <a:r>
              <a:rPr lang="ru-RU" dirty="0" err="1" smtClean="0"/>
              <a:t>миеломную</a:t>
            </a:r>
            <a:r>
              <a:rPr lang="ru-RU" dirty="0" smtClean="0"/>
              <a:t> болезнь рассматривают в  рамках единой В-</a:t>
            </a:r>
            <a:r>
              <a:rPr lang="ru-RU" dirty="0" err="1" smtClean="0"/>
              <a:t>лимфоцитарной</a:t>
            </a:r>
            <a:r>
              <a:rPr lang="ru-RU" dirty="0" smtClean="0"/>
              <a:t> </a:t>
            </a:r>
            <a:r>
              <a:rPr lang="ru-RU" dirty="0" err="1" smtClean="0"/>
              <a:t>дискразии</a:t>
            </a:r>
            <a:r>
              <a:rPr lang="ru-RU" dirty="0" smtClean="0"/>
              <a:t>, которая характеризуется пролиферацией аномального клона плазматических клеток или В-клеток в  костном мозге с избыточной продукцией </a:t>
            </a:r>
            <a:r>
              <a:rPr lang="ru-RU" dirty="0" err="1" smtClean="0"/>
              <a:t>моноклонального</a:t>
            </a:r>
            <a:r>
              <a:rPr lang="ru-RU" dirty="0" smtClean="0"/>
              <a:t> иммуноглобулина, обладающего </a:t>
            </a:r>
            <a:r>
              <a:rPr lang="ru-RU" dirty="0" err="1" smtClean="0"/>
              <a:t>амилоидогенность</a:t>
            </a:r>
            <a:endParaRPr lang="ru-RU" dirty="0" smtClean="0"/>
          </a:p>
          <a:p>
            <a:r>
              <a:rPr lang="ru-RU" dirty="0" smtClean="0"/>
              <a:t>Белком-предшественником при AL-амилоидозе считают </a:t>
            </a:r>
            <a:r>
              <a:rPr lang="ru-RU" dirty="0" err="1" smtClean="0"/>
              <a:t>моноклональные</a:t>
            </a:r>
            <a:r>
              <a:rPr lang="ru-RU" dirty="0" smtClean="0"/>
              <a:t> легкие цепи иммуноглобулинов, из названия которых происходит аббревиатура 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533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Морфология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Поражение почек  – ведущий клинический признак АА- и AL-амилоидоза. При АА-амилоидозе почки вовлечены в патологический процесс практически у всех больных, при AL-типе частота нефропатии также высока и приближается к 80%</a:t>
            </a:r>
          </a:p>
          <a:p>
            <a:r>
              <a:rPr lang="ru-RU" dirty="0" smtClean="0"/>
              <a:t>Амилоид при АА- и  AL-типах амилоидоза локализуется преимущественно в  клубочках, однако у  10% больных первичным амилоидозом и  у значительной части больных наследственной невропатией отмечают только отложения вне клубочков</a:t>
            </a:r>
          </a:p>
          <a:p>
            <a:r>
              <a:rPr lang="ru-RU" dirty="0" smtClean="0"/>
              <a:t>Амилоид откладывается также в других почечных структурах: в  базальной мембране канальцев (преимущественно дистальных и петли </a:t>
            </a:r>
            <a:r>
              <a:rPr lang="ru-RU" dirty="0" err="1" smtClean="0"/>
              <a:t>Генле</a:t>
            </a:r>
            <a:r>
              <a:rPr lang="ru-RU" dirty="0" smtClean="0"/>
              <a:t>), </a:t>
            </a:r>
            <a:r>
              <a:rPr lang="ru-RU" dirty="0" err="1" smtClean="0"/>
              <a:t>интерстиции</a:t>
            </a:r>
            <a:r>
              <a:rPr lang="ru-RU" dirty="0" smtClean="0"/>
              <a:t>, стенках сосудов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1452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ATTR-амилоидоз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 ATTR-амилоидозу относят семейную амилоидную </a:t>
            </a:r>
            <a:r>
              <a:rPr lang="ru-RU" dirty="0" err="1" smtClean="0"/>
              <a:t>полиневропатию</a:t>
            </a:r>
            <a:r>
              <a:rPr lang="ru-RU" dirty="0" smtClean="0"/>
              <a:t>, наследуемую по аутосомно-доминантному типу, и системный старческий амилоидоз. Эта группа заболеваний характеризуется прогрессирующей периферической и вегетативной невропатией, которая сочетается с поражением сердца, </a:t>
            </a:r>
            <a:r>
              <a:rPr lang="ru-RU" b="1" i="1" u="sng" dirty="0" smtClean="0"/>
              <a:t>почек</a:t>
            </a:r>
            <a:r>
              <a:rPr lang="ru-RU" dirty="0" smtClean="0"/>
              <a:t> и  других органов различной степени.</a:t>
            </a:r>
          </a:p>
          <a:p>
            <a:r>
              <a:rPr lang="ru-RU" dirty="0" smtClean="0"/>
              <a:t>Установлено, что АTTR-амилоидоз бывает результатом мутации в гене, кодирующем синтез </a:t>
            </a:r>
            <a:r>
              <a:rPr lang="ru-RU" dirty="0" err="1" smtClean="0"/>
              <a:t>транстиретина</a:t>
            </a:r>
            <a:r>
              <a:rPr lang="ru-RU" dirty="0" smtClean="0"/>
              <a:t>, что приводит к замене аминокислот в молекуле TTR. В результате повышается </a:t>
            </a:r>
            <a:r>
              <a:rPr lang="ru-RU" dirty="0" err="1" smtClean="0"/>
              <a:t>амилоидогенность</a:t>
            </a:r>
            <a:r>
              <a:rPr lang="ru-RU" dirty="0" smtClean="0"/>
              <a:t> белка-предшественника и  облегчается его полимеризация в  амилоидные фибриллы</a:t>
            </a:r>
          </a:p>
          <a:p>
            <a:r>
              <a:rPr lang="ru-RU" dirty="0" smtClean="0"/>
              <a:t>К семейным формам амилоидоза относятся также более редкие </a:t>
            </a:r>
            <a:r>
              <a:rPr lang="ru-RU" dirty="0" err="1" smtClean="0"/>
              <a:t>AGel</a:t>
            </a:r>
            <a:r>
              <a:rPr lang="ru-RU" dirty="0" smtClean="0"/>
              <a:t>-, </a:t>
            </a:r>
            <a:r>
              <a:rPr lang="ru-RU" dirty="0" err="1" smtClean="0"/>
              <a:t>AFib</a:t>
            </a:r>
            <a:r>
              <a:rPr lang="ru-RU" dirty="0" smtClean="0"/>
              <a:t>-, </a:t>
            </a:r>
            <a:r>
              <a:rPr lang="ru-RU" dirty="0" err="1" smtClean="0"/>
              <a:t>ALys</a:t>
            </a:r>
            <a:r>
              <a:rPr lang="ru-RU" dirty="0" smtClean="0"/>
              <a:t>-амилоидозы, при которых </a:t>
            </a:r>
            <a:r>
              <a:rPr lang="ru-RU" dirty="0" err="1" smtClean="0"/>
              <a:t>амилоидогенностью</a:t>
            </a:r>
            <a:r>
              <a:rPr lang="ru-RU" dirty="0" smtClean="0"/>
              <a:t> обладают мутантные формы соответственно </a:t>
            </a:r>
            <a:r>
              <a:rPr lang="ru-RU" dirty="0" err="1" smtClean="0"/>
              <a:t>гелсолина</a:t>
            </a:r>
            <a:r>
              <a:rPr lang="ru-RU" dirty="0" smtClean="0"/>
              <a:t>, фибриногена, лизоцима. При этих вариантах амилоидоза также отмечается </a:t>
            </a:r>
            <a:r>
              <a:rPr lang="ru-RU" b="1" i="1" u="sng" dirty="0" smtClean="0"/>
              <a:t>преимущественное поражение почек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92117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А-бета-2- М-амилоидоз-ассоциированный с  хроническим гемодиализом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Белком-предшественником при этой форме амилоидоза служит бета-2-микроглобулин, который в норме присутствует в крови, моче, спинномозговой и синовиальной жидкостях. Этот белок фильтруется в клубочках почек и метаболизируется после </a:t>
            </a:r>
            <a:r>
              <a:rPr lang="ru-RU" sz="2000" dirty="0" err="1" smtClean="0"/>
              <a:t>реабсорбции</a:t>
            </a:r>
            <a:r>
              <a:rPr lang="ru-RU" sz="2000" dirty="0" smtClean="0"/>
              <a:t> в  проксимальных канальцах</a:t>
            </a:r>
          </a:p>
          <a:p>
            <a:r>
              <a:rPr lang="ru-RU" sz="2000" dirty="0" smtClean="0"/>
              <a:t> У  пациентов с  ХПН концентрация этого белка в крови возрастает, коррелирует с содержанием </a:t>
            </a:r>
            <a:r>
              <a:rPr lang="ru-RU" sz="2000" dirty="0" err="1" smtClean="0"/>
              <a:t>креатинина</a:t>
            </a:r>
            <a:r>
              <a:rPr lang="ru-RU" sz="2000" dirty="0" smtClean="0"/>
              <a:t>, однако максимальных значений (в  20– 70 раз превышающих норму) она достигает через несколько лет проведения регулярного гемодиализа. Бета-2-микроглобулин плохо удаляется при проведении стандартного гемодиализа, что неизбежно приводит к развитию амилоидоза </a:t>
            </a:r>
          </a:p>
          <a:p>
            <a:r>
              <a:rPr lang="ru-RU" sz="2000" dirty="0" err="1" smtClean="0"/>
              <a:t>Амилоидогенность</a:t>
            </a:r>
            <a:r>
              <a:rPr lang="ru-RU" sz="2000" dirty="0" smtClean="0"/>
              <a:t> бета-2-микроглобулина возрастает при модификациях, обусловленных взаимодействием с  продуктами неполного </a:t>
            </a:r>
            <a:r>
              <a:rPr lang="ru-RU" sz="2000" dirty="0" err="1" smtClean="0"/>
              <a:t>гликирования</a:t>
            </a:r>
            <a:r>
              <a:rPr lang="ru-RU" sz="2000" dirty="0" smtClean="0"/>
              <a:t>, а также при окислении бета-2-микроглобулина и  </a:t>
            </a:r>
            <a:r>
              <a:rPr lang="ru-RU" sz="2000" dirty="0" err="1" smtClean="0"/>
              <a:t>ацидификации</a:t>
            </a:r>
            <a:r>
              <a:rPr lang="ru-RU" sz="2000" dirty="0" smtClean="0"/>
              <a:t> среды. Одним из основных источников этих модификаций являются компоненты диализата, в  том числе бактериальный </a:t>
            </a:r>
            <a:r>
              <a:rPr lang="ru-RU" sz="2000" dirty="0" err="1" smtClean="0"/>
              <a:t>липополисахарид</a:t>
            </a:r>
            <a:r>
              <a:rPr lang="ru-RU" sz="2000" dirty="0" smtClean="0"/>
              <a:t>; </a:t>
            </a:r>
            <a:r>
              <a:rPr lang="ru-RU" sz="2000" dirty="0" err="1" smtClean="0"/>
              <a:t>гликирование</a:t>
            </a:r>
            <a:r>
              <a:rPr lang="ru-RU" sz="2000" dirty="0" smtClean="0"/>
              <a:t> бета-2-микроглобулина возможно также при контакте с целлюлозными диализными мембранами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22278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Клинически амилоидная нефропатия манифестирует, как правило, изолированно протеинурией и  характеризуется неуклонно прогрессирующим течением с  последовательной сменой стадий: </a:t>
            </a:r>
            <a:r>
              <a:rPr lang="ru-RU" dirty="0" err="1" smtClean="0"/>
              <a:t>протеинурическая</a:t>
            </a:r>
            <a:r>
              <a:rPr lang="ru-RU" dirty="0" smtClean="0"/>
              <a:t>, нефротическая, ХПН</a:t>
            </a:r>
          </a:p>
          <a:p>
            <a:r>
              <a:rPr lang="ru-RU" dirty="0" smtClean="0"/>
              <a:t>Только у  20% больных АА-амилоидозом ХПН развивается без предшествующего нефротического синдрома. При AL-амилоидозе стадийность течения амилоидной нефропатии проявляется менее отчетливо </a:t>
            </a:r>
          </a:p>
          <a:p>
            <a:r>
              <a:rPr lang="ru-RU" dirty="0" smtClean="0"/>
              <a:t>К особенностям амилоидоза почек относят редкость гематурии и </a:t>
            </a:r>
            <a:r>
              <a:rPr lang="ru-RU" dirty="0" err="1" smtClean="0"/>
              <a:t>лейкоцитурии</a:t>
            </a:r>
            <a:r>
              <a:rPr lang="ru-RU" dirty="0" smtClean="0"/>
              <a:t> («скудный» мочевой осадок), а также артериальной гипертонии, которую даже при ХПН отмечают лишь у  20% больных АА-амилоидозом и еще реже при AL-амилоидозе. Нефротический синдром и большие размеры почек сохраняются даже при развитии и  прогрессировании ХПН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673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В.В. РАМЕЕВ, Л.В. КОЗЛОВСКАЯ Амилоидоз: современные методы диагностики и лечения. Эффективная фармакотерапия. Урология и нефрология. Ноябрь. 2012</a:t>
            </a:r>
          </a:p>
          <a:p>
            <a:r>
              <a:rPr lang="ru-RU" dirty="0"/>
              <a:t>Внутренние болезни : учебник : в 2 т. / под ред. Н. А. Мухина, В. С. Моисеева, А. И. Мартынова. - 2-е изд., </a:t>
            </a:r>
            <a:r>
              <a:rPr lang="ru-RU" dirty="0" err="1"/>
              <a:t>испр</a:t>
            </a:r>
            <a:r>
              <a:rPr lang="ru-RU" dirty="0"/>
              <a:t>. и доп. - М. : ГЭОТАР-Медиа, 2012. - Т. 1.- 672 с. : ил</a:t>
            </a:r>
            <a:r>
              <a:rPr lang="ru-RU" dirty="0" smtClean="0"/>
              <a:t>.</a:t>
            </a:r>
          </a:p>
          <a:p>
            <a:r>
              <a:rPr lang="ru-RU" dirty="0"/>
              <a:t>Внутренние болезни : учебник : в 2 т. / под ред. В. С. Моисеева, А. И. Мартынова, Н. А. Мухина. - 3-е изд., </a:t>
            </a:r>
            <a:r>
              <a:rPr lang="ru-RU" dirty="0" err="1"/>
              <a:t>испр</a:t>
            </a:r>
            <a:r>
              <a:rPr lang="ru-RU" dirty="0"/>
              <a:t>. и доп. - М. : ГЭОТАР-Медиа, 2013. - Т. 1. - 960 с. : ил.</a:t>
            </a:r>
          </a:p>
        </p:txBody>
      </p:sp>
    </p:spTree>
    <p:extLst>
      <p:ext uri="{BB962C8B-B14F-4D97-AF65-F5344CB8AC3E}">
        <p14:creationId xmlns:p14="http://schemas.microsoft.com/office/powerpoint/2010/main" val="23695999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116</Words>
  <Application>Microsoft Office PowerPoint</Application>
  <PresentationFormat>Произвольный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Причины амилоидоза почек</vt:lpstr>
      <vt:lpstr>АА-амилоидоз</vt:lpstr>
      <vt:lpstr>AL-амилоидоз</vt:lpstr>
      <vt:lpstr>Морфология</vt:lpstr>
      <vt:lpstr>ATTR-амилоидоз</vt:lpstr>
      <vt:lpstr>А-бета-2- М-амилоидоз-ассоциированный с  хроническим гемодиализом</vt:lpstr>
      <vt:lpstr>Клиника</vt:lpstr>
      <vt:lpstr>Список литературы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Причины амилоидоза почек</dc:title>
  <dc:creator>User</dc:creator>
  <cp:lastModifiedBy>ПЗ</cp:lastModifiedBy>
  <cp:revision>10</cp:revision>
  <dcterms:created xsi:type="dcterms:W3CDTF">2020-04-29T03:48:22Z</dcterms:created>
  <dcterms:modified xsi:type="dcterms:W3CDTF">2020-04-29T05:20:53Z</dcterms:modified>
</cp:coreProperties>
</file>