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80" r:id="rId5"/>
    <p:sldMasterId id="2147483852" r:id="rId6"/>
    <p:sldMasterId id="2147483864" r:id="rId7"/>
  </p:sldMasterIdLst>
  <p:notesMasterIdLst>
    <p:notesMasterId r:id="rId105"/>
  </p:notesMasterIdLst>
  <p:handoutMasterIdLst>
    <p:handoutMasterId r:id="rId106"/>
  </p:handoutMasterIdLst>
  <p:sldIdLst>
    <p:sldId id="513" r:id="rId8"/>
    <p:sldId id="257" r:id="rId9"/>
    <p:sldId id="514" r:id="rId10"/>
    <p:sldId id="515" r:id="rId11"/>
    <p:sldId id="516" r:id="rId12"/>
    <p:sldId id="532" r:id="rId13"/>
    <p:sldId id="533" r:id="rId14"/>
    <p:sldId id="386" r:id="rId15"/>
    <p:sldId id="517" r:id="rId16"/>
    <p:sldId id="531" r:id="rId17"/>
    <p:sldId id="318" r:id="rId18"/>
    <p:sldId id="319" r:id="rId19"/>
    <p:sldId id="518" r:id="rId20"/>
    <p:sldId id="534" r:id="rId21"/>
    <p:sldId id="538" r:id="rId22"/>
    <p:sldId id="539" r:id="rId23"/>
    <p:sldId id="540" r:id="rId24"/>
    <p:sldId id="541" r:id="rId25"/>
    <p:sldId id="542" r:id="rId26"/>
    <p:sldId id="543" r:id="rId27"/>
    <p:sldId id="544" r:id="rId28"/>
    <p:sldId id="510" r:id="rId29"/>
    <p:sldId id="545" r:id="rId30"/>
    <p:sldId id="546" r:id="rId31"/>
    <p:sldId id="547" r:id="rId32"/>
    <p:sldId id="519" r:id="rId33"/>
    <p:sldId id="548" r:id="rId34"/>
    <p:sldId id="549" r:id="rId35"/>
    <p:sldId id="550" r:id="rId36"/>
    <p:sldId id="552" r:id="rId37"/>
    <p:sldId id="553" r:id="rId38"/>
    <p:sldId id="259" r:id="rId39"/>
    <p:sldId id="520" r:id="rId40"/>
    <p:sldId id="521" r:id="rId41"/>
    <p:sldId id="312" r:id="rId42"/>
    <p:sldId id="296" r:id="rId43"/>
    <p:sldId id="392" r:id="rId44"/>
    <p:sldId id="393" r:id="rId45"/>
    <p:sldId id="301" r:id="rId46"/>
    <p:sldId id="431" r:id="rId47"/>
    <p:sldId id="262" r:id="rId48"/>
    <p:sldId id="492" r:id="rId49"/>
    <p:sldId id="493" r:id="rId50"/>
    <p:sldId id="494" r:id="rId51"/>
    <p:sldId id="481" r:id="rId52"/>
    <p:sldId id="263" r:id="rId53"/>
    <p:sldId id="311" r:id="rId54"/>
    <p:sldId id="485" r:id="rId55"/>
    <p:sldId id="522" r:id="rId56"/>
    <p:sldId id="264" r:id="rId57"/>
    <p:sldId id="398" r:id="rId58"/>
    <p:sldId id="268" r:id="rId59"/>
    <p:sldId id="412" r:id="rId60"/>
    <p:sldId id="316" r:id="rId61"/>
    <p:sldId id="317" r:id="rId62"/>
    <p:sldId id="496" r:id="rId63"/>
    <p:sldId id="497" r:id="rId64"/>
    <p:sldId id="498" r:id="rId65"/>
    <p:sldId id="271" r:id="rId66"/>
    <p:sldId id="524" r:id="rId67"/>
    <p:sldId id="525" r:id="rId68"/>
    <p:sldId id="526" r:id="rId69"/>
    <p:sldId id="273" r:id="rId70"/>
    <p:sldId id="274" r:id="rId71"/>
    <p:sldId id="303" r:id="rId72"/>
    <p:sldId id="277" r:id="rId73"/>
    <p:sldId id="279" r:id="rId74"/>
    <p:sldId id="420" r:id="rId75"/>
    <p:sldId id="401" r:id="rId76"/>
    <p:sldId id="528" r:id="rId77"/>
    <p:sldId id="476" r:id="rId78"/>
    <p:sldId id="477" r:id="rId79"/>
    <p:sldId id="504" r:id="rId80"/>
    <p:sldId id="529" r:id="rId81"/>
    <p:sldId id="305" r:id="rId82"/>
    <p:sldId id="530" r:id="rId83"/>
    <p:sldId id="475" r:id="rId84"/>
    <p:sldId id="396" r:id="rId85"/>
    <p:sldId id="421" r:id="rId86"/>
    <p:sldId id="422" r:id="rId87"/>
    <p:sldId id="535" r:id="rId88"/>
    <p:sldId id="536" r:id="rId89"/>
    <p:sldId id="537" r:id="rId90"/>
    <p:sldId id="347" r:id="rId91"/>
    <p:sldId id="368" r:id="rId92"/>
    <p:sldId id="372" r:id="rId93"/>
    <p:sldId id="509" r:id="rId94"/>
    <p:sldId id="369" r:id="rId95"/>
    <p:sldId id="403" r:id="rId96"/>
    <p:sldId id="448" r:id="rId97"/>
    <p:sldId id="291" r:id="rId98"/>
    <p:sldId id="352" r:id="rId99"/>
    <p:sldId id="356" r:id="rId100"/>
    <p:sldId id="287" r:id="rId101"/>
    <p:sldId id="387" r:id="rId102"/>
    <p:sldId id="512" r:id="rId103"/>
    <p:sldId id="527" r:id="rId10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458" autoAdjust="0"/>
  </p:normalViewPr>
  <p:slideViewPr>
    <p:cSldViewPr>
      <p:cViewPr varScale="1">
        <p:scale>
          <a:sx n="81" d="100"/>
          <a:sy n="81" d="100"/>
        </p:scale>
        <p:origin x="155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image" Target="../media/image42.png"/></Relationships>
</file>

<file path=ppt/diagrams/_rels/data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ata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ata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ata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ata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image" Target="../media/image4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pPr>
            <a:spcAft>
              <a:spcPct val="35000"/>
            </a:spcAft>
          </a:pPr>
          <a:r>
            <a:rPr lang="en-US" sz="2000" b="1" dirty="0" smtClean="0"/>
            <a:t>PLASTIC (structural, construction)</a:t>
          </a:r>
          <a:endParaRPr lang="ru-RU" sz="2000" b="1" dirty="0" smtClean="0"/>
        </a:p>
        <a:p>
          <a:pPr>
            <a:spcAft>
              <a:spcPts val="0"/>
            </a:spcAft>
          </a:pPr>
          <a:r>
            <a:rPr lang="en-US" sz="1600" b="0" dirty="0" smtClean="0"/>
            <a:t>The composition of proteins includes 20 amino acids (protein), the composition of peptides</a:t>
          </a:r>
          <a:endParaRPr lang="ru-RU" sz="1600" b="0" dirty="0" smtClean="0"/>
        </a:p>
        <a:p>
          <a:pPr>
            <a:spcAft>
              <a:spcPts val="0"/>
            </a:spcAft>
          </a:pPr>
          <a:r>
            <a:rPr lang="en-US" sz="1600" b="0" dirty="0" smtClean="0"/>
            <a:t>Structural elements of other natural compounds (coenzymes, bile acids, biologically active substances)</a:t>
          </a:r>
          <a:endParaRPr lang="ru-RU" sz="1600" b="0" dirty="0" smtClean="0"/>
        </a:p>
        <a:p>
          <a:pPr>
            <a:spcAft>
              <a:spcPct val="35000"/>
            </a:spcAft>
          </a:pPr>
          <a:r>
            <a:rPr lang="en-US" sz="1600" b="0" dirty="0" smtClean="0"/>
            <a:t>Part of phospholipids (serine)</a:t>
          </a:r>
          <a:endParaRPr lang="ru-RU" sz="16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4CCC4ABB-9713-47D8-856C-8517EB1B764D}">
      <dgm:prSet phldrT="[Текст]" custT="1"/>
      <dgm:spPr/>
      <dgm:t>
        <a:bodyPr/>
        <a:lstStyle/>
        <a:p>
          <a:r>
            <a:rPr lang="en-US" sz="2000" b="1" dirty="0" smtClean="0"/>
            <a:t>REGULATORY</a:t>
          </a:r>
          <a:endParaRPr lang="ru-RU" sz="2000" b="1" dirty="0" smtClean="0"/>
        </a:p>
        <a:p>
          <a:r>
            <a:rPr lang="en-US" sz="2000" b="0" dirty="0" smtClean="0"/>
            <a:t>Signal carriers: some of the amino acids are neurotransmitters (glycine, glutamate) or precursors of neurotransmitters, mediators, or hormones (tyrosine, tryptophan)</a:t>
          </a:r>
          <a:endParaRPr lang="ru-RU" sz="2000" b="0" dirty="0" smtClean="0"/>
        </a:p>
        <a:p>
          <a:r>
            <a:rPr lang="en-US" sz="2000" b="0" dirty="0" smtClean="0"/>
            <a:t>ligands, metabolism regulators</a:t>
          </a:r>
          <a:endParaRPr lang="ru-RU" sz="20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DA1FE765-4EC6-42C4-99EF-6190AE6F99B0}">
      <dgm:prSet phldrT="[Текст]" custT="1"/>
      <dgm:spPr/>
      <dgm:t>
        <a:bodyPr/>
        <a:lstStyle/>
        <a:p>
          <a:r>
            <a:rPr lang="en-US" sz="2000" b="1" dirty="0" smtClean="0"/>
            <a:t>METABOLITES</a:t>
          </a:r>
          <a:endParaRPr lang="ru-RU" sz="2000" b="1" dirty="0" smtClean="0"/>
        </a:p>
        <a:p>
          <a:r>
            <a:rPr lang="en-US" sz="2000" b="0" dirty="0" smtClean="0"/>
            <a:t>the most important (and some are vital) nutritional components</a:t>
          </a:r>
          <a:endParaRPr lang="ru-RU" sz="2000" b="0" dirty="0" smtClean="0"/>
        </a:p>
        <a:p>
          <a:r>
            <a:rPr lang="en-US" sz="2000" b="0" dirty="0" smtClean="0"/>
            <a:t>participation in metabolism (for example, serve as a donor of nitrogen, methyl groups, etc.)</a:t>
          </a:r>
          <a:endParaRPr lang="ru-RU" sz="2000" b="0" dirty="0" smtClean="0"/>
        </a:p>
        <a:p>
          <a:r>
            <a:rPr lang="en-US" sz="2000" b="0" dirty="0" smtClean="0"/>
            <a:t>Used for the synthesis of purine, pyrimidine nitrogenous bases (asp, </a:t>
          </a:r>
          <a:r>
            <a:rPr lang="en-US" sz="2000" b="0" dirty="0" err="1" smtClean="0"/>
            <a:t>glu</a:t>
          </a:r>
          <a:r>
            <a:rPr lang="en-US" sz="2000" b="0" dirty="0" smtClean="0"/>
            <a:t>, </a:t>
          </a:r>
          <a:r>
            <a:rPr lang="en-US" sz="2000" b="0" dirty="0" err="1" smtClean="0"/>
            <a:t>gly</a:t>
          </a:r>
          <a:r>
            <a:rPr lang="en-US" sz="2000" b="0" dirty="0" smtClean="0"/>
            <a:t>)</a:t>
          </a:r>
          <a:endParaRPr lang="ru-RU" sz="2000" b="0" dirty="0"/>
        </a:p>
      </dgm:t>
    </dgm:pt>
    <dgm:pt modelId="{F2E59114-4AAD-4688-8A99-486C36DC476C}" type="parTrans" cxnId="{868AD54C-D618-4BC6-A75E-29CA3288D18F}">
      <dgm:prSet/>
      <dgm:spPr/>
      <dgm:t>
        <a:bodyPr/>
        <a:lstStyle/>
        <a:p>
          <a:endParaRPr lang="ru-RU" sz="2400"/>
        </a:p>
      </dgm:t>
    </dgm:pt>
    <dgm:pt modelId="{88F37639-4076-41A3-9A08-81FEB2B65C99}" type="sibTrans" cxnId="{868AD54C-D618-4BC6-A75E-29CA3288D18F}">
      <dgm:prSet/>
      <dgm:spPr/>
      <dgm:t>
        <a:bodyPr/>
        <a:lstStyle/>
        <a:p>
          <a:endParaRPr lang="ru-RU" sz="2400"/>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0" presStyleCnt="3" custScaleY="86829"/>
      <dgm:spPr/>
      <dgm:t>
        <a:bodyPr/>
        <a:lstStyle/>
        <a:p>
          <a:endParaRPr lang="ru-RU"/>
        </a:p>
      </dgm:t>
    </dgm:pt>
    <dgm:pt modelId="{6C1C6117-F396-4A22-BCAD-51FEF5BF8BE5}" type="pres">
      <dgm:prSet presAssocID="{CFA9B06F-73EA-482C-8373-75068C4B60B1}" presName="img" presStyleLbl="fgImgPlace1" presStyleIdx="0" presStyleCnt="3" custScaleX="108923" custLinFactNeighborX="-12966"/>
      <dgm:spPr>
        <a:blipFill rotWithShape="1">
          <a:blip xmlns:r="http://schemas.openxmlformats.org/officeDocument/2006/relationships" r:embed="rId1"/>
          <a:stretch>
            <a:fillRect/>
          </a:stretch>
        </a:blipFill>
      </dgm:spPr>
      <dgm:t>
        <a:bodyPr/>
        <a:lstStyle/>
        <a:p>
          <a:endParaRPr lang="ru-RU"/>
        </a:p>
      </dgm:t>
    </dgm:pt>
    <dgm:pt modelId="{CC248650-CB1F-4F37-882C-F7B30CA963D8}" type="pres">
      <dgm:prSet presAssocID="{CFA9B06F-73EA-482C-8373-75068C4B60B1}" presName="text" presStyleLbl="node1" presStyleIdx="0" presStyleCnt="3">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1" presStyleCnt="3" custLinFactNeighborX="551" custLinFactNeighborY="1039"/>
      <dgm:spPr/>
      <dgm:t>
        <a:bodyPr/>
        <a:lstStyle/>
        <a:p>
          <a:endParaRPr lang="ru-RU"/>
        </a:p>
      </dgm:t>
    </dgm:pt>
    <dgm:pt modelId="{F3D9E1AE-7618-407A-A233-2D70CC6A7A40}" type="pres">
      <dgm:prSet presAssocID="{4CCC4ABB-9713-47D8-856C-8517EB1B764D}" presName="img" presStyleLbl="fgImgPlace1" presStyleIdx="1" presStyleCnt="3" custScaleX="108923" custScaleY="107593" custLinFactNeighborX="-9714" custLinFactNeighborY="3234"/>
      <dgm:spPr>
        <a:blipFill rotWithShape="1">
          <a:blip xmlns:r="http://schemas.openxmlformats.org/officeDocument/2006/relationships" r:embed="rId2"/>
          <a:stretch>
            <a:fillRect/>
          </a:stretch>
        </a:blipFill>
      </dgm:spPr>
      <dgm:t>
        <a:bodyPr/>
        <a:lstStyle/>
        <a:p>
          <a:endParaRPr lang="ru-RU"/>
        </a:p>
      </dgm:t>
    </dgm:pt>
    <dgm:pt modelId="{3E031202-08A3-48B9-B1F2-00FCE43F19FD}" type="pres">
      <dgm:prSet presAssocID="{4CCC4ABB-9713-47D8-856C-8517EB1B764D}" presName="text" presStyleLbl="node1" presStyleIdx="1" presStyleCnt="3">
        <dgm:presLayoutVars>
          <dgm:bulletEnabled val="1"/>
        </dgm:presLayoutVars>
      </dgm:prSet>
      <dgm:spPr/>
      <dgm:t>
        <a:bodyPr/>
        <a:lstStyle/>
        <a:p>
          <a:endParaRPr lang="ru-RU"/>
        </a:p>
      </dgm:t>
    </dgm:pt>
    <dgm:pt modelId="{16127C11-8DAA-499D-8BF6-BB906DDBD72B}" type="pres">
      <dgm:prSet presAssocID="{CCAD11EF-3E0F-48FD-A652-E4190BDE9C2D}" presName="spacer" presStyleCnt="0"/>
      <dgm:spPr/>
    </dgm:pt>
    <dgm:pt modelId="{09BF107C-6CCF-49FC-BD4D-AC8D41F5DB17}" type="pres">
      <dgm:prSet presAssocID="{DA1FE765-4EC6-42C4-99EF-6190AE6F99B0}" presName="comp" presStyleCnt="0"/>
      <dgm:spPr/>
    </dgm:pt>
    <dgm:pt modelId="{953EEF75-D570-46AA-B4A6-DB017601A8D1}" type="pres">
      <dgm:prSet presAssocID="{DA1FE765-4EC6-42C4-99EF-6190AE6F99B0}" presName="box" presStyleLbl="node1" presStyleIdx="2" presStyleCnt="3" custScaleY="115525"/>
      <dgm:spPr/>
      <dgm:t>
        <a:bodyPr/>
        <a:lstStyle/>
        <a:p>
          <a:endParaRPr lang="ru-RU"/>
        </a:p>
      </dgm:t>
    </dgm:pt>
    <dgm:pt modelId="{A266AFC9-BDDC-44C1-9B04-F36053AB1E33}" type="pres">
      <dgm:prSet presAssocID="{DA1FE765-4EC6-42C4-99EF-6190AE6F99B0}" presName="img" presStyleLbl="fgImgPlace1" presStyleIdx="2" presStyleCnt="3" custScaleX="108923" custScaleY="124637" custLinFactNeighborX="-12966"/>
      <dgm:spPr>
        <a:blipFill rotWithShape="1">
          <a:blip xmlns:r="http://schemas.openxmlformats.org/officeDocument/2006/relationships" r:embed="rId3"/>
          <a:stretch>
            <a:fillRect/>
          </a:stretch>
        </a:blipFill>
      </dgm:spPr>
      <dgm:t>
        <a:bodyPr/>
        <a:lstStyle/>
        <a:p>
          <a:endParaRPr lang="ru-RU"/>
        </a:p>
      </dgm:t>
    </dgm:pt>
    <dgm:pt modelId="{8EFB3095-FE97-40DA-A221-5DE2285BBC92}" type="pres">
      <dgm:prSet presAssocID="{DA1FE765-4EC6-42C4-99EF-6190AE6F99B0}" presName="text" presStyleLbl="node1" presStyleIdx="2" presStyleCnt="3">
        <dgm:presLayoutVars>
          <dgm:bulletEnabled val="1"/>
        </dgm:presLayoutVars>
      </dgm:prSet>
      <dgm:spPr/>
      <dgm:t>
        <a:bodyPr/>
        <a:lstStyle/>
        <a:p>
          <a:endParaRPr lang="ru-RU"/>
        </a:p>
      </dgm:t>
    </dgm:pt>
  </dgm:ptLst>
  <dgm:cxnLst>
    <dgm:cxn modelId="{2869B301-DAF4-4B2B-8E8D-D20F91F29B90}" type="presOf" srcId="{120B1BCB-1DA7-4498-949C-F010768C30B8}" destId="{6318A6A9-C53E-429D-944F-14D15343F7C2}" srcOrd="0" destOrd="0" presId="urn:microsoft.com/office/officeart/2005/8/layout/vList4"/>
    <dgm:cxn modelId="{9F7BE833-C3E6-42A1-8C56-84C6CC0BE30E}" srcId="{120B1BCB-1DA7-4498-949C-F010768C30B8}" destId="{4CCC4ABB-9713-47D8-856C-8517EB1B764D}" srcOrd="1" destOrd="0" parTransId="{D33C1B02-700D-41FB-97AB-9E6D651BCC95}" sibTransId="{CCAD11EF-3E0F-48FD-A652-E4190BDE9C2D}"/>
    <dgm:cxn modelId="{7DDAE8B0-C68E-4FC3-96F6-FD36BEEA87D7}" type="presOf" srcId="{CFA9B06F-73EA-482C-8373-75068C4B60B1}" destId="{5C54005B-4923-4B98-A0C2-019CAA1284A4}" srcOrd="0" destOrd="0" presId="urn:microsoft.com/office/officeart/2005/8/layout/vList4"/>
    <dgm:cxn modelId="{AC75D391-2554-46E5-8E1A-F558A8FF2CA1}" type="presOf" srcId="{4CCC4ABB-9713-47D8-856C-8517EB1B764D}" destId="{64E9CCFC-D0D8-46D8-B064-BC43AB4884B2}" srcOrd="0" destOrd="0" presId="urn:microsoft.com/office/officeart/2005/8/layout/vList4"/>
    <dgm:cxn modelId="{38097DD2-ADC6-49AD-9C6C-C9F489A90092}" type="presOf" srcId="{CFA9B06F-73EA-482C-8373-75068C4B60B1}" destId="{CC248650-CB1F-4F37-882C-F7B30CA963D8}" srcOrd="1" destOrd="0" presId="urn:microsoft.com/office/officeart/2005/8/layout/vList4"/>
    <dgm:cxn modelId="{899A03FC-8252-4DD3-8F2C-2916959682B6}" type="presOf" srcId="{4CCC4ABB-9713-47D8-856C-8517EB1B764D}" destId="{3E031202-08A3-48B9-B1F2-00FCE43F19FD}" srcOrd="1" destOrd="0" presId="urn:microsoft.com/office/officeart/2005/8/layout/vList4"/>
    <dgm:cxn modelId="{CABD991F-546D-4612-8CA1-39DD749338EF}" type="presOf" srcId="{DA1FE765-4EC6-42C4-99EF-6190AE6F99B0}" destId="{8EFB3095-FE97-40DA-A221-5DE2285BBC92}" srcOrd="1" destOrd="0" presId="urn:microsoft.com/office/officeart/2005/8/layout/vList4"/>
    <dgm:cxn modelId="{976A13FA-5819-45DA-845D-F2E5BF6F990A}" srcId="{120B1BCB-1DA7-4498-949C-F010768C30B8}" destId="{CFA9B06F-73EA-482C-8373-75068C4B60B1}" srcOrd="0" destOrd="0" parTransId="{5A46D509-4177-401E-BB65-B2C8D4C41535}" sibTransId="{28B177FF-9E56-4AC1-81DB-397024F3916B}"/>
    <dgm:cxn modelId="{48F4DFCF-EAD9-4A99-A909-E1E9AFE4E089}" type="presOf" srcId="{DA1FE765-4EC6-42C4-99EF-6190AE6F99B0}" destId="{953EEF75-D570-46AA-B4A6-DB017601A8D1}" srcOrd="0" destOrd="0" presId="urn:microsoft.com/office/officeart/2005/8/layout/vList4"/>
    <dgm:cxn modelId="{868AD54C-D618-4BC6-A75E-29CA3288D18F}" srcId="{120B1BCB-1DA7-4498-949C-F010768C30B8}" destId="{DA1FE765-4EC6-42C4-99EF-6190AE6F99B0}" srcOrd="2" destOrd="0" parTransId="{F2E59114-4AAD-4688-8A99-486C36DC476C}" sibTransId="{88F37639-4076-41A3-9A08-81FEB2B65C99}"/>
    <dgm:cxn modelId="{DD747795-98DB-4776-9783-0559919C74CB}" type="presParOf" srcId="{6318A6A9-C53E-429D-944F-14D15343F7C2}" destId="{AD44DD66-11D7-465C-AD2F-58781FA7674A}" srcOrd="0" destOrd="0" presId="urn:microsoft.com/office/officeart/2005/8/layout/vList4"/>
    <dgm:cxn modelId="{E5C8B368-971E-4C1F-A286-5C2D60DE9D83}" type="presParOf" srcId="{AD44DD66-11D7-465C-AD2F-58781FA7674A}" destId="{5C54005B-4923-4B98-A0C2-019CAA1284A4}" srcOrd="0" destOrd="0" presId="urn:microsoft.com/office/officeart/2005/8/layout/vList4"/>
    <dgm:cxn modelId="{AC1A9B5F-65E0-4D5D-AC80-79BCADDDA7D4}" type="presParOf" srcId="{AD44DD66-11D7-465C-AD2F-58781FA7674A}" destId="{6C1C6117-F396-4A22-BCAD-51FEF5BF8BE5}" srcOrd="1" destOrd="0" presId="urn:microsoft.com/office/officeart/2005/8/layout/vList4"/>
    <dgm:cxn modelId="{7A7A2AC2-66B1-4584-8C85-518A1C07478F}" type="presParOf" srcId="{AD44DD66-11D7-465C-AD2F-58781FA7674A}" destId="{CC248650-CB1F-4F37-882C-F7B30CA963D8}" srcOrd="2" destOrd="0" presId="urn:microsoft.com/office/officeart/2005/8/layout/vList4"/>
    <dgm:cxn modelId="{67173E73-C263-4679-908E-D43711DE4CBA}" type="presParOf" srcId="{6318A6A9-C53E-429D-944F-14D15343F7C2}" destId="{47164743-3355-42E5-AF8A-A10A30AD3138}" srcOrd="1" destOrd="0" presId="urn:microsoft.com/office/officeart/2005/8/layout/vList4"/>
    <dgm:cxn modelId="{69E5A87E-FC88-479F-80E7-B49ED387483D}" type="presParOf" srcId="{6318A6A9-C53E-429D-944F-14D15343F7C2}" destId="{27E9DD49-FF56-4F2A-A9D5-049507C11095}" srcOrd="2" destOrd="0" presId="urn:microsoft.com/office/officeart/2005/8/layout/vList4"/>
    <dgm:cxn modelId="{284D322F-B8A0-4D1E-9F79-0AC9D052DB22}" type="presParOf" srcId="{27E9DD49-FF56-4F2A-A9D5-049507C11095}" destId="{64E9CCFC-D0D8-46D8-B064-BC43AB4884B2}" srcOrd="0" destOrd="0" presId="urn:microsoft.com/office/officeart/2005/8/layout/vList4"/>
    <dgm:cxn modelId="{9B949E3C-B891-4F31-B5B0-62B4037C88C4}" type="presParOf" srcId="{27E9DD49-FF56-4F2A-A9D5-049507C11095}" destId="{F3D9E1AE-7618-407A-A233-2D70CC6A7A40}" srcOrd="1" destOrd="0" presId="urn:microsoft.com/office/officeart/2005/8/layout/vList4"/>
    <dgm:cxn modelId="{940AA1CA-A19B-4416-944D-7C6EFB0E81DD}" type="presParOf" srcId="{27E9DD49-FF56-4F2A-A9D5-049507C11095}" destId="{3E031202-08A3-48B9-B1F2-00FCE43F19FD}" srcOrd="2" destOrd="0" presId="urn:microsoft.com/office/officeart/2005/8/layout/vList4"/>
    <dgm:cxn modelId="{31A21209-81E1-4672-A587-CDC1D9C2A026}" type="presParOf" srcId="{6318A6A9-C53E-429D-944F-14D15343F7C2}" destId="{16127C11-8DAA-499D-8BF6-BB906DDBD72B}" srcOrd="3" destOrd="0" presId="urn:microsoft.com/office/officeart/2005/8/layout/vList4"/>
    <dgm:cxn modelId="{610349E5-1812-4974-9F58-6E79BCBAA06E}" type="presParOf" srcId="{6318A6A9-C53E-429D-944F-14D15343F7C2}" destId="{09BF107C-6CCF-49FC-BD4D-AC8D41F5DB17}" srcOrd="4" destOrd="0" presId="urn:microsoft.com/office/officeart/2005/8/layout/vList4"/>
    <dgm:cxn modelId="{489634F9-6E70-40F2-AFEF-10120ACF6695}" type="presParOf" srcId="{09BF107C-6CCF-49FC-BD4D-AC8D41F5DB17}" destId="{953EEF75-D570-46AA-B4A6-DB017601A8D1}" srcOrd="0" destOrd="0" presId="urn:microsoft.com/office/officeart/2005/8/layout/vList4"/>
    <dgm:cxn modelId="{C620C369-A4EB-45C4-B3BF-D50D8B53BB7F}" type="presParOf" srcId="{09BF107C-6CCF-49FC-BD4D-AC8D41F5DB17}" destId="{A266AFC9-BDDC-44C1-9B04-F36053AB1E33}" srcOrd="1" destOrd="0" presId="urn:microsoft.com/office/officeart/2005/8/layout/vList4"/>
    <dgm:cxn modelId="{00A39D52-B7C7-450E-ACF2-10EC19F3E167}" type="presParOf" srcId="{09BF107C-6CCF-49FC-BD4D-AC8D41F5DB17}" destId="{8EFB3095-FE97-40DA-A221-5DE2285BBC9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r>
            <a:rPr lang="en-US" sz="1800" b="1" dirty="0" smtClean="0"/>
            <a:t>PLASTIC (structural, construction)</a:t>
          </a:r>
          <a:endParaRPr lang="ru-RU" sz="1800" b="1" dirty="0" smtClean="0"/>
        </a:p>
        <a:p>
          <a:r>
            <a:rPr lang="en-US" sz="1800" b="0" dirty="0" smtClean="0"/>
            <a:t>Participation in the construction of cell membranes (integral, surface and immersed membrane proteins), all tissues and organs</a:t>
          </a:r>
          <a:endParaRPr lang="ru-RU" sz="1800" b="0" dirty="0" smtClean="0"/>
        </a:p>
        <a:p>
          <a:r>
            <a:rPr lang="en-US" sz="1800" b="0" dirty="0" smtClean="0"/>
            <a:t>Motor (supporting and contractile) function - proteins of muscles, connective tissue (actin and myosin, collagen, keratin, elastin, etc.), cytoskeleton, cilia, flagella, etc.</a:t>
          </a:r>
          <a:endParaRPr lang="ru-RU" sz="18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4CCC4ABB-9713-47D8-856C-8517EB1B764D}">
      <dgm:prSet phldrT="[Текст]" custT="1"/>
      <dgm:spPr/>
      <dgm:t>
        <a:bodyPr/>
        <a:lstStyle/>
        <a:p>
          <a:r>
            <a:rPr lang="en-US" sz="2000" b="1" dirty="0" smtClean="0"/>
            <a:t>REGULATORY</a:t>
          </a:r>
          <a:r>
            <a:rPr lang="en-US" sz="2000" b="0" dirty="0" smtClean="0"/>
            <a:t> (hormonal, signaling and receptor functions)</a:t>
          </a:r>
          <a:endParaRPr lang="ru-RU" sz="2000" b="0" dirty="0" smtClean="0"/>
        </a:p>
        <a:p>
          <a:r>
            <a:rPr lang="en-US" sz="2000" b="0" dirty="0" smtClean="0"/>
            <a:t>Hormones (insulin, parathyroid hormone, etc.)</a:t>
          </a:r>
          <a:endParaRPr lang="ru-RU" sz="2000" b="0" dirty="0" smtClean="0"/>
        </a:p>
        <a:p>
          <a:r>
            <a:rPr lang="en-US" sz="2000" b="0" dirty="0" smtClean="0"/>
            <a:t>Receptors (proteins of the CD differentiation cluster), ligands (ligand proteins), participants in signaling pathways and cascades (protein kinases), etc.</a:t>
          </a:r>
          <a:endParaRPr lang="ru-RU" sz="20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EC13AA7C-DB3E-4B35-8852-C1FB62B8A24F}">
      <dgm:prSet phldrT="[Текст]" custT="1"/>
      <dgm:spPr/>
      <dgm:t>
        <a:bodyPr/>
        <a:lstStyle/>
        <a:p>
          <a:r>
            <a:rPr lang="en-US" sz="1800" b="1" dirty="0" smtClean="0"/>
            <a:t>ENZYMATIVE (catalysis of all reactions in a living cell)</a:t>
          </a:r>
          <a:endParaRPr lang="ru-RU" sz="1800" b="1" dirty="0" smtClean="0"/>
        </a:p>
        <a:p>
          <a:r>
            <a:rPr lang="en-US" sz="1800" b="0" dirty="0" smtClean="0"/>
            <a:t>Gastrointestinal enzymes (proteases, lipases, </a:t>
          </a:r>
          <a:r>
            <a:rPr lang="en-US" sz="1800" b="0" dirty="0" err="1" smtClean="0"/>
            <a:t>glycosidases</a:t>
          </a:r>
          <a:r>
            <a:rPr lang="en-US" sz="1800" b="0" dirty="0" smtClean="0"/>
            <a:t>, nucleases)</a:t>
          </a:r>
          <a:endParaRPr lang="ru-RU" sz="1800" b="0" dirty="0" smtClean="0"/>
        </a:p>
        <a:p>
          <a:r>
            <a:rPr lang="en-US" sz="1800" b="0" dirty="0" smtClean="0"/>
            <a:t>Intracellular enzymes (lysosomes, mitochondria, EPR, proteasomes, etc.)</a:t>
          </a:r>
          <a:endParaRPr lang="ru-RU" sz="1800" b="0" dirty="0" smtClean="0"/>
        </a:p>
        <a:p>
          <a:r>
            <a:rPr lang="en-US" sz="1800" b="0" dirty="0" smtClean="0"/>
            <a:t>Extracellular enzymes (matrix proteinases)</a:t>
          </a:r>
          <a:endParaRPr lang="ru-RU" sz="1800" b="0" dirty="0" smtClean="0"/>
        </a:p>
        <a:p>
          <a:r>
            <a:rPr lang="en-US" sz="1800" b="0" dirty="0" smtClean="0"/>
            <a:t>Blood plasma enzymes (plasma and organ specific)</a:t>
          </a:r>
          <a:endParaRPr lang="ru-RU" sz="1800" b="0" dirty="0"/>
        </a:p>
      </dgm:t>
    </dgm:pt>
    <dgm:pt modelId="{FD738939-747A-48C2-B787-BD8C646FB9A1}" type="parTrans" cxnId="{6F4AC52D-A724-443E-8703-94546B09221D}">
      <dgm:prSet/>
      <dgm:spPr/>
      <dgm:t>
        <a:bodyPr/>
        <a:lstStyle/>
        <a:p>
          <a:endParaRPr lang="ru-RU"/>
        </a:p>
      </dgm:t>
    </dgm:pt>
    <dgm:pt modelId="{77B31EFE-6D71-4E85-8DF7-6B1E05028E4E}" type="sibTrans" cxnId="{6F4AC52D-A724-443E-8703-94546B09221D}">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34D80487-05FE-446D-A8F6-37D612E8CE01}" type="pres">
      <dgm:prSet presAssocID="{EC13AA7C-DB3E-4B35-8852-C1FB62B8A24F}" presName="comp" presStyleCnt="0"/>
      <dgm:spPr/>
    </dgm:pt>
    <dgm:pt modelId="{0C845EF8-0580-45E6-956F-6956939B90F0}" type="pres">
      <dgm:prSet presAssocID="{EC13AA7C-DB3E-4B35-8852-C1FB62B8A24F}" presName="box" presStyleLbl="node1" presStyleIdx="0" presStyleCnt="3"/>
      <dgm:spPr/>
      <dgm:t>
        <a:bodyPr/>
        <a:lstStyle/>
        <a:p>
          <a:endParaRPr lang="ru-RU"/>
        </a:p>
      </dgm:t>
    </dgm:pt>
    <dgm:pt modelId="{FD61FC43-4DF4-4C6F-BCB3-5660FB3F1FDF}" type="pres">
      <dgm:prSet presAssocID="{EC13AA7C-DB3E-4B35-8852-C1FB62B8A24F}"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1C094CC2-BD51-426F-86C3-13E3159DB64C}" type="pres">
      <dgm:prSet presAssocID="{EC13AA7C-DB3E-4B35-8852-C1FB62B8A24F}" presName="text" presStyleLbl="node1" presStyleIdx="0" presStyleCnt="3">
        <dgm:presLayoutVars>
          <dgm:bulletEnabled val="1"/>
        </dgm:presLayoutVars>
      </dgm:prSet>
      <dgm:spPr/>
      <dgm:t>
        <a:bodyPr/>
        <a:lstStyle/>
        <a:p>
          <a:endParaRPr lang="ru-RU"/>
        </a:p>
      </dgm:t>
    </dgm:pt>
    <dgm:pt modelId="{8C4D1F15-DE58-4C89-8A63-3080EB6E5D2B}" type="pres">
      <dgm:prSet presAssocID="{77B31EFE-6D71-4E85-8DF7-6B1E05028E4E}" presName="spacer" presStyleCnt="0"/>
      <dgm:spPr/>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1" presStyleCnt="3" custScaleY="86829"/>
      <dgm:spPr/>
      <dgm:t>
        <a:bodyPr/>
        <a:lstStyle/>
        <a:p>
          <a:endParaRPr lang="ru-RU"/>
        </a:p>
      </dgm:t>
    </dgm:pt>
    <dgm:pt modelId="{6C1C6117-F396-4A22-BCAD-51FEF5BF8BE5}" type="pres">
      <dgm:prSet presAssocID="{CFA9B06F-73EA-482C-8373-75068C4B60B1}" presName="img" presStyleLbl="fgImgPlace1" presStyleIdx="1" presStyleCnt="3" custScaleX="108923" custLinFactNeighborX="-12966"/>
      <dgm:spPr>
        <a:blipFill rotWithShape="1">
          <a:blip xmlns:r="http://schemas.openxmlformats.org/officeDocument/2006/relationships" r:embed="rId2"/>
          <a:stretch>
            <a:fillRect/>
          </a:stretch>
        </a:blipFill>
      </dgm:spPr>
      <dgm:t>
        <a:bodyPr/>
        <a:lstStyle/>
        <a:p>
          <a:endParaRPr lang="ru-RU"/>
        </a:p>
      </dgm:t>
    </dgm:pt>
    <dgm:pt modelId="{CC248650-CB1F-4F37-882C-F7B30CA963D8}" type="pres">
      <dgm:prSet presAssocID="{CFA9B06F-73EA-482C-8373-75068C4B60B1}" presName="text" presStyleLbl="node1" presStyleIdx="1" presStyleCnt="3">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2" presStyleCnt="3" custLinFactNeighborX="551" custLinFactNeighborY="1039"/>
      <dgm:spPr/>
      <dgm:t>
        <a:bodyPr/>
        <a:lstStyle/>
        <a:p>
          <a:endParaRPr lang="ru-RU"/>
        </a:p>
      </dgm:t>
    </dgm:pt>
    <dgm:pt modelId="{F3D9E1AE-7618-407A-A233-2D70CC6A7A40}" type="pres">
      <dgm:prSet presAssocID="{4CCC4ABB-9713-47D8-856C-8517EB1B764D}" presName="img" presStyleLbl="fgImgPlace1" presStyleIdx="2" presStyleCnt="3" custScaleX="108923" custScaleY="107593" custLinFactNeighborX="-9714" custLinFactNeighborY="3234"/>
      <dgm:spPr>
        <a:blipFill rotWithShape="1">
          <a:blip xmlns:r="http://schemas.openxmlformats.org/officeDocument/2006/relationships" r:embed="rId3"/>
          <a:stretch>
            <a:fillRect/>
          </a:stretch>
        </a:blipFill>
      </dgm:spPr>
      <dgm:t>
        <a:bodyPr/>
        <a:lstStyle/>
        <a:p>
          <a:endParaRPr lang="ru-RU"/>
        </a:p>
      </dgm:t>
    </dgm:pt>
    <dgm:pt modelId="{3E031202-08A3-48B9-B1F2-00FCE43F19FD}" type="pres">
      <dgm:prSet presAssocID="{4CCC4ABB-9713-47D8-856C-8517EB1B764D}" presName="text" presStyleLbl="node1" presStyleIdx="2" presStyleCnt="3">
        <dgm:presLayoutVars>
          <dgm:bulletEnabled val="1"/>
        </dgm:presLayoutVars>
      </dgm:prSet>
      <dgm:spPr/>
      <dgm:t>
        <a:bodyPr/>
        <a:lstStyle/>
        <a:p>
          <a:endParaRPr lang="ru-RU"/>
        </a:p>
      </dgm:t>
    </dgm:pt>
  </dgm:ptLst>
  <dgm:cxnLst>
    <dgm:cxn modelId="{54F6755E-E7D4-4052-9043-C0578B73DA3E}" type="presOf" srcId="{4CCC4ABB-9713-47D8-856C-8517EB1B764D}" destId="{64E9CCFC-D0D8-46D8-B064-BC43AB4884B2}" srcOrd="0" destOrd="0" presId="urn:microsoft.com/office/officeart/2005/8/layout/vList4"/>
    <dgm:cxn modelId="{E23AE0DB-0330-4129-88A9-BAD4E07F6530}" type="presOf" srcId="{EC13AA7C-DB3E-4B35-8852-C1FB62B8A24F}" destId="{0C845EF8-0580-45E6-956F-6956939B90F0}" srcOrd="0" destOrd="0" presId="urn:microsoft.com/office/officeart/2005/8/layout/vList4"/>
    <dgm:cxn modelId="{6F4AC52D-A724-443E-8703-94546B09221D}" srcId="{120B1BCB-1DA7-4498-949C-F010768C30B8}" destId="{EC13AA7C-DB3E-4B35-8852-C1FB62B8A24F}" srcOrd="0" destOrd="0" parTransId="{FD738939-747A-48C2-B787-BD8C646FB9A1}" sibTransId="{77B31EFE-6D71-4E85-8DF7-6B1E05028E4E}"/>
    <dgm:cxn modelId="{9C91095A-3C5E-4566-8ADC-B13F2261A44E}" type="presOf" srcId="{EC13AA7C-DB3E-4B35-8852-C1FB62B8A24F}" destId="{1C094CC2-BD51-426F-86C3-13E3159DB64C}" srcOrd="1" destOrd="0" presId="urn:microsoft.com/office/officeart/2005/8/layout/vList4"/>
    <dgm:cxn modelId="{B93C055F-0BD2-4B5B-995E-FA80EC813734}" type="presOf" srcId="{CFA9B06F-73EA-482C-8373-75068C4B60B1}" destId="{5C54005B-4923-4B98-A0C2-019CAA1284A4}" srcOrd="0" destOrd="0" presId="urn:microsoft.com/office/officeart/2005/8/layout/vList4"/>
    <dgm:cxn modelId="{9F7BE833-C3E6-42A1-8C56-84C6CC0BE30E}" srcId="{120B1BCB-1DA7-4498-949C-F010768C30B8}" destId="{4CCC4ABB-9713-47D8-856C-8517EB1B764D}" srcOrd="2" destOrd="0" parTransId="{D33C1B02-700D-41FB-97AB-9E6D651BCC95}" sibTransId="{CCAD11EF-3E0F-48FD-A652-E4190BDE9C2D}"/>
    <dgm:cxn modelId="{03878CFC-83AF-4220-81D9-239E42855871}" type="presOf" srcId="{CFA9B06F-73EA-482C-8373-75068C4B60B1}" destId="{CC248650-CB1F-4F37-882C-F7B30CA963D8}" srcOrd="1" destOrd="0" presId="urn:microsoft.com/office/officeart/2005/8/layout/vList4"/>
    <dgm:cxn modelId="{7DD2EDDE-E6A4-4F37-8186-CA87F47968DC}" type="presOf" srcId="{4CCC4ABB-9713-47D8-856C-8517EB1B764D}" destId="{3E031202-08A3-48B9-B1F2-00FCE43F19FD}" srcOrd="1" destOrd="0" presId="urn:microsoft.com/office/officeart/2005/8/layout/vList4"/>
    <dgm:cxn modelId="{7B69E637-D301-403E-9159-AD7D6EDBFDFD}" type="presOf" srcId="{120B1BCB-1DA7-4498-949C-F010768C30B8}" destId="{6318A6A9-C53E-429D-944F-14D15343F7C2}" srcOrd="0" destOrd="0" presId="urn:microsoft.com/office/officeart/2005/8/layout/vList4"/>
    <dgm:cxn modelId="{976A13FA-5819-45DA-845D-F2E5BF6F990A}" srcId="{120B1BCB-1DA7-4498-949C-F010768C30B8}" destId="{CFA9B06F-73EA-482C-8373-75068C4B60B1}" srcOrd="1" destOrd="0" parTransId="{5A46D509-4177-401E-BB65-B2C8D4C41535}" sibTransId="{28B177FF-9E56-4AC1-81DB-397024F3916B}"/>
    <dgm:cxn modelId="{695637DF-984A-4D1D-AC3E-3F7FD6BC81FF}" type="presParOf" srcId="{6318A6A9-C53E-429D-944F-14D15343F7C2}" destId="{34D80487-05FE-446D-A8F6-37D612E8CE01}" srcOrd="0" destOrd="0" presId="urn:microsoft.com/office/officeart/2005/8/layout/vList4"/>
    <dgm:cxn modelId="{7FFACFBB-C94B-4400-87C6-77F5F82C91C9}" type="presParOf" srcId="{34D80487-05FE-446D-A8F6-37D612E8CE01}" destId="{0C845EF8-0580-45E6-956F-6956939B90F0}" srcOrd="0" destOrd="0" presId="urn:microsoft.com/office/officeart/2005/8/layout/vList4"/>
    <dgm:cxn modelId="{4F0F3D33-BE8B-4700-B308-141D1C954472}" type="presParOf" srcId="{34D80487-05FE-446D-A8F6-37D612E8CE01}" destId="{FD61FC43-4DF4-4C6F-BCB3-5660FB3F1FDF}" srcOrd="1" destOrd="0" presId="urn:microsoft.com/office/officeart/2005/8/layout/vList4"/>
    <dgm:cxn modelId="{B02A4BEF-48F4-448D-8F09-ACACD8A1EB63}" type="presParOf" srcId="{34D80487-05FE-446D-A8F6-37D612E8CE01}" destId="{1C094CC2-BD51-426F-86C3-13E3159DB64C}" srcOrd="2" destOrd="0" presId="urn:microsoft.com/office/officeart/2005/8/layout/vList4"/>
    <dgm:cxn modelId="{03304A7C-CDC5-4F8C-B019-A282805E932D}" type="presParOf" srcId="{6318A6A9-C53E-429D-944F-14D15343F7C2}" destId="{8C4D1F15-DE58-4C89-8A63-3080EB6E5D2B}" srcOrd="1" destOrd="0" presId="urn:microsoft.com/office/officeart/2005/8/layout/vList4"/>
    <dgm:cxn modelId="{2AAA0676-EDE0-45B5-8444-81321DB4F58C}" type="presParOf" srcId="{6318A6A9-C53E-429D-944F-14D15343F7C2}" destId="{AD44DD66-11D7-465C-AD2F-58781FA7674A}" srcOrd="2" destOrd="0" presId="urn:microsoft.com/office/officeart/2005/8/layout/vList4"/>
    <dgm:cxn modelId="{116E997A-1789-45AE-947B-1D7E4A5DDDE5}" type="presParOf" srcId="{AD44DD66-11D7-465C-AD2F-58781FA7674A}" destId="{5C54005B-4923-4B98-A0C2-019CAA1284A4}" srcOrd="0" destOrd="0" presId="urn:microsoft.com/office/officeart/2005/8/layout/vList4"/>
    <dgm:cxn modelId="{42CE9F69-A072-4BE6-868A-067C2C006CF7}" type="presParOf" srcId="{AD44DD66-11D7-465C-AD2F-58781FA7674A}" destId="{6C1C6117-F396-4A22-BCAD-51FEF5BF8BE5}" srcOrd="1" destOrd="0" presId="urn:microsoft.com/office/officeart/2005/8/layout/vList4"/>
    <dgm:cxn modelId="{1EFE622F-FDA1-405D-8272-5409C506A2D5}" type="presParOf" srcId="{AD44DD66-11D7-465C-AD2F-58781FA7674A}" destId="{CC248650-CB1F-4F37-882C-F7B30CA963D8}" srcOrd="2" destOrd="0" presId="urn:microsoft.com/office/officeart/2005/8/layout/vList4"/>
    <dgm:cxn modelId="{C5BC9C84-9E7C-4F7E-80C8-0D2305B405C4}" type="presParOf" srcId="{6318A6A9-C53E-429D-944F-14D15343F7C2}" destId="{47164743-3355-42E5-AF8A-A10A30AD3138}" srcOrd="3" destOrd="0" presId="urn:microsoft.com/office/officeart/2005/8/layout/vList4"/>
    <dgm:cxn modelId="{F67A3ECF-BDD5-468B-863D-C76703D3482D}" type="presParOf" srcId="{6318A6A9-C53E-429D-944F-14D15343F7C2}" destId="{27E9DD49-FF56-4F2A-A9D5-049507C11095}" srcOrd="4" destOrd="0" presId="urn:microsoft.com/office/officeart/2005/8/layout/vList4"/>
    <dgm:cxn modelId="{5C6664A0-43EA-42AC-833B-A882B126CEEF}" type="presParOf" srcId="{27E9DD49-FF56-4F2A-A9D5-049507C11095}" destId="{64E9CCFC-D0D8-46D8-B064-BC43AB4884B2}" srcOrd="0" destOrd="0" presId="urn:microsoft.com/office/officeart/2005/8/layout/vList4"/>
    <dgm:cxn modelId="{A2880404-2614-488D-BDB2-F722D659493A}" type="presParOf" srcId="{27E9DD49-FF56-4F2A-A9D5-049507C11095}" destId="{F3D9E1AE-7618-407A-A233-2D70CC6A7A40}" srcOrd="1" destOrd="0" presId="urn:microsoft.com/office/officeart/2005/8/layout/vList4"/>
    <dgm:cxn modelId="{E30A3473-67FB-4A81-A9F9-BE1924DA0221}" type="presParOf" srcId="{27E9DD49-FF56-4F2A-A9D5-049507C11095}" destId="{3E031202-08A3-48B9-B1F2-00FCE43F19F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1600" b="1" dirty="0" smtClean="0"/>
            <a:t>SPECIFIC FUNCTIONS</a:t>
          </a:r>
          <a:endParaRPr lang="ru-RU" sz="1600" b="1" dirty="0" smtClean="0"/>
        </a:p>
        <a:p>
          <a:r>
            <a:rPr lang="en-US" sz="1600" b="0" dirty="0" smtClean="0"/>
            <a:t>Transport (plasma proteins - hemoglobin, albumin, transferrin, LP; transporter proteins of membranes and ion channels)</a:t>
          </a:r>
          <a:endParaRPr lang="ru-RU" sz="1600" b="0" dirty="0" smtClean="0"/>
        </a:p>
        <a:p>
          <a:r>
            <a:rPr lang="en-US" sz="1600" b="0" dirty="0" smtClean="0"/>
            <a:t>Oncotic and colloid-osmotic pressure of blood plasma (albumins), buffer systems</a:t>
          </a:r>
          <a:endParaRPr lang="ru-RU" sz="1600" b="0" dirty="0" smtClean="0"/>
        </a:p>
        <a:p>
          <a:r>
            <a:rPr lang="en-US" sz="1600" b="0" dirty="0" err="1" smtClean="0"/>
            <a:t>Cogenetic</a:t>
          </a:r>
          <a:r>
            <a:rPr lang="en-US" sz="1600" b="0" dirty="0" smtClean="0"/>
            <a:t> (together with NC participate in the storage and transmission of hereditary information)</a:t>
          </a:r>
          <a:endParaRPr lang="ru-RU" sz="1600" b="0" dirty="0" smtClean="0"/>
        </a:p>
        <a:p>
          <a:r>
            <a:rPr lang="en-US" sz="1600" b="0" dirty="0" smtClean="0"/>
            <a:t>Proteins with antifreeze properties - keep the blood from freezing (in Antarctic fish)</a:t>
          </a:r>
          <a:endParaRPr lang="ru-RU" sz="16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7B7D7870-1CC3-4D62-8389-5443132CC9DD}">
      <dgm:prSet custT="1"/>
      <dgm:spPr/>
      <dgm:t>
        <a:bodyPr/>
        <a:lstStyle/>
        <a:p>
          <a:r>
            <a:rPr lang="en-US" sz="1800" b="1" dirty="0" smtClean="0"/>
            <a:t>NUTRITIONAL (reserve, storage) and ENERGY</a:t>
          </a:r>
          <a:endParaRPr lang="ru-RU" sz="1800" b="1" dirty="0" smtClean="0"/>
        </a:p>
        <a:p>
          <a:r>
            <a:rPr lang="en-US" sz="1800" b="0" dirty="0" smtClean="0"/>
            <a:t>Proteins - sources of amino acids (reserve proteins, ovalbumin, milk caseins, wheat gliadin)</a:t>
          </a:r>
          <a:endParaRPr lang="ru-RU" sz="1800" b="0" dirty="0" smtClean="0"/>
        </a:p>
        <a:p>
          <a:r>
            <a:rPr lang="en-US" sz="1800" b="0" dirty="0" smtClean="0"/>
            <a:t>During fasting, they can also perform an energy function (when 1 g of proteins are burned, 16.8 kJ of energy is formed)</a:t>
          </a:r>
          <a:endParaRPr lang="ru-RU" sz="1800" b="0" dirty="0" smtClean="0"/>
        </a:p>
      </dgm:t>
    </dgm:pt>
    <dgm:pt modelId="{3817E9BE-1FB4-4DB0-9952-7CBABDE18ADC}" type="parTrans" cxnId="{BCE8E278-2C86-4566-BFE7-44124D5CCEDB}">
      <dgm:prSet/>
      <dgm:spPr/>
      <dgm:t>
        <a:bodyPr/>
        <a:lstStyle/>
        <a:p>
          <a:endParaRPr lang="ru-RU"/>
        </a:p>
      </dgm:t>
    </dgm:pt>
    <dgm:pt modelId="{840F6E14-9233-4C3A-810F-C5AE4CF978D2}" type="sibTrans" cxnId="{BCE8E278-2C86-4566-BFE7-44124D5CCEDB}">
      <dgm:prSet/>
      <dgm:spPr/>
      <dgm:t>
        <a:bodyPr/>
        <a:lstStyle/>
        <a:p>
          <a:endParaRPr lang="ru-RU"/>
        </a:p>
      </dgm:t>
    </dgm:pt>
    <dgm:pt modelId="{308D9335-E309-4D56-8083-537D7F658B13}">
      <dgm:prSet phldrT="[Текст]" custT="1"/>
      <dgm:spPr/>
      <dgm:t>
        <a:bodyPr/>
        <a:lstStyle/>
        <a:p>
          <a:r>
            <a:rPr lang="en-US" sz="1600" b="1" dirty="0" smtClean="0"/>
            <a:t>PROTECTIVE (immune)</a:t>
          </a:r>
          <a:endParaRPr lang="ru-RU" sz="1600" b="1" dirty="0" smtClean="0"/>
        </a:p>
        <a:p>
          <a:r>
            <a:rPr lang="en-US" sz="1600" b="0" dirty="0" smtClean="0"/>
            <a:t>Antibodies</a:t>
          </a:r>
          <a:endParaRPr lang="ru-RU" sz="1600" b="0" dirty="0" smtClean="0"/>
        </a:p>
        <a:p>
          <a:r>
            <a:rPr lang="en-US" sz="1600" b="0" dirty="0" smtClean="0"/>
            <a:t>Mechanical protection of mucous membranes and skin (collagen, proteoglycans)</a:t>
          </a:r>
          <a:endParaRPr lang="ru-RU" sz="1600" b="0" dirty="0" smtClean="0"/>
        </a:p>
        <a:p>
          <a:r>
            <a:rPr lang="en-US" sz="1600" b="0" dirty="0" smtClean="0"/>
            <a:t>Coagulation / fibrinolytic system proteins, complement</a:t>
          </a:r>
          <a:endParaRPr lang="ru-RU" sz="1600" b="0" dirty="0" smtClean="0"/>
        </a:p>
        <a:p>
          <a:r>
            <a:rPr lang="en-US" sz="1600" b="0" dirty="0" smtClean="0"/>
            <a:t>Group and Rh-affiliation of blood</a:t>
          </a:r>
          <a:endParaRPr lang="ru-RU" sz="1600" b="0" dirty="0" smtClean="0"/>
        </a:p>
        <a:p>
          <a:r>
            <a:rPr lang="en-US" sz="1600" b="0" dirty="0" smtClean="0"/>
            <a:t>Histocompatibility antigens (HLA antigens)</a:t>
          </a:r>
          <a:endParaRPr lang="ru-RU" sz="1600" b="0" dirty="0" smtClean="0"/>
        </a:p>
      </dgm:t>
    </dgm:pt>
    <dgm:pt modelId="{F7EE9F83-8043-4590-B023-5452243602D5}" type="parTrans" cxnId="{B4EF4675-E057-4D16-BA2D-5EE4E9F654FA}">
      <dgm:prSet/>
      <dgm:spPr/>
      <dgm:t>
        <a:bodyPr/>
        <a:lstStyle/>
        <a:p>
          <a:endParaRPr lang="ru-RU"/>
        </a:p>
      </dgm:t>
    </dgm:pt>
    <dgm:pt modelId="{9BE85DAA-9771-4611-BABC-FCE9BEDC0D61}" type="sibTrans" cxnId="{B4EF4675-E057-4D16-BA2D-5EE4E9F654FA}">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69583362-6C72-468C-AFCA-7435EB7C9116}" type="pres">
      <dgm:prSet presAssocID="{308D9335-E309-4D56-8083-537D7F658B13}" presName="comp" presStyleCnt="0"/>
      <dgm:spPr/>
    </dgm:pt>
    <dgm:pt modelId="{88E81504-307D-4E31-8935-342C9FB03D8C}" type="pres">
      <dgm:prSet presAssocID="{308D9335-E309-4D56-8083-537D7F658B13}" presName="box" presStyleLbl="node1" presStyleIdx="0" presStyleCnt="3" custScaleY="107209" custLinFactNeighborY="3179"/>
      <dgm:spPr/>
      <dgm:t>
        <a:bodyPr/>
        <a:lstStyle/>
        <a:p>
          <a:endParaRPr lang="ru-RU"/>
        </a:p>
      </dgm:t>
    </dgm:pt>
    <dgm:pt modelId="{F28FA119-2513-4EEC-92A1-74C1DAEE5393}" type="pres">
      <dgm:prSet presAssocID="{308D9335-E309-4D56-8083-537D7F658B13}" presName="img" presStyleLbl="fgImgPlace1" presStyleIdx="0" presStyleCnt="3" custScaleX="104552" custLinFactNeighborX="-6126" custLinFactNeighborY="2589"/>
      <dgm:spPr>
        <a:blipFill rotWithShape="1">
          <a:blip xmlns:r="http://schemas.openxmlformats.org/officeDocument/2006/relationships" r:embed="rId1"/>
          <a:stretch>
            <a:fillRect/>
          </a:stretch>
        </a:blipFill>
      </dgm:spPr>
      <dgm:t>
        <a:bodyPr/>
        <a:lstStyle/>
        <a:p>
          <a:endParaRPr lang="ru-RU"/>
        </a:p>
      </dgm:t>
    </dgm:pt>
    <dgm:pt modelId="{1EEFC135-1FEF-44FF-8EFD-6C1079284CD8}" type="pres">
      <dgm:prSet presAssocID="{308D9335-E309-4D56-8083-537D7F658B13}" presName="text" presStyleLbl="node1" presStyleIdx="0" presStyleCnt="3">
        <dgm:presLayoutVars>
          <dgm:bulletEnabled val="1"/>
        </dgm:presLayoutVars>
      </dgm:prSet>
      <dgm:spPr/>
      <dgm:t>
        <a:bodyPr/>
        <a:lstStyle/>
        <a:p>
          <a:endParaRPr lang="ru-RU"/>
        </a:p>
      </dgm:t>
    </dgm:pt>
    <dgm:pt modelId="{0F042219-E36B-4E1B-91E0-C883BBBC9BDC}" type="pres">
      <dgm:prSet presAssocID="{9BE85DAA-9771-4611-BABC-FCE9BEDC0D61}" presName="spacer" presStyleCnt="0"/>
      <dgm:spPr/>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1" presStyleCnt="3" custScaleY="138612" custLinFactNeighborY="2606"/>
      <dgm:spPr/>
      <dgm:t>
        <a:bodyPr/>
        <a:lstStyle/>
        <a:p>
          <a:endParaRPr lang="ru-RU"/>
        </a:p>
      </dgm:t>
    </dgm:pt>
    <dgm:pt modelId="{0B94F523-E0C3-471F-9F7A-BD134E5A85E9}" type="pres">
      <dgm:prSet presAssocID="{1818B1E1-FDF6-42C8-BA83-C2345C67786A}" presName="img" presStyleLbl="fgImgPlace1" presStyleIdx="1" presStyleCnt="3" custScaleX="104521" custLinFactNeighborX="-6141" custLinFactNeighborY="1729"/>
      <dgm:spPr>
        <a:blipFill rotWithShape="1">
          <a:blip xmlns:r="http://schemas.openxmlformats.org/officeDocument/2006/relationships" r:embed="rId2"/>
          <a:stretch>
            <a:fillRect/>
          </a:stretch>
        </a:blipFill>
      </dgm:spPr>
      <dgm:t>
        <a:bodyPr/>
        <a:lstStyle/>
        <a:p>
          <a:endParaRPr lang="ru-RU"/>
        </a:p>
      </dgm:t>
    </dgm:pt>
    <dgm:pt modelId="{7015B18A-4043-4BF2-A497-BAD34F54770D}" type="pres">
      <dgm:prSet presAssocID="{1818B1E1-FDF6-42C8-BA83-C2345C67786A}" presName="text" presStyleLbl="node1" presStyleIdx="1" presStyleCnt="3">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8C003183-A045-4E49-844C-81E78602C5F8}" type="pres">
      <dgm:prSet presAssocID="{7B7D7870-1CC3-4D62-8389-5443132CC9DD}" presName="comp" presStyleCnt="0"/>
      <dgm:spPr/>
    </dgm:pt>
    <dgm:pt modelId="{D0D48BDC-1C78-4A92-857E-D6E14C63A7FA}" type="pres">
      <dgm:prSet presAssocID="{7B7D7870-1CC3-4D62-8389-5443132CC9DD}" presName="box" presStyleLbl="node1" presStyleIdx="2" presStyleCnt="3" custScaleY="79728"/>
      <dgm:spPr/>
      <dgm:t>
        <a:bodyPr/>
        <a:lstStyle/>
        <a:p>
          <a:endParaRPr lang="ru-RU"/>
        </a:p>
      </dgm:t>
    </dgm:pt>
    <dgm:pt modelId="{A163D344-0CE8-4999-BF2C-3282228C1C31}" type="pres">
      <dgm:prSet presAssocID="{7B7D7870-1CC3-4D62-8389-5443132CC9DD}" presName="img" presStyleLbl="fgImgPlace1" presStyleIdx="2" presStyleCnt="3" custScaleY="66869" custLinFactNeighborX="-6364" custLinFactNeighborY="-1715"/>
      <dgm:spPr>
        <a:blipFill rotWithShape="1">
          <a:blip xmlns:r="http://schemas.openxmlformats.org/officeDocument/2006/relationships" r:embed="rId3"/>
          <a:stretch>
            <a:fillRect/>
          </a:stretch>
        </a:blipFill>
      </dgm:spPr>
      <dgm:t>
        <a:bodyPr/>
        <a:lstStyle/>
        <a:p>
          <a:endParaRPr lang="ru-RU"/>
        </a:p>
      </dgm:t>
    </dgm:pt>
    <dgm:pt modelId="{6CD893A1-0F15-42C8-BD91-4CC1685B9149}" type="pres">
      <dgm:prSet presAssocID="{7B7D7870-1CC3-4D62-8389-5443132CC9DD}" presName="text" presStyleLbl="node1" presStyleIdx="2" presStyleCnt="3">
        <dgm:presLayoutVars>
          <dgm:bulletEnabled val="1"/>
        </dgm:presLayoutVars>
      </dgm:prSet>
      <dgm:spPr/>
      <dgm:t>
        <a:bodyPr/>
        <a:lstStyle/>
        <a:p>
          <a:endParaRPr lang="ru-RU"/>
        </a:p>
      </dgm:t>
    </dgm:pt>
  </dgm:ptLst>
  <dgm:cxnLst>
    <dgm:cxn modelId="{47D00258-1432-4633-A629-351084465077}" type="presOf" srcId="{308D9335-E309-4D56-8083-537D7F658B13}" destId="{88E81504-307D-4E31-8935-342C9FB03D8C}" srcOrd="0" destOrd="0" presId="urn:microsoft.com/office/officeart/2005/8/layout/vList4"/>
    <dgm:cxn modelId="{1C50C17B-2FA4-4AE8-B9B3-EA10B361B70E}" type="presOf" srcId="{308D9335-E309-4D56-8083-537D7F658B13}" destId="{1EEFC135-1FEF-44FF-8EFD-6C1079284CD8}" srcOrd="1" destOrd="0" presId="urn:microsoft.com/office/officeart/2005/8/layout/vList4"/>
    <dgm:cxn modelId="{28663B51-2039-4236-96D4-099D53C6F5C3}" type="presOf" srcId="{1818B1E1-FDF6-42C8-BA83-C2345C67786A}" destId="{BAECF3CB-884C-4C1A-8D7C-641C75C1B35E}" srcOrd="0" destOrd="0" presId="urn:microsoft.com/office/officeart/2005/8/layout/vList4"/>
    <dgm:cxn modelId="{B4EF4675-E057-4D16-BA2D-5EE4E9F654FA}" srcId="{120B1BCB-1DA7-4498-949C-F010768C30B8}" destId="{308D9335-E309-4D56-8083-537D7F658B13}" srcOrd="0" destOrd="0" parTransId="{F7EE9F83-8043-4590-B023-5452243602D5}" sibTransId="{9BE85DAA-9771-4611-BABC-FCE9BEDC0D61}"/>
    <dgm:cxn modelId="{3A47B7DD-D5DE-4FD3-8994-B3BC92304157}" type="presOf" srcId="{1818B1E1-FDF6-42C8-BA83-C2345C67786A}" destId="{7015B18A-4043-4BF2-A497-BAD34F54770D}" srcOrd="1" destOrd="0" presId="urn:microsoft.com/office/officeart/2005/8/layout/vList4"/>
    <dgm:cxn modelId="{A4E5F75D-C0F6-435D-A646-1E71B0D02F2D}" srcId="{120B1BCB-1DA7-4498-949C-F010768C30B8}" destId="{1818B1E1-FDF6-42C8-BA83-C2345C67786A}" srcOrd="1" destOrd="0" parTransId="{36FFC95F-CE11-48EB-BEBB-C3DFFB2983AA}" sibTransId="{CA838718-E654-47F7-B1A4-CDED485234FB}"/>
    <dgm:cxn modelId="{4601D63C-8932-4244-8EA3-BFD57CA33E0F}" type="presOf" srcId="{7B7D7870-1CC3-4D62-8389-5443132CC9DD}" destId="{D0D48BDC-1C78-4A92-857E-D6E14C63A7FA}" srcOrd="0" destOrd="0" presId="urn:microsoft.com/office/officeart/2005/8/layout/vList4"/>
    <dgm:cxn modelId="{D95BAC42-4EE6-4CF8-8D2F-131B9CE7C406}" type="presOf" srcId="{120B1BCB-1DA7-4498-949C-F010768C30B8}" destId="{6318A6A9-C53E-429D-944F-14D15343F7C2}" srcOrd="0" destOrd="0" presId="urn:microsoft.com/office/officeart/2005/8/layout/vList4"/>
    <dgm:cxn modelId="{BCE8E278-2C86-4566-BFE7-44124D5CCEDB}" srcId="{120B1BCB-1DA7-4498-949C-F010768C30B8}" destId="{7B7D7870-1CC3-4D62-8389-5443132CC9DD}" srcOrd="2" destOrd="0" parTransId="{3817E9BE-1FB4-4DB0-9952-7CBABDE18ADC}" sibTransId="{840F6E14-9233-4C3A-810F-C5AE4CF978D2}"/>
    <dgm:cxn modelId="{0F27AB2C-7F99-456F-B13A-FE257E11DC05}" type="presOf" srcId="{7B7D7870-1CC3-4D62-8389-5443132CC9DD}" destId="{6CD893A1-0F15-42C8-BD91-4CC1685B9149}" srcOrd="1" destOrd="0" presId="urn:microsoft.com/office/officeart/2005/8/layout/vList4"/>
    <dgm:cxn modelId="{76AA62A2-1D52-474E-A787-F535748FAB0C}" type="presParOf" srcId="{6318A6A9-C53E-429D-944F-14D15343F7C2}" destId="{69583362-6C72-468C-AFCA-7435EB7C9116}" srcOrd="0" destOrd="0" presId="urn:microsoft.com/office/officeart/2005/8/layout/vList4"/>
    <dgm:cxn modelId="{FC8D8F24-3A1E-4300-9594-3E28A202C502}" type="presParOf" srcId="{69583362-6C72-468C-AFCA-7435EB7C9116}" destId="{88E81504-307D-4E31-8935-342C9FB03D8C}" srcOrd="0" destOrd="0" presId="urn:microsoft.com/office/officeart/2005/8/layout/vList4"/>
    <dgm:cxn modelId="{A05C30C8-5743-49E0-AC77-C073E9DE846E}" type="presParOf" srcId="{69583362-6C72-468C-AFCA-7435EB7C9116}" destId="{F28FA119-2513-4EEC-92A1-74C1DAEE5393}" srcOrd="1" destOrd="0" presId="urn:microsoft.com/office/officeart/2005/8/layout/vList4"/>
    <dgm:cxn modelId="{C8BF993D-A7BC-42D8-AD44-B142A3378A69}" type="presParOf" srcId="{69583362-6C72-468C-AFCA-7435EB7C9116}" destId="{1EEFC135-1FEF-44FF-8EFD-6C1079284CD8}" srcOrd="2" destOrd="0" presId="urn:microsoft.com/office/officeart/2005/8/layout/vList4"/>
    <dgm:cxn modelId="{394BD8CE-261D-4BCE-8D97-8B71075A6E68}" type="presParOf" srcId="{6318A6A9-C53E-429D-944F-14D15343F7C2}" destId="{0F042219-E36B-4E1B-91E0-C883BBBC9BDC}" srcOrd="1" destOrd="0" presId="urn:microsoft.com/office/officeart/2005/8/layout/vList4"/>
    <dgm:cxn modelId="{FC6E37FE-2ABC-40A1-A303-BDEF8D3531A9}" type="presParOf" srcId="{6318A6A9-C53E-429D-944F-14D15343F7C2}" destId="{9D872CAE-4356-402B-A97D-5A8E2FDC23B8}" srcOrd="2" destOrd="0" presId="urn:microsoft.com/office/officeart/2005/8/layout/vList4"/>
    <dgm:cxn modelId="{368E4152-C35C-47EF-BD61-3EBEECD466FC}" type="presParOf" srcId="{9D872CAE-4356-402B-A97D-5A8E2FDC23B8}" destId="{BAECF3CB-884C-4C1A-8D7C-641C75C1B35E}" srcOrd="0" destOrd="0" presId="urn:microsoft.com/office/officeart/2005/8/layout/vList4"/>
    <dgm:cxn modelId="{34CEADF3-BBB4-4A75-A7E6-12792DD17A1B}" type="presParOf" srcId="{9D872CAE-4356-402B-A97D-5A8E2FDC23B8}" destId="{0B94F523-E0C3-471F-9F7A-BD134E5A85E9}" srcOrd="1" destOrd="0" presId="urn:microsoft.com/office/officeart/2005/8/layout/vList4"/>
    <dgm:cxn modelId="{7EEB536A-621B-4E16-BB81-4B536801BA5F}" type="presParOf" srcId="{9D872CAE-4356-402B-A97D-5A8E2FDC23B8}" destId="{7015B18A-4043-4BF2-A497-BAD34F54770D}" srcOrd="2" destOrd="0" presId="urn:microsoft.com/office/officeart/2005/8/layout/vList4"/>
    <dgm:cxn modelId="{1477C217-0180-49F7-B458-939CC1535922}" type="presParOf" srcId="{6318A6A9-C53E-429D-944F-14D15343F7C2}" destId="{26EF88BE-6088-408B-873B-F8F58D7A4C9E}" srcOrd="3" destOrd="0" presId="urn:microsoft.com/office/officeart/2005/8/layout/vList4"/>
    <dgm:cxn modelId="{31BDFDAA-2047-491E-AEE0-0A7786B4A2B5}" type="presParOf" srcId="{6318A6A9-C53E-429D-944F-14D15343F7C2}" destId="{8C003183-A045-4E49-844C-81E78602C5F8}" srcOrd="4" destOrd="0" presId="urn:microsoft.com/office/officeart/2005/8/layout/vList4"/>
    <dgm:cxn modelId="{5BB652C9-8AA2-4867-88A6-A487233C1BF5}" type="presParOf" srcId="{8C003183-A045-4E49-844C-81E78602C5F8}" destId="{D0D48BDC-1C78-4A92-857E-D6E14C63A7FA}" srcOrd="0" destOrd="0" presId="urn:microsoft.com/office/officeart/2005/8/layout/vList4"/>
    <dgm:cxn modelId="{8ACC00D5-6E90-4CC2-BF54-20D42F6AB92E}" type="presParOf" srcId="{8C003183-A045-4E49-844C-81E78602C5F8}" destId="{A163D344-0CE8-4999-BF2C-3282228C1C31}" srcOrd="1" destOrd="0" presId="urn:microsoft.com/office/officeart/2005/8/layout/vList4"/>
    <dgm:cxn modelId="{DADDE910-9639-48BC-B172-44FD2F68C25E}" type="presParOf" srcId="{8C003183-A045-4E49-844C-81E78602C5F8}" destId="{6CD893A1-0F15-42C8-BD91-4CC1685B914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2000" b="1" dirty="0" smtClean="0"/>
            <a:t>ANTIBIOTICS, TOXINS, POISONS</a:t>
          </a:r>
          <a:endParaRPr lang="ru-RU" sz="2000" b="1" dirty="0" smtClean="0"/>
        </a:p>
        <a:p>
          <a:r>
            <a:rPr lang="en-US" sz="2000" b="0" dirty="0" smtClean="0"/>
            <a:t>Snake venoms (viper phospholipase enzyme, asp neurotoxins, etc.)</a:t>
          </a:r>
          <a:endParaRPr lang="ru-RU" sz="2000" b="0" dirty="0" smtClean="0"/>
        </a:p>
        <a:p>
          <a:r>
            <a:rPr lang="en-US" sz="2000" b="0" dirty="0" smtClean="0"/>
            <a:t>Plant toxins (protein toxin ricin castor oil plant)</a:t>
          </a:r>
          <a:endParaRPr lang="ru-RU" sz="2000" b="0" dirty="0" smtClean="0"/>
        </a:p>
        <a:p>
          <a:r>
            <a:rPr lang="en-US" sz="2000" b="0" dirty="0" smtClean="0"/>
            <a:t>Microorganism toxins (diphtheria, cholera toxin, botulinum toxin)</a:t>
          </a:r>
          <a:endParaRPr lang="ru-RU" sz="2000" b="0" dirty="0" smtClean="0"/>
        </a:p>
        <a:p>
          <a:r>
            <a:rPr lang="en-US" sz="2000" b="0" dirty="0" smtClean="0"/>
            <a:t>Antibiotics (high molecular weight </a:t>
          </a:r>
          <a:r>
            <a:rPr lang="en-US" sz="2000" b="0" dirty="0" err="1" smtClean="0"/>
            <a:t>glycopeptide</a:t>
          </a:r>
          <a:r>
            <a:rPr lang="en-US" sz="2000" b="0" dirty="0" smtClean="0"/>
            <a:t> vancomycin)</a:t>
          </a:r>
          <a:endParaRPr lang="ru-RU" sz="20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0A176D91-2A30-45DA-BC43-672FD45E7CED}">
      <dgm:prSet custT="1"/>
      <dgm:spPr/>
      <dgm:t>
        <a:bodyPr/>
        <a:lstStyle/>
        <a:p>
          <a:r>
            <a:rPr lang="en-US" sz="1800" b="1" dirty="0" smtClean="0"/>
            <a:t>OTHER </a:t>
          </a:r>
          <a:r>
            <a:rPr lang="en-US" sz="1800" b="1" dirty="0" smtClean="0"/>
            <a:t>MEDICAL SIGNIFICANCE</a:t>
          </a:r>
          <a:endParaRPr lang="ru-RU" sz="1800" b="1" dirty="0" smtClean="0"/>
        </a:p>
        <a:p>
          <a:r>
            <a:rPr lang="en-US" sz="1800" b="1" dirty="0" err="1" smtClean="0"/>
            <a:t>Enzymodiagnostics</a:t>
          </a:r>
          <a:r>
            <a:rPr lang="en-US" sz="1800" b="1" dirty="0" smtClean="0"/>
            <a:t>, </a:t>
          </a:r>
          <a:r>
            <a:rPr lang="en-US" sz="1800" b="0" dirty="0" smtClean="0"/>
            <a:t>enzyme therapy</a:t>
          </a:r>
          <a:endParaRPr lang="ru-RU" sz="1800" b="0" dirty="0" smtClean="0"/>
        </a:p>
        <a:p>
          <a:r>
            <a:rPr lang="en-US" sz="1800" b="1" dirty="0" smtClean="0"/>
            <a:t>Antihypertensive drugs</a:t>
          </a:r>
          <a:r>
            <a:rPr lang="en-US" sz="1800" b="0" dirty="0" smtClean="0"/>
            <a:t> (angiotensin converting enzyme inhibitors - captopril, </a:t>
          </a:r>
          <a:r>
            <a:rPr lang="en-US" sz="1800" b="0" dirty="0" err="1" smtClean="0"/>
            <a:t>enalapril</a:t>
          </a:r>
          <a:r>
            <a:rPr lang="en-US" sz="1800" b="0" dirty="0" smtClean="0"/>
            <a:t>, </a:t>
          </a:r>
          <a:r>
            <a:rPr lang="en-US" sz="1800" b="0" dirty="0" err="1" smtClean="0"/>
            <a:t>lisinopril</a:t>
          </a:r>
          <a:r>
            <a:rPr lang="en-US" sz="1800" b="0" dirty="0" smtClean="0"/>
            <a:t>)</a:t>
          </a:r>
          <a:endParaRPr lang="ru-RU" sz="1800" b="0" dirty="0" smtClean="0"/>
        </a:p>
        <a:p>
          <a:r>
            <a:rPr lang="en-US" sz="1800" b="0" dirty="0" smtClean="0"/>
            <a:t>Preparations for </a:t>
          </a:r>
          <a:r>
            <a:rPr lang="en-US" sz="1800" b="1" dirty="0" smtClean="0"/>
            <a:t>parenteral nutrition </a:t>
          </a:r>
          <a:r>
            <a:rPr lang="en-US" sz="1800" b="0" dirty="0" smtClean="0"/>
            <a:t>and replacement of protein losses (albumin)</a:t>
          </a:r>
          <a:endParaRPr lang="ru-RU" sz="1800" b="0" dirty="0" smtClean="0"/>
        </a:p>
        <a:p>
          <a:r>
            <a:rPr lang="en-US" sz="1800" b="1" dirty="0" err="1" smtClean="0"/>
            <a:t>Immunomodulators</a:t>
          </a:r>
          <a:r>
            <a:rPr lang="en-US" sz="1800" b="1" dirty="0" smtClean="0"/>
            <a:t> (</a:t>
          </a:r>
          <a:r>
            <a:rPr lang="en-US" sz="1800" b="1" dirty="0" err="1" smtClean="0"/>
            <a:t>thymogen</a:t>
          </a:r>
          <a:r>
            <a:rPr lang="en-US" sz="1800" b="0" dirty="0" smtClean="0"/>
            <a:t>) and hormone analogs (oxytocin, </a:t>
          </a:r>
          <a:r>
            <a:rPr lang="en-US" sz="1800" b="0" dirty="0" err="1" smtClean="0"/>
            <a:t>ocreotide</a:t>
          </a:r>
          <a:r>
            <a:rPr lang="en-US" sz="1800" b="0" dirty="0" smtClean="0"/>
            <a:t>, desmopressin, human insulin, glucagon, etc.)</a:t>
          </a:r>
          <a:endParaRPr lang="ru-RU" sz="1800" b="0" dirty="0" smtClean="0"/>
        </a:p>
        <a:p>
          <a:r>
            <a:rPr lang="en-US" sz="1800" b="1" dirty="0" smtClean="0"/>
            <a:t>Enzyme inhibitors </a:t>
          </a:r>
          <a:r>
            <a:rPr lang="en-US" sz="1800" b="0" dirty="0" smtClean="0"/>
            <a:t>(cholinesterase inhibitors, monoamine oxidase inhibitors, protease inhibitors, etc.)</a:t>
          </a:r>
          <a:endParaRPr lang="ru-RU" sz="1800" b="0" dirty="0" smtClean="0"/>
        </a:p>
      </dgm:t>
    </dgm:pt>
    <dgm:pt modelId="{6984B6D0-846D-4428-82F8-CA130FD56DF3}" type="parTrans" cxnId="{43A01B1A-6532-4BC2-BD36-7681F3146482}">
      <dgm:prSet/>
      <dgm:spPr/>
      <dgm:t>
        <a:bodyPr/>
        <a:lstStyle/>
        <a:p>
          <a:endParaRPr lang="ru-RU"/>
        </a:p>
      </dgm:t>
    </dgm:pt>
    <dgm:pt modelId="{E92B6435-5F91-4330-A300-D108876A6945}" type="sibTrans" cxnId="{43A01B1A-6532-4BC2-BD36-7681F3146482}">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0" presStyleCnt="2" custScaleY="88656" custLinFactNeighborX="-1205" custLinFactNeighborY="2296"/>
      <dgm:spPr/>
      <dgm:t>
        <a:bodyPr/>
        <a:lstStyle/>
        <a:p>
          <a:endParaRPr lang="ru-RU"/>
        </a:p>
      </dgm:t>
    </dgm:pt>
    <dgm:pt modelId="{0B94F523-E0C3-471F-9F7A-BD134E5A85E9}" type="pres">
      <dgm:prSet presAssocID="{1818B1E1-FDF6-42C8-BA83-C2345C67786A}" presName="img" presStyleLbl="fgImgPlace1" presStyleIdx="0" presStyleCnt="2" custScaleX="104521" custLinFactNeighborX="-6619" custLinFactNeighborY="3505"/>
      <dgm:spPr>
        <a:blipFill rotWithShape="1">
          <a:blip xmlns:r="http://schemas.openxmlformats.org/officeDocument/2006/relationships" r:embed="rId1"/>
          <a:stretch>
            <a:fillRect/>
          </a:stretch>
        </a:blipFill>
      </dgm:spPr>
      <dgm:t>
        <a:bodyPr/>
        <a:lstStyle/>
        <a:p>
          <a:endParaRPr lang="ru-RU"/>
        </a:p>
      </dgm:t>
    </dgm:pt>
    <dgm:pt modelId="{7015B18A-4043-4BF2-A497-BAD34F54770D}" type="pres">
      <dgm:prSet presAssocID="{1818B1E1-FDF6-42C8-BA83-C2345C67786A}" presName="text" presStyleLbl="node1" presStyleIdx="0" presStyleCnt="2">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7D86F63B-DABF-42F4-A413-DCDBADDEABB3}" type="pres">
      <dgm:prSet presAssocID="{0A176D91-2A30-45DA-BC43-672FD45E7CED}" presName="comp" presStyleCnt="0"/>
      <dgm:spPr/>
    </dgm:pt>
    <dgm:pt modelId="{F809B2EE-53DF-4FD9-BA2A-E19BEF7A1259}" type="pres">
      <dgm:prSet presAssocID="{0A176D91-2A30-45DA-BC43-672FD45E7CED}" presName="box" presStyleLbl="node1" presStyleIdx="1" presStyleCnt="2"/>
      <dgm:spPr/>
      <dgm:t>
        <a:bodyPr/>
        <a:lstStyle/>
        <a:p>
          <a:endParaRPr lang="ru-RU"/>
        </a:p>
      </dgm:t>
    </dgm:pt>
    <dgm:pt modelId="{C5954AE6-078B-4636-B8B3-FF9ED440C0EB}" type="pres">
      <dgm:prSet presAssocID="{0A176D91-2A30-45DA-BC43-672FD45E7CED}" presName="img" presStyleLbl="fgImgPlace1" presStyleIdx="1" presStyleCnt="2" custScaleX="113450" custScaleY="112334" custLinFactNeighborX="-9314" custLinFactNeighborY="-960"/>
      <dgm:spPr>
        <a:blipFill rotWithShape="1">
          <a:blip xmlns:r="http://schemas.openxmlformats.org/officeDocument/2006/relationships" r:embed="rId2"/>
          <a:stretch>
            <a:fillRect/>
          </a:stretch>
        </a:blipFill>
      </dgm:spPr>
      <dgm:t>
        <a:bodyPr/>
        <a:lstStyle/>
        <a:p>
          <a:endParaRPr lang="ru-RU"/>
        </a:p>
      </dgm:t>
    </dgm:pt>
    <dgm:pt modelId="{F4F2E9BA-2F40-4DC2-9939-B7332ED05BBA}" type="pres">
      <dgm:prSet presAssocID="{0A176D91-2A30-45DA-BC43-672FD45E7CED}" presName="text" presStyleLbl="node1" presStyleIdx="1" presStyleCnt="2">
        <dgm:presLayoutVars>
          <dgm:bulletEnabled val="1"/>
        </dgm:presLayoutVars>
      </dgm:prSet>
      <dgm:spPr/>
      <dgm:t>
        <a:bodyPr/>
        <a:lstStyle/>
        <a:p>
          <a:endParaRPr lang="ru-RU"/>
        </a:p>
      </dgm:t>
    </dgm:pt>
  </dgm:ptLst>
  <dgm:cxnLst>
    <dgm:cxn modelId="{025BFE1C-2A19-41F4-A378-13B91077FDC9}" type="presOf" srcId="{1818B1E1-FDF6-42C8-BA83-C2345C67786A}" destId="{7015B18A-4043-4BF2-A497-BAD34F54770D}" srcOrd="1" destOrd="0" presId="urn:microsoft.com/office/officeart/2005/8/layout/vList4"/>
    <dgm:cxn modelId="{EAE7816E-8B14-4A28-A67F-A4B274C870D7}" type="presOf" srcId="{1818B1E1-FDF6-42C8-BA83-C2345C67786A}" destId="{BAECF3CB-884C-4C1A-8D7C-641C75C1B35E}" srcOrd="0" destOrd="0" presId="urn:microsoft.com/office/officeart/2005/8/layout/vList4"/>
    <dgm:cxn modelId="{4C492F53-AD91-4BDC-89CC-C125E6B1A730}" type="presOf" srcId="{0A176D91-2A30-45DA-BC43-672FD45E7CED}" destId="{F4F2E9BA-2F40-4DC2-9939-B7332ED05BBA}" srcOrd="1" destOrd="0" presId="urn:microsoft.com/office/officeart/2005/8/layout/vList4"/>
    <dgm:cxn modelId="{A4E5F75D-C0F6-435D-A646-1E71B0D02F2D}" srcId="{120B1BCB-1DA7-4498-949C-F010768C30B8}" destId="{1818B1E1-FDF6-42C8-BA83-C2345C67786A}" srcOrd="0" destOrd="0" parTransId="{36FFC95F-CE11-48EB-BEBB-C3DFFB2983AA}" sibTransId="{CA838718-E654-47F7-B1A4-CDED485234FB}"/>
    <dgm:cxn modelId="{43A01B1A-6532-4BC2-BD36-7681F3146482}" srcId="{120B1BCB-1DA7-4498-949C-F010768C30B8}" destId="{0A176D91-2A30-45DA-BC43-672FD45E7CED}" srcOrd="1" destOrd="0" parTransId="{6984B6D0-846D-4428-82F8-CA130FD56DF3}" sibTransId="{E92B6435-5F91-4330-A300-D108876A6945}"/>
    <dgm:cxn modelId="{7A9E02E1-D29F-46D7-855F-45AFA4AC3610}" type="presOf" srcId="{0A176D91-2A30-45DA-BC43-672FD45E7CED}" destId="{F809B2EE-53DF-4FD9-BA2A-E19BEF7A1259}" srcOrd="0" destOrd="0" presId="urn:microsoft.com/office/officeart/2005/8/layout/vList4"/>
    <dgm:cxn modelId="{AB721C63-7DD0-42CC-BA32-BD012A9B0505}" type="presOf" srcId="{120B1BCB-1DA7-4498-949C-F010768C30B8}" destId="{6318A6A9-C53E-429D-944F-14D15343F7C2}" srcOrd="0" destOrd="0" presId="urn:microsoft.com/office/officeart/2005/8/layout/vList4"/>
    <dgm:cxn modelId="{F0444348-2C55-44DE-B06D-19570AA7B603}" type="presParOf" srcId="{6318A6A9-C53E-429D-944F-14D15343F7C2}" destId="{9D872CAE-4356-402B-A97D-5A8E2FDC23B8}" srcOrd="0" destOrd="0" presId="urn:microsoft.com/office/officeart/2005/8/layout/vList4"/>
    <dgm:cxn modelId="{780AB0E0-0995-4D48-B67C-35628F149131}" type="presParOf" srcId="{9D872CAE-4356-402B-A97D-5A8E2FDC23B8}" destId="{BAECF3CB-884C-4C1A-8D7C-641C75C1B35E}" srcOrd="0" destOrd="0" presId="urn:microsoft.com/office/officeart/2005/8/layout/vList4"/>
    <dgm:cxn modelId="{4A31AE14-835F-476F-BD61-03059EC8A52A}" type="presParOf" srcId="{9D872CAE-4356-402B-A97D-5A8E2FDC23B8}" destId="{0B94F523-E0C3-471F-9F7A-BD134E5A85E9}" srcOrd="1" destOrd="0" presId="urn:microsoft.com/office/officeart/2005/8/layout/vList4"/>
    <dgm:cxn modelId="{4EE2F74A-211B-42FC-894E-FB265C467B37}" type="presParOf" srcId="{9D872CAE-4356-402B-A97D-5A8E2FDC23B8}" destId="{7015B18A-4043-4BF2-A497-BAD34F54770D}" srcOrd="2" destOrd="0" presId="urn:microsoft.com/office/officeart/2005/8/layout/vList4"/>
    <dgm:cxn modelId="{3CB821D2-9938-4DEA-9291-DBE036BCB568}" type="presParOf" srcId="{6318A6A9-C53E-429D-944F-14D15343F7C2}" destId="{26EF88BE-6088-408B-873B-F8F58D7A4C9E}" srcOrd="1" destOrd="0" presId="urn:microsoft.com/office/officeart/2005/8/layout/vList4"/>
    <dgm:cxn modelId="{7A149CA8-B616-4D1D-9D4C-819D72593F4A}" type="presParOf" srcId="{6318A6A9-C53E-429D-944F-14D15343F7C2}" destId="{7D86F63B-DABF-42F4-A413-DCDBADDEABB3}" srcOrd="2" destOrd="0" presId="urn:microsoft.com/office/officeart/2005/8/layout/vList4"/>
    <dgm:cxn modelId="{4D0E520E-F665-430D-A84F-FFFA2A70B6A6}" type="presParOf" srcId="{7D86F63B-DABF-42F4-A413-DCDBADDEABB3}" destId="{F809B2EE-53DF-4FD9-BA2A-E19BEF7A1259}" srcOrd="0" destOrd="0" presId="urn:microsoft.com/office/officeart/2005/8/layout/vList4"/>
    <dgm:cxn modelId="{793D33C7-7A6F-40B3-BCAF-72AA51048C88}" type="presParOf" srcId="{7D86F63B-DABF-42F4-A413-DCDBADDEABB3}" destId="{C5954AE6-078B-4636-B8B3-FF9ED440C0EB}" srcOrd="1" destOrd="0" presId="urn:microsoft.com/office/officeart/2005/8/layout/vList4"/>
    <dgm:cxn modelId="{5584718F-0D8C-41EF-A930-29C5C93E6EB1}" type="presParOf" srcId="{7D86F63B-DABF-42F4-A413-DCDBADDEABB3}" destId="{F4F2E9BA-2F40-4DC2-9939-B7332ED05B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991BD9-21ED-4573-B68F-A1D7DCDADB34}"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B6DB4825-4216-4234-AC7D-4122A305B84B}">
      <dgm:prSet phldrT="[Текст]"/>
      <dgm:spPr/>
      <dgm:t>
        <a:bodyPr/>
        <a:lstStyle/>
        <a:p>
          <a:r>
            <a:rPr lang="en-US" b="1" dirty="0" smtClean="0">
              <a:solidFill>
                <a:srgbClr val="FF0000"/>
              </a:solidFill>
            </a:rPr>
            <a:t>Glycoproteins</a:t>
          </a:r>
          <a:endParaRPr lang="ru-RU" b="1" dirty="0" smtClean="0">
            <a:solidFill>
              <a:srgbClr val="FF0000"/>
            </a:solidFill>
          </a:endParaRPr>
        </a:p>
        <a:p>
          <a:r>
            <a:rPr lang="en-US" b="1" dirty="0" smtClean="0">
              <a:solidFill>
                <a:schemeClr val="tx1"/>
              </a:solidFill>
            </a:rPr>
            <a:t>contain carbohydrate residues</a:t>
          </a:r>
          <a:endParaRPr lang="ru-RU" b="1" dirty="0" smtClean="0">
            <a:solidFill>
              <a:schemeClr val="tx1"/>
            </a:solidFill>
          </a:endParaRPr>
        </a:p>
        <a:p>
          <a:r>
            <a:rPr lang="en-US" b="1" dirty="0" smtClean="0">
              <a:solidFill>
                <a:schemeClr val="tx1"/>
              </a:solidFill>
            </a:rPr>
            <a:t>covalent bonds (O- or N-</a:t>
          </a:r>
          <a:r>
            <a:rPr lang="en-US" b="1" dirty="0" err="1" smtClean="0">
              <a:solidFill>
                <a:schemeClr val="tx1"/>
              </a:solidFill>
            </a:rPr>
            <a:t>glycosidic</a:t>
          </a:r>
          <a:r>
            <a:rPr lang="en-US" b="1" dirty="0" smtClean="0">
              <a:solidFill>
                <a:schemeClr val="tx1"/>
              </a:solidFill>
            </a:rPr>
            <a:t>)</a:t>
          </a:r>
          <a:endParaRPr lang="ru-RU" b="1" dirty="0">
            <a:solidFill>
              <a:schemeClr val="tx1"/>
            </a:solidFill>
          </a:endParaRPr>
        </a:p>
      </dgm:t>
    </dgm:pt>
    <dgm:pt modelId="{8EC976E1-6013-4439-A478-221FF849AD20}" type="parTrans" cxnId="{F8F838DC-481F-4ABD-8E1E-64BC57CA9632}">
      <dgm:prSet/>
      <dgm:spPr/>
      <dgm:t>
        <a:bodyPr/>
        <a:lstStyle/>
        <a:p>
          <a:endParaRPr lang="ru-RU"/>
        </a:p>
      </dgm:t>
    </dgm:pt>
    <dgm:pt modelId="{86ABD6F1-288D-4BEF-A11A-9E2D78C171F4}" type="sibTrans" cxnId="{F8F838DC-481F-4ABD-8E1E-64BC57CA9632}">
      <dgm:prSet/>
      <dgm:spPr/>
      <dgm:t>
        <a:bodyPr/>
        <a:lstStyle/>
        <a:p>
          <a:endParaRPr lang="ru-RU"/>
        </a:p>
      </dgm:t>
    </dgm:pt>
    <dgm:pt modelId="{0972BAB4-F6C9-4798-AF2A-DE92DA8F0EE3}">
      <dgm:prSet phldrT="[Текст]"/>
      <dgm:spPr/>
      <dgm:t>
        <a:bodyPr/>
        <a:lstStyle/>
        <a:p>
          <a:r>
            <a:rPr lang="en-US" b="1" dirty="0" smtClean="0">
              <a:solidFill>
                <a:srgbClr val="FF0000"/>
              </a:solidFill>
            </a:rPr>
            <a:t>Lipoproteins</a:t>
          </a:r>
          <a:endParaRPr lang="ru-RU" b="1" dirty="0" smtClean="0">
            <a:solidFill>
              <a:srgbClr val="FF0000"/>
            </a:solidFill>
          </a:endParaRPr>
        </a:p>
        <a:p>
          <a:r>
            <a:rPr lang="en-US" b="1" dirty="0" smtClean="0">
              <a:solidFill>
                <a:schemeClr val="tx1"/>
              </a:solidFill>
            </a:rPr>
            <a:t>contain lipids</a:t>
          </a:r>
          <a:endParaRPr lang="ru-RU" b="1" dirty="0" smtClean="0">
            <a:solidFill>
              <a:schemeClr val="tx1"/>
            </a:solidFill>
          </a:endParaRPr>
        </a:p>
        <a:p>
          <a:r>
            <a:rPr lang="en-US" b="1" dirty="0" smtClean="0">
              <a:solidFill>
                <a:schemeClr val="tx1"/>
              </a:solidFill>
            </a:rPr>
            <a:t>non-covalent bonds (hydrophobic and electrostatic interactions)</a:t>
          </a:r>
          <a:endParaRPr lang="ru-RU" dirty="0">
            <a:solidFill>
              <a:schemeClr val="tx1"/>
            </a:solidFill>
          </a:endParaRPr>
        </a:p>
      </dgm:t>
    </dgm:pt>
    <dgm:pt modelId="{2F58D51C-8F69-4B1D-8A9A-0DD7D3CED1CB}" type="parTrans" cxnId="{02B17C32-6410-4668-9BB6-2029E71EA297}">
      <dgm:prSet/>
      <dgm:spPr/>
      <dgm:t>
        <a:bodyPr/>
        <a:lstStyle/>
        <a:p>
          <a:endParaRPr lang="ru-RU"/>
        </a:p>
      </dgm:t>
    </dgm:pt>
    <dgm:pt modelId="{5B288EC4-EB0D-46CC-87E8-A7E9EBC6E656}" type="sibTrans" cxnId="{02B17C32-6410-4668-9BB6-2029E71EA297}">
      <dgm:prSet/>
      <dgm:spPr/>
      <dgm:t>
        <a:bodyPr/>
        <a:lstStyle/>
        <a:p>
          <a:endParaRPr lang="ru-RU"/>
        </a:p>
      </dgm:t>
    </dgm:pt>
    <dgm:pt modelId="{C43F1F12-712B-4CC2-A011-8246181FA144}">
      <dgm:prSet phldrT="[Текст]"/>
      <dgm:spPr/>
      <dgm:t>
        <a:bodyPr/>
        <a:lstStyle/>
        <a:p>
          <a:r>
            <a:rPr lang="en-US" b="1" dirty="0" smtClean="0">
              <a:solidFill>
                <a:srgbClr val="FF0000"/>
              </a:solidFill>
            </a:rPr>
            <a:t>Nucleoproteins</a:t>
          </a:r>
          <a:endParaRPr lang="ru-RU" b="1" dirty="0" smtClean="0">
            <a:solidFill>
              <a:srgbClr val="FF0000"/>
            </a:solidFill>
          </a:endParaRPr>
        </a:p>
        <a:p>
          <a:r>
            <a:rPr lang="en-US" b="1" dirty="0" smtClean="0">
              <a:solidFill>
                <a:schemeClr val="tx1"/>
              </a:solidFill>
            </a:rPr>
            <a:t>contain nucleic acids (DNA or RNA)</a:t>
          </a:r>
          <a:endParaRPr lang="ru-RU" b="1" dirty="0" smtClean="0">
            <a:solidFill>
              <a:schemeClr val="tx1"/>
            </a:solidFill>
          </a:endParaRPr>
        </a:p>
        <a:p>
          <a:r>
            <a:rPr lang="en-US" b="1" dirty="0" smtClean="0">
              <a:solidFill>
                <a:schemeClr val="tx1"/>
              </a:solidFill>
            </a:rPr>
            <a:t>non-covalent bonds (hydrogen; hydrophobic and electrostatic interactions)</a:t>
          </a:r>
          <a:endParaRPr lang="ru-RU" b="1" dirty="0">
            <a:solidFill>
              <a:schemeClr val="tx1"/>
            </a:solidFill>
          </a:endParaRPr>
        </a:p>
      </dgm:t>
    </dgm:pt>
    <dgm:pt modelId="{B4883BC9-356A-4B3D-8C24-FBFADA2A315C}" type="parTrans" cxnId="{202789BD-4660-41B3-89EE-9367DD703CFD}">
      <dgm:prSet/>
      <dgm:spPr/>
      <dgm:t>
        <a:bodyPr/>
        <a:lstStyle/>
        <a:p>
          <a:endParaRPr lang="ru-RU"/>
        </a:p>
      </dgm:t>
    </dgm:pt>
    <dgm:pt modelId="{1BFAE972-2D31-44D7-8A3E-CE31EA411041}" type="sibTrans" cxnId="{202789BD-4660-41B3-89EE-9367DD703CFD}">
      <dgm:prSet/>
      <dgm:spPr/>
      <dgm:t>
        <a:bodyPr/>
        <a:lstStyle/>
        <a:p>
          <a:endParaRPr lang="ru-RU"/>
        </a:p>
      </dgm:t>
    </dgm:pt>
    <dgm:pt modelId="{8EA8E042-BE4F-4E60-BE52-CFA0BEEF718B}" type="pres">
      <dgm:prSet presAssocID="{32991BD9-21ED-4573-B68F-A1D7DCDADB34}" presName="linear" presStyleCnt="0">
        <dgm:presLayoutVars>
          <dgm:dir/>
          <dgm:resizeHandles val="exact"/>
        </dgm:presLayoutVars>
      </dgm:prSet>
      <dgm:spPr/>
      <dgm:t>
        <a:bodyPr/>
        <a:lstStyle/>
        <a:p>
          <a:endParaRPr lang="ru-RU"/>
        </a:p>
      </dgm:t>
    </dgm:pt>
    <dgm:pt modelId="{012DCF6B-C2C1-41F9-A85B-4EC7D3B1F2FF}" type="pres">
      <dgm:prSet presAssocID="{B6DB4825-4216-4234-AC7D-4122A305B84B}" presName="comp" presStyleCnt="0"/>
      <dgm:spPr/>
    </dgm:pt>
    <dgm:pt modelId="{E84B5975-875E-4350-97D2-1313886EDF58}" type="pres">
      <dgm:prSet presAssocID="{B6DB4825-4216-4234-AC7D-4122A305B84B}" presName="box" presStyleLbl="node1" presStyleIdx="0" presStyleCnt="3" custLinFactNeighborX="-7258"/>
      <dgm:spPr/>
      <dgm:t>
        <a:bodyPr/>
        <a:lstStyle/>
        <a:p>
          <a:endParaRPr lang="ru-RU"/>
        </a:p>
      </dgm:t>
    </dgm:pt>
    <dgm:pt modelId="{7911B320-3C74-4999-B3EE-A29E266A2611}" type="pres">
      <dgm:prSet presAssocID="{B6DB4825-4216-4234-AC7D-4122A305B84B}"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039B60CF-6BA9-400E-A521-06411C4C0B89}" type="pres">
      <dgm:prSet presAssocID="{B6DB4825-4216-4234-AC7D-4122A305B84B}" presName="text" presStyleLbl="node1" presStyleIdx="0" presStyleCnt="3">
        <dgm:presLayoutVars>
          <dgm:bulletEnabled val="1"/>
        </dgm:presLayoutVars>
      </dgm:prSet>
      <dgm:spPr/>
      <dgm:t>
        <a:bodyPr/>
        <a:lstStyle/>
        <a:p>
          <a:endParaRPr lang="ru-RU"/>
        </a:p>
      </dgm:t>
    </dgm:pt>
    <dgm:pt modelId="{99D61F3C-842A-4DD6-9673-045829055DCB}" type="pres">
      <dgm:prSet presAssocID="{86ABD6F1-288D-4BEF-A11A-9E2D78C171F4}" presName="spacer" presStyleCnt="0"/>
      <dgm:spPr/>
    </dgm:pt>
    <dgm:pt modelId="{E9383931-0786-4D3F-B495-3C57D5CE0E55}" type="pres">
      <dgm:prSet presAssocID="{0972BAB4-F6C9-4798-AF2A-DE92DA8F0EE3}" presName="comp" presStyleCnt="0"/>
      <dgm:spPr/>
    </dgm:pt>
    <dgm:pt modelId="{19E475EA-6F9A-449A-B471-12314258A7A9}" type="pres">
      <dgm:prSet presAssocID="{0972BAB4-F6C9-4798-AF2A-DE92DA8F0EE3}" presName="box" presStyleLbl="node1" presStyleIdx="1" presStyleCnt="3"/>
      <dgm:spPr/>
      <dgm:t>
        <a:bodyPr/>
        <a:lstStyle/>
        <a:p>
          <a:endParaRPr lang="ru-RU"/>
        </a:p>
      </dgm:t>
    </dgm:pt>
    <dgm:pt modelId="{D710D3AA-BC56-4B5F-A472-7686B07B6E83}" type="pres">
      <dgm:prSet presAssocID="{0972BAB4-F6C9-4798-AF2A-DE92DA8F0EE3}"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046BC3DC-8B91-4168-95C5-05DFE4F4F3CD}" type="pres">
      <dgm:prSet presAssocID="{0972BAB4-F6C9-4798-AF2A-DE92DA8F0EE3}" presName="text" presStyleLbl="node1" presStyleIdx="1" presStyleCnt="3">
        <dgm:presLayoutVars>
          <dgm:bulletEnabled val="1"/>
        </dgm:presLayoutVars>
      </dgm:prSet>
      <dgm:spPr/>
      <dgm:t>
        <a:bodyPr/>
        <a:lstStyle/>
        <a:p>
          <a:endParaRPr lang="ru-RU"/>
        </a:p>
      </dgm:t>
    </dgm:pt>
    <dgm:pt modelId="{E4C71231-433D-439F-9364-6EF8A3B6B560}" type="pres">
      <dgm:prSet presAssocID="{5B288EC4-EB0D-46CC-87E8-A7E9EBC6E656}" presName="spacer" presStyleCnt="0"/>
      <dgm:spPr/>
    </dgm:pt>
    <dgm:pt modelId="{D54BF055-23D2-4BD7-A792-1E082F693FE8}" type="pres">
      <dgm:prSet presAssocID="{C43F1F12-712B-4CC2-A011-8246181FA144}" presName="comp" presStyleCnt="0"/>
      <dgm:spPr/>
    </dgm:pt>
    <dgm:pt modelId="{BE54FB40-7EF9-4FDE-9D60-935F5BE61E23}" type="pres">
      <dgm:prSet presAssocID="{C43F1F12-712B-4CC2-A011-8246181FA144}" presName="box" presStyleLbl="node1" presStyleIdx="2" presStyleCnt="3"/>
      <dgm:spPr/>
      <dgm:t>
        <a:bodyPr/>
        <a:lstStyle/>
        <a:p>
          <a:endParaRPr lang="ru-RU"/>
        </a:p>
      </dgm:t>
    </dgm:pt>
    <dgm:pt modelId="{C551E0B9-640E-4D1D-AD9F-E4212C670ECC}" type="pres">
      <dgm:prSet presAssocID="{C43F1F12-712B-4CC2-A011-8246181FA144}"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7191AB8A-774F-4B08-AE2D-5FDD83DA896C}" type="pres">
      <dgm:prSet presAssocID="{C43F1F12-712B-4CC2-A011-8246181FA144}" presName="text" presStyleLbl="node1" presStyleIdx="2" presStyleCnt="3">
        <dgm:presLayoutVars>
          <dgm:bulletEnabled val="1"/>
        </dgm:presLayoutVars>
      </dgm:prSet>
      <dgm:spPr/>
      <dgm:t>
        <a:bodyPr/>
        <a:lstStyle/>
        <a:p>
          <a:endParaRPr lang="ru-RU"/>
        </a:p>
      </dgm:t>
    </dgm:pt>
  </dgm:ptLst>
  <dgm:cxnLst>
    <dgm:cxn modelId="{C1C387C1-E79B-45C0-857E-35EF66D2C127}" type="presOf" srcId="{32991BD9-21ED-4573-B68F-A1D7DCDADB34}" destId="{8EA8E042-BE4F-4E60-BE52-CFA0BEEF718B}" srcOrd="0" destOrd="0" presId="urn:microsoft.com/office/officeart/2005/8/layout/vList4"/>
    <dgm:cxn modelId="{EF785481-02EE-4C01-B98A-038191D2FDE4}" type="presOf" srcId="{0972BAB4-F6C9-4798-AF2A-DE92DA8F0EE3}" destId="{19E475EA-6F9A-449A-B471-12314258A7A9}" srcOrd="0" destOrd="0" presId="urn:microsoft.com/office/officeart/2005/8/layout/vList4"/>
    <dgm:cxn modelId="{78D56C27-AE06-49F3-9E16-CDF8DFE565FD}" type="presOf" srcId="{0972BAB4-F6C9-4798-AF2A-DE92DA8F0EE3}" destId="{046BC3DC-8B91-4168-95C5-05DFE4F4F3CD}" srcOrd="1" destOrd="0" presId="urn:microsoft.com/office/officeart/2005/8/layout/vList4"/>
    <dgm:cxn modelId="{868CB546-081C-442A-A336-D28B57AE9B3C}" type="presOf" srcId="{B6DB4825-4216-4234-AC7D-4122A305B84B}" destId="{039B60CF-6BA9-400E-A521-06411C4C0B89}" srcOrd="1" destOrd="0" presId="urn:microsoft.com/office/officeart/2005/8/layout/vList4"/>
    <dgm:cxn modelId="{F8F838DC-481F-4ABD-8E1E-64BC57CA9632}" srcId="{32991BD9-21ED-4573-B68F-A1D7DCDADB34}" destId="{B6DB4825-4216-4234-AC7D-4122A305B84B}" srcOrd="0" destOrd="0" parTransId="{8EC976E1-6013-4439-A478-221FF849AD20}" sibTransId="{86ABD6F1-288D-4BEF-A11A-9E2D78C171F4}"/>
    <dgm:cxn modelId="{6D7DFBBD-C43E-4AF3-9073-88818BDD7CCA}" type="presOf" srcId="{C43F1F12-712B-4CC2-A011-8246181FA144}" destId="{7191AB8A-774F-4B08-AE2D-5FDD83DA896C}" srcOrd="1" destOrd="0" presId="urn:microsoft.com/office/officeart/2005/8/layout/vList4"/>
    <dgm:cxn modelId="{202789BD-4660-41B3-89EE-9367DD703CFD}" srcId="{32991BD9-21ED-4573-B68F-A1D7DCDADB34}" destId="{C43F1F12-712B-4CC2-A011-8246181FA144}" srcOrd="2" destOrd="0" parTransId="{B4883BC9-356A-4B3D-8C24-FBFADA2A315C}" sibTransId="{1BFAE972-2D31-44D7-8A3E-CE31EA411041}"/>
    <dgm:cxn modelId="{B3FBC456-BBC7-4CD7-ABA3-FD886DD4AD16}" type="presOf" srcId="{B6DB4825-4216-4234-AC7D-4122A305B84B}" destId="{E84B5975-875E-4350-97D2-1313886EDF58}" srcOrd="0" destOrd="0" presId="urn:microsoft.com/office/officeart/2005/8/layout/vList4"/>
    <dgm:cxn modelId="{02B17C32-6410-4668-9BB6-2029E71EA297}" srcId="{32991BD9-21ED-4573-B68F-A1D7DCDADB34}" destId="{0972BAB4-F6C9-4798-AF2A-DE92DA8F0EE3}" srcOrd="1" destOrd="0" parTransId="{2F58D51C-8F69-4B1D-8A9A-0DD7D3CED1CB}" sibTransId="{5B288EC4-EB0D-46CC-87E8-A7E9EBC6E656}"/>
    <dgm:cxn modelId="{44138B2D-692A-407C-B3C7-A2DFB5372AE2}" type="presOf" srcId="{C43F1F12-712B-4CC2-A011-8246181FA144}" destId="{BE54FB40-7EF9-4FDE-9D60-935F5BE61E23}" srcOrd="0" destOrd="0" presId="urn:microsoft.com/office/officeart/2005/8/layout/vList4"/>
    <dgm:cxn modelId="{F26DE258-5972-4BE6-9F0B-03FF5437D754}" type="presParOf" srcId="{8EA8E042-BE4F-4E60-BE52-CFA0BEEF718B}" destId="{012DCF6B-C2C1-41F9-A85B-4EC7D3B1F2FF}" srcOrd="0" destOrd="0" presId="urn:microsoft.com/office/officeart/2005/8/layout/vList4"/>
    <dgm:cxn modelId="{BB8365C6-98B4-4C38-8578-A7E3C8C3C39A}" type="presParOf" srcId="{012DCF6B-C2C1-41F9-A85B-4EC7D3B1F2FF}" destId="{E84B5975-875E-4350-97D2-1313886EDF58}" srcOrd="0" destOrd="0" presId="urn:microsoft.com/office/officeart/2005/8/layout/vList4"/>
    <dgm:cxn modelId="{A10232FF-AACC-407D-A4C3-117D7A5DD6D0}" type="presParOf" srcId="{012DCF6B-C2C1-41F9-A85B-4EC7D3B1F2FF}" destId="{7911B320-3C74-4999-B3EE-A29E266A2611}" srcOrd="1" destOrd="0" presId="urn:microsoft.com/office/officeart/2005/8/layout/vList4"/>
    <dgm:cxn modelId="{7CD0D06D-7A4B-4D0F-BFA1-106EBAB4B474}" type="presParOf" srcId="{012DCF6B-C2C1-41F9-A85B-4EC7D3B1F2FF}" destId="{039B60CF-6BA9-400E-A521-06411C4C0B89}" srcOrd="2" destOrd="0" presId="urn:microsoft.com/office/officeart/2005/8/layout/vList4"/>
    <dgm:cxn modelId="{D3A9CA25-3A97-411B-A5AA-3F986BB1448C}" type="presParOf" srcId="{8EA8E042-BE4F-4E60-BE52-CFA0BEEF718B}" destId="{99D61F3C-842A-4DD6-9673-045829055DCB}" srcOrd="1" destOrd="0" presId="urn:microsoft.com/office/officeart/2005/8/layout/vList4"/>
    <dgm:cxn modelId="{B4CB11FB-E333-46C4-9842-60F1C9843B36}" type="presParOf" srcId="{8EA8E042-BE4F-4E60-BE52-CFA0BEEF718B}" destId="{E9383931-0786-4D3F-B495-3C57D5CE0E55}" srcOrd="2" destOrd="0" presId="urn:microsoft.com/office/officeart/2005/8/layout/vList4"/>
    <dgm:cxn modelId="{DB14D12B-8122-4DA7-8A20-9378BF6277D2}" type="presParOf" srcId="{E9383931-0786-4D3F-B495-3C57D5CE0E55}" destId="{19E475EA-6F9A-449A-B471-12314258A7A9}" srcOrd="0" destOrd="0" presId="urn:microsoft.com/office/officeart/2005/8/layout/vList4"/>
    <dgm:cxn modelId="{1036C2D2-A281-4EA0-8D7B-8FAE335D2A1F}" type="presParOf" srcId="{E9383931-0786-4D3F-B495-3C57D5CE0E55}" destId="{D710D3AA-BC56-4B5F-A472-7686B07B6E83}" srcOrd="1" destOrd="0" presId="urn:microsoft.com/office/officeart/2005/8/layout/vList4"/>
    <dgm:cxn modelId="{2E47987E-404C-4B24-88A6-4795491F53C5}" type="presParOf" srcId="{E9383931-0786-4D3F-B495-3C57D5CE0E55}" destId="{046BC3DC-8B91-4168-95C5-05DFE4F4F3CD}" srcOrd="2" destOrd="0" presId="urn:microsoft.com/office/officeart/2005/8/layout/vList4"/>
    <dgm:cxn modelId="{FFDAB69C-9AEA-4AD6-B104-B3F4A7A88409}" type="presParOf" srcId="{8EA8E042-BE4F-4E60-BE52-CFA0BEEF718B}" destId="{E4C71231-433D-439F-9364-6EF8A3B6B560}" srcOrd="3" destOrd="0" presId="urn:microsoft.com/office/officeart/2005/8/layout/vList4"/>
    <dgm:cxn modelId="{2ACB804C-E92C-41C4-A12F-8505A7E0E05F}" type="presParOf" srcId="{8EA8E042-BE4F-4E60-BE52-CFA0BEEF718B}" destId="{D54BF055-23D2-4BD7-A792-1E082F693FE8}" srcOrd="4" destOrd="0" presId="urn:microsoft.com/office/officeart/2005/8/layout/vList4"/>
    <dgm:cxn modelId="{8B8DC28D-859E-460C-B8A7-3885E386FB74}" type="presParOf" srcId="{D54BF055-23D2-4BD7-A792-1E082F693FE8}" destId="{BE54FB40-7EF9-4FDE-9D60-935F5BE61E23}" srcOrd="0" destOrd="0" presId="urn:microsoft.com/office/officeart/2005/8/layout/vList4"/>
    <dgm:cxn modelId="{3970B350-F105-4729-B654-730C21594AF3}" type="presParOf" srcId="{D54BF055-23D2-4BD7-A792-1E082F693FE8}" destId="{C551E0B9-640E-4D1D-AD9F-E4212C670ECC}" srcOrd="1" destOrd="0" presId="urn:microsoft.com/office/officeart/2005/8/layout/vList4"/>
    <dgm:cxn modelId="{9820FED8-E18B-49A9-A0B2-0986FBE38CE8}" type="presParOf" srcId="{D54BF055-23D2-4BD7-A792-1E082F693FE8}" destId="{7191AB8A-774F-4B08-AE2D-5FDD83DA896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2991BD9-21ED-4573-B68F-A1D7DCDADB34}"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B6DB4825-4216-4234-AC7D-4122A305B84B}">
      <dgm:prSet phldrT="[Текст]"/>
      <dgm:spPr/>
      <dgm:t>
        <a:bodyPr/>
        <a:lstStyle/>
        <a:p>
          <a:r>
            <a:rPr lang="en-US" sz="2700" b="1" dirty="0" smtClean="0">
              <a:solidFill>
                <a:srgbClr val="FF0000"/>
              </a:solidFill>
            </a:rPr>
            <a:t>Phosphoproteins</a:t>
          </a:r>
          <a:endParaRPr lang="ru-RU" sz="2700" b="1" dirty="0" smtClean="0">
            <a:solidFill>
              <a:srgbClr val="FF0000"/>
            </a:solidFill>
          </a:endParaRPr>
        </a:p>
        <a:p>
          <a:r>
            <a:rPr lang="en-US" sz="2700" b="1" dirty="0" smtClean="0">
              <a:solidFill>
                <a:schemeClr val="tx1"/>
              </a:solidFill>
            </a:rPr>
            <a:t>contain phosphoric acid residues</a:t>
          </a:r>
          <a:endParaRPr lang="ru-RU" sz="2700" b="1" dirty="0" smtClean="0">
            <a:solidFill>
              <a:schemeClr val="tx1"/>
            </a:solidFill>
          </a:endParaRPr>
        </a:p>
        <a:p>
          <a:r>
            <a:rPr lang="en-US" sz="2700" b="1" dirty="0" smtClean="0">
              <a:solidFill>
                <a:schemeClr val="tx1"/>
              </a:solidFill>
            </a:rPr>
            <a:t>covalent bond (ester)</a:t>
          </a:r>
          <a:endParaRPr lang="ru-RU" sz="2700" b="1" dirty="0">
            <a:solidFill>
              <a:schemeClr val="tx1"/>
            </a:solidFill>
          </a:endParaRPr>
        </a:p>
      </dgm:t>
    </dgm:pt>
    <dgm:pt modelId="{8EC976E1-6013-4439-A478-221FF849AD20}" type="parTrans" cxnId="{F8F838DC-481F-4ABD-8E1E-64BC57CA9632}">
      <dgm:prSet/>
      <dgm:spPr/>
      <dgm:t>
        <a:bodyPr/>
        <a:lstStyle/>
        <a:p>
          <a:endParaRPr lang="ru-RU"/>
        </a:p>
      </dgm:t>
    </dgm:pt>
    <dgm:pt modelId="{86ABD6F1-288D-4BEF-A11A-9E2D78C171F4}" type="sibTrans" cxnId="{F8F838DC-481F-4ABD-8E1E-64BC57CA9632}">
      <dgm:prSet/>
      <dgm:spPr/>
      <dgm:t>
        <a:bodyPr/>
        <a:lstStyle/>
        <a:p>
          <a:endParaRPr lang="ru-RU"/>
        </a:p>
      </dgm:t>
    </dgm:pt>
    <dgm:pt modelId="{0972BAB4-F6C9-4798-AF2A-DE92DA8F0EE3}">
      <dgm:prSet phldrT="[Текст]"/>
      <dgm:spPr/>
      <dgm:t>
        <a:bodyPr/>
        <a:lstStyle/>
        <a:p>
          <a:r>
            <a:rPr lang="en-US" sz="2700" b="1" dirty="0" err="1" smtClean="0">
              <a:solidFill>
                <a:srgbClr val="FF0000"/>
              </a:solidFill>
            </a:rPr>
            <a:t>Metalloproteids</a:t>
          </a:r>
          <a:endParaRPr lang="ru-RU" sz="2700" b="1" dirty="0" smtClean="0">
            <a:solidFill>
              <a:srgbClr val="FF0000"/>
            </a:solidFill>
          </a:endParaRPr>
        </a:p>
        <a:p>
          <a:r>
            <a:rPr lang="en-US" sz="2700" b="1" dirty="0" smtClean="0">
              <a:solidFill>
                <a:schemeClr val="tx1"/>
              </a:solidFill>
            </a:rPr>
            <a:t>contain metal ions (Mg, Ca, </a:t>
          </a:r>
          <a:r>
            <a:rPr lang="en-US" sz="2700" b="1" dirty="0" err="1" smtClean="0">
              <a:solidFill>
                <a:schemeClr val="tx1"/>
              </a:solidFill>
            </a:rPr>
            <a:t>Mn</a:t>
          </a:r>
          <a:r>
            <a:rPr lang="en-US" sz="2700" b="1" dirty="0" smtClean="0">
              <a:solidFill>
                <a:schemeClr val="tx1"/>
              </a:solidFill>
            </a:rPr>
            <a:t>, Fe, Co, Cu, V, Zn and Mo) - metal enzymes (tightly bound) and transport proteins (loosely bound)</a:t>
          </a:r>
          <a:endParaRPr lang="ru-RU" sz="2700" b="1" dirty="0" smtClean="0">
            <a:solidFill>
              <a:schemeClr val="tx1"/>
            </a:solidFill>
          </a:endParaRPr>
        </a:p>
        <a:p>
          <a:r>
            <a:rPr lang="en-US" sz="2700" b="1" dirty="0" smtClean="0">
              <a:solidFill>
                <a:schemeClr val="tx1"/>
              </a:solidFill>
            </a:rPr>
            <a:t>coordination, covalent; non-covalent bonds</a:t>
          </a:r>
          <a:endParaRPr lang="ru-RU" sz="2700" dirty="0">
            <a:solidFill>
              <a:schemeClr val="tx1"/>
            </a:solidFill>
          </a:endParaRPr>
        </a:p>
      </dgm:t>
    </dgm:pt>
    <dgm:pt modelId="{2F58D51C-8F69-4B1D-8A9A-0DD7D3CED1CB}" type="parTrans" cxnId="{02B17C32-6410-4668-9BB6-2029E71EA297}">
      <dgm:prSet/>
      <dgm:spPr/>
      <dgm:t>
        <a:bodyPr/>
        <a:lstStyle/>
        <a:p>
          <a:endParaRPr lang="ru-RU"/>
        </a:p>
      </dgm:t>
    </dgm:pt>
    <dgm:pt modelId="{5B288EC4-EB0D-46CC-87E8-A7E9EBC6E656}" type="sibTrans" cxnId="{02B17C32-6410-4668-9BB6-2029E71EA297}">
      <dgm:prSet/>
      <dgm:spPr/>
      <dgm:t>
        <a:bodyPr/>
        <a:lstStyle/>
        <a:p>
          <a:endParaRPr lang="ru-RU"/>
        </a:p>
      </dgm:t>
    </dgm:pt>
    <dgm:pt modelId="{C43F1F12-712B-4CC2-A011-8246181FA144}">
      <dgm:prSet phldrT="[Текст]"/>
      <dgm:spPr/>
      <dgm:t>
        <a:bodyPr/>
        <a:lstStyle/>
        <a:p>
          <a:r>
            <a:rPr lang="en-US" sz="2700" b="1" dirty="0" err="1" smtClean="0">
              <a:solidFill>
                <a:srgbClr val="FF0000"/>
              </a:solidFill>
            </a:rPr>
            <a:t>Chromoproteins</a:t>
          </a:r>
          <a:endParaRPr lang="ru-RU" sz="2700" b="1" dirty="0" smtClean="0">
            <a:solidFill>
              <a:srgbClr val="FF0000"/>
            </a:solidFill>
          </a:endParaRPr>
        </a:p>
        <a:p>
          <a:r>
            <a:rPr lang="en-US" sz="2700" b="1" dirty="0" smtClean="0">
              <a:solidFill>
                <a:schemeClr val="tx1"/>
              </a:solidFill>
            </a:rPr>
            <a:t>contain colored groups of various chemical nature</a:t>
          </a:r>
          <a:endParaRPr lang="ru-RU" sz="2700" b="1" dirty="0" smtClean="0">
            <a:solidFill>
              <a:schemeClr val="tx1"/>
            </a:solidFill>
          </a:endParaRPr>
        </a:p>
        <a:p>
          <a:r>
            <a:rPr lang="en-US" sz="2700" b="1" dirty="0" smtClean="0">
              <a:solidFill>
                <a:schemeClr val="tx1"/>
              </a:solidFill>
            </a:rPr>
            <a:t>coordination, covalent; non-covalent bonds</a:t>
          </a:r>
          <a:endParaRPr lang="ru-RU" sz="2700" b="1" dirty="0">
            <a:solidFill>
              <a:schemeClr val="tx1"/>
            </a:solidFill>
          </a:endParaRPr>
        </a:p>
      </dgm:t>
    </dgm:pt>
    <dgm:pt modelId="{B4883BC9-356A-4B3D-8C24-FBFADA2A315C}" type="parTrans" cxnId="{202789BD-4660-41B3-89EE-9367DD703CFD}">
      <dgm:prSet/>
      <dgm:spPr/>
      <dgm:t>
        <a:bodyPr/>
        <a:lstStyle/>
        <a:p>
          <a:endParaRPr lang="ru-RU"/>
        </a:p>
      </dgm:t>
    </dgm:pt>
    <dgm:pt modelId="{1BFAE972-2D31-44D7-8A3E-CE31EA411041}" type="sibTrans" cxnId="{202789BD-4660-41B3-89EE-9367DD703CFD}">
      <dgm:prSet/>
      <dgm:spPr/>
      <dgm:t>
        <a:bodyPr/>
        <a:lstStyle/>
        <a:p>
          <a:endParaRPr lang="ru-RU"/>
        </a:p>
      </dgm:t>
    </dgm:pt>
    <dgm:pt modelId="{8EA8E042-BE4F-4E60-BE52-CFA0BEEF718B}" type="pres">
      <dgm:prSet presAssocID="{32991BD9-21ED-4573-B68F-A1D7DCDADB34}" presName="linear" presStyleCnt="0">
        <dgm:presLayoutVars>
          <dgm:dir/>
          <dgm:resizeHandles val="exact"/>
        </dgm:presLayoutVars>
      </dgm:prSet>
      <dgm:spPr/>
      <dgm:t>
        <a:bodyPr/>
        <a:lstStyle/>
        <a:p>
          <a:endParaRPr lang="ru-RU"/>
        </a:p>
      </dgm:t>
    </dgm:pt>
    <dgm:pt modelId="{012DCF6B-C2C1-41F9-A85B-4EC7D3B1F2FF}" type="pres">
      <dgm:prSet presAssocID="{B6DB4825-4216-4234-AC7D-4122A305B84B}" presName="comp" presStyleCnt="0"/>
      <dgm:spPr/>
    </dgm:pt>
    <dgm:pt modelId="{E84B5975-875E-4350-97D2-1313886EDF58}" type="pres">
      <dgm:prSet presAssocID="{B6DB4825-4216-4234-AC7D-4122A305B84B}" presName="box" presStyleLbl="node1" presStyleIdx="0" presStyleCnt="3" custLinFactNeighborX="-7258"/>
      <dgm:spPr/>
      <dgm:t>
        <a:bodyPr/>
        <a:lstStyle/>
        <a:p>
          <a:endParaRPr lang="ru-RU"/>
        </a:p>
      </dgm:t>
    </dgm:pt>
    <dgm:pt modelId="{7911B320-3C74-4999-B3EE-A29E266A2611}" type="pres">
      <dgm:prSet presAssocID="{B6DB4825-4216-4234-AC7D-4122A305B84B}"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039B60CF-6BA9-400E-A521-06411C4C0B89}" type="pres">
      <dgm:prSet presAssocID="{B6DB4825-4216-4234-AC7D-4122A305B84B}" presName="text" presStyleLbl="node1" presStyleIdx="0" presStyleCnt="3">
        <dgm:presLayoutVars>
          <dgm:bulletEnabled val="1"/>
        </dgm:presLayoutVars>
      </dgm:prSet>
      <dgm:spPr/>
      <dgm:t>
        <a:bodyPr/>
        <a:lstStyle/>
        <a:p>
          <a:endParaRPr lang="ru-RU"/>
        </a:p>
      </dgm:t>
    </dgm:pt>
    <dgm:pt modelId="{99D61F3C-842A-4DD6-9673-045829055DCB}" type="pres">
      <dgm:prSet presAssocID="{86ABD6F1-288D-4BEF-A11A-9E2D78C171F4}" presName="spacer" presStyleCnt="0"/>
      <dgm:spPr/>
    </dgm:pt>
    <dgm:pt modelId="{E9383931-0786-4D3F-B495-3C57D5CE0E55}" type="pres">
      <dgm:prSet presAssocID="{0972BAB4-F6C9-4798-AF2A-DE92DA8F0EE3}" presName="comp" presStyleCnt="0"/>
      <dgm:spPr/>
    </dgm:pt>
    <dgm:pt modelId="{19E475EA-6F9A-449A-B471-12314258A7A9}" type="pres">
      <dgm:prSet presAssocID="{0972BAB4-F6C9-4798-AF2A-DE92DA8F0EE3}" presName="box" presStyleLbl="node1" presStyleIdx="1" presStyleCnt="3"/>
      <dgm:spPr/>
      <dgm:t>
        <a:bodyPr/>
        <a:lstStyle/>
        <a:p>
          <a:endParaRPr lang="ru-RU"/>
        </a:p>
      </dgm:t>
    </dgm:pt>
    <dgm:pt modelId="{D710D3AA-BC56-4B5F-A472-7686B07B6E83}" type="pres">
      <dgm:prSet presAssocID="{0972BAB4-F6C9-4798-AF2A-DE92DA8F0EE3}"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046BC3DC-8B91-4168-95C5-05DFE4F4F3CD}" type="pres">
      <dgm:prSet presAssocID="{0972BAB4-F6C9-4798-AF2A-DE92DA8F0EE3}" presName="text" presStyleLbl="node1" presStyleIdx="1" presStyleCnt="3">
        <dgm:presLayoutVars>
          <dgm:bulletEnabled val="1"/>
        </dgm:presLayoutVars>
      </dgm:prSet>
      <dgm:spPr/>
      <dgm:t>
        <a:bodyPr/>
        <a:lstStyle/>
        <a:p>
          <a:endParaRPr lang="ru-RU"/>
        </a:p>
      </dgm:t>
    </dgm:pt>
    <dgm:pt modelId="{E4C71231-433D-439F-9364-6EF8A3B6B560}" type="pres">
      <dgm:prSet presAssocID="{5B288EC4-EB0D-46CC-87E8-A7E9EBC6E656}" presName="spacer" presStyleCnt="0"/>
      <dgm:spPr/>
    </dgm:pt>
    <dgm:pt modelId="{D54BF055-23D2-4BD7-A792-1E082F693FE8}" type="pres">
      <dgm:prSet presAssocID="{C43F1F12-712B-4CC2-A011-8246181FA144}" presName="comp" presStyleCnt="0"/>
      <dgm:spPr/>
    </dgm:pt>
    <dgm:pt modelId="{BE54FB40-7EF9-4FDE-9D60-935F5BE61E23}" type="pres">
      <dgm:prSet presAssocID="{C43F1F12-712B-4CC2-A011-8246181FA144}" presName="box" presStyleLbl="node1" presStyleIdx="2" presStyleCnt="3" custLinFactNeighborX="5804" custLinFactNeighborY="5169"/>
      <dgm:spPr/>
      <dgm:t>
        <a:bodyPr/>
        <a:lstStyle/>
        <a:p>
          <a:endParaRPr lang="ru-RU"/>
        </a:p>
      </dgm:t>
    </dgm:pt>
    <dgm:pt modelId="{C551E0B9-640E-4D1D-AD9F-E4212C670ECC}" type="pres">
      <dgm:prSet presAssocID="{C43F1F12-712B-4CC2-A011-8246181FA144}"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7191AB8A-774F-4B08-AE2D-5FDD83DA896C}" type="pres">
      <dgm:prSet presAssocID="{C43F1F12-712B-4CC2-A011-8246181FA144}" presName="text" presStyleLbl="node1" presStyleIdx="2" presStyleCnt="3">
        <dgm:presLayoutVars>
          <dgm:bulletEnabled val="1"/>
        </dgm:presLayoutVars>
      </dgm:prSet>
      <dgm:spPr/>
      <dgm:t>
        <a:bodyPr/>
        <a:lstStyle/>
        <a:p>
          <a:endParaRPr lang="ru-RU"/>
        </a:p>
      </dgm:t>
    </dgm:pt>
  </dgm:ptLst>
  <dgm:cxnLst>
    <dgm:cxn modelId="{E9702BAD-0744-48B6-B9A2-79968FB4A063}" type="presOf" srcId="{0972BAB4-F6C9-4798-AF2A-DE92DA8F0EE3}" destId="{19E475EA-6F9A-449A-B471-12314258A7A9}" srcOrd="0" destOrd="0" presId="urn:microsoft.com/office/officeart/2005/8/layout/vList4"/>
    <dgm:cxn modelId="{37914F9A-05AC-48E1-BD60-4AE2FDE65E22}" type="presOf" srcId="{B6DB4825-4216-4234-AC7D-4122A305B84B}" destId="{039B60CF-6BA9-400E-A521-06411C4C0B89}" srcOrd="1" destOrd="0" presId="urn:microsoft.com/office/officeart/2005/8/layout/vList4"/>
    <dgm:cxn modelId="{527E97AC-207B-4537-9AAA-326D3C76B321}" type="presOf" srcId="{B6DB4825-4216-4234-AC7D-4122A305B84B}" destId="{E84B5975-875E-4350-97D2-1313886EDF58}" srcOrd="0" destOrd="0" presId="urn:microsoft.com/office/officeart/2005/8/layout/vList4"/>
    <dgm:cxn modelId="{F8F838DC-481F-4ABD-8E1E-64BC57CA9632}" srcId="{32991BD9-21ED-4573-B68F-A1D7DCDADB34}" destId="{B6DB4825-4216-4234-AC7D-4122A305B84B}" srcOrd="0" destOrd="0" parTransId="{8EC976E1-6013-4439-A478-221FF849AD20}" sibTransId="{86ABD6F1-288D-4BEF-A11A-9E2D78C171F4}"/>
    <dgm:cxn modelId="{02B17C32-6410-4668-9BB6-2029E71EA297}" srcId="{32991BD9-21ED-4573-B68F-A1D7DCDADB34}" destId="{0972BAB4-F6C9-4798-AF2A-DE92DA8F0EE3}" srcOrd="1" destOrd="0" parTransId="{2F58D51C-8F69-4B1D-8A9A-0DD7D3CED1CB}" sibTransId="{5B288EC4-EB0D-46CC-87E8-A7E9EBC6E656}"/>
    <dgm:cxn modelId="{202789BD-4660-41B3-89EE-9367DD703CFD}" srcId="{32991BD9-21ED-4573-B68F-A1D7DCDADB34}" destId="{C43F1F12-712B-4CC2-A011-8246181FA144}" srcOrd="2" destOrd="0" parTransId="{B4883BC9-356A-4B3D-8C24-FBFADA2A315C}" sibTransId="{1BFAE972-2D31-44D7-8A3E-CE31EA411041}"/>
    <dgm:cxn modelId="{B94C7CFB-B9EE-46DA-A81D-026AA7EC1266}" type="presOf" srcId="{C43F1F12-712B-4CC2-A011-8246181FA144}" destId="{7191AB8A-774F-4B08-AE2D-5FDD83DA896C}" srcOrd="1" destOrd="0" presId="urn:microsoft.com/office/officeart/2005/8/layout/vList4"/>
    <dgm:cxn modelId="{37D878C0-A3C6-4E0E-B5C9-396CCC6AC3F8}" type="presOf" srcId="{C43F1F12-712B-4CC2-A011-8246181FA144}" destId="{BE54FB40-7EF9-4FDE-9D60-935F5BE61E23}" srcOrd="0" destOrd="0" presId="urn:microsoft.com/office/officeart/2005/8/layout/vList4"/>
    <dgm:cxn modelId="{897DF93B-DE62-427E-9574-505A1A3E6BDC}" type="presOf" srcId="{32991BD9-21ED-4573-B68F-A1D7DCDADB34}" destId="{8EA8E042-BE4F-4E60-BE52-CFA0BEEF718B}" srcOrd="0" destOrd="0" presId="urn:microsoft.com/office/officeart/2005/8/layout/vList4"/>
    <dgm:cxn modelId="{A8898BFF-7D3E-4F96-930A-10E123CAD1DE}" type="presOf" srcId="{0972BAB4-F6C9-4798-AF2A-DE92DA8F0EE3}" destId="{046BC3DC-8B91-4168-95C5-05DFE4F4F3CD}" srcOrd="1" destOrd="0" presId="urn:microsoft.com/office/officeart/2005/8/layout/vList4"/>
    <dgm:cxn modelId="{A01CD29F-3BE9-4930-AD40-5E337F2AB792}" type="presParOf" srcId="{8EA8E042-BE4F-4E60-BE52-CFA0BEEF718B}" destId="{012DCF6B-C2C1-41F9-A85B-4EC7D3B1F2FF}" srcOrd="0" destOrd="0" presId="urn:microsoft.com/office/officeart/2005/8/layout/vList4"/>
    <dgm:cxn modelId="{D4572471-AB29-49A9-AEF9-0D6E0F59B99C}" type="presParOf" srcId="{012DCF6B-C2C1-41F9-A85B-4EC7D3B1F2FF}" destId="{E84B5975-875E-4350-97D2-1313886EDF58}" srcOrd="0" destOrd="0" presId="urn:microsoft.com/office/officeart/2005/8/layout/vList4"/>
    <dgm:cxn modelId="{D6E96645-2A27-413A-B229-78925655766D}" type="presParOf" srcId="{012DCF6B-C2C1-41F9-A85B-4EC7D3B1F2FF}" destId="{7911B320-3C74-4999-B3EE-A29E266A2611}" srcOrd="1" destOrd="0" presId="urn:microsoft.com/office/officeart/2005/8/layout/vList4"/>
    <dgm:cxn modelId="{412CF280-E0F6-4206-BA3B-9B5DD1DF8BBF}" type="presParOf" srcId="{012DCF6B-C2C1-41F9-A85B-4EC7D3B1F2FF}" destId="{039B60CF-6BA9-400E-A521-06411C4C0B89}" srcOrd="2" destOrd="0" presId="urn:microsoft.com/office/officeart/2005/8/layout/vList4"/>
    <dgm:cxn modelId="{EAF2BC00-40E7-441A-B667-F456AC2EB16E}" type="presParOf" srcId="{8EA8E042-BE4F-4E60-BE52-CFA0BEEF718B}" destId="{99D61F3C-842A-4DD6-9673-045829055DCB}" srcOrd="1" destOrd="0" presId="urn:microsoft.com/office/officeart/2005/8/layout/vList4"/>
    <dgm:cxn modelId="{CA87B3E6-8524-4980-B158-02CD8DF139CE}" type="presParOf" srcId="{8EA8E042-BE4F-4E60-BE52-CFA0BEEF718B}" destId="{E9383931-0786-4D3F-B495-3C57D5CE0E55}" srcOrd="2" destOrd="0" presId="urn:microsoft.com/office/officeart/2005/8/layout/vList4"/>
    <dgm:cxn modelId="{140D62EC-650C-4454-98BB-97E966AAABEA}" type="presParOf" srcId="{E9383931-0786-4D3F-B495-3C57D5CE0E55}" destId="{19E475EA-6F9A-449A-B471-12314258A7A9}" srcOrd="0" destOrd="0" presId="urn:microsoft.com/office/officeart/2005/8/layout/vList4"/>
    <dgm:cxn modelId="{4AFD620A-04FE-4A77-9F30-561E0E0F93AB}" type="presParOf" srcId="{E9383931-0786-4D3F-B495-3C57D5CE0E55}" destId="{D710D3AA-BC56-4B5F-A472-7686B07B6E83}" srcOrd="1" destOrd="0" presId="urn:microsoft.com/office/officeart/2005/8/layout/vList4"/>
    <dgm:cxn modelId="{F5B0277A-891E-4E27-9CE5-5FE3F072D8A5}" type="presParOf" srcId="{E9383931-0786-4D3F-B495-3C57D5CE0E55}" destId="{046BC3DC-8B91-4168-95C5-05DFE4F4F3CD}" srcOrd="2" destOrd="0" presId="urn:microsoft.com/office/officeart/2005/8/layout/vList4"/>
    <dgm:cxn modelId="{A3A79025-DE52-4042-B898-3F5133EB06CC}" type="presParOf" srcId="{8EA8E042-BE4F-4E60-BE52-CFA0BEEF718B}" destId="{E4C71231-433D-439F-9364-6EF8A3B6B560}" srcOrd="3" destOrd="0" presId="urn:microsoft.com/office/officeart/2005/8/layout/vList4"/>
    <dgm:cxn modelId="{5BC26246-AFE7-4DA8-A5DB-78C07ABFFB39}" type="presParOf" srcId="{8EA8E042-BE4F-4E60-BE52-CFA0BEEF718B}" destId="{D54BF055-23D2-4BD7-A792-1E082F693FE8}" srcOrd="4" destOrd="0" presId="urn:microsoft.com/office/officeart/2005/8/layout/vList4"/>
    <dgm:cxn modelId="{5973958D-8490-4FA8-B4D0-34A159D32DDF}" type="presParOf" srcId="{D54BF055-23D2-4BD7-A792-1E082F693FE8}" destId="{BE54FB40-7EF9-4FDE-9D60-935F5BE61E23}" srcOrd="0" destOrd="0" presId="urn:microsoft.com/office/officeart/2005/8/layout/vList4"/>
    <dgm:cxn modelId="{DC71B37F-367C-4DF9-B232-FECF92A12632}" type="presParOf" srcId="{D54BF055-23D2-4BD7-A792-1E082F693FE8}" destId="{C551E0B9-640E-4D1D-AD9F-E4212C670ECC}" srcOrd="1" destOrd="0" presId="urn:microsoft.com/office/officeart/2005/8/layout/vList4"/>
    <dgm:cxn modelId="{F7B4FEF0-1A2A-4473-97B6-9E4C12897766}" type="presParOf" srcId="{D54BF055-23D2-4BD7-A792-1E082F693FE8}" destId="{7191AB8A-774F-4B08-AE2D-5FDD83DA896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37045D-63DB-43BF-94B5-8F35600658C4}" type="doc">
      <dgm:prSet loTypeId="urn:microsoft.com/office/officeart/2005/8/layout/vList3" loCatId="list" qsTypeId="urn:microsoft.com/office/officeart/2005/8/quickstyle/simple3" qsCatId="simple" csTypeId="urn:microsoft.com/office/officeart/2005/8/colors/colorful5" csCatId="colorful" phldr="1"/>
      <dgm:spPr/>
    </dgm:pt>
    <dgm:pt modelId="{D2F0C010-F1CC-4CA1-A34B-5A607816E29B}">
      <dgm:prSet phldrT="[Текст]"/>
      <dgm:spPr>
        <a:xfrm rot="10800000">
          <a:off x="1303273" y="1895"/>
          <a:ext cx="4053840" cy="1128772"/>
        </a:xfr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amine</a:t>
          </a:r>
          <a:r>
            <a:rPr lang="en-US" dirty="0" smtClean="0">
              <a:solidFill>
                <a:sysClr val="windowText" lastClr="000000"/>
              </a:solidFill>
              <a:latin typeface="Calibri"/>
              <a:ea typeface="+mn-ea"/>
              <a:cs typeface="+mn-cs"/>
            </a:rPr>
            <a:t> </a:t>
          </a:r>
          <a:endParaRPr lang="ru-RU" dirty="0">
            <a:solidFill>
              <a:sysClr val="windowText" lastClr="000000"/>
            </a:solidFill>
            <a:latin typeface="Calibri"/>
            <a:ea typeface="+mn-ea"/>
            <a:cs typeface="+mn-cs"/>
          </a:endParaRPr>
        </a:p>
      </dgm:t>
    </dgm:pt>
    <dgm:pt modelId="{5A5DAD45-452B-45FE-BC8E-4975D6B727F6}" type="parTrans" cxnId="{C3DFB4D4-1D7D-400F-9E3A-28298678FA8C}">
      <dgm:prSet/>
      <dgm:spPr/>
      <dgm:t>
        <a:bodyPr/>
        <a:lstStyle/>
        <a:p>
          <a:endParaRPr lang="ru-RU"/>
        </a:p>
      </dgm:t>
    </dgm:pt>
    <dgm:pt modelId="{518D609B-BAF6-45FA-BF67-159957F49D17}" type="sibTrans" cxnId="{C3DFB4D4-1D7D-400F-9E3A-28298678FA8C}">
      <dgm:prSet/>
      <dgm:spPr/>
      <dgm:t>
        <a:bodyPr/>
        <a:lstStyle/>
        <a:p>
          <a:endParaRPr lang="ru-RU"/>
        </a:p>
      </dgm:t>
    </dgm:pt>
    <dgm:pt modelId="{028C6255-A9B7-40F5-8D6F-C25800D40C57}">
      <dgm:prSet phldrT="[Текст]"/>
      <dgm:spPr>
        <a:xfrm rot="10800000">
          <a:off x="1303273" y="1467613"/>
          <a:ext cx="4053840" cy="1128772"/>
        </a:xfr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precursor</a:t>
          </a:r>
          <a:endParaRPr lang="ru-RU" dirty="0">
            <a:solidFill>
              <a:sysClr val="windowText" lastClr="000000"/>
            </a:solidFill>
            <a:latin typeface="Calibri"/>
            <a:ea typeface="+mn-ea"/>
            <a:cs typeface="+mn-cs"/>
          </a:endParaRPr>
        </a:p>
      </dgm:t>
    </dgm:pt>
    <dgm:pt modelId="{9E88BE24-1B6A-45BE-80BA-522762388AA6}" type="parTrans" cxnId="{4F2A51F2-FD09-4D26-812F-F7981ECBD78E}">
      <dgm:prSet/>
      <dgm:spPr/>
      <dgm:t>
        <a:bodyPr/>
        <a:lstStyle/>
        <a:p>
          <a:endParaRPr lang="ru-RU"/>
        </a:p>
      </dgm:t>
    </dgm:pt>
    <dgm:pt modelId="{E9766361-BCB1-45AF-B346-60FAAE7BCC1A}" type="sibTrans" cxnId="{4F2A51F2-FD09-4D26-812F-F7981ECBD78E}">
      <dgm:prSet/>
      <dgm:spPr/>
      <dgm:t>
        <a:bodyPr/>
        <a:lstStyle/>
        <a:p>
          <a:endParaRPr lang="ru-RU"/>
        </a:p>
      </dgm:t>
    </dgm:pt>
    <dgm:pt modelId="{3D4E22F3-80E1-47AB-B0A1-AFC4AF75FA8E}">
      <dgm:prSet phldrT="[Текст]"/>
      <dgm:spPr>
        <a:xfrm rot="10800000">
          <a:off x="1303273" y="2933332"/>
          <a:ext cx="4053840" cy="1128772"/>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uptake</a:t>
          </a:r>
          <a:r>
            <a:rPr lang="en-US" dirty="0" smtClean="0">
              <a:solidFill>
                <a:sysClr val="windowText" lastClr="000000"/>
              </a:solidFill>
              <a:latin typeface="Calibri"/>
              <a:ea typeface="+mn-ea"/>
              <a:cs typeface="+mn-cs"/>
            </a:rPr>
            <a:t> </a:t>
          </a:r>
          <a:endParaRPr lang="ru-RU" dirty="0">
            <a:solidFill>
              <a:sysClr val="windowText" lastClr="000000"/>
            </a:solidFill>
            <a:latin typeface="Calibri"/>
            <a:ea typeface="+mn-ea"/>
            <a:cs typeface="+mn-cs"/>
          </a:endParaRPr>
        </a:p>
      </dgm:t>
    </dgm:pt>
    <dgm:pt modelId="{F1BA02C9-8A81-47CE-A2CF-369460270B94}" type="parTrans" cxnId="{6326B90A-B5F7-4EF1-A5FF-BB18541E65DD}">
      <dgm:prSet/>
      <dgm:spPr/>
      <dgm:t>
        <a:bodyPr/>
        <a:lstStyle/>
        <a:p>
          <a:endParaRPr lang="ru-RU"/>
        </a:p>
      </dgm:t>
    </dgm:pt>
    <dgm:pt modelId="{930BFFA7-779F-43A8-8E5C-CA212FF7AAAA}" type="sibTrans" cxnId="{6326B90A-B5F7-4EF1-A5FF-BB18541E65DD}">
      <dgm:prSet/>
      <dgm:spPr/>
      <dgm:t>
        <a:bodyPr/>
        <a:lstStyle/>
        <a:p>
          <a:endParaRPr lang="ru-RU"/>
        </a:p>
      </dgm:t>
    </dgm:pt>
    <dgm:pt modelId="{D5EC1783-002F-456F-8F26-8C90482669EF}">
      <dgm:prSet phldrT="[Текст]"/>
      <dgm:spPr>
        <a:xfrm rot="10800000">
          <a:off x="1303273" y="2933332"/>
          <a:ext cx="4053840" cy="1128772"/>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decarboxylation</a:t>
          </a:r>
          <a:endParaRPr lang="ru-RU" dirty="0">
            <a:solidFill>
              <a:sysClr val="windowText" lastClr="000000"/>
            </a:solidFill>
            <a:latin typeface="Calibri"/>
            <a:ea typeface="+mn-ea"/>
            <a:cs typeface="+mn-cs"/>
          </a:endParaRPr>
        </a:p>
      </dgm:t>
    </dgm:pt>
    <dgm:pt modelId="{64FCE572-8F1E-4098-A7E1-95C3BD3CE09C}" type="parTrans" cxnId="{695C4AFB-F0BB-479B-83EF-976B9B6E9989}">
      <dgm:prSet/>
      <dgm:spPr/>
      <dgm:t>
        <a:bodyPr/>
        <a:lstStyle/>
        <a:p>
          <a:endParaRPr lang="ru-RU"/>
        </a:p>
      </dgm:t>
    </dgm:pt>
    <dgm:pt modelId="{513E7906-5AFC-4CC8-94C9-9F6DC16B74BE}" type="sibTrans" cxnId="{695C4AFB-F0BB-479B-83EF-976B9B6E9989}">
      <dgm:prSet/>
      <dgm:spPr/>
      <dgm:t>
        <a:bodyPr/>
        <a:lstStyle/>
        <a:p>
          <a:endParaRPr lang="ru-RU"/>
        </a:p>
      </dgm:t>
    </dgm:pt>
    <dgm:pt modelId="{1448A1D1-8CFE-4F01-A7EE-740FF8E0C033}" type="pres">
      <dgm:prSet presAssocID="{4E37045D-63DB-43BF-94B5-8F35600658C4}" presName="linearFlow" presStyleCnt="0">
        <dgm:presLayoutVars>
          <dgm:dir/>
          <dgm:resizeHandles val="exact"/>
        </dgm:presLayoutVars>
      </dgm:prSet>
      <dgm:spPr/>
    </dgm:pt>
    <dgm:pt modelId="{BF30481D-A583-46F1-903C-3FD31FA82B80}" type="pres">
      <dgm:prSet presAssocID="{D2F0C010-F1CC-4CA1-A34B-5A607816E29B}" presName="composite" presStyleCnt="0"/>
      <dgm:spPr/>
    </dgm:pt>
    <dgm:pt modelId="{E91BC902-A7AC-4060-B74F-0AD99234CB16}" type="pres">
      <dgm:prSet presAssocID="{D2F0C010-F1CC-4CA1-A34B-5A607816E29B}" presName="imgShp" presStyleLbl="fgImgPlace1" presStyleIdx="0" presStyleCnt="4"/>
      <dgm:spPr>
        <a:xfrm>
          <a:off x="738886" y="1895"/>
          <a:ext cx="1128772" cy="1128772"/>
        </a:xfrm>
        <a:prstGeom prst="ellipse">
          <a:avLst/>
        </a:prstGeom>
        <a:blipFill rotWithShape="1">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4711B63D-B8E0-4634-868D-0634CCA5A622}" type="pres">
      <dgm:prSet presAssocID="{D2F0C010-F1CC-4CA1-A34B-5A607816E29B}" presName="txShp" presStyleLbl="node1" presStyleIdx="0" presStyleCnt="4">
        <dgm:presLayoutVars>
          <dgm:bulletEnabled val="1"/>
        </dgm:presLayoutVars>
      </dgm:prSet>
      <dgm:spPr>
        <a:prstGeom prst="homePlate">
          <a:avLst/>
        </a:prstGeom>
      </dgm:spPr>
      <dgm:t>
        <a:bodyPr/>
        <a:lstStyle/>
        <a:p>
          <a:endParaRPr lang="ru-RU"/>
        </a:p>
      </dgm:t>
    </dgm:pt>
    <dgm:pt modelId="{0790367E-AD7D-43EC-AB4D-A7634008D597}" type="pres">
      <dgm:prSet presAssocID="{518D609B-BAF6-45FA-BF67-159957F49D17}" presName="spacing" presStyleCnt="0"/>
      <dgm:spPr/>
    </dgm:pt>
    <dgm:pt modelId="{30111E70-8A32-4239-A4EE-BEF58FAE54D1}" type="pres">
      <dgm:prSet presAssocID="{028C6255-A9B7-40F5-8D6F-C25800D40C57}" presName="composite" presStyleCnt="0"/>
      <dgm:spPr/>
    </dgm:pt>
    <dgm:pt modelId="{3DCFF985-D6DD-48E4-8E1A-0FC2E6577DAC}" type="pres">
      <dgm:prSet presAssocID="{028C6255-A9B7-40F5-8D6F-C25800D40C57}" presName="imgShp" presStyleLbl="fgImgPlace1" presStyleIdx="1" presStyleCnt="4"/>
      <dgm:spPr>
        <a:xfrm>
          <a:off x="738886" y="1467613"/>
          <a:ext cx="1128772" cy="1128772"/>
        </a:xfrm>
        <a:prstGeom prst="ellipse">
          <a:avLst/>
        </a:prstGeom>
        <a:blipFill rotWithShape="1">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7B4D76B5-8409-4ABD-B47A-4A74D920AA68}" type="pres">
      <dgm:prSet presAssocID="{028C6255-A9B7-40F5-8D6F-C25800D40C57}" presName="txShp" presStyleLbl="node1" presStyleIdx="1" presStyleCnt="4">
        <dgm:presLayoutVars>
          <dgm:bulletEnabled val="1"/>
        </dgm:presLayoutVars>
      </dgm:prSet>
      <dgm:spPr>
        <a:prstGeom prst="homePlate">
          <a:avLst/>
        </a:prstGeom>
      </dgm:spPr>
      <dgm:t>
        <a:bodyPr/>
        <a:lstStyle/>
        <a:p>
          <a:endParaRPr lang="ru-RU"/>
        </a:p>
      </dgm:t>
    </dgm:pt>
    <dgm:pt modelId="{EFA1745B-7407-4601-B0A7-451CB18050F7}" type="pres">
      <dgm:prSet presAssocID="{E9766361-BCB1-45AF-B346-60FAAE7BCC1A}" presName="spacing" presStyleCnt="0"/>
      <dgm:spPr/>
    </dgm:pt>
    <dgm:pt modelId="{A0262CD1-B73B-4B6B-A08D-79F6EACF8655}" type="pres">
      <dgm:prSet presAssocID="{3D4E22F3-80E1-47AB-B0A1-AFC4AF75FA8E}" presName="composite" presStyleCnt="0"/>
      <dgm:spPr/>
    </dgm:pt>
    <dgm:pt modelId="{24879E74-42D9-466E-B01B-587392499932}" type="pres">
      <dgm:prSet presAssocID="{3D4E22F3-80E1-47AB-B0A1-AFC4AF75FA8E}" presName="imgShp" presStyleLbl="fgImgPlace1" presStyleIdx="2" presStyleCnt="4"/>
      <dgm:spPr>
        <a:xfrm>
          <a:off x="738886" y="2933332"/>
          <a:ext cx="1128772" cy="1128772"/>
        </a:xfrm>
        <a:prstGeom prst="ellipse">
          <a:avLst/>
        </a:prstGeom>
        <a:blipFill rotWithShape="1">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5D160B3D-2E8C-4991-B8BD-C162DD6C69D6}" type="pres">
      <dgm:prSet presAssocID="{3D4E22F3-80E1-47AB-B0A1-AFC4AF75FA8E}" presName="txShp" presStyleLbl="node1" presStyleIdx="2" presStyleCnt="4">
        <dgm:presLayoutVars>
          <dgm:bulletEnabled val="1"/>
        </dgm:presLayoutVars>
      </dgm:prSet>
      <dgm:spPr>
        <a:prstGeom prst="homePlate">
          <a:avLst/>
        </a:prstGeom>
      </dgm:spPr>
      <dgm:t>
        <a:bodyPr/>
        <a:lstStyle/>
        <a:p>
          <a:endParaRPr lang="ru-RU"/>
        </a:p>
      </dgm:t>
    </dgm:pt>
    <dgm:pt modelId="{51DAE7AE-6C2A-45E9-8EC2-BB728E61AC05}" type="pres">
      <dgm:prSet presAssocID="{930BFFA7-779F-43A8-8E5C-CA212FF7AAAA}" presName="spacing" presStyleCnt="0"/>
      <dgm:spPr/>
    </dgm:pt>
    <dgm:pt modelId="{BF2A8C94-B621-4508-85D7-4A37826EFF3D}" type="pres">
      <dgm:prSet presAssocID="{D5EC1783-002F-456F-8F26-8C90482669EF}" presName="composite" presStyleCnt="0"/>
      <dgm:spPr/>
    </dgm:pt>
    <dgm:pt modelId="{B0BAF91B-208B-4D4D-BFEF-511D3DBA31CD}" type="pres">
      <dgm:prSet presAssocID="{D5EC1783-002F-456F-8F26-8C90482669EF}" presName="imgShp" presStyleLbl="fgImgPlace1" presStyleIdx="3" presStyleCnt="4"/>
      <dgm:spPr>
        <a:blipFill rotWithShape="1">
          <a:blip xmlns:r="http://schemas.openxmlformats.org/officeDocument/2006/relationships" r:embed="rId4"/>
          <a:stretch>
            <a:fillRect/>
          </a:stretch>
        </a:blipFill>
      </dgm:spPr>
    </dgm:pt>
    <dgm:pt modelId="{1CF459FE-961B-40DF-BFAF-C29873F82562}" type="pres">
      <dgm:prSet presAssocID="{D5EC1783-002F-456F-8F26-8C90482669EF}" presName="txShp" presStyleLbl="node1" presStyleIdx="3" presStyleCnt="4">
        <dgm:presLayoutVars>
          <dgm:bulletEnabled val="1"/>
        </dgm:presLayoutVars>
      </dgm:prSet>
      <dgm:spPr/>
      <dgm:t>
        <a:bodyPr/>
        <a:lstStyle/>
        <a:p>
          <a:endParaRPr lang="ru-RU"/>
        </a:p>
      </dgm:t>
    </dgm:pt>
  </dgm:ptLst>
  <dgm:cxnLst>
    <dgm:cxn modelId="{76C7E1A8-2AF3-49CE-B146-451E0194B9B3}" type="presOf" srcId="{D2F0C010-F1CC-4CA1-A34B-5A607816E29B}" destId="{4711B63D-B8E0-4634-868D-0634CCA5A622}" srcOrd="0" destOrd="0" presId="urn:microsoft.com/office/officeart/2005/8/layout/vList3"/>
    <dgm:cxn modelId="{C3DFB4D4-1D7D-400F-9E3A-28298678FA8C}" srcId="{4E37045D-63DB-43BF-94B5-8F35600658C4}" destId="{D2F0C010-F1CC-4CA1-A34B-5A607816E29B}" srcOrd="0" destOrd="0" parTransId="{5A5DAD45-452B-45FE-BC8E-4975D6B727F6}" sibTransId="{518D609B-BAF6-45FA-BF67-159957F49D17}"/>
    <dgm:cxn modelId="{4F2A51F2-FD09-4D26-812F-F7981ECBD78E}" srcId="{4E37045D-63DB-43BF-94B5-8F35600658C4}" destId="{028C6255-A9B7-40F5-8D6F-C25800D40C57}" srcOrd="1" destOrd="0" parTransId="{9E88BE24-1B6A-45BE-80BA-522762388AA6}" sibTransId="{E9766361-BCB1-45AF-B346-60FAAE7BCC1A}"/>
    <dgm:cxn modelId="{273E3731-FAD2-4F64-9CDB-40022C5D790C}" type="presOf" srcId="{028C6255-A9B7-40F5-8D6F-C25800D40C57}" destId="{7B4D76B5-8409-4ABD-B47A-4A74D920AA68}" srcOrd="0" destOrd="0" presId="urn:microsoft.com/office/officeart/2005/8/layout/vList3"/>
    <dgm:cxn modelId="{8C5D7890-3407-436C-8A45-125C01C72840}" type="presOf" srcId="{D5EC1783-002F-456F-8F26-8C90482669EF}" destId="{1CF459FE-961B-40DF-BFAF-C29873F82562}" srcOrd="0" destOrd="0" presId="urn:microsoft.com/office/officeart/2005/8/layout/vList3"/>
    <dgm:cxn modelId="{695C4AFB-F0BB-479B-83EF-976B9B6E9989}" srcId="{4E37045D-63DB-43BF-94B5-8F35600658C4}" destId="{D5EC1783-002F-456F-8F26-8C90482669EF}" srcOrd="3" destOrd="0" parTransId="{64FCE572-8F1E-4098-A7E1-95C3BD3CE09C}" sibTransId="{513E7906-5AFC-4CC8-94C9-9F6DC16B74BE}"/>
    <dgm:cxn modelId="{07113070-1DC0-4B4D-B531-E81374B2BFF3}" type="presOf" srcId="{4E37045D-63DB-43BF-94B5-8F35600658C4}" destId="{1448A1D1-8CFE-4F01-A7EE-740FF8E0C033}" srcOrd="0" destOrd="0" presId="urn:microsoft.com/office/officeart/2005/8/layout/vList3"/>
    <dgm:cxn modelId="{6326B90A-B5F7-4EF1-A5FF-BB18541E65DD}" srcId="{4E37045D-63DB-43BF-94B5-8F35600658C4}" destId="{3D4E22F3-80E1-47AB-B0A1-AFC4AF75FA8E}" srcOrd="2" destOrd="0" parTransId="{F1BA02C9-8A81-47CE-A2CF-369460270B94}" sibTransId="{930BFFA7-779F-43A8-8E5C-CA212FF7AAAA}"/>
    <dgm:cxn modelId="{472CBF28-3AEE-4A42-88D8-C5FCB51135FA}" type="presOf" srcId="{3D4E22F3-80E1-47AB-B0A1-AFC4AF75FA8E}" destId="{5D160B3D-2E8C-4991-B8BD-C162DD6C69D6}" srcOrd="0" destOrd="0" presId="urn:microsoft.com/office/officeart/2005/8/layout/vList3"/>
    <dgm:cxn modelId="{53541B39-C7B4-43BB-B0BB-772C6476C5C3}" type="presParOf" srcId="{1448A1D1-8CFE-4F01-A7EE-740FF8E0C033}" destId="{BF30481D-A583-46F1-903C-3FD31FA82B80}" srcOrd="0" destOrd="0" presId="urn:microsoft.com/office/officeart/2005/8/layout/vList3"/>
    <dgm:cxn modelId="{16AF9A2E-53ED-4BEE-A9DD-5F2FC410E0E2}" type="presParOf" srcId="{BF30481D-A583-46F1-903C-3FD31FA82B80}" destId="{E91BC902-A7AC-4060-B74F-0AD99234CB16}" srcOrd="0" destOrd="0" presId="urn:microsoft.com/office/officeart/2005/8/layout/vList3"/>
    <dgm:cxn modelId="{87CA0343-E53E-4656-85C2-9421BFF581ED}" type="presParOf" srcId="{BF30481D-A583-46F1-903C-3FD31FA82B80}" destId="{4711B63D-B8E0-4634-868D-0634CCA5A622}" srcOrd="1" destOrd="0" presId="urn:microsoft.com/office/officeart/2005/8/layout/vList3"/>
    <dgm:cxn modelId="{BF2A8AE4-07B8-4D77-8D89-7C89A1C206D0}" type="presParOf" srcId="{1448A1D1-8CFE-4F01-A7EE-740FF8E0C033}" destId="{0790367E-AD7D-43EC-AB4D-A7634008D597}" srcOrd="1" destOrd="0" presId="urn:microsoft.com/office/officeart/2005/8/layout/vList3"/>
    <dgm:cxn modelId="{AF9EBDEB-77A3-46C3-80F2-5515501C03BA}" type="presParOf" srcId="{1448A1D1-8CFE-4F01-A7EE-740FF8E0C033}" destId="{30111E70-8A32-4239-A4EE-BEF58FAE54D1}" srcOrd="2" destOrd="0" presId="urn:microsoft.com/office/officeart/2005/8/layout/vList3"/>
    <dgm:cxn modelId="{6E75956E-96F2-4D27-B2B7-1F7787FB4F14}" type="presParOf" srcId="{30111E70-8A32-4239-A4EE-BEF58FAE54D1}" destId="{3DCFF985-D6DD-48E4-8E1A-0FC2E6577DAC}" srcOrd="0" destOrd="0" presId="urn:microsoft.com/office/officeart/2005/8/layout/vList3"/>
    <dgm:cxn modelId="{08C53910-282B-46CE-83FC-B34D77BB384D}" type="presParOf" srcId="{30111E70-8A32-4239-A4EE-BEF58FAE54D1}" destId="{7B4D76B5-8409-4ABD-B47A-4A74D920AA68}" srcOrd="1" destOrd="0" presId="urn:microsoft.com/office/officeart/2005/8/layout/vList3"/>
    <dgm:cxn modelId="{284D5CE7-266C-4111-BA50-61ED8B6F7887}" type="presParOf" srcId="{1448A1D1-8CFE-4F01-A7EE-740FF8E0C033}" destId="{EFA1745B-7407-4601-B0A7-451CB18050F7}" srcOrd="3" destOrd="0" presId="urn:microsoft.com/office/officeart/2005/8/layout/vList3"/>
    <dgm:cxn modelId="{581B5F2C-CFDF-4EA4-903F-B80DEA330B19}" type="presParOf" srcId="{1448A1D1-8CFE-4F01-A7EE-740FF8E0C033}" destId="{A0262CD1-B73B-4B6B-A08D-79F6EACF8655}" srcOrd="4" destOrd="0" presId="urn:microsoft.com/office/officeart/2005/8/layout/vList3"/>
    <dgm:cxn modelId="{3524025D-4806-4951-A354-FA53298FE15E}" type="presParOf" srcId="{A0262CD1-B73B-4B6B-A08D-79F6EACF8655}" destId="{24879E74-42D9-466E-B01B-587392499932}" srcOrd="0" destOrd="0" presId="urn:microsoft.com/office/officeart/2005/8/layout/vList3"/>
    <dgm:cxn modelId="{93930329-758A-4297-90C4-67E273313D7A}" type="presParOf" srcId="{A0262CD1-B73B-4B6B-A08D-79F6EACF8655}" destId="{5D160B3D-2E8C-4991-B8BD-C162DD6C69D6}" srcOrd="1" destOrd="0" presId="urn:microsoft.com/office/officeart/2005/8/layout/vList3"/>
    <dgm:cxn modelId="{220E8BCB-CB7B-4932-B2FE-8CC8FC502382}" type="presParOf" srcId="{1448A1D1-8CFE-4F01-A7EE-740FF8E0C033}" destId="{51DAE7AE-6C2A-45E9-8EC2-BB728E61AC05}" srcOrd="5" destOrd="0" presId="urn:microsoft.com/office/officeart/2005/8/layout/vList3"/>
    <dgm:cxn modelId="{4A18597D-8D10-4FCA-ABCE-6CCD79644C1E}" type="presParOf" srcId="{1448A1D1-8CFE-4F01-A7EE-740FF8E0C033}" destId="{BF2A8C94-B621-4508-85D7-4A37826EFF3D}" srcOrd="6" destOrd="0" presId="urn:microsoft.com/office/officeart/2005/8/layout/vList3"/>
    <dgm:cxn modelId="{BA81D3CA-50E6-4671-8B62-5BDFC52C8FE0}" type="presParOf" srcId="{BF2A8C94-B621-4508-85D7-4A37826EFF3D}" destId="{B0BAF91B-208B-4D4D-BFEF-511D3DBA31CD}" srcOrd="0" destOrd="0" presId="urn:microsoft.com/office/officeart/2005/8/layout/vList3"/>
    <dgm:cxn modelId="{899E0FA9-F6D7-4C0A-9131-5B53615F684D}" type="presParOf" srcId="{BF2A8C94-B621-4508-85D7-4A37826EFF3D}" destId="{1CF459FE-961B-40DF-BFAF-C29873F8256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081A81-34A8-490A-9C0D-9F32579F15AD}"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A45119CD-DB69-4CFD-92BF-FCED03778B4B}">
      <dgm:prSet phldrT="[Текст]" custT="1"/>
      <dgm:spPr/>
      <dgm:t>
        <a:bodyPr/>
        <a:lstStyle/>
        <a:p>
          <a:r>
            <a:rPr lang="en-US" sz="2000" b="1" dirty="0" smtClean="0"/>
            <a:t>Protection type "cage" (grids)</a:t>
          </a:r>
          <a:endParaRPr lang="ru-RU" sz="2000" b="1" dirty="0" smtClean="0"/>
        </a:p>
        <a:p>
          <a:r>
            <a:rPr lang="en-US" sz="2000" b="0" dirty="0" smtClean="0"/>
            <a:t>spatial isolation of proteinases from those proteins that they can act on: intracellular proteinases are concentrated inside lysosomes and separated from proteins that they can hydrolyze</a:t>
          </a:r>
          <a:endParaRPr lang="ru-RU" sz="2000" b="0" dirty="0"/>
        </a:p>
      </dgm:t>
    </dgm:pt>
    <dgm:pt modelId="{99CB8778-3D74-4F9B-BD82-DA175D9B3572}" type="parTrans" cxnId="{2036D451-350F-47C2-B72D-CD95B7EE5330}">
      <dgm:prSet/>
      <dgm:spPr/>
      <dgm:t>
        <a:bodyPr/>
        <a:lstStyle/>
        <a:p>
          <a:endParaRPr lang="ru-RU" sz="2000"/>
        </a:p>
      </dgm:t>
    </dgm:pt>
    <dgm:pt modelId="{3A462325-C44D-4478-953F-0451124A7750}" type="sibTrans" cxnId="{2036D451-350F-47C2-B72D-CD95B7EE5330}">
      <dgm:prSet/>
      <dgm:spPr/>
      <dgm:t>
        <a:bodyPr/>
        <a:lstStyle/>
        <a:p>
          <a:endParaRPr lang="ru-RU" sz="2000"/>
        </a:p>
      </dgm:t>
    </dgm:pt>
    <dgm:pt modelId="{820BD622-D993-4383-9052-0D4EFBB58251}">
      <dgm:prSet phldrT="[Текст]" custT="1"/>
      <dgm:spPr/>
      <dgm:t>
        <a:bodyPr/>
        <a:lstStyle/>
        <a:p>
          <a:r>
            <a:rPr lang="en-US" sz="2000" b="1" dirty="0" smtClean="0"/>
            <a:t>"Muzzle" protection</a:t>
          </a:r>
          <a:endParaRPr lang="ru-RU" sz="2000" b="1" dirty="0" smtClean="0"/>
        </a:p>
        <a:p>
          <a:r>
            <a:rPr lang="en-US" sz="1800" b="0" dirty="0" smtClean="0"/>
            <a:t>proteinases are produced as inactive precursors:</a:t>
          </a:r>
          <a:endParaRPr lang="ru-RU" sz="1800" b="0" dirty="0" smtClean="0"/>
        </a:p>
        <a:p>
          <a:r>
            <a:rPr lang="en-US" sz="1800" b="0" dirty="0" smtClean="0"/>
            <a:t>the active center of the enzyme is "covered" by a fragment of the polypeptide chain, after hydrolysis of a certain bond, this chain breaks off and the enzyme becomes active</a:t>
          </a:r>
          <a:endParaRPr lang="ru-RU" sz="1800" b="0" dirty="0"/>
        </a:p>
      </dgm:t>
    </dgm:pt>
    <dgm:pt modelId="{906CCE0A-B094-4440-B439-16FDA1E247E7}" type="parTrans" cxnId="{6E96088D-8621-4F09-98CC-623742199CDF}">
      <dgm:prSet/>
      <dgm:spPr/>
      <dgm:t>
        <a:bodyPr/>
        <a:lstStyle/>
        <a:p>
          <a:endParaRPr lang="ru-RU" sz="2000"/>
        </a:p>
      </dgm:t>
    </dgm:pt>
    <dgm:pt modelId="{2895F903-9F63-4CC7-AA65-F539212B1D0B}" type="sibTrans" cxnId="{6E96088D-8621-4F09-98CC-623742199CDF}">
      <dgm:prSet/>
      <dgm:spPr/>
      <dgm:t>
        <a:bodyPr/>
        <a:lstStyle/>
        <a:p>
          <a:endParaRPr lang="ru-RU" sz="2000"/>
        </a:p>
      </dgm:t>
    </dgm:pt>
    <dgm:pt modelId="{F9BC40CD-FBA8-4273-9D09-0D7F831431EE}">
      <dgm:prSet phldrT="[Текст]" custT="1"/>
      <dgm:spPr/>
      <dgm:t>
        <a:bodyPr/>
        <a:lstStyle/>
        <a:p>
          <a:r>
            <a:rPr lang="en-US" sz="2000" b="1" dirty="0" smtClean="0"/>
            <a:t>Chain mail protection</a:t>
          </a:r>
          <a:endParaRPr lang="ru-RU" sz="2000" b="1" dirty="0" smtClean="0"/>
        </a:p>
        <a:p>
          <a:r>
            <a:rPr lang="en-US" sz="2000" b="0" dirty="0" smtClean="0"/>
            <a:t>Protection of a substrate protein by including any chemical structures in its molecule -</a:t>
          </a:r>
          <a:endParaRPr lang="ru-RU" sz="2000" b="0" dirty="0" smtClean="0"/>
        </a:p>
        <a:p>
          <a:r>
            <a:rPr lang="en-US" sz="2000" b="0" dirty="0" smtClean="0"/>
            <a:t>(protective groups covering peptide bonds)</a:t>
          </a:r>
          <a:endParaRPr lang="ru-RU" sz="2000" b="0" dirty="0"/>
        </a:p>
      </dgm:t>
    </dgm:pt>
    <dgm:pt modelId="{CC6FC8E0-9CE2-4AB1-993F-10E621152FD6}" type="parTrans" cxnId="{9A1E8865-DE03-4C14-A8EA-5BD732C67107}">
      <dgm:prSet/>
      <dgm:spPr/>
      <dgm:t>
        <a:bodyPr/>
        <a:lstStyle/>
        <a:p>
          <a:endParaRPr lang="ru-RU" sz="2000"/>
        </a:p>
      </dgm:t>
    </dgm:pt>
    <dgm:pt modelId="{BA82C9F6-67A6-4F11-B5E8-AC1A864C28C0}" type="sibTrans" cxnId="{9A1E8865-DE03-4C14-A8EA-5BD732C67107}">
      <dgm:prSet/>
      <dgm:spPr/>
      <dgm:t>
        <a:bodyPr/>
        <a:lstStyle/>
        <a:p>
          <a:endParaRPr lang="ru-RU" sz="2000"/>
        </a:p>
      </dgm:t>
    </dgm:pt>
    <dgm:pt modelId="{C845B557-EE36-43D1-9366-91E8B90B8E10}">
      <dgm:prSet phldrT="[Текст]" custT="1"/>
      <dgm:spPr/>
      <dgm:t>
        <a:bodyPr/>
        <a:lstStyle/>
        <a:p>
          <a:r>
            <a:rPr lang="en-US" sz="2000" b="1" dirty="0" smtClean="0"/>
            <a:t>Guard type protection</a:t>
          </a:r>
          <a:endParaRPr lang="ru-RU" sz="2000" b="1" dirty="0" smtClean="0"/>
        </a:p>
        <a:p>
          <a:r>
            <a:rPr lang="en-US" sz="2000" b="0" dirty="0" smtClean="0"/>
            <a:t>protein protection with endogenous proteinase inhibitors</a:t>
          </a:r>
          <a:endParaRPr lang="ru-RU" sz="2000" b="0" dirty="0"/>
        </a:p>
      </dgm:t>
    </dgm:pt>
    <dgm:pt modelId="{17B72737-AED7-4F1E-AC7B-40E8B2EF6753}" type="parTrans" cxnId="{8D8BC069-3DF6-4E42-B762-2FD7DF9F931C}">
      <dgm:prSet/>
      <dgm:spPr/>
      <dgm:t>
        <a:bodyPr/>
        <a:lstStyle/>
        <a:p>
          <a:endParaRPr lang="ru-RU" sz="2000"/>
        </a:p>
      </dgm:t>
    </dgm:pt>
    <dgm:pt modelId="{9CC665BA-325A-479A-A041-D3260D952B12}" type="sibTrans" cxnId="{8D8BC069-3DF6-4E42-B762-2FD7DF9F931C}">
      <dgm:prSet/>
      <dgm:spPr/>
      <dgm:t>
        <a:bodyPr/>
        <a:lstStyle/>
        <a:p>
          <a:endParaRPr lang="ru-RU" sz="2000"/>
        </a:p>
      </dgm:t>
    </dgm:pt>
    <dgm:pt modelId="{E0D44BEB-BB89-49E1-BB42-A1E5D9CDB2CA}" type="pres">
      <dgm:prSet presAssocID="{A2081A81-34A8-490A-9C0D-9F32579F15AD}" presName="linear" presStyleCnt="0">
        <dgm:presLayoutVars>
          <dgm:dir/>
          <dgm:resizeHandles val="exact"/>
        </dgm:presLayoutVars>
      </dgm:prSet>
      <dgm:spPr/>
      <dgm:t>
        <a:bodyPr/>
        <a:lstStyle/>
        <a:p>
          <a:endParaRPr lang="ru-RU"/>
        </a:p>
      </dgm:t>
    </dgm:pt>
    <dgm:pt modelId="{17FE2910-A7AB-46B1-A014-B8BD89FC6A9B}" type="pres">
      <dgm:prSet presAssocID="{A45119CD-DB69-4CFD-92BF-FCED03778B4B}" presName="comp" presStyleCnt="0"/>
      <dgm:spPr/>
    </dgm:pt>
    <dgm:pt modelId="{C149B1A3-EF90-4685-BB88-CC828780A520}" type="pres">
      <dgm:prSet presAssocID="{A45119CD-DB69-4CFD-92BF-FCED03778B4B}" presName="box" presStyleLbl="node1" presStyleIdx="0" presStyleCnt="4" custLinFactNeighborX="-13787" custLinFactNeighborY="-49787"/>
      <dgm:spPr/>
      <dgm:t>
        <a:bodyPr/>
        <a:lstStyle/>
        <a:p>
          <a:endParaRPr lang="ru-RU"/>
        </a:p>
      </dgm:t>
    </dgm:pt>
    <dgm:pt modelId="{58E11638-869B-4386-9E09-89925D05F96A}" type="pres">
      <dgm:prSet presAssocID="{A45119CD-DB69-4CFD-92BF-FCED03778B4B}" presName="img"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9604DF76-DEEA-4449-B753-D2ED3210C31D}" type="pres">
      <dgm:prSet presAssocID="{A45119CD-DB69-4CFD-92BF-FCED03778B4B}" presName="text" presStyleLbl="node1" presStyleIdx="0" presStyleCnt="4">
        <dgm:presLayoutVars>
          <dgm:bulletEnabled val="1"/>
        </dgm:presLayoutVars>
      </dgm:prSet>
      <dgm:spPr/>
      <dgm:t>
        <a:bodyPr/>
        <a:lstStyle/>
        <a:p>
          <a:endParaRPr lang="ru-RU"/>
        </a:p>
      </dgm:t>
    </dgm:pt>
    <dgm:pt modelId="{4D44709D-4E98-469A-B6DA-BCE679E2CA7B}" type="pres">
      <dgm:prSet presAssocID="{3A462325-C44D-4478-953F-0451124A7750}" presName="spacer" presStyleCnt="0"/>
      <dgm:spPr/>
    </dgm:pt>
    <dgm:pt modelId="{02CC7F93-A1AB-4D4E-B236-8E14B5907EFF}" type="pres">
      <dgm:prSet presAssocID="{820BD622-D993-4383-9052-0D4EFBB58251}" presName="comp" presStyleCnt="0"/>
      <dgm:spPr/>
    </dgm:pt>
    <dgm:pt modelId="{164EB0DA-ADFF-4D00-B2EB-BC9617B942BD}" type="pres">
      <dgm:prSet presAssocID="{820BD622-D993-4383-9052-0D4EFBB58251}" presName="box" presStyleLbl="node1" presStyleIdx="1" presStyleCnt="4" custLinFactNeighborX="-849" custLinFactNeighborY="187"/>
      <dgm:spPr/>
      <dgm:t>
        <a:bodyPr/>
        <a:lstStyle/>
        <a:p>
          <a:endParaRPr lang="ru-RU"/>
        </a:p>
      </dgm:t>
    </dgm:pt>
    <dgm:pt modelId="{4ACAC34B-A0A2-4B89-9FCF-01BF841EDDD8}" type="pres">
      <dgm:prSet presAssocID="{820BD622-D993-4383-9052-0D4EFBB58251}" presName="img"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73D18EF3-586E-4300-AA10-4DEF6241CBBA}" type="pres">
      <dgm:prSet presAssocID="{820BD622-D993-4383-9052-0D4EFBB58251}" presName="text" presStyleLbl="node1" presStyleIdx="1" presStyleCnt="4">
        <dgm:presLayoutVars>
          <dgm:bulletEnabled val="1"/>
        </dgm:presLayoutVars>
      </dgm:prSet>
      <dgm:spPr/>
      <dgm:t>
        <a:bodyPr/>
        <a:lstStyle/>
        <a:p>
          <a:endParaRPr lang="ru-RU"/>
        </a:p>
      </dgm:t>
    </dgm:pt>
    <dgm:pt modelId="{538501FE-A9E0-4566-AD1C-37A3A1D61AB0}" type="pres">
      <dgm:prSet presAssocID="{2895F903-9F63-4CC7-AA65-F539212B1D0B}" presName="spacer" presStyleCnt="0"/>
      <dgm:spPr/>
    </dgm:pt>
    <dgm:pt modelId="{CC14AB6D-B3D0-45A8-9192-15250502C065}" type="pres">
      <dgm:prSet presAssocID="{F9BC40CD-FBA8-4273-9D09-0D7F831431EE}" presName="comp" presStyleCnt="0"/>
      <dgm:spPr/>
    </dgm:pt>
    <dgm:pt modelId="{41560C31-0A5C-456C-89E1-2D93CF1FF848}" type="pres">
      <dgm:prSet presAssocID="{F9BC40CD-FBA8-4273-9D09-0D7F831431EE}" presName="box" presStyleLbl="node1" presStyleIdx="2" presStyleCnt="4"/>
      <dgm:spPr/>
      <dgm:t>
        <a:bodyPr/>
        <a:lstStyle/>
        <a:p>
          <a:endParaRPr lang="ru-RU"/>
        </a:p>
      </dgm:t>
    </dgm:pt>
    <dgm:pt modelId="{2F5760BB-282F-4B60-AC50-BE77BE3B29D7}" type="pres">
      <dgm:prSet presAssocID="{F9BC40CD-FBA8-4273-9D09-0D7F831431EE}" presName="img"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1166009A-E6C1-403F-B320-825B96972C21}" type="pres">
      <dgm:prSet presAssocID="{F9BC40CD-FBA8-4273-9D09-0D7F831431EE}" presName="text" presStyleLbl="node1" presStyleIdx="2" presStyleCnt="4">
        <dgm:presLayoutVars>
          <dgm:bulletEnabled val="1"/>
        </dgm:presLayoutVars>
      </dgm:prSet>
      <dgm:spPr/>
      <dgm:t>
        <a:bodyPr/>
        <a:lstStyle/>
        <a:p>
          <a:endParaRPr lang="ru-RU"/>
        </a:p>
      </dgm:t>
    </dgm:pt>
    <dgm:pt modelId="{AB30753F-D1BA-4525-B31E-332FBFE38708}" type="pres">
      <dgm:prSet presAssocID="{BA82C9F6-67A6-4F11-B5E8-AC1A864C28C0}" presName="spacer" presStyleCnt="0"/>
      <dgm:spPr/>
    </dgm:pt>
    <dgm:pt modelId="{47C95157-5480-4CF7-A04C-4C67758128DF}" type="pres">
      <dgm:prSet presAssocID="{C845B557-EE36-43D1-9366-91E8B90B8E10}" presName="comp" presStyleCnt="0"/>
      <dgm:spPr/>
    </dgm:pt>
    <dgm:pt modelId="{D9C4D549-8702-48D6-B07A-C8F825AB4567}" type="pres">
      <dgm:prSet presAssocID="{C845B557-EE36-43D1-9366-91E8B90B8E10}" presName="box" presStyleLbl="node1" presStyleIdx="3" presStyleCnt="4"/>
      <dgm:spPr/>
      <dgm:t>
        <a:bodyPr/>
        <a:lstStyle/>
        <a:p>
          <a:endParaRPr lang="ru-RU"/>
        </a:p>
      </dgm:t>
    </dgm:pt>
    <dgm:pt modelId="{AD8C9383-B936-42EE-9A26-F605C90F6A36}" type="pres">
      <dgm:prSet presAssocID="{C845B557-EE36-43D1-9366-91E8B90B8E10}" presName="img"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B3E8A022-44E9-4C83-AF0F-8A68E3F08F43}" type="pres">
      <dgm:prSet presAssocID="{C845B557-EE36-43D1-9366-91E8B90B8E10}" presName="text" presStyleLbl="node1" presStyleIdx="3" presStyleCnt="4">
        <dgm:presLayoutVars>
          <dgm:bulletEnabled val="1"/>
        </dgm:presLayoutVars>
      </dgm:prSet>
      <dgm:spPr/>
      <dgm:t>
        <a:bodyPr/>
        <a:lstStyle/>
        <a:p>
          <a:endParaRPr lang="ru-RU"/>
        </a:p>
      </dgm:t>
    </dgm:pt>
  </dgm:ptLst>
  <dgm:cxnLst>
    <dgm:cxn modelId="{6E96088D-8621-4F09-98CC-623742199CDF}" srcId="{A2081A81-34A8-490A-9C0D-9F32579F15AD}" destId="{820BD622-D993-4383-9052-0D4EFBB58251}" srcOrd="1" destOrd="0" parTransId="{906CCE0A-B094-4440-B439-16FDA1E247E7}" sibTransId="{2895F903-9F63-4CC7-AA65-F539212B1D0B}"/>
    <dgm:cxn modelId="{159BCCC5-EA0F-4BA3-A851-0ADA08BEC1B8}" type="presOf" srcId="{C845B557-EE36-43D1-9366-91E8B90B8E10}" destId="{B3E8A022-44E9-4C83-AF0F-8A68E3F08F43}" srcOrd="1" destOrd="0" presId="urn:microsoft.com/office/officeart/2005/8/layout/vList4"/>
    <dgm:cxn modelId="{81AE6C55-D9D3-4FF0-9281-DB240C06ABDA}" type="presOf" srcId="{A45119CD-DB69-4CFD-92BF-FCED03778B4B}" destId="{9604DF76-DEEA-4449-B753-D2ED3210C31D}" srcOrd="1" destOrd="0" presId="urn:microsoft.com/office/officeart/2005/8/layout/vList4"/>
    <dgm:cxn modelId="{DCE79772-5EF8-4312-AF4A-89AD7B70AD20}" type="presOf" srcId="{A2081A81-34A8-490A-9C0D-9F32579F15AD}" destId="{E0D44BEB-BB89-49E1-BB42-A1E5D9CDB2CA}" srcOrd="0" destOrd="0" presId="urn:microsoft.com/office/officeart/2005/8/layout/vList4"/>
    <dgm:cxn modelId="{B132B59F-E298-4B6F-97C3-430E57387C00}" type="presOf" srcId="{C845B557-EE36-43D1-9366-91E8B90B8E10}" destId="{D9C4D549-8702-48D6-B07A-C8F825AB4567}" srcOrd="0" destOrd="0" presId="urn:microsoft.com/office/officeart/2005/8/layout/vList4"/>
    <dgm:cxn modelId="{88112F5D-3BE3-4376-A36D-3D1697EA4D04}" type="presOf" srcId="{820BD622-D993-4383-9052-0D4EFBB58251}" destId="{73D18EF3-586E-4300-AA10-4DEF6241CBBA}" srcOrd="1" destOrd="0" presId="urn:microsoft.com/office/officeart/2005/8/layout/vList4"/>
    <dgm:cxn modelId="{28526C4A-E765-41FD-9682-2F2F64347F2A}" type="presOf" srcId="{F9BC40CD-FBA8-4273-9D09-0D7F831431EE}" destId="{41560C31-0A5C-456C-89E1-2D93CF1FF848}" srcOrd="0" destOrd="0" presId="urn:microsoft.com/office/officeart/2005/8/layout/vList4"/>
    <dgm:cxn modelId="{E8CA9333-4A64-4C17-94F8-FB472792713A}" type="presOf" srcId="{820BD622-D993-4383-9052-0D4EFBB58251}" destId="{164EB0DA-ADFF-4D00-B2EB-BC9617B942BD}" srcOrd="0" destOrd="0" presId="urn:microsoft.com/office/officeart/2005/8/layout/vList4"/>
    <dgm:cxn modelId="{8D8BC069-3DF6-4E42-B762-2FD7DF9F931C}" srcId="{A2081A81-34A8-490A-9C0D-9F32579F15AD}" destId="{C845B557-EE36-43D1-9366-91E8B90B8E10}" srcOrd="3" destOrd="0" parTransId="{17B72737-AED7-4F1E-AC7B-40E8B2EF6753}" sibTransId="{9CC665BA-325A-479A-A041-D3260D952B12}"/>
    <dgm:cxn modelId="{85C8BDA1-8571-41B2-A8D0-C84E43CB0C1D}" type="presOf" srcId="{A45119CD-DB69-4CFD-92BF-FCED03778B4B}" destId="{C149B1A3-EF90-4685-BB88-CC828780A520}" srcOrd="0" destOrd="0" presId="urn:microsoft.com/office/officeart/2005/8/layout/vList4"/>
    <dgm:cxn modelId="{9A1E8865-DE03-4C14-A8EA-5BD732C67107}" srcId="{A2081A81-34A8-490A-9C0D-9F32579F15AD}" destId="{F9BC40CD-FBA8-4273-9D09-0D7F831431EE}" srcOrd="2" destOrd="0" parTransId="{CC6FC8E0-9CE2-4AB1-993F-10E621152FD6}" sibTransId="{BA82C9F6-67A6-4F11-B5E8-AC1A864C28C0}"/>
    <dgm:cxn modelId="{695634D8-C2DB-4630-97C3-CB690BDE27AC}" type="presOf" srcId="{F9BC40CD-FBA8-4273-9D09-0D7F831431EE}" destId="{1166009A-E6C1-403F-B320-825B96972C21}" srcOrd="1" destOrd="0" presId="urn:microsoft.com/office/officeart/2005/8/layout/vList4"/>
    <dgm:cxn modelId="{2036D451-350F-47C2-B72D-CD95B7EE5330}" srcId="{A2081A81-34A8-490A-9C0D-9F32579F15AD}" destId="{A45119CD-DB69-4CFD-92BF-FCED03778B4B}" srcOrd="0" destOrd="0" parTransId="{99CB8778-3D74-4F9B-BD82-DA175D9B3572}" sibTransId="{3A462325-C44D-4478-953F-0451124A7750}"/>
    <dgm:cxn modelId="{DED04430-1A58-41F4-89EB-F6D0DC0E5B2A}" type="presParOf" srcId="{E0D44BEB-BB89-49E1-BB42-A1E5D9CDB2CA}" destId="{17FE2910-A7AB-46B1-A014-B8BD89FC6A9B}" srcOrd="0" destOrd="0" presId="urn:microsoft.com/office/officeart/2005/8/layout/vList4"/>
    <dgm:cxn modelId="{DCC7DC13-F98D-440A-B1BC-77672F19E355}" type="presParOf" srcId="{17FE2910-A7AB-46B1-A014-B8BD89FC6A9B}" destId="{C149B1A3-EF90-4685-BB88-CC828780A520}" srcOrd="0" destOrd="0" presId="urn:microsoft.com/office/officeart/2005/8/layout/vList4"/>
    <dgm:cxn modelId="{246F9332-8BFE-4E3D-85A3-A2D710D9FCF7}" type="presParOf" srcId="{17FE2910-A7AB-46B1-A014-B8BD89FC6A9B}" destId="{58E11638-869B-4386-9E09-89925D05F96A}" srcOrd="1" destOrd="0" presId="urn:microsoft.com/office/officeart/2005/8/layout/vList4"/>
    <dgm:cxn modelId="{78C19A37-ED68-4D4E-BA97-9BE6C96052A9}" type="presParOf" srcId="{17FE2910-A7AB-46B1-A014-B8BD89FC6A9B}" destId="{9604DF76-DEEA-4449-B753-D2ED3210C31D}" srcOrd="2" destOrd="0" presId="urn:microsoft.com/office/officeart/2005/8/layout/vList4"/>
    <dgm:cxn modelId="{34B4D2E2-6222-4B73-A74F-5EE066AAFC94}" type="presParOf" srcId="{E0D44BEB-BB89-49E1-BB42-A1E5D9CDB2CA}" destId="{4D44709D-4E98-469A-B6DA-BCE679E2CA7B}" srcOrd="1" destOrd="0" presId="urn:microsoft.com/office/officeart/2005/8/layout/vList4"/>
    <dgm:cxn modelId="{39318A22-7317-43F5-B0BE-7D9804585DBD}" type="presParOf" srcId="{E0D44BEB-BB89-49E1-BB42-A1E5D9CDB2CA}" destId="{02CC7F93-A1AB-4D4E-B236-8E14B5907EFF}" srcOrd="2" destOrd="0" presId="urn:microsoft.com/office/officeart/2005/8/layout/vList4"/>
    <dgm:cxn modelId="{E1E0D3A5-179C-4799-A7A5-5C125E269671}" type="presParOf" srcId="{02CC7F93-A1AB-4D4E-B236-8E14B5907EFF}" destId="{164EB0DA-ADFF-4D00-B2EB-BC9617B942BD}" srcOrd="0" destOrd="0" presId="urn:microsoft.com/office/officeart/2005/8/layout/vList4"/>
    <dgm:cxn modelId="{D82D1331-4919-4ABE-AAFB-4828908095F8}" type="presParOf" srcId="{02CC7F93-A1AB-4D4E-B236-8E14B5907EFF}" destId="{4ACAC34B-A0A2-4B89-9FCF-01BF841EDDD8}" srcOrd="1" destOrd="0" presId="urn:microsoft.com/office/officeart/2005/8/layout/vList4"/>
    <dgm:cxn modelId="{EEF8CBA7-255A-43F0-8A4C-86457626FA42}" type="presParOf" srcId="{02CC7F93-A1AB-4D4E-B236-8E14B5907EFF}" destId="{73D18EF3-586E-4300-AA10-4DEF6241CBBA}" srcOrd="2" destOrd="0" presId="urn:microsoft.com/office/officeart/2005/8/layout/vList4"/>
    <dgm:cxn modelId="{28100AED-1FEC-4504-A5CE-45E7FFF87FAF}" type="presParOf" srcId="{E0D44BEB-BB89-49E1-BB42-A1E5D9CDB2CA}" destId="{538501FE-A9E0-4566-AD1C-37A3A1D61AB0}" srcOrd="3" destOrd="0" presId="urn:microsoft.com/office/officeart/2005/8/layout/vList4"/>
    <dgm:cxn modelId="{AA980184-0EB0-445C-8C2F-6A1401693F7F}" type="presParOf" srcId="{E0D44BEB-BB89-49E1-BB42-A1E5D9CDB2CA}" destId="{CC14AB6D-B3D0-45A8-9192-15250502C065}" srcOrd="4" destOrd="0" presId="urn:microsoft.com/office/officeart/2005/8/layout/vList4"/>
    <dgm:cxn modelId="{565070B0-7AC5-42AA-AFFC-9F7B8B27D75C}" type="presParOf" srcId="{CC14AB6D-B3D0-45A8-9192-15250502C065}" destId="{41560C31-0A5C-456C-89E1-2D93CF1FF848}" srcOrd="0" destOrd="0" presId="urn:microsoft.com/office/officeart/2005/8/layout/vList4"/>
    <dgm:cxn modelId="{3117B1F0-1799-498B-9858-7DAAFB7F18DA}" type="presParOf" srcId="{CC14AB6D-B3D0-45A8-9192-15250502C065}" destId="{2F5760BB-282F-4B60-AC50-BE77BE3B29D7}" srcOrd="1" destOrd="0" presId="urn:microsoft.com/office/officeart/2005/8/layout/vList4"/>
    <dgm:cxn modelId="{EC0D5997-46ED-4532-B8C3-A1A10FA3BDD0}" type="presParOf" srcId="{CC14AB6D-B3D0-45A8-9192-15250502C065}" destId="{1166009A-E6C1-403F-B320-825B96972C21}" srcOrd="2" destOrd="0" presId="urn:microsoft.com/office/officeart/2005/8/layout/vList4"/>
    <dgm:cxn modelId="{723260AF-2200-4D9D-9FD5-1A8A5112AD28}" type="presParOf" srcId="{E0D44BEB-BB89-49E1-BB42-A1E5D9CDB2CA}" destId="{AB30753F-D1BA-4525-B31E-332FBFE38708}" srcOrd="5" destOrd="0" presId="urn:microsoft.com/office/officeart/2005/8/layout/vList4"/>
    <dgm:cxn modelId="{1961C90C-21C8-4175-A0AD-2D91D2DCE8D9}" type="presParOf" srcId="{E0D44BEB-BB89-49E1-BB42-A1E5D9CDB2CA}" destId="{47C95157-5480-4CF7-A04C-4C67758128DF}" srcOrd="6" destOrd="0" presId="urn:microsoft.com/office/officeart/2005/8/layout/vList4"/>
    <dgm:cxn modelId="{C235FE34-FF29-4194-BDD8-E2F4767BBF70}" type="presParOf" srcId="{47C95157-5480-4CF7-A04C-4C67758128DF}" destId="{D9C4D549-8702-48D6-B07A-C8F825AB4567}" srcOrd="0" destOrd="0" presId="urn:microsoft.com/office/officeart/2005/8/layout/vList4"/>
    <dgm:cxn modelId="{86689EFE-0B3E-4C8A-8287-C3043711D3C2}" type="presParOf" srcId="{47C95157-5480-4CF7-A04C-4C67758128DF}" destId="{AD8C9383-B936-42EE-9A26-F605C90F6A36}" srcOrd="1" destOrd="0" presId="urn:microsoft.com/office/officeart/2005/8/layout/vList4"/>
    <dgm:cxn modelId="{FD8F42B6-04FA-4B5F-B9CF-228D6F6B6E3E}" type="presParOf" srcId="{47C95157-5480-4CF7-A04C-4C67758128DF}" destId="{B3E8A022-44E9-4C83-AF0F-8A68E3F08F4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47B06E3-2F4D-4F42-9EAE-06BC3A42F09D}" type="doc">
      <dgm:prSet loTypeId="urn:microsoft.com/office/officeart/2005/8/layout/vList3" loCatId="list" qsTypeId="urn:microsoft.com/office/officeart/2005/8/quickstyle/simple3" qsCatId="simple" csTypeId="urn:microsoft.com/office/officeart/2005/8/colors/colorful5" csCatId="colorful" phldr="1"/>
      <dgm:spPr/>
    </dgm:pt>
    <dgm:pt modelId="{91860511-15C6-4A63-931E-D5080745D776}">
      <dgm:prSet phldrT="[Текст]" custT="1"/>
      <dgm:spPr/>
      <dgm:t>
        <a:bodyPr/>
        <a:lstStyle/>
        <a:p>
          <a:r>
            <a:rPr lang="en-US" sz="4400" b="1" u="sng" dirty="0" smtClean="0"/>
            <a:t>decarboxylation</a:t>
          </a:r>
          <a:endParaRPr lang="ru-RU" sz="3100" b="1" u="sng" dirty="0"/>
        </a:p>
      </dgm:t>
    </dgm:pt>
    <dgm:pt modelId="{266B814D-CF7A-4EB3-A5E6-709A274C88A4}" type="parTrans" cxnId="{AF47CDFA-0E03-4425-AAD1-F25894D0602C}">
      <dgm:prSet/>
      <dgm:spPr/>
      <dgm:t>
        <a:bodyPr/>
        <a:lstStyle/>
        <a:p>
          <a:endParaRPr lang="ru-RU"/>
        </a:p>
      </dgm:t>
    </dgm:pt>
    <dgm:pt modelId="{A5CAADDB-B9BC-453C-8B1E-1CCF7E91B3E6}" type="sibTrans" cxnId="{AF47CDFA-0E03-4425-AAD1-F25894D0602C}">
      <dgm:prSet/>
      <dgm:spPr/>
      <dgm:t>
        <a:bodyPr/>
        <a:lstStyle/>
        <a:p>
          <a:endParaRPr lang="ru-RU"/>
        </a:p>
      </dgm:t>
    </dgm:pt>
    <dgm:pt modelId="{1AC5DFC1-C5A4-494D-AC75-797745E09664}">
      <dgm:prSet phldrT="[Текст]" custT="1"/>
      <dgm:spPr/>
      <dgm:t>
        <a:bodyPr/>
        <a:lstStyle/>
        <a:p>
          <a:r>
            <a:rPr lang="en-US" sz="4400" b="1" u="sng" dirty="0" smtClean="0"/>
            <a:t>deamination</a:t>
          </a:r>
          <a:endParaRPr lang="ru-RU" sz="3100" b="1" u="sng" dirty="0"/>
        </a:p>
      </dgm:t>
    </dgm:pt>
    <dgm:pt modelId="{F9D86A1C-556F-4FEF-BEBB-CF417B283408}" type="parTrans" cxnId="{BEC1F4AA-548B-4A13-86FE-26C1730B4A76}">
      <dgm:prSet/>
      <dgm:spPr/>
      <dgm:t>
        <a:bodyPr/>
        <a:lstStyle/>
        <a:p>
          <a:endParaRPr lang="ru-RU"/>
        </a:p>
      </dgm:t>
    </dgm:pt>
    <dgm:pt modelId="{2A5ED46B-0AAC-4C62-B3B6-4181ED341CA5}" type="sibTrans" cxnId="{BEC1F4AA-548B-4A13-86FE-26C1730B4A76}">
      <dgm:prSet/>
      <dgm:spPr/>
      <dgm:t>
        <a:bodyPr/>
        <a:lstStyle/>
        <a:p>
          <a:endParaRPr lang="ru-RU"/>
        </a:p>
      </dgm:t>
    </dgm:pt>
    <dgm:pt modelId="{803BE2AF-A2E2-413C-9606-5D89E885A8E9}">
      <dgm:prSet phldrT="[Текст]" custT="1"/>
      <dgm:spPr/>
      <dgm:t>
        <a:bodyPr/>
        <a:lstStyle/>
        <a:p>
          <a:r>
            <a:rPr lang="en-US" sz="4400" dirty="0" smtClean="0"/>
            <a:t>protein biosynthesis</a:t>
          </a:r>
          <a:endParaRPr lang="ru-RU" sz="3100" dirty="0"/>
        </a:p>
      </dgm:t>
    </dgm:pt>
    <dgm:pt modelId="{FEA29A41-0152-49CF-979F-E5847D61394D}" type="parTrans" cxnId="{DDA9E3CD-6650-418B-8001-988FE7ABC34F}">
      <dgm:prSet/>
      <dgm:spPr/>
      <dgm:t>
        <a:bodyPr/>
        <a:lstStyle/>
        <a:p>
          <a:endParaRPr lang="ru-RU"/>
        </a:p>
      </dgm:t>
    </dgm:pt>
    <dgm:pt modelId="{EC2677F9-D2E7-40CF-A0EA-97229C7DEC8E}" type="sibTrans" cxnId="{DDA9E3CD-6650-418B-8001-988FE7ABC34F}">
      <dgm:prSet/>
      <dgm:spPr/>
      <dgm:t>
        <a:bodyPr/>
        <a:lstStyle/>
        <a:p>
          <a:endParaRPr lang="ru-RU"/>
        </a:p>
      </dgm:t>
    </dgm:pt>
    <dgm:pt modelId="{CDF45C19-ADBD-48E1-B7AA-D4151D65BCCE}">
      <dgm:prSet custT="1"/>
      <dgm:spPr/>
      <dgm:t>
        <a:bodyPr/>
        <a:lstStyle/>
        <a:p>
          <a:r>
            <a:rPr lang="en-US" sz="4400" b="1" u="sng" dirty="0" smtClean="0"/>
            <a:t>transamination</a:t>
          </a:r>
          <a:endParaRPr lang="ru-RU" sz="3100" b="1" u="sng" dirty="0"/>
        </a:p>
      </dgm:t>
    </dgm:pt>
    <dgm:pt modelId="{09FCB286-3E00-4F18-96F9-E6FD8C07DC2A}" type="parTrans" cxnId="{27CF075E-1A5E-49F0-8E00-499B5D8CF190}">
      <dgm:prSet/>
      <dgm:spPr/>
      <dgm:t>
        <a:bodyPr/>
        <a:lstStyle/>
        <a:p>
          <a:endParaRPr lang="ru-RU"/>
        </a:p>
      </dgm:t>
    </dgm:pt>
    <dgm:pt modelId="{9C94E1E9-3C62-4C50-A5A5-810EF64D30D1}" type="sibTrans" cxnId="{27CF075E-1A5E-49F0-8E00-499B5D8CF190}">
      <dgm:prSet/>
      <dgm:spPr/>
      <dgm:t>
        <a:bodyPr/>
        <a:lstStyle/>
        <a:p>
          <a:endParaRPr lang="ru-RU"/>
        </a:p>
      </dgm:t>
    </dgm:pt>
    <dgm:pt modelId="{F567F3BC-1203-437C-8ECC-FBA09C33149E}">
      <dgm:prSet phldrT="[Текст]" custT="1"/>
      <dgm:spPr/>
      <dgm:t>
        <a:bodyPr/>
        <a:lstStyle/>
        <a:p>
          <a:r>
            <a:rPr lang="en-US" sz="2800" dirty="0" smtClean="0"/>
            <a:t>racemization</a:t>
          </a:r>
          <a:endParaRPr lang="ru-RU" sz="2800" dirty="0" smtClean="0"/>
        </a:p>
        <a:p>
          <a:r>
            <a:rPr lang="en-US" sz="2800" dirty="0" smtClean="0"/>
            <a:t>(only for microorganisms)</a:t>
          </a:r>
          <a:endParaRPr lang="ru-RU" sz="1800" dirty="0"/>
        </a:p>
      </dgm:t>
    </dgm:pt>
    <dgm:pt modelId="{FBC37CDA-40A4-4033-80F4-4A52CC012BEA}" type="parTrans" cxnId="{2F50777E-5D71-4EC6-8166-493B2C0073FA}">
      <dgm:prSet/>
      <dgm:spPr/>
      <dgm:t>
        <a:bodyPr/>
        <a:lstStyle/>
        <a:p>
          <a:endParaRPr lang="ru-RU"/>
        </a:p>
      </dgm:t>
    </dgm:pt>
    <dgm:pt modelId="{2C55DD23-4F67-436B-B386-613C22DB1024}" type="sibTrans" cxnId="{2F50777E-5D71-4EC6-8166-493B2C0073FA}">
      <dgm:prSet/>
      <dgm:spPr/>
      <dgm:t>
        <a:bodyPr/>
        <a:lstStyle/>
        <a:p>
          <a:endParaRPr lang="ru-RU"/>
        </a:p>
      </dgm:t>
    </dgm:pt>
    <dgm:pt modelId="{A980F5A3-B771-416F-8B5B-014C6C08D1D1}" type="pres">
      <dgm:prSet presAssocID="{347B06E3-2F4D-4F42-9EAE-06BC3A42F09D}" presName="linearFlow" presStyleCnt="0">
        <dgm:presLayoutVars>
          <dgm:dir/>
          <dgm:resizeHandles val="exact"/>
        </dgm:presLayoutVars>
      </dgm:prSet>
      <dgm:spPr/>
    </dgm:pt>
    <dgm:pt modelId="{D4E248B8-9EBC-4D13-A5EC-4EDFEE326B56}" type="pres">
      <dgm:prSet presAssocID="{91860511-15C6-4A63-931E-D5080745D776}" presName="composite" presStyleCnt="0"/>
      <dgm:spPr/>
    </dgm:pt>
    <dgm:pt modelId="{67303F85-D2D8-41B8-B004-F18B9E8329CD}" type="pres">
      <dgm:prSet presAssocID="{91860511-15C6-4A63-931E-D5080745D776}" presName="imgShp" presStyleLbl="fgImgPlace1" presStyleIdx="0" presStyleCnt="5" custLinFactX="-5856" custLinFactNeighborX="-100000"/>
      <dgm:spPr>
        <a:blipFill rotWithShape="1">
          <a:blip xmlns:r="http://schemas.openxmlformats.org/officeDocument/2006/relationships" r:embed="rId1"/>
          <a:stretch>
            <a:fillRect/>
          </a:stretch>
        </a:blipFill>
      </dgm:spPr>
      <dgm:t>
        <a:bodyPr/>
        <a:lstStyle/>
        <a:p>
          <a:endParaRPr lang="ru-RU"/>
        </a:p>
      </dgm:t>
    </dgm:pt>
    <dgm:pt modelId="{16F1FDDC-F5FD-46AE-9C7A-FEF7933E7381}" type="pres">
      <dgm:prSet presAssocID="{91860511-15C6-4A63-931E-D5080745D776}" presName="txShp" presStyleLbl="node1" presStyleIdx="0" presStyleCnt="5" custScaleX="137366" custLinFactNeighborX="11842">
        <dgm:presLayoutVars>
          <dgm:bulletEnabled val="1"/>
        </dgm:presLayoutVars>
      </dgm:prSet>
      <dgm:spPr/>
      <dgm:t>
        <a:bodyPr/>
        <a:lstStyle/>
        <a:p>
          <a:endParaRPr lang="ru-RU"/>
        </a:p>
      </dgm:t>
    </dgm:pt>
    <dgm:pt modelId="{FFADFC20-77D5-4806-A78A-963E4ACC6425}" type="pres">
      <dgm:prSet presAssocID="{A5CAADDB-B9BC-453C-8B1E-1CCF7E91B3E6}" presName="spacing" presStyleCnt="0"/>
      <dgm:spPr/>
    </dgm:pt>
    <dgm:pt modelId="{A897ACB0-E0EC-46CB-BE85-A9ACCA644854}" type="pres">
      <dgm:prSet presAssocID="{1AC5DFC1-C5A4-494D-AC75-797745E09664}" presName="composite" presStyleCnt="0"/>
      <dgm:spPr/>
    </dgm:pt>
    <dgm:pt modelId="{3EA65C32-CF3D-44E6-89D6-63A9B3ADA2F8}" type="pres">
      <dgm:prSet presAssocID="{1AC5DFC1-C5A4-494D-AC75-797745E09664}" presName="imgShp" presStyleLbl="fgImgPlace1" presStyleIdx="1" presStyleCnt="5" custLinFactX="-5856" custLinFactNeighborX="-100000"/>
      <dgm:spPr>
        <a:blipFill rotWithShape="1">
          <a:blip xmlns:r="http://schemas.openxmlformats.org/officeDocument/2006/relationships" r:embed="rId2"/>
          <a:stretch>
            <a:fillRect/>
          </a:stretch>
        </a:blipFill>
      </dgm:spPr>
    </dgm:pt>
    <dgm:pt modelId="{85150BA8-AF71-4FD0-8AAB-5586ACEB69C3}" type="pres">
      <dgm:prSet presAssocID="{1AC5DFC1-C5A4-494D-AC75-797745E09664}" presName="txShp" presStyleLbl="node1" presStyleIdx="1" presStyleCnt="5" custScaleX="137366" custLinFactNeighborX="11842">
        <dgm:presLayoutVars>
          <dgm:bulletEnabled val="1"/>
        </dgm:presLayoutVars>
      </dgm:prSet>
      <dgm:spPr/>
      <dgm:t>
        <a:bodyPr/>
        <a:lstStyle/>
        <a:p>
          <a:endParaRPr lang="ru-RU"/>
        </a:p>
      </dgm:t>
    </dgm:pt>
    <dgm:pt modelId="{8E194B5F-E3D8-4A46-832B-EFB11754957B}" type="pres">
      <dgm:prSet presAssocID="{2A5ED46B-0AAC-4C62-B3B6-4181ED341CA5}" presName="spacing" presStyleCnt="0"/>
      <dgm:spPr/>
    </dgm:pt>
    <dgm:pt modelId="{40047AD3-84A7-49DC-9508-6D8F0CDAF8AB}" type="pres">
      <dgm:prSet presAssocID="{CDF45C19-ADBD-48E1-B7AA-D4151D65BCCE}" presName="composite" presStyleCnt="0"/>
      <dgm:spPr/>
    </dgm:pt>
    <dgm:pt modelId="{10FD9256-E767-4177-91F0-7C5DC216B9D5}" type="pres">
      <dgm:prSet presAssocID="{CDF45C19-ADBD-48E1-B7AA-D4151D65BCCE}" presName="imgShp" presStyleLbl="fgImgPlace1" presStyleIdx="2" presStyleCnt="5" custLinFactX="-5856" custLinFactNeighborX="-100000"/>
      <dgm:spPr>
        <a:blipFill rotWithShape="1">
          <a:blip xmlns:r="http://schemas.openxmlformats.org/officeDocument/2006/relationships" r:embed="rId2"/>
          <a:stretch>
            <a:fillRect/>
          </a:stretch>
        </a:blipFill>
      </dgm:spPr>
    </dgm:pt>
    <dgm:pt modelId="{EB468DDD-D4B9-4544-ACC7-6DAF4047D60B}" type="pres">
      <dgm:prSet presAssocID="{CDF45C19-ADBD-48E1-B7AA-D4151D65BCCE}" presName="txShp" presStyleLbl="node1" presStyleIdx="2" presStyleCnt="5" custScaleX="137366" custLinFactNeighborX="11842">
        <dgm:presLayoutVars>
          <dgm:bulletEnabled val="1"/>
        </dgm:presLayoutVars>
      </dgm:prSet>
      <dgm:spPr/>
      <dgm:t>
        <a:bodyPr/>
        <a:lstStyle/>
        <a:p>
          <a:endParaRPr lang="ru-RU"/>
        </a:p>
      </dgm:t>
    </dgm:pt>
    <dgm:pt modelId="{F35A4212-B533-4B76-81F7-37C5B8F748C6}" type="pres">
      <dgm:prSet presAssocID="{9C94E1E9-3C62-4C50-A5A5-810EF64D30D1}" presName="spacing" presStyleCnt="0"/>
      <dgm:spPr/>
    </dgm:pt>
    <dgm:pt modelId="{164CBE81-4DC4-4521-9FB4-5F9F0699238D}" type="pres">
      <dgm:prSet presAssocID="{803BE2AF-A2E2-413C-9606-5D89E885A8E9}" presName="composite" presStyleCnt="0"/>
      <dgm:spPr/>
    </dgm:pt>
    <dgm:pt modelId="{DB60D785-2E77-4F0F-8A3D-3D282791064F}" type="pres">
      <dgm:prSet presAssocID="{803BE2AF-A2E2-413C-9606-5D89E885A8E9}" presName="imgShp" presStyleLbl="fgImgPlace1" presStyleIdx="3" presStyleCnt="5" custLinFactX="-5856" custLinFactNeighborX="-100000"/>
      <dgm:spPr>
        <a:blipFill rotWithShape="1">
          <a:blip xmlns:r="http://schemas.openxmlformats.org/officeDocument/2006/relationships" r:embed="rId3"/>
          <a:stretch>
            <a:fillRect/>
          </a:stretch>
        </a:blipFill>
      </dgm:spPr>
    </dgm:pt>
    <dgm:pt modelId="{61928830-4425-4171-A6E7-AB1AFA731C5B}" type="pres">
      <dgm:prSet presAssocID="{803BE2AF-A2E2-413C-9606-5D89E885A8E9}" presName="txShp" presStyleLbl="node1" presStyleIdx="3" presStyleCnt="5" custScaleX="137366" custLinFactNeighborX="11842">
        <dgm:presLayoutVars>
          <dgm:bulletEnabled val="1"/>
        </dgm:presLayoutVars>
      </dgm:prSet>
      <dgm:spPr/>
      <dgm:t>
        <a:bodyPr/>
        <a:lstStyle/>
        <a:p>
          <a:endParaRPr lang="ru-RU"/>
        </a:p>
      </dgm:t>
    </dgm:pt>
    <dgm:pt modelId="{645818E1-5935-43B3-A0F9-C4AB2BD7A8F1}" type="pres">
      <dgm:prSet presAssocID="{EC2677F9-D2E7-40CF-A0EA-97229C7DEC8E}" presName="spacing" presStyleCnt="0"/>
      <dgm:spPr/>
    </dgm:pt>
    <dgm:pt modelId="{411C148A-08A5-46AC-9299-7E954E9B7E45}" type="pres">
      <dgm:prSet presAssocID="{F567F3BC-1203-437C-8ECC-FBA09C33149E}" presName="composite" presStyleCnt="0"/>
      <dgm:spPr/>
    </dgm:pt>
    <dgm:pt modelId="{759FC214-8987-45C8-AF94-D70F33FE6F8F}" type="pres">
      <dgm:prSet presAssocID="{F567F3BC-1203-437C-8ECC-FBA09C33149E}" presName="imgShp" presStyleLbl="fgImgPlace1" presStyleIdx="4" presStyleCnt="5" custLinFactX="-5856" custLinFactNeighborX="-100000"/>
      <dgm:spPr>
        <a:blipFill rotWithShape="1">
          <a:blip xmlns:r="http://schemas.openxmlformats.org/officeDocument/2006/relationships" r:embed="rId4"/>
          <a:stretch>
            <a:fillRect/>
          </a:stretch>
        </a:blipFill>
      </dgm:spPr>
    </dgm:pt>
    <dgm:pt modelId="{DB0F0790-7D70-46F7-8B0A-A9AC1C1D1CC8}" type="pres">
      <dgm:prSet presAssocID="{F567F3BC-1203-437C-8ECC-FBA09C33149E}" presName="txShp" presStyleLbl="node1" presStyleIdx="4" presStyleCnt="5" custScaleX="137366" custLinFactNeighborX="11842">
        <dgm:presLayoutVars>
          <dgm:bulletEnabled val="1"/>
        </dgm:presLayoutVars>
      </dgm:prSet>
      <dgm:spPr/>
      <dgm:t>
        <a:bodyPr/>
        <a:lstStyle/>
        <a:p>
          <a:endParaRPr lang="ru-RU"/>
        </a:p>
      </dgm:t>
    </dgm:pt>
  </dgm:ptLst>
  <dgm:cxnLst>
    <dgm:cxn modelId="{B03D634F-9EA4-471A-80E0-2646B9CA96C8}" type="presOf" srcId="{F567F3BC-1203-437C-8ECC-FBA09C33149E}" destId="{DB0F0790-7D70-46F7-8B0A-A9AC1C1D1CC8}" srcOrd="0" destOrd="0" presId="urn:microsoft.com/office/officeart/2005/8/layout/vList3"/>
    <dgm:cxn modelId="{1A8BCDAA-57F2-43FC-A860-21172C3D7F19}" type="presOf" srcId="{347B06E3-2F4D-4F42-9EAE-06BC3A42F09D}" destId="{A980F5A3-B771-416F-8B5B-014C6C08D1D1}" srcOrd="0" destOrd="0" presId="urn:microsoft.com/office/officeart/2005/8/layout/vList3"/>
    <dgm:cxn modelId="{AF47CDFA-0E03-4425-AAD1-F25894D0602C}" srcId="{347B06E3-2F4D-4F42-9EAE-06BC3A42F09D}" destId="{91860511-15C6-4A63-931E-D5080745D776}" srcOrd="0" destOrd="0" parTransId="{266B814D-CF7A-4EB3-A5E6-709A274C88A4}" sibTransId="{A5CAADDB-B9BC-453C-8B1E-1CCF7E91B3E6}"/>
    <dgm:cxn modelId="{BEC1F4AA-548B-4A13-86FE-26C1730B4A76}" srcId="{347B06E3-2F4D-4F42-9EAE-06BC3A42F09D}" destId="{1AC5DFC1-C5A4-494D-AC75-797745E09664}" srcOrd="1" destOrd="0" parTransId="{F9D86A1C-556F-4FEF-BEBB-CF417B283408}" sibTransId="{2A5ED46B-0AAC-4C62-B3B6-4181ED341CA5}"/>
    <dgm:cxn modelId="{27CF075E-1A5E-49F0-8E00-499B5D8CF190}" srcId="{347B06E3-2F4D-4F42-9EAE-06BC3A42F09D}" destId="{CDF45C19-ADBD-48E1-B7AA-D4151D65BCCE}" srcOrd="2" destOrd="0" parTransId="{09FCB286-3E00-4F18-96F9-E6FD8C07DC2A}" sibTransId="{9C94E1E9-3C62-4C50-A5A5-810EF64D30D1}"/>
    <dgm:cxn modelId="{9E2AA8E0-81C7-4B93-92D0-D17239E6D3C7}" type="presOf" srcId="{91860511-15C6-4A63-931E-D5080745D776}" destId="{16F1FDDC-F5FD-46AE-9C7A-FEF7933E7381}" srcOrd="0" destOrd="0" presId="urn:microsoft.com/office/officeart/2005/8/layout/vList3"/>
    <dgm:cxn modelId="{F8F548C2-8715-4CEE-A154-EF616AAB1E5B}" type="presOf" srcId="{CDF45C19-ADBD-48E1-B7AA-D4151D65BCCE}" destId="{EB468DDD-D4B9-4544-ACC7-6DAF4047D60B}" srcOrd="0" destOrd="0" presId="urn:microsoft.com/office/officeart/2005/8/layout/vList3"/>
    <dgm:cxn modelId="{7BD450DC-32F9-43CA-85DB-CBF8C5F08D49}" type="presOf" srcId="{1AC5DFC1-C5A4-494D-AC75-797745E09664}" destId="{85150BA8-AF71-4FD0-8AAB-5586ACEB69C3}" srcOrd="0" destOrd="0" presId="urn:microsoft.com/office/officeart/2005/8/layout/vList3"/>
    <dgm:cxn modelId="{DDA9E3CD-6650-418B-8001-988FE7ABC34F}" srcId="{347B06E3-2F4D-4F42-9EAE-06BC3A42F09D}" destId="{803BE2AF-A2E2-413C-9606-5D89E885A8E9}" srcOrd="3" destOrd="0" parTransId="{FEA29A41-0152-49CF-979F-E5847D61394D}" sibTransId="{EC2677F9-D2E7-40CF-A0EA-97229C7DEC8E}"/>
    <dgm:cxn modelId="{2F50777E-5D71-4EC6-8166-493B2C0073FA}" srcId="{347B06E3-2F4D-4F42-9EAE-06BC3A42F09D}" destId="{F567F3BC-1203-437C-8ECC-FBA09C33149E}" srcOrd="4" destOrd="0" parTransId="{FBC37CDA-40A4-4033-80F4-4A52CC012BEA}" sibTransId="{2C55DD23-4F67-436B-B386-613C22DB1024}"/>
    <dgm:cxn modelId="{CAB156BB-B28B-4EF9-AA98-47C1755AAF69}" type="presOf" srcId="{803BE2AF-A2E2-413C-9606-5D89E885A8E9}" destId="{61928830-4425-4171-A6E7-AB1AFA731C5B}" srcOrd="0" destOrd="0" presId="urn:microsoft.com/office/officeart/2005/8/layout/vList3"/>
    <dgm:cxn modelId="{A5DC5013-EEE4-429B-B209-01F192B50BD3}" type="presParOf" srcId="{A980F5A3-B771-416F-8B5B-014C6C08D1D1}" destId="{D4E248B8-9EBC-4D13-A5EC-4EDFEE326B56}" srcOrd="0" destOrd="0" presId="urn:microsoft.com/office/officeart/2005/8/layout/vList3"/>
    <dgm:cxn modelId="{204A283D-35FE-4A0D-8F78-EFCFA6E7075E}" type="presParOf" srcId="{D4E248B8-9EBC-4D13-A5EC-4EDFEE326B56}" destId="{67303F85-D2D8-41B8-B004-F18B9E8329CD}" srcOrd="0" destOrd="0" presId="urn:microsoft.com/office/officeart/2005/8/layout/vList3"/>
    <dgm:cxn modelId="{8D7045E1-CB6C-4131-A243-2CA655CE359B}" type="presParOf" srcId="{D4E248B8-9EBC-4D13-A5EC-4EDFEE326B56}" destId="{16F1FDDC-F5FD-46AE-9C7A-FEF7933E7381}" srcOrd="1" destOrd="0" presId="urn:microsoft.com/office/officeart/2005/8/layout/vList3"/>
    <dgm:cxn modelId="{E66996C8-A44E-44FF-B361-A8FB805F5C97}" type="presParOf" srcId="{A980F5A3-B771-416F-8B5B-014C6C08D1D1}" destId="{FFADFC20-77D5-4806-A78A-963E4ACC6425}" srcOrd="1" destOrd="0" presId="urn:microsoft.com/office/officeart/2005/8/layout/vList3"/>
    <dgm:cxn modelId="{11DD2BDF-692E-4BC6-8FBE-FB163F67DAE1}" type="presParOf" srcId="{A980F5A3-B771-416F-8B5B-014C6C08D1D1}" destId="{A897ACB0-E0EC-46CB-BE85-A9ACCA644854}" srcOrd="2" destOrd="0" presId="urn:microsoft.com/office/officeart/2005/8/layout/vList3"/>
    <dgm:cxn modelId="{7954F621-8217-423C-85E7-524D7BA5ECF2}" type="presParOf" srcId="{A897ACB0-E0EC-46CB-BE85-A9ACCA644854}" destId="{3EA65C32-CF3D-44E6-89D6-63A9B3ADA2F8}" srcOrd="0" destOrd="0" presId="urn:microsoft.com/office/officeart/2005/8/layout/vList3"/>
    <dgm:cxn modelId="{FFB65D59-C017-4FD8-8C56-7612715D06E7}" type="presParOf" srcId="{A897ACB0-E0EC-46CB-BE85-A9ACCA644854}" destId="{85150BA8-AF71-4FD0-8AAB-5586ACEB69C3}" srcOrd="1" destOrd="0" presId="urn:microsoft.com/office/officeart/2005/8/layout/vList3"/>
    <dgm:cxn modelId="{55F0721C-71B5-4AAA-B9CA-C760E6E3C625}" type="presParOf" srcId="{A980F5A3-B771-416F-8B5B-014C6C08D1D1}" destId="{8E194B5F-E3D8-4A46-832B-EFB11754957B}" srcOrd="3" destOrd="0" presId="urn:microsoft.com/office/officeart/2005/8/layout/vList3"/>
    <dgm:cxn modelId="{26D35585-3C71-495F-A0F2-4763392DD49F}" type="presParOf" srcId="{A980F5A3-B771-416F-8B5B-014C6C08D1D1}" destId="{40047AD3-84A7-49DC-9508-6D8F0CDAF8AB}" srcOrd="4" destOrd="0" presId="urn:microsoft.com/office/officeart/2005/8/layout/vList3"/>
    <dgm:cxn modelId="{2D204B44-A9D1-43A0-99D1-6A3E3223C422}" type="presParOf" srcId="{40047AD3-84A7-49DC-9508-6D8F0CDAF8AB}" destId="{10FD9256-E767-4177-91F0-7C5DC216B9D5}" srcOrd="0" destOrd="0" presId="urn:microsoft.com/office/officeart/2005/8/layout/vList3"/>
    <dgm:cxn modelId="{DA6F3A2B-7A56-43D9-BA45-66B4A1A78ECF}" type="presParOf" srcId="{40047AD3-84A7-49DC-9508-6D8F0CDAF8AB}" destId="{EB468DDD-D4B9-4544-ACC7-6DAF4047D60B}" srcOrd="1" destOrd="0" presId="urn:microsoft.com/office/officeart/2005/8/layout/vList3"/>
    <dgm:cxn modelId="{483BCDA3-C5DC-4D42-9F90-9F2CF48A919C}" type="presParOf" srcId="{A980F5A3-B771-416F-8B5B-014C6C08D1D1}" destId="{F35A4212-B533-4B76-81F7-37C5B8F748C6}" srcOrd="5" destOrd="0" presId="urn:microsoft.com/office/officeart/2005/8/layout/vList3"/>
    <dgm:cxn modelId="{09690934-5224-4B9A-9467-4855F9B6B691}" type="presParOf" srcId="{A980F5A3-B771-416F-8B5B-014C6C08D1D1}" destId="{164CBE81-4DC4-4521-9FB4-5F9F0699238D}" srcOrd="6" destOrd="0" presId="urn:microsoft.com/office/officeart/2005/8/layout/vList3"/>
    <dgm:cxn modelId="{B63716BC-5907-41B5-B4BC-6447082CD46F}" type="presParOf" srcId="{164CBE81-4DC4-4521-9FB4-5F9F0699238D}" destId="{DB60D785-2E77-4F0F-8A3D-3D282791064F}" srcOrd="0" destOrd="0" presId="urn:microsoft.com/office/officeart/2005/8/layout/vList3"/>
    <dgm:cxn modelId="{CA59A43E-9D59-4367-A794-EDF094929018}" type="presParOf" srcId="{164CBE81-4DC4-4521-9FB4-5F9F0699238D}" destId="{61928830-4425-4171-A6E7-AB1AFA731C5B}" srcOrd="1" destOrd="0" presId="urn:microsoft.com/office/officeart/2005/8/layout/vList3"/>
    <dgm:cxn modelId="{F746F1A0-CE24-4A9F-82CB-DCAEDEA28F8C}" type="presParOf" srcId="{A980F5A3-B771-416F-8B5B-014C6C08D1D1}" destId="{645818E1-5935-43B3-A0F9-C4AB2BD7A8F1}" srcOrd="7" destOrd="0" presId="urn:microsoft.com/office/officeart/2005/8/layout/vList3"/>
    <dgm:cxn modelId="{40D6B65A-CF91-4567-8148-44D70136AE28}" type="presParOf" srcId="{A980F5A3-B771-416F-8B5B-014C6C08D1D1}" destId="{411C148A-08A5-46AC-9299-7E954E9B7E45}" srcOrd="8" destOrd="0" presId="urn:microsoft.com/office/officeart/2005/8/layout/vList3"/>
    <dgm:cxn modelId="{64A8D160-7CCE-45A3-98C8-02E1877B716C}" type="presParOf" srcId="{411C148A-08A5-46AC-9299-7E954E9B7E45}" destId="{759FC214-8987-45C8-AF94-D70F33FE6F8F}" srcOrd="0" destOrd="0" presId="urn:microsoft.com/office/officeart/2005/8/layout/vList3"/>
    <dgm:cxn modelId="{F4D73F78-8C76-4E0D-B44C-EE0497D55E79}" type="presParOf" srcId="{411C148A-08A5-46AC-9299-7E954E9B7E45}" destId="{DB0F0790-7D70-46F7-8B0A-A9AC1C1D1CC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FA822F4-B717-4CCF-8A59-69D9E3E195B4}" type="doc">
      <dgm:prSet loTypeId="urn:microsoft.com/office/officeart/2005/8/layout/orgChart1" loCatId="hierarchy" qsTypeId="urn:microsoft.com/office/officeart/2005/8/quickstyle/simple3" qsCatId="simple" csTypeId="urn:microsoft.com/office/officeart/2005/8/colors/accent1_5" csCatId="accent1" phldr="1"/>
      <dgm:spPr/>
      <dgm:t>
        <a:bodyPr/>
        <a:lstStyle/>
        <a:p>
          <a:endParaRPr lang="ru-RU"/>
        </a:p>
      </dgm:t>
    </dgm:pt>
    <dgm:pt modelId="{B82491C0-7437-4F9E-8AD7-12F1D506786A}">
      <dgm:prSet phldrT="[Текст]" custT="1"/>
      <dgm:spPr/>
      <dgm:t>
        <a:bodyPr/>
        <a:lstStyle/>
        <a:p>
          <a:pPr algn="ctr"/>
          <a:r>
            <a:rPr lang="en-US" sz="1800" b="1" u="sng" dirty="0" smtClean="0"/>
            <a:t>Alimentary pathologies, pathologies of digestion and absorption</a:t>
          </a:r>
          <a:endParaRPr lang="ru-RU" sz="1800" b="1" u="sng" dirty="0"/>
        </a:p>
      </dgm:t>
    </dgm:pt>
    <dgm:pt modelId="{897F92E9-826F-4E9E-8778-03C1E6BD220D}" type="parTrans" cxnId="{9F7AD84B-0B5E-4017-9821-5E24E03037FE}">
      <dgm:prSet/>
      <dgm:spPr/>
      <dgm:t>
        <a:bodyPr/>
        <a:lstStyle/>
        <a:p>
          <a:pPr algn="l"/>
          <a:endParaRPr lang="ru-RU" sz="2800">
            <a:solidFill>
              <a:schemeClr val="tx1"/>
            </a:solidFill>
          </a:endParaRPr>
        </a:p>
      </dgm:t>
    </dgm:pt>
    <dgm:pt modelId="{2B109BFA-D4A1-457B-9F99-4C2B670BF915}" type="sibTrans" cxnId="{9F7AD84B-0B5E-4017-9821-5E24E03037FE}">
      <dgm:prSet/>
      <dgm:spPr/>
      <dgm:t>
        <a:bodyPr/>
        <a:lstStyle/>
        <a:p>
          <a:pPr algn="l"/>
          <a:endParaRPr lang="ru-RU" sz="2800">
            <a:solidFill>
              <a:schemeClr val="tx1"/>
            </a:solidFill>
          </a:endParaRPr>
        </a:p>
      </dgm:t>
    </dgm:pt>
    <dgm:pt modelId="{6B37750D-F1AC-41EB-B415-B7AAA34C191E}">
      <dgm:prSet custT="1"/>
      <dgm:spPr/>
      <dgm:t>
        <a:bodyPr/>
        <a:lstStyle/>
        <a:p>
          <a:r>
            <a:rPr lang="en-US" sz="1400" dirty="0" smtClean="0"/>
            <a:t>-Gastritis</a:t>
          </a:r>
          <a:endParaRPr lang="ru-RU" sz="1400" dirty="0" smtClean="0"/>
        </a:p>
        <a:p>
          <a:r>
            <a:rPr lang="en-US" sz="1400" dirty="0" smtClean="0"/>
            <a:t>-</a:t>
          </a:r>
          <a:r>
            <a:rPr lang="en-US" sz="1400" dirty="0" err="1" smtClean="0"/>
            <a:t>Duodenites</a:t>
          </a:r>
          <a:endParaRPr lang="ru-RU" sz="1400" dirty="0" smtClean="0"/>
        </a:p>
        <a:p>
          <a:r>
            <a:rPr lang="en-US" sz="1400" dirty="0" smtClean="0"/>
            <a:t>-</a:t>
          </a:r>
          <a:r>
            <a:rPr lang="en-US" sz="1400" dirty="0" err="1" smtClean="0"/>
            <a:t>Enterocolitis</a:t>
          </a:r>
          <a:endParaRPr lang="ru-RU" sz="1400" dirty="0" smtClean="0"/>
        </a:p>
        <a:p>
          <a:r>
            <a:rPr lang="en-US" sz="1400" dirty="0" smtClean="0"/>
            <a:t>-</a:t>
          </a:r>
          <a:r>
            <a:rPr lang="en-US" sz="1400" dirty="0" err="1" smtClean="0"/>
            <a:t>Achilia</a:t>
          </a:r>
          <a:endParaRPr lang="ru-RU" sz="1400" dirty="0" smtClean="0"/>
        </a:p>
        <a:p>
          <a:r>
            <a:rPr lang="en-US" sz="1400" dirty="0" smtClean="0"/>
            <a:t>-Stomach and duodenal ulcers</a:t>
          </a:r>
          <a:endParaRPr lang="ru-RU" sz="1400" dirty="0" smtClean="0"/>
        </a:p>
        <a:p>
          <a:r>
            <a:rPr lang="en-US" sz="1400" dirty="0" smtClean="0"/>
            <a:t>-NUCK and Crohn's disease</a:t>
          </a:r>
          <a:endParaRPr lang="ru-RU" sz="1400" dirty="0" smtClean="0"/>
        </a:p>
        <a:p>
          <a:r>
            <a:rPr lang="en-US" sz="1400" dirty="0" smtClean="0"/>
            <a:t>- Cancer of the esophagus, stomach and intestines</a:t>
          </a:r>
          <a:endParaRPr lang="ru-RU" sz="1400" dirty="0" smtClean="0"/>
        </a:p>
        <a:p>
          <a:r>
            <a:rPr lang="en-US" sz="1400" dirty="0" smtClean="0"/>
            <a:t>- Celiac disease</a:t>
          </a:r>
          <a:endParaRPr lang="ru-RU" sz="1400" dirty="0" smtClean="0"/>
        </a:p>
        <a:p>
          <a:r>
            <a:rPr lang="en-US" sz="1400" dirty="0" smtClean="0"/>
            <a:t>-Kwashiorkor</a:t>
          </a:r>
          <a:endParaRPr lang="ru-RU" sz="1400" dirty="0" smtClean="0"/>
        </a:p>
        <a:p>
          <a:r>
            <a:rPr lang="en-US" sz="1400" dirty="0" smtClean="0"/>
            <a:t>-Pancreatitis</a:t>
          </a:r>
          <a:endParaRPr lang="ru-RU" sz="1400" dirty="0" smtClean="0"/>
        </a:p>
        <a:p>
          <a:r>
            <a:rPr lang="en-US" sz="1400" dirty="0" smtClean="0"/>
            <a:t>- Cystic fibrosis</a:t>
          </a:r>
          <a:endParaRPr lang="ru-RU" sz="1400" dirty="0"/>
        </a:p>
      </dgm:t>
    </dgm:pt>
    <dgm:pt modelId="{ADA90A57-A6EC-4A90-B749-53C149792B48}" type="parTrans" cxnId="{B02978E0-ECE6-4A71-BA3B-B7F2220085CF}">
      <dgm:prSet/>
      <dgm:spPr/>
      <dgm:t>
        <a:bodyPr/>
        <a:lstStyle/>
        <a:p>
          <a:pPr algn="l"/>
          <a:endParaRPr lang="ru-RU" sz="2800">
            <a:solidFill>
              <a:schemeClr val="tx1"/>
            </a:solidFill>
          </a:endParaRPr>
        </a:p>
      </dgm:t>
    </dgm:pt>
    <dgm:pt modelId="{926025B8-24F0-4E23-9CB3-FD740E380879}" type="sibTrans" cxnId="{B02978E0-ECE6-4A71-BA3B-B7F2220085CF}">
      <dgm:prSet/>
      <dgm:spPr/>
      <dgm:t>
        <a:bodyPr/>
        <a:lstStyle/>
        <a:p>
          <a:pPr algn="l"/>
          <a:endParaRPr lang="ru-RU" sz="2800">
            <a:solidFill>
              <a:schemeClr val="tx1"/>
            </a:solidFill>
          </a:endParaRPr>
        </a:p>
      </dgm:t>
    </dgm:pt>
    <dgm:pt modelId="{D1507A44-BC56-413C-B273-E81CF15CECAC}">
      <dgm:prSet phldrT="[Текст]" custT="1"/>
      <dgm:spPr/>
      <dgm:t>
        <a:bodyPr/>
        <a:lstStyle/>
        <a:p>
          <a:pPr algn="ctr"/>
          <a:r>
            <a:rPr lang="en-US" sz="2400" dirty="0" smtClean="0"/>
            <a:t>Pathology of protein and nitrogen metabolism</a:t>
          </a:r>
          <a:endParaRPr lang="ru-RU" sz="2400" dirty="0"/>
        </a:p>
      </dgm:t>
    </dgm:pt>
    <dgm:pt modelId="{030D8A3D-4951-4833-A760-B2EAEBDA3095}" type="sibTrans" cxnId="{1F89B15D-15F5-42DD-885A-D5ACC1D8237B}">
      <dgm:prSet/>
      <dgm:spPr/>
      <dgm:t>
        <a:bodyPr/>
        <a:lstStyle/>
        <a:p>
          <a:pPr algn="l"/>
          <a:endParaRPr lang="ru-RU" sz="2800">
            <a:solidFill>
              <a:schemeClr val="tx1"/>
            </a:solidFill>
          </a:endParaRPr>
        </a:p>
      </dgm:t>
    </dgm:pt>
    <dgm:pt modelId="{16FC8AF2-A9C8-459F-AFC1-2C935876679D}" type="parTrans" cxnId="{1F89B15D-15F5-42DD-885A-D5ACC1D8237B}">
      <dgm:prSet/>
      <dgm:spPr/>
      <dgm:t>
        <a:bodyPr/>
        <a:lstStyle/>
        <a:p>
          <a:pPr algn="l"/>
          <a:endParaRPr lang="ru-RU" sz="2800">
            <a:solidFill>
              <a:schemeClr val="tx1"/>
            </a:solidFill>
          </a:endParaRPr>
        </a:p>
      </dgm:t>
    </dgm:pt>
    <dgm:pt modelId="{6DF2BED8-5020-410D-9EBF-A49FD0A3091A}">
      <dgm:prSet custT="1"/>
      <dgm:spPr/>
      <dgm:t>
        <a:bodyPr/>
        <a:lstStyle/>
        <a:p>
          <a:pPr algn="ctr"/>
          <a:r>
            <a:rPr lang="en-US" sz="1800" dirty="0" smtClean="0"/>
            <a:t>Metabolic pathologies</a:t>
          </a:r>
          <a:endParaRPr lang="ru-RU" sz="1800" dirty="0"/>
        </a:p>
      </dgm:t>
    </dgm:pt>
    <dgm:pt modelId="{5037C4DD-5323-4832-9F1A-8C05CCE9B74A}" type="parTrans" cxnId="{6E6A835B-6346-4619-AE1A-ECB06C809414}">
      <dgm:prSet/>
      <dgm:spPr/>
      <dgm:t>
        <a:bodyPr/>
        <a:lstStyle/>
        <a:p>
          <a:pPr algn="l"/>
          <a:endParaRPr lang="ru-RU" sz="2800">
            <a:solidFill>
              <a:schemeClr val="tx1"/>
            </a:solidFill>
          </a:endParaRPr>
        </a:p>
      </dgm:t>
    </dgm:pt>
    <dgm:pt modelId="{6B8F7082-689F-4F99-AC9B-3761C8B43774}" type="sibTrans" cxnId="{6E6A835B-6346-4619-AE1A-ECB06C809414}">
      <dgm:prSet/>
      <dgm:spPr/>
      <dgm:t>
        <a:bodyPr/>
        <a:lstStyle/>
        <a:p>
          <a:pPr algn="l"/>
          <a:endParaRPr lang="ru-RU" sz="2800">
            <a:solidFill>
              <a:schemeClr val="tx1"/>
            </a:solidFill>
          </a:endParaRPr>
        </a:p>
      </dgm:t>
    </dgm:pt>
    <dgm:pt modelId="{C6E77F77-F595-4D73-AEA4-77974C646AE5}">
      <dgm:prSet custT="1"/>
      <dgm:spPr/>
      <dgm:t>
        <a:bodyPr/>
        <a:lstStyle/>
        <a:p>
          <a:pPr algn="ctr"/>
          <a:r>
            <a:rPr lang="en-US" sz="1600" b="1" u="sng" dirty="0" smtClean="0"/>
            <a:t>Pathologies of the metabolism of aromatic amino acids</a:t>
          </a:r>
          <a:endParaRPr lang="ru-RU" sz="1600" b="1" u="sng" dirty="0"/>
        </a:p>
      </dgm:t>
    </dgm:pt>
    <dgm:pt modelId="{F5D4B2A0-A6B1-4958-80BE-522AC7EEF5CE}" type="parTrans" cxnId="{51E2B880-A764-469E-B98C-C1E80A293191}">
      <dgm:prSet/>
      <dgm:spPr/>
      <dgm:t>
        <a:bodyPr/>
        <a:lstStyle/>
        <a:p>
          <a:pPr algn="l"/>
          <a:endParaRPr lang="ru-RU" sz="2800">
            <a:solidFill>
              <a:schemeClr val="tx1"/>
            </a:solidFill>
          </a:endParaRPr>
        </a:p>
      </dgm:t>
    </dgm:pt>
    <dgm:pt modelId="{3C03E319-C52B-4C93-A992-60CD9C19F6B2}" type="sibTrans" cxnId="{51E2B880-A764-469E-B98C-C1E80A293191}">
      <dgm:prSet/>
      <dgm:spPr/>
      <dgm:t>
        <a:bodyPr/>
        <a:lstStyle/>
        <a:p>
          <a:pPr algn="l"/>
          <a:endParaRPr lang="ru-RU" sz="2800">
            <a:solidFill>
              <a:schemeClr val="tx1"/>
            </a:solidFill>
          </a:endParaRPr>
        </a:p>
      </dgm:t>
    </dgm:pt>
    <dgm:pt modelId="{75B07A8F-2331-4B94-B6DE-770C905FADF6}">
      <dgm:prSet custT="1"/>
      <dgm:spPr/>
      <dgm:t>
        <a:bodyPr/>
        <a:lstStyle/>
        <a:p>
          <a:pPr algn="ctr"/>
          <a:r>
            <a:rPr lang="en-US" sz="1600" b="1" u="sng" dirty="0" smtClean="0"/>
            <a:t>Metabolic pathologies of non-aromatic amino acids</a:t>
          </a:r>
          <a:endParaRPr lang="ru-RU" sz="1600" b="1" u="sng" dirty="0"/>
        </a:p>
      </dgm:t>
    </dgm:pt>
    <dgm:pt modelId="{A49E9959-66B4-4B1F-9EB9-84D93D155FCC}" type="parTrans" cxnId="{7BB845DF-599B-4430-B582-463DF6A3C2B2}">
      <dgm:prSet/>
      <dgm:spPr/>
      <dgm:t>
        <a:bodyPr/>
        <a:lstStyle/>
        <a:p>
          <a:pPr algn="l"/>
          <a:endParaRPr lang="ru-RU" sz="2800">
            <a:solidFill>
              <a:schemeClr val="tx1"/>
            </a:solidFill>
          </a:endParaRPr>
        </a:p>
      </dgm:t>
    </dgm:pt>
    <dgm:pt modelId="{F52D6436-0B1C-4C99-A871-D9E544439835}" type="sibTrans" cxnId="{7BB845DF-599B-4430-B582-463DF6A3C2B2}">
      <dgm:prSet/>
      <dgm:spPr/>
      <dgm:t>
        <a:bodyPr/>
        <a:lstStyle/>
        <a:p>
          <a:pPr algn="l"/>
          <a:endParaRPr lang="ru-RU" sz="2800">
            <a:solidFill>
              <a:schemeClr val="tx1"/>
            </a:solidFill>
          </a:endParaRPr>
        </a:p>
      </dgm:t>
    </dgm:pt>
    <dgm:pt modelId="{6B43A721-FF1D-44B9-98AB-FB80DDF50ED9}">
      <dgm:prSet custT="1"/>
      <dgm:spPr/>
      <dgm:t>
        <a:bodyPr/>
        <a:lstStyle/>
        <a:p>
          <a:pPr algn="ctr"/>
          <a:r>
            <a:rPr lang="en-US" sz="1600" dirty="0" smtClean="0"/>
            <a:t>Pathologies of the metabolism of purines and pyrimidines</a:t>
          </a:r>
          <a:endParaRPr lang="ru-RU" sz="1600" dirty="0"/>
        </a:p>
      </dgm:t>
    </dgm:pt>
    <dgm:pt modelId="{D383D8B6-276F-4233-AF99-4D8039FFF7BE}" type="parTrans" cxnId="{EC47664C-4E2D-4C7B-BE58-C0B9B0BE3637}">
      <dgm:prSet/>
      <dgm:spPr/>
      <dgm:t>
        <a:bodyPr/>
        <a:lstStyle/>
        <a:p>
          <a:pPr algn="l"/>
          <a:endParaRPr lang="ru-RU" sz="2800">
            <a:solidFill>
              <a:schemeClr val="tx1"/>
            </a:solidFill>
          </a:endParaRPr>
        </a:p>
      </dgm:t>
    </dgm:pt>
    <dgm:pt modelId="{84A856D4-1AD4-4F83-8FAA-79E51720ACEE}" type="sibTrans" cxnId="{EC47664C-4E2D-4C7B-BE58-C0B9B0BE3637}">
      <dgm:prSet/>
      <dgm:spPr/>
      <dgm:t>
        <a:bodyPr/>
        <a:lstStyle/>
        <a:p>
          <a:pPr algn="l"/>
          <a:endParaRPr lang="ru-RU" sz="2800">
            <a:solidFill>
              <a:schemeClr val="tx1"/>
            </a:solidFill>
          </a:endParaRPr>
        </a:p>
      </dgm:t>
    </dgm:pt>
    <dgm:pt modelId="{94516DA4-5265-4BC1-9421-994CC10D71B6}">
      <dgm:prSet custT="1"/>
      <dgm:spPr/>
      <dgm:t>
        <a:bodyPr/>
        <a:lstStyle/>
        <a:p>
          <a:pPr algn="ctr"/>
          <a:r>
            <a:rPr lang="en-US" sz="1600" dirty="0" smtClean="0"/>
            <a:t>Bilirubin metabolism pathologies</a:t>
          </a:r>
          <a:endParaRPr lang="ru-RU" sz="1600" dirty="0"/>
        </a:p>
      </dgm:t>
    </dgm:pt>
    <dgm:pt modelId="{A70868EF-9B42-4BDC-8FA9-49659120A470}" type="parTrans" cxnId="{B6AFB8B6-1718-4829-B691-78ABFB2E4D41}">
      <dgm:prSet/>
      <dgm:spPr/>
      <dgm:t>
        <a:bodyPr/>
        <a:lstStyle/>
        <a:p>
          <a:pPr algn="l"/>
          <a:endParaRPr lang="ru-RU" sz="2800">
            <a:solidFill>
              <a:schemeClr val="tx1"/>
            </a:solidFill>
          </a:endParaRPr>
        </a:p>
      </dgm:t>
    </dgm:pt>
    <dgm:pt modelId="{02DF60CB-A01A-46A2-BA20-C6657DA645D4}" type="sibTrans" cxnId="{B6AFB8B6-1718-4829-B691-78ABFB2E4D41}">
      <dgm:prSet/>
      <dgm:spPr/>
      <dgm:t>
        <a:bodyPr/>
        <a:lstStyle/>
        <a:p>
          <a:pPr algn="l"/>
          <a:endParaRPr lang="ru-RU" sz="2800">
            <a:solidFill>
              <a:schemeClr val="tx1"/>
            </a:solidFill>
          </a:endParaRPr>
        </a:p>
      </dgm:t>
    </dgm:pt>
    <dgm:pt modelId="{977BEAC6-BCBA-45E8-B640-D8C99F8763B7}">
      <dgm:prSet custT="1"/>
      <dgm:spPr/>
      <dgm:t>
        <a:bodyPr/>
        <a:lstStyle/>
        <a:p>
          <a:pPr algn="ctr"/>
          <a:r>
            <a:rPr lang="en-US" sz="1600" dirty="0" smtClean="0"/>
            <a:t>Residual nitrogen pathologies</a:t>
          </a:r>
          <a:endParaRPr lang="ru-RU" sz="1600" dirty="0"/>
        </a:p>
      </dgm:t>
    </dgm:pt>
    <dgm:pt modelId="{316BA02C-FCDD-497F-B208-5E28E0A0B996}" type="parTrans" cxnId="{AFAFC3C1-C862-4C02-9787-834402D57DB3}">
      <dgm:prSet/>
      <dgm:spPr/>
      <dgm:t>
        <a:bodyPr/>
        <a:lstStyle/>
        <a:p>
          <a:endParaRPr lang="ru-RU"/>
        </a:p>
      </dgm:t>
    </dgm:pt>
    <dgm:pt modelId="{996C6D91-9C60-4385-A202-41C9E136A817}" type="sibTrans" cxnId="{AFAFC3C1-C862-4C02-9787-834402D57DB3}">
      <dgm:prSet/>
      <dgm:spPr/>
      <dgm:t>
        <a:bodyPr/>
        <a:lstStyle/>
        <a:p>
          <a:endParaRPr lang="ru-RU"/>
        </a:p>
      </dgm:t>
    </dgm:pt>
    <dgm:pt modelId="{A433F535-2B23-4188-812D-B3C43EDCED0C}" type="pres">
      <dgm:prSet presAssocID="{AFA822F4-B717-4CCF-8A59-69D9E3E195B4}" presName="hierChild1" presStyleCnt="0">
        <dgm:presLayoutVars>
          <dgm:orgChart val="1"/>
          <dgm:chPref val="1"/>
          <dgm:dir/>
          <dgm:animOne val="branch"/>
          <dgm:animLvl val="lvl"/>
          <dgm:resizeHandles/>
        </dgm:presLayoutVars>
      </dgm:prSet>
      <dgm:spPr/>
      <dgm:t>
        <a:bodyPr/>
        <a:lstStyle/>
        <a:p>
          <a:endParaRPr lang="ru-RU"/>
        </a:p>
      </dgm:t>
    </dgm:pt>
    <dgm:pt modelId="{223AF79E-024F-405D-8060-FAE6417B9DD9}" type="pres">
      <dgm:prSet presAssocID="{D1507A44-BC56-413C-B273-E81CF15CECAC}" presName="hierRoot1" presStyleCnt="0">
        <dgm:presLayoutVars>
          <dgm:hierBranch val="init"/>
        </dgm:presLayoutVars>
      </dgm:prSet>
      <dgm:spPr/>
      <dgm:t>
        <a:bodyPr/>
        <a:lstStyle/>
        <a:p>
          <a:endParaRPr lang="ru-RU"/>
        </a:p>
      </dgm:t>
    </dgm:pt>
    <dgm:pt modelId="{FAE337BC-781C-4C96-A5D8-9FF74445154A}" type="pres">
      <dgm:prSet presAssocID="{D1507A44-BC56-413C-B273-E81CF15CECAC}" presName="rootComposite1" presStyleCnt="0"/>
      <dgm:spPr/>
      <dgm:t>
        <a:bodyPr/>
        <a:lstStyle/>
        <a:p>
          <a:endParaRPr lang="ru-RU"/>
        </a:p>
      </dgm:t>
    </dgm:pt>
    <dgm:pt modelId="{524DD01E-21A4-462E-82A2-2AAE4B6FCF0F}" type="pres">
      <dgm:prSet presAssocID="{D1507A44-BC56-413C-B273-E81CF15CECAC}" presName="rootText1" presStyleLbl="node0" presStyleIdx="0" presStyleCnt="1" custScaleX="479511" custScaleY="131597" custLinFactNeighborX="-181" custLinFactNeighborY="4109">
        <dgm:presLayoutVars>
          <dgm:chPref val="3"/>
        </dgm:presLayoutVars>
      </dgm:prSet>
      <dgm:spPr/>
      <dgm:t>
        <a:bodyPr/>
        <a:lstStyle/>
        <a:p>
          <a:endParaRPr lang="ru-RU"/>
        </a:p>
      </dgm:t>
    </dgm:pt>
    <dgm:pt modelId="{63AA96D9-0F74-438D-9C9F-88B719066A5B}" type="pres">
      <dgm:prSet presAssocID="{D1507A44-BC56-413C-B273-E81CF15CECAC}" presName="rootConnector1" presStyleLbl="node1" presStyleIdx="0" presStyleCnt="0"/>
      <dgm:spPr/>
      <dgm:t>
        <a:bodyPr/>
        <a:lstStyle/>
        <a:p>
          <a:endParaRPr lang="ru-RU"/>
        </a:p>
      </dgm:t>
    </dgm:pt>
    <dgm:pt modelId="{507F9007-FCB7-40DA-B80C-167CAADEB683}" type="pres">
      <dgm:prSet presAssocID="{D1507A44-BC56-413C-B273-E81CF15CECAC}" presName="hierChild2" presStyleCnt="0"/>
      <dgm:spPr/>
      <dgm:t>
        <a:bodyPr/>
        <a:lstStyle/>
        <a:p>
          <a:endParaRPr lang="ru-RU"/>
        </a:p>
      </dgm:t>
    </dgm:pt>
    <dgm:pt modelId="{B0E9CD19-FBF1-4528-810E-3DA759882445}" type="pres">
      <dgm:prSet presAssocID="{897F92E9-826F-4E9E-8778-03C1E6BD220D}" presName="Name37" presStyleLbl="parChTrans1D2" presStyleIdx="0" presStyleCnt="2"/>
      <dgm:spPr/>
      <dgm:t>
        <a:bodyPr/>
        <a:lstStyle/>
        <a:p>
          <a:endParaRPr lang="ru-RU"/>
        </a:p>
      </dgm:t>
    </dgm:pt>
    <dgm:pt modelId="{DEA52164-35B9-4AF6-BB47-8E0C362DAB31}" type="pres">
      <dgm:prSet presAssocID="{B82491C0-7437-4F9E-8AD7-12F1D506786A}" presName="hierRoot2" presStyleCnt="0">
        <dgm:presLayoutVars>
          <dgm:hierBranch val="init"/>
        </dgm:presLayoutVars>
      </dgm:prSet>
      <dgm:spPr/>
      <dgm:t>
        <a:bodyPr/>
        <a:lstStyle/>
        <a:p>
          <a:endParaRPr lang="ru-RU"/>
        </a:p>
      </dgm:t>
    </dgm:pt>
    <dgm:pt modelId="{378C002B-6138-4D28-A998-8BA62F9E7FF9}" type="pres">
      <dgm:prSet presAssocID="{B82491C0-7437-4F9E-8AD7-12F1D506786A}" presName="rootComposite" presStyleCnt="0"/>
      <dgm:spPr/>
      <dgm:t>
        <a:bodyPr/>
        <a:lstStyle/>
        <a:p>
          <a:endParaRPr lang="ru-RU"/>
        </a:p>
      </dgm:t>
    </dgm:pt>
    <dgm:pt modelId="{B77B31EE-A545-4D55-98FB-6F1232FA1343}" type="pres">
      <dgm:prSet presAssocID="{B82491C0-7437-4F9E-8AD7-12F1D506786A}" presName="rootText" presStyleLbl="node2" presStyleIdx="0" presStyleCnt="2" custScaleX="151846" custScaleY="234256">
        <dgm:presLayoutVars>
          <dgm:chPref val="3"/>
        </dgm:presLayoutVars>
      </dgm:prSet>
      <dgm:spPr/>
      <dgm:t>
        <a:bodyPr/>
        <a:lstStyle/>
        <a:p>
          <a:endParaRPr lang="ru-RU"/>
        </a:p>
      </dgm:t>
    </dgm:pt>
    <dgm:pt modelId="{E22DE780-406F-47E9-A5AB-3333A75E3093}" type="pres">
      <dgm:prSet presAssocID="{B82491C0-7437-4F9E-8AD7-12F1D506786A}" presName="rootConnector" presStyleLbl="node2" presStyleIdx="0" presStyleCnt="2"/>
      <dgm:spPr/>
      <dgm:t>
        <a:bodyPr/>
        <a:lstStyle/>
        <a:p>
          <a:endParaRPr lang="ru-RU"/>
        </a:p>
      </dgm:t>
    </dgm:pt>
    <dgm:pt modelId="{7853FDB3-D3F1-4416-9C3C-EF8319F96508}" type="pres">
      <dgm:prSet presAssocID="{B82491C0-7437-4F9E-8AD7-12F1D506786A}" presName="hierChild4" presStyleCnt="0"/>
      <dgm:spPr/>
      <dgm:t>
        <a:bodyPr/>
        <a:lstStyle/>
        <a:p>
          <a:endParaRPr lang="ru-RU"/>
        </a:p>
      </dgm:t>
    </dgm:pt>
    <dgm:pt modelId="{4279B2C6-357E-4380-A989-748B0E005577}" type="pres">
      <dgm:prSet presAssocID="{ADA90A57-A6EC-4A90-B749-53C149792B48}" presName="Name37" presStyleLbl="parChTrans1D3" presStyleIdx="0" presStyleCnt="6"/>
      <dgm:spPr/>
      <dgm:t>
        <a:bodyPr/>
        <a:lstStyle/>
        <a:p>
          <a:endParaRPr lang="ru-RU"/>
        </a:p>
      </dgm:t>
    </dgm:pt>
    <dgm:pt modelId="{A3BF9465-4A46-4817-926A-216BFB919042}" type="pres">
      <dgm:prSet presAssocID="{6B37750D-F1AC-41EB-B415-B7AAA34C191E}" presName="hierRoot2" presStyleCnt="0">
        <dgm:presLayoutVars>
          <dgm:hierBranch val="init"/>
        </dgm:presLayoutVars>
      </dgm:prSet>
      <dgm:spPr/>
      <dgm:t>
        <a:bodyPr/>
        <a:lstStyle/>
        <a:p>
          <a:endParaRPr lang="ru-RU"/>
        </a:p>
      </dgm:t>
    </dgm:pt>
    <dgm:pt modelId="{6578F7BC-05A7-454A-A41B-C42963B3E7C3}" type="pres">
      <dgm:prSet presAssocID="{6B37750D-F1AC-41EB-B415-B7AAA34C191E}" presName="rootComposite" presStyleCnt="0"/>
      <dgm:spPr/>
      <dgm:t>
        <a:bodyPr/>
        <a:lstStyle/>
        <a:p>
          <a:endParaRPr lang="ru-RU"/>
        </a:p>
      </dgm:t>
    </dgm:pt>
    <dgm:pt modelId="{6DACF57E-C712-4806-B166-0F222726A021}" type="pres">
      <dgm:prSet presAssocID="{6B37750D-F1AC-41EB-B415-B7AAA34C191E}" presName="rootText" presStyleLbl="node3" presStyleIdx="0" presStyleCnt="6" custScaleX="158306" custScaleY="623036" custLinFactX="-100000" custLinFactNeighborX="-102359" custLinFactNeighborY="-55574">
        <dgm:presLayoutVars>
          <dgm:chPref val="3"/>
        </dgm:presLayoutVars>
      </dgm:prSet>
      <dgm:spPr/>
      <dgm:t>
        <a:bodyPr/>
        <a:lstStyle/>
        <a:p>
          <a:endParaRPr lang="ru-RU"/>
        </a:p>
      </dgm:t>
    </dgm:pt>
    <dgm:pt modelId="{1C039D34-1D92-40A5-8AA9-6EADD504DF8B}" type="pres">
      <dgm:prSet presAssocID="{6B37750D-F1AC-41EB-B415-B7AAA34C191E}" presName="rootConnector" presStyleLbl="node3" presStyleIdx="0" presStyleCnt="6"/>
      <dgm:spPr/>
      <dgm:t>
        <a:bodyPr/>
        <a:lstStyle/>
        <a:p>
          <a:endParaRPr lang="ru-RU"/>
        </a:p>
      </dgm:t>
    </dgm:pt>
    <dgm:pt modelId="{D41F8C29-16F8-4975-BC72-15665DB48635}" type="pres">
      <dgm:prSet presAssocID="{6B37750D-F1AC-41EB-B415-B7AAA34C191E}" presName="hierChild4" presStyleCnt="0"/>
      <dgm:spPr/>
      <dgm:t>
        <a:bodyPr/>
        <a:lstStyle/>
        <a:p>
          <a:endParaRPr lang="ru-RU"/>
        </a:p>
      </dgm:t>
    </dgm:pt>
    <dgm:pt modelId="{8F04881D-7A34-4C1D-BD43-6F46C6CECB7D}" type="pres">
      <dgm:prSet presAssocID="{6B37750D-F1AC-41EB-B415-B7AAA34C191E}" presName="hierChild5" presStyleCnt="0"/>
      <dgm:spPr/>
      <dgm:t>
        <a:bodyPr/>
        <a:lstStyle/>
        <a:p>
          <a:endParaRPr lang="ru-RU"/>
        </a:p>
      </dgm:t>
    </dgm:pt>
    <dgm:pt modelId="{32ADB444-C1CF-46D1-A7BA-760A0B87E99C}" type="pres">
      <dgm:prSet presAssocID="{B82491C0-7437-4F9E-8AD7-12F1D506786A}" presName="hierChild5" presStyleCnt="0"/>
      <dgm:spPr/>
      <dgm:t>
        <a:bodyPr/>
        <a:lstStyle/>
        <a:p>
          <a:endParaRPr lang="ru-RU"/>
        </a:p>
      </dgm:t>
    </dgm:pt>
    <dgm:pt modelId="{653D739C-200D-40E7-A405-FA9BB326A2AF}" type="pres">
      <dgm:prSet presAssocID="{5037C4DD-5323-4832-9F1A-8C05CCE9B74A}" presName="Name37" presStyleLbl="parChTrans1D2" presStyleIdx="1" presStyleCnt="2"/>
      <dgm:spPr/>
      <dgm:t>
        <a:bodyPr/>
        <a:lstStyle/>
        <a:p>
          <a:endParaRPr lang="ru-RU"/>
        </a:p>
      </dgm:t>
    </dgm:pt>
    <dgm:pt modelId="{972CE39B-9208-4C91-BFDC-3254E43054B7}" type="pres">
      <dgm:prSet presAssocID="{6DF2BED8-5020-410D-9EBF-A49FD0A3091A}" presName="hierRoot2" presStyleCnt="0">
        <dgm:presLayoutVars>
          <dgm:hierBranch val="init"/>
        </dgm:presLayoutVars>
      </dgm:prSet>
      <dgm:spPr/>
      <dgm:t>
        <a:bodyPr/>
        <a:lstStyle/>
        <a:p>
          <a:endParaRPr lang="ru-RU"/>
        </a:p>
      </dgm:t>
    </dgm:pt>
    <dgm:pt modelId="{13350D77-3ADF-4A08-A341-819382F0AEDF}" type="pres">
      <dgm:prSet presAssocID="{6DF2BED8-5020-410D-9EBF-A49FD0A3091A}" presName="rootComposite" presStyleCnt="0"/>
      <dgm:spPr/>
      <dgm:t>
        <a:bodyPr/>
        <a:lstStyle/>
        <a:p>
          <a:endParaRPr lang="ru-RU"/>
        </a:p>
      </dgm:t>
    </dgm:pt>
    <dgm:pt modelId="{4DF91A22-6C42-499A-AAFD-F33146E1C7AE}" type="pres">
      <dgm:prSet presAssocID="{6DF2BED8-5020-410D-9EBF-A49FD0A3091A}" presName="rootText" presStyleLbl="node2" presStyleIdx="1" presStyleCnt="2" custScaleX="153361" custScaleY="158898">
        <dgm:presLayoutVars>
          <dgm:chPref val="3"/>
        </dgm:presLayoutVars>
      </dgm:prSet>
      <dgm:spPr/>
      <dgm:t>
        <a:bodyPr/>
        <a:lstStyle/>
        <a:p>
          <a:endParaRPr lang="ru-RU"/>
        </a:p>
      </dgm:t>
    </dgm:pt>
    <dgm:pt modelId="{91744822-645D-490F-9463-0708962F02DE}" type="pres">
      <dgm:prSet presAssocID="{6DF2BED8-5020-410D-9EBF-A49FD0A3091A}" presName="rootConnector" presStyleLbl="node2" presStyleIdx="1" presStyleCnt="2"/>
      <dgm:spPr/>
      <dgm:t>
        <a:bodyPr/>
        <a:lstStyle/>
        <a:p>
          <a:endParaRPr lang="ru-RU"/>
        </a:p>
      </dgm:t>
    </dgm:pt>
    <dgm:pt modelId="{9163B821-3BBD-4A4E-A2DE-24F224547875}" type="pres">
      <dgm:prSet presAssocID="{6DF2BED8-5020-410D-9EBF-A49FD0A3091A}" presName="hierChild4" presStyleCnt="0"/>
      <dgm:spPr/>
      <dgm:t>
        <a:bodyPr/>
        <a:lstStyle/>
        <a:p>
          <a:endParaRPr lang="ru-RU"/>
        </a:p>
      </dgm:t>
    </dgm:pt>
    <dgm:pt modelId="{3CFDE240-3909-4EBC-91F2-D329E2BA22C0}" type="pres">
      <dgm:prSet presAssocID="{F5D4B2A0-A6B1-4958-80BE-522AC7EEF5CE}" presName="Name37" presStyleLbl="parChTrans1D3" presStyleIdx="1" presStyleCnt="6"/>
      <dgm:spPr/>
      <dgm:t>
        <a:bodyPr/>
        <a:lstStyle/>
        <a:p>
          <a:endParaRPr lang="ru-RU"/>
        </a:p>
      </dgm:t>
    </dgm:pt>
    <dgm:pt modelId="{854E0D7D-7E7C-480C-B5E1-CD74B497DF94}" type="pres">
      <dgm:prSet presAssocID="{C6E77F77-F595-4D73-AEA4-77974C646AE5}" presName="hierRoot2" presStyleCnt="0">
        <dgm:presLayoutVars>
          <dgm:hierBranch val="init"/>
        </dgm:presLayoutVars>
      </dgm:prSet>
      <dgm:spPr/>
      <dgm:t>
        <a:bodyPr/>
        <a:lstStyle/>
        <a:p>
          <a:endParaRPr lang="ru-RU"/>
        </a:p>
      </dgm:t>
    </dgm:pt>
    <dgm:pt modelId="{10F3CD78-99E6-4BE4-8815-C767DC83C88F}" type="pres">
      <dgm:prSet presAssocID="{C6E77F77-F595-4D73-AEA4-77974C646AE5}" presName="rootComposite" presStyleCnt="0"/>
      <dgm:spPr/>
      <dgm:t>
        <a:bodyPr/>
        <a:lstStyle/>
        <a:p>
          <a:endParaRPr lang="ru-RU"/>
        </a:p>
      </dgm:t>
    </dgm:pt>
    <dgm:pt modelId="{41BF1A5A-E3FC-4646-BC78-5977FFB74C6B}" type="pres">
      <dgm:prSet presAssocID="{C6E77F77-F595-4D73-AEA4-77974C646AE5}" presName="rootText" presStyleLbl="node3" presStyleIdx="1" presStyleCnt="6" custScaleX="286630" custScaleY="100001" custLinFactNeighborX="1359" custLinFactNeighborY="-16669">
        <dgm:presLayoutVars>
          <dgm:chPref val="3"/>
        </dgm:presLayoutVars>
      </dgm:prSet>
      <dgm:spPr/>
      <dgm:t>
        <a:bodyPr/>
        <a:lstStyle/>
        <a:p>
          <a:endParaRPr lang="ru-RU"/>
        </a:p>
      </dgm:t>
    </dgm:pt>
    <dgm:pt modelId="{73435739-2ECF-4EDD-8955-2FA1192FB711}" type="pres">
      <dgm:prSet presAssocID="{C6E77F77-F595-4D73-AEA4-77974C646AE5}" presName="rootConnector" presStyleLbl="node3" presStyleIdx="1" presStyleCnt="6"/>
      <dgm:spPr/>
      <dgm:t>
        <a:bodyPr/>
        <a:lstStyle/>
        <a:p>
          <a:endParaRPr lang="ru-RU"/>
        </a:p>
      </dgm:t>
    </dgm:pt>
    <dgm:pt modelId="{6DD0840A-31E3-4720-9388-C27922AB040B}" type="pres">
      <dgm:prSet presAssocID="{C6E77F77-F595-4D73-AEA4-77974C646AE5}" presName="hierChild4" presStyleCnt="0"/>
      <dgm:spPr/>
      <dgm:t>
        <a:bodyPr/>
        <a:lstStyle/>
        <a:p>
          <a:endParaRPr lang="ru-RU"/>
        </a:p>
      </dgm:t>
    </dgm:pt>
    <dgm:pt modelId="{5F44269F-BAEC-4E24-A9E1-187135889F18}" type="pres">
      <dgm:prSet presAssocID="{C6E77F77-F595-4D73-AEA4-77974C646AE5}" presName="hierChild5" presStyleCnt="0"/>
      <dgm:spPr/>
      <dgm:t>
        <a:bodyPr/>
        <a:lstStyle/>
        <a:p>
          <a:endParaRPr lang="ru-RU"/>
        </a:p>
      </dgm:t>
    </dgm:pt>
    <dgm:pt modelId="{5C54B37A-AC84-458E-BEDC-FD3D636A8DDF}" type="pres">
      <dgm:prSet presAssocID="{A49E9959-66B4-4B1F-9EB9-84D93D155FCC}" presName="Name37" presStyleLbl="parChTrans1D3" presStyleIdx="2" presStyleCnt="6"/>
      <dgm:spPr/>
      <dgm:t>
        <a:bodyPr/>
        <a:lstStyle/>
        <a:p>
          <a:endParaRPr lang="ru-RU"/>
        </a:p>
      </dgm:t>
    </dgm:pt>
    <dgm:pt modelId="{28CFC4D4-20C0-47FE-AEB2-DE939F31C0DB}" type="pres">
      <dgm:prSet presAssocID="{75B07A8F-2331-4B94-B6DE-770C905FADF6}" presName="hierRoot2" presStyleCnt="0">
        <dgm:presLayoutVars>
          <dgm:hierBranch val="init"/>
        </dgm:presLayoutVars>
      </dgm:prSet>
      <dgm:spPr/>
      <dgm:t>
        <a:bodyPr/>
        <a:lstStyle/>
        <a:p>
          <a:endParaRPr lang="ru-RU"/>
        </a:p>
      </dgm:t>
    </dgm:pt>
    <dgm:pt modelId="{F2682697-B8C2-450F-8B2C-902D5D30A1AE}" type="pres">
      <dgm:prSet presAssocID="{75B07A8F-2331-4B94-B6DE-770C905FADF6}" presName="rootComposite" presStyleCnt="0"/>
      <dgm:spPr/>
      <dgm:t>
        <a:bodyPr/>
        <a:lstStyle/>
        <a:p>
          <a:endParaRPr lang="ru-RU"/>
        </a:p>
      </dgm:t>
    </dgm:pt>
    <dgm:pt modelId="{57072E35-0AA0-432E-BCCC-0A50806C6F34}" type="pres">
      <dgm:prSet presAssocID="{75B07A8F-2331-4B94-B6DE-770C905FADF6}" presName="rootText" presStyleLbl="node3" presStyleIdx="2" presStyleCnt="6" custScaleX="286630" custScaleY="118896" custLinFactNeighborX="1359" custLinFactNeighborY="-35190">
        <dgm:presLayoutVars>
          <dgm:chPref val="3"/>
        </dgm:presLayoutVars>
      </dgm:prSet>
      <dgm:spPr/>
      <dgm:t>
        <a:bodyPr/>
        <a:lstStyle/>
        <a:p>
          <a:endParaRPr lang="ru-RU"/>
        </a:p>
      </dgm:t>
    </dgm:pt>
    <dgm:pt modelId="{20DBF9EC-8454-4CC3-B66D-4A80216BE333}" type="pres">
      <dgm:prSet presAssocID="{75B07A8F-2331-4B94-B6DE-770C905FADF6}" presName="rootConnector" presStyleLbl="node3" presStyleIdx="2" presStyleCnt="6"/>
      <dgm:spPr/>
      <dgm:t>
        <a:bodyPr/>
        <a:lstStyle/>
        <a:p>
          <a:endParaRPr lang="ru-RU"/>
        </a:p>
      </dgm:t>
    </dgm:pt>
    <dgm:pt modelId="{049EB381-B829-4DB3-9954-74ABD2AC3F90}" type="pres">
      <dgm:prSet presAssocID="{75B07A8F-2331-4B94-B6DE-770C905FADF6}" presName="hierChild4" presStyleCnt="0"/>
      <dgm:spPr/>
      <dgm:t>
        <a:bodyPr/>
        <a:lstStyle/>
        <a:p>
          <a:endParaRPr lang="ru-RU"/>
        </a:p>
      </dgm:t>
    </dgm:pt>
    <dgm:pt modelId="{9919C4A7-34EB-4F91-A6C1-8554BF3FEF34}" type="pres">
      <dgm:prSet presAssocID="{75B07A8F-2331-4B94-B6DE-770C905FADF6}" presName="hierChild5" presStyleCnt="0"/>
      <dgm:spPr/>
      <dgm:t>
        <a:bodyPr/>
        <a:lstStyle/>
        <a:p>
          <a:endParaRPr lang="ru-RU"/>
        </a:p>
      </dgm:t>
    </dgm:pt>
    <dgm:pt modelId="{F6CBFB3B-21EE-42E6-B69E-A70D434CFB23}" type="pres">
      <dgm:prSet presAssocID="{D383D8B6-276F-4233-AF99-4D8039FFF7BE}" presName="Name37" presStyleLbl="parChTrans1D3" presStyleIdx="3" presStyleCnt="6"/>
      <dgm:spPr/>
      <dgm:t>
        <a:bodyPr/>
        <a:lstStyle/>
        <a:p>
          <a:endParaRPr lang="ru-RU"/>
        </a:p>
      </dgm:t>
    </dgm:pt>
    <dgm:pt modelId="{BA9BD2B4-EC88-4BA6-AA2D-4F0F15F65F1C}" type="pres">
      <dgm:prSet presAssocID="{6B43A721-FF1D-44B9-98AB-FB80DDF50ED9}" presName="hierRoot2" presStyleCnt="0">
        <dgm:presLayoutVars>
          <dgm:hierBranch val="init"/>
        </dgm:presLayoutVars>
      </dgm:prSet>
      <dgm:spPr/>
      <dgm:t>
        <a:bodyPr/>
        <a:lstStyle/>
        <a:p>
          <a:endParaRPr lang="ru-RU"/>
        </a:p>
      </dgm:t>
    </dgm:pt>
    <dgm:pt modelId="{3E56523C-91A3-4940-BE78-9EFF27C067C6}" type="pres">
      <dgm:prSet presAssocID="{6B43A721-FF1D-44B9-98AB-FB80DDF50ED9}" presName="rootComposite" presStyleCnt="0"/>
      <dgm:spPr/>
      <dgm:t>
        <a:bodyPr/>
        <a:lstStyle/>
        <a:p>
          <a:endParaRPr lang="ru-RU"/>
        </a:p>
      </dgm:t>
    </dgm:pt>
    <dgm:pt modelId="{10AE90E4-7792-4384-9C8F-AAA3C1671692}" type="pres">
      <dgm:prSet presAssocID="{6B43A721-FF1D-44B9-98AB-FB80DDF50ED9}" presName="rootText" presStyleLbl="node3" presStyleIdx="3" presStyleCnt="6" custScaleX="286630" custLinFactNeighborX="1359" custLinFactNeighborY="-47910">
        <dgm:presLayoutVars>
          <dgm:chPref val="3"/>
        </dgm:presLayoutVars>
      </dgm:prSet>
      <dgm:spPr/>
      <dgm:t>
        <a:bodyPr/>
        <a:lstStyle/>
        <a:p>
          <a:endParaRPr lang="ru-RU"/>
        </a:p>
      </dgm:t>
    </dgm:pt>
    <dgm:pt modelId="{B643F6A3-911E-4C67-A960-9A00DAE35B81}" type="pres">
      <dgm:prSet presAssocID="{6B43A721-FF1D-44B9-98AB-FB80DDF50ED9}" presName="rootConnector" presStyleLbl="node3" presStyleIdx="3" presStyleCnt="6"/>
      <dgm:spPr/>
      <dgm:t>
        <a:bodyPr/>
        <a:lstStyle/>
        <a:p>
          <a:endParaRPr lang="ru-RU"/>
        </a:p>
      </dgm:t>
    </dgm:pt>
    <dgm:pt modelId="{A77480C6-3939-44D2-B086-95DB7B989CC3}" type="pres">
      <dgm:prSet presAssocID="{6B43A721-FF1D-44B9-98AB-FB80DDF50ED9}" presName="hierChild4" presStyleCnt="0"/>
      <dgm:spPr/>
      <dgm:t>
        <a:bodyPr/>
        <a:lstStyle/>
        <a:p>
          <a:endParaRPr lang="ru-RU"/>
        </a:p>
      </dgm:t>
    </dgm:pt>
    <dgm:pt modelId="{3A7FDBF2-4055-4736-83E4-B07288D44C38}" type="pres">
      <dgm:prSet presAssocID="{6B43A721-FF1D-44B9-98AB-FB80DDF50ED9}" presName="hierChild5" presStyleCnt="0"/>
      <dgm:spPr/>
      <dgm:t>
        <a:bodyPr/>
        <a:lstStyle/>
        <a:p>
          <a:endParaRPr lang="ru-RU"/>
        </a:p>
      </dgm:t>
    </dgm:pt>
    <dgm:pt modelId="{81EC111C-8C29-4426-8B17-4D600E953316}" type="pres">
      <dgm:prSet presAssocID="{A70868EF-9B42-4BDC-8FA9-49659120A470}" presName="Name37" presStyleLbl="parChTrans1D3" presStyleIdx="4" presStyleCnt="6"/>
      <dgm:spPr/>
      <dgm:t>
        <a:bodyPr/>
        <a:lstStyle/>
        <a:p>
          <a:endParaRPr lang="ru-RU"/>
        </a:p>
      </dgm:t>
    </dgm:pt>
    <dgm:pt modelId="{73B3F714-8EFB-4591-A7F3-29D0B6A53B7C}" type="pres">
      <dgm:prSet presAssocID="{94516DA4-5265-4BC1-9421-994CC10D71B6}" presName="hierRoot2" presStyleCnt="0">
        <dgm:presLayoutVars>
          <dgm:hierBranch val="init"/>
        </dgm:presLayoutVars>
      </dgm:prSet>
      <dgm:spPr/>
      <dgm:t>
        <a:bodyPr/>
        <a:lstStyle/>
        <a:p>
          <a:endParaRPr lang="ru-RU"/>
        </a:p>
      </dgm:t>
    </dgm:pt>
    <dgm:pt modelId="{5E14A166-5A85-48AA-8D5F-A217F28D3520}" type="pres">
      <dgm:prSet presAssocID="{94516DA4-5265-4BC1-9421-994CC10D71B6}" presName="rootComposite" presStyleCnt="0"/>
      <dgm:spPr/>
      <dgm:t>
        <a:bodyPr/>
        <a:lstStyle/>
        <a:p>
          <a:endParaRPr lang="ru-RU"/>
        </a:p>
      </dgm:t>
    </dgm:pt>
    <dgm:pt modelId="{51EC652E-AB3D-4423-A303-8BA3FF100286}" type="pres">
      <dgm:prSet presAssocID="{94516DA4-5265-4BC1-9421-994CC10D71B6}" presName="rootText" presStyleLbl="node3" presStyleIdx="4" presStyleCnt="6" custScaleX="286630" custLinFactNeighborX="1359" custLinFactNeighborY="-60253">
        <dgm:presLayoutVars>
          <dgm:chPref val="3"/>
        </dgm:presLayoutVars>
      </dgm:prSet>
      <dgm:spPr/>
      <dgm:t>
        <a:bodyPr/>
        <a:lstStyle/>
        <a:p>
          <a:endParaRPr lang="ru-RU"/>
        </a:p>
      </dgm:t>
    </dgm:pt>
    <dgm:pt modelId="{C104E71A-ACF5-4450-A0DD-6E4C2A78A771}" type="pres">
      <dgm:prSet presAssocID="{94516DA4-5265-4BC1-9421-994CC10D71B6}" presName="rootConnector" presStyleLbl="node3" presStyleIdx="4" presStyleCnt="6"/>
      <dgm:spPr/>
      <dgm:t>
        <a:bodyPr/>
        <a:lstStyle/>
        <a:p>
          <a:endParaRPr lang="ru-RU"/>
        </a:p>
      </dgm:t>
    </dgm:pt>
    <dgm:pt modelId="{563C822B-805D-4031-8435-455EB8FC853B}" type="pres">
      <dgm:prSet presAssocID="{94516DA4-5265-4BC1-9421-994CC10D71B6}" presName="hierChild4" presStyleCnt="0"/>
      <dgm:spPr/>
      <dgm:t>
        <a:bodyPr/>
        <a:lstStyle/>
        <a:p>
          <a:endParaRPr lang="ru-RU"/>
        </a:p>
      </dgm:t>
    </dgm:pt>
    <dgm:pt modelId="{12A6B02D-A81E-4B23-B787-806E8330AB47}" type="pres">
      <dgm:prSet presAssocID="{94516DA4-5265-4BC1-9421-994CC10D71B6}" presName="hierChild5" presStyleCnt="0"/>
      <dgm:spPr/>
      <dgm:t>
        <a:bodyPr/>
        <a:lstStyle/>
        <a:p>
          <a:endParaRPr lang="ru-RU"/>
        </a:p>
      </dgm:t>
    </dgm:pt>
    <dgm:pt modelId="{FFFFD8ED-A4D7-449A-B3F8-F23217315055}" type="pres">
      <dgm:prSet presAssocID="{316BA02C-FCDD-497F-B208-5E28E0A0B996}" presName="Name37" presStyleLbl="parChTrans1D3" presStyleIdx="5" presStyleCnt="6"/>
      <dgm:spPr/>
      <dgm:t>
        <a:bodyPr/>
        <a:lstStyle/>
        <a:p>
          <a:endParaRPr lang="ru-RU"/>
        </a:p>
      </dgm:t>
    </dgm:pt>
    <dgm:pt modelId="{E6AF429D-8B83-477A-9B1F-127D586AB746}" type="pres">
      <dgm:prSet presAssocID="{977BEAC6-BCBA-45E8-B640-D8C99F8763B7}" presName="hierRoot2" presStyleCnt="0">
        <dgm:presLayoutVars>
          <dgm:hierBranch val="init"/>
        </dgm:presLayoutVars>
      </dgm:prSet>
      <dgm:spPr/>
    </dgm:pt>
    <dgm:pt modelId="{021B97DD-D418-4998-8C17-205786FD9876}" type="pres">
      <dgm:prSet presAssocID="{977BEAC6-BCBA-45E8-B640-D8C99F8763B7}" presName="rootComposite" presStyleCnt="0"/>
      <dgm:spPr/>
    </dgm:pt>
    <dgm:pt modelId="{9CA63B68-A2FD-4A7D-97E4-4368A6B2AFC9}" type="pres">
      <dgm:prSet presAssocID="{977BEAC6-BCBA-45E8-B640-D8C99F8763B7}" presName="rootText" presStyleLbl="node3" presStyleIdx="5" presStyleCnt="6" custScaleX="286630" custLinFactNeighborX="1753" custLinFactNeighborY="-81698">
        <dgm:presLayoutVars>
          <dgm:chPref val="3"/>
        </dgm:presLayoutVars>
      </dgm:prSet>
      <dgm:spPr/>
      <dgm:t>
        <a:bodyPr/>
        <a:lstStyle/>
        <a:p>
          <a:endParaRPr lang="ru-RU"/>
        </a:p>
      </dgm:t>
    </dgm:pt>
    <dgm:pt modelId="{0C29DAA7-A24F-4CC9-AC47-0DE08CADDE42}" type="pres">
      <dgm:prSet presAssocID="{977BEAC6-BCBA-45E8-B640-D8C99F8763B7}" presName="rootConnector" presStyleLbl="node3" presStyleIdx="5" presStyleCnt="6"/>
      <dgm:spPr/>
      <dgm:t>
        <a:bodyPr/>
        <a:lstStyle/>
        <a:p>
          <a:endParaRPr lang="ru-RU"/>
        </a:p>
      </dgm:t>
    </dgm:pt>
    <dgm:pt modelId="{9DB8D85C-BA8A-49AC-A78E-E2D42D63C3A8}" type="pres">
      <dgm:prSet presAssocID="{977BEAC6-BCBA-45E8-B640-D8C99F8763B7}" presName="hierChild4" presStyleCnt="0"/>
      <dgm:spPr/>
    </dgm:pt>
    <dgm:pt modelId="{A869BD33-3926-4589-A7F6-A803227CD0CA}" type="pres">
      <dgm:prSet presAssocID="{977BEAC6-BCBA-45E8-B640-D8C99F8763B7}" presName="hierChild5" presStyleCnt="0"/>
      <dgm:spPr/>
    </dgm:pt>
    <dgm:pt modelId="{5134AA8C-089C-483B-A2D4-11CB399A6D1C}" type="pres">
      <dgm:prSet presAssocID="{6DF2BED8-5020-410D-9EBF-A49FD0A3091A}" presName="hierChild5" presStyleCnt="0"/>
      <dgm:spPr/>
      <dgm:t>
        <a:bodyPr/>
        <a:lstStyle/>
        <a:p>
          <a:endParaRPr lang="ru-RU"/>
        </a:p>
      </dgm:t>
    </dgm:pt>
    <dgm:pt modelId="{6135C142-F3B4-4B7B-BCEC-5A9CC7A44CB5}" type="pres">
      <dgm:prSet presAssocID="{D1507A44-BC56-413C-B273-E81CF15CECAC}" presName="hierChild3" presStyleCnt="0"/>
      <dgm:spPr/>
      <dgm:t>
        <a:bodyPr/>
        <a:lstStyle/>
        <a:p>
          <a:endParaRPr lang="ru-RU"/>
        </a:p>
      </dgm:t>
    </dgm:pt>
  </dgm:ptLst>
  <dgm:cxnLst>
    <dgm:cxn modelId="{6E6A835B-6346-4619-AE1A-ECB06C809414}" srcId="{D1507A44-BC56-413C-B273-E81CF15CECAC}" destId="{6DF2BED8-5020-410D-9EBF-A49FD0A3091A}" srcOrd="1" destOrd="0" parTransId="{5037C4DD-5323-4832-9F1A-8C05CCE9B74A}" sibTransId="{6B8F7082-689F-4F99-AC9B-3761C8B43774}"/>
    <dgm:cxn modelId="{1F5375CE-8D86-4C7A-A422-5BC50FC947D3}" type="presOf" srcId="{D1507A44-BC56-413C-B273-E81CF15CECAC}" destId="{524DD01E-21A4-462E-82A2-2AAE4B6FCF0F}" srcOrd="0" destOrd="0" presId="urn:microsoft.com/office/officeart/2005/8/layout/orgChart1"/>
    <dgm:cxn modelId="{8DCA63BA-6AAB-403A-B36D-0069D63AA7C6}" type="presOf" srcId="{A49E9959-66B4-4B1F-9EB9-84D93D155FCC}" destId="{5C54B37A-AC84-458E-BEDC-FD3D636A8DDF}" srcOrd="0" destOrd="0" presId="urn:microsoft.com/office/officeart/2005/8/layout/orgChart1"/>
    <dgm:cxn modelId="{1F89B15D-15F5-42DD-885A-D5ACC1D8237B}" srcId="{AFA822F4-B717-4CCF-8A59-69D9E3E195B4}" destId="{D1507A44-BC56-413C-B273-E81CF15CECAC}" srcOrd="0" destOrd="0" parTransId="{16FC8AF2-A9C8-459F-AFC1-2C935876679D}" sibTransId="{030D8A3D-4951-4833-A760-B2EAEBDA3095}"/>
    <dgm:cxn modelId="{6094ABD2-D6D5-4E6D-B387-8B2E3365642D}" type="presOf" srcId="{75B07A8F-2331-4B94-B6DE-770C905FADF6}" destId="{20DBF9EC-8454-4CC3-B66D-4A80216BE333}" srcOrd="1" destOrd="0" presId="urn:microsoft.com/office/officeart/2005/8/layout/orgChart1"/>
    <dgm:cxn modelId="{71A93344-4F46-445C-A62E-22E320FD2472}" type="presOf" srcId="{B82491C0-7437-4F9E-8AD7-12F1D506786A}" destId="{E22DE780-406F-47E9-A5AB-3333A75E3093}" srcOrd="1" destOrd="0" presId="urn:microsoft.com/office/officeart/2005/8/layout/orgChart1"/>
    <dgm:cxn modelId="{7BB845DF-599B-4430-B582-463DF6A3C2B2}" srcId="{6DF2BED8-5020-410D-9EBF-A49FD0A3091A}" destId="{75B07A8F-2331-4B94-B6DE-770C905FADF6}" srcOrd="1" destOrd="0" parTransId="{A49E9959-66B4-4B1F-9EB9-84D93D155FCC}" sibTransId="{F52D6436-0B1C-4C99-A871-D9E544439835}"/>
    <dgm:cxn modelId="{E3099ABC-4FD0-4157-8F6D-885F40C6919A}" type="presOf" srcId="{6DF2BED8-5020-410D-9EBF-A49FD0A3091A}" destId="{91744822-645D-490F-9463-0708962F02DE}" srcOrd="1" destOrd="0" presId="urn:microsoft.com/office/officeart/2005/8/layout/orgChart1"/>
    <dgm:cxn modelId="{C781EADE-ADD2-48E4-A89B-A24956210BC0}" type="presOf" srcId="{F5D4B2A0-A6B1-4958-80BE-522AC7EEF5CE}" destId="{3CFDE240-3909-4EBC-91F2-D329E2BA22C0}" srcOrd="0" destOrd="0" presId="urn:microsoft.com/office/officeart/2005/8/layout/orgChart1"/>
    <dgm:cxn modelId="{1AC55FB4-203E-4F14-B2D1-34C8D30C0641}" type="presOf" srcId="{75B07A8F-2331-4B94-B6DE-770C905FADF6}" destId="{57072E35-0AA0-432E-BCCC-0A50806C6F34}" srcOrd="0" destOrd="0" presId="urn:microsoft.com/office/officeart/2005/8/layout/orgChart1"/>
    <dgm:cxn modelId="{779440D3-B69C-4FE7-9874-4E40EA65C2BC}" type="presOf" srcId="{ADA90A57-A6EC-4A90-B749-53C149792B48}" destId="{4279B2C6-357E-4380-A989-748B0E005577}" srcOrd="0" destOrd="0" presId="urn:microsoft.com/office/officeart/2005/8/layout/orgChart1"/>
    <dgm:cxn modelId="{17ECB2DB-B20E-4D75-A9EB-F7F7F536F5AF}" type="presOf" srcId="{C6E77F77-F595-4D73-AEA4-77974C646AE5}" destId="{73435739-2ECF-4EDD-8955-2FA1192FB711}" srcOrd="1" destOrd="0" presId="urn:microsoft.com/office/officeart/2005/8/layout/orgChart1"/>
    <dgm:cxn modelId="{AFAFC3C1-C862-4C02-9787-834402D57DB3}" srcId="{6DF2BED8-5020-410D-9EBF-A49FD0A3091A}" destId="{977BEAC6-BCBA-45E8-B640-D8C99F8763B7}" srcOrd="4" destOrd="0" parTransId="{316BA02C-FCDD-497F-B208-5E28E0A0B996}" sibTransId="{996C6D91-9C60-4385-A202-41C9E136A817}"/>
    <dgm:cxn modelId="{9C68158C-1CB5-4F67-9A75-723ABAAC15DA}" type="presOf" srcId="{6B43A721-FF1D-44B9-98AB-FB80DDF50ED9}" destId="{10AE90E4-7792-4384-9C8F-AAA3C1671692}" srcOrd="0" destOrd="0" presId="urn:microsoft.com/office/officeart/2005/8/layout/orgChart1"/>
    <dgm:cxn modelId="{D243EEBC-121A-4E1C-9174-7BD23AE12935}" type="presOf" srcId="{6B37750D-F1AC-41EB-B415-B7AAA34C191E}" destId="{1C039D34-1D92-40A5-8AA9-6EADD504DF8B}" srcOrd="1" destOrd="0" presId="urn:microsoft.com/office/officeart/2005/8/layout/orgChart1"/>
    <dgm:cxn modelId="{A2A43986-48A6-4383-93CF-8A1E67867C5A}" type="presOf" srcId="{6DF2BED8-5020-410D-9EBF-A49FD0A3091A}" destId="{4DF91A22-6C42-499A-AAFD-F33146E1C7AE}" srcOrd="0" destOrd="0" presId="urn:microsoft.com/office/officeart/2005/8/layout/orgChart1"/>
    <dgm:cxn modelId="{B02978E0-ECE6-4A71-BA3B-B7F2220085CF}" srcId="{B82491C0-7437-4F9E-8AD7-12F1D506786A}" destId="{6B37750D-F1AC-41EB-B415-B7AAA34C191E}" srcOrd="0" destOrd="0" parTransId="{ADA90A57-A6EC-4A90-B749-53C149792B48}" sibTransId="{926025B8-24F0-4E23-9CB3-FD740E380879}"/>
    <dgm:cxn modelId="{9188833A-5148-41B7-8411-87119E563D6D}" type="presOf" srcId="{B82491C0-7437-4F9E-8AD7-12F1D506786A}" destId="{B77B31EE-A545-4D55-98FB-6F1232FA1343}" srcOrd="0" destOrd="0" presId="urn:microsoft.com/office/officeart/2005/8/layout/orgChart1"/>
    <dgm:cxn modelId="{2B03FD81-C24C-4077-98BD-6F143A106FF8}" type="presOf" srcId="{A70868EF-9B42-4BDC-8FA9-49659120A470}" destId="{81EC111C-8C29-4426-8B17-4D600E953316}" srcOrd="0" destOrd="0" presId="urn:microsoft.com/office/officeart/2005/8/layout/orgChart1"/>
    <dgm:cxn modelId="{20FC1FFF-90B1-4A85-926A-4001039269B8}" type="presOf" srcId="{C6E77F77-F595-4D73-AEA4-77974C646AE5}" destId="{41BF1A5A-E3FC-4646-BC78-5977FFB74C6B}" srcOrd="0" destOrd="0" presId="urn:microsoft.com/office/officeart/2005/8/layout/orgChart1"/>
    <dgm:cxn modelId="{D7360CBB-1C51-49DD-9712-8945DA55BA01}" type="presOf" srcId="{897F92E9-826F-4E9E-8778-03C1E6BD220D}" destId="{B0E9CD19-FBF1-4528-810E-3DA759882445}" srcOrd="0" destOrd="0" presId="urn:microsoft.com/office/officeart/2005/8/layout/orgChart1"/>
    <dgm:cxn modelId="{EC47664C-4E2D-4C7B-BE58-C0B9B0BE3637}" srcId="{6DF2BED8-5020-410D-9EBF-A49FD0A3091A}" destId="{6B43A721-FF1D-44B9-98AB-FB80DDF50ED9}" srcOrd="2" destOrd="0" parTransId="{D383D8B6-276F-4233-AF99-4D8039FFF7BE}" sibTransId="{84A856D4-1AD4-4F83-8FAA-79E51720ACEE}"/>
    <dgm:cxn modelId="{BED38622-983D-484F-8020-C7E7EDCEF72E}" type="presOf" srcId="{316BA02C-FCDD-497F-B208-5E28E0A0B996}" destId="{FFFFD8ED-A4D7-449A-B3F8-F23217315055}" srcOrd="0" destOrd="0" presId="urn:microsoft.com/office/officeart/2005/8/layout/orgChart1"/>
    <dgm:cxn modelId="{E2050064-B80A-4CE4-9B47-3C08353B917C}" type="presOf" srcId="{5037C4DD-5323-4832-9F1A-8C05CCE9B74A}" destId="{653D739C-200D-40E7-A405-FA9BB326A2AF}" srcOrd="0" destOrd="0" presId="urn:microsoft.com/office/officeart/2005/8/layout/orgChart1"/>
    <dgm:cxn modelId="{A9B598FE-C559-4D97-BB01-B59D444B4E76}" type="presOf" srcId="{D383D8B6-276F-4233-AF99-4D8039FFF7BE}" destId="{F6CBFB3B-21EE-42E6-B69E-A70D434CFB23}" srcOrd="0" destOrd="0" presId="urn:microsoft.com/office/officeart/2005/8/layout/orgChart1"/>
    <dgm:cxn modelId="{DDC3B98F-1595-416E-8411-9503E0DF82FD}" type="presOf" srcId="{6B43A721-FF1D-44B9-98AB-FB80DDF50ED9}" destId="{B643F6A3-911E-4C67-A960-9A00DAE35B81}" srcOrd="1" destOrd="0" presId="urn:microsoft.com/office/officeart/2005/8/layout/orgChart1"/>
    <dgm:cxn modelId="{D5CBAA05-A86B-4F1A-969F-45BD499F631A}" type="presOf" srcId="{D1507A44-BC56-413C-B273-E81CF15CECAC}" destId="{63AA96D9-0F74-438D-9C9F-88B719066A5B}" srcOrd="1" destOrd="0" presId="urn:microsoft.com/office/officeart/2005/8/layout/orgChart1"/>
    <dgm:cxn modelId="{E446947E-064D-46BC-8D94-2EB7495ED119}" type="presOf" srcId="{AFA822F4-B717-4CCF-8A59-69D9E3E195B4}" destId="{A433F535-2B23-4188-812D-B3C43EDCED0C}" srcOrd="0" destOrd="0" presId="urn:microsoft.com/office/officeart/2005/8/layout/orgChart1"/>
    <dgm:cxn modelId="{5D6300EC-F288-4411-9038-0C29416630AB}" type="presOf" srcId="{94516DA4-5265-4BC1-9421-994CC10D71B6}" destId="{C104E71A-ACF5-4450-A0DD-6E4C2A78A771}" srcOrd="1" destOrd="0" presId="urn:microsoft.com/office/officeart/2005/8/layout/orgChart1"/>
    <dgm:cxn modelId="{9F7AD84B-0B5E-4017-9821-5E24E03037FE}" srcId="{D1507A44-BC56-413C-B273-E81CF15CECAC}" destId="{B82491C0-7437-4F9E-8AD7-12F1D506786A}" srcOrd="0" destOrd="0" parTransId="{897F92E9-826F-4E9E-8778-03C1E6BD220D}" sibTransId="{2B109BFA-D4A1-457B-9F99-4C2B670BF915}"/>
    <dgm:cxn modelId="{99D67E32-364B-413A-98C3-EAF6C131C7E8}" type="presOf" srcId="{977BEAC6-BCBA-45E8-B640-D8C99F8763B7}" destId="{9CA63B68-A2FD-4A7D-97E4-4368A6B2AFC9}" srcOrd="0" destOrd="0" presId="urn:microsoft.com/office/officeart/2005/8/layout/orgChart1"/>
    <dgm:cxn modelId="{F9510AAD-36E7-419F-A94B-9F62D85F4CE3}" type="presOf" srcId="{6B37750D-F1AC-41EB-B415-B7AAA34C191E}" destId="{6DACF57E-C712-4806-B166-0F222726A021}" srcOrd="0" destOrd="0" presId="urn:microsoft.com/office/officeart/2005/8/layout/orgChart1"/>
    <dgm:cxn modelId="{CD24F4ED-04AD-4999-9245-89D8E980DC6E}" type="presOf" srcId="{94516DA4-5265-4BC1-9421-994CC10D71B6}" destId="{51EC652E-AB3D-4423-A303-8BA3FF100286}" srcOrd="0" destOrd="0" presId="urn:microsoft.com/office/officeart/2005/8/layout/orgChart1"/>
    <dgm:cxn modelId="{51E2B880-A764-469E-B98C-C1E80A293191}" srcId="{6DF2BED8-5020-410D-9EBF-A49FD0A3091A}" destId="{C6E77F77-F595-4D73-AEA4-77974C646AE5}" srcOrd="0" destOrd="0" parTransId="{F5D4B2A0-A6B1-4958-80BE-522AC7EEF5CE}" sibTransId="{3C03E319-C52B-4C93-A992-60CD9C19F6B2}"/>
    <dgm:cxn modelId="{C8D04CB1-E7D3-4574-8C43-697953DAB8E5}" type="presOf" srcId="{977BEAC6-BCBA-45E8-B640-D8C99F8763B7}" destId="{0C29DAA7-A24F-4CC9-AC47-0DE08CADDE42}" srcOrd="1" destOrd="0" presId="urn:microsoft.com/office/officeart/2005/8/layout/orgChart1"/>
    <dgm:cxn modelId="{B6AFB8B6-1718-4829-B691-78ABFB2E4D41}" srcId="{6DF2BED8-5020-410D-9EBF-A49FD0A3091A}" destId="{94516DA4-5265-4BC1-9421-994CC10D71B6}" srcOrd="3" destOrd="0" parTransId="{A70868EF-9B42-4BDC-8FA9-49659120A470}" sibTransId="{02DF60CB-A01A-46A2-BA20-C6657DA645D4}"/>
    <dgm:cxn modelId="{5747CECA-572B-40F7-AFC6-136F7AED83EB}" type="presParOf" srcId="{A433F535-2B23-4188-812D-B3C43EDCED0C}" destId="{223AF79E-024F-405D-8060-FAE6417B9DD9}" srcOrd="0" destOrd="0" presId="urn:microsoft.com/office/officeart/2005/8/layout/orgChart1"/>
    <dgm:cxn modelId="{C5553FE8-4E2D-4E11-AEC1-081FF049D0A0}" type="presParOf" srcId="{223AF79E-024F-405D-8060-FAE6417B9DD9}" destId="{FAE337BC-781C-4C96-A5D8-9FF74445154A}" srcOrd="0" destOrd="0" presId="urn:microsoft.com/office/officeart/2005/8/layout/orgChart1"/>
    <dgm:cxn modelId="{5BEA0172-E0D2-4228-95F1-9D3B6FF9A85D}" type="presParOf" srcId="{FAE337BC-781C-4C96-A5D8-9FF74445154A}" destId="{524DD01E-21A4-462E-82A2-2AAE4B6FCF0F}" srcOrd="0" destOrd="0" presId="urn:microsoft.com/office/officeart/2005/8/layout/orgChart1"/>
    <dgm:cxn modelId="{AF624E89-9F31-4A27-AD5F-716F151C4D8D}" type="presParOf" srcId="{FAE337BC-781C-4C96-A5D8-9FF74445154A}" destId="{63AA96D9-0F74-438D-9C9F-88B719066A5B}" srcOrd="1" destOrd="0" presId="urn:microsoft.com/office/officeart/2005/8/layout/orgChart1"/>
    <dgm:cxn modelId="{9A141817-8B4E-4BDA-B248-80FF845B824A}" type="presParOf" srcId="{223AF79E-024F-405D-8060-FAE6417B9DD9}" destId="{507F9007-FCB7-40DA-B80C-167CAADEB683}" srcOrd="1" destOrd="0" presId="urn:microsoft.com/office/officeart/2005/8/layout/orgChart1"/>
    <dgm:cxn modelId="{38CDB28B-2CF4-40F9-B213-DE5541684715}" type="presParOf" srcId="{507F9007-FCB7-40DA-B80C-167CAADEB683}" destId="{B0E9CD19-FBF1-4528-810E-3DA759882445}" srcOrd="0" destOrd="0" presId="urn:microsoft.com/office/officeart/2005/8/layout/orgChart1"/>
    <dgm:cxn modelId="{42ACF226-44DD-4E31-930A-FC1E7C241A93}" type="presParOf" srcId="{507F9007-FCB7-40DA-B80C-167CAADEB683}" destId="{DEA52164-35B9-4AF6-BB47-8E0C362DAB31}" srcOrd="1" destOrd="0" presId="urn:microsoft.com/office/officeart/2005/8/layout/orgChart1"/>
    <dgm:cxn modelId="{F31F50AE-C2CE-49C5-827A-3D339F54C3E8}" type="presParOf" srcId="{DEA52164-35B9-4AF6-BB47-8E0C362DAB31}" destId="{378C002B-6138-4D28-A998-8BA62F9E7FF9}" srcOrd="0" destOrd="0" presId="urn:microsoft.com/office/officeart/2005/8/layout/orgChart1"/>
    <dgm:cxn modelId="{E94CF785-E8BC-410D-B046-4BDC158B1B5D}" type="presParOf" srcId="{378C002B-6138-4D28-A998-8BA62F9E7FF9}" destId="{B77B31EE-A545-4D55-98FB-6F1232FA1343}" srcOrd="0" destOrd="0" presId="urn:microsoft.com/office/officeart/2005/8/layout/orgChart1"/>
    <dgm:cxn modelId="{4538EE95-91FD-4890-9FB5-E6FCED415091}" type="presParOf" srcId="{378C002B-6138-4D28-A998-8BA62F9E7FF9}" destId="{E22DE780-406F-47E9-A5AB-3333A75E3093}" srcOrd="1" destOrd="0" presId="urn:microsoft.com/office/officeart/2005/8/layout/orgChart1"/>
    <dgm:cxn modelId="{2D85A699-A63C-4777-A7AB-976FE79636DE}" type="presParOf" srcId="{DEA52164-35B9-4AF6-BB47-8E0C362DAB31}" destId="{7853FDB3-D3F1-4416-9C3C-EF8319F96508}" srcOrd="1" destOrd="0" presId="urn:microsoft.com/office/officeart/2005/8/layout/orgChart1"/>
    <dgm:cxn modelId="{8964D361-9B45-411E-8EBE-522BA0664524}" type="presParOf" srcId="{7853FDB3-D3F1-4416-9C3C-EF8319F96508}" destId="{4279B2C6-357E-4380-A989-748B0E005577}" srcOrd="0" destOrd="0" presId="urn:microsoft.com/office/officeart/2005/8/layout/orgChart1"/>
    <dgm:cxn modelId="{31059760-0D17-4999-9549-43050944AE6C}" type="presParOf" srcId="{7853FDB3-D3F1-4416-9C3C-EF8319F96508}" destId="{A3BF9465-4A46-4817-926A-216BFB919042}" srcOrd="1" destOrd="0" presId="urn:microsoft.com/office/officeart/2005/8/layout/orgChart1"/>
    <dgm:cxn modelId="{9566F28C-DAAD-4739-8BDA-69B35C45C5CD}" type="presParOf" srcId="{A3BF9465-4A46-4817-926A-216BFB919042}" destId="{6578F7BC-05A7-454A-A41B-C42963B3E7C3}" srcOrd="0" destOrd="0" presId="urn:microsoft.com/office/officeart/2005/8/layout/orgChart1"/>
    <dgm:cxn modelId="{176F17FD-CFE0-4ACC-90D8-4D0F8E6A89D2}" type="presParOf" srcId="{6578F7BC-05A7-454A-A41B-C42963B3E7C3}" destId="{6DACF57E-C712-4806-B166-0F222726A021}" srcOrd="0" destOrd="0" presId="urn:microsoft.com/office/officeart/2005/8/layout/orgChart1"/>
    <dgm:cxn modelId="{1E952C63-0FA3-4631-8418-2FF3B3CCA77C}" type="presParOf" srcId="{6578F7BC-05A7-454A-A41B-C42963B3E7C3}" destId="{1C039D34-1D92-40A5-8AA9-6EADD504DF8B}" srcOrd="1" destOrd="0" presId="urn:microsoft.com/office/officeart/2005/8/layout/orgChart1"/>
    <dgm:cxn modelId="{3AEEC102-5CBF-4526-A481-45E1A878416B}" type="presParOf" srcId="{A3BF9465-4A46-4817-926A-216BFB919042}" destId="{D41F8C29-16F8-4975-BC72-15665DB48635}" srcOrd="1" destOrd="0" presId="urn:microsoft.com/office/officeart/2005/8/layout/orgChart1"/>
    <dgm:cxn modelId="{A0E76FC3-DE6B-4B6E-837D-CAFFDB870BCB}" type="presParOf" srcId="{A3BF9465-4A46-4817-926A-216BFB919042}" destId="{8F04881D-7A34-4C1D-BD43-6F46C6CECB7D}" srcOrd="2" destOrd="0" presId="urn:microsoft.com/office/officeart/2005/8/layout/orgChart1"/>
    <dgm:cxn modelId="{8CE87F6F-79FB-419B-B803-F2603175E042}" type="presParOf" srcId="{DEA52164-35B9-4AF6-BB47-8E0C362DAB31}" destId="{32ADB444-C1CF-46D1-A7BA-760A0B87E99C}" srcOrd="2" destOrd="0" presId="urn:microsoft.com/office/officeart/2005/8/layout/orgChart1"/>
    <dgm:cxn modelId="{22AF0AC9-BE4A-4900-A772-A2C84DF9D60A}" type="presParOf" srcId="{507F9007-FCB7-40DA-B80C-167CAADEB683}" destId="{653D739C-200D-40E7-A405-FA9BB326A2AF}" srcOrd="2" destOrd="0" presId="urn:microsoft.com/office/officeart/2005/8/layout/orgChart1"/>
    <dgm:cxn modelId="{29B3C964-BD25-4A08-BE28-B8C2BE37F279}" type="presParOf" srcId="{507F9007-FCB7-40DA-B80C-167CAADEB683}" destId="{972CE39B-9208-4C91-BFDC-3254E43054B7}" srcOrd="3" destOrd="0" presId="urn:microsoft.com/office/officeart/2005/8/layout/orgChart1"/>
    <dgm:cxn modelId="{5AB47F12-4F5E-4578-940D-8FD9DFD1BC0C}" type="presParOf" srcId="{972CE39B-9208-4C91-BFDC-3254E43054B7}" destId="{13350D77-3ADF-4A08-A341-819382F0AEDF}" srcOrd="0" destOrd="0" presId="urn:microsoft.com/office/officeart/2005/8/layout/orgChart1"/>
    <dgm:cxn modelId="{561084A4-D1A2-4890-A40A-3BB938A4BEC2}" type="presParOf" srcId="{13350D77-3ADF-4A08-A341-819382F0AEDF}" destId="{4DF91A22-6C42-499A-AAFD-F33146E1C7AE}" srcOrd="0" destOrd="0" presId="urn:microsoft.com/office/officeart/2005/8/layout/orgChart1"/>
    <dgm:cxn modelId="{9282AFC8-677D-4D44-A4DE-3196AC6BA71E}" type="presParOf" srcId="{13350D77-3ADF-4A08-A341-819382F0AEDF}" destId="{91744822-645D-490F-9463-0708962F02DE}" srcOrd="1" destOrd="0" presId="urn:microsoft.com/office/officeart/2005/8/layout/orgChart1"/>
    <dgm:cxn modelId="{76BAF245-FF62-4B5D-BEB4-704A1CBB0CB2}" type="presParOf" srcId="{972CE39B-9208-4C91-BFDC-3254E43054B7}" destId="{9163B821-3BBD-4A4E-A2DE-24F224547875}" srcOrd="1" destOrd="0" presId="urn:microsoft.com/office/officeart/2005/8/layout/orgChart1"/>
    <dgm:cxn modelId="{1E352F31-AB04-474D-B420-95F82F6249CD}" type="presParOf" srcId="{9163B821-3BBD-4A4E-A2DE-24F224547875}" destId="{3CFDE240-3909-4EBC-91F2-D329E2BA22C0}" srcOrd="0" destOrd="0" presId="urn:microsoft.com/office/officeart/2005/8/layout/orgChart1"/>
    <dgm:cxn modelId="{16470DC6-DF5C-4545-9F51-5B01FD27BCF5}" type="presParOf" srcId="{9163B821-3BBD-4A4E-A2DE-24F224547875}" destId="{854E0D7D-7E7C-480C-B5E1-CD74B497DF94}" srcOrd="1" destOrd="0" presId="urn:microsoft.com/office/officeart/2005/8/layout/orgChart1"/>
    <dgm:cxn modelId="{CA8C7AE3-7626-4B69-A513-3ACD50589928}" type="presParOf" srcId="{854E0D7D-7E7C-480C-B5E1-CD74B497DF94}" destId="{10F3CD78-99E6-4BE4-8815-C767DC83C88F}" srcOrd="0" destOrd="0" presId="urn:microsoft.com/office/officeart/2005/8/layout/orgChart1"/>
    <dgm:cxn modelId="{6A679447-0DD0-4E73-AB6C-7AB64BCA47DD}" type="presParOf" srcId="{10F3CD78-99E6-4BE4-8815-C767DC83C88F}" destId="{41BF1A5A-E3FC-4646-BC78-5977FFB74C6B}" srcOrd="0" destOrd="0" presId="urn:microsoft.com/office/officeart/2005/8/layout/orgChart1"/>
    <dgm:cxn modelId="{89E1D929-CE0C-4412-8B77-41DCF03D5EA0}" type="presParOf" srcId="{10F3CD78-99E6-4BE4-8815-C767DC83C88F}" destId="{73435739-2ECF-4EDD-8955-2FA1192FB711}" srcOrd="1" destOrd="0" presId="urn:microsoft.com/office/officeart/2005/8/layout/orgChart1"/>
    <dgm:cxn modelId="{499D01A5-EEF8-4C5B-8E74-FE7C418AE9F7}" type="presParOf" srcId="{854E0D7D-7E7C-480C-B5E1-CD74B497DF94}" destId="{6DD0840A-31E3-4720-9388-C27922AB040B}" srcOrd="1" destOrd="0" presId="urn:microsoft.com/office/officeart/2005/8/layout/orgChart1"/>
    <dgm:cxn modelId="{395B2933-95A3-45A6-8473-EE5C57542D55}" type="presParOf" srcId="{854E0D7D-7E7C-480C-B5E1-CD74B497DF94}" destId="{5F44269F-BAEC-4E24-A9E1-187135889F18}" srcOrd="2" destOrd="0" presId="urn:microsoft.com/office/officeart/2005/8/layout/orgChart1"/>
    <dgm:cxn modelId="{779BF426-55BE-4BBA-8378-673161994A2C}" type="presParOf" srcId="{9163B821-3BBD-4A4E-A2DE-24F224547875}" destId="{5C54B37A-AC84-458E-BEDC-FD3D636A8DDF}" srcOrd="2" destOrd="0" presId="urn:microsoft.com/office/officeart/2005/8/layout/orgChart1"/>
    <dgm:cxn modelId="{63008CB7-31B2-4914-ACE1-052BAB345262}" type="presParOf" srcId="{9163B821-3BBD-4A4E-A2DE-24F224547875}" destId="{28CFC4D4-20C0-47FE-AEB2-DE939F31C0DB}" srcOrd="3" destOrd="0" presId="urn:microsoft.com/office/officeart/2005/8/layout/orgChart1"/>
    <dgm:cxn modelId="{70F781C2-1B5E-4D41-838F-193CF8FE0870}" type="presParOf" srcId="{28CFC4D4-20C0-47FE-AEB2-DE939F31C0DB}" destId="{F2682697-B8C2-450F-8B2C-902D5D30A1AE}" srcOrd="0" destOrd="0" presId="urn:microsoft.com/office/officeart/2005/8/layout/orgChart1"/>
    <dgm:cxn modelId="{BFFC2F52-E5C1-4D36-8156-A8939DAFEE58}" type="presParOf" srcId="{F2682697-B8C2-450F-8B2C-902D5D30A1AE}" destId="{57072E35-0AA0-432E-BCCC-0A50806C6F34}" srcOrd="0" destOrd="0" presId="urn:microsoft.com/office/officeart/2005/8/layout/orgChart1"/>
    <dgm:cxn modelId="{2A1AA945-08AF-495C-A2BE-CCFC980CD1F0}" type="presParOf" srcId="{F2682697-B8C2-450F-8B2C-902D5D30A1AE}" destId="{20DBF9EC-8454-4CC3-B66D-4A80216BE333}" srcOrd="1" destOrd="0" presId="urn:microsoft.com/office/officeart/2005/8/layout/orgChart1"/>
    <dgm:cxn modelId="{1ECEFB4F-50E6-4086-8C75-E3C0EC571D6F}" type="presParOf" srcId="{28CFC4D4-20C0-47FE-AEB2-DE939F31C0DB}" destId="{049EB381-B829-4DB3-9954-74ABD2AC3F90}" srcOrd="1" destOrd="0" presId="urn:microsoft.com/office/officeart/2005/8/layout/orgChart1"/>
    <dgm:cxn modelId="{5C940854-54A7-45B1-98F5-5277CFD061C0}" type="presParOf" srcId="{28CFC4D4-20C0-47FE-AEB2-DE939F31C0DB}" destId="{9919C4A7-34EB-4F91-A6C1-8554BF3FEF34}" srcOrd="2" destOrd="0" presId="urn:microsoft.com/office/officeart/2005/8/layout/orgChart1"/>
    <dgm:cxn modelId="{0B78BE0F-FBCB-4068-A419-DBB2897A6459}" type="presParOf" srcId="{9163B821-3BBD-4A4E-A2DE-24F224547875}" destId="{F6CBFB3B-21EE-42E6-B69E-A70D434CFB23}" srcOrd="4" destOrd="0" presId="urn:microsoft.com/office/officeart/2005/8/layout/orgChart1"/>
    <dgm:cxn modelId="{C01554C8-B0AC-4AC5-9963-28505A88B0A0}" type="presParOf" srcId="{9163B821-3BBD-4A4E-A2DE-24F224547875}" destId="{BA9BD2B4-EC88-4BA6-AA2D-4F0F15F65F1C}" srcOrd="5" destOrd="0" presId="urn:microsoft.com/office/officeart/2005/8/layout/orgChart1"/>
    <dgm:cxn modelId="{CC983CB3-FCE0-4D38-8E08-EDB5B5914CB2}" type="presParOf" srcId="{BA9BD2B4-EC88-4BA6-AA2D-4F0F15F65F1C}" destId="{3E56523C-91A3-4940-BE78-9EFF27C067C6}" srcOrd="0" destOrd="0" presId="urn:microsoft.com/office/officeart/2005/8/layout/orgChart1"/>
    <dgm:cxn modelId="{0576C47B-C1FF-48BE-AF81-65DD52B77C5F}" type="presParOf" srcId="{3E56523C-91A3-4940-BE78-9EFF27C067C6}" destId="{10AE90E4-7792-4384-9C8F-AAA3C1671692}" srcOrd="0" destOrd="0" presId="urn:microsoft.com/office/officeart/2005/8/layout/orgChart1"/>
    <dgm:cxn modelId="{9A5DEE30-602D-4EF3-ABB2-4BA9CF38DB1C}" type="presParOf" srcId="{3E56523C-91A3-4940-BE78-9EFF27C067C6}" destId="{B643F6A3-911E-4C67-A960-9A00DAE35B81}" srcOrd="1" destOrd="0" presId="urn:microsoft.com/office/officeart/2005/8/layout/orgChart1"/>
    <dgm:cxn modelId="{91016DC1-24DA-490A-BAAA-C81D1B660CDE}" type="presParOf" srcId="{BA9BD2B4-EC88-4BA6-AA2D-4F0F15F65F1C}" destId="{A77480C6-3939-44D2-B086-95DB7B989CC3}" srcOrd="1" destOrd="0" presId="urn:microsoft.com/office/officeart/2005/8/layout/orgChart1"/>
    <dgm:cxn modelId="{70D005F6-77F5-471C-9D14-9EA419EBCDB9}" type="presParOf" srcId="{BA9BD2B4-EC88-4BA6-AA2D-4F0F15F65F1C}" destId="{3A7FDBF2-4055-4736-83E4-B07288D44C38}" srcOrd="2" destOrd="0" presId="urn:microsoft.com/office/officeart/2005/8/layout/orgChart1"/>
    <dgm:cxn modelId="{5B1A42E6-CA23-4FF3-B034-281C0F4056E8}" type="presParOf" srcId="{9163B821-3BBD-4A4E-A2DE-24F224547875}" destId="{81EC111C-8C29-4426-8B17-4D600E953316}" srcOrd="6" destOrd="0" presId="urn:microsoft.com/office/officeart/2005/8/layout/orgChart1"/>
    <dgm:cxn modelId="{F733C9F4-B3DA-45F7-AD35-116ABB27A9A9}" type="presParOf" srcId="{9163B821-3BBD-4A4E-A2DE-24F224547875}" destId="{73B3F714-8EFB-4591-A7F3-29D0B6A53B7C}" srcOrd="7" destOrd="0" presId="urn:microsoft.com/office/officeart/2005/8/layout/orgChart1"/>
    <dgm:cxn modelId="{469BC5C4-6787-4124-A4EF-ADD0933F434F}" type="presParOf" srcId="{73B3F714-8EFB-4591-A7F3-29D0B6A53B7C}" destId="{5E14A166-5A85-48AA-8D5F-A217F28D3520}" srcOrd="0" destOrd="0" presId="urn:microsoft.com/office/officeart/2005/8/layout/orgChart1"/>
    <dgm:cxn modelId="{6409DD0B-F1F6-4A62-AB00-00D9A6593BBF}" type="presParOf" srcId="{5E14A166-5A85-48AA-8D5F-A217F28D3520}" destId="{51EC652E-AB3D-4423-A303-8BA3FF100286}" srcOrd="0" destOrd="0" presId="urn:microsoft.com/office/officeart/2005/8/layout/orgChart1"/>
    <dgm:cxn modelId="{7FCF16DB-FF2C-4510-8210-CB7FF1A5BD7F}" type="presParOf" srcId="{5E14A166-5A85-48AA-8D5F-A217F28D3520}" destId="{C104E71A-ACF5-4450-A0DD-6E4C2A78A771}" srcOrd="1" destOrd="0" presId="urn:microsoft.com/office/officeart/2005/8/layout/orgChart1"/>
    <dgm:cxn modelId="{F9FE3724-46A2-4E49-8B73-96EE90CC9005}" type="presParOf" srcId="{73B3F714-8EFB-4591-A7F3-29D0B6A53B7C}" destId="{563C822B-805D-4031-8435-455EB8FC853B}" srcOrd="1" destOrd="0" presId="urn:microsoft.com/office/officeart/2005/8/layout/orgChart1"/>
    <dgm:cxn modelId="{DB02D734-FCB6-4B32-A327-66BA86BBF16A}" type="presParOf" srcId="{73B3F714-8EFB-4591-A7F3-29D0B6A53B7C}" destId="{12A6B02D-A81E-4B23-B787-806E8330AB47}" srcOrd="2" destOrd="0" presId="urn:microsoft.com/office/officeart/2005/8/layout/orgChart1"/>
    <dgm:cxn modelId="{22A39F79-BB1B-411A-9C56-01A65B4B3965}" type="presParOf" srcId="{9163B821-3BBD-4A4E-A2DE-24F224547875}" destId="{FFFFD8ED-A4D7-449A-B3F8-F23217315055}" srcOrd="8" destOrd="0" presId="urn:microsoft.com/office/officeart/2005/8/layout/orgChart1"/>
    <dgm:cxn modelId="{88CA3F25-0AE4-423D-BD9F-DC81FB057FF2}" type="presParOf" srcId="{9163B821-3BBD-4A4E-A2DE-24F224547875}" destId="{E6AF429D-8B83-477A-9B1F-127D586AB746}" srcOrd="9" destOrd="0" presId="urn:microsoft.com/office/officeart/2005/8/layout/orgChart1"/>
    <dgm:cxn modelId="{A2DA38CF-87D9-4D38-B9AD-037CE54ECACA}" type="presParOf" srcId="{E6AF429D-8B83-477A-9B1F-127D586AB746}" destId="{021B97DD-D418-4998-8C17-205786FD9876}" srcOrd="0" destOrd="0" presId="urn:microsoft.com/office/officeart/2005/8/layout/orgChart1"/>
    <dgm:cxn modelId="{0173464E-9781-4677-9A22-DD68AE36D383}" type="presParOf" srcId="{021B97DD-D418-4998-8C17-205786FD9876}" destId="{9CA63B68-A2FD-4A7D-97E4-4368A6B2AFC9}" srcOrd="0" destOrd="0" presId="urn:microsoft.com/office/officeart/2005/8/layout/orgChart1"/>
    <dgm:cxn modelId="{A66ADCF2-C27E-4B98-AC4C-679B78C5A124}" type="presParOf" srcId="{021B97DD-D418-4998-8C17-205786FD9876}" destId="{0C29DAA7-A24F-4CC9-AC47-0DE08CADDE42}" srcOrd="1" destOrd="0" presId="urn:microsoft.com/office/officeart/2005/8/layout/orgChart1"/>
    <dgm:cxn modelId="{B2C368DC-CA91-4D78-9B50-D97284818389}" type="presParOf" srcId="{E6AF429D-8B83-477A-9B1F-127D586AB746}" destId="{9DB8D85C-BA8A-49AC-A78E-E2D42D63C3A8}" srcOrd="1" destOrd="0" presId="urn:microsoft.com/office/officeart/2005/8/layout/orgChart1"/>
    <dgm:cxn modelId="{85338766-EA58-4615-A8E6-733B0475E283}" type="presParOf" srcId="{E6AF429D-8B83-477A-9B1F-127D586AB746}" destId="{A869BD33-3926-4589-A7F6-A803227CD0CA}" srcOrd="2" destOrd="0" presId="urn:microsoft.com/office/officeart/2005/8/layout/orgChart1"/>
    <dgm:cxn modelId="{6D9871B2-6E4A-4976-B647-08AB639D54A3}" type="presParOf" srcId="{972CE39B-9208-4C91-BFDC-3254E43054B7}" destId="{5134AA8C-089C-483B-A2D4-11CB399A6D1C}" srcOrd="2" destOrd="0" presId="urn:microsoft.com/office/officeart/2005/8/layout/orgChart1"/>
    <dgm:cxn modelId="{B03D9055-8583-4DB5-99F9-67B0713A1284}" type="presParOf" srcId="{223AF79E-024F-405D-8060-FAE6417B9DD9}" destId="{6135C142-F3B4-4B7B-BCEC-5A9CC7A44CB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23E0B85-D83B-42B5-A4BD-683F8D3105B6}"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ru-RU"/>
        </a:p>
      </dgm:t>
    </dgm:pt>
    <dgm:pt modelId="{5B68E310-2445-4AAE-B120-B731D25BD3CA}">
      <dgm:prSet phldrT="[Текст]"/>
      <dgm:spPr/>
      <dgm:t>
        <a:bodyPr/>
        <a:lstStyle/>
        <a:p>
          <a:pPr algn="ctr"/>
          <a:r>
            <a:rPr lang="en-US" dirty="0" smtClean="0"/>
            <a:t>Malabsorption</a:t>
          </a:r>
          <a:endParaRPr lang="ru-RU" dirty="0"/>
        </a:p>
      </dgm:t>
    </dgm:pt>
    <dgm:pt modelId="{CDAF84A4-6891-4F16-9340-D444836D9568}" type="parTrans" cxnId="{829A53B8-D131-4E9D-ACC5-E41D8BB6B718}">
      <dgm:prSet/>
      <dgm:spPr/>
      <dgm:t>
        <a:bodyPr/>
        <a:lstStyle/>
        <a:p>
          <a:endParaRPr lang="ru-RU"/>
        </a:p>
      </dgm:t>
    </dgm:pt>
    <dgm:pt modelId="{702E9BCC-885A-4978-902D-203DD085AC78}" type="sibTrans" cxnId="{829A53B8-D131-4E9D-ACC5-E41D8BB6B718}">
      <dgm:prSet/>
      <dgm:spPr/>
      <dgm:t>
        <a:bodyPr/>
        <a:lstStyle/>
        <a:p>
          <a:endParaRPr lang="ru-RU"/>
        </a:p>
      </dgm:t>
    </dgm:pt>
    <dgm:pt modelId="{57CB3BEE-5B25-4357-A6C7-FE3C544E413B}">
      <dgm:prSet phldrT="[Текст]"/>
      <dgm:spPr/>
      <dgm:t>
        <a:bodyPr/>
        <a:lstStyle/>
        <a:p>
          <a:pPr algn="ctr"/>
          <a:r>
            <a:rPr lang="en-US" dirty="0" err="1" smtClean="0"/>
            <a:t>Maldigestia</a:t>
          </a:r>
          <a:endParaRPr lang="ru-RU" dirty="0"/>
        </a:p>
      </dgm:t>
    </dgm:pt>
    <dgm:pt modelId="{D3DD918A-4FBF-4533-860E-03D830C90099}" type="parTrans" cxnId="{686EE044-072B-4092-AA6F-AE82ACBCDAA5}">
      <dgm:prSet/>
      <dgm:spPr/>
      <dgm:t>
        <a:bodyPr/>
        <a:lstStyle/>
        <a:p>
          <a:endParaRPr lang="ru-RU"/>
        </a:p>
      </dgm:t>
    </dgm:pt>
    <dgm:pt modelId="{B6FF7EBD-C6D7-4B90-9509-7AFCDDD2353D}" type="sibTrans" cxnId="{686EE044-072B-4092-AA6F-AE82ACBCDAA5}">
      <dgm:prSet/>
      <dgm:spPr/>
      <dgm:t>
        <a:bodyPr/>
        <a:lstStyle/>
        <a:p>
          <a:endParaRPr lang="ru-RU"/>
        </a:p>
      </dgm:t>
    </dgm:pt>
    <dgm:pt modelId="{7C1F0802-141E-4D15-908E-C00BDF72E61E}" type="pres">
      <dgm:prSet presAssocID="{323E0B85-D83B-42B5-A4BD-683F8D3105B6}" presName="Name0" presStyleCnt="0">
        <dgm:presLayoutVars>
          <dgm:chMax val="2"/>
          <dgm:chPref val="2"/>
          <dgm:animLvl val="lvl"/>
        </dgm:presLayoutVars>
      </dgm:prSet>
      <dgm:spPr/>
      <dgm:t>
        <a:bodyPr/>
        <a:lstStyle/>
        <a:p>
          <a:endParaRPr lang="ru-RU"/>
        </a:p>
      </dgm:t>
    </dgm:pt>
    <dgm:pt modelId="{6640AB64-C71A-469E-949D-03FA15328005}" type="pres">
      <dgm:prSet presAssocID="{323E0B85-D83B-42B5-A4BD-683F8D3105B6}" presName="LeftText" presStyleLbl="revTx" presStyleIdx="0" presStyleCnt="0">
        <dgm:presLayoutVars>
          <dgm:bulletEnabled val="1"/>
        </dgm:presLayoutVars>
      </dgm:prSet>
      <dgm:spPr/>
      <dgm:t>
        <a:bodyPr/>
        <a:lstStyle/>
        <a:p>
          <a:endParaRPr lang="ru-RU"/>
        </a:p>
      </dgm:t>
    </dgm:pt>
    <dgm:pt modelId="{DA9C2438-4A9A-4DC5-9764-E5955A4611EA}" type="pres">
      <dgm:prSet presAssocID="{323E0B85-D83B-42B5-A4BD-683F8D3105B6}" presName="LeftNode" presStyleLbl="bgImgPlace1" presStyleIdx="0" presStyleCnt="2" custScaleX="186780" custScaleY="127853" custLinFactNeighborX="-34975" custLinFactNeighborY="-3783">
        <dgm:presLayoutVars>
          <dgm:chMax val="2"/>
          <dgm:chPref val="2"/>
        </dgm:presLayoutVars>
      </dgm:prSet>
      <dgm:spPr/>
      <dgm:t>
        <a:bodyPr/>
        <a:lstStyle/>
        <a:p>
          <a:endParaRPr lang="ru-RU"/>
        </a:p>
      </dgm:t>
    </dgm:pt>
    <dgm:pt modelId="{385E977C-DEAF-4826-A918-986DA19720E3}" type="pres">
      <dgm:prSet presAssocID="{323E0B85-D83B-42B5-A4BD-683F8D3105B6}" presName="RightText" presStyleLbl="revTx" presStyleIdx="0" presStyleCnt="0">
        <dgm:presLayoutVars>
          <dgm:bulletEnabled val="1"/>
        </dgm:presLayoutVars>
      </dgm:prSet>
      <dgm:spPr/>
      <dgm:t>
        <a:bodyPr/>
        <a:lstStyle/>
        <a:p>
          <a:endParaRPr lang="ru-RU"/>
        </a:p>
      </dgm:t>
    </dgm:pt>
    <dgm:pt modelId="{DD9DF8E7-4CD0-47ED-86A7-6294F4C55E7E}" type="pres">
      <dgm:prSet presAssocID="{323E0B85-D83B-42B5-A4BD-683F8D3105B6}" presName="RightNode" presStyleLbl="bgImgPlace1" presStyleIdx="1" presStyleCnt="2" custScaleX="146000" custScaleY="128683" custLinFactNeighborX="27449" custLinFactNeighborY="-3064">
        <dgm:presLayoutVars>
          <dgm:chMax val="0"/>
          <dgm:chPref val="0"/>
        </dgm:presLayoutVars>
      </dgm:prSet>
      <dgm:spPr/>
      <dgm:t>
        <a:bodyPr/>
        <a:lstStyle/>
        <a:p>
          <a:endParaRPr lang="ru-RU"/>
        </a:p>
      </dgm:t>
    </dgm:pt>
    <dgm:pt modelId="{55FCAD93-E6E0-4791-A54E-0907BAB243B9}" type="pres">
      <dgm:prSet presAssocID="{323E0B85-D83B-42B5-A4BD-683F8D3105B6}" presName="TopArrow" presStyleLbl="node1" presStyleIdx="0" presStyleCnt="2" custScaleY="87861" custLinFactNeighborX="20834" custLinFactNeighborY="-10819"/>
      <dgm:spPr/>
    </dgm:pt>
    <dgm:pt modelId="{703805F6-B4E3-4CE6-AB10-0E88470BA223}" type="pres">
      <dgm:prSet presAssocID="{323E0B85-D83B-42B5-A4BD-683F8D3105B6}" presName="BottomArrow" presStyleLbl="node1" presStyleIdx="1" presStyleCnt="2" custScaleY="88751" custLinFactNeighborX="23425" custLinFactNeighborY="3938"/>
      <dgm:spPr/>
    </dgm:pt>
  </dgm:ptLst>
  <dgm:cxnLst>
    <dgm:cxn modelId="{888438CF-1259-443E-A0C3-426BF09887E1}" type="presOf" srcId="{323E0B85-D83B-42B5-A4BD-683F8D3105B6}" destId="{7C1F0802-141E-4D15-908E-C00BDF72E61E}" srcOrd="0" destOrd="0" presId="urn:microsoft.com/office/officeart/2009/layout/ReverseList"/>
    <dgm:cxn modelId="{686EE044-072B-4092-AA6F-AE82ACBCDAA5}" srcId="{323E0B85-D83B-42B5-A4BD-683F8D3105B6}" destId="{57CB3BEE-5B25-4357-A6C7-FE3C544E413B}" srcOrd="1" destOrd="0" parTransId="{D3DD918A-4FBF-4533-860E-03D830C90099}" sibTransId="{B6FF7EBD-C6D7-4B90-9509-7AFCDDD2353D}"/>
    <dgm:cxn modelId="{A4374BC2-3B84-430A-A5AB-E11E8E030EF9}" type="presOf" srcId="{5B68E310-2445-4AAE-B120-B731D25BD3CA}" destId="{DA9C2438-4A9A-4DC5-9764-E5955A4611EA}" srcOrd="1" destOrd="0" presId="urn:microsoft.com/office/officeart/2009/layout/ReverseList"/>
    <dgm:cxn modelId="{C1281BBA-2E25-4A77-8155-5253B12AB767}" type="presOf" srcId="{5B68E310-2445-4AAE-B120-B731D25BD3CA}" destId="{6640AB64-C71A-469E-949D-03FA15328005}" srcOrd="0" destOrd="0" presId="urn:microsoft.com/office/officeart/2009/layout/ReverseList"/>
    <dgm:cxn modelId="{829A53B8-D131-4E9D-ACC5-E41D8BB6B718}" srcId="{323E0B85-D83B-42B5-A4BD-683F8D3105B6}" destId="{5B68E310-2445-4AAE-B120-B731D25BD3CA}" srcOrd="0" destOrd="0" parTransId="{CDAF84A4-6891-4F16-9340-D444836D9568}" sibTransId="{702E9BCC-885A-4978-902D-203DD085AC78}"/>
    <dgm:cxn modelId="{A0C5F827-E250-4E99-AA9B-B3AE1458D650}" type="presOf" srcId="{57CB3BEE-5B25-4357-A6C7-FE3C544E413B}" destId="{DD9DF8E7-4CD0-47ED-86A7-6294F4C55E7E}" srcOrd="1" destOrd="0" presId="urn:microsoft.com/office/officeart/2009/layout/ReverseList"/>
    <dgm:cxn modelId="{74B50052-89D3-400E-BDC1-C4E0C21029B8}" type="presOf" srcId="{57CB3BEE-5B25-4357-A6C7-FE3C544E413B}" destId="{385E977C-DEAF-4826-A918-986DA19720E3}" srcOrd="0" destOrd="0" presId="urn:microsoft.com/office/officeart/2009/layout/ReverseList"/>
    <dgm:cxn modelId="{EFF2C3AE-5334-432B-A194-9CA88158F2BA}" type="presParOf" srcId="{7C1F0802-141E-4D15-908E-C00BDF72E61E}" destId="{6640AB64-C71A-469E-949D-03FA15328005}" srcOrd="0" destOrd="0" presId="urn:microsoft.com/office/officeart/2009/layout/ReverseList"/>
    <dgm:cxn modelId="{781C07C6-3A9A-43A8-96BF-C44677CB098D}" type="presParOf" srcId="{7C1F0802-141E-4D15-908E-C00BDF72E61E}" destId="{DA9C2438-4A9A-4DC5-9764-E5955A4611EA}" srcOrd="1" destOrd="0" presId="urn:microsoft.com/office/officeart/2009/layout/ReverseList"/>
    <dgm:cxn modelId="{72BE3819-39CA-487A-A421-B64F04BF06B6}" type="presParOf" srcId="{7C1F0802-141E-4D15-908E-C00BDF72E61E}" destId="{385E977C-DEAF-4826-A918-986DA19720E3}" srcOrd="2" destOrd="0" presId="urn:microsoft.com/office/officeart/2009/layout/ReverseList"/>
    <dgm:cxn modelId="{6012D9D7-5FFC-4B05-A7D0-1324E29F070B}" type="presParOf" srcId="{7C1F0802-141E-4D15-908E-C00BDF72E61E}" destId="{DD9DF8E7-4CD0-47ED-86A7-6294F4C55E7E}" srcOrd="3" destOrd="0" presId="urn:microsoft.com/office/officeart/2009/layout/ReverseList"/>
    <dgm:cxn modelId="{CC57DC1C-A666-4615-9096-F231EDDD41F4}" type="presParOf" srcId="{7C1F0802-141E-4D15-908E-C00BDF72E61E}" destId="{55FCAD93-E6E0-4791-A54E-0907BAB243B9}" srcOrd="4" destOrd="0" presId="urn:microsoft.com/office/officeart/2009/layout/ReverseList"/>
    <dgm:cxn modelId="{685CCD70-9A64-452C-ADB9-5B7CF0965290}" type="presParOf" srcId="{7C1F0802-141E-4D15-908E-C00BDF72E61E}" destId="{703805F6-B4E3-4CE6-AB10-0E88470BA22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2000" b="1" dirty="0" smtClean="0"/>
            <a:t>SPECIFIC FUNCTIONS</a:t>
          </a:r>
          <a:endParaRPr lang="ru-RU" sz="2000" b="1" dirty="0" smtClean="0"/>
        </a:p>
        <a:p>
          <a:r>
            <a:rPr lang="en-US" sz="2000" b="0" dirty="0" smtClean="0"/>
            <a:t>inherent only to some amino acids</a:t>
          </a:r>
          <a:endParaRPr lang="ru-RU" sz="2000" b="0" dirty="0" smtClean="0"/>
        </a:p>
        <a:p>
          <a:r>
            <a:rPr lang="en-US" sz="2000" b="0" dirty="0" smtClean="0"/>
            <a:t>tryptophan is used to form vitamin PP (HAD⁺ AND NADP)</a:t>
          </a:r>
          <a:endParaRPr lang="ru-RU" sz="20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0A176D91-2A30-45DA-BC43-672FD45E7CED}">
      <dgm:prSet custT="1"/>
      <dgm:spPr/>
      <dgm:t>
        <a:bodyPr/>
        <a:lstStyle/>
        <a:p>
          <a:r>
            <a:rPr lang="en-US" sz="1800" b="1" dirty="0" smtClean="0"/>
            <a:t>MEDICAL VALUE</a:t>
          </a:r>
          <a:endParaRPr lang="ru-RU" sz="1800" b="1" dirty="0" smtClean="0"/>
        </a:p>
        <a:p>
          <a:r>
            <a:rPr lang="en-US" sz="1600" b="0" dirty="0" smtClean="0"/>
            <a:t>Antibiotics - derivatives of AA (</a:t>
          </a:r>
          <a:r>
            <a:rPr lang="en-US" sz="1600" b="0" dirty="0" err="1" smtClean="0"/>
            <a:t>cycloserine</a:t>
          </a:r>
          <a:r>
            <a:rPr lang="en-US" sz="1600" b="0" dirty="0" smtClean="0"/>
            <a:t>, b-lactams, </a:t>
          </a:r>
          <a:r>
            <a:rPr lang="en-US" sz="1600" b="0" dirty="0" err="1" smtClean="0"/>
            <a:t>penicillins</a:t>
          </a:r>
          <a:r>
            <a:rPr lang="en-US" sz="1600" b="0" dirty="0" smtClean="0"/>
            <a:t>)</a:t>
          </a:r>
          <a:endParaRPr lang="ru-RU" sz="1600" b="0" dirty="0" smtClean="0"/>
        </a:p>
        <a:p>
          <a:r>
            <a:rPr lang="en-US" sz="1600" b="0" dirty="0" smtClean="0"/>
            <a:t>Glycine is an inhibitory neurotransmitter</a:t>
          </a:r>
          <a:endParaRPr lang="ru-RU" sz="1600" b="0" dirty="0" smtClean="0"/>
        </a:p>
        <a:p>
          <a:r>
            <a:rPr lang="en-US" sz="1600" b="0" dirty="0" smtClean="0"/>
            <a:t>Cysteine - cataract prevention</a:t>
          </a:r>
          <a:endParaRPr lang="ru-RU" sz="1600" b="0" dirty="0" smtClean="0"/>
        </a:p>
        <a:p>
          <a:r>
            <a:rPr lang="en-US" sz="1600" b="0" dirty="0" smtClean="0"/>
            <a:t>Methionine, histidine - prevention and treatment of liver diseases</a:t>
          </a:r>
          <a:endParaRPr lang="ru-RU" sz="1600" b="0" dirty="0" smtClean="0"/>
        </a:p>
        <a:p>
          <a:r>
            <a:rPr lang="en-US" sz="1600" b="0" dirty="0" smtClean="0"/>
            <a:t>Preparations for parenteral nutrition (</a:t>
          </a:r>
          <a:r>
            <a:rPr lang="en-US" sz="1600" b="0" dirty="0" err="1" smtClean="0"/>
            <a:t>aminosol</a:t>
          </a:r>
          <a:r>
            <a:rPr lang="en-US" sz="1600" b="0" dirty="0" smtClean="0"/>
            <a:t>, </a:t>
          </a:r>
          <a:r>
            <a:rPr lang="en-US" sz="1600" b="0" dirty="0" err="1" smtClean="0"/>
            <a:t>aminosteril</a:t>
          </a:r>
          <a:r>
            <a:rPr lang="en-US" sz="1600" b="0" dirty="0" smtClean="0"/>
            <a:t>)</a:t>
          </a:r>
          <a:endParaRPr lang="ru-RU" sz="1600" b="0" dirty="0" smtClean="0"/>
        </a:p>
      </dgm:t>
    </dgm:pt>
    <dgm:pt modelId="{6984B6D0-846D-4428-82F8-CA130FD56DF3}" type="parTrans" cxnId="{43A01B1A-6532-4BC2-BD36-7681F3146482}">
      <dgm:prSet/>
      <dgm:spPr/>
      <dgm:t>
        <a:bodyPr/>
        <a:lstStyle/>
        <a:p>
          <a:endParaRPr lang="ru-RU"/>
        </a:p>
      </dgm:t>
    </dgm:pt>
    <dgm:pt modelId="{E92B6435-5F91-4330-A300-D108876A6945}" type="sibTrans" cxnId="{43A01B1A-6532-4BC2-BD36-7681F3146482}">
      <dgm:prSet/>
      <dgm:spPr/>
      <dgm:t>
        <a:bodyPr/>
        <a:lstStyle/>
        <a:p>
          <a:endParaRPr lang="ru-RU"/>
        </a:p>
      </dgm:t>
    </dgm:pt>
    <dgm:pt modelId="{7B7D7870-1CC3-4D62-8389-5443132CC9DD}">
      <dgm:prSet custT="1"/>
      <dgm:spPr/>
      <dgm:t>
        <a:bodyPr/>
        <a:lstStyle/>
        <a:p>
          <a:r>
            <a:rPr lang="en-US" sz="2000" b="1" dirty="0" smtClean="0"/>
            <a:t>ENERGY</a:t>
          </a:r>
          <a:endParaRPr lang="ru-RU" sz="2000" b="1" dirty="0" smtClean="0"/>
        </a:p>
        <a:p>
          <a:r>
            <a:rPr lang="en-US" sz="2000" b="0" dirty="0" smtClean="0"/>
            <a:t>During fasting, they can perform energy functions (free AA and AA from reserve proteins</a:t>
          </a:r>
          <a:r>
            <a:rPr lang="en-US" sz="2000" b="1" dirty="0" smtClean="0"/>
            <a:t>)</a:t>
          </a:r>
          <a:endParaRPr lang="ru-RU" sz="2000" b="0" dirty="0" smtClean="0"/>
        </a:p>
      </dgm:t>
    </dgm:pt>
    <dgm:pt modelId="{3817E9BE-1FB4-4DB0-9952-7CBABDE18ADC}" type="parTrans" cxnId="{BCE8E278-2C86-4566-BFE7-44124D5CCEDB}">
      <dgm:prSet/>
      <dgm:spPr/>
      <dgm:t>
        <a:bodyPr/>
        <a:lstStyle/>
        <a:p>
          <a:endParaRPr lang="ru-RU"/>
        </a:p>
      </dgm:t>
    </dgm:pt>
    <dgm:pt modelId="{840F6E14-9233-4C3A-810F-C5AE4CF978D2}" type="sibTrans" cxnId="{BCE8E278-2C86-4566-BFE7-44124D5CCEDB}">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0" presStyleCnt="3" custScaleY="88656" custLinFactNeighborY="3179"/>
      <dgm:spPr/>
      <dgm:t>
        <a:bodyPr/>
        <a:lstStyle/>
        <a:p>
          <a:endParaRPr lang="ru-RU"/>
        </a:p>
      </dgm:t>
    </dgm:pt>
    <dgm:pt modelId="{0B94F523-E0C3-471F-9F7A-BD134E5A85E9}" type="pres">
      <dgm:prSet presAssocID="{1818B1E1-FDF6-42C8-BA83-C2345C67786A}" presName="img" presStyleLbl="fgImgPlace1" presStyleIdx="0" presStyleCnt="3" custScaleX="104521" custLinFactNeighborX="-12966"/>
      <dgm:spPr>
        <a:blipFill rotWithShape="1">
          <a:blip xmlns:r="http://schemas.openxmlformats.org/officeDocument/2006/relationships" r:embed="rId1"/>
          <a:stretch>
            <a:fillRect/>
          </a:stretch>
        </a:blipFill>
      </dgm:spPr>
      <dgm:t>
        <a:bodyPr/>
        <a:lstStyle/>
        <a:p>
          <a:endParaRPr lang="ru-RU"/>
        </a:p>
      </dgm:t>
    </dgm:pt>
    <dgm:pt modelId="{7015B18A-4043-4BF2-A497-BAD34F54770D}" type="pres">
      <dgm:prSet presAssocID="{1818B1E1-FDF6-42C8-BA83-C2345C67786A}" presName="text" presStyleLbl="node1" presStyleIdx="0" presStyleCnt="3">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8C003183-A045-4E49-844C-81E78602C5F8}" type="pres">
      <dgm:prSet presAssocID="{7B7D7870-1CC3-4D62-8389-5443132CC9DD}" presName="comp" presStyleCnt="0"/>
      <dgm:spPr/>
    </dgm:pt>
    <dgm:pt modelId="{D0D48BDC-1C78-4A92-857E-D6E14C63A7FA}" type="pres">
      <dgm:prSet presAssocID="{7B7D7870-1CC3-4D62-8389-5443132CC9DD}" presName="box" presStyleLbl="node1" presStyleIdx="1" presStyleCnt="3"/>
      <dgm:spPr/>
      <dgm:t>
        <a:bodyPr/>
        <a:lstStyle/>
        <a:p>
          <a:endParaRPr lang="ru-RU"/>
        </a:p>
      </dgm:t>
    </dgm:pt>
    <dgm:pt modelId="{A163D344-0CE8-4999-BF2C-3282228C1C31}" type="pres">
      <dgm:prSet presAssocID="{7B7D7870-1CC3-4D62-8389-5443132CC9DD}" presName="img" presStyleLbl="fgImgPlace1" presStyleIdx="1" presStyleCnt="3" custLinFactNeighborX="-6364" custLinFactNeighborY="-1715"/>
      <dgm:spPr>
        <a:blipFill rotWithShape="1">
          <a:blip xmlns:r="http://schemas.openxmlformats.org/officeDocument/2006/relationships" r:embed="rId2"/>
          <a:stretch>
            <a:fillRect/>
          </a:stretch>
        </a:blipFill>
      </dgm:spPr>
      <dgm:t>
        <a:bodyPr/>
        <a:lstStyle/>
        <a:p>
          <a:endParaRPr lang="ru-RU"/>
        </a:p>
      </dgm:t>
    </dgm:pt>
    <dgm:pt modelId="{6CD893A1-0F15-42C8-BD91-4CC1685B9149}" type="pres">
      <dgm:prSet presAssocID="{7B7D7870-1CC3-4D62-8389-5443132CC9DD}" presName="text" presStyleLbl="node1" presStyleIdx="1" presStyleCnt="3">
        <dgm:presLayoutVars>
          <dgm:bulletEnabled val="1"/>
        </dgm:presLayoutVars>
      </dgm:prSet>
      <dgm:spPr/>
      <dgm:t>
        <a:bodyPr/>
        <a:lstStyle/>
        <a:p>
          <a:endParaRPr lang="ru-RU"/>
        </a:p>
      </dgm:t>
    </dgm:pt>
    <dgm:pt modelId="{1ECB2E65-F8B2-4850-9BF9-C265FB7D0CC9}" type="pres">
      <dgm:prSet presAssocID="{840F6E14-9233-4C3A-810F-C5AE4CF978D2}" presName="spacer" presStyleCnt="0"/>
      <dgm:spPr/>
    </dgm:pt>
    <dgm:pt modelId="{7D86F63B-DABF-42F4-A413-DCDBADDEABB3}" type="pres">
      <dgm:prSet presAssocID="{0A176D91-2A30-45DA-BC43-672FD45E7CED}" presName="comp" presStyleCnt="0"/>
      <dgm:spPr/>
    </dgm:pt>
    <dgm:pt modelId="{F809B2EE-53DF-4FD9-BA2A-E19BEF7A1259}" type="pres">
      <dgm:prSet presAssocID="{0A176D91-2A30-45DA-BC43-672FD45E7CED}" presName="box" presStyleLbl="node1" presStyleIdx="2" presStyleCnt="3"/>
      <dgm:spPr/>
      <dgm:t>
        <a:bodyPr/>
        <a:lstStyle/>
        <a:p>
          <a:endParaRPr lang="ru-RU"/>
        </a:p>
      </dgm:t>
    </dgm:pt>
    <dgm:pt modelId="{C5954AE6-078B-4636-B8B3-FF9ED440C0EB}" type="pres">
      <dgm:prSet presAssocID="{0A176D91-2A30-45DA-BC43-672FD45E7CED}"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F4F2E9BA-2F40-4DC2-9939-B7332ED05BBA}" type="pres">
      <dgm:prSet presAssocID="{0A176D91-2A30-45DA-BC43-672FD45E7CED}" presName="text" presStyleLbl="node1" presStyleIdx="2" presStyleCnt="3">
        <dgm:presLayoutVars>
          <dgm:bulletEnabled val="1"/>
        </dgm:presLayoutVars>
      </dgm:prSet>
      <dgm:spPr/>
      <dgm:t>
        <a:bodyPr/>
        <a:lstStyle/>
        <a:p>
          <a:endParaRPr lang="ru-RU"/>
        </a:p>
      </dgm:t>
    </dgm:pt>
  </dgm:ptLst>
  <dgm:cxnLst>
    <dgm:cxn modelId="{4D2EB548-42D1-4A54-B5A1-D72B5915B991}" type="presOf" srcId="{1818B1E1-FDF6-42C8-BA83-C2345C67786A}" destId="{BAECF3CB-884C-4C1A-8D7C-641C75C1B35E}" srcOrd="0" destOrd="0" presId="urn:microsoft.com/office/officeart/2005/8/layout/vList4"/>
    <dgm:cxn modelId="{A4E5F75D-C0F6-435D-A646-1E71B0D02F2D}" srcId="{120B1BCB-1DA7-4498-949C-F010768C30B8}" destId="{1818B1E1-FDF6-42C8-BA83-C2345C67786A}" srcOrd="0" destOrd="0" parTransId="{36FFC95F-CE11-48EB-BEBB-C3DFFB2983AA}" sibTransId="{CA838718-E654-47F7-B1A4-CDED485234FB}"/>
    <dgm:cxn modelId="{43A01B1A-6532-4BC2-BD36-7681F3146482}" srcId="{120B1BCB-1DA7-4498-949C-F010768C30B8}" destId="{0A176D91-2A30-45DA-BC43-672FD45E7CED}" srcOrd="2" destOrd="0" parTransId="{6984B6D0-846D-4428-82F8-CA130FD56DF3}" sibTransId="{E92B6435-5F91-4330-A300-D108876A6945}"/>
    <dgm:cxn modelId="{5F1D99B8-D438-4373-949E-CA09F4466741}" type="presOf" srcId="{0A176D91-2A30-45DA-BC43-672FD45E7CED}" destId="{F4F2E9BA-2F40-4DC2-9939-B7332ED05BBA}" srcOrd="1" destOrd="0" presId="urn:microsoft.com/office/officeart/2005/8/layout/vList4"/>
    <dgm:cxn modelId="{499C00C3-312B-4F81-A3F0-C4B6FBBDEB28}" type="presOf" srcId="{7B7D7870-1CC3-4D62-8389-5443132CC9DD}" destId="{6CD893A1-0F15-42C8-BD91-4CC1685B9149}" srcOrd="1" destOrd="0" presId="urn:microsoft.com/office/officeart/2005/8/layout/vList4"/>
    <dgm:cxn modelId="{AD9765DD-5A09-463D-A45C-0921CE4E9E52}" type="presOf" srcId="{7B7D7870-1CC3-4D62-8389-5443132CC9DD}" destId="{D0D48BDC-1C78-4A92-857E-D6E14C63A7FA}" srcOrd="0" destOrd="0" presId="urn:microsoft.com/office/officeart/2005/8/layout/vList4"/>
    <dgm:cxn modelId="{26267418-FC38-4B40-8671-CEE7611E5EC4}" type="presOf" srcId="{0A176D91-2A30-45DA-BC43-672FD45E7CED}" destId="{F809B2EE-53DF-4FD9-BA2A-E19BEF7A1259}" srcOrd="0" destOrd="0" presId="urn:microsoft.com/office/officeart/2005/8/layout/vList4"/>
    <dgm:cxn modelId="{BCE8E278-2C86-4566-BFE7-44124D5CCEDB}" srcId="{120B1BCB-1DA7-4498-949C-F010768C30B8}" destId="{7B7D7870-1CC3-4D62-8389-5443132CC9DD}" srcOrd="1" destOrd="0" parTransId="{3817E9BE-1FB4-4DB0-9952-7CBABDE18ADC}" sibTransId="{840F6E14-9233-4C3A-810F-C5AE4CF978D2}"/>
    <dgm:cxn modelId="{8A0F408D-88F1-469D-A064-B65F03B58179}" type="presOf" srcId="{120B1BCB-1DA7-4498-949C-F010768C30B8}" destId="{6318A6A9-C53E-429D-944F-14D15343F7C2}" srcOrd="0" destOrd="0" presId="urn:microsoft.com/office/officeart/2005/8/layout/vList4"/>
    <dgm:cxn modelId="{40619985-0364-4E1A-AE25-CF02FEF64D22}" type="presOf" srcId="{1818B1E1-FDF6-42C8-BA83-C2345C67786A}" destId="{7015B18A-4043-4BF2-A497-BAD34F54770D}" srcOrd="1" destOrd="0" presId="urn:microsoft.com/office/officeart/2005/8/layout/vList4"/>
    <dgm:cxn modelId="{21C4CB9A-D056-40EF-8942-E390AD189177}" type="presParOf" srcId="{6318A6A9-C53E-429D-944F-14D15343F7C2}" destId="{9D872CAE-4356-402B-A97D-5A8E2FDC23B8}" srcOrd="0" destOrd="0" presId="urn:microsoft.com/office/officeart/2005/8/layout/vList4"/>
    <dgm:cxn modelId="{1C893500-1EB7-4544-A442-651618595EEE}" type="presParOf" srcId="{9D872CAE-4356-402B-A97D-5A8E2FDC23B8}" destId="{BAECF3CB-884C-4C1A-8D7C-641C75C1B35E}" srcOrd="0" destOrd="0" presId="urn:microsoft.com/office/officeart/2005/8/layout/vList4"/>
    <dgm:cxn modelId="{6068D357-435E-403C-AB04-0665CE877D61}" type="presParOf" srcId="{9D872CAE-4356-402B-A97D-5A8E2FDC23B8}" destId="{0B94F523-E0C3-471F-9F7A-BD134E5A85E9}" srcOrd="1" destOrd="0" presId="urn:microsoft.com/office/officeart/2005/8/layout/vList4"/>
    <dgm:cxn modelId="{68BFDFA4-E4F7-4AE5-B726-EB7DFF487829}" type="presParOf" srcId="{9D872CAE-4356-402B-A97D-5A8E2FDC23B8}" destId="{7015B18A-4043-4BF2-A497-BAD34F54770D}" srcOrd="2" destOrd="0" presId="urn:microsoft.com/office/officeart/2005/8/layout/vList4"/>
    <dgm:cxn modelId="{37FCC492-A50A-4ADE-84E5-5C5FB2E70283}" type="presParOf" srcId="{6318A6A9-C53E-429D-944F-14D15343F7C2}" destId="{26EF88BE-6088-408B-873B-F8F58D7A4C9E}" srcOrd="1" destOrd="0" presId="urn:microsoft.com/office/officeart/2005/8/layout/vList4"/>
    <dgm:cxn modelId="{0DC9F1C2-9434-4F90-B541-B981E060EC41}" type="presParOf" srcId="{6318A6A9-C53E-429D-944F-14D15343F7C2}" destId="{8C003183-A045-4E49-844C-81E78602C5F8}" srcOrd="2" destOrd="0" presId="urn:microsoft.com/office/officeart/2005/8/layout/vList4"/>
    <dgm:cxn modelId="{0775E494-C198-42CE-8ED7-E496C8D9729A}" type="presParOf" srcId="{8C003183-A045-4E49-844C-81E78602C5F8}" destId="{D0D48BDC-1C78-4A92-857E-D6E14C63A7FA}" srcOrd="0" destOrd="0" presId="urn:microsoft.com/office/officeart/2005/8/layout/vList4"/>
    <dgm:cxn modelId="{68194754-0F8A-4000-BF2B-8F2BBE0B6E82}" type="presParOf" srcId="{8C003183-A045-4E49-844C-81E78602C5F8}" destId="{A163D344-0CE8-4999-BF2C-3282228C1C31}" srcOrd="1" destOrd="0" presId="urn:microsoft.com/office/officeart/2005/8/layout/vList4"/>
    <dgm:cxn modelId="{10784BB7-5845-49BC-978C-E44BD89DBC63}" type="presParOf" srcId="{8C003183-A045-4E49-844C-81E78602C5F8}" destId="{6CD893A1-0F15-42C8-BD91-4CC1685B9149}" srcOrd="2" destOrd="0" presId="urn:microsoft.com/office/officeart/2005/8/layout/vList4"/>
    <dgm:cxn modelId="{BD1532C7-F92C-41D8-9BE7-1786100206FF}" type="presParOf" srcId="{6318A6A9-C53E-429D-944F-14D15343F7C2}" destId="{1ECB2E65-F8B2-4850-9BF9-C265FB7D0CC9}" srcOrd="3" destOrd="0" presId="urn:microsoft.com/office/officeart/2005/8/layout/vList4"/>
    <dgm:cxn modelId="{22E492F1-22DD-454D-8913-A1E46BD1F1B1}" type="presParOf" srcId="{6318A6A9-C53E-429D-944F-14D15343F7C2}" destId="{7D86F63B-DABF-42F4-A413-DCDBADDEABB3}" srcOrd="4" destOrd="0" presId="urn:microsoft.com/office/officeart/2005/8/layout/vList4"/>
    <dgm:cxn modelId="{463269C0-6F6E-43B4-AD3E-C0F69CDB85AC}" type="presParOf" srcId="{7D86F63B-DABF-42F4-A413-DCDBADDEABB3}" destId="{F809B2EE-53DF-4FD9-BA2A-E19BEF7A1259}" srcOrd="0" destOrd="0" presId="urn:microsoft.com/office/officeart/2005/8/layout/vList4"/>
    <dgm:cxn modelId="{955805F5-182D-4608-94DD-1256FC11F76F}" type="presParOf" srcId="{7D86F63B-DABF-42F4-A413-DCDBADDEABB3}" destId="{C5954AE6-078B-4636-B8B3-FF9ED440C0EB}" srcOrd="1" destOrd="0" presId="urn:microsoft.com/office/officeart/2005/8/layout/vList4"/>
    <dgm:cxn modelId="{B2692B7F-EEB6-41A8-9C07-7A4E0CDB880D}" type="presParOf" srcId="{7D86F63B-DABF-42F4-A413-DCDBADDEABB3}" destId="{F4F2E9BA-2F40-4DC2-9939-B7332ED05B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C3F33A1-FDEC-4804-8B17-D282B81666E0}"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ru-RU"/>
        </a:p>
      </dgm:t>
    </dgm:pt>
    <dgm:pt modelId="{099F6E49-2C31-4AD1-8612-E26F13650FCC}">
      <dgm:prSet phldrT="[Текст]" custT="1"/>
      <dgm:spPr/>
      <dgm:t>
        <a:bodyPr/>
        <a:lstStyle/>
        <a:p>
          <a:r>
            <a:rPr lang="en-US" altLang="ru-RU" sz="3600" b="1" dirty="0" smtClean="0">
              <a:solidFill>
                <a:srgbClr val="FF0000"/>
              </a:solidFill>
            </a:rPr>
            <a:t>Pancreatitis</a:t>
          </a:r>
          <a:endParaRPr lang="ru-RU" sz="3600" dirty="0"/>
        </a:p>
      </dgm:t>
    </dgm:pt>
    <dgm:pt modelId="{FA607319-F9C1-46C8-8AB3-A014ECF8328B}" type="parTrans" cxnId="{4AB2D132-C736-4C03-BA7D-29E32208E50C}">
      <dgm:prSet/>
      <dgm:spPr/>
      <dgm:t>
        <a:bodyPr/>
        <a:lstStyle/>
        <a:p>
          <a:endParaRPr lang="ru-RU" sz="2400"/>
        </a:p>
      </dgm:t>
    </dgm:pt>
    <dgm:pt modelId="{A1948CB0-FFF7-4A6E-960B-F7FA803397EC}" type="sibTrans" cxnId="{4AB2D132-C736-4C03-BA7D-29E32208E50C}">
      <dgm:prSet/>
      <dgm:spPr/>
      <dgm:t>
        <a:bodyPr/>
        <a:lstStyle/>
        <a:p>
          <a:endParaRPr lang="ru-RU" sz="2400"/>
        </a:p>
      </dgm:t>
    </dgm:pt>
    <dgm:pt modelId="{E669E0EE-D0AC-408D-907D-AE232B58C451}">
      <dgm:prSet phldrT="[Текст]" custT="1"/>
      <dgm:spPr/>
      <dgm:t>
        <a:bodyPr/>
        <a:lstStyle/>
        <a:p>
          <a:r>
            <a:rPr lang="en-GB" sz="2800" dirty="0" smtClean="0"/>
            <a:t>Acute</a:t>
          </a:r>
          <a:endParaRPr lang="ru-RU" sz="2800" dirty="0"/>
        </a:p>
      </dgm:t>
    </dgm:pt>
    <dgm:pt modelId="{EA1E28ED-293D-462F-A6A4-4509DCA73A3C}" type="parTrans" cxnId="{6BE74AC7-74CF-4008-BFAE-ECD68850CB5E}">
      <dgm:prSet/>
      <dgm:spPr/>
      <dgm:t>
        <a:bodyPr/>
        <a:lstStyle/>
        <a:p>
          <a:endParaRPr lang="ru-RU" sz="2400"/>
        </a:p>
      </dgm:t>
    </dgm:pt>
    <dgm:pt modelId="{9F7EFCDF-EBA2-4810-9807-F6F6BE82C0FB}" type="sibTrans" cxnId="{6BE74AC7-74CF-4008-BFAE-ECD68850CB5E}">
      <dgm:prSet/>
      <dgm:spPr/>
      <dgm:t>
        <a:bodyPr/>
        <a:lstStyle/>
        <a:p>
          <a:endParaRPr lang="ru-RU" sz="2400"/>
        </a:p>
      </dgm:t>
    </dgm:pt>
    <dgm:pt modelId="{3F53C4A7-07DC-4B15-BBDF-4AD42CCF5299}">
      <dgm:prSet phldrT="[Текст]" custT="1"/>
      <dgm:spPr/>
      <dgm:t>
        <a:bodyPr/>
        <a:lstStyle/>
        <a:p>
          <a:r>
            <a:rPr lang="en-GB" sz="2800" dirty="0" smtClean="0"/>
            <a:t>Chronic</a:t>
          </a:r>
          <a:endParaRPr lang="ru-RU" sz="2800" dirty="0"/>
        </a:p>
      </dgm:t>
    </dgm:pt>
    <dgm:pt modelId="{C3251D44-0117-4E00-82DD-C486CE39A67B}" type="parTrans" cxnId="{1EDA6063-62AC-45C2-AEF9-B76DEE230174}">
      <dgm:prSet/>
      <dgm:spPr/>
      <dgm:t>
        <a:bodyPr/>
        <a:lstStyle/>
        <a:p>
          <a:endParaRPr lang="ru-RU" sz="2400"/>
        </a:p>
      </dgm:t>
    </dgm:pt>
    <dgm:pt modelId="{A3B0DD31-1AAF-4F12-9F37-D8C6451898C5}" type="sibTrans" cxnId="{1EDA6063-62AC-45C2-AEF9-B76DEE230174}">
      <dgm:prSet/>
      <dgm:spPr/>
      <dgm:t>
        <a:bodyPr/>
        <a:lstStyle/>
        <a:p>
          <a:endParaRPr lang="ru-RU" sz="2400"/>
        </a:p>
      </dgm:t>
    </dgm:pt>
    <dgm:pt modelId="{2BE2606E-9F29-4A14-94D2-A4CF7200E769}">
      <dgm:prSet custT="1"/>
      <dgm:spPr/>
      <dgm:t>
        <a:bodyPr/>
        <a:lstStyle/>
        <a:p>
          <a:r>
            <a:rPr lang="en-US" sz="2400" dirty="0" smtClean="0"/>
            <a:t>exacerbation</a:t>
          </a:r>
          <a:endParaRPr lang="ru-RU" sz="2400" dirty="0"/>
        </a:p>
      </dgm:t>
    </dgm:pt>
    <dgm:pt modelId="{6CC654FC-8188-4FCD-A2BC-20CF2D037E87}" type="parTrans" cxnId="{5CE26FD4-6680-4DF0-B6B2-F7BA06D700F6}">
      <dgm:prSet/>
      <dgm:spPr/>
      <dgm:t>
        <a:bodyPr/>
        <a:lstStyle/>
        <a:p>
          <a:endParaRPr lang="ru-RU" sz="2400"/>
        </a:p>
      </dgm:t>
    </dgm:pt>
    <dgm:pt modelId="{BABF8969-EE78-473B-A9CE-96ED1BEAD080}" type="sibTrans" cxnId="{5CE26FD4-6680-4DF0-B6B2-F7BA06D700F6}">
      <dgm:prSet/>
      <dgm:spPr/>
      <dgm:t>
        <a:bodyPr/>
        <a:lstStyle/>
        <a:p>
          <a:endParaRPr lang="ru-RU" sz="2400"/>
        </a:p>
      </dgm:t>
    </dgm:pt>
    <dgm:pt modelId="{5FAFBE24-6240-4D00-9469-CCFD6179BADE}">
      <dgm:prSet custT="1"/>
      <dgm:spPr/>
      <dgm:t>
        <a:bodyPr/>
        <a:lstStyle/>
        <a:p>
          <a:r>
            <a:rPr lang="en-US" sz="2400" dirty="0" smtClean="0"/>
            <a:t>out of exacerbation</a:t>
          </a:r>
          <a:endParaRPr lang="ru-RU" sz="2400" dirty="0"/>
        </a:p>
      </dgm:t>
    </dgm:pt>
    <dgm:pt modelId="{22606D62-B095-45A0-BB9A-EAA8775FAD6A}" type="parTrans" cxnId="{1A084F3A-B8ED-4397-9165-D453DB4B09D4}">
      <dgm:prSet/>
      <dgm:spPr/>
      <dgm:t>
        <a:bodyPr/>
        <a:lstStyle/>
        <a:p>
          <a:endParaRPr lang="ru-RU" sz="2400"/>
        </a:p>
      </dgm:t>
    </dgm:pt>
    <dgm:pt modelId="{498F6449-9A8A-4020-8B7E-532BFB53FF9A}" type="sibTrans" cxnId="{1A084F3A-B8ED-4397-9165-D453DB4B09D4}">
      <dgm:prSet/>
      <dgm:spPr/>
      <dgm:t>
        <a:bodyPr/>
        <a:lstStyle/>
        <a:p>
          <a:endParaRPr lang="ru-RU" sz="2400"/>
        </a:p>
      </dgm:t>
    </dgm:pt>
    <dgm:pt modelId="{2152C12B-7343-4F97-8544-3A86842EC815}">
      <dgm:prSet custT="1"/>
      <dgm:spPr/>
      <dgm:t>
        <a:bodyPr/>
        <a:lstStyle/>
        <a:p>
          <a:r>
            <a:rPr lang="en-US" sz="2400" dirty="0" smtClean="0"/>
            <a:t>Activation of pancreatic enzymes in its tissue with release into the blood and pancreatic necrosis</a:t>
          </a:r>
          <a:endParaRPr lang="ru-RU" sz="2400" dirty="0"/>
        </a:p>
      </dgm:t>
    </dgm:pt>
    <dgm:pt modelId="{28BF3E2C-800C-4C8E-8913-05D7B4E0B1D3}" type="parTrans" cxnId="{36908360-2973-4C5B-AC80-31A6F1BDA56A}">
      <dgm:prSet/>
      <dgm:spPr/>
      <dgm:t>
        <a:bodyPr/>
        <a:lstStyle/>
        <a:p>
          <a:endParaRPr lang="ru-RU" sz="2400"/>
        </a:p>
      </dgm:t>
    </dgm:pt>
    <dgm:pt modelId="{8E5F7207-634E-4A23-BD45-0B4BD3F2A1F6}" type="sibTrans" cxnId="{36908360-2973-4C5B-AC80-31A6F1BDA56A}">
      <dgm:prSet/>
      <dgm:spPr/>
      <dgm:t>
        <a:bodyPr/>
        <a:lstStyle/>
        <a:p>
          <a:endParaRPr lang="ru-RU" sz="2400"/>
        </a:p>
      </dgm:t>
    </dgm:pt>
    <dgm:pt modelId="{5C6778DC-67F7-4491-8B52-0AE38A89A031}">
      <dgm:prSet custT="1"/>
      <dgm:spPr/>
      <dgm:t>
        <a:bodyPr/>
        <a:lstStyle/>
        <a:p>
          <a:r>
            <a:rPr lang="en-US" sz="2000" dirty="0" smtClean="0"/>
            <a:t>Therapeutic tactics - a cocktail of protease inhibitors </a:t>
          </a:r>
          <a:endParaRPr lang="ru-RU" sz="2000" dirty="0"/>
        </a:p>
      </dgm:t>
    </dgm:pt>
    <dgm:pt modelId="{92BF6ABA-58AC-403A-8D3B-A4746D084891}" type="parTrans" cxnId="{F89D8360-98C3-4880-B210-2DB789EF52AB}">
      <dgm:prSet/>
      <dgm:spPr/>
      <dgm:t>
        <a:bodyPr/>
        <a:lstStyle/>
        <a:p>
          <a:endParaRPr lang="ru-RU" sz="2400"/>
        </a:p>
      </dgm:t>
    </dgm:pt>
    <dgm:pt modelId="{DB3E4860-AAC3-4FAB-9850-BC852787260D}" type="sibTrans" cxnId="{F89D8360-98C3-4880-B210-2DB789EF52AB}">
      <dgm:prSet/>
      <dgm:spPr/>
      <dgm:t>
        <a:bodyPr/>
        <a:lstStyle/>
        <a:p>
          <a:endParaRPr lang="ru-RU" sz="2400"/>
        </a:p>
      </dgm:t>
    </dgm:pt>
    <dgm:pt modelId="{42DF8ABC-BCB1-43EB-8FA1-086CAF2A1A3A}">
      <dgm:prSet custT="1"/>
      <dgm:spPr/>
      <dgm:t>
        <a:bodyPr/>
        <a:lstStyle/>
        <a:p>
          <a:r>
            <a:rPr lang="en-US" sz="2000" dirty="0" smtClean="0"/>
            <a:t>Symptoms and treatment tactics as in acute pancreatitis</a:t>
          </a:r>
          <a:endParaRPr lang="ru-RU" sz="2000" dirty="0"/>
        </a:p>
      </dgm:t>
    </dgm:pt>
    <dgm:pt modelId="{CA503D84-694C-40A8-95A2-C1884656C0A0}" type="parTrans" cxnId="{73686717-64A3-4C0A-84C7-88C9B8572A98}">
      <dgm:prSet/>
      <dgm:spPr/>
      <dgm:t>
        <a:bodyPr/>
        <a:lstStyle/>
        <a:p>
          <a:endParaRPr lang="ru-RU" sz="2400"/>
        </a:p>
      </dgm:t>
    </dgm:pt>
    <dgm:pt modelId="{E6164E29-07A4-43A3-9EFF-8663994692FE}" type="sibTrans" cxnId="{73686717-64A3-4C0A-84C7-88C9B8572A98}">
      <dgm:prSet/>
      <dgm:spPr/>
      <dgm:t>
        <a:bodyPr/>
        <a:lstStyle/>
        <a:p>
          <a:endParaRPr lang="ru-RU" sz="2400"/>
        </a:p>
      </dgm:t>
    </dgm:pt>
    <dgm:pt modelId="{E32F8DE3-08B3-4ABC-A6C3-2CE45A60AAD8}">
      <dgm:prSet custT="1"/>
      <dgm:spPr/>
      <dgm:t>
        <a:bodyPr/>
        <a:lstStyle/>
        <a:p>
          <a:r>
            <a:rPr lang="en-US" sz="2000" dirty="0" smtClean="0"/>
            <a:t>Normal enzyme activity with a gradual decrease in their production</a:t>
          </a:r>
          <a:endParaRPr lang="ru-RU" sz="2000" dirty="0"/>
        </a:p>
      </dgm:t>
    </dgm:pt>
    <dgm:pt modelId="{A25CD70C-2536-4EE6-B9DD-B0E39935D56C}" type="parTrans" cxnId="{78CB546C-6063-4D5D-9976-188D90A279FF}">
      <dgm:prSet/>
      <dgm:spPr/>
      <dgm:t>
        <a:bodyPr/>
        <a:lstStyle/>
        <a:p>
          <a:endParaRPr lang="ru-RU" sz="2400"/>
        </a:p>
      </dgm:t>
    </dgm:pt>
    <dgm:pt modelId="{21A52E40-21BD-46BA-8664-5F7F3A2AD841}" type="sibTrans" cxnId="{78CB546C-6063-4D5D-9976-188D90A279FF}">
      <dgm:prSet/>
      <dgm:spPr/>
      <dgm:t>
        <a:bodyPr/>
        <a:lstStyle/>
        <a:p>
          <a:endParaRPr lang="ru-RU" sz="2400"/>
        </a:p>
      </dgm:t>
    </dgm:pt>
    <dgm:pt modelId="{26B6FEDE-BAB2-492C-9275-52E3088AD1A8}">
      <dgm:prSet custT="1"/>
      <dgm:spPr/>
      <dgm:t>
        <a:bodyPr/>
        <a:lstStyle/>
        <a:p>
          <a:r>
            <a:rPr lang="en-US" sz="1800" dirty="0" smtClean="0"/>
            <a:t>Enzyme replacement therapy (</a:t>
          </a:r>
          <a:r>
            <a:rPr lang="en-US" sz="1800" dirty="0" err="1" smtClean="0"/>
            <a:t>mezim</a:t>
          </a:r>
          <a:r>
            <a:rPr lang="en-US" sz="1800" dirty="0" smtClean="0"/>
            <a:t>, </a:t>
          </a:r>
          <a:r>
            <a:rPr lang="en-US" sz="1800" dirty="0" err="1" smtClean="0"/>
            <a:t>pancreatin</a:t>
          </a:r>
          <a:r>
            <a:rPr lang="en-US" sz="1800" dirty="0" smtClean="0"/>
            <a:t>, </a:t>
          </a:r>
          <a:r>
            <a:rPr lang="en-US" sz="1800" dirty="0" err="1" smtClean="0"/>
            <a:t>creon</a:t>
          </a:r>
          <a:r>
            <a:rPr lang="en-US" sz="1800" dirty="0" smtClean="0"/>
            <a:t>, etc.)</a:t>
          </a:r>
          <a:endParaRPr lang="ru-RU" sz="1800" dirty="0"/>
        </a:p>
      </dgm:t>
    </dgm:pt>
    <dgm:pt modelId="{6D64A60B-6CB0-4F7D-8243-9FA6FADAF6DD}" type="parTrans" cxnId="{E6F1CAFD-9F3B-45F2-8BF5-E011E20DC899}">
      <dgm:prSet/>
      <dgm:spPr/>
      <dgm:t>
        <a:bodyPr/>
        <a:lstStyle/>
        <a:p>
          <a:endParaRPr lang="ru-RU" sz="2400"/>
        </a:p>
      </dgm:t>
    </dgm:pt>
    <dgm:pt modelId="{D324C2D9-6A5B-4B35-9E25-EE00CD209D07}" type="sibTrans" cxnId="{E6F1CAFD-9F3B-45F2-8BF5-E011E20DC899}">
      <dgm:prSet/>
      <dgm:spPr/>
      <dgm:t>
        <a:bodyPr/>
        <a:lstStyle/>
        <a:p>
          <a:endParaRPr lang="ru-RU" sz="2400"/>
        </a:p>
      </dgm:t>
    </dgm:pt>
    <dgm:pt modelId="{877DF662-52F8-474B-AA9B-170913BEA115}" type="pres">
      <dgm:prSet presAssocID="{0C3F33A1-FDEC-4804-8B17-D282B81666E0}" presName="hierChild1" presStyleCnt="0">
        <dgm:presLayoutVars>
          <dgm:orgChart val="1"/>
          <dgm:chPref val="1"/>
          <dgm:dir/>
          <dgm:animOne val="branch"/>
          <dgm:animLvl val="lvl"/>
          <dgm:resizeHandles/>
        </dgm:presLayoutVars>
      </dgm:prSet>
      <dgm:spPr/>
      <dgm:t>
        <a:bodyPr/>
        <a:lstStyle/>
        <a:p>
          <a:endParaRPr lang="ru-RU"/>
        </a:p>
      </dgm:t>
    </dgm:pt>
    <dgm:pt modelId="{FDA353F5-CBA2-4B11-A95D-BB77B58AAEF2}" type="pres">
      <dgm:prSet presAssocID="{099F6E49-2C31-4AD1-8612-E26F13650FCC}" presName="hierRoot1" presStyleCnt="0">
        <dgm:presLayoutVars>
          <dgm:hierBranch val="init"/>
        </dgm:presLayoutVars>
      </dgm:prSet>
      <dgm:spPr/>
      <dgm:t>
        <a:bodyPr/>
        <a:lstStyle/>
        <a:p>
          <a:endParaRPr lang="ru-RU"/>
        </a:p>
      </dgm:t>
    </dgm:pt>
    <dgm:pt modelId="{C0762A31-A102-423A-A16E-B8E5FA542AE6}" type="pres">
      <dgm:prSet presAssocID="{099F6E49-2C31-4AD1-8612-E26F13650FCC}" presName="rootComposite1" presStyleCnt="0"/>
      <dgm:spPr/>
      <dgm:t>
        <a:bodyPr/>
        <a:lstStyle/>
        <a:p>
          <a:endParaRPr lang="ru-RU"/>
        </a:p>
      </dgm:t>
    </dgm:pt>
    <dgm:pt modelId="{333031F3-E5D2-440A-8EDD-40E4EA09C1EE}" type="pres">
      <dgm:prSet presAssocID="{099F6E49-2C31-4AD1-8612-E26F13650FCC}" presName="rootText1" presStyleLbl="node0" presStyleIdx="0" presStyleCnt="1" custScaleX="270072" custScaleY="64563" custLinFactNeighborX="1633" custLinFactNeighborY="-21222">
        <dgm:presLayoutVars>
          <dgm:chPref val="3"/>
        </dgm:presLayoutVars>
      </dgm:prSet>
      <dgm:spPr/>
      <dgm:t>
        <a:bodyPr/>
        <a:lstStyle/>
        <a:p>
          <a:endParaRPr lang="ru-RU"/>
        </a:p>
      </dgm:t>
    </dgm:pt>
    <dgm:pt modelId="{1A2B52FE-F3D3-4CA3-83A4-FFE73DCC7D2E}" type="pres">
      <dgm:prSet presAssocID="{099F6E49-2C31-4AD1-8612-E26F13650FCC}" presName="rootConnector1" presStyleLbl="node1" presStyleIdx="0" presStyleCnt="0"/>
      <dgm:spPr/>
      <dgm:t>
        <a:bodyPr/>
        <a:lstStyle/>
        <a:p>
          <a:endParaRPr lang="ru-RU"/>
        </a:p>
      </dgm:t>
    </dgm:pt>
    <dgm:pt modelId="{D2F78980-3733-4D4E-AF34-98FB41C87FB1}" type="pres">
      <dgm:prSet presAssocID="{099F6E49-2C31-4AD1-8612-E26F13650FCC}" presName="hierChild2" presStyleCnt="0"/>
      <dgm:spPr/>
      <dgm:t>
        <a:bodyPr/>
        <a:lstStyle/>
        <a:p>
          <a:endParaRPr lang="ru-RU"/>
        </a:p>
      </dgm:t>
    </dgm:pt>
    <dgm:pt modelId="{4D5FD31C-7400-49FE-80A2-F0142B997C4F}" type="pres">
      <dgm:prSet presAssocID="{EA1E28ED-293D-462F-A6A4-4509DCA73A3C}" presName="Name37" presStyleLbl="parChTrans1D2" presStyleIdx="0" presStyleCnt="2"/>
      <dgm:spPr/>
      <dgm:t>
        <a:bodyPr/>
        <a:lstStyle/>
        <a:p>
          <a:endParaRPr lang="ru-RU"/>
        </a:p>
      </dgm:t>
    </dgm:pt>
    <dgm:pt modelId="{5256F4C5-45A5-4C03-A8D2-1F80B473F4B7}" type="pres">
      <dgm:prSet presAssocID="{E669E0EE-D0AC-408D-907D-AE232B58C451}" presName="hierRoot2" presStyleCnt="0">
        <dgm:presLayoutVars>
          <dgm:hierBranch val="init"/>
        </dgm:presLayoutVars>
      </dgm:prSet>
      <dgm:spPr/>
      <dgm:t>
        <a:bodyPr/>
        <a:lstStyle/>
        <a:p>
          <a:endParaRPr lang="ru-RU"/>
        </a:p>
      </dgm:t>
    </dgm:pt>
    <dgm:pt modelId="{DEC554B2-0AEF-48E1-82F0-E0A694AA7531}" type="pres">
      <dgm:prSet presAssocID="{E669E0EE-D0AC-408D-907D-AE232B58C451}" presName="rootComposite" presStyleCnt="0"/>
      <dgm:spPr/>
      <dgm:t>
        <a:bodyPr/>
        <a:lstStyle/>
        <a:p>
          <a:endParaRPr lang="ru-RU"/>
        </a:p>
      </dgm:t>
    </dgm:pt>
    <dgm:pt modelId="{126AFCCD-0A63-41BB-A79F-CBE8BFD0937D}" type="pres">
      <dgm:prSet presAssocID="{E669E0EE-D0AC-408D-907D-AE232B58C451}" presName="rootText" presStyleLbl="node2" presStyleIdx="0" presStyleCnt="2" custScaleX="288895" custLinFactNeighborX="-4547" custLinFactNeighborY="-6198">
        <dgm:presLayoutVars>
          <dgm:chPref val="3"/>
        </dgm:presLayoutVars>
      </dgm:prSet>
      <dgm:spPr/>
      <dgm:t>
        <a:bodyPr/>
        <a:lstStyle/>
        <a:p>
          <a:endParaRPr lang="ru-RU"/>
        </a:p>
      </dgm:t>
    </dgm:pt>
    <dgm:pt modelId="{39AE8874-FD1D-45EF-82C6-70209390D260}" type="pres">
      <dgm:prSet presAssocID="{E669E0EE-D0AC-408D-907D-AE232B58C451}" presName="rootConnector" presStyleLbl="node2" presStyleIdx="0" presStyleCnt="2"/>
      <dgm:spPr/>
      <dgm:t>
        <a:bodyPr/>
        <a:lstStyle/>
        <a:p>
          <a:endParaRPr lang="ru-RU"/>
        </a:p>
      </dgm:t>
    </dgm:pt>
    <dgm:pt modelId="{3F48376D-69AA-49CE-A111-5711A069672E}" type="pres">
      <dgm:prSet presAssocID="{E669E0EE-D0AC-408D-907D-AE232B58C451}" presName="hierChild4" presStyleCnt="0"/>
      <dgm:spPr/>
      <dgm:t>
        <a:bodyPr/>
        <a:lstStyle/>
        <a:p>
          <a:endParaRPr lang="ru-RU"/>
        </a:p>
      </dgm:t>
    </dgm:pt>
    <dgm:pt modelId="{79F56913-1152-482F-95AF-D5CF17C0B88F}" type="pres">
      <dgm:prSet presAssocID="{28BF3E2C-800C-4C8E-8913-05D7B4E0B1D3}" presName="Name37" presStyleLbl="parChTrans1D3" presStyleIdx="0" presStyleCnt="3"/>
      <dgm:spPr/>
      <dgm:t>
        <a:bodyPr/>
        <a:lstStyle/>
        <a:p>
          <a:endParaRPr lang="ru-RU"/>
        </a:p>
      </dgm:t>
    </dgm:pt>
    <dgm:pt modelId="{E092EABF-3166-4571-9F0B-D2BEC60F28ED}" type="pres">
      <dgm:prSet presAssocID="{2152C12B-7343-4F97-8544-3A86842EC815}" presName="hierRoot2" presStyleCnt="0">
        <dgm:presLayoutVars>
          <dgm:hierBranch val="init"/>
        </dgm:presLayoutVars>
      </dgm:prSet>
      <dgm:spPr/>
      <dgm:t>
        <a:bodyPr/>
        <a:lstStyle/>
        <a:p>
          <a:endParaRPr lang="ru-RU"/>
        </a:p>
      </dgm:t>
    </dgm:pt>
    <dgm:pt modelId="{017ADCDB-4677-4EBE-A968-6CB84DC41AB7}" type="pres">
      <dgm:prSet presAssocID="{2152C12B-7343-4F97-8544-3A86842EC815}" presName="rootComposite" presStyleCnt="0"/>
      <dgm:spPr/>
      <dgm:t>
        <a:bodyPr/>
        <a:lstStyle/>
        <a:p>
          <a:endParaRPr lang="ru-RU"/>
        </a:p>
      </dgm:t>
    </dgm:pt>
    <dgm:pt modelId="{F27015DE-8F9F-48DB-B208-813822C77D39}" type="pres">
      <dgm:prSet presAssocID="{2152C12B-7343-4F97-8544-3A86842EC815}" presName="rootText" presStyleLbl="node3" presStyleIdx="0" presStyleCnt="3" custScaleX="289990" custScaleY="225747">
        <dgm:presLayoutVars>
          <dgm:chPref val="3"/>
        </dgm:presLayoutVars>
      </dgm:prSet>
      <dgm:spPr/>
      <dgm:t>
        <a:bodyPr/>
        <a:lstStyle/>
        <a:p>
          <a:endParaRPr lang="ru-RU"/>
        </a:p>
      </dgm:t>
    </dgm:pt>
    <dgm:pt modelId="{73FCC233-62F1-4049-9FBE-AFF538BE4866}" type="pres">
      <dgm:prSet presAssocID="{2152C12B-7343-4F97-8544-3A86842EC815}" presName="rootConnector" presStyleLbl="node3" presStyleIdx="0" presStyleCnt="3"/>
      <dgm:spPr/>
      <dgm:t>
        <a:bodyPr/>
        <a:lstStyle/>
        <a:p>
          <a:endParaRPr lang="ru-RU"/>
        </a:p>
      </dgm:t>
    </dgm:pt>
    <dgm:pt modelId="{019E6CFC-A8EE-485A-83CE-221DB2A8A6DB}" type="pres">
      <dgm:prSet presAssocID="{2152C12B-7343-4F97-8544-3A86842EC815}" presName="hierChild4" presStyleCnt="0"/>
      <dgm:spPr/>
      <dgm:t>
        <a:bodyPr/>
        <a:lstStyle/>
        <a:p>
          <a:endParaRPr lang="ru-RU"/>
        </a:p>
      </dgm:t>
    </dgm:pt>
    <dgm:pt modelId="{812ED79B-6502-4A68-8773-F904E9784CE9}" type="pres">
      <dgm:prSet presAssocID="{92BF6ABA-58AC-403A-8D3B-A4746D084891}" presName="Name37" presStyleLbl="parChTrans1D4" presStyleIdx="0" presStyleCnt="4"/>
      <dgm:spPr/>
      <dgm:t>
        <a:bodyPr/>
        <a:lstStyle/>
        <a:p>
          <a:endParaRPr lang="ru-RU"/>
        </a:p>
      </dgm:t>
    </dgm:pt>
    <dgm:pt modelId="{F8E2D411-D45C-4D91-A871-90D87D4D7E1A}" type="pres">
      <dgm:prSet presAssocID="{5C6778DC-67F7-4491-8B52-0AE38A89A031}" presName="hierRoot2" presStyleCnt="0">
        <dgm:presLayoutVars>
          <dgm:hierBranch val="init"/>
        </dgm:presLayoutVars>
      </dgm:prSet>
      <dgm:spPr/>
      <dgm:t>
        <a:bodyPr/>
        <a:lstStyle/>
        <a:p>
          <a:endParaRPr lang="ru-RU"/>
        </a:p>
      </dgm:t>
    </dgm:pt>
    <dgm:pt modelId="{49F6F3F0-4A3F-4EE7-90EC-BDA17494A042}" type="pres">
      <dgm:prSet presAssocID="{5C6778DC-67F7-4491-8B52-0AE38A89A031}" presName="rootComposite" presStyleCnt="0"/>
      <dgm:spPr/>
      <dgm:t>
        <a:bodyPr/>
        <a:lstStyle/>
        <a:p>
          <a:endParaRPr lang="ru-RU"/>
        </a:p>
      </dgm:t>
    </dgm:pt>
    <dgm:pt modelId="{8EA436B3-1EB6-4530-9B81-5CE7D1F90B4F}" type="pres">
      <dgm:prSet presAssocID="{5C6778DC-67F7-4491-8B52-0AE38A89A031}" presName="rootText" presStyleLbl="node4" presStyleIdx="0" presStyleCnt="4" custScaleX="249407" custScaleY="209981" custLinFactNeighborX="-33204" custLinFactNeighborY="-13098">
        <dgm:presLayoutVars>
          <dgm:chPref val="3"/>
        </dgm:presLayoutVars>
      </dgm:prSet>
      <dgm:spPr/>
      <dgm:t>
        <a:bodyPr/>
        <a:lstStyle/>
        <a:p>
          <a:endParaRPr lang="ru-RU"/>
        </a:p>
      </dgm:t>
    </dgm:pt>
    <dgm:pt modelId="{BC36B27E-E002-41A4-BF9E-4D6350A7446F}" type="pres">
      <dgm:prSet presAssocID="{5C6778DC-67F7-4491-8B52-0AE38A89A031}" presName="rootConnector" presStyleLbl="node4" presStyleIdx="0" presStyleCnt="4"/>
      <dgm:spPr/>
      <dgm:t>
        <a:bodyPr/>
        <a:lstStyle/>
        <a:p>
          <a:endParaRPr lang="ru-RU"/>
        </a:p>
      </dgm:t>
    </dgm:pt>
    <dgm:pt modelId="{A7EB872F-7C8E-4727-91D4-C28DA4922D68}" type="pres">
      <dgm:prSet presAssocID="{5C6778DC-67F7-4491-8B52-0AE38A89A031}" presName="hierChild4" presStyleCnt="0"/>
      <dgm:spPr/>
      <dgm:t>
        <a:bodyPr/>
        <a:lstStyle/>
        <a:p>
          <a:endParaRPr lang="ru-RU"/>
        </a:p>
      </dgm:t>
    </dgm:pt>
    <dgm:pt modelId="{EF7224F1-5BDC-459A-9D94-EC8F4AEA2C78}" type="pres">
      <dgm:prSet presAssocID="{5C6778DC-67F7-4491-8B52-0AE38A89A031}" presName="hierChild5" presStyleCnt="0"/>
      <dgm:spPr/>
      <dgm:t>
        <a:bodyPr/>
        <a:lstStyle/>
        <a:p>
          <a:endParaRPr lang="ru-RU"/>
        </a:p>
      </dgm:t>
    </dgm:pt>
    <dgm:pt modelId="{9B4A1FE6-4D53-4523-B314-86943320D944}" type="pres">
      <dgm:prSet presAssocID="{2152C12B-7343-4F97-8544-3A86842EC815}" presName="hierChild5" presStyleCnt="0"/>
      <dgm:spPr/>
      <dgm:t>
        <a:bodyPr/>
        <a:lstStyle/>
        <a:p>
          <a:endParaRPr lang="ru-RU"/>
        </a:p>
      </dgm:t>
    </dgm:pt>
    <dgm:pt modelId="{B3C6A73F-7F62-4E50-AE74-552D43F23650}" type="pres">
      <dgm:prSet presAssocID="{E669E0EE-D0AC-408D-907D-AE232B58C451}" presName="hierChild5" presStyleCnt="0"/>
      <dgm:spPr/>
      <dgm:t>
        <a:bodyPr/>
        <a:lstStyle/>
        <a:p>
          <a:endParaRPr lang="ru-RU"/>
        </a:p>
      </dgm:t>
    </dgm:pt>
    <dgm:pt modelId="{E2039BA8-4867-4DB4-9F82-D85A53D1B2A4}" type="pres">
      <dgm:prSet presAssocID="{C3251D44-0117-4E00-82DD-C486CE39A67B}" presName="Name37" presStyleLbl="parChTrans1D2" presStyleIdx="1" presStyleCnt="2"/>
      <dgm:spPr/>
      <dgm:t>
        <a:bodyPr/>
        <a:lstStyle/>
        <a:p>
          <a:endParaRPr lang="ru-RU"/>
        </a:p>
      </dgm:t>
    </dgm:pt>
    <dgm:pt modelId="{4BC8D145-CC69-4CFF-BC59-5F294E64871C}" type="pres">
      <dgm:prSet presAssocID="{3F53C4A7-07DC-4B15-BBDF-4AD42CCF5299}" presName="hierRoot2" presStyleCnt="0">
        <dgm:presLayoutVars>
          <dgm:hierBranch val="init"/>
        </dgm:presLayoutVars>
      </dgm:prSet>
      <dgm:spPr/>
      <dgm:t>
        <a:bodyPr/>
        <a:lstStyle/>
        <a:p>
          <a:endParaRPr lang="ru-RU"/>
        </a:p>
      </dgm:t>
    </dgm:pt>
    <dgm:pt modelId="{3F564548-8C40-4937-991F-4A5FE7D84A73}" type="pres">
      <dgm:prSet presAssocID="{3F53C4A7-07DC-4B15-BBDF-4AD42CCF5299}" presName="rootComposite" presStyleCnt="0"/>
      <dgm:spPr/>
      <dgm:t>
        <a:bodyPr/>
        <a:lstStyle/>
        <a:p>
          <a:endParaRPr lang="ru-RU"/>
        </a:p>
      </dgm:t>
    </dgm:pt>
    <dgm:pt modelId="{A78E99EE-184F-4A1B-AD44-8A8AD5CCA272}" type="pres">
      <dgm:prSet presAssocID="{3F53C4A7-07DC-4B15-BBDF-4AD42CCF5299}" presName="rootText" presStyleLbl="node2" presStyleIdx="1" presStyleCnt="2" custScaleX="283168" custLinFactNeighborX="966" custLinFactNeighborY="-6535">
        <dgm:presLayoutVars>
          <dgm:chPref val="3"/>
        </dgm:presLayoutVars>
      </dgm:prSet>
      <dgm:spPr/>
      <dgm:t>
        <a:bodyPr/>
        <a:lstStyle/>
        <a:p>
          <a:endParaRPr lang="ru-RU"/>
        </a:p>
      </dgm:t>
    </dgm:pt>
    <dgm:pt modelId="{03C029D1-3DD6-47F0-9A88-FEAA5B67059E}" type="pres">
      <dgm:prSet presAssocID="{3F53C4A7-07DC-4B15-BBDF-4AD42CCF5299}" presName="rootConnector" presStyleLbl="node2" presStyleIdx="1" presStyleCnt="2"/>
      <dgm:spPr/>
      <dgm:t>
        <a:bodyPr/>
        <a:lstStyle/>
        <a:p>
          <a:endParaRPr lang="ru-RU"/>
        </a:p>
      </dgm:t>
    </dgm:pt>
    <dgm:pt modelId="{C48CFE72-9635-492E-90C8-84C5F5E4C319}" type="pres">
      <dgm:prSet presAssocID="{3F53C4A7-07DC-4B15-BBDF-4AD42CCF5299}" presName="hierChild4" presStyleCnt="0"/>
      <dgm:spPr/>
      <dgm:t>
        <a:bodyPr/>
        <a:lstStyle/>
        <a:p>
          <a:endParaRPr lang="ru-RU"/>
        </a:p>
      </dgm:t>
    </dgm:pt>
    <dgm:pt modelId="{B572C51A-EA01-4EC8-812D-C82F54D0D797}" type="pres">
      <dgm:prSet presAssocID="{6CC654FC-8188-4FCD-A2BC-20CF2D037E87}" presName="Name37" presStyleLbl="parChTrans1D3" presStyleIdx="1" presStyleCnt="3"/>
      <dgm:spPr/>
      <dgm:t>
        <a:bodyPr/>
        <a:lstStyle/>
        <a:p>
          <a:endParaRPr lang="ru-RU"/>
        </a:p>
      </dgm:t>
    </dgm:pt>
    <dgm:pt modelId="{EDF74420-EC24-47D8-B907-F24D238DE4AC}" type="pres">
      <dgm:prSet presAssocID="{2BE2606E-9F29-4A14-94D2-A4CF7200E769}" presName="hierRoot2" presStyleCnt="0">
        <dgm:presLayoutVars>
          <dgm:hierBranch val="init"/>
        </dgm:presLayoutVars>
      </dgm:prSet>
      <dgm:spPr/>
      <dgm:t>
        <a:bodyPr/>
        <a:lstStyle/>
        <a:p>
          <a:endParaRPr lang="ru-RU"/>
        </a:p>
      </dgm:t>
    </dgm:pt>
    <dgm:pt modelId="{132BE289-E427-4D37-9092-D4E7FFEBF4A9}" type="pres">
      <dgm:prSet presAssocID="{2BE2606E-9F29-4A14-94D2-A4CF7200E769}" presName="rootComposite" presStyleCnt="0"/>
      <dgm:spPr/>
      <dgm:t>
        <a:bodyPr/>
        <a:lstStyle/>
        <a:p>
          <a:endParaRPr lang="ru-RU"/>
        </a:p>
      </dgm:t>
    </dgm:pt>
    <dgm:pt modelId="{CE421AE2-7A73-43F1-86FD-18784E9F27E3}" type="pres">
      <dgm:prSet presAssocID="{2BE2606E-9F29-4A14-94D2-A4CF7200E769}" presName="rootText" presStyleLbl="node3" presStyleIdx="1" presStyleCnt="3" custScaleX="149182" custLinFactNeighborX="497" custLinFactNeighborY="2649">
        <dgm:presLayoutVars>
          <dgm:chPref val="3"/>
        </dgm:presLayoutVars>
      </dgm:prSet>
      <dgm:spPr/>
      <dgm:t>
        <a:bodyPr/>
        <a:lstStyle/>
        <a:p>
          <a:endParaRPr lang="ru-RU"/>
        </a:p>
      </dgm:t>
    </dgm:pt>
    <dgm:pt modelId="{DABC59FF-0CA1-46FB-80FD-8F6506D6068E}" type="pres">
      <dgm:prSet presAssocID="{2BE2606E-9F29-4A14-94D2-A4CF7200E769}" presName="rootConnector" presStyleLbl="node3" presStyleIdx="1" presStyleCnt="3"/>
      <dgm:spPr/>
      <dgm:t>
        <a:bodyPr/>
        <a:lstStyle/>
        <a:p>
          <a:endParaRPr lang="ru-RU"/>
        </a:p>
      </dgm:t>
    </dgm:pt>
    <dgm:pt modelId="{FC5304B9-2DC5-4905-951D-17F405B4F5EA}" type="pres">
      <dgm:prSet presAssocID="{2BE2606E-9F29-4A14-94D2-A4CF7200E769}" presName="hierChild4" presStyleCnt="0"/>
      <dgm:spPr/>
      <dgm:t>
        <a:bodyPr/>
        <a:lstStyle/>
        <a:p>
          <a:endParaRPr lang="ru-RU"/>
        </a:p>
      </dgm:t>
    </dgm:pt>
    <dgm:pt modelId="{473EA46A-5E47-4A9B-9711-31397A4F6DEC}" type="pres">
      <dgm:prSet presAssocID="{CA503D84-694C-40A8-95A2-C1884656C0A0}" presName="Name37" presStyleLbl="parChTrans1D4" presStyleIdx="1" presStyleCnt="4"/>
      <dgm:spPr/>
      <dgm:t>
        <a:bodyPr/>
        <a:lstStyle/>
        <a:p>
          <a:endParaRPr lang="ru-RU"/>
        </a:p>
      </dgm:t>
    </dgm:pt>
    <dgm:pt modelId="{864B960F-05D8-410E-9AEE-8862A9E813BF}" type="pres">
      <dgm:prSet presAssocID="{42DF8ABC-BCB1-43EB-8FA1-086CAF2A1A3A}" presName="hierRoot2" presStyleCnt="0">
        <dgm:presLayoutVars>
          <dgm:hierBranch val="init"/>
        </dgm:presLayoutVars>
      </dgm:prSet>
      <dgm:spPr/>
      <dgm:t>
        <a:bodyPr/>
        <a:lstStyle/>
        <a:p>
          <a:endParaRPr lang="ru-RU"/>
        </a:p>
      </dgm:t>
    </dgm:pt>
    <dgm:pt modelId="{1AB57E4D-236E-4CDC-96B6-B612B7B694B1}" type="pres">
      <dgm:prSet presAssocID="{42DF8ABC-BCB1-43EB-8FA1-086CAF2A1A3A}" presName="rootComposite" presStyleCnt="0"/>
      <dgm:spPr/>
      <dgm:t>
        <a:bodyPr/>
        <a:lstStyle/>
        <a:p>
          <a:endParaRPr lang="ru-RU"/>
        </a:p>
      </dgm:t>
    </dgm:pt>
    <dgm:pt modelId="{A2827B10-8473-4046-BBBB-6D0A74084708}" type="pres">
      <dgm:prSet presAssocID="{42DF8ABC-BCB1-43EB-8FA1-086CAF2A1A3A}" presName="rootText" presStyleLbl="node4" presStyleIdx="1" presStyleCnt="4" custScaleX="124250" custScaleY="248553" custLinFactNeighborX="-12145" custLinFactNeighborY="-3954">
        <dgm:presLayoutVars>
          <dgm:chPref val="3"/>
        </dgm:presLayoutVars>
      </dgm:prSet>
      <dgm:spPr/>
      <dgm:t>
        <a:bodyPr/>
        <a:lstStyle/>
        <a:p>
          <a:endParaRPr lang="ru-RU"/>
        </a:p>
      </dgm:t>
    </dgm:pt>
    <dgm:pt modelId="{95B5BD99-778C-43A8-A710-3A4B4A56BE22}" type="pres">
      <dgm:prSet presAssocID="{42DF8ABC-BCB1-43EB-8FA1-086CAF2A1A3A}" presName="rootConnector" presStyleLbl="node4" presStyleIdx="1" presStyleCnt="4"/>
      <dgm:spPr/>
      <dgm:t>
        <a:bodyPr/>
        <a:lstStyle/>
        <a:p>
          <a:endParaRPr lang="ru-RU"/>
        </a:p>
      </dgm:t>
    </dgm:pt>
    <dgm:pt modelId="{4B67A1FA-BD28-4C0F-937A-246D8047C6CB}" type="pres">
      <dgm:prSet presAssocID="{42DF8ABC-BCB1-43EB-8FA1-086CAF2A1A3A}" presName="hierChild4" presStyleCnt="0"/>
      <dgm:spPr/>
      <dgm:t>
        <a:bodyPr/>
        <a:lstStyle/>
        <a:p>
          <a:endParaRPr lang="ru-RU"/>
        </a:p>
      </dgm:t>
    </dgm:pt>
    <dgm:pt modelId="{B71E7817-F238-4046-A256-EAED7ECE7DFC}" type="pres">
      <dgm:prSet presAssocID="{42DF8ABC-BCB1-43EB-8FA1-086CAF2A1A3A}" presName="hierChild5" presStyleCnt="0"/>
      <dgm:spPr/>
      <dgm:t>
        <a:bodyPr/>
        <a:lstStyle/>
        <a:p>
          <a:endParaRPr lang="ru-RU"/>
        </a:p>
      </dgm:t>
    </dgm:pt>
    <dgm:pt modelId="{28225015-52C9-4F2E-917B-1DC14955933B}" type="pres">
      <dgm:prSet presAssocID="{2BE2606E-9F29-4A14-94D2-A4CF7200E769}" presName="hierChild5" presStyleCnt="0"/>
      <dgm:spPr/>
      <dgm:t>
        <a:bodyPr/>
        <a:lstStyle/>
        <a:p>
          <a:endParaRPr lang="ru-RU"/>
        </a:p>
      </dgm:t>
    </dgm:pt>
    <dgm:pt modelId="{96A80098-D17B-493B-8295-8F436105A8D0}" type="pres">
      <dgm:prSet presAssocID="{22606D62-B095-45A0-BB9A-EAA8775FAD6A}" presName="Name37" presStyleLbl="parChTrans1D3" presStyleIdx="2" presStyleCnt="3"/>
      <dgm:spPr/>
      <dgm:t>
        <a:bodyPr/>
        <a:lstStyle/>
        <a:p>
          <a:endParaRPr lang="ru-RU"/>
        </a:p>
      </dgm:t>
    </dgm:pt>
    <dgm:pt modelId="{4D4390AD-CA37-42B4-8E54-6B34FECB72B6}" type="pres">
      <dgm:prSet presAssocID="{5FAFBE24-6240-4D00-9469-CCFD6179BADE}" presName="hierRoot2" presStyleCnt="0">
        <dgm:presLayoutVars>
          <dgm:hierBranch val="init"/>
        </dgm:presLayoutVars>
      </dgm:prSet>
      <dgm:spPr/>
      <dgm:t>
        <a:bodyPr/>
        <a:lstStyle/>
        <a:p>
          <a:endParaRPr lang="ru-RU"/>
        </a:p>
      </dgm:t>
    </dgm:pt>
    <dgm:pt modelId="{D23F072D-819F-4E8B-95F1-3DA47CE1512D}" type="pres">
      <dgm:prSet presAssocID="{5FAFBE24-6240-4D00-9469-CCFD6179BADE}" presName="rootComposite" presStyleCnt="0"/>
      <dgm:spPr/>
      <dgm:t>
        <a:bodyPr/>
        <a:lstStyle/>
        <a:p>
          <a:endParaRPr lang="ru-RU"/>
        </a:p>
      </dgm:t>
    </dgm:pt>
    <dgm:pt modelId="{BB845377-53E0-45E0-9C3F-63F1E025CF33}" type="pres">
      <dgm:prSet presAssocID="{5FAFBE24-6240-4D00-9469-CCFD6179BADE}" presName="rootText" presStyleLbl="node3" presStyleIdx="2" presStyleCnt="3" custScaleX="163057">
        <dgm:presLayoutVars>
          <dgm:chPref val="3"/>
        </dgm:presLayoutVars>
      </dgm:prSet>
      <dgm:spPr/>
      <dgm:t>
        <a:bodyPr/>
        <a:lstStyle/>
        <a:p>
          <a:endParaRPr lang="ru-RU"/>
        </a:p>
      </dgm:t>
    </dgm:pt>
    <dgm:pt modelId="{BC81AC6A-F312-4B86-A36B-26722E135159}" type="pres">
      <dgm:prSet presAssocID="{5FAFBE24-6240-4D00-9469-CCFD6179BADE}" presName="rootConnector" presStyleLbl="node3" presStyleIdx="2" presStyleCnt="3"/>
      <dgm:spPr/>
      <dgm:t>
        <a:bodyPr/>
        <a:lstStyle/>
        <a:p>
          <a:endParaRPr lang="ru-RU"/>
        </a:p>
      </dgm:t>
    </dgm:pt>
    <dgm:pt modelId="{C1CD07FC-58E7-4595-AEA3-2422F405AD51}" type="pres">
      <dgm:prSet presAssocID="{5FAFBE24-6240-4D00-9469-CCFD6179BADE}" presName="hierChild4" presStyleCnt="0"/>
      <dgm:spPr/>
      <dgm:t>
        <a:bodyPr/>
        <a:lstStyle/>
        <a:p>
          <a:endParaRPr lang="ru-RU"/>
        </a:p>
      </dgm:t>
    </dgm:pt>
    <dgm:pt modelId="{E459015A-5FBE-4E2B-8DE3-D076AE369733}" type="pres">
      <dgm:prSet presAssocID="{A25CD70C-2536-4EE6-B9DD-B0E39935D56C}" presName="Name37" presStyleLbl="parChTrans1D4" presStyleIdx="2" presStyleCnt="4"/>
      <dgm:spPr/>
      <dgm:t>
        <a:bodyPr/>
        <a:lstStyle/>
        <a:p>
          <a:endParaRPr lang="ru-RU"/>
        </a:p>
      </dgm:t>
    </dgm:pt>
    <dgm:pt modelId="{D8FBE5B3-DECD-43B4-8B91-C2D56B3EEF9F}" type="pres">
      <dgm:prSet presAssocID="{E32F8DE3-08B3-4ABC-A6C3-2CE45A60AAD8}" presName="hierRoot2" presStyleCnt="0">
        <dgm:presLayoutVars>
          <dgm:hierBranch val="init"/>
        </dgm:presLayoutVars>
      </dgm:prSet>
      <dgm:spPr/>
      <dgm:t>
        <a:bodyPr/>
        <a:lstStyle/>
        <a:p>
          <a:endParaRPr lang="ru-RU"/>
        </a:p>
      </dgm:t>
    </dgm:pt>
    <dgm:pt modelId="{1CEEC74E-FA42-401F-87A5-A3E347594E2F}" type="pres">
      <dgm:prSet presAssocID="{E32F8DE3-08B3-4ABC-A6C3-2CE45A60AAD8}" presName="rootComposite" presStyleCnt="0"/>
      <dgm:spPr/>
      <dgm:t>
        <a:bodyPr/>
        <a:lstStyle/>
        <a:p>
          <a:endParaRPr lang="ru-RU"/>
        </a:p>
      </dgm:t>
    </dgm:pt>
    <dgm:pt modelId="{0EE5DF92-514B-4459-B5C1-7B41072AACAA}" type="pres">
      <dgm:prSet presAssocID="{E32F8DE3-08B3-4ABC-A6C3-2CE45A60AAD8}" presName="rootText" presStyleLbl="node4" presStyleIdx="2" presStyleCnt="4" custScaleX="148796" custScaleY="257022">
        <dgm:presLayoutVars>
          <dgm:chPref val="3"/>
        </dgm:presLayoutVars>
      </dgm:prSet>
      <dgm:spPr/>
      <dgm:t>
        <a:bodyPr/>
        <a:lstStyle/>
        <a:p>
          <a:endParaRPr lang="ru-RU"/>
        </a:p>
      </dgm:t>
    </dgm:pt>
    <dgm:pt modelId="{2CD94905-B1BB-4E47-ABBE-F495A9018E1A}" type="pres">
      <dgm:prSet presAssocID="{E32F8DE3-08B3-4ABC-A6C3-2CE45A60AAD8}" presName="rootConnector" presStyleLbl="node4" presStyleIdx="2" presStyleCnt="4"/>
      <dgm:spPr/>
      <dgm:t>
        <a:bodyPr/>
        <a:lstStyle/>
        <a:p>
          <a:endParaRPr lang="ru-RU"/>
        </a:p>
      </dgm:t>
    </dgm:pt>
    <dgm:pt modelId="{D17F8BAD-D372-47EA-9DE7-9120BC462B26}" type="pres">
      <dgm:prSet presAssocID="{E32F8DE3-08B3-4ABC-A6C3-2CE45A60AAD8}" presName="hierChild4" presStyleCnt="0"/>
      <dgm:spPr/>
      <dgm:t>
        <a:bodyPr/>
        <a:lstStyle/>
        <a:p>
          <a:endParaRPr lang="ru-RU"/>
        </a:p>
      </dgm:t>
    </dgm:pt>
    <dgm:pt modelId="{CE1AF44B-A0C2-4BA0-94BD-B2DBBAD325A6}" type="pres">
      <dgm:prSet presAssocID="{6D64A60B-6CB0-4F7D-8243-9FA6FADAF6DD}" presName="Name37" presStyleLbl="parChTrans1D4" presStyleIdx="3" presStyleCnt="4"/>
      <dgm:spPr/>
      <dgm:t>
        <a:bodyPr/>
        <a:lstStyle/>
        <a:p>
          <a:endParaRPr lang="ru-RU"/>
        </a:p>
      </dgm:t>
    </dgm:pt>
    <dgm:pt modelId="{60820269-006F-4B6B-BEFC-606A23ABB991}" type="pres">
      <dgm:prSet presAssocID="{26B6FEDE-BAB2-492C-9275-52E3088AD1A8}" presName="hierRoot2" presStyleCnt="0">
        <dgm:presLayoutVars>
          <dgm:hierBranch val="init"/>
        </dgm:presLayoutVars>
      </dgm:prSet>
      <dgm:spPr/>
      <dgm:t>
        <a:bodyPr/>
        <a:lstStyle/>
        <a:p>
          <a:endParaRPr lang="ru-RU"/>
        </a:p>
      </dgm:t>
    </dgm:pt>
    <dgm:pt modelId="{B870A47F-55F3-4682-8F48-84A73D6F6AE4}" type="pres">
      <dgm:prSet presAssocID="{26B6FEDE-BAB2-492C-9275-52E3088AD1A8}" presName="rootComposite" presStyleCnt="0"/>
      <dgm:spPr/>
      <dgm:t>
        <a:bodyPr/>
        <a:lstStyle/>
        <a:p>
          <a:endParaRPr lang="ru-RU"/>
        </a:p>
      </dgm:t>
    </dgm:pt>
    <dgm:pt modelId="{78203FEC-5EE5-4DDE-8D51-A8E0567D0A77}" type="pres">
      <dgm:prSet presAssocID="{26B6FEDE-BAB2-492C-9275-52E3088AD1A8}" presName="rootText" presStyleLbl="node4" presStyleIdx="3" presStyleCnt="4" custScaleX="185603" custScaleY="222468">
        <dgm:presLayoutVars>
          <dgm:chPref val="3"/>
        </dgm:presLayoutVars>
      </dgm:prSet>
      <dgm:spPr/>
      <dgm:t>
        <a:bodyPr/>
        <a:lstStyle/>
        <a:p>
          <a:endParaRPr lang="ru-RU"/>
        </a:p>
      </dgm:t>
    </dgm:pt>
    <dgm:pt modelId="{A539F908-181C-4D27-B9DF-90459ECC7C3C}" type="pres">
      <dgm:prSet presAssocID="{26B6FEDE-BAB2-492C-9275-52E3088AD1A8}" presName="rootConnector" presStyleLbl="node4" presStyleIdx="3" presStyleCnt="4"/>
      <dgm:spPr/>
      <dgm:t>
        <a:bodyPr/>
        <a:lstStyle/>
        <a:p>
          <a:endParaRPr lang="ru-RU"/>
        </a:p>
      </dgm:t>
    </dgm:pt>
    <dgm:pt modelId="{E08E06FA-8BB4-4C50-84EF-0DCD8BFCEF36}" type="pres">
      <dgm:prSet presAssocID="{26B6FEDE-BAB2-492C-9275-52E3088AD1A8}" presName="hierChild4" presStyleCnt="0"/>
      <dgm:spPr/>
      <dgm:t>
        <a:bodyPr/>
        <a:lstStyle/>
        <a:p>
          <a:endParaRPr lang="ru-RU"/>
        </a:p>
      </dgm:t>
    </dgm:pt>
    <dgm:pt modelId="{AD844300-A7D9-4B2C-A62E-E2AFC6A83B9F}" type="pres">
      <dgm:prSet presAssocID="{26B6FEDE-BAB2-492C-9275-52E3088AD1A8}" presName="hierChild5" presStyleCnt="0"/>
      <dgm:spPr/>
      <dgm:t>
        <a:bodyPr/>
        <a:lstStyle/>
        <a:p>
          <a:endParaRPr lang="ru-RU"/>
        </a:p>
      </dgm:t>
    </dgm:pt>
    <dgm:pt modelId="{2493122D-4CAA-4508-B88E-59AED7A0BD45}" type="pres">
      <dgm:prSet presAssocID="{E32F8DE3-08B3-4ABC-A6C3-2CE45A60AAD8}" presName="hierChild5" presStyleCnt="0"/>
      <dgm:spPr/>
      <dgm:t>
        <a:bodyPr/>
        <a:lstStyle/>
        <a:p>
          <a:endParaRPr lang="ru-RU"/>
        </a:p>
      </dgm:t>
    </dgm:pt>
    <dgm:pt modelId="{C69ED805-E6DE-4CEC-986F-2D6B2B1E4965}" type="pres">
      <dgm:prSet presAssocID="{5FAFBE24-6240-4D00-9469-CCFD6179BADE}" presName="hierChild5" presStyleCnt="0"/>
      <dgm:spPr/>
      <dgm:t>
        <a:bodyPr/>
        <a:lstStyle/>
        <a:p>
          <a:endParaRPr lang="ru-RU"/>
        </a:p>
      </dgm:t>
    </dgm:pt>
    <dgm:pt modelId="{5617EFAC-863A-4DF9-BC9C-E5EF690768A0}" type="pres">
      <dgm:prSet presAssocID="{3F53C4A7-07DC-4B15-BBDF-4AD42CCF5299}" presName="hierChild5" presStyleCnt="0"/>
      <dgm:spPr/>
      <dgm:t>
        <a:bodyPr/>
        <a:lstStyle/>
        <a:p>
          <a:endParaRPr lang="ru-RU"/>
        </a:p>
      </dgm:t>
    </dgm:pt>
    <dgm:pt modelId="{94220A34-79B7-43A2-9B71-69E649A124DE}" type="pres">
      <dgm:prSet presAssocID="{099F6E49-2C31-4AD1-8612-E26F13650FCC}" presName="hierChild3" presStyleCnt="0"/>
      <dgm:spPr/>
      <dgm:t>
        <a:bodyPr/>
        <a:lstStyle/>
        <a:p>
          <a:endParaRPr lang="ru-RU"/>
        </a:p>
      </dgm:t>
    </dgm:pt>
  </dgm:ptLst>
  <dgm:cxnLst>
    <dgm:cxn modelId="{1EDA6063-62AC-45C2-AEF9-B76DEE230174}" srcId="{099F6E49-2C31-4AD1-8612-E26F13650FCC}" destId="{3F53C4A7-07DC-4B15-BBDF-4AD42CCF5299}" srcOrd="1" destOrd="0" parTransId="{C3251D44-0117-4E00-82DD-C486CE39A67B}" sibTransId="{A3B0DD31-1AAF-4F12-9F37-D8C6451898C5}"/>
    <dgm:cxn modelId="{73686717-64A3-4C0A-84C7-88C9B8572A98}" srcId="{2BE2606E-9F29-4A14-94D2-A4CF7200E769}" destId="{42DF8ABC-BCB1-43EB-8FA1-086CAF2A1A3A}" srcOrd="0" destOrd="0" parTransId="{CA503D84-694C-40A8-95A2-C1884656C0A0}" sibTransId="{E6164E29-07A4-43A3-9EFF-8663994692FE}"/>
    <dgm:cxn modelId="{32871FB9-5D8B-4B15-BDDF-BD5532A67654}" type="presOf" srcId="{92BF6ABA-58AC-403A-8D3B-A4746D084891}" destId="{812ED79B-6502-4A68-8773-F904E9784CE9}" srcOrd="0" destOrd="0" presId="urn:microsoft.com/office/officeart/2005/8/layout/orgChart1"/>
    <dgm:cxn modelId="{7AF567F1-670D-49DC-B61D-F6D6BBDF3ECF}" type="presOf" srcId="{5C6778DC-67F7-4491-8B52-0AE38A89A031}" destId="{BC36B27E-E002-41A4-BF9E-4D6350A7446F}" srcOrd="1" destOrd="0" presId="urn:microsoft.com/office/officeart/2005/8/layout/orgChart1"/>
    <dgm:cxn modelId="{0014C914-ED82-4F1D-9B73-5F19DFC348DD}" type="presOf" srcId="{42DF8ABC-BCB1-43EB-8FA1-086CAF2A1A3A}" destId="{95B5BD99-778C-43A8-A710-3A4B4A56BE22}" srcOrd="1" destOrd="0" presId="urn:microsoft.com/office/officeart/2005/8/layout/orgChart1"/>
    <dgm:cxn modelId="{1C9946E6-A201-40FF-803E-22F897BE1E85}" type="presOf" srcId="{2152C12B-7343-4F97-8544-3A86842EC815}" destId="{73FCC233-62F1-4049-9FBE-AFF538BE4866}" srcOrd="1" destOrd="0" presId="urn:microsoft.com/office/officeart/2005/8/layout/orgChart1"/>
    <dgm:cxn modelId="{F9D794AA-B998-4E4D-816C-5E075F212201}" type="presOf" srcId="{6CC654FC-8188-4FCD-A2BC-20CF2D037E87}" destId="{B572C51A-EA01-4EC8-812D-C82F54D0D797}" srcOrd="0" destOrd="0" presId="urn:microsoft.com/office/officeart/2005/8/layout/orgChart1"/>
    <dgm:cxn modelId="{E6F1CAFD-9F3B-45F2-8BF5-E011E20DC899}" srcId="{E32F8DE3-08B3-4ABC-A6C3-2CE45A60AAD8}" destId="{26B6FEDE-BAB2-492C-9275-52E3088AD1A8}" srcOrd="0" destOrd="0" parTransId="{6D64A60B-6CB0-4F7D-8243-9FA6FADAF6DD}" sibTransId="{D324C2D9-6A5B-4B35-9E25-EE00CD209D07}"/>
    <dgm:cxn modelId="{7D319802-174F-4D8A-8EFD-E457D26B3DEC}" type="presOf" srcId="{0C3F33A1-FDEC-4804-8B17-D282B81666E0}" destId="{877DF662-52F8-474B-AA9B-170913BEA115}" srcOrd="0" destOrd="0" presId="urn:microsoft.com/office/officeart/2005/8/layout/orgChart1"/>
    <dgm:cxn modelId="{94E30294-36A6-4E7C-B89B-1BF914D06E79}" type="presOf" srcId="{E669E0EE-D0AC-408D-907D-AE232B58C451}" destId="{126AFCCD-0A63-41BB-A79F-CBE8BFD0937D}" srcOrd="0" destOrd="0" presId="urn:microsoft.com/office/officeart/2005/8/layout/orgChart1"/>
    <dgm:cxn modelId="{A975B15E-82D6-4888-B21A-3111CF617E60}" type="presOf" srcId="{E32F8DE3-08B3-4ABC-A6C3-2CE45A60AAD8}" destId="{0EE5DF92-514B-4459-B5C1-7B41072AACAA}" srcOrd="0" destOrd="0" presId="urn:microsoft.com/office/officeart/2005/8/layout/orgChart1"/>
    <dgm:cxn modelId="{44703668-0501-4F60-8AF6-256DFDC5AC63}" type="presOf" srcId="{2BE2606E-9F29-4A14-94D2-A4CF7200E769}" destId="{DABC59FF-0CA1-46FB-80FD-8F6506D6068E}" srcOrd="1" destOrd="0" presId="urn:microsoft.com/office/officeart/2005/8/layout/orgChart1"/>
    <dgm:cxn modelId="{48F05585-30C5-435B-9908-5BC2F7284104}" type="presOf" srcId="{2BE2606E-9F29-4A14-94D2-A4CF7200E769}" destId="{CE421AE2-7A73-43F1-86FD-18784E9F27E3}" srcOrd="0" destOrd="0" presId="urn:microsoft.com/office/officeart/2005/8/layout/orgChart1"/>
    <dgm:cxn modelId="{6B420229-3F30-40D8-8FE5-7EAC1A55181F}" type="presOf" srcId="{A25CD70C-2536-4EE6-B9DD-B0E39935D56C}" destId="{E459015A-5FBE-4E2B-8DE3-D076AE369733}" srcOrd="0" destOrd="0" presId="urn:microsoft.com/office/officeart/2005/8/layout/orgChart1"/>
    <dgm:cxn modelId="{F94E322E-0ABA-43F5-BC31-FCC1E741DE7B}" type="presOf" srcId="{26B6FEDE-BAB2-492C-9275-52E3088AD1A8}" destId="{78203FEC-5EE5-4DDE-8D51-A8E0567D0A77}" srcOrd="0" destOrd="0" presId="urn:microsoft.com/office/officeart/2005/8/layout/orgChart1"/>
    <dgm:cxn modelId="{7EAF8C53-6986-4A13-A4A9-587C45440B08}" type="presOf" srcId="{6D64A60B-6CB0-4F7D-8243-9FA6FADAF6DD}" destId="{CE1AF44B-A0C2-4BA0-94BD-B2DBBAD325A6}" srcOrd="0" destOrd="0" presId="urn:microsoft.com/office/officeart/2005/8/layout/orgChart1"/>
    <dgm:cxn modelId="{B5E75135-A122-40BE-8CFF-A8329ED91B82}" type="presOf" srcId="{26B6FEDE-BAB2-492C-9275-52E3088AD1A8}" destId="{A539F908-181C-4D27-B9DF-90459ECC7C3C}" srcOrd="1" destOrd="0" presId="urn:microsoft.com/office/officeart/2005/8/layout/orgChart1"/>
    <dgm:cxn modelId="{D0CE70EF-13B1-4371-86AC-A8C2CBFE6ED8}" type="presOf" srcId="{5C6778DC-67F7-4491-8B52-0AE38A89A031}" destId="{8EA436B3-1EB6-4530-9B81-5CE7D1F90B4F}" srcOrd="0" destOrd="0" presId="urn:microsoft.com/office/officeart/2005/8/layout/orgChart1"/>
    <dgm:cxn modelId="{8D32361C-C885-43D8-9678-161A80BDB605}" type="presOf" srcId="{3F53C4A7-07DC-4B15-BBDF-4AD42CCF5299}" destId="{03C029D1-3DD6-47F0-9A88-FEAA5B67059E}" srcOrd="1" destOrd="0" presId="urn:microsoft.com/office/officeart/2005/8/layout/orgChart1"/>
    <dgm:cxn modelId="{85FDBCDB-C9DB-447E-915C-9A6C57D99588}" type="presOf" srcId="{3F53C4A7-07DC-4B15-BBDF-4AD42CCF5299}" destId="{A78E99EE-184F-4A1B-AD44-8A8AD5CCA272}" srcOrd="0" destOrd="0" presId="urn:microsoft.com/office/officeart/2005/8/layout/orgChart1"/>
    <dgm:cxn modelId="{5CE26FD4-6680-4DF0-B6B2-F7BA06D700F6}" srcId="{3F53C4A7-07DC-4B15-BBDF-4AD42CCF5299}" destId="{2BE2606E-9F29-4A14-94D2-A4CF7200E769}" srcOrd="0" destOrd="0" parTransId="{6CC654FC-8188-4FCD-A2BC-20CF2D037E87}" sibTransId="{BABF8969-EE78-473B-A9CE-96ED1BEAD080}"/>
    <dgm:cxn modelId="{1A084F3A-B8ED-4397-9165-D453DB4B09D4}" srcId="{3F53C4A7-07DC-4B15-BBDF-4AD42CCF5299}" destId="{5FAFBE24-6240-4D00-9469-CCFD6179BADE}" srcOrd="1" destOrd="0" parTransId="{22606D62-B095-45A0-BB9A-EAA8775FAD6A}" sibTransId="{498F6449-9A8A-4020-8B7E-532BFB53FF9A}"/>
    <dgm:cxn modelId="{74938A36-4AB9-42B6-9B3D-66B9AFA97274}" type="presOf" srcId="{EA1E28ED-293D-462F-A6A4-4509DCA73A3C}" destId="{4D5FD31C-7400-49FE-80A2-F0142B997C4F}" srcOrd="0" destOrd="0" presId="urn:microsoft.com/office/officeart/2005/8/layout/orgChart1"/>
    <dgm:cxn modelId="{6BE74AC7-74CF-4008-BFAE-ECD68850CB5E}" srcId="{099F6E49-2C31-4AD1-8612-E26F13650FCC}" destId="{E669E0EE-D0AC-408D-907D-AE232B58C451}" srcOrd="0" destOrd="0" parTransId="{EA1E28ED-293D-462F-A6A4-4509DCA73A3C}" sibTransId="{9F7EFCDF-EBA2-4810-9807-F6F6BE82C0FB}"/>
    <dgm:cxn modelId="{10EDA5E5-E7A8-454F-9FCA-5F46E90EF3C3}" type="presOf" srcId="{099F6E49-2C31-4AD1-8612-E26F13650FCC}" destId="{333031F3-E5D2-440A-8EDD-40E4EA09C1EE}" srcOrd="0" destOrd="0" presId="urn:microsoft.com/office/officeart/2005/8/layout/orgChart1"/>
    <dgm:cxn modelId="{2F2B361A-9DFD-4AE9-B2AB-23FC2FC5370D}" type="presOf" srcId="{E669E0EE-D0AC-408D-907D-AE232B58C451}" destId="{39AE8874-FD1D-45EF-82C6-70209390D260}" srcOrd="1" destOrd="0" presId="urn:microsoft.com/office/officeart/2005/8/layout/orgChart1"/>
    <dgm:cxn modelId="{BE188AB0-9C6D-4C03-9C10-694DA71B9F0F}" type="presOf" srcId="{5FAFBE24-6240-4D00-9469-CCFD6179BADE}" destId="{BC81AC6A-F312-4B86-A36B-26722E135159}" srcOrd="1" destOrd="0" presId="urn:microsoft.com/office/officeart/2005/8/layout/orgChart1"/>
    <dgm:cxn modelId="{92BF8C74-EC47-4C6F-A2FB-16327AE261EC}" type="presOf" srcId="{E32F8DE3-08B3-4ABC-A6C3-2CE45A60AAD8}" destId="{2CD94905-B1BB-4E47-ABBE-F495A9018E1A}" srcOrd="1" destOrd="0" presId="urn:microsoft.com/office/officeart/2005/8/layout/orgChart1"/>
    <dgm:cxn modelId="{78CB546C-6063-4D5D-9976-188D90A279FF}" srcId="{5FAFBE24-6240-4D00-9469-CCFD6179BADE}" destId="{E32F8DE3-08B3-4ABC-A6C3-2CE45A60AAD8}" srcOrd="0" destOrd="0" parTransId="{A25CD70C-2536-4EE6-B9DD-B0E39935D56C}" sibTransId="{21A52E40-21BD-46BA-8664-5F7F3A2AD841}"/>
    <dgm:cxn modelId="{F89D8360-98C3-4880-B210-2DB789EF52AB}" srcId="{2152C12B-7343-4F97-8544-3A86842EC815}" destId="{5C6778DC-67F7-4491-8B52-0AE38A89A031}" srcOrd="0" destOrd="0" parTransId="{92BF6ABA-58AC-403A-8D3B-A4746D084891}" sibTransId="{DB3E4860-AAC3-4FAB-9850-BC852787260D}"/>
    <dgm:cxn modelId="{6D65F121-FE34-4218-B240-EBFBE3FB09F3}" type="presOf" srcId="{CA503D84-694C-40A8-95A2-C1884656C0A0}" destId="{473EA46A-5E47-4A9B-9711-31397A4F6DEC}" srcOrd="0" destOrd="0" presId="urn:microsoft.com/office/officeart/2005/8/layout/orgChart1"/>
    <dgm:cxn modelId="{36908360-2973-4C5B-AC80-31A6F1BDA56A}" srcId="{E669E0EE-D0AC-408D-907D-AE232B58C451}" destId="{2152C12B-7343-4F97-8544-3A86842EC815}" srcOrd="0" destOrd="0" parTransId="{28BF3E2C-800C-4C8E-8913-05D7B4E0B1D3}" sibTransId="{8E5F7207-634E-4A23-BD45-0B4BD3F2A1F6}"/>
    <dgm:cxn modelId="{4C14C612-D054-4B3D-B1D6-9C53EAAC67D9}" type="presOf" srcId="{099F6E49-2C31-4AD1-8612-E26F13650FCC}" destId="{1A2B52FE-F3D3-4CA3-83A4-FFE73DCC7D2E}" srcOrd="1" destOrd="0" presId="urn:microsoft.com/office/officeart/2005/8/layout/orgChart1"/>
    <dgm:cxn modelId="{F5280A55-A3FE-4B51-8285-3D2FB6783B51}" type="presOf" srcId="{28BF3E2C-800C-4C8E-8913-05D7B4E0B1D3}" destId="{79F56913-1152-482F-95AF-D5CF17C0B88F}" srcOrd="0" destOrd="0" presId="urn:microsoft.com/office/officeart/2005/8/layout/orgChart1"/>
    <dgm:cxn modelId="{05E1EAB1-7E1D-4BAE-9B2F-4ECC4F4A507E}" type="presOf" srcId="{5FAFBE24-6240-4D00-9469-CCFD6179BADE}" destId="{BB845377-53E0-45E0-9C3F-63F1E025CF33}" srcOrd="0" destOrd="0" presId="urn:microsoft.com/office/officeart/2005/8/layout/orgChart1"/>
    <dgm:cxn modelId="{F02A705E-88B1-441D-9512-5347FDB1A6E0}" type="presOf" srcId="{22606D62-B095-45A0-BB9A-EAA8775FAD6A}" destId="{96A80098-D17B-493B-8295-8F436105A8D0}" srcOrd="0" destOrd="0" presId="urn:microsoft.com/office/officeart/2005/8/layout/orgChart1"/>
    <dgm:cxn modelId="{4F500F57-AB7B-436C-A79C-E9E380E5E918}" type="presOf" srcId="{2152C12B-7343-4F97-8544-3A86842EC815}" destId="{F27015DE-8F9F-48DB-B208-813822C77D39}" srcOrd="0" destOrd="0" presId="urn:microsoft.com/office/officeart/2005/8/layout/orgChart1"/>
    <dgm:cxn modelId="{4AB2D132-C736-4C03-BA7D-29E32208E50C}" srcId="{0C3F33A1-FDEC-4804-8B17-D282B81666E0}" destId="{099F6E49-2C31-4AD1-8612-E26F13650FCC}" srcOrd="0" destOrd="0" parTransId="{FA607319-F9C1-46C8-8AB3-A014ECF8328B}" sibTransId="{A1948CB0-FFF7-4A6E-960B-F7FA803397EC}"/>
    <dgm:cxn modelId="{DECDC96C-C8BE-4E8F-B537-C27B3B0FB3FD}" type="presOf" srcId="{42DF8ABC-BCB1-43EB-8FA1-086CAF2A1A3A}" destId="{A2827B10-8473-4046-BBBB-6D0A74084708}" srcOrd="0" destOrd="0" presId="urn:microsoft.com/office/officeart/2005/8/layout/orgChart1"/>
    <dgm:cxn modelId="{A7D6E1DA-45C8-4980-AAA0-393639219177}" type="presOf" srcId="{C3251D44-0117-4E00-82DD-C486CE39A67B}" destId="{E2039BA8-4867-4DB4-9F82-D85A53D1B2A4}" srcOrd="0" destOrd="0" presId="urn:microsoft.com/office/officeart/2005/8/layout/orgChart1"/>
    <dgm:cxn modelId="{DEF63420-FDA0-4055-BF36-3405DCD38BF0}" type="presParOf" srcId="{877DF662-52F8-474B-AA9B-170913BEA115}" destId="{FDA353F5-CBA2-4B11-A95D-BB77B58AAEF2}" srcOrd="0" destOrd="0" presId="urn:microsoft.com/office/officeart/2005/8/layout/orgChart1"/>
    <dgm:cxn modelId="{6C26DEF0-EC53-4F3B-9891-170E0ABB5696}" type="presParOf" srcId="{FDA353F5-CBA2-4B11-A95D-BB77B58AAEF2}" destId="{C0762A31-A102-423A-A16E-B8E5FA542AE6}" srcOrd="0" destOrd="0" presId="urn:microsoft.com/office/officeart/2005/8/layout/orgChart1"/>
    <dgm:cxn modelId="{24D998FF-EE51-4388-9530-456DA89EF636}" type="presParOf" srcId="{C0762A31-A102-423A-A16E-B8E5FA542AE6}" destId="{333031F3-E5D2-440A-8EDD-40E4EA09C1EE}" srcOrd="0" destOrd="0" presId="urn:microsoft.com/office/officeart/2005/8/layout/orgChart1"/>
    <dgm:cxn modelId="{EFB4AEEE-485D-4C02-A930-29A1E05AA0AD}" type="presParOf" srcId="{C0762A31-A102-423A-A16E-B8E5FA542AE6}" destId="{1A2B52FE-F3D3-4CA3-83A4-FFE73DCC7D2E}" srcOrd="1" destOrd="0" presId="urn:microsoft.com/office/officeart/2005/8/layout/orgChart1"/>
    <dgm:cxn modelId="{20899C1C-3500-491D-BA0D-BFFCD7663E2A}" type="presParOf" srcId="{FDA353F5-CBA2-4B11-A95D-BB77B58AAEF2}" destId="{D2F78980-3733-4D4E-AF34-98FB41C87FB1}" srcOrd="1" destOrd="0" presId="urn:microsoft.com/office/officeart/2005/8/layout/orgChart1"/>
    <dgm:cxn modelId="{5C163474-DDD6-48AC-9161-F08B86992D08}" type="presParOf" srcId="{D2F78980-3733-4D4E-AF34-98FB41C87FB1}" destId="{4D5FD31C-7400-49FE-80A2-F0142B997C4F}" srcOrd="0" destOrd="0" presId="urn:microsoft.com/office/officeart/2005/8/layout/orgChart1"/>
    <dgm:cxn modelId="{A52452F6-E2FE-46D2-94AF-79BFF17C7C33}" type="presParOf" srcId="{D2F78980-3733-4D4E-AF34-98FB41C87FB1}" destId="{5256F4C5-45A5-4C03-A8D2-1F80B473F4B7}" srcOrd="1" destOrd="0" presId="urn:microsoft.com/office/officeart/2005/8/layout/orgChart1"/>
    <dgm:cxn modelId="{FB93EC30-7BD8-4D01-8010-29A04E90B6C7}" type="presParOf" srcId="{5256F4C5-45A5-4C03-A8D2-1F80B473F4B7}" destId="{DEC554B2-0AEF-48E1-82F0-E0A694AA7531}" srcOrd="0" destOrd="0" presId="urn:microsoft.com/office/officeart/2005/8/layout/orgChart1"/>
    <dgm:cxn modelId="{E6F17D58-67EE-474B-BBF3-2B935CAA5550}" type="presParOf" srcId="{DEC554B2-0AEF-48E1-82F0-E0A694AA7531}" destId="{126AFCCD-0A63-41BB-A79F-CBE8BFD0937D}" srcOrd="0" destOrd="0" presId="urn:microsoft.com/office/officeart/2005/8/layout/orgChart1"/>
    <dgm:cxn modelId="{DBAC94B3-A223-4503-A778-A3A3C618FE4A}" type="presParOf" srcId="{DEC554B2-0AEF-48E1-82F0-E0A694AA7531}" destId="{39AE8874-FD1D-45EF-82C6-70209390D260}" srcOrd="1" destOrd="0" presId="urn:microsoft.com/office/officeart/2005/8/layout/orgChart1"/>
    <dgm:cxn modelId="{C965E982-D1F4-4E59-A279-11CAB0910F1D}" type="presParOf" srcId="{5256F4C5-45A5-4C03-A8D2-1F80B473F4B7}" destId="{3F48376D-69AA-49CE-A111-5711A069672E}" srcOrd="1" destOrd="0" presId="urn:microsoft.com/office/officeart/2005/8/layout/orgChart1"/>
    <dgm:cxn modelId="{1E85E091-559B-4B13-8D46-7EB215365983}" type="presParOf" srcId="{3F48376D-69AA-49CE-A111-5711A069672E}" destId="{79F56913-1152-482F-95AF-D5CF17C0B88F}" srcOrd="0" destOrd="0" presId="urn:microsoft.com/office/officeart/2005/8/layout/orgChart1"/>
    <dgm:cxn modelId="{65F79DF2-592F-4229-BF3C-F2918B06236D}" type="presParOf" srcId="{3F48376D-69AA-49CE-A111-5711A069672E}" destId="{E092EABF-3166-4571-9F0B-D2BEC60F28ED}" srcOrd="1" destOrd="0" presId="urn:microsoft.com/office/officeart/2005/8/layout/orgChart1"/>
    <dgm:cxn modelId="{13189579-9984-4F61-A81B-1F5EB6DBDFA7}" type="presParOf" srcId="{E092EABF-3166-4571-9F0B-D2BEC60F28ED}" destId="{017ADCDB-4677-4EBE-A968-6CB84DC41AB7}" srcOrd="0" destOrd="0" presId="urn:microsoft.com/office/officeart/2005/8/layout/orgChart1"/>
    <dgm:cxn modelId="{F52613AA-BD70-407C-AED6-9B80FF6ADE29}" type="presParOf" srcId="{017ADCDB-4677-4EBE-A968-6CB84DC41AB7}" destId="{F27015DE-8F9F-48DB-B208-813822C77D39}" srcOrd="0" destOrd="0" presId="urn:microsoft.com/office/officeart/2005/8/layout/orgChart1"/>
    <dgm:cxn modelId="{C3477632-4530-4A27-8E1F-59432C496416}" type="presParOf" srcId="{017ADCDB-4677-4EBE-A968-6CB84DC41AB7}" destId="{73FCC233-62F1-4049-9FBE-AFF538BE4866}" srcOrd="1" destOrd="0" presId="urn:microsoft.com/office/officeart/2005/8/layout/orgChart1"/>
    <dgm:cxn modelId="{0ACB4EE2-CB04-44B4-95AA-769CCE1205C7}" type="presParOf" srcId="{E092EABF-3166-4571-9F0B-D2BEC60F28ED}" destId="{019E6CFC-A8EE-485A-83CE-221DB2A8A6DB}" srcOrd="1" destOrd="0" presId="urn:microsoft.com/office/officeart/2005/8/layout/orgChart1"/>
    <dgm:cxn modelId="{2625CDA3-B98B-4C92-A710-E202867F4AC6}" type="presParOf" srcId="{019E6CFC-A8EE-485A-83CE-221DB2A8A6DB}" destId="{812ED79B-6502-4A68-8773-F904E9784CE9}" srcOrd="0" destOrd="0" presId="urn:microsoft.com/office/officeart/2005/8/layout/orgChart1"/>
    <dgm:cxn modelId="{88966964-4521-4B6E-9A77-264A68C3FE8A}" type="presParOf" srcId="{019E6CFC-A8EE-485A-83CE-221DB2A8A6DB}" destId="{F8E2D411-D45C-4D91-A871-90D87D4D7E1A}" srcOrd="1" destOrd="0" presId="urn:microsoft.com/office/officeart/2005/8/layout/orgChart1"/>
    <dgm:cxn modelId="{17B98F3D-6156-4CD1-86B1-524039315216}" type="presParOf" srcId="{F8E2D411-D45C-4D91-A871-90D87D4D7E1A}" destId="{49F6F3F0-4A3F-4EE7-90EC-BDA17494A042}" srcOrd="0" destOrd="0" presId="urn:microsoft.com/office/officeart/2005/8/layout/orgChart1"/>
    <dgm:cxn modelId="{5CD1832F-DF5A-4F45-A67E-C6B38CF9405E}" type="presParOf" srcId="{49F6F3F0-4A3F-4EE7-90EC-BDA17494A042}" destId="{8EA436B3-1EB6-4530-9B81-5CE7D1F90B4F}" srcOrd="0" destOrd="0" presId="urn:microsoft.com/office/officeart/2005/8/layout/orgChart1"/>
    <dgm:cxn modelId="{B3520619-F94E-44AA-828D-539FC7F13FED}" type="presParOf" srcId="{49F6F3F0-4A3F-4EE7-90EC-BDA17494A042}" destId="{BC36B27E-E002-41A4-BF9E-4D6350A7446F}" srcOrd="1" destOrd="0" presId="urn:microsoft.com/office/officeart/2005/8/layout/orgChart1"/>
    <dgm:cxn modelId="{8A68A754-8086-4FAF-90FF-E3B45238B44F}" type="presParOf" srcId="{F8E2D411-D45C-4D91-A871-90D87D4D7E1A}" destId="{A7EB872F-7C8E-4727-91D4-C28DA4922D68}" srcOrd="1" destOrd="0" presId="urn:microsoft.com/office/officeart/2005/8/layout/orgChart1"/>
    <dgm:cxn modelId="{EF19C6AD-7E10-47AA-AAFC-43DEF569D589}" type="presParOf" srcId="{F8E2D411-D45C-4D91-A871-90D87D4D7E1A}" destId="{EF7224F1-5BDC-459A-9D94-EC8F4AEA2C78}" srcOrd="2" destOrd="0" presId="urn:microsoft.com/office/officeart/2005/8/layout/orgChart1"/>
    <dgm:cxn modelId="{35DBA994-02DE-48CE-A203-E6ADDB7E1971}" type="presParOf" srcId="{E092EABF-3166-4571-9F0B-D2BEC60F28ED}" destId="{9B4A1FE6-4D53-4523-B314-86943320D944}" srcOrd="2" destOrd="0" presId="urn:microsoft.com/office/officeart/2005/8/layout/orgChart1"/>
    <dgm:cxn modelId="{E6B9AC50-A1D7-4E00-AA9E-E6214213F9CF}" type="presParOf" srcId="{5256F4C5-45A5-4C03-A8D2-1F80B473F4B7}" destId="{B3C6A73F-7F62-4E50-AE74-552D43F23650}" srcOrd="2" destOrd="0" presId="urn:microsoft.com/office/officeart/2005/8/layout/orgChart1"/>
    <dgm:cxn modelId="{CAE80393-E0AC-4282-AA91-7E160CA4931A}" type="presParOf" srcId="{D2F78980-3733-4D4E-AF34-98FB41C87FB1}" destId="{E2039BA8-4867-4DB4-9F82-D85A53D1B2A4}" srcOrd="2" destOrd="0" presId="urn:microsoft.com/office/officeart/2005/8/layout/orgChart1"/>
    <dgm:cxn modelId="{226A21A7-8624-4D15-B122-D4C3F93AD734}" type="presParOf" srcId="{D2F78980-3733-4D4E-AF34-98FB41C87FB1}" destId="{4BC8D145-CC69-4CFF-BC59-5F294E64871C}" srcOrd="3" destOrd="0" presId="urn:microsoft.com/office/officeart/2005/8/layout/orgChart1"/>
    <dgm:cxn modelId="{6335C441-083E-4FAA-90D3-8CE99A8799CA}" type="presParOf" srcId="{4BC8D145-CC69-4CFF-BC59-5F294E64871C}" destId="{3F564548-8C40-4937-991F-4A5FE7D84A73}" srcOrd="0" destOrd="0" presId="urn:microsoft.com/office/officeart/2005/8/layout/orgChart1"/>
    <dgm:cxn modelId="{5F371AFC-742C-4885-AF4C-13F4EFA24B25}" type="presParOf" srcId="{3F564548-8C40-4937-991F-4A5FE7D84A73}" destId="{A78E99EE-184F-4A1B-AD44-8A8AD5CCA272}" srcOrd="0" destOrd="0" presId="urn:microsoft.com/office/officeart/2005/8/layout/orgChart1"/>
    <dgm:cxn modelId="{1F1E129F-2EB6-4394-86B7-8BE0148EACB9}" type="presParOf" srcId="{3F564548-8C40-4937-991F-4A5FE7D84A73}" destId="{03C029D1-3DD6-47F0-9A88-FEAA5B67059E}" srcOrd="1" destOrd="0" presId="urn:microsoft.com/office/officeart/2005/8/layout/orgChart1"/>
    <dgm:cxn modelId="{9EBC35D1-2C68-48A2-8503-A5DF6B36235D}" type="presParOf" srcId="{4BC8D145-CC69-4CFF-BC59-5F294E64871C}" destId="{C48CFE72-9635-492E-90C8-84C5F5E4C319}" srcOrd="1" destOrd="0" presId="urn:microsoft.com/office/officeart/2005/8/layout/orgChart1"/>
    <dgm:cxn modelId="{D8360DE8-0136-414E-B5EB-0F3463AF66FE}" type="presParOf" srcId="{C48CFE72-9635-492E-90C8-84C5F5E4C319}" destId="{B572C51A-EA01-4EC8-812D-C82F54D0D797}" srcOrd="0" destOrd="0" presId="urn:microsoft.com/office/officeart/2005/8/layout/orgChart1"/>
    <dgm:cxn modelId="{DACA96D2-E17B-44F7-9549-640D356DC63F}" type="presParOf" srcId="{C48CFE72-9635-492E-90C8-84C5F5E4C319}" destId="{EDF74420-EC24-47D8-B907-F24D238DE4AC}" srcOrd="1" destOrd="0" presId="urn:microsoft.com/office/officeart/2005/8/layout/orgChart1"/>
    <dgm:cxn modelId="{E5A3F886-493D-4AD7-84B9-090FE88231FC}" type="presParOf" srcId="{EDF74420-EC24-47D8-B907-F24D238DE4AC}" destId="{132BE289-E427-4D37-9092-D4E7FFEBF4A9}" srcOrd="0" destOrd="0" presId="urn:microsoft.com/office/officeart/2005/8/layout/orgChart1"/>
    <dgm:cxn modelId="{8B5FA335-16F3-4738-BAFD-CFCC33D076AB}" type="presParOf" srcId="{132BE289-E427-4D37-9092-D4E7FFEBF4A9}" destId="{CE421AE2-7A73-43F1-86FD-18784E9F27E3}" srcOrd="0" destOrd="0" presId="urn:microsoft.com/office/officeart/2005/8/layout/orgChart1"/>
    <dgm:cxn modelId="{C2AB8069-26E5-4930-A061-E01811587232}" type="presParOf" srcId="{132BE289-E427-4D37-9092-D4E7FFEBF4A9}" destId="{DABC59FF-0CA1-46FB-80FD-8F6506D6068E}" srcOrd="1" destOrd="0" presId="urn:microsoft.com/office/officeart/2005/8/layout/orgChart1"/>
    <dgm:cxn modelId="{B02D6C6B-0FB4-4215-80CA-D8D4B5997A6C}" type="presParOf" srcId="{EDF74420-EC24-47D8-B907-F24D238DE4AC}" destId="{FC5304B9-2DC5-4905-951D-17F405B4F5EA}" srcOrd="1" destOrd="0" presId="urn:microsoft.com/office/officeart/2005/8/layout/orgChart1"/>
    <dgm:cxn modelId="{7996F9B5-92D0-4A42-9F51-98E285DE53DE}" type="presParOf" srcId="{FC5304B9-2DC5-4905-951D-17F405B4F5EA}" destId="{473EA46A-5E47-4A9B-9711-31397A4F6DEC}" srcOrd="0" destOrd="0" presId="urn:microsoft.com/office/officeart/2005/8/layout/orgChart1"/>
    <dgm:cxn modelId="{62C15723-6EEA-42FE-8171-70A59FBAF633}" type="presParOf" srcId="{FC5304B9-2DC5-4905-951D-17F405B4F5EA}" destId="{864B960F-05D8-410E-9AEE-8862A9E813BF}" srcOrd="1" destOrd="0" presId="urn:microsoft.com/office/officeart/2005/8/layout/orgChart1"/>
    <dgm:cxn modelId="{C2FD02A9-DC45-4715-B75D-9FD3B4AFCDA9}" type="presParOf" srcId="{864B960F-05D8-410E-9AEE-8862A9E813BF}" destId="{1AB57E4D-236E-4CDC-96B6-B612B7B694B1}" srcOrd="0" destOrd="0" presId="urn:microsoft.com/office/officeart/2005/8/layout/orgChart1"/>
    <dgm:cxn modelId="{3F677F26-0ECE-4312-A6A3-A3B1BB49C2B9}" type="presParOf" srcId="{1AB57E4D-236E-4CDC-96B6-B612B7B694B1}" destId="{A2827B10-8473-4046-BBBB-6D0A74084708}" srcOrd="0" destOrd="0" presId="urn:microsoft.com/office/officeart/2005/8/layout/orgChart1"/>
    <dgm:cxn modelId="{2469CB2A-16B3-42C5-B062-56171E5B0DDF}" type="presParOf" srcId="{1AB57E4D-236E-4CDC-96B6-B612B7B694B1}" destId="{95B5BD99-778C-43A8-A710-3A4B4A56BE22}" srcOrd="1" destOrd="0" presId="urn:microsoft.com/office/officeart/2005/8/layout/orgChart1"/>
    <dgm:cxn modelId="{528D317A-14D3-4DF8-A695-847DBF86B5F8}" type="presParOf" srcId="{864B960F-05D8-410E-9AEE-8862A9E813BF}" destId="{4B67A1FA-BD28-4C0F-937A-246D8047C6CB}" srcOrd="1" destOrd="0" presId="urn:microsoft.com/office/officeart/2005/8/layout/orgChart1"/>
    <dgm:cxn modelId="{C775FCCE-F0DB-4267-B5C8-30D9F5BF645B}" type="presParOf" srcId="{864B960F-05D8-410E-9AEE-8862A9E813BF}" destId="{B71E7817-F238-4046-A256-EAED7ECE7DFC}" srcOrd="2" destOrd="0" presId="urn:microsoft.com/office/officeart/2005/8/layout/orgChart1"/>
    <dgm:cxn modelId="{99869AD7-D0D3-4EDF-A256-736B0564ABC4}" type="presParOf" srcId="{EDF74420-EC24-47D8-B907-F24D238DE4AC}" destId="{28225015-52C9-4F2E-917B-1DC14955933B}" srcOrd="2" destOrd="0" presId="urn:microsoft.com/office/officeart/2005/8/layout/orgChart1"/>
    <dgm:cxn modelId="{BAF86C62-2CCF-4C9A-9CDD-244A2D543640}" type="presParOf" srcId="{C48CFE72-9635-492E-90C8-84C5F5E4C319}" destId="{96A80098-D17B-493B-8295-8F436105A8D0}" srcOrd="2" destOrd="0" presId="urn:microsoft.com/office/officeart/2005/8/layout/orgChart1"/>
    <dgm:cxn modelId="{734B5E5F-7640-41DB-9FA6-100943F88B2D}" type="presParOf" srcId="{C48CFE72-9635-492E-90C8-84C5F5E4C319}" destId="{4D4390AD-CA37-42B4-8E54-6B34FECB72B6}" srcOrd="3" destOrd="0" presId="urn:microsoft.com/office/officeart/2005/8/layout/orgChart1"/>
    <dgm:cxn modelId="{69915356-F5E9-4FFD-BFEC-3A7EA5186F31}" type="presParOf" srcId="{4D4390AD-CA37-42B4-8E54-6B34FECB72B6}" destId="{D23F072D-819F-4E8B-95F1-3DA47CE1512D}" srcOrd="0" destOrd="0" presId="urn:microsoft.com/office/officeart/2005/8/layout/orgChart1"/>
    <dgm:cxn modelId="{F26DAFC0-59F3-47A8-92AE-CB33566E59F8}" type="presParOf" srcId="{D23F072D-819F-4E8B-95F1-3DA47CE1512D}" destId="{BB845377-53E0-45E0-9C3F-63F1E025CF33}" srcOrd="0" destOrd="0" presId="urn:microsoft.com/office/officeart/2005/8/layout/orgChart1"/>
    <dgm:cxn modelId="{DE39FE42-C728-45E5-8063-64C1981DC108}" type="presParOf" srcId="{D23F072D-819F-4E8B-95F1-3DA47CE1512D}" destId="{BC81AC6A-F312-4B86-A36B-26722E135159}" srcOrd="1" destOrd="0" presId="urn:microsoft.com/office/officeart/2005/8/layout/orgChart1"/>
    <dgm:cxn modelId="{A29BCA2E-9A15-49AC-AF57-9D9DC8568AA3}" type="presParOf" srcId="{4D4390AD-CA37-42B4-8E54-6B34FECB72B6}" destId="{C1CD07FC-58E7-4595-AEA3-2422F405AD51}" srcOrd="1" destOrd="0" presId="urn:microsoft.com/office/officeart/2005/8/layout/orgChart1"/>
    <dgm:cxn modelId="{65560D71-EC20-4E6B-946D-81ECE9DC6209}" type="presParOf" srcId="{C1CD07FC-58E7-4595-AEA3-2422F405AD51}" destId="{E459015A-5FBE-4E2B-8DE3-D076AE369733}" srcOrd="0" destOrd="0" presId="urn:microsoft.com/office/officeart/2005/8/layout/orgChart1"/>
    <dgm:cxn modelId="{613CBA8D-5B74-424E-90E1-6FDD68762D27}" type="presParOf" srcId="{C1CD07FC-58E7-4595-AEA3-2422F405AD51}" destId="{D8FBE5B3-DECD-43B4-8B91-C2D56B3EEF9F}" srcOrd="1" destOrd="0" presId="urn:microsoft.com/office/officeart/2005/8/layout/orgChart1"/>
    <dgm:cxn modelId="{AED5B321-BC28-47EB-AA95-8F6F4154A59F}" type="presParOf" srcId="{D8FBE5B3-DECD-43B4-8B91-C2D56B3EEF9F}" destId="{1CEEC74E-FA42-401F-87A5-A3E347594E2F}" srcOrd="0" destOrd="0" presId="urn:microsoft.com/office/officeart/2005/8/layout/orgChart1"/>
    <dgm:cxn modelId="{D302B42E-CC47-4536-ADC2-BC05C017835A}" type="presParOf" srcId="{1CEEC74E-FA42-401F-87A5-A3E347594E2F}" destId="{0EE5DF92-514B-4459-B5C1-7B41072AACAA}" srcOrd="0" destOrd="0" presId="urn:microsoft.com/office/officeart/2005/8/layout/orgChart1"/>
    <dgm:cxn modelId="{3D2A806C-015A-4F57-8EDE-8F88484DE5E3}" type="presParOf" srcId="{1CEEC74E-FA42-401F-87A5-A3E347594E2F}" destId="{2CD94905-B1BB-4E47-ABBE-F495A9018E1A}" srcOrd="1" destOrd="0" presId="urn:microsoft.com/office/officeart/2005/8/layout/orgChart1"/>
    <dgm:cxn modelId="{B6344BE3-98A8-46F2-9FA3-79361878ABF7}" type="presParOf" srcId="{D8FBE5B3-DECD-43B4-8B91-C2D56B3EEF9F}" destId="{D17F8BAD-D372-47EA-9DE7-9120BC462B26}" srcOrd="1" destOrd="0" presId="urn:microsoft.com/office/officeart/2005/8/layout/orgChart1"/>
    <dgm:cxn modelId="{2553A9DA-5BD5-42E2-B3D2-9062C32D0BA8}" type="presParOf" srcId="{D17F8BAD-D372-47EA-9DE7-9120BC462B26}" destId="{CE1AF44B-A0C2-4BA0-94BD-B2DBBAD325A6}" srcOrd="0" destOrd="0" presId="urn:microsoft.com/office/officeart/2005/8/layout/orgChart1"/>
    <dgm:cxn modelId="{93E94F33-B454-47E3-9470-83F875F87D82}" type="presParOf" srcId="{D17F8BAD-D372-47EA-9DE7-9120BC462B26}" destId="{60820269-006F-4B6B-BEFC-606A23ABB991}" srcOrd="1" destOrd="0" presId="urn:microsoft.com/office/officeart/2005/8/layout/orgChart1"/>
    <dgm:cxn modelId="{A341FBDD-0E75-443D-9D8A-137BDDC34AA7}" type="presParOf" srcId="{60820269-006F-4B6B-BEFC-606A23ABB991}" destId="{B870A47F-55F3-4682-8F48-84A73D6F6AE4}" srcOrd="0" destOrd="0" presId="urn:microsoft.com/office/officeart/2005/8/layout/orgChart1"/>
    <dgm:cxn modelId="{155AA012-C652-472B-B482-835FA62030B8}" type="presParOf" srcId="{B870A47F-55F3-4682-8F48-84A73D6F6AE4}" destId="{78203FEC-5EE5-4DDE-8D51-A8E0567D0A77}" srcOrd="0" destOrd="0" presId="urn:microsoft.com/office/officeart/2005/8/layout/orgChart1"/>
    <dgm:cxn modelId="{CF55B3B4-8FE0-4E07-BBED-60E4C53AA8DA}" type="presParOf" srcId="{B870A47F-55F3-4682-8F48-84A73D6F6AE4}" destId="{A539F908-181C-4D27-B9DF-90459ECC7C3C}" srcOrd="1" destOrd="0" presId="urn:microsoft.com/office/officeart/2005/8/layout/orgChart1"/>
    <dgm:cxn modelId="{F3B44BAC-8CD7-483A-ADAA-52BDBB65C9B5}" type="presParOf" srcId="{60820269-006F-4B6B-BEFC-606A23ABB991}" destId="{E08E06FA-8BB4-4C50-84EF-0DCD8BFCEF36}" srcOrd="1" destOrd="0" presId="urn:microsoft.com/office/officeart/2005/8/layout/orgChart1"/>
    <dgm:cxn modelId="{5436D063-F659-4450-8DCB-DA60D5878E72}" type="presParOf" srcId="{60820269-006F-4B6B-BEFC-606A23ABB991}" destId="{AD844300-A7D9-4B2C-A62E-E2AFC6A83B9F}" srcOrd="2" destOrd="0" presId="urn:microsoft.com/office/officeart/2005/8/layout/orgChart1"/>
    <dgm:cxn modelId="{E2E86FF2-F5F4-4E06-AFC5-F94790193D1C}" type="presParOf" srcId="{D8FBE5B3-DECD-43B4-8B91-C2D56B3EEF9F}" destId="{2493122D-4CAA-4508-B88E-59AED7A0BD45}" srcOrd="2" destOrd="0" presId="urn:microsoft.com/office/officeart/2005/8/layout/orgChart1"/>
    <dgm:cxn modelId="{4929FB0E-77E7-4972-8FAF-C9962788D117}" type="presParOf" srcId="{4D4390AD-CA37-42B4-8E54-6B34FECB72B6}" destId="{C69ED805-E6DE-4CEC-986F-2D6B2B1E4965}" srcOrd="2" destOrd="0" presId="urn:microsoft.com/office/officeart/2005/8/layout/orgChart1"/>
    <dgm:cxn modelId="{F716850A-B19C-4C9F-A870-C3AE5C8D4FBF}" type="presParOf" srcId="{4BC8D145-CC69-4CFF-BC59-5F294E64871C}" destId="{5617EFAC-863A-4DF9-BC9C-E5EF690768A0}" srcOrd="2" destOrd="0" presId="urn:microsoft.com/office/officeart/2005/8/layout/orgChart1"/>
    <dgm:cxn modelId="{4007EBC4-B350-4EE5-85DE-416A5345EB93}" type="presParOf" srcId="{FDA353F5-CBA2-4B11-A95D-BB77B58AAEF2}" destId="{94220A34-79B7-43A2-9B71-69E649A124D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7790BD-1266-4B02-AA34-1AA06CF11EEF}" type="doc">
      <dgm:prSet loTypeId="urn:microsoft.com/office/officeart/2005/8/layout/orgChart1" loCatId="hierarchy" qsTypeId="urn:microsoft.com/office/officeart/2005/8/quickstyle/simple3" qsCatId="simple" csTypeId="urn:microsoft.com/office/officeart/2005/8/colors/accent1_5" csCatId="accent1" phldr="1"/>
      <dgm:spPr/>
      <dgm:t>
        <a:bodyPr/>
        <a:lstStyle/>
        <a:p>
          <a:endParaRPr lang="ru-RU"/>
        </a:p>
      </dgm:t>
    </dgm:pt>
    <dgm:pt modelId="{261574F5-EAF0-45E5-899A-C5650B0B56E2}">
      <dgm:prSet phldrT="[Текст]" custT="1"/>
      <dgm:spPr/>
      <dgm:t>
        <a:bodyPr/>
        <a:lstStyle/>
        <a:p>
          <a:r>
            <a:rPr lang="en-US" sz="1800" dirty="0" smtClean="0"/>
            <a:t>Protein amino acids</a:t>
          </a:r>
          <a:endParaRPr lang="ru-RU" sz="1800" dirty="0"/>
        </a:p>
      </dgm:t>
    </dgm:pt>
    <dgm:pt modelId="{03417239-7549-42E9-B202-B73D06348F78}" type="parTrans" cxnId="{0A470FF4-760A-4CA1-95F5-5B0EFB4E43DF}">
      <dgm:prSet/>
      <dgm:spPr/>
      <dgm:t>
        <a:bodyPr/>
        <a:lstStyle/>
        <a:p>
          <a:endParaRPr lang="ru-RU"/>
        </a:p>
      </dgm:t>
    </dgm:pt>
    <dgm:pt modelId="{ADD4C569-E002-4CD7-ABE9-EE6D063D197F}" type="sibTrans" cxnId="{0A470FF4-760A-4CA1-95F5-5B0EFB4E43DF}">
      <dgm:prSet/>
      <dgm:spPr/>
      <dgm:t>
        <a:bodyPr/>
        <a:lstStyle/>
        <a:p>
          <a:endParaRPr lang="ru-RU"/>
        </a:p>
      </dgm:t>
    </dgm:pt>
    <dgm:pt modelId="{357EBAE1-7908-461C-93FD-43C279905ACA}">
      <dgm:prSet phldrT="[Текст]" custT="1"/>
      <dgm:spPr/>
      <dgm:t>
        <a:bodyPr/>
        <a:lstStyle/>
        <a:p>
          <a:r>
            <a:rPr lang="en-US" sz="1800" dirty="0" smtClean="0"/>
            <a:t>Hydrophobic radical (8 amino acids)</a:t>
          </a:r>
          <a:endParaRPr lang="ru-RU" sz="1800" dirty="0"/>
        </a:p>
      </dgm:t>
    </dgm:pt>
    <dgm:pt modelId="{0088D040-4ACC-465C-92A1-E52990B18586}" type="parTrans" cxnId="{1243E19E-0AE1-46FD-A32A-A8908156C085}">
      <dgm:prSet/>
      <dgm:spPr/>
      <dgm:t>
        <a:bodyPr/>
        <a:lstStyle/>
        <a:p>
          <a:endParaRPr lang="ru-RU"/>
        </a:p>
      </dgm:t>
    </dgm:pt>
    <dgm:pt modelId="{4AB830B9-905C-4F08-9710-CB7F2E32B292}" type="sibTrans" cxnId="{1243E19E-0AE1-46FD-A32A-A8908156C085}">
      <dgm:prSet/>
      <dgm:spPr/>
      <dgm:t>
        <a:bodyPr/>
        <a:lstStyle/>
        <a:p>
          <a:endParaRPr lang="ru-RU"/>
        </a:p>
      </dgm:t>
    </dgm:pt>
    <dgm:pt modelId="{7767E1FA-A03C-4356-AF9A-484E636E8217}">
      <dgm:prSet phldrT="[Текст]" custT="1"/>
      <dgm:spPr/>
      <dgm:t>
        <a:bodyPr/>
        <a:lstStyle/>
        <a:p>
          <a:r>
            <a:rPr lang="en-US" sz="1800" dirty="0" smtClean="0"/>
            <a:t>Ala, etc.</a:t>
          </a:r>
          <a:endParaRPr lang="ru-RU" sz="1800" dirty="0"/>
        </a:p>
      </dgm:t>
    </dgm:pt>
    <dgm:pt modelId="{6B060057-6A98-46E0-A89A-A755C78FA240}" type="parTrans" cxnId="{79C48864-5070-4DFC-86AF-6D8ECD4A21CF}">
      <dgm:prSet/>
      <dgm:spPr/>
      <dgm:t>
        <a:bodyPr/>
        <a:lstStyle/>
        <a:p>
          <a:endParaRPr lang="ru-RU"/>
        </a:p>
      </dgm:t>
    </dgm:pt>
    <dgm:pt modelId="{2E9B490B-33AC-411C-BC59-284D44CFCFF6}" type="sibTrans" cxnId="{79C48864-5070-4DFC-86AF-6D8ECD4A21CF}">
      <dgm:prSet/>
      <dgm:spPr/>
      <dgm:t>
        <a:bodyPr/>
        <a:lstStyle/>
        <a:p>
          <a:endParaRPr lang="ru-RU"/>
        </a:p>
      </dgm:t>
    </dgm:pt>
    <dgm:pt modelId="{FAACF738-5677-401C-8C27-C1CEC17BB2CB}">
      <dgm:prSet phldrT="[Текст]" custT="1"/>
      <dgm:spPr/>
      <dgm:t>
        <a:bodyPr/>
        <a:lstStyle/>
        <a:p>
          <a:r>
            <a:rPr lang="en-US" sz="1800" dirty="0" smtClean="0"/>
            <a:t>Hydrophilic radical (12 amino acids)</a:t>
          </a:r>
          <a:endParaRPr lang="ru-RU" sz="1800" dirty="0"/>
        </a:p>
      </dgm:t>
    </dgm:pt>
    <dgm:pt modelId="{E7A3FD90-6287-46E9-ACEF-DB539E9F79E3}" type="parTrans" cxnId="{2C3C515E-2705-4A3A-9AB2-8678C862A67F}">
      <dgm:prSet/>
      <dgm:spPr/>
      <dgm:t>
        <a:bodyPr/>
        <a:lstStyle/>
        <a:p>
          <a:endParaRPr lang="ru-RU"/>
        </a:p>
      </dgm:t>
    </dgm:pt>
    <dgm:pt modelId="{2CEE0367-8C85-4B7E-B52C-3073AD90245D}" type="sibTrans" cxnId="{2C3C515E-2705-4A3A-9AB2-8678C862A67F}">
      <dgm:prSet/>
      <dgm:spPr/>
      <dgm:t>
        <a:bodyPr/>
        <a:lstStyle/>
        <a:p>
          <a:endParaRPr lang="ru-RU"/>
        </a:p>
      </dgm:t>
    </dgm:pt>
    <dgm:pt modelId="{FF825162-7098-4AEB-9535-995F311C9F38}">
      <dgm:prSet phldrT="[Текст]" custT="1"/>
      <dgm:spPr/>
      <dgm:t>
        <a:bodyPr/>
        <a:lstStyle/>
        <a:p>
          <a:r>
            <a:rPr lang="en-US" sz="1400" dirty="0" smtClean="0"/>
            <a:t>Hydrophilic polar uncharged</a:t>
          </a:r>
          <a:endParaRPr lang="ru-RU" sz="1400" dirty="0" smtClean="0"/>
        </a:p>
        <a:p>
          <a:r>
            <a:rPr lang="en-US" sz="1400" dirty="0" smtClean="0"/>
            <a:t>(7 AA) Glycine, </a:t>
          </a:r>
          <a:r>
            <a:rPr lang="en-US" sz="1400" dirty="0" err="1" smtClean="0"/>
            <a:t>gln</a:t>
          </a:r>
          <a:r>
            <a:rPr lang="en-US" sz="1400" dirty="0" smtClean="0"/>
            <a:t>, </a:t>
          </a:r>
          <a:r>
            <a:rPr lang="en-US" sz="1400" dirty="0" err="1" smtClean="0"/>
            <a:t>ser</a:t>
          </a:r>
          <a:r>
            <a:rPr lang="en-US" sz="1400" dirty="0" smtClean="0"/>
            <a:t>, cis, etc.</a:t>
          </a:r>
          <a:endParaRPr lang="ru-RU" sz="1400" dirty="0"/>
        </a:p>
      </dgm:t>
    </dgm:pt>
    <dgm:pt modelId="{760E2621-EC07-4C03-A65A-37B8E899D57A}" type="parTrans" cxnId="{6A0AFB39-7FB1-426D-8DC5-27A1558642F7}">
      <dgm:prSet/>
      <dgm:spPr/>
      <dgm:t>
        <a:bodyPr/>
        <a:lstStyle/>
        <a:p>
          <a:endParaRPr lang="ru-RU"/>
        </a:p>
      </dgm:t>
    </dgm:pt>
    <dgm:pt modelId="{CA491D69-DD95-4631-B409-9F4FFA843FF8}" type="sibTrans" cxnId="{6A0AFB39-7FB1-426D-8DC5-27A1558642F7}">
      <dgm:prSet/>
      <dgm:spPr/>
      <dgm:t>
        <a:bodyPr/>
        <a:lstStyle/>
        <a:p>
          <a:endParaRPr lang="ru-RU"/>
        </a:p>
      </dgm:t>
    </dgm:pt>
    <dgm:pt modelId="{26D9552E-0B8D-457F-8D0D-31B9D20EECE0}">
      <dgm:prSet phldrT="[Текст]" custT="1"/>
      <dgm:spPr/>
      <dgm:t>
        <a:bodyPr/>
        <a:lstStyle/>
        <a:p>
          <a:r>
            <a:rPr lang="en-US" sz="1400" dirty="0" smtClean="0"/>
            <a:t>Hydrophilic polar negatively charged (2 AA) </a:t>
          </a:r>
          <a:r>
            <a:rPr lang="en-US" sz="1400" dirty="0" err="1" smtClean="0"/>
            <a:t>Glu</a:t>
          </a:r>
          <a:r>
            <a:rPr lang="en-US" sz="1400" dirty="0" smtClean="0"/>
            <a:t> and asp</a:t>
          </a:r>
          <a:endParaRPr lang="ru-RU" sz="1400" dirty="0"/>
        </a:p>
      </dgm:t>
    </dgm:pt>
    <dgm:pt modelId="{840309C8-E63B-4456-B7AB-F73B166682F6}" type="parTrans" cxnId="{0219AA88-93B0-4BF4-91B6-84CA614E5F72}">
      <dgm:prSet/>
      <dgm:spPr/>
      <dgm:t>
        <a:bodyPr/>
        <a:lstStyle/>
        <a:p>
          <a:endParaRPr lang="ru-RU"/>
        </a:p>
      </dgm:t>
    </dgm:pt>
    <dgm:pt modelId="{65F847AC-E658-41F3-A69F-01264F91F140}" type="sibTrans" cxnId="{0219AA88-93B0-4BF4-91B6-84CA614E5F72}">
      <dgm:prSet/>
      <dgm:spPr/>
      <dgm:t>
        <a:bodyPr/>
        <a:lstStyle/>
        <a:p>
          <a:endParaRPr lang="ru-RU"/>
        </a:p>
      </dgm:t>
    </dgm:pt>
    <dgm:pt modelId="{B15D3D22-BE1F-4AB1-9D5B-48F5BF314983}">
      <dgm:prSet phldrT="[Текст]" custT="1"/>
      <dgm:spPr/>
      <dgm:t>
        <a:bodyPr/>
        <a:lstStyle/>
        <a:p>
          <a:r>
            <a:rPr lang="en-US" sz="1400" dirty="0" smtClean="0"/>
            <a:t>Hydrophilic polar positively charged (3 AA) His, </a:t>
          </a:r>
          <a:r>
            <a:rPr lang="en-US" sz="1400" dirty="0" err="1" smtClean="0"/>
            <a:t>arg</a:t>
          </a:r>
          <a:r>
            <a:rPr lang="en-US" sz="1400" dirty="0" smtClean="0"/>
            <a:t> and </a:t>
          </a:r>
          <a:r>
            <a:rPr lang="en-US" sz="1400" dirty="0" err="1" smtClean="0"/>
            <a:t>lys</a:t>
          </a:r>
          <a:endParaRPr lang="ru-RU" sz="1400" dirty="0"/>
        </a:p>
      </dgm:t>
    </dgm:pt>
    <dgm:pt modelId="{91DCA354-AAFA-4CE9-824A-6432EAD94E5C}" type="parTrans" cxnId="{58829DED-81D3-42C5-9AF0-49911B8D3C0A}">
      <dgm:prSet/>
      <dgm:spPr/>
      <dgm:t>
        <a:bodyPr/>
        <a:lstStyle/>
        <a:p>
          <a:endParaRPr lang="ru-RU"/>
        </a:p>
      </dgm:t>
    </dgm:pt>
    <dgm:pt modelId="{973BCBE8-7902-4DAB-8E5F-1AD6B091F80F}" type="sibTrans" cxnId="{58829DED-81D3-42C5-9AF0-49911B8D3C0A}">
      <dgm:prSet/>
      <dgm:spPr/>
      <dgm:t>
        <a:bodyPr/>
        <a:lstStyle/>
        <a:p>
          <a:endParaRPr lang="ru-RU"/>
        </a:p>
      </dgm:t>
    </dgm:pt>
    <dgm:pt modelId="{408CDD16-BCF2-46AD-99F5-82E57A7F6F0D}" type="pres">
      <dgm:prSet presAssocID="{227790BD-1266-4B02-AA34-1AA06CF11EEF}" presName="hierChild1" presStyleCnt="0">
        <dgm:presLayoutVars>
          <dgm:orgChart val="1"/>
          <dgm:chPref val="1"/>
          <dgm:dir/>
          <dgm:animOne val="branch"/>
          <dgm:animLvl val="lvl"/>
          <dgm:resizeHandles/>
        </dgm:presLayoutVars>
      </dgm:prSet>
      <dgm:spPr/>
      <dgm:t>
        <a:bodyPr/>
        <a:lstStyle/>
        <a:p>
          <a:endParaRPr lang="ru-RU"/>
        </a:p>
      </dgm:t>
    </dgm:pt>
    <dgm:pt modelId="{08F2112B-8F5E-4BF6-8C85-D781EC614DA3}" type="pres">
      <dgm:prSet presAssocID="{261574F5-EAF0-45E5-899A-C5650B0B56E2}" presName="hierRoot1" presStyleCnt="0">
        <dgm:presLayoutVars>
          <dgm:hierBranch val="init"/>
        </dgm:presLayoutVars>
      </dgm:prSet>
      <dgm:spPr/>
      <dgm:t>
        <a:bodyPr/>
        <a:lstStyle/>
        <a:p>
          <a:endParaRPr lang="ru-RU"/>
        </a:p>
      </dgm:t>
    </dgm:pt>
    <dgm:pt modelId="{FBD72519-5D48-4CD1-A595-FF5344AE2857}" type="pres">
      <dgm:prSet presAssocID="{261574F5-EAF0-45E5-899A-C5650B0B56E2}" presName="rootComposite1" presStyleCnt="0"/>
      <dgm:spPr/>
      <dgm:t>
        <a:bodyPr/>
        <a:lstStyle/>
        <a:p>
          <a:endParaRPr lang="ru-RU"/>
        </a:p>
      </dgm:t>
    </dgm:pt>
    <dgm:pt modelId="{E088418D-52D5-49B5-A142-9E5356C8ABF9}" type="pres">
      <dgm:prSet presAssocID="{261574F5-EAF0-45E5-899A-C5650B0B56E2}" presName="rootText1" presStyleLbl="node0" presStyleIdx="0" presStyleCnt="1">
        <dgm:presLayoutVars>
          <dgm:chPref val="3"/>
        </dgm:presLayoutVars>
      </dgm:prSet>
      <dgm:spPr/>
      <dgm:t>
        <a:bodyPr/>
        <a:lstStyle/>
        <a:p>
          <a:endParaRPr lang="ru-RU"/>
        </a:p>
      </dgm:t>
    </dgm:pt>
    <dgm:pt modelId="{A838E684-5DE1-402F-A570-F3A694D1233E}" type="pres">
      <dgm:prSet presAssocID="{261574F5-EAF0-45E5-899A-C5650B0B56E2}" presName="rootConnector1" presStyleLbl="node1" presStyleIdx="0" presStyleCnt="0"/>
      <dgm:spPr/>
      <dgm:t>
        <a:bodyPr/>
        <a:lstStyle/>
        <a:p>
          <a:endParaRPr lang="ru-RU"/>
        </a:p>
      </dgm:t>
    </dgm:pt>
    <dgm:pt modelId="{69A221B9-F12E-4D7F-B456-C4D9B5CE41A6}" type="pres">
      <dgm:prSet presAssocID="{261574F5-EAF0-45E5-899A-C5650B0B56E2}" presName="hierChild2" presStyleCnt="0"/>
      <dgm:spPr/>
      <dgm:t>
        <a:bodyPr/>
        <a:lstStyle/>
        <a:p>
          <a:endParaRPr lang="ru-RU"/>
        </a:p>
      </dgm:t>
    </dgm:pt>
    <dgm:pt modelId="{00BFEDD3-B4B3-485F-B46F-EAE13916320F}" type="pres">
      <dgm:prSet presAssocID="{0088D040-4ACC-465C-92A1-E52990B18586}" presName="Name37" presStyleLbl="parChTrans1D2" presStyleIdx="0" presStyleCnt="2"/>
      <dgm:spPr/>
      <dgm:t>
        <a:bodyPr/>
        <a:lstStyle/>
        <a:p>
          <a:endParaRPr lang="ru-RU"/>
        </a:p>
      </dgm:t>
    </dgm:pt>
    <dgm:pt modelId="{7958FC2D-3FEB-4926-8B83-76AB5B709197}" type="pres">
      <dgm:prSet presAssocID="{357EBAE1-7908-461C-93FD-43C279905ACA}" presName="hierRoot2" presStyleCnt="0">
        <dgm:presLayoutVars>
          <dgm:hierBranch val="init"/>
        </dgm:presLayoutVars>
      </dgm:prSet>
      <dgm:spPr/>
      <dgm:t>
        <a:bodyPr/>
        <a:lstStyle/>
        <a:p>
          <a:endParaRPr lang="ru-RU"/>
        </a:p>
      </dgm:t>
    </dgm:pt>
    <dgm:pt modelId="{E09F70D6-2D16-4DD5-BCC7-5A05C4B064E1}" type="pres">
      <dgm:prSet presAssocID="{357EBAE1-7908-461C-93FD-43C279905ACA}" presName="rootComposite" presStyleCnt="0"/>
      <dgm:spPr/>
      <dgm:t>
        <a:bodyPr/>
        <a:lstStyle/>
        <a:p>
          <a:endParaRPr lang="ru-RU"/>
        </a:p>
      </dgm:t>
    </dgm:pt>
    <dgm:pt modelId="{77BF4389-071B-448F-B33C-B4A6B3F7479E}" type="pres">
      <dgm:prSet presAssocID="{357EBAE1-7908-461C-93FD-43C279905ACA}" presName="rootText" presStyleLbl="node2" presStyleIdx="0" presStyleCnt="2">
        <dgm:presLayoutVars>
          <dgm:chPref val="3"/>
        </dgm:presLayoutVars>
      </dgm:prSet>
      <dgm:spPr/>
      <dgm:t>
        <a:bodyPr/>
        <a:lstStyle/>
        <a:p>
          <a:endParaRPr lang="ru-RU"/>
        </a:p>
      </dgm:t>
    </dgm:pt>
    <dgm:pt modelId="{98624649-31C0-47BB-937C-87AF837A585D}" type="pres">
      <dgm:prSet presAssocID="{357EBAE1-7908-461C-93FD-43C279905ACA}" presName="rootConnector" presStyleLbl="node2" presStyleIdx="0" presStyleCnt="2"/>
      <dgm:spPr/>
      <dgm:t>
        <a:bodyPr/>
        <a:lstStyle/>
        <a:p>
          <a:endParaRPr lang="ru-RU"/>
        </a:p>
      </dgm:t>
    </dgm:pt>
    <dgm:pt modelId="{AC8317B1-6B2A-4B40-A20D-4F5FD1CCCE3D}" type="pres">
      <dgm:prSet presAssocID="{357EBAE1-7908-461C-93FD-43C279905ACA}" presName="hierChild4" presStyleCnt="0"/>
      <dgm:spPr/>
      <dgm:t>
        <a:bodyPr/>
        <a:lstStyle/>
        <a:p>
          <a:endParaRPr lang="ru-RU"/>
        </a:p>
      </dgm:t>
    </dgm:pt>
    <dgm:pt modelId="{449294D9-FAEB-43F9-9AB6-BF28E95C42E3}" type="pres">
      <dgm:prSet presAssocID="{6B060057-6A98-46E0-A89A-A755C78FA240}" presName="Name37" presStyleLbl="parChTrans1D3" presStyleIdx="0" presStyleCnt="4"/>
      <dgm:spPr/>
      <dgm:t>
        <a:bodyPr/>
        <a:lstStyle/>
        <a:p>
          <a:endParaRPr lang="ru-RU"/>
        </a:p>
      </dgm:t>
    </dgm:pt>
    <dgm:pt modelId="{087D99F9-3DC1-4B60-BC82-FEAA9E4085CC}" type="pres">
      <dgm:prSet presAssocID="{7767E1FA-A03C-4356-AF9A-484E636E8217}" presName="hierRoot2" presStyleCnt="0">
        <dgm:presLayoutVars>
          <dgm:hierBranch val="init"/>
        </dgm:presLayoutVars>
      </dgm:prSet>
      <dgm:spPr/>
      <dgm:t>
        <a:bodyPr/>
        <a:lstStyle/>
        <a:p>
          <a:endParaRPr lang="ru-RU"/>
        </a:p>
      </dgm:t>
    </dgm:pt>
    <dgm:pt modelId="{20AC1737-8583-4D81-8281-0A9ABE662923}" type="pres">
      <dgm:prSet presAssocID="{7767E1FA-A03C-4356-AF9A-484E636E8217}" presName="rootComposite" presStyleCnt="0"/>
      <dgm:spPr/>
      <dgm:t>
        <a:bodyPr/>
        <a:lstStyle/>
        <a:p>
          <a:endParaRPr lang="ru-RU"/>
        </a:p>
      </dgm:t>
    </dgm:pt>
    <dgm:pt modelId="{000C04E8-897C-4861-A9EE-9D13CF2B9EC1}" type="pres">
      <dgm:prSet presAssocID="{7767E1FA-A03C-4356-AF9A-484E636E8217}" presName="rootText" presStyleLbl="node3" presStyleIdx="0" presStyleCnt="4">
        <dgm:presLayoutVars>
          <dgm:chPref val="3"/>
        </dgm:presLayoutVars>
      </dgm:prSet>
      <dgm:spPr/>
      <dgm:t>
        <a:bodyPr/>
        <a:lstStyle/>
        <a:p>
          <a:endParaRPr lang="ru-RU"/>
        </a:p>
      </dgm:t>
    </dgm:pt>
    <dgm:pt modelId="{DFA5B251-ECA9-477C-A7FA-E17D17BE882D}" type="pres">
      <dgm:prSet presAssocID="{7767E1FA-A03C-4356-AF9A-484E636E8217}" presName="rootConnector" presStyleLbl="node3" presStyleIdx="0" presStyleCnt="4"/>
      <dgm:spPr/>
      <dgm:t>
        <a:bodyPr/>
        <a:lstStyle/>
        <a:p>
          <a:endParaRPr lang="ru-RU"/>
        </a:p>
      </dgm:t>
    </dgm:pt>
    <dgm:pt modelId="{284AA801-7661-4BCB-82D5-EA667200598F}" type="pres">
      <dgm:prSet presAssocID="{7767E1FA-A03C-4356-AF9A-484E636E8217}" presName="hierChild4" presStyleCnt="0"/>
      <dgm:spPr/>
      <dgm:t>
        <a:bodyPr/>
        <a:lstStyle/>
        <a:p>
          <a:endParaRPr lang="ru-RU"/>
        </a:p>
      </dgm:t>
    </dgm:pt>
    <dgm:pt modelId="{9BF4F80E-1D9E-45B4-BCA4-130D473E1043}" type="pres">
      <dgm:prSet presAssocID="{7767E1FA-A03C-4356-AF9A-484E636E8217}" presName="hierChild5" presStyleCnt="0"/>
      <dgm:spPr/>
      <dgm:t>
        <a:bodyPr/>
        <a:lstStyle/>
        <a:p>
          <a:endParaRPr lang="ru-RU"/>
        </a:p>
      </dgm:t>
    </dgm:pt>
    <dgm:pt modelId="{F30843CB-9086-4C34-946F-8DD0938C69F6}" type="pres">
      <dgm:prSet presAssocID="{357EBAE1-7908-461C-93FD-43C279905ACA}" presName="hierChild5" presStyleCnt="0"/>
      <dgm:spPr/>
      <dgm:t>
        <a:bodyPr/>
        <a:lstStyle/>
        <a:p>
          <a:endParaRPr lang="ru-RU"/>
        </a:p>
      </dgm:t>
    </dgm:pt>
    <dgm:pt modelId="{00CAAC4C-B823-4C5E-80E8-BB6BE62F5E4B}" type="pres">
      <dgm:prSet presAssocID="{E7A3FD90-6287-46E9-ACEF-DB539E9F79E3}" presName="Name37" presStyleLbl="parChTrans1D2" presStyleIdx="1" presStyleCnt="2"/>
      <dgm:spPr/>
      <dgm:t>
        <a:bodyPr/>
        <a:lstStyle/>
        <a:p>
          <a:endParaRPr lang="ru-RU"/>
        </a:p>
      </dgm:t>
    </dgm:pt>
    <dgm:pt modelId="{FE518F95-92E8-4FAC-A8DA-D67C4500F3B2}" type="pres">
      <dgm:prSet presAssocID="{FAACF738-5677-401C-8C27-C1CEC17BB2CB}" presName="hierRoot2" presStyleCnt="0">
        <dgm:presLayoutVars>
          <dgm:hierBranch val="init"/>
        </dgm:presLayoutVars>
      </dgm:prSet>
      <dgm:spPr/>
      <dgm:t>
        <a:bodyPr/>
        <a:lstStyle/>
        <a:p>
          <a:endParaRPr lang="ru-RU"/>
        </a:p>
      </dgm:t>
    </dgm:pt>
    <dgm:pt modelId="{812B2C05-6F6F-4A2A-A138-C358BC2E8E49}" type="pres">
      <dgm:prSet presAssocID="{FAACF738-5677-401C-8C27-C1CEC17BB2CB}" presName="rootComposite" presStyleCnt="0"/>
      <dgm:spPr/>
      <dgm:t>
        <a:bodyPr/>
        <a:lstStyle/>
        <a:p>
          <a:endParaRPr lang="ru-RU"/>
        </a:p>
      </dgm:t>
    </dgm:pt>
    <dgm:pt modelId="{DD01DE89-A99E-42A8-AA0B-22C1454C66A5}" type="pres">
      <dgm:prSet presAssocID="{FAACF738-5677-401C-8C27-C1CEC17BB2CB}" presName="rootText" presStyleLbl="node2" presStyleIdx="1" presStyleCnt="2">
        <dgm:presLayoutVars>
          <dgm:chPref val="3"/>
        </dgm:presLayoutVars>
      </dgm:prSet>
      <dgm:spPr/>
      <dgm:t>
        <a:bodyPr/>
        <a:lstStyle/>
        <a:p>
          <a:endParaRPr lang="ru-RU"/>
        </a:p>
      </dgm:t>
    </dgm:pt>
    <dgm:pt modelId="{FCCDB0FB-90A6-4130-8355-03FA18B13CFB}" type="pres">
      <dgm:prSet presAssocID="{FAACF738-5677-401C-8C27-C1CEC17BB2CB}" presName="rootConnector" presStyleLbl="node2" presStyleIdx="1" presStyleCnt="2"/>
      <dgm:spPr/>
      <dgm:t>
        <a:bodyPr/>
        <a:lstStyle/>
        <a:p>
          <a:endParaRPr lang="ru-RU"/>
        </a:p>
      </dgm:t>
    </dgm:pt>
    <dgm:pt modelId="{A964CBD6-DADD-4FEB-9C23-85BA6280AD33}" type="pres">
      <dgm:prSet presAssocID="{FAACF738-5677-401C-8C27-C1CEC17BB2CB}" presName="hierChild4" presStyleCnt="0"/>
      <dgm:spPr/>
      <dgm:t>
        <a:bodyPr/>
        <a:lstStyle/>
        <a:p>
          <a:endParaRPr lang="ru-RU"/>
        </a:p>
      </dgm:t>
    </dgm:pt>
    <dgm:pt modelId="{E38274BA-7F0A-407A-AF94-30AD9B2939E0}" type="pres">
      <dgm:prSet presAssocID="{760E2621-EC07-4C03-A65A-37B8E899D57A}" presName="Name37" presStyleLbl="parChTrans1D3" presStyleIdx="1" presStyleCnt="4"/>
      <dgm:spPr/>
      <dgm:t>
        <a:bodyPr/>
        <a:lstStyle/>
        <a:p>
          <a:endParaRPr lang="ru-RU"/>
        </a:p>
      </dgm:t>
    </dgm:pt>
    <dgm:pt modelId="{63A7CCB7-8016-4A35-B9C5-21FD29C0B7FC}" type="pres">
      <dgm:prSet presAssocID="{FF825162-7098-4AEB-9535-995F311C9F38}" presName="hierRoot2" presStyleCnt="0">
        <dgm:presLayoutVars>
          <dgm:hierBranch val="init"/>
        </dgm:presLayoutVars>
      </dgm:prSet>
      <dgm:spPr/>
      <dgm:t>
        <a:bodyPr/>
        <a:lstStyle/>
        <a:p>
          <a:endParaRPr lang="ru-RU"/>
        </a:p>
      </dgm:t>
    </dgm:pt>
    <dgm:pt modelId="{E8BCC7DE-15CE-4304-B0D4-86F9E246AF80}" type="pres">
      <dgm:prSet presAssocID="{FF825162-7098-4AEB-9535-995F311C9F38}" presName="rootComposite" presStyleCnt="0"/>
      <dgm:spPr/>
      <dgm:t>
        <a:bodyPr/>
        <a:lstStyle/>
        <a:p>
          <a:endParaRPr lang="ru-RU"/>
        </a:p>
      </dgm:t>
    </dgm:pt>
    <dgm:pt modelId="{3A8C59C0-5DBF-45BF-BF2D-F3FFB7BCC659}" type="pres">
      <dgm:prSet presAssocID="{FF825162-7098-4AEB-9535-995F311C9F38}" presName="rootText" presStyleLbl="node3" presStyleIdx="1" presStyleCnt="4">
        <dgm:presLayoutVars>
          <dgm:chPref val="3"/>
        </dgm:presLayoutVars>
      </dgm:prSet>
      <dgm:spPr/>
      <dgm:t>
        <a:bodyPr/>
        <a:lstStyle/>
        <a:p>
          <a:endParaRPr lang="ru-RU"/>
        </a:p>
      </dgm:t>
    </dgm:pt>
    <dgm:pt modelId="{AD77E17F-081E-48BC-823C-09ADD6FBE406}" type="pres">
      <dgm:prSet presAssocID="{FF825162-7098-4AEB-9535-995F311C9F38}" presName="rootConnector" presStyleLbl="node3" presStyleIdx="1" presStyleCnt="4"/>
      <dgm:spPr/>
      <dgm:t>
        <a:bodyPr/>
        <a:lstStyle/>
        <a:p>
          <a:endParaRPr lang="ru-RU"/>
        </a:p>
      </dgm:t>
    </dgm:pt>
    <dgm:pt modelId="{CDDB4687-AA92-425C-8E6F-A4728BC3DB32}" type="pres">
      <dgm:prSet presAssocID="{FF825162-7098-4AEB-9535-995F311C9F38}" presName="hierChild4" presStyleCnt="0"/>
      <dgm:spPr/>
      <dgm:t>
        <a:bodyPr/>
        <a:lstStyle/>
        <a:p>
          <a:endParaRPr lang="ru-RU"/>
        </a:p>
      </dgm:t>
    </dgm:pt>
    <dgm:pt modelId="{BA6F91B1-5924-4BC2-AF22-189D743110A1}" type="pres">
      <dgm:prSet presAssocID="{FF825162-7098-4AEB-9535-995F311C9F38}" presName="hierChild5" presStyleCnt="0"/>
      <dgm:spPr/>
      <dgm:t>
        <a:bodyPr/>
        <a:lstStyle/>
        <a:p>
          <a:endParaRPr lang="ru-RU"/>
        </a:p>
      </dgm:t>
    </dgm:pt>
    <dgm:pt modelId="{D6D7FBDF-B176-4CED-8D64-4CA0E95F7EDB}" type="pres">
      <dgm:prSet presAssocID="{840309C8-E63B-4456-B7AB-F73B166682F6}" presName="Name37" presStyleLbl="parChTrans1D3" presStyleIdx="2" presStyleCnt="4"/>
      <dgm:spPr/>
      <dgm:t>
        <a:bodyPr/>
        <a:lstStyle/>
        <a:p>
          <a:endParaRPr lang="ru-RU"/>
        </a:p>
      </dgm:t>
    </dgm:pt>
    <dgm:pt modelId="{ECE61781-F2BB-4D4A-95FD-00F770802C30}" type="pres">
      <dgm:prSet presAssocID="{26D9552E-0B8D-457F-8D0D-31B9D20EECE0}" presName="hierRoot2" presStyleCnt="0">
        <dgm:presLayoutVars>
          <dgm:hierBranch val="init"/>
        </dgm:presLayoutVars>
      </dgm:prSet>
      <dgm:spPr/>
      <dgm:t>
        <a:bodyPr/>
        <a:lstStyle/>
        <a:p>
          <a:endParaRPr lang="ru-RU"/>
        </a:p>
      </dgm:t>
    </dgm:pt>
    <dgm:pt modelId="{810C4455-F17F-4444-9DC6-77599B0554E1}" type="pres">
      <dgm:prSet presAssocID="{26D9552E-0B8D-457F-8D0D-31B9D20EECE0}" presName="rootComposite" presStyleCnt="0"/>
      <dgm:spPr/>
      <dgm:t>
        <a:bodyPr/>
        <a:lstStyle/>
        <a:p>
          <a:endParaRPr lang="ru-RU"/>
        </a:p>
      </dgm:t>
    </dgm:pt>
    <dgm:pt modelId="{1F634F1B-28D3-4D78-B446-6A2DAF0F4EDE}" type="pres">
      <dgm:prSet presAssocID="{26D9552E-0B8D-457F-8D0D-31B9D20EECE0}" presName="rootText" presStyleLbl="node3" presStyleIdx="2" presStyleCnt="4">
        <dgm:presLayoutVars>
          <dgm:chPref val="3"/>
        </dgm:presLayoutVars>
      </dgm:prSet>
      <dgm:spPr/>
      <dgm:t>
        <a:bodyPr/>
        <a:lstStyle/>
        <a:p>
          <a:endParaRPr lang="ru-RU"/>
        </a:p>
      </dgm:t>
    </dgm:pt>
    <dgm:pt modelId="{D7F597ED-2C06-4E88-A12E-D60EF3DE531B}" type="pres">
      <dgm:prSet presAssocID="{26D9552E-0B8D-457F-8D0D-31B9D20EECE0}" presName="rootConnector" presStyleLbl="node3" presStyleIdx="2" presStyleCnt="4"/>
      <dgm:spPr/>
      <dgm:t>
        <a:bodyPr/>
        <a:lstStyle/>
        <a:p>
          <a:endParaRPr lang="ru-RU"/>
        </a:p>
      </dgm:t>
    </dgm:pt>
    <dgm:pt modelId="{C1A9D787-5F97-47F2-89D7-86BD25A91AFC}" type="pres">
      <dgm:prSet presAssocID="{26D9552E-0B8D-457F-8D0D-31B9D20EECE0}" presName="hierChild4" presStyleCnt="0"/>
      <dgm:spPr/>
      <dgm:t>
        <a:bodyPr/>
        <a:lstStyle/>
        <a:p>
          <a:endParaRPr lang="ru-RU"/>
        </a:p>
      </dgm:t>
    </dgm:pt>
    <dgm:pt modelId="{AB19D4F8-F697-4E9A-9EDE-5AF0F71E2225}" type="pres">
      <dgm:prSet presAssocID="{26D9552E-0B8D-457F-8D0D-31B9D20EECE0}" presName="hierChild5" presStyleCnt="0"/>
      <dgm:spPr/>
      <dgm:t>
        <a:bodyPr/>
        <a:lstStyle/>
        <a:p>
          <a:endParaRPr lang="ru-RU"/>
        </a:p>
      </dgm:t>
    </dgm:pt>
    <dgm:pt modelId="{73BB268E-EFD0-418F-89DB-0C50DDB4F0DD}" type="pres">
      <dgm:prSet presAssocID="{91DCA354-AAFA-4CE9-824A-6432EAD94E5C}" presName="Name37" presStyleLbl="parChTrans1D3" presStyleIdx="3" presStyleCnt="4"/>
      <dgm:spPr/>
      <dgm:t>
        <a:bodyPr/>
        <a:lstStyle/>
        <a:p>
          <a:endParaRPr lang="ru-RU"/>
        </a:p>
      </dgm:t>
    </dgm:pt>
    <dgm:pt modelId="{624D4223-97B4-4ECF-A2C0-904F7D348754}" type="pres">
      <dgm:prSet presAssocID="{B15D3D22-BE1F-4AB1-9D5B-48F5BF314983}" presName="hierRoot2" presStyleCnt="0">
        <dgm:presLayoutVars>
          <dgm:hierBranch val="init"/>
        </dgm:presLayoutVars>
      </dgm:prSet>
      <dgm:spPr/>
      <dgm:t>
        <a:bodyPr/>
        <a:lstStyle/>
        <a:p>
          <a:endParaRPr lang="ru-RU"/>
        </a:p>
      </dgm:t>
    </dgm:pt>
    <dgm:pt modelId="{3F20B7AA-3739-430C-B748-F169529A1503}" type="pres">
      <dgm:prSet presAssocID="{B15D3D22-BE1F-4AB1-9D5B-48F5BF314983}" presName="rootComposite" presStyleCnt="0"/>
      <dgm:spPr/>
      <dgm:t>
        <a:bodyPr/>
        <a:lstStyle/>
        <a:p>
          <a:endParaRPr lang="ru-RU"/>
        </a:p>
      </dgm:t>
    </dgm:pt>
    <dgm:pt modelId="{3F58E8BC-882B-41C1-A421-E65B1DD33A22}" type="pres">
      <dgm:prSet presAssocID="{B15D3D22-BE1F-4AB1-9D5B-48F5BF314983}" presName="rootText" presStyleLbl="node3" presStyleIdx="3" presStyleCnt="4">
        <dgm:presLayoutVars>
          <dgm:chPref val="3"/>
        </dgm:presLayoutVars>
      </dgm:prSet>
      <dgm:spPr/>
      <dgm:t>
        <a:bodyPr/>
        <a:lstStyle/>
        <a:p>
          <a:endParaRPr lang="ru-RU"/>
        </a:p>
      </dgm:t>
    </dgm:pt>
    <dgm:pt modelId="{BAEFB508-97E4-4F0A-AF65-3775203A87A4}" type="pres">
      <dgm:prSet presAssocID="{B15D3D22-BE1F-4AB1-9D5B-48F5BF314983}" presName="rootConnector" presStyleLbl="node3" presStyleIdx="3" presStyleCnt="4"/>
      <dgm:spPr/>
      <dgm:t>
        <a:bodyPr/>
        <a:lstStyle/>
        <a:p>
          <a:endParaRPr lang="ru-RU"/>
        </a:p>
      </dgm:t>
    </dgm:pt>
    <dgm:pt modelId="{8A7410C0-E438-46C4-B30F-BAD65C3B87D0}" type="pres">
      <dgm:prSet presAssocID="{B15D3D22-BE1F-4AB1-9D5B-48F5BF314983}" presName="hierChild4" presStyleCnt="0"/>
      <dgm:spPr/>
      <dgm:t>
        <a:bodyPr/>
        <a:lstStyle/>
        <a:p>
          <a:endParaRPr lang="ru-RU"/>
        </a:p>
      </dgm:t>
    </dgm:pt>
    <dgm:pt modelId="{B94860FD-882E-44B5-9549-8556BBAE348A}" type="pres">
      <dgm:prSet presAssocID="{B15D3D22-BE1F-4AB1-9D5B-48F5BF314983}" presName="hierChild5" presStyleCnt="0"/>
      <dgm:spPr/>
      <dgm:t>
        <a:bodyPr/>
        <a:lstStyle/>
        <a:p>
          <a:endParaRPr lang="ru-RU"/>
        </a:p>
      </dgm:t>
    </dgm:pt>
    <dgm:pt modelId="{6DF027C8-3D2B-4057-814A-28A229A1943D}" type="pres">
      <dgm:prSet presAssocID="{FAACF738-5677-401C-8C27-C1CEC17BB2CB}" presName="hierChild5" presStyleCnt="0"/>
      <dgm:spPr/>
      <dgm:t>
        <a:bodyPr/>
        <a:lstStyle/>
        <a:p>
          <a:endParaRPr lang="ru-RU"/>
        </a:p>
      </dgm:t>
    </dgm:pt>
    <dgm:pt modelId="{A138F2C2-B063-475B-A1D7-53661C100724}" type="pres">
      <dgm:prSet presAssocID="{261574F5-EAF0-45E5-899A-C5650B0B56E2}" presName="hierChild3" presStyleCnt="0"/>
      <dgm:spPr/>
      <dgm:t>
        <a:bodyPr/>
        <a:lstStyle/>
        <a:p>
          <a:endParaRPr lang="ru-RU"/>
        </a:p>
      </dgm:t>
    </dgm:pt>
  </dgm:ptLst>
  <dgm:cxnLst>
    <dgm:cxn modelId="{F403A8F6-1F71-4224-99CA-6B5DCC0070E1}" type="presOf" srcId="{261574F5-EAF0-45E5-899A-C5650B0B56E2}" destId="{A838E684-5DE1-402F-A570-F3A694D1233E}" srcOrd="1" destOrd="0" presId="urn:microsoft.com/office/officeart/2005/8/layout/orgChart1"/>
    <dgm:cxn modelId="{33ADDBDA-17C4-403A-8DE0-32F223F9EAA5}" type="presOf" srcId="{7767E1FA-A03C-4356-AF9A-484E636E8217}" destId="{DFA5B251-ECA9-477C-A7FA-E17D17BE882D}" srcOrd="1" destOrd="0" presId="urn:microsoft.com/office/officeart/2005/8/layout/orgChart1"/>
    <dgm:cxn modelId="{FF7A11F5-1D28-4A4D-AB34-B84EFBA20DFE}" type="presOf" srcId="{FF825162-7098-4AEB-9535-995F311C9F38}" destId="{3A8C59C0-5DBF-45BF-BF2D-F3FFB7BCC659}" srcOrd="0" destOrd="0" presId="urn:microsoft.com/office/officeart/2005/8/layout/orgChart1"/>
    <dgm:cxn modelId="{F40D6482-A8C8-48E3-841A-A1AF0D4E65F2}" type="presOf" srcId="{7767E1FA-A03C-4356-AF9A-484E636E8217}" destId="{000C04E8-897C-4861-A9EE-9D13CF2B9EC1}" srcOrd="0" destOrd="0" presId="urn:microsoft.com/office/officeart/2005/8/layout/orgChart1"/>
    <dgm:cxn modelId="{018CC6D2-A9AD-4DF2-A534-42F73CB0F1B6}" type="presOf" srcId="{FAACF738-5677-401C-8C27-C1CEC17BB2CB}" destId="{FCCDB0FB-90A6-4130-8355-03FA18B13CFB}" srcOrd="1" destOrd="0" presId="urn:microsoft.com/office/officeart/2005/8/layout/orgChart1"/>
    <dgm:cxn modelId="{59B398CE-9031-4585-A123-5E3722DC20CF}" type="presOf" srcId="{840309C8-E63B-4456-B7AB-F73B166682F6}" destId="{D6D7FBDF-B176-4CED-8D64-4CA0E95F7EDB}" srcOrd="0" destOrd="0" presId="urn:microsoft.com/office/officeart/2005/8/layout/orgChart1"/>
    <dgm:cxn modelId="{58829DED-81D3-42C5-9AF0-49911B8D3C0A}" srcId="{FAACF738-5677-401C-8C27-C1CEC17BB2CB}" destId="{B15D3D22-BE1F-4AB1-9D5B-48F5BF314983}" srcOrd="2" destOrd="0" parTransId="{91DCA354-AAFA-4CE9-824A-6432EAD94E5C}" sibTransId="{973BCBE8-7902-4DAB-8E5F-1AD6B091F80F}"/>
    <dgm:cxn modelId="{BE7A5ECD-6C47-4C13-A1E8-A3BA122FED9A}" type="presOf" srcId="{227790BD-1266-4B02-AA34-1AA06CF11EEF}" destId="{408CDD16-BCF2-46AD-99F5-82E57A7F6F0D}" srcOrd="0" destOrd="0" presId="urn:microsoft.com/office/officeart/2005/8/layout/orgChart1"/>
    <dgm:cxn modelId="{CC36387C-CB7C-4612-A3AB-B2FEADE49CA2}" type="presOf" srcId="{E7A3FD90-6287-46E9-ACEF-DB539E9F79E3}" destId="{00CAAC4C-B823-4C5E-80E8-BB6BE62F5E4B}" srcOrd="0" destOrd="0" presId="urn:microsoft.com/office/officeart/2005/8/layout/orgChart1"/>
    <dgm:cxn modelId="{79C48864-5070-4DFC-86AF-6D8ECD4A21CF}" srcId="{357EBAE1-7908-461C-93FD-43C279905ACA}" destId="{7767E1FA-A03C-4356-AF9A-484E636E8217}" srcOrd="0" destOrd="0" parTransId="{6B060057-6A98-46E0-A89A-A755C78FA240}" sibTransId="{2E9B490B-33AC-411C-BC59-284D44CFCFF6}"/>
    <dgm:cxn modelId="{94B7333C-0C84-4A27-AB98-A14E7604EE98}" type="presOf" srcId="{FAACF738-5677-401C-8C27-C1CEC17BB2CB}" destId="{DD01DE89-A99E-42A8-AA0B-22C1454C66A5}" srcOrd="0" destOrd="0" presId="urn:microsoft.com/office/officeart/2005/8/layout/orgChart1"/>
    <dgm:cxn modelId="{9B852F3B-0A08-4394-A6EB-7F853FE54782}" type="presOf" srcId="{261574F5-EAF0-45E5-899A-C5650B0B56E2}" destId="{E088418D-52D5-49B5-A142-9E5356C8ABF9}" srcOrd="0" destOrd="0" presId="urn:microsoft.com/office/officeart/2005/8/layout/orgChart1"/>
    <dgm:cxn modelId="{5C9C00BA-39C0-4C18-8807-717548892627}" type="presOf" srcId="{FF825162-7098-4AEB-9535-995F311C9F38}" destId="{AD77E17F-081E-48BC-823C-09ADD6FBE406}" srcOrd="1" destOrd="0" presId="urn:microsoft.com/office/officeart/2005/8/layout/orgChart1"/>
    <dgm:cxn modelId="{28A2268A-F4E0-4708-823D-4307F6BC5B80}" type="presOf" srcId="{760E2621-EC07-4C03-A65A-37B8E899D57A}" destId="{E38274BA-7F0A-407A-AF94-30AD9B2939E0}" srcOrd="0" destOrd="0" presId="urn:microsoft.com/office/officeart/2005/8/layout/orgChart1"/>
    <dgm:cxn modelId="{1F59C78C-AD08-4AE9-941D-1FFD51ADC654}" type="presOf" srcId="{0088D040-4ACC-465C-92A1-E52990B18586}" destId="{00BFEDD3-B4B3-485F-B46F-EAE13916320F}" srcOrd="0" destOrd="0" presId="urn:microsoft.com/office/officeart/2005/8/layout/orgChart1"/>
    <dgm:cxn modelId="{6A0AFB39-7FB1-426D-8DC5-27A1558642F7}" srcId="{FAACF738-5677-401C-8C27-C1CEC17BB2CB}" destId="{FF825162-7098-4AEB-9535-995F311C9F38}" srcOrd="0" destOrd="0" parTransId="{760E2621-EC07-4C03-A65A-37B8E899D57A}" sibTransId="{CA491D69-DD95-4631-B409-9F4FFA843FF8}"/>
    <dgm:cxn modelId="{1284275D-C18F-41E3-ADBC-1F0A6557983A}" type="presOf" srcId="{26D9552E-0B8D-457F-8D0D-31B9D20EECE0}" destId="{D7F597ED-2C06-4E88-A12E-D60EF3DE531B}" srcOrd="1" destOrd="0" presId="urn:microsoft.com/office/officeart/2005/8/layout/orgChart1"/>
    <dgm:cxn modelId="{1A180315-141F-4D23-B468-3EB6C18F6817}" type="presOf" srcId="{357EBAE1-7908-461C-93FD-43C279905ACA}" destId="{98624649-31C0-47BB-937C-87AF837A585D}" srcOrd="1" destOrd="0" presId="urn:microsoft.com/office/officeart/2005/8/layout/orgChart1"/>
    <dgm:cxn modelId="{1243E19E-0AE1-46FD-A32A-A8908156C085}" srcId="{261574F5-EAF0-45E5-899A-C5650B0B56E2}" destId="{357EBAE1-7908-461C-93FD-43C279905ACA}" srcOrd="0" destOrd="0" parTransId="{0088D040-4ACC-465C-92A1-E52990B18586}" sibTransId="{4AB830B9-905C-4F08-9710-CB7F2E32B292}"/>
    <dgm:cxn modelId="{0A470FF4-760A-4CA1-95F5-5B0EFB4E43DF}" srcId="{227790BD-1266-4B02-AA34-1AA06CF11EEF}" destId="{261574F5-EAF0-45E5-899A-C5650B0B56E2}" srcOrd="0" destOrd="0" parTransId="{03417239-7549-42E9-B202-B73D06348F78}" sibTransId="{ADD4C569-E002-4CD7-ABE9-EE6D063D197F}"/>
    <dgm:cxn modelId="{44938A85-9853-4D74-9EB5-B039CE5F1F2B}" type="presOf" srcId="{6B060057-6A98-46E0-A89A-A755C78FA240}" destId="{449294D9-FAEB-43F9-9AB6-BF28E95C42E3}" srcOrd="0" destOrd="0" presId="urn:microsoft.com/office/officeart/2005/8/layout/orgChart1"/>
    <dgm:cxn modelId="{CF603736-2B6E-444D-B808-05060B039A2D}" type="presOf" srcId="{B15D3D22-BE1F-4AB1-9D5B-48F5BF314983}" destId="{BAEFB508-97E4-4F0A-AF65-3775203A87A4}" srcOrd="1" destOrd="0" presId="urn:microsoft.com/office/officeart/2005/8/layout/orgChart1"/>
    <dgm:cxn modelId="{96952874-4A5B-414A-A581-32DB2B15E8CC}" type="presOf" srcId="{91DCA354-AAFA-4CE9-824A-6432EAD94E5C}" destId="{73BB268E-EFD0-418F-89DB-0C50DDB4F0DD}" srcOrd="0" destOrd="0" presId="urn:microsoft.com/office/officeart/2005/8/layout/orgChart1"/>
    <dgm:cxn modelId="{B99E0004-F372-4128-A77A-D50CC82189A5}" type="presOf" srcId="{26D9552E-0B8D-457F-8D0D-31B9D20EECE0}" destId="{1F634F1B-28D3-4D78-B446-6A2DAF0F4EDE}" srcOrd="0" destOrd="0" presId="urn:microsoft.com/office/officeart/2005/8/layout/orgChart1"/>
    <dgm:cxn modelId="{79429CC4-837F-42BC-916C-4C6FC30BAD73}" type="presOf" srcId="{B15D3D22-BE1F-4AB1-9D5B-48F5BF314983}" destId="{3F58E8BC-882B-41C1-A421-E65B1DD33A22}" srcOrd="0" destOrd="0" presId="urn:microsoft.com/office/officeart/2005/8/layout/orgChart1"/>
    <dgm:cxn modelId="{2C3C515E-2705-4A3A-9AB2-8678C862A67F}" srcId="{261574F5-EAF0-45E5-899A-C5650B0B56E2}" destId="{FAACF738-5677-401C-8C27-C1CEC17BB2CB}" srcOrd="1" destOrd="0" parTransId="{E7A3FD90-6287-46E9-ACEF-DB539E9F79E3}" sibTransId="{2CEE0367-8C85-4B7E-B52C-3073AD90245D}"/>
    <dgm:cxn modelId="{0219AA88-93B0-4BF4-91B6-84CA614E5F72}" srcId="{FAACF738-5677-401C-8C27-C1CEC17BB2CB}" destId="{26D9552E-0B8D-457F-8D0D-31B9D20EECE0}" srcOrd="1" destOrd="0" parTransId="{840309C8-E63B-4456-B7AB-F73B166682F6}" sibTransId="{65F847AC-E658-41F3-A69F-01264F91F140}"/>
    <dgm:cxn modelId="{A3F71BF8-9965-450C-9743-40A914B33B2F}" type="presOf" srcId="{357EBAE1-7908-461C-93FD-43C279905ACA}" destId="{77BF4389-071B-448F-B33C-B4A6B3F7479E}" srcOrd="0" destOrd="0" presId="urn:microsoft.com/office/officeart/2005/8/layout/orgChart1"/>
    <dgm:cxn modelId="{E460DF5B-194D-4B0D-8742-73E1E2B0C50D}" type="presParOf" srcId="{408CDD16-BCF2-46AD-99F5-82E57A7F6F0D}" destId="{08F2112B-8F5E-4BF6-8C85-D781EC614DA3}" srcOrd="0" destOrd="0" presId="urn:microsoft.com/office/officeart/2005/8/layout/orgChart1"/>
    <dgm:cxn modelId="{6430981A-5119-4BAA-8239-E8EBE7E5CB18}" type="presParOf" srcId="{08F2112B-8F5E-4BF6-8C85-D781EC614DA3}" destId="{FBD72519-5D48-4CD1-A595-FF5344AE2857}" srcOrd="0" destOrd="0" presId="urn:microsoft.com/office/officeart/2005/8/layout/orgChart1"/>
    <dgm:cxn modelId="{1C41B1E1-B5F7-4EC9-83A4-986805F33FDE}" type="presParOf" srcId="{FBD72519-5D48-4CD1-A595-FF5344AE2857}" destId="{E088418D-52D5-49B5-A142-9E5356C8ABF9}" srcOrd="0" destOrd="0" presId="urn:microsoft.com/office/officeart/2005/8/layout/orgChart1"/>
    <dgm:cxn modelId="{3084497C-E9FE-40DD-A3CB-D27947C5E1B2}" type="presParOf" srcId="{FBD72519-5D48-4CD1-A595-FF5344AE2857}" destId="{A838E684-5DE1-402F-A570-F3A694D1233E}" srcOrd="1" destOrd="0" presId="urn:microsoft.com/office/officeart/2005/8/layout/orgChart1"/>
    <dgm:cxn modelId="{54859D2F-6E5E-47EA-9636-E0CFACB741F2}" type="presParOf" srcId="{08F2112B-8F5E-4BF6-8C85-D781EC614DA3}" destId="{69A221B9-F12E-4D7F-B456-C4D9B5CE41A6}" srcOrd="1" destOrd="0" presId="urn:microsoft.com/office/officeart/2005/8/layout/orgChart1"/>
    <dgm:cxn modelId="{BADD57D7-EE0A-456F-88ED-0B5EF4EA1D07}" type="presParOf" srcId="{69A221B9-F12E-4D7F-B456-C4D9B5CE41A6}" destId="{00BFEDD3-B4B3-485F-B46F-EAE13916320F}" srcOrd="0" destOrd="0" presId="urn:microsoft.com/office/officeart/2005/8/layout/orgChart1"/>
    <dgm:cxn modelId="{0F6D9000-1C3E-43C8-9C85-81B10858769D}" type="presParOf" srcId="{69A221B9-F12E-4D7F-B456-C4D9B5CE41A6}" destId="{7958FC2D-3FEB-4926-8B83-76AB5B709197}" srcOrd="1" destOrd="0" presId="urn:microsoft.com/office/officeart/2005/8/layout/orgChart1"/>
    <dgm:cxn modelId="{58FD9751-DC8D-4A7D-A037-7726FFA93074}" type="presParOf" srcId="{7958FC2D-3FEB-4926-8B83-76AB5B709197}" destId="{E09F70D6-2D16-4DD5-BCC7-5A05C4B064E1}" srcOrd="0" destOrd="0" presId="urn:microsoft.com/office/officeart/2005/8/layout/orgChart1"/>
    <dgm:cxn modelId="{BA1E3202-DDA8-45DD-9808-2E2DE704CB48}" type="presParOf" srcId="{E09F70D6-2D16-4DD5-BCC7-5A05C4B064E1}" destId="{77BF4389-071B-448F-B33C-B4A6B3F7479E}" srcOrd="0" destOrd="0" presId="urn:microsoft.com/office/officeart/2005/8/layout/orgChart1"/>
    <dgm:cxn modelId="{015BD07E-B4E7-454D-8CE9-0F5F3200C97D}" type="presParOf" srcId="{E09F70D6-2D16-4DD5-BCC7-5A05C4B064E1}" destId="{98624649-31C0-47BB-937C-87AF837A585D}" srcOrd="1" destOrd="0" presId="urn:microsoft.com/office/officeart/2005/8/layout/orgChart1"/>
    <dgm:cxn modelId="{90D0C7D4-4B23-418E-931F-4CAB4B550207}" type="presParOf" srcId="{7958FC2D-3FEB-4926-8B83-76AB5B709197}" destId="{AC8317B1-6B2A-4B40-A20D-4F5FD1CCCE3D}" srcOrd="1" destOrd="0" presId="urn:microsoft.com/office/officeart/2005/8/layout/orgChart1"/>
    <dgm:cxn modelId="{C72EBBE8-7711-4D34-884E-3103678F23FE}" type="presParOf" srcId="{AC8317B1-6B2A-4B40-A20D-4F5FD1CCCE3D}" destId="{449294D9-FAEB-43F9-9AB6-BF28E95C42E3}" srcOrd="0" destOrd="0" presId="urn:microsoft.com/office/officeart/2005/8/layout/orgChart1"/>
    <dgm:cxn modelId="{80144BE8-A87D-43D8-AA51-87EB05FE7FFF}" type="presParOf" srcId="{AC8317B1-6B2A-4B40-A20D-4F5FD1CCCE3D}" destId="{087D99F9-3DC1-4B60-BC82-FEAA9E4085CC}" srcOrd="1" destOrd="0" presId="urn:microsoft.com/office/officeart/2005/8/layout/orgChart1"/>
    <dgm:cxn modelId="{7216D3BE-EECB-48F6-AACB-FAD6CB706205}" type="presParOf" srcId="{087D99F9-3DC1-4B60-BC82-FEAA9E4085CC}" destId="{20AC1737-8583-4D81-8281-0A9ABE662923}" srcOrd="0" destOrd="0" presId="urn:microsoft.com/office/officeart/2005/8/layout/orgChart1"/>
    <dgm:cxn modelId="{DDD3DB42-57F9-4581-8BA3-EAD923ACC14B}" type="presParOf" srcId="{20AC1737-8583-4D81-8281-0A9ABE662923}" destId="{000C04E8-897C-4861-A9EE-9D13CF2B9EC1}" srcOrd="0" destOrd="0" presId="urn:microsoft.com/office/officeart/2005/8/layout/orgChart1"/>
    <dgm:cxn modelId="{0C1A80C6-A5E0-4CEF-A4AA-DD79D9832A93}" type="presParOf" srcId="{20AC1737-8583-4D81-8281-0A9ABE662923}" destId="{DFA5B251-ECA9-477C-A7FA-E17D17BE882D}" srcOrd="1" destOrd="0" presId="urn:microsoft.com/office/officeart/2005/8/layout/orgChart1"/>
    <dgm:cxn modelId="{285B338B-DB34-4B83-8DC4-F2BC16F32A60}" type="presParOf" srcId="{087D99F9-3DC1-4B60-BC82-FEAA9E4085CC}" destId="{284AA801-7661-4BCB-82D5-EA667200598F}" srcOrd="1" destOrd="0" presId="urn:microsoft.com/office/officeart/2005/8/layout/orgChart1"/>
    <dgm:cxn modelId="{0330A10A-4735-4690-AA56-34E55B6EBC83}" type="presParOf" srcId="{087D99F9-3DC1-4B60-BC82-FEAA9E4085CC}" destId="{9BF4F80E-1D9E-45B4-BCA4-130D473E1043}" srcOrd="2" destOrd="0" presId="urn:microsoft.com/office/officeart/2005/8/layout/orgChart1"/>
    <dgm:cxn modelId="{64563451-C4ED-4A08-B8D1-60FD2B55E9C5}" type="presParOf" srcId="{7958FC2D-3FEB-4926-8B83-76AB5B709197}" destId="{F30843CB-9086-4C34-946F-8DD0938C69F6}" srcOrd="2" destOrd="0" presId="urn:microsoft.com/office/officeart/2005/8/layout/orgChart1"/>
    <dgm:cxn modelId="{C00B5D25-16BC-4327-9A34-D755D4E09348}" type="presParOf" srcId="{69A221B9-F12E-4D7F-B456-C4D9B5CE41A6}" destId="{00CAAC4C-B823-4C5E-80E8-BB6BE62F5E4B}" srcOrd="2" destOrd="0" presId="urn:microsoft.com/office/officeart/2005/8/layout/orgChart1"/>
    <dgm:cxn modelId="{02857531-5E7A-478D-8909-9E5655727FE5}" type="presParOf" srcId="{69A221B9-F12E-4D7F-B456-C4D9B5CE41A6}" destId="{FE518F95-92E8-4FAC-A8DA-D67C4500F3B2}" srcOrd="3" destOrd="0" presId="urn:microsoft.com/office/officeart/2005/8/layout/orgChart1"/>
    <dgm:cxn modelId="{2286A713-5F5A-452B-A88B-8F80D94F70FA}" type="presParOf" srcId="{FE518F95-92E8-4FAC-A8DA-D67C4500F3B2}" destId="{812B2C05-6F6F-4A2A-A138-C358BC2E8E49}" srcOrd="0" destOrd="0" presId="urn:microsoft.com/office/officeart/2005/8/layout/orgChart1"/>
    <dgm:cxn modelId="{97FF3B18-1F83-4307-A77E-98F33676F39A}" type="presParOf" srcId="{812B2C05-6F6F-4A2A-A138-C358BC2E8E49}" destId="{DD01DE89-A99E-42A8-AA0B-22C1454C66A5}" srcOrd="0" destOrd="0" presId="urn:microsoft.com/office/officeart/2005/8/layout/orgChart1"/>
    <dgm:cxn modelId="{FF11392F-7469-41DA-AF38-FEBB130CCC7D}" type="presParOf" srcId="{812B2C05-6F6F-4A2A-A138-C358BC2E8E49}" destId="{FCCDB0FB-90A6-4130-8355-03FA18B13CFB}" srcOrd="1" destOrd="0" presId="urn:microsoft.com/office/officeart/2005/8/layout/orgChart1"/>
    <dgm:cxn modelId="{5D2C081A-EB2D-4753-A9B5-3A52F22696CD}" type="presParOf" srcId="{FE518F95-92E8-4FAC-A8DA-D67C4500F3B2}" destId="{A964CBD6-DADD-4FEB-9C23-85BA6280AD33}" srcOrd="1" destOrd="0" presId="urn:microsoft.com/office/officeart/2005/8/layout/orgChart1"/>
    <dgm:cxn modelId="{E9530E96-8460-4F34-BD74-9A366C5C2E88}" type="presParOf" srcId="{A964CBD6-DADD-4FEB-9C23-85BA6280AD33}" destId="{E38274BA-7F0A-407A-AF94-30AD9B2939E0}" srcOrd="0" destOrd="0" presId="urn:microsoft.com/office/officeart/2005/8/layout/orgChart1"/>
    <dgm:cxn modelId="{B4FF8963-9E73-4B08-9066-48D44DB4FD1F}" type="presParOf" srcId="{A964CBD6-DADD-4FEB-9C23-85BA6280AD33}" destId="{63A7CCB7-8016-4A35-B9C5-21FD29C0B7FC}" srcOrd="1" destOrd="0" presId="urn:microsoft.com/office/officeart/2005/8/layout/orgChart1"/>
    <dgm:cxn modelId="{4ADE2611-D247-4BB2-8897-AC02E1328201}" type="presParOf" srcId="{63A7CCB7-8016-4A35-B9C5-21FD29C0B7FC}" destId="{E8BCC7DE-15CE-4304-B0D4-86F9E246AF80}" srcOrd="0" destOrd="0" presId="urn:microsoft.com/office/officeart/2005/8/layout/orgChart1"/>
    <dgm:cxn modelId="{982A3495-D2B5-43B3-9D25-96C51B34B225}" type="presParOf" srcId="{E8BCC7DE-15CE-4304-B0D4-86F9E246AF80}" destId="{3A8C59C0-5DBF-45BF-BF2D-F3FFB7BCC659}" srcOrd="0" destOrd="0" presId="urn:microsoft.com/office/officeart/2005/8/layout/orgChart1"/>
    <dgm:cxn modelId="{00696A27-3BDE-465F-A817-E79FFE1AD04E}" type="presParOf" srcId="{E8BCC7DE-15CE-4304-B0D4-86F9E246AF80}" destId="{AD77E17F-081E-48BC-823C-09ADD6FBE406}" srcOrd="1" destOrd="0" presId="urn:microsoft.com/office/officeart/2005/8/layout/orgChart1"/>
    <dgm:cxn modelId="{A34C5CE6-DE93-447B-999E-1E184E225D6A}" type="presParOf" srcId="{63A7CCB7-8016-4A35-B9C5-21FD29C0B7FC}" destId="{CDDB4687-AA92-425C-8E6F-A4728BC3DB32}" srcOrd="1" destOrd="0" presId="urn:microsoft.com/office/officeart/2005/8/layout/orgChart1"/>
    <dgm:cxn modelId="{3AD5F488-9AA8-43A3-8ACE-380B72D55422}" type="presParOf" srcId="{63A7CCB7-8016-4A35-B9C5-21FD29C0B7FC}" destId="{BA6F91B1-5924-4BC2-AF22-189D743110A1}" srcOrd="2" destOrd="0" presId="urn:microsoft.com/office/officeart/2005/8/layout/orgChart1"/>
    <dgm:cxn modelId="{03F14F05-671A-4C4B-AB03-37410A154D34}" type="presParOf" srcId="{A964CBD6-DADD-4FEB-9C23-85BA6280AD33}" destId="{D6D7FBDF-B176-4CED-8D64-4CA0E95F7EDB}" srcOrd="2" destOrd="0" presId="urn:microsoft.com/office/officeart/2005/8/layout/orgChart1"/>
    <dgm:cxn modelId="{235F73DF-73B1-42D7-A497-940482FFC900}" type="presParOf" srcId="{A964CBD6-DADD-4FEB-9C23-85BA6280AD33}" destId="{ECE61781-F2BB-4D4A-95FD-00F770802C30}" srcOrd="3" destOrd="0" presId="urn:microsoft.com/office/officeart/2005/8/layout/orgChart1"/>
    <dgm:cxn modelId="{6DF5DE07-1B94-4307-B8DD-77C9A97AC039}" type="presParOf" srcId="{ECE61781-F2BB-4D4A-95FD-00F770802C30}" destId="{810C4455-F17F-4444-9DC6-77599B0554E1}" srcOrd="0" destOrd="0" presId="urn:microsoft.com/office/officeart/2005/8/layout/orgChart1"/>
    <dgm:cxn modelId="{7737D2CE-0F25-4CC1-B85D-4366BFDA4211}" type="presParOf" srcId="{810C4455-F17F-4444-9DC6-77599B0554E1}" destId="{1F634F1B-28D3-4D78-B446-6A2DAF0F4EDE}" srcOrd="0" destOrd="0" presId="urn:microsoft.com/office/officeart/2005/8/layout/orgChart1"/>
    <dgm:cxn modelId="{46F5AB2A-906C-4E97-9BBF-9F1C07CDED88}" type="presParOf" srcId="{810C4455-F17F-4444-9DC6-77599B0554E1}" destId="{D7F597ED-2C06-4E88-A12E-D60EF3DE531B}" srcOrd="1" destOrd="0" presId="urn:microsoft.com/office/officeart/2005/8/layout/orgChart1"/>
    <dgm:cxn modelId="{8B38907C-546A-43E7-AA65-FA6BEF198DFD}" type="presParOf" srcId="{ECE61781-F2BB-4D4A-95FD-00F770802C30}" destId="{C1A9D787-5F97-47F2-89D7-86BD25A91AFC}" srcOrd="1" destOrd="0" presId="urn:microsoft.com/office/officeart/2005/8/layout/orgChart1"/>
    <dgm:cxn modelId="{018ADB0D-3AEB-4F35-A49A-5578FEAD60F7}" type="presParOf" srcId="{ECE61781-F2BB-4D4A-95FD-00F770802C30}" destId="{AB19D4F8-F697-4E9A-9EDE-5AF0F71E2225}" srcOrd="2" destOrd="0" presId="urn:microsoft.com/office/officeart/2005/8/layout/orgChart1"/>
    <dgm:cxn modelId="{E39EEB65-0EBE-47F3-8057-AC58EBE72857}" type="presParOf" srcId="{A964CBD6-DADD-4FEB-9C23-85BA6280AD33}" destId="{73BB268E-EFD0-418F-89DB-0C50DDB4F0DD}" srcOrd="4" destOrd="0" presId="urn:microsoft.com/office/officeart/2005/8/layout/orgChart1"/>
    <dgm:cxn modelId="{6B462EF4-A93C-4AFC-9E3C-77F336695509}" type="presParOf" srcId="{A964CBD6-DADD-4FEB-9C23-85BA6280AD33}" destId="{624D4223-97B4-4ECF-A2C0-904F7D348754}" srcOrd="5" destOrd="0" presId="urn:microsoft.com/office/officeart/2005/8/layout/orgChart1"/>
    <dgm:cxn modelId="{7AE20628-AFF9-458C-A0B0-35D223EB8CB7}" type="presParOf" srcId="{624D4223-97B4-4ECF-A2C0-904F7D348754}" destId="{3F20B7AA-3739-430C-B748-F169529A1503}" srcOrd="0" destOrd="0" presId="urn:microsoft.com/office/officeart/2005/8/layout/orgChart1"/>
    <dgm:cxn modelId="{D4524A2E-F6BD-40AA-84A2-9C1C5D3980FB}" type="presParOf" srcId="{3F20B7AA-3739-430C-B748-F169529A1503}" destId="{3F58E8BC-882B-41C1-A421-E65B1DD33A22}" srcOrd="0" destOrd="0" presId="urn:microsoft.com/office/officeart/2005/8/layout/orgChart1"/>
    <dgm:cxn modelId="{B2DFB2B7-082A-4086-9C35-18C2FD8A796D}" type="presParOf" srcId="{3F20B7AA-3739-430C-B748-F169529A1503}" destId="{BAEFB508-97E4-4F0A-AF65-3775203A87A4}" srcOrd="1" destOrd="0" presId="urn:microsoft.com/office/officeart/2005/8/layout/orgChart1"/>
    <dgm:cxn modelId="{EDC35E28-44B9-4E5F-9AE5-330BAFCA8A45}" type="presParOf" srcId="{624D4223-97B4-4ECF-A2C0-904F7D348754}" destId="{8A7410C0-E438-46C4-B30F-BAD65C3B87D0}" srcOrd="1" destOrd="0" presId="urn:microsoft.com/office/officeart/2005/8/layout/orgChart1"/>
    <dgm:cxn modelId="{1DF38856-D845-4765-B168-36BB4E6AAE09}" type="presParOf" srcId="{624D4223-97B4-4ECF-A2C0-904F7D348754}" destId="{B94860FD-882E-44B5-9549-8556BBAE348A}" srcOrd="2" destOrd="0" presId="urn:microsoft.com/office/officeart/2005/8/layout/orgChart1"/>
    <dgm:cxn modelId="{E12379B4-BE99-4772-95DD-639DAA1EF563}" type="presParOf" srcId="{FE518F95-92E8-4FAC-A8DA-D67C4500F3B2}" destId="{6DF027C8-3D2B-4057-814A-28A229A1943D}" srcOrd="2" destOrd="0" presId="urn:microsoft.com/office/officeart/2005/8/layout/orgChart1"/>
    <dgm:cxn modelId="{D5D50EDB-64B4-4DA7-88E0-763A44F530AB}" type="presParOf" srcId="{08F2112B-8F5E-4BF6-8C85-D781EC614DA3}" destId="{A138F2C2-B063-475B-A1D7-53661C10072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600" dirty="0" smtClean="0"/>
            <a:t>glycine</a:t>
          </a:r>
          <a:endParaRPr lang="ru-RU" sz="3600"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3600" dirty="0" smtClean="0"/>
            <a:t>alanine</a:t>
          </a:r>
          <a:endParaRPr lang="ru-RU" sz="3600"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600" b="1" u="sng" dirty="0" smtClean="0"/>
            <a:t>valine</a:t>
          </a:r>
          <a:endParaRPr lang="ru-RU" sz="3600" b="1" u="sng"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600" b="1" u="sng" dirty="0" smtClean="0"/>
            <a:t>leucine</a:t>
          </a:r>
          <a:endParaRPr lang="ru-RU" sz="3600" b="1" u="sng"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600" b="1" u="sng" dirty="0" smtClean="0"/>
            <a:t>isoleucine</a:t>
          </a:r>
          <a:endParaRPr lang="ru-RU" sz="3600" b="1" u="sng" dirty="0"/>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15556737-D9FE-4D05-960D-B0F282650BFE}">
      <dgm:prSet phldrT="[Текст]" custT="1"/>
      <dgm:spPr/>
      <dgm:t>
        <a:bodyPr/>
        <a:lstStyle/>
        <a:p>
          <a:r>
            <a:rPr lang="en-US" sz="3600" dirty="0" smtClean="0"/>
            <a:t>serine</a:t>
          </a:r>
          <a:endParaRPr lang="ru-RU" sz="3600" dirty="0"/>
        </a:p>
      </dgm:t>
    </dgm:pt>
    <dgm:pt modelId="{502F8CEF-8D3F-45F5-ADDD-E89E6C97E838}" type="parTrans" cxnId="{1FE037AA-B4F4-4E63-8AE8-AA66945B4BE2}">
      <dgm:prSet/>
      <dgm:spPr/>
      <dgm:t>
        <a:bodyPr/>
        <a:lstStyle/>
        <a:p>
          <a:endParaRPr lang="ru-RU" sz="2400"/>
        </a:p>
      </dgm:t>
    </dgm:pt>
    <dgm:pt modelId="{2EF70E71-4FAF-4892-9717-7B20213D0E28}" type="sibTrans" cxnId="{1FE037AA-B4F4-4E63-8AE8-AA66945B4BE2}">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6"/>
      <dgm:spPr/>
    </dgm:pt>
    <dgm:pt modelId="{02FA32FC-D88C-4A03-AE42-37ED3824272B}" type="pres">
      <dgm:prSet presAssocID="{5B6DB23B-F02E-40FF-ABF5-986DCA91E2B7}" presName="txShp" presStyleLbl="node1" presStyleIdx="0" presStyleCnt="6">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6"/>
      <dgm:spPr/>
    </dgm:pt>
    <dgm:pt modelId="{DC7691D8-4A3C-4C0E-863B-7D620553C0AD}" type="pres">
      <dgm:prSet presAssocID="{7B846265-C05D-47A8-B600-AA0B204A47B6}" presName="txShp" presStyleLbl="node1" presStyleIdx="1" presStyleCnt="6">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6"/>
      <dgm:spPr/>
    </dgm:pt>
    <dgm:pt modelId="{E349CB47-A32A-4FA8-973C-E392218C7C9E}" type="pres">
      <dgm:prSet presAssocID="{2AA217E1-05F9-4298-AB1D-3426D0B828FC}" presName="txShp" presStyleLbl="node1" presStyleIdx="2" presStyleCnt="6">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6"/>
      <dgm:spPr/>
    </dgm:pt>
    <dgm:pt modelId="{C55EF303-BCC3-407B-9B21-62FE8E6405B0}" type="pres">
      <dgm:prSet presAssocID="{3667C8BB-2FB4-4CB9-8300-78982F17FB5B}" presName="txShp" presStyleLbl="node1" presStyleIdx="3" presStyleCnt="6">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6"/>
      <dgm:spPr/>
    </dgm:pt>
    <dgm:pt modelId="{B9FB03C2-9F7C-4C75-81D2-F497E77E3393}" type="pres">
      <dgm:prSet presAssocID="{CE83F22F-E63C-49BC-9E4A-BE3B6D8A0AA6}" presName="txShp" presStyleLbl="node1" presStyleIdx="4" presStyleCnt="6">
        <dgm:presLayoutVars>
          <dgm:bulletEnabled val="1"/>
        </dgm:presLayoutVars>
      </dgm:prSet>
      <dgm:spPr/>
      <dgm:t>
        <a:bodyPr/>
        <a:lstStyle/>
        <a:p>
          <a:endParaRPr lang="ru-RU"/>
        </a:p>
      </dgm:t>
    </dgm:pt>
    <dgm:pt modelId="{24EFA761-9833-4BDE-A876-65BB16D55492}" type="pres">
      <dgm:prSet presAssocID="{DA28B663-9710-4B4E-95F7-8984731231FE}" presName="spacing" presStyleCnt="0"/>
      <dgm:spPr/>
    </dgm:pt>
    <dgm:pt modelId="{D8B5B8FA-102B-489E-9212-0D61F26C384C}" type="pres">
      <dgm:prSet presAssocID="{15556737-D9FE-4D05-960D-B0F282650BFE}" presName="composite" presStyleCnt="0"/>
      <dgm:spPr/>
    </dgm:pt>
    <dgm:pt modelId="{56684484-865B-4134-AD78-87B5CA0EDC98}" type="pres">
      <dgm:prSet presAssocID="{15556737-D9FE-4D05-960D-B0F282650BFE}" presName="imgShp" presStyleLbl="fgImgPlace1" presStyleIdx="5" presStyleCnt="6"/>
      <dgm:spPr/>
    </dgm:pt>
    <dgm:pt modelId="{D81D5CBF-D98B-4CD2-A4F0-EC64703549E6}" type="pres">
      <dgm:prSet presAssocID="{15556737-D9FE-4D05-960D-B0F282650BFE}" presName="txShp" presStyleLbl="node1" presStyleIdx="5" presStyleCnt="6">
        <dgm:presLayoutVars>
          <dgm:bulletEnabled val="1"/>
        </dgm:presLayoutVars>
      </dgm:prSet>
      <dgm:spPr/>
      <dgm:t>
        <a:bodyPr/>
        <a:lstStyle/>
        <a:p>
          <a:endParaRPr lang="ru-RU"/>
        </a:p>
      </dgm:t>
    </dgm:pt>
  </dgm:ptLst>
  <dgm:cxnLst>
    <dgm:cxn modelId="{6F37A000-7BD9-413B-8C6B-24D686B487F6}" type="presOf" srcId="{CE83F22F-E63C-49BC-9E4A-BE3B6D8A0AA6}" destId="{B9FB03C2-9F7C-4C75-81D2-F497E77E3393}" srcOrd="0" destOrd="0" presId="urn:microsoft.com/office/officeart/2005/8/layout/vList3"/>
    <dgm:cxn modelId="{4ED7B6AC-016F-44D5-97E4-7203A558B750}" srcId="{7C5C74D7-6E18-4701-959D-233B015A3977}" destId="{CE83F22F-E63C-49BC-9E4A-BE3B6D8A0AA6}" srcOrd="4" destOrd="0" parTransId="{A77B6389-3D27-47B7-9F61-B3658A24D297}" sibTransId="{DA28B663-9710-4B4E-95F7-8984731231FE}"/>
    <dgm:cxn modelId="{B7C8B580-E822-4703-ADE8-5DB7160EB0C4}" srcId="{7C5C74D7-6E18-4701-959D-233B015A3977}" destId="{3667C8BB-2FB4-4CB9-8300-78982F17FB5B}" srcOrd="3" destOrd="0" parTransId="{60A2D76D-7754-420D-A2C0-AAAE7E68130A}" sibTransId="{7F046895-9405-4E74-BC6C-6A251D88A9B4}"/>
    <dgm:cxn modelId="{0CF4CB07-8791-40EA-B4D6-727FBA04DDAC}" type="presOf" srcId="{3667C8BB-2FB4-4CB9-8300-78982F17FB5B}" destId="{C55EF303-BCC3-407B-9B21-62FE8E6405B0}" srcOrd="0" destOrd="0" presId="urn:microsoft.com/office/officeart/2005/8/layout/vList3"/>
    <dgm:cxn modelId="{FB8B488F-6DC2-4D8F-A2F3-1BC48AB3B482}" srcId="{7C5C74D7-6E18-4701-959D-233B015A3977}" destId="{5B6DB23B-F02E-40FF-ABF5-986DCA91E2B7}" srcOrd="0" destOrd="0" parTransId="{1B6D5DF5-DEF5-4D12-AB4F-B38D75B8DF59}" sibTransId="{D9887FC5-5425-40FE-8D85-F00990F9A1BC}"/>
    <dgm:cxn modelId="{C3D40DE9-D293-4B88-9411-5C901306EFC3}" type="presOf" srcId="{7C5C74D7-6E18-4701-959D-233B015A3977}" destId="{2E0E66AB-6F0A-43B7-B0F4-3557455DD1E5}" srcOrd="0" destOrd="0" presId="urn:microsoft.com/office/officeart/2005/8/layout/vList3"/>
    <dgm:cxn modelId="{888CB3D1-3C94-4C92-9720-8B8A5BDE392D}" type="presOf" srcId="{15556737-D9FE-4D05-960D-B0F282650BFE}" destId="{D81D5CBF-D98B-4CD2-A4F0-EC64703549E6}" srcOrd="0" destOrd="0" presId="urn:microsoft.com/office/officeart/2005/8/layout/vList3"/>
    <dgm:cxn modelId="{F8E1A635-964D-43C3-8C0E-BD2DD045262F}" type="presOf" srcId="{2AA217E1-05F9-4298-AB1D-3426D0B828FC}" destId="{E349CB47-A32A-4FA8-973C-E392218C7C9E}" srcOrd="0" destOrd="0" presId="urn:microsoft.com/office/officeart/2005/8/layout/vList3"/>
    <dgm:cxn modelId="{F1475647-4AEF-4D11-97E3-6F1624BA3EED}" type="presOf" srcId="{5B6DB23B-F02E-40FF-ABF5-986DCA91E2B7}" destId="{02FA32FC-D88C-4A03-AE42-37ED3824272B}" srcOrd="0" destOrd="0" presId="urn:microsoft.com/office/officeart/2005/8/layout/vList3"/>
    <dgm:cxn modelId="{1FE037AA-B4F4-4E63-8AE8-AA66945B4BE2}" srcId="{7C5C74D7-6E18-4701-959D-233B015A3977}" destId="{15556737-D9FE-4D05-960D-B0F282650BFE}" srcOrd="5" destOrd="0" parTransId="{502F8CEF-8D3F-45F5-ADDD-E89E6C97E838}" sibTransId="{2EF70E71-4FAF-4892-9717-7B20213D0E28}"/>
    <dgm:cxn modelId="{3529EBBF-133C-40B7-894D-D59198E8652D}" srcId="{7C5C74D7-6E18-4701-959D-233B015A3977}" destId="{7B846265-C05D-47A8-B600-AA0B204A47B6}" srcOrd="1" destOrd="0" parTransId="{3EAE3E83-3FAB-492C-9D44-459317F9CCBA}" sibTransId="{6AD2FC22-E924-47B8-866F-2EA63E2F76A5}"/>
    <dgm:cxn modelId="{E68FC190-D9A3-4673-BD63-17DA1FB0890C}" srcId="{7C5C74D7-6E18-4701-959D-233B015A3977}" destId="{2AA217E1-05F9-4298-AB1D-3426D0B828FC}" srcOrd="2" destOrd="0" parTransId="{70C0FB66-576B-4A2C-8D4E-5C0CA0A3B22E}" sibTransId="{4F21DA83-1225-4C18-9C95-74B56F1B4F30}"/>
    <dgm:cxn modelId="{051C11D8-CBBB-42C6-B241-03B40E29630E}" type="presOf" srcId="{7B846265-C05D-47A8-B600-AA0B204A47B6}" destId="{DC7691D8-4A3C-4C0E-863B-7D620553C0AD}" srcOrd="0" destOrd="0" presId="urn:microsoft.com/office/officeart/2005/8/layout/vList3"/>
    <dgm:cxn modelId="{619D93A2-D6FE-4A22-80CD-10C3E1316247}" type="presParOf" srcId="{2E0E66AB-6F0A-43B7-B0F4-3557455DD1E5}" destId="{75C312E4-290D-4BE5-AD46-E944F30E7B32}" srcOrd="0" destOrd="0" presId="urn:microsoft.com/office/officeart/2005/8/layout/vList3"/>
    <dgm:cxn modelId="{F2A8BFEA-6F73-4D3A-8825-90798D4B0D44}" type="presParOf" srcId="{75C312E4-290D-4BE5-AD46-E944F30E7B32}" destId="{263DE225-8218-4E20-903C-AD64CA06A057}" srcOrd="0" destOrd="0" presId="urn:microsoft.com/office/officeart/2005/8/layout/vList3"/>
    <dgm:cxn modelId="{EFCD2E87-98AD-4B68-811E-E90EC6022618}" type="presParOf" srcId="{75C312E4-290D-4BE5-AD46-E944F30E7B32}" destId="{02FA32FC-D88C-4A03-AE42-37ED3824272B}" srcOrd="1" destOrd="0" presId="urn:microsoft.com/office/officeart/2005/8/layout/vList3"/>
    <dgm:cxn modelId="{F989BEB7-D59F-48FD-8ED7-AED03741576F}" type="presParOf" srcId="{2E0E66AB-6F0A-43B7-B0F4-3557455DD1E5}" destId="{DCC2905D-D07B-463B-B786-711FEB023465}" srcOrd="1" destOrd="0" presId="urn:microsoft.com/office/officeart/2005/8/layout/vList3"/>
    <dgm:cxn modelId="{A78D2F44-EDE1-402A-AB1F-0869A4A1F804}" type="presParOf" srcId="{2E0E66AB-6F0A-43B7-B0F4-3557455DD1E5}" destId="{A5C4B9E5-9353-421B-A74D-4176A3B8E71A}" srcOrd="2" destOrd="0" presId="urn:microsoft.com/office/officeart/2005/8/layout/vList3"/>
    <dgm:cxn modelId="{526A7755-2582-4CD1-924F-7F820C2F6247}" type="presParOf" srcId="{A5C4B9E5-9353-421B-A74D-4176A3B8E71A}" destId="{78EBB2DF-8247-4C10-832D-BFB8C017EE5B}" srcOrd="0" destOrd="0" presId="urn:microsoft.com/office/officeart/2005/8/layout/vList3"/>
    <dgm:cxn modelId="{19C516BE-2E99-484D-81FF-0368FD5AC256}" type="presParOf" srcId="{A5C4B9E5-9353-421B-A74D-4176A3B8E71A}" destId="{DC7691D8-4A3C-4C0E-863B-7D620553C0AD}" srcOrd="1" destOrd="0" presId="urn:microsoft.com/office/officeart/2005/8/layout/vList3"/>
    <dgm:cxn modelId="{3B72D783-A8B4-4412-98D1-142BE217AF0B}" type="presParOf" srcId="{2E0E66AB-6F0A-43B7-B0F4-3557455DD1E5}" destId="{D3BF1AC9-847D-4DB9-84F7-7F40E553A2B1}" srcOrd="3" destOrd="0" presId="urn:microsoft.com/office/officeart/2005/8/layout/vList3"/>
    <dgm:cxn modelId="{3C9FAD64-0F47-48D5-9C45-2C7F058D5B93}" type="presParOf" srcId="{2E0E66AB-6F0A-43B7-B0F4-3557455DD1E5}" destId="{EBE32A7E-8D08-4F45-9B64-EDC30B805AB5}" srcOrd="4" destOrd="0" presId="urn:microsoft.com/office/officeart/2005/8/layout/vList3"/>
    <dgm:cxn modelId="{3252613E-06F7-49E0-9FDA-3E3EF94ECEA6}" type="presParOf" srcId="{EBE32A7E-8D08-4F45-9B64-EDC30B805AB5}" destId="{98ECE000-2E5A-4198-BE92-3D56C82DB5BB}" srcOrd="0" destOrd="0" presId="urn:microsoft.com/office/officeart/2005/8/layout/vList3"/>
    <dgm:cxn modelId="{6E3AAD94-F632-4786-BF74-EA31E15C87B3}" type="presParOf" srcId="{EBE32A7E-8D08-4F45-9B64-EDC30B805AB5}" destId="{E349CB47-A32A-4FA8-973C-E392218C7C9E}" srcOrd="1" destOrd="0" presId="urn:microsoft.com/office/officeart/2005/8/layout/vList3"/>
    <dgm:cxn modelId="{5D9A5102-623C-4170-B527-D45F5A92C205}" type="presParOf" srcId="{2E0E66AB-6F0A-43B7-B0F4-3557455DD1E5}" destId="{1B5273B7-AE76-4A39-B0D7-5FABCC731A32}" srcOrd="5" destOrd="0" presId="urn:microsoft.com/office/officeart/2005/8/layout/vList3"/>
    <dgm:cxn modelId="{5ED71391-97BB-4579-A89C-54C74FAE1505}" type="presParOf" srcId="{2E0E66AB-6F0A-43B7-B0F4-3557455DD1E5}" destId="{70203FF8-EDD3-4C0A-8322-BC57927C57DA}" srcOrd="6" destOrd="0" presId="urn:microsoft.com/office/officeart/2005/8/layout/vList3"/>
    <dgm:cxn modelId="{4B7ADE0E-BB0B-4D78-8FF2-C848E6720385}" type="presParOf" srcId="{70203FF8-EDD3-4C0A-8322-BC57927C57DA}" destId="{58D7E03C-15DA-4EBB-97AC-AC6D3E67073D}" srcOrd="0" destOrd="0" presId="urn:microsoft.com/office/officeart/2005/8/layout/vList3"/>
    <dgm:cxn modelId="{069FC096-5F2F-4542-B2D6-66C1721996BD}" type="presParOf" srcId="{70203FF8-EDD3-4C0A-8322-BC57927C57DA}" destId="{C55EF303-BCC3-407B-9B21-62FE8E6405B0}" srcOrd="1" destOrd="0" presId="urn:microsoft.com/office/officeart/2005/8/layout/vList3"/>
    <dgm:cxn modelId="{180E2998-9165-4ABB-BEDF-89D7208A5A69}" type="presParOf" srcId="{2E0E66AB-6F0A-43B7-B0F4-3557455DD1E5}" destId="{75130C6F-18D0-4D9F-9C7D-E12E113DC7E2}" srcOrd="7" destOrd="0" presId="urn:microsoft.com/office/officeart/2005/8/layout/vList3"/>
    <dgm:cxn modelId="{8F3535A1-B558-450F-8F51-1944455B27DD}" type="presParOf" srcId="{2E0E66AB-6F0A-43B7-B0F4-3557455DD1E5}" destId="{FDEF1ED0-7098-4312-91AA-244FC0B8797B}" srcOrd="8" destOrd="0" presId="urn:microsoft.com/office/officeart/2005/8/layout/vList3"/>
    <dgm:cxn modelId="{9BF32B8C-EC8B-45A7-8EBF-57DDBF11F4B2}" type="presParOf" srcId="{FDEF1ED0-7098-4312-91AA-244FC0B8797B}" destId="{DECAEE9E-F984-487C-857D-B14444FD8A77}" srcOrd="0" destOrd="0" presId="urn:microsoft.com/office/officeart/2005/8/layout/vList3"/>
    <dgm:cxn modelId="{9A39F5E9-2182-479C-87FA-0E830D137BF2}" type="presParOf" srcId="{FDEF1ED0-7098-4312-91AA-244FC0B8797B}" destId="{B9FB03C2-9F7C-4C75-81D2-F497E77E3393}" srcOrd="1" destOrd="0" presId="urn:microsoft.com/office/officeart/2005/8/layout/vList3"/>
    <dgm:cxn modelId="{CFEF8B15-EB23-4244-B781-4BB71D9AA335}" type="presParOf" srcId="{2E0E66AB-6F0A-43B7-B0F4-3557455DD1E5}" destId="{24EFA761-9833-4BDE-A876-65BB16D55492}" srcOrd="9" destOrd="0" presId="urn:microsoft.com/office/officeart/2005/8/layout/vList3"/>
    <dgm:cxn modelId="{775D5ED7-98A2-4565-92B4-E1F99975B32F}" type="presParOf" srcId="{2E0E66AB-6F0A-43B7-B0F4-3557455DD1E5}" destId="{D8B5B8FA-102B-489E-9212-0D61F26C384C}" srcOrd="10" destOrd="0" presId="urn:microsoft.com/office/officeart/2005/8/layout/vList3"/>
    <dgm:cxn modelId="{FFC9A790-8C0D-46DF-9288-64B908F57BA1}" type="presParOf" srcId="{D8B5B8FA-102B-489E-9212-0D61F26C384C}" destId="{56684484-865B-4134-AD78-87B5CA0EDC98}" srcOrd="0" destOrd="0" presId="urn:microsoft.com/office/officeart/2005/8/layout/vList3"/>
    <dgm:cxn modelId="{CC331CB0-B0F6-4C06-B2F1-F53102CABF57}" type="presParOf" srcId="{D8B5B8FA-102B-489E-9212-0D61F26C384C}" destId="{D81D5CBF-D98B-4CD2-A4F0-EC64703549E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600" b="1" u="sng" dirty="0" smtClean="0"/>
            <a:t>threonine</a:t>
          </a:r>
          <a:endParaRPr lang="ru-RU" sz="3600" b="1" u="sng"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3200" dirty="0" smtClean="0"/>
            <a:t>aspartate</a:t>
          </a:r>
          <a:endParaRPr lang="ru-RU" sz="2800"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600" dirty="0" smtClean="0"/>
            <a:t>asparagine</a:t>
          </a:r>
          <a:endParaRPr lang="ru-RU" sz="3600"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600" dirty="0" smtClean="0"/>
            <a:t>glutamate</a:t>
          </a:r>
          <a:endParaRPr lang="ru-RU" sz="3600"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600" dirty="0" smtClean="0"/>
            <a:t>glutamine</a:t>
          </a:r>
          <a:endParaRPr lang="ru-RU" sz="3600" dirty="0"/>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15556737-D9FE-4D05-960D-B0F282650BFE}">
      <dgm:prSet phldrT="[Текст]" custT="1"/>
      <dgm:spPr/>
      <dgm:t>
        <a:bodyPr/>
        <a:lstStyle/>
        <a:p>
          <a:r>
            <a:rPr lang="en-US" sz="3600" b="1" u="sng" dirty="0" smtClean="0"/>
            <a:t>lysine</a:t>
          </a:r>
          <a:endParaRPr lang="ru-RU" sz="3600" b="1" u="sng" dirty="0"/>
        </a:p>
      </dgm:t>
    </dgm:pt>
    <dgm:pt modelId="{502F8CEF-8D3F-45F5-ADDD-E89E6C97E838}" type="parTrans" cxnId="{1FE037AA-B4F4-4E63-8AE8-AA66945B4BE2}">
      <dgm:prSet/>
      <dgm:spPr/>
      <dgm:t>
        <a:bodyPr/>
        <a:lstStyle/>
        <a:p>
          <a:endParaRPr lang="ru-RU" sz="2400"/>
        </a:p>
      </dgm:t>
    </dgm:pt>
    <dgm:pt modelId="{2EF70E71-4FAF-4892-9717-7B20213D0E28}" type="sibTrans" cxnId="{1FE037AA-B4F4-4E63-8AE8-AA66945B4BE2}">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6"/>
      <dgm:spPr/>
    </dgm:pt>
    <dgm:pt modelId="{02FA32FC-D88C-4A03-AE42-37ED3824272B}" type="pres">
      <dgm:prSet presAssocID="{5B6DB23B-F02E-40FF-ABF5-986DCA91E2B7}" presName="txShp" presStyleLbl="node1" presStyleIdx="0" presStyleCnt="6">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6"/>
      <dgm:spPr/>
    </dgm:pt>
    <dgm:pt modelId="{DC7691D8-4A3C-4C0E-863B-7D620553C0AD}" type="pres">
      <dgm:prSet presAssocID="{7B846265-C05D-47A8-B600-AA0B204A47B6}" presName="txShp" presStyleLbl="node1" presStyleIdx="1" presStyleCnt="6">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6"/>
      <dgm:spPr/>
    </dgm:pt>
    <dgm:pt modelId="{E349CB47-A32A-4FA8-973C-E392218C7C9E}" type="pres">
      <dgm:prSet presAssocID="{2AA217E1-05F9-4298-AB1D-3426D0B828FC}" presName="txShp" presStyleLbl="node1" presStyleIdx="2" presStyleCnt="6">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6"/>
      <dgm:spPr/>
    </dgm:pt>
    <dgm:pt modelId="{C55EF303-BCC3-407B-9B21-62FE8E6405B0}" type="pres">
      <dgm:prSet presAssocID="{3667C8BB-2FB4-4CB9-8300-78982F17FB5B}" presName="txShp" presStyleLbl="node1" presStyleIdx="3" presStyleCnt="6">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6"/>
      <dgm:spPr/>
    </dgm:pt>
    <dgm:pt modelId="{B9FB03C2-9F7C-4C75-81D2-F497E77E3393}" type="pres">
      <dgm:prSet presAssocID="{CE83F22F-E63C-49BC-9E4A-BE3B6D8A0AA6}" presName="txShp" presStyleLbl="node1" presStyleIdx="4" presStyleCnt="6">
        <dgm:presLayoutVars>
          <dgm:bulletEnabled val="1"/>
        </dgm:presLayoutVars>
      </dgm:prSet>
      <dgm:spPr/>
      <dgm:t>
        <a:bodyPr/>
        <a:lstStyle/>
        <a:p>
          <a:endParaRPr lang="ru-RU"/>
        </a:p>
      </dgm:t>
    </dgm:pt>
    <dgm:pt modelId="{24EFA761-9833-4BDE-A876-65BB16D55492}" type="pres">
      <dgm:prSet presAssocID="{DA28B663-9710-4B4E-95F7-8984731231FE}" presName="spacing" presStyleCnt="0"/>
      <dgm:spPr/>
    </dgm:pt>
    <dgm:pt modelId="{D8B5B8FA-102B-489E-9212-0D61F26C384C}" type="pres">
      <dgm:prSet presAssocID="{15556737-D9FE-4D05-960D-B0F282650BFE}" presName="composite" presStyleCnt="0"/>
      <dgm:spPr/>
    </dgm:pt>
    <dgm:pt modelId="{56684484-865B-4134-AD78-87B5CA0EDC98}" type="pres">
      <dgm:prSet presAssocID="{15556737-D9FE-4D05-960D-B0F282650BFE}" presName="imgShp" presStyleLbl="fgImgPlace1" presStyleIdx="5" presStyleCnt="6"/>
      <dgm:spPr/>
    </dgm:pt>
    <dgm:pt modelId="{D81D5CBF-D98B-4CD2-A4F0-EC64703549E6}" type="pres">
      <dgm:prSet presAssocID="{15556737-D9FE-4D05-960D-B0F282650BFE}" presName="txShp" presStyleLbl="node1" presStyleIdx="5" presStyleCnt="6">
        <dgm:presLayoutVars>
          <dgm:bulletEnabled val="1"/>
        </dgm:presLayoutVars>
      </dgm:prSet>
      <dgm:spPr/>
      <dgm:t>
        <a:bodyPr/>
        <a:lstStyle/>
        <a:p>
          <a:endParaRPr lang="ru-RU"/>
        </a:p>
      </dgm:t>
    </dgm:pt>
  </dgm:ptLst>
  <dgm:cxnLst>
    <dgm:cxn modelId="{0129309B-08D8-499C-89C1-FD105535C8AF}" type="presOf" srcId="{2AA217E1-05F9-4298-AB1D-3426D0B828FC}" destId="{E349CB47-A32A-4FA8-973C-E392218C7C9E}" srcOrd="0" destOrd="0" presId="urn:microsoft.com/office/officeart/2005/8/layout/vList3"/>
    <dgm:cxn modelId="{1DE414DC-6361-40B8-A46E-1FEFE6DBDBB9}" type="presOf" srcId="{15556737-D9FE-4D05-960D-B0F282650BFE}" destId="{D81D5CBF-D98B-4CD2-A4F0-EC64703549E6}" srcOrd="0" destOrd="0" presId="urn:microsoft.com/office/officeart/2005/8/layout/vList3"/>
    <dgm:cxn modelId="{4ED7B6AC-016F-44D5-97E4-7203A558B750}" srcId="{7C5C74D7-6E18-4701-959D-233B015A3977}" destId="{CE83F22F-E63C-49BC-9E4A-BE3B6D8A0AA6}" srcOrd="4" destOrd="0" parTransId="{A77B6389-3D27-47B7-9F61-B3658A24D297}" sibTransId="{DA28B663-9710-4B4E-95F7-8984731231FE}"/>
    <dgm:cxn modelId="{FA188FD8-EFD7-41A5-8D59-51F962D08A9B}" type="presOf" srcId="{3667C8BB-2FB4-4CB9-8300-78982F17FB5B}" destId="{C55EF303-BCC3-407B-9B21-62FE8E6405B0}" srcOrd="0" destOrd="0" presId="urn:microsoft.com/office/officeart/2005/8/layout/vList3"/>
    <dgm:cxn modelId="{B7C8B580-E822-4703-ADE8-5DB7160EB0C4}" srcId="{7C5C74D7-6E18-4701-959D-233B015A3977}" destId="{3667C8BB-2FB4-4CB9-8300-78982F17FB5B}" srcOrd="3" destOrd="0" parTransId="{60A2D76D-7754-420D-A2C0-AAAE7E68130A}" sibTransId="{7F046895-9405-4E74-BC6C-6A251D88A9B4}"/>
    <dgm:cxn modelId="{FB8B488F-6DC2-4D8F-A2F3-1BC48AB3B482}" srcId="{7C5C74D7-6E18-4701-959D-233B015A3977}" destId="{5B6DB23B-F02E-40FF-ABF5-986DCA91E2B7}" srcOrd="0" destOrd="0" parTransId="{1B6D5DF5-DEF5-4D12-AB4F-B38D75B8DF59}" sibTransId="{D9887FC5-5425-40FE-8D85-F00990F9A1BC}"/>
    <dgm:cxn modelId="{846C8F9A-FDA4-4BCA-8239-5BB20FCAF666}" type="presOf" srcId="{7B846265-C05D-47A8-B600-AA0B204A47B6}" destId="{DC7691D8-4A3C-4C0E-863B-7D620553C0AD}" srcOrd="0" destOrd="0" presId="urn:microsoft.com/office/officeart/2005/8/layout/vList3"/>
    <dgm:cxn modelId="{7532C825-C5F4-446E-B930-95153A834A66}" type="presOf" srcId="{CE83F22F-E63C-49BC-9E4A-BE3B6D8A0AA6}" destId="{B9FB03C2-9F7C-4C75-81D2-F497E77E3393}" srcOrd="0" destOrd="0" presId="urn:microsoft.com/office/officeart/2005/8/layout/vList3"/>
    <dgm:cxn modelId="{1FE037AA-B4F4-4E63-8AE8-AA66945B4BE2}" srcId="{7C5C74D7-6E18-4701-959D-233B015A3977}" destId="{15556737-D9FE-4D05-960D-B0F282650BFE}" srcOrd="5" destOrd="0" parTransId="{502F8CEF-8D3F-45F5-ADDD-E89E6C97E838}" sibTransId="{2EF70E71-4FAF-4892-9717-7B20213D0E28}"/>
    <dgm:cxn modelId="{3529EBBF-133C-40B7-894D-D59198E8652D}" srcId="{7C5C74D7-6E18-4701-959D-233B015A3977}" destId="{7B846265-C05D-47A8-B600-AA0B204A47B6}" srcOrd="1" destOrd="0" parTransId="{3EAE3E83-3FAB-492C-9D44-459317F9CCBA}" sibTransId="{6AD2FC22-E924-47B8-866F-2EA63E2F76A5}"/>
    <dgm:cxn modelId="{0A1831C0-5B21-417B-877D-E3285FC0269A}" type="presOf" srcId="{5B6DB23B-F02E-40FF-ABF5-986DCA91E2B7}" destId="{02FA32FC-D88C-4A03-AE42-37ED3824272B}" srcOrd="0" destOrd="0" presId="urn:microsoft.com/office/officeart/2005/8/layout/vList3"/>
    <dgm:cxn modelId="{DA3D73D3-A3A4-40E1-B388-B92E834D74C2}" type="presOf" srcId="{7C5C74D7-6E18-4701-959D-233B015A3977}" destId="{2E0E66AB-6F0A-43B7-B0F4-3557455DD1E5}" srcOrd="0" destOrd="0" presId="urn:microsoft.com/office/officeart/2005/8/layout/vList3"/>
    <dgm:cxn modelId="{E68FC190-D9A3-4673-BD63-17DA1FB0890C}" srcId="{7C5C74D7-6E18-4701-959D-233B015A3977}" destId="{2AA217E1-05F9-4298-AB1D-3426D0B828FC}" srcOrd="2" destOrd="0" parTransId="{70C0FB66-576B-4A2C-8D4E-5C0CA0A3B22E}" sibTransId="{4F21DA83-1225-4C18-9C95-74B56F1B4F30}"/>
    <dgm:cxn modelId="{DCB12647-3A07-4F02-BBE8-E9C8BF24C55B}" type="presParOf" srcId="{2E0E66AB-6F0A-43B7-B0F4-3557455DD1E5}" destId="{75C312E4-290D-4BE5-AD46-E944F30E7B32}" srcOrd="0" destOrd="0" presId="urn:microsoft.com/office/officeart/2005/8/layout/vList3"/>
    <dgm:cxn modelId="{43D5C2AC-C8E8-4480-914B-2D6BDA317FDA}" type="presParOf" srcId="{75C312E4-290D-4BE5-AD46-E944F30E7B32}" destId="{263DE225-8218-4E20-903C-AD64CA06A057}" srcOrd="0" destOrd="0" presId="urn:microsoft.com/office/officeart/2005/8/layout/vList3"/>
    <dgm:cxn modelId="{892EA241-BFCA-419A-B7FC-54A2DB54A025}" type="presParOf" srcId="{75C312E4-290D-4BE5-AD46-E944F30E7B32}" destId="{02FA32FC-D88C-4A03-AE42-37ED3824272B}" srcOrd="1" destOrd="0" presId="urn:microsoft.com/office/officeart/2005/8/layout/vList3"/>
    <dgm:cxn modelId="{D5652DA2-727A-4EED-97B8-6E14E8601E4D}" type="presParOf" srcId="{2E0E66AB-6F0A-43B7-B0F4-3557455DD1E5}" destId="{DCC2905D-D07B-463B-B786-711FEB023465}" srcOrd="1" destOrd="0" presId="urn:microsoft.com/office/officeart/2005/8/layout/vList3"/>
    <dgm:cxn modelId="{5E73FD13-7A99-48AB-96C4-AEE5219F5BE8}" type="presParOf" srcId="{2E0E66AB-6F0A-43B7-B0F4-3557455DD1E5}" destId="{A5C4B9E5-9353-421B-A74D-4176A3B8E71A}" srcOrd="2" destOrd="0" presId="urn:microsoft.com/office/officeart/2005/8/layout/vList3"/>
    <dgm:cxn modelId="{01404D5A-0E26-4BAC-B294-2761F36CA8C2}" type="presParOf" srcId="{A5C4B9E5-9353-421B-A74D-4176A3B8E71A}" destId="{78EBB2DF-8247-4C10-832D-BFB8C017EE5B}" srcOrd="0" destOrd="0" presId="urn:microsoft.com/office/officeart/2005/8/layout/vList3"/>
    <dgm:cxn modelId="{2E0573A9-385D-4F67-9F82-F3A992A9DAE3}" type="presParOf" srcId="{A5C4B9E5-9353-421B-A74D-4176A3B8E71A}" destId="{DC7691D8-4A3C-4C0E-863B-7D620553C0AD}" srcOrd="1" destOrd="0" presId="urn:microsoft.com/office/officeart/2005/8/layout/vList3"/>
    <dgm:cxn modelId="{9D355D66-F0CD-4291-9054-111F4959596A}" type="presParOf" srcId="{2E0E66AB-6F0A-43B7-B0F4-3557455DD1E5}" destId="{D3BF1AC9-847D-4DB9-84F7-7F40E553A2B1}" srcOrd="3" destOrd="0" presId="urn:microsoft.com/office/officeart/2005/8/layout/vList3"/>
    <dgm:cxn modelId="{B55FA198-8F7E-4FD5-9C87-B2F6E863C4C6}" type="presParOf" srcId="{2E0E66AB-6F0A-43B7-B0F4-3557455DD1E5}" destId="{EBE32A7E-8D08-4F45-9B64-EDC30B805AB5}" srcOrd="4" destOrd="0" presId="urn:microsoft.com/office/officeart/2005/8/layout/vList3"/>
    <dgm:cxn modelId="{816A3257-A97E-402E-B191-3D01013E570F}" type="presParOf" srcId="{EBE32A7E-8D08-4F45-9B64-EDC30B805AB5}" destId="{98ECE000-2E5A-4198-BE92-3D56C82DB5BB}" srcOrd="0" destOrd="0" presId="urn:microsoft.com/office/officeart/2005/8/layout/vList3"/>
    <dgm:cxn modelId="{08A55C6F-2A7E-4197-A8AA-E087142D39D1}" type="presParOf" srcId="{EBE32A7E-8D08-4F45-9B64-EDC30B805AB5}" destId="{E349CB47-A32A-4FA8-973C-E392218C7C9E}" srcOrd="1" destOrd="0" presId="urn:microsoft.com/office/officeart/2005/8/layout/vList3"/>
    <dgm:cxn modelId="{06C3A7E1-F2C9-41C5-AECB-A4E55CE823BD}" type="presParOf" srcId="{2E0E66AB-6F0A-43B7-B0F4-3557455DD1E5}" destId="{1B5273B7-AE76-4A39-B0D7-5FABCC731A32}" srcOrd="5" destOrd="0" presId="urn:microsoft.com/office/officeart/2005/8/layout/vList3"/>
    <dgm:cxn modelId="{57A62E54-B328-4BFC-9710-5772A91FFDF1}" type="presParOf" srcId="{2E0E66AB-6F0A-43B7-B0F4-3557455DD1E5}" destId="{70203FF8-EDD3-4C0A-8322-BC57927C57DA}" srcOrd="6" destOrd="0" presId="urn:microsoft.com/office/officeart/2005/8/layout/vList3"/>
    <dgm:cxn modelId="{676C10C0-8D18-4474-A218-DB0DDFD9ABE7}" type="presParOf" srcId="{70203FF8-EDD3-4C0A-8322-BC57927C57DA}" destId="{58D7E03C-15DA-4EBB-97AC-AC6D3E67073D}" srcOrd="0" destOrd="0" presId="urn:microsoft.com/office/officeart/2005/8/layout/vList3"/>
    <dgm:cxn modelId="{25BBD327-41FE-40D6-94F5-1EAFBD647EBE}" type="presParOf" srcId="{70203FF8-EDD3-4C0A-8322-BC57927C57DA}" destId="{C55EF303-BCC3-407B-9B21-62FE8E6405B0}" srcOrd="1" destOrd="0" presId="urn:microsoft.com/office/officeart/2005/8/layout/vList3"/>
    <dgm:cxn modelId="{5D39EEA7-BD4B-45B9-AC96-D05D51CBDD8F}" type="presParOf" srcId="{2E0E66AB-6F0A-43B7-B0F4-3557455DD1E5}" destId="{75130C6F-18D0-4D9F-9C7D-E12E113DC7E2}" srcOrd="7" destOrd="0" presId="urn:microsoft.com/office/officeart/2005/8/layout/vList3"/>
    <dgm:cxn modelId="{2828A1E8-333D-40E8-908D-53EF25A83970}" type="presParOf" srcId="{2E0E66AB-6F0A-43B7-B0F4-3557455DD1E5}" destId="{FDEF1ED0-7098-4312-91AA-244FC0B8797B}" srcOrd="8" destOrd="0" presId="urn:microsoft.com/office/officeart/2005/8/layout/vList3"/>
    <dgm:cxn modelId="{159D7FB0-73E3-46E2-A1AF-97B633B9D1B2}" type="presParOf" srcId="{FDEF1ED0-7098-4312-91AA-244FC0B8797B}" destId="{DECAEE9E-F984-487C-857D-B14444FD8A77}" srcOrd="0" destOrd="0" presId="urn:microsoft.com/office/officeart/2005/8/layout/vList3"/>
    <dgm:cxn modelId="{00C5CCBF-A59E-4B69-8815-0A240F1200B7}" type="presParOf" srcId="{FDEF1ED0-7098-4312-91AA-244FC0B8797B}" destId="{B9FB03C2-9F7C-4C75-81D2-F497E77E3393}" srcOrd="1" destOrd="0" presId="urn:microsoft.com/office/officeart/2005/8/layout/vList3"/>
    <dgm:cxn modelId="{B18E9D2E-2BC1-4FAA-9ADC-6301B2AA22D0}" type="presParOf" srcId="{2E0E66AB-6F0A-43B7-B0F4-3557455DD1E5}" destId="{24EFA761-9833-4BDE-A876-65BB16D55492}" srcOrd="9" destOrd="0" presId="urn:microsoft.com/office/officeart/2005/8/layout/vList3"/>
    <dgm:cxn modelId="{0F3D0278-66E2-4933-A36F-F7D9720DD512}" type="presParOf" srcId="{2E0E66AB-6F0A-43B7-B0F4-3557455DD1E5}" destId="{D8B5B8FA-102B-489E-9212-0D61F26C384C}" srcOrd="10" destOrd="0" presId="urn:microsoft.com/office/officeart/2005/8/layout/vList3"/>
    <dgm:cxn modelId="{B208A864-45DB-444B-8874-C1F9B4C84293}" type="presParOf" srcId="{D8B5B8FA-102B-489E-9212-0D61F26C384C}" destId="{56684484-865B-4134-AD78-87B5CA0EDC98}" srcOrd="0" destOrd="0" presId="urn:microsoft.com/office/officeart/2005/8/layout/vList3"/>
    <dgm:cxn modelId="{693558FD-CFF0-44B4-90EE-AEFEFDA17C21}" type="presParOf" srcId="{D8B5B8FA-102B-489E-9212-0D61F26C384C}" destId="{D81D5CBF-D98B-4CD2-A4F0-EC64703549E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600" b="1" dirty="0" smtClean="0"/>
            <a:t>arginine</a:t>
          </a:r>
          <a:endParaRPr lang="ru-RU" sz="3600" b="1"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3600" dirty="0" err="1" smtClean="0"/>
            <a:t>oxylysine</a:t>
          </a:r>
          <a:endParaRPr lang="ru-RU" sz="3600"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600" b="1" u="none" dirty="0" smtClean="0"/>
            <a:t>histidine</a:t>
          </a:r>
          <a:endParaRPr lang="ru-RU" sz="3600" b="1" u="none"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600" dirty="0" smtClean="0"/>
            <a:t>cysteine</a:t>
          </a:r>
          <a:endParaRPr lang="ru-RU" sz="3600"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600" dirty="0" err="1" smtClean="0">
              <a:solidFill>
                <a:srgbClr val="FF0000"/>
              </a:solidFill>
            </a:rPr>
            <a:t>proline</a:t>
          </a:r>
          <a:endParaRPr lang="ru-RU" sz="3600" dirty="0">
            <a:solidFill>
              <a:srgbClr val="FF0000"/>
            </a:solidFill>
          </a:endParaRPr>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5"/>
      <dgm:spPr/>
    </dgm:pt>
    <dgm:pt modelId="{02FA32FC-D88C-4A03-AE42-37ED3824272B}" type="pres">
      <dgm:prSet presAssocID="{5B6DB23B-F02E-40FF-ABF5-986DCA91E2B7}" presName="txShp" presStyleLbl="node1" presStyleIdx="0" presStyleCnt="5">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5"/>
      <dgm:spPr/>
    </dgm:pt>
    <dgm:pt modelId="{DC7691D8-4A3C-4C0E-863B-7D620553C0AD}" type="pres">
      <dgm:prSet presAssocID="{7B846265-C05D-47A8-B600-AA0B204A47B6}" presName="txShp" presStyleLbl="node1" presStyleIdx="1" presStyleCnt="5">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5"/>
      <dgm:spPr/>
    </dgm:pt>
    <dgm:pt modelId="{E349CB47-A32A-4FA8-973C-E392218C7C9E}" type="pres">
      <dgm:prSet presAssocID="{2AA217E1-05F9-4298-AB1D-3426D0B828FC}" presName="txShp" presStyleLbl="node1" presStyleIdx="2" presStyleCnt="5">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5"/>
      <dgm:spPr/>
    </dgm:pt>
    <dgm:pt modelId="{C55EF303-BCC3-407B-9B21-62FE8E6405B0}" type="pres">
      <dgm:prSet presAssocID="{3667C8BB-2FB4-4CB9-8300-78982F17FB5B}" presName="txShp" presStyleLbl="node1" presStyleIdx="3" presStyleCnt="5">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5"/>
      <dgm:spPr/>
    </dgm:pt>
    <dgm:pt modelId="{B9FB03C2-9F7C-4C75-81D2-F497E77E3393}" type="pres">
      <dgm:prSet presAssocID="{CE83F22F-E63C-49BC-9E4A-BE3B6D8A0AA6}" presName="txShp" presStyleLbl="node1" presStyleIdx="4" presStyleCnt="5">
        <dgm:presLayoutVars>
          <dgm:bulletEnabled val="1"/>
        </dgm:presLayoutVars>
      </dgm:prSet>
      <dgm:spPr/>
      <dgm:t>
        <a:bodyPr/>
        <a:lstStyle/>
        <a:p>
          <a:endParaRPr lang="ru-RU"/>
        </a:p>
      </dgm:t>
    </dgm:pt>
  </dgm:ptLst>
  <dgm:cxnLst>
    <dgm:cxn modelId="{7C2F4DE4-0DC7-49DF-BC62-E57165B99621}" type="presOf" srcId="{3667C8BB-2FB4-4CB9-8300-78982F17FB5B}" destId="{C55EF303-BCC3-407B-9B21-62FE8E6405B0}" srcOrd="0" destOrd="0" presId="urn:microsoft.com/office/officeart/2005/8/layout/vList3"/>
    <dgm:cxn modelId="{4ED7B6AC-016F-44D5-97E4-7203A558B750}" srcId="{7C5C74D7-6E18-4701-959D-233B015A3977}" destId="{CE83F22F-E63C-49BC-9E4A-BE3B6D8A0AA6}" srcOrd="4" destOrd="0" parTransId="{A77B6389-3D27-47B7-9F61-B3658A24D297}" sibTransId="{DA28B663-9710-4B4E-95F7-8984731231FE}"/>
    <dgm:cxn modelId="{B7C8B580-E822-4703-ADE8-5DB7160EB0C4}" srcId="{7C5C74D7-6E18-4701-959D-233B015A3977}" destId="{3667C8BB-2FB4-4CB9-8300-78982F17FB5B}" srcOrd="3" destOrd="0" parTransId="{60A2D76D-7754-420D-A2C0-AAAE7E68130A}" sibTransId="{7F046895-9405-4E74-BC6C-6A251D88A9B4}"/>
    <dgm:cxn modelId="{FB8B488F-6DC2-4D8F-A2F3-1BC48AB3B482}" srcId="{7C5C74D7-6E18-4701-959D-233B015A3977}" destId="{5B6DB23B-F02E-40FF-ABF5-986DCA91E2B7}" srcOrd="0" destOrd="0" parTransId="{1B6D5DF5-DEF5-4D12-AB4F-B38D75B8DF59}" sibTransId="{D9887FC5-5425-40FE-8D85-F00990F9A1BC}"/>
    <dgm:cxn modelId="{DC941973-EB05-4B09-8028-911721D24C0F}" type="presOf" srcId="{7C5C74D7-6E18-4701-959D-233B015A3977}" destId="{2E0E66AB-6F0A-43B7-B0F4-3557455DD1E5}" srcOrd="0" destOrd="0" presId="urn:microsoft.com/office/officeart/2005/8/layout/vList3"/>
    <dgm:cxn modelId="{3529EBBF-133C-40B7-894D-D59198E8652D}" srcId="{7C5C74D7-6E18-4701-959D-233B015A3977}" destId="{7B846265-C05D-47A8-B600-AA0B204A47B6}" srcOrd="1" destOrd="0" parTransId="{3EAE3E83-3FAB-492C-9D44-459317F9CCBA}" sibTransId="{6AD2FC22-E924-47B8-866F-2EA63E2F76A5}"/>
    <dgm:cxn modelId="{4095047E-F859-4680-9D84-53558C33B824}" type="presOf" srcId="{CE83F22F-E63C-49BC-9E4A-BE3B6D8A0AA6}" destId="{B9FB03C2-9F7C-4C75-81D2-F497E77E3393}" srcOrd="0" destOrd="0" presId="urn:microsoft.com/office/officeart/2005/8/layout/vList3"/>
    <dgm:cxn modelId="{79E0EEEB-B4B9-4779-A67A-6C06300DCC57}" type="presOf" srcId="{7B846265-C05D-47A8-B600-AA0B204A47B6}" destId="{DC7691D8-4A3C-4C0E-863B-7D620553C0AD}" srcOrd="0" destOrd="0" presId="urn:microsoft.com/office/officeart/2005/8/layout/vList3"/>
    <dgm:cxn modelId="{E3E2F161-5E50-489D-B784-B507B1CF8F33}" type="presOf" srcId="{2AA217E1-05F9-4298-AB1D-3426D0B828FC}" destId="{E349CB47-A32A-4FA8-973C-E392218C7C9E}" srcOrd="0" destOrd="0" presId="urn:microsoft.com/office/officeart/2005/8/layout/vList3"/>
    <dgm:cxn modelId="{E68FC190-D9A3-4673-BD63-17DA1FB0890C}" srcId="{7C5C74D7-6E18-4701-959D-233B015A3977}" destId="{2AA217E1-05F9-4298-AB1D-3426D0B828FC}" srcOrd="2" destOrd="0" parTransId="{70C0FB66-576B-4A2C-8D4E-5C0CA0A3B22E}" sibTransId="{4F21DA83-1225-4C18-9C95-74B56F1B4F30}"/>
    <dgm:cxn modelId="{7DA59199-3962-435F-90DF-F9F4D36FD516}" type="presOf" srcId="{5B6DB23B-F02E-40FF-ABF5-986DCA91E2B7}" destId="{02FA32FC-D88C-4A03-AE42-37ED3824272B}" srcOrd="0" destOrd="0" presId="urn:microsoft.com/office/officeart/2005/8/layout/vList3"/>
    <dgm:cxn modelId="{301FF022-B0A3-43F4-A75D-F2A55546558B}" type="presParOf" srcId="{2E0E66AB-6F0A-43B7-B0F4-3557455DD1E5}" destId="{75C312E4-290D-4BE5-AD46-E944F30E7B32}" srcOrd="0" destOrd="0" presId="urn:microsoft.com/office/officeart/2005/8/layout/vList3"/>
    <dgm:cxn modelId="{39C0784E-3C33-42FE-9C23-2969B8560AC4}" type="presParOf" srcId="{75C312E4-290D-4BE5-AD46-E944F30E7B32}" destId="{263DE225-8218-4E20-903C-AD64CA06A057}" srcOrd="0" destOrd="0" presId="urn:microsoft.com/office/officeart/2005/8/layout/vList3"/>
    <dgm:cxn modelId="{C5EA303E-EA8C-4874-B976-39AFC9CDE799}" type="presParOf" srcId="{75C312E4-290D-4BE5-AD46-E944F30E7B32}" destId="{02FA32FC-D88C-4A03-AE42-37ED3824272B}" srcOrd="1" destOrd="0" presId="urn:microsoft.com/office/officeart/2005/8/layout/vList3"/>
    <dgm:cxn modelId="{AAB8B44B-1DBE-4C5B-BBE8-4E9578AE9E4B}" type="presParOf" srcId="{2E0E66AB-6F0A-43B7-B0F4-3557455DD1E5}" destId="{DCC2905D-D07B-463B-B786-711FEB023465}" srcOrd="1" destOrd="0" presId="urn:microsoft.com/office/officeart/2005/8/layout/vList3"/>
    <dgm:cxn modelId="{7F12D0B5-AE94-4FC6-8A78-12690CC8FDC3}" type="presParOf" srcId="{2E0E66AB-6F0A-43B7-B0F4-3557455DD1E5}" destId="{A5C4B9E5-9353-421B-A74D-4176A3B8E71A}" srcOrd="2" destOrd="0" presId="urn:microsoft.com/office/officeart/2005/8/layout/vList3"/>
    <dgm:cxn modelId="{28439770-D15E-40DE-8870-5C888B15C7FF}" type="presParOf" srcId="{A5C4B9E5-9353-421B-A74D-4176A3B8E71A}" destId="{78EBB2DF-8247-4C10-832D-BFB8C017EE5B}" srcOrd="0" destOrd="0" presId="urn:microsoft.com/office/officeart/2005/8/layout/vList3"/>
    <dgm:cxn modelId="{D8287937-63F4-441D-A4DA-B119CB1DA122}" type="presParOf" srcId="{A5C4B9E5-9353-421B-A74D-4176A3B8E71A}" destId="{DC7691D8-4A3C-4C0E-863B-7D620553C0AD}" srcOrd="1" destOrd="0" presId="urn:microsoft.com/office/officeart/2005/8/layout/vList3"/>
    <dgm:cxn modelId="{1BEF34FA-2C95-44DB-92F0-CE4DBA0A1637}" type="presParOf" srcId="{2E0E66AB-6F0A-43B7-B0F4-3557455DD1E5}" destId="{D3BF1AC9-847D-4DB9-84F7-7F40E553A2B1}" srcOrd="3" destOrd="0" presId="urn:microsoft.com/office/officeart/2005/8/layout/vList3"/>
    <dgm:cxn modelId="{F278AF83-F295-4E61-BEF8-0DB7E86F6AC7}" type="presParOf" srcId="{2E0E66AB-6F0A-43B7-B0F4-3557455DD1E5}" destId="{EBE32A7E-8D08-4F45-9B64-EDC30B805AB5}" srcOrd="4" destOrd="0" presId="urn:microsoft.com/office/officeart/2005/8/layout/vList3"/>
    <dgm:cxn modelId="{8894E916-B901-4A1E-B8D1-37590425C0AE}" type="presParOf" srcId="{EBE32A7E-8D08-4F45-9B64-EDC30B805AB5}" destId="{98ECE000-2E5A-4198-BE92-3D56C82DB5BB}" srcOrd="0" destOrd="0" presId="urn:microsoft.com/office/officeart/2005/8/layout/vList3"/>
    <dgm:cxn modelId="{9BC5D48F-B080-4EF9-9DBF-4F0441B34B3E}" type="presParOf" srcId="{EBE32A7E-8D08-4F45-9B64-EDC30B805AB5}" destId="{E349CB47-A32A-4FA8-973C-E392218C7C9E}" srcOrd="1" destOrd="0" presId="urn:microsoft.com/office/officeart/2005/8/layout/vList3"/>
    <dgm:cxn modelId="{19E7BBCF-044E-40C8-8DC3-16F8DAA12913}" type="presParOf" srcId="{2E0E66AB-6F0A-43B7-B0F4-3557455DD1E5}" destId="{1B5273B7-AE76-4A39-B0D7-5FABCC731A32}" srcOrd="5" destOrd="0" presId="urn:microsoft.com/office/officeart/2005/8/layout/vList3"/>
    <dgm:cxn modelId="{63B097C9-94FB-47C6-BF71-61038E7A3924}" type="presParOf" srcId="{2E0E66AB-6F0A-43B7-B0F4-3557455DD1E5}" destId="{70203FF8-EDD3-4C0A-8322-BC57927C57DA}" srcOrd="6" destOrd="0" presId="urn:microsoft.com/office/officeart/2005/8/layout/vList3"/>
    <dgm:cxn modelId="{3ACAFF21-CA11-4343-B6C2-412F8EE723AB}" type="presParOf" srcId="{70203FF8-EDD3-4C0A-8322-BC57927C57DA}" destId="{58D7E03C-15DA-4EBB-97AC-AC6D3E67073D}" srcOrd="0" destOrd="0" presId="urn:microsoft.com/office/officeart/2005/8/layout/vList3"/>
    <dgm:cxn modelId="{B8985F27-D474-495E-877D-68E0676196D7}" type="presParOf" srcId="{70203FF8-EDD3-4C0A-8322-BC57927C57DA}" destId="{C55EF303-BCC3-407B-9B21-62FE8E6405B0}" srcOrd="1" destOrd="0" presId="urn:microsoft.com/office/officeart/2005/8/layout/vList3"/>
    <dgm:cxn modelId="{F175C5AC-8472-432C-9BF0-2684BFC9C4D9}" type="presParOf" srcId="{2E0E66AB-6F0A-43B7-B0F4-3557455DD1E5}" destId="{75130C6F-18D0-4D9F-9C7D-E12E113DC7E2}" srcOrd="7" destOrd="0" presId="urn:microsoft.com/office/officeart/2005/8/layout/vList3"/>
    <dgm:cxn modelId="{7A30C62E-6FB5-454C-BEB8-9163E48CFE13}" type="presParOf" srcId="{2E0E66AB-6F0A-43B7-B0F4-3557455DD1E5}" destId="{FDEF1ED0-7098-4312-91AA-244FC0B8797B}" srcOrd="8" destOrd="0" presId="urn:microsoft.com/office/officeart/2005/8/layout/vList3"/>
    <dgm:cxn modelId="{BE022AEF-90C9-4F04-8A7A-2CF978509488}" type="presParOf" srcId="{FDEF1ED0-7098-4312-91AA-244FC0B8797B}" destId="{DECAEE9E-F984-487C-857D-B14444FD8A77}" srcOrd="0" destOrd="0" presId="urn:microsoft.com/office/officeart/2005/8/layout/vList3"/>
    <dgm:cxn modelId="{48C056DB-AA08-4496-91CB-55D4DA40CF61}" type="presParOf" srcId="{FDEF1ED0-7098-4312-91AA-244FC0B8797B}" destId="{B9FB03C2-9F7C-4C75-81D2-F497E77E339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200" b="1" u="sng" dirty="0" smtClean="0"/>
            <a:t>methionine</a:t>
          </a:r>
          <a:endParaRPr lang="ru-RU" sz="3200" b="1" u="sng"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2800" b="1" u="sng" dirty="0" smtClean="0"/>
            <a:t>phenylalanine</a:t>
          </a:r>
          <a:endParaRPr lang="ru-RU" sz="2800" b="1" u="sng"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200" dirty="0" smtClean="0"/>
            <a:t>tyrosine</a:t>
          </a:r>
          <a:endParaRPr lang="ru-RU" sz="3200"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200" b="1" u="sng" dirty="0" smtClean="0"/>
            <a:t>tryptophan</a:t>
          </a:r>
          <a:endParaRPr lang="ru-RU" sz="3200" b="1" u="sng"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200" dirty="0" err="1" smtClean="0">
              <a:solidFill>
                <a:srgbClr val="FF0000"/>
              </a:solidFill>
            </a:rPr>
            <a:t>hydroxyproline</a:t>
          </a:r>
          <a:endParaRPr lang="ru-RU" sz="3200" dirty="0">
            <a:solidFill>
              <a:srgbClr val="FF0000"/>
            </a:solidFill>
          </a:endParaRPr>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5"/>
      <dgm:spPr/>
    </dgm:pt>
    <dgm:pt modelId="{02FA32FC-D88C-4A03-AE42-37ED3824272B}" type="pres">
      <dgm:prSet presAssocID="{5B6DB23B-F02E-40FF-ABF5-986DCA91E2B7}" presName="txShp" presStyleLbl="node1" presStyleIdx="0" presStyleCnt="5">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5"/>
      <dgm:spPr/>
    </dgm:pt>
    <dgm:pt modelId="{DC7691D8-4A3C-4C0E-863B-7D620553C0AD}" type="pres">
      <dgm:prSet presAssocID="{7B846265-C05D-47A8-B600-AA0B204A47B6}" presName="txShp" presStyleLbl="node1" presStyleIdx="1" presStyleCnt="5">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5"/>
      <dgm:spPr/>
    </dgm:pt>
    <dgm:pt modelId="{E349CB47-A32A-4FA8-973C-E392218C7C9E}" type="pres">
      <dgm:prSet presAssocID="{2AA217E1-05F9-4298-AB1D-3426D0B828FC}" presName="txShp" presStyleLbl="node1" presStyleIdx="2" presStyleCnt="5">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5"/>
      <dgm:spPr/>
    </dgm:pt>
    <dgm:pt modelId="{C55EF303-BCC3-407B-9B21-62FE8E6405B0}" type="pres">
      <dgm:prSet presAssocID="{3667C8BB-2FB4-4CB9-8300-78982F17FB5B}" presName="txShp" presStyleLbl="node1" presStyleIdx="3" presStyleCnt="5">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5"/>
      <dgm:spPr/>
    </dgm:pt>
    <dgm:pt modelId="{B9FB03C2-9F7C-4C75-81D2-F497E77E3393}" type="pres">
      <dgm:prSet presAssocID="{CE83F22F-E63C-49BC-9E4A-BE3B6D8A0AA6}" presName="txShp" presStyleLbl="node1" presStyleIdx="4" presStyleCnt="5">
        <dgm:presLayoutVars>
          <dgm:bulletEnabled val="1"/>
        </dgm:presLayoutVars>
      </dgm:prSet>
      <dgm:spPr/>
      <dgm:t>
        <a:bodyPr/>
        <a:lstStyle/>
        <a:p>
          <a:endParaRPr lang="ru-RU"/>
        </a:p>
      </dgm:t>
    </dgm:pt>
  </dgm:ptLst>
  <dgm:cxnLst>
    <dgm:cxn modelId="{4ED7B6AC-016F-44D5-97E4-7203A558B750}" srcId="{7C5C74D7-6E18-4701-959D-233B015A3977}" destId="{CE83F22F-E63C-49BC-9E4A-BE3B6D8A0AA6}" srcOrd="4" destOrd="0" parTransId="{A77B6389-3D27-47B7-9F61-B3658A24D297}" sibTransId="{DA28B663-9710-4B4E-95F7-8984731231FE}"/>
    <dgm:cxn modelId="{890BCF31-2DA4-40A8-BE3A-FC8EBCFF287C}" type="presOf" srcId="{3667C8BB-2FB4-4CB9-8300-78982F17FB5B}" destId="{C55EF303-BCC3-407B-9B21-62FE8E6405B0}" srcOrd="0" destOrd="0" presId="urn:microsoft.com/office/officeart/2005/8/layout/vList3"/>
    <dgm:cxn modelId="{9D0A7DE0-014C-4C09-BA6A-D849B910A354}" type="presOf" srcId="{2AA217E1-05F9-4298-AB1D-3426D0B828FC}" destId="{E349CB47-A32A-4FA8-973C-E392218C7C9E}" srcOrd="0" destOrd="0" presId="urn:microsoft.com/office/officeart/2005/8/layout/vList3"/>
    <dgm:cxn modelId="{B7C8B580-E822-4703-ADE8-5DB7160EB0C4}" srcId="{7C5C74D7-6E18-4701-959D-233B015A3977}" destId="{3667C8BB-2FB4-4CB9-8300-78982F17FB5B}" srcOrd="3" destOrd="0" parTransId="{60A2D76D-7754-420D-A2C0-AAAE7E68130A}" sibTransId="{7F046895-9405-4E74-BC6C-6A251D88A9B4}"/>
    <dgm:cxn modelId="{FB8B488F-6DC2-4D8F-A2F3-1BC48AB3B482}" srcId="{7C5C74D7-6E18-4701-959D-233B015A3977}" destId="{5B6DB23B-F02E-40FF-ABF5-986DCA91E2B7}" srcOrd="0" destOrd="0" parTransId="{1B6D5DF5-DEF5-4D12-AB4F-B38D75B8DF59}" sibTransId="{D9887FC5-5425-40FE-8D85-F00990F9A1BC}"/>
    <dgm:cxn modelId="{662C9A0F-09C7-4BEF-B9A8-69DCB9911D64}" type="presOf" srcId="{CE83F22F-E63C-49BC-9E4A-BE3B6D8A0AA6}" destId="{B9FB03C2-9F7C-4C75-81D2-F497E77E3393}" srcOrd="0" destOrd="0" presId="urn:microsoft.com/office/officeart/2005/8/layout/vList3"/>
    <dgm:cxn modelId="{3529EBBF-133C-40B7-894D-D59198E8652D}" srcId="{7C5C74D7-6E18-4701-959D-233B015A3977}" destId="{7B846265-C05D-47A8-B600-AA0B204A47B6}" srcOrd="1" destOrd="0" parTransId="{3EAE3E83-3FAB-492C-9D44-459317F9CCBA}" sibTransId="{6AD2FC22-E924-47B8-866F-2EA63E2F76A5}"/>
    <dgm:cxn modelId="{53A6FDE9-BDB8-4D5D-B387-DDD669F8EC97}" type="presOf" srcId="{7B846265-C05D-47A8-B600-AA0B204A47B6}" destId="{DC7691D8-4A3C-4C0E-863B-7D620553C0AD}" srcOrd="0" destOrd="0" presId="urn:microsoft.com/office/officeart/2005/8/layout/vList3"/>
    <dgm:cxn modelId="{E3A1AC7E-7E05-4EFD-A424-4A39230AC178}" type="presOf" srcId="{5B6DB23B-F02E-40FF-ABF5-986DCA91E2B7}" destId="{02FA32FC-D88C-4A03-AE42-37ED3824272B}" srcOrd="0" destOrd="0" presId="urn:microsoft.com/office/officeart/2005/8/layout/vList3"/>
    <dgm:cxn modelId="{6A7D541D-DC71-4141-AB2C-2C56727C3420}" type="presOf" srcId="{7C5C74D7-6E18-4701-959D-233B015A3977}" destId="{2E0E66AB-6F0A-43B7-B0F4-3557455DD1E5}" srcOrd="0" destOrd="0" presId="urn:microsoft.com/office/officeart/2005/8/layout/vList3"/>
    <dgm:cxn modelId="{E68FC190-D9A3-4673-BD63-17DA1FB0890C}" srcId="{7C5C74D7-6E18-4701-959D-233B015A3977}" destId="{2AA217E1-05F9-4298-AB1D-3426D0B828FC}" srcOrd="2" destOrd="0" parTransId="{70C0FB66-576B-4A2C-8D4E-5C0CA0A3B22E}" sibTransId="{4F21DA83-1225-4C18-9C95-74B56F1B4F30}"/>
    <dgm:cxn modelId="{0CD5EED1-905A-4F41-A18A-F3BA1CD26AA0}" type="presParOf" srcId="{2E0E66AB-6F0A-43B7-B0F4-3557455DD1E5}" destId="{75C312E4-290D-4BE5-AD46-E944F30E7B32}" srcOrd="0" destOrd="0" presId="urn:microsoft.com/office/officeart/2005/8/layout/vList3"/>
    <dgm:cxn modelId="{32E63E55-1903-428C-9424-914E5D69FD2B}" type="presParOf" srcId="{75C312E4-290D-4BE5-AD46-E944F30E7B32}" destId="{263DE225-8218-4E20-903C-AD64CA06A057}" srcOrd="0" destOrd="0" presId="urn:microsoft.com/office/officeart/2005/8/layout/vList3"/>
    <dgm:cxn modelId="{9273A338-908D-4A29-BA9D-3442016FE4ED}" type="presParOf" srcId="{75C312E4-290D-4BE5-AD46-E944F30E7B32}" destId="{02FA32FC-D88C-4A03-AE42-37ED3824272B}" srcOrd="1" destOrd="0" presId="urn:microsoft.com/office/officeart/2005/8/layout/vList3"/>
    <dgm:cxn modelId="{6D96DF77-CFF6-45F7-9CF0-8532046C2201}" type="presParOf" srcId="{2E0E66AB-6F0A-43B7-B0F4-3557455DD1E5}" destId="{DCC2905D-D07B-463B-B786-711FEB023465}" srcOrd="1" destOrd="0" presId="urn:microsoft.com/office/officeart/2005/8/layout/vList3"/>
    <dgm:cxn modelId="{2E3402CA-66A5-4A1A-A220-74B40A504DCD}" type="presParOf" srcId="{2E0E66AB-6F0A-43B7-B0F4-3557455DD1E5}" destId="{A5C4B9E5-9353-421B-A74D-4176A3B8E71A}" srcOrd="2" destOrd="0" presId="urn:microsoft.com/office/officeart/2005/8/layout/vList3"/>
    <dgm:cxn modelId="{B8057D0E-8A85-4CA9-B4DB-C5231168F7F1}" type="presParOf" srcId="{A5C4B9E5-9353-421B-A74D-4176A3B8E71A}" destId="{78EBB2DF-8247-4C10-832D-BFB8C017EE5B}" srcOrd="0" destOrd="0" presId="urn:microsoft.com/office/officeart/2005/8/layout/vList3"/>
    <dgm:cxn modelId="{7A62CEB8-83E5-4C18-8B0F-434F90E29BBA}" type="presParOf" srcId="{A5C4B9E5-9353-421B-A74D-4176A3B8E71A}" destId="{DC7691D8-4A3C-4C0E-863B-7D620553C0AD}" srcOrd="1" destOrd="0" presId="urn:microsoft.com/office/officeart/2005/8/layout/vList3"/>
    <dgm:cxn modelId="{A9DEB5EF-1540-404E-88CD-44C8A39EE8D4}" type="presParOf" srcId="{2E0E66AB-6F0A-43B7-B0F4-3557455DD1E5}" destId="{D3BF1AC9-847D-4DB9-84F7-7F40E553A2B1}" srcOrd="3" destOrd="0" presId="urn:microsoft.com/office/officeart/2005/8/layout/vList3"/>
    <dgm:cxn modelId="{E6AA4CDD-2119-4020-9A9C-9537F90110B6}" type="presParOf" srcId="{2E0E66AB-6F0A-43B7-B0F4-3557455DD1E5}" destId="{EBE32A7E-8D08-4F45-9B64-EDC30B805AB5}" srcOrd="4" destOrd="0" presId="urn:microsoft.com/office/officeart/2005/8/layout/vList3"/>
    <dgm:cxn modelId="{FF707E27-6590-479E-A7C9-293F1F645C57}" type="presParOf" srcId="{EBE32A7E-8D08-4F45-9B64-EDC30B805AB5}" destId="{98ECE000-2E5A-4198-BE92-3D56C82DB5BB}" srcOrd="0" destOrd="0" presId="urn:microsoft.com/office/officeart/2005/8/layout/vList3"/>
    <dgm:cxn modelId="{0714ACB9-3A30-435D-AA04-6F2F5D9F873D}" type="presParOf" srcId="{EBE32A7E-8D08-4F45-9B64-EDC30B805AB5}" destId="{E349CB47-A32A-4FA8-973C-E392218C7C9E}" srcOrd="1" destOrd="0" presId="urn:microsoft.com/office/officeart/2005/8/layout/vList3"/>
    <dgm:cxn modelId="{5E0597E2-330D-45E1-B159-DA24FA375915}" type="presParOf" srcId="{2E0E66AB-6F0A-43B7-B0F4-3557455DD1E5}" destId="{1B5273B7-AE76-4A39-B0D7-5FABCC731A32}" srcOrd="5" destOrd="0" presId="urn:microsoft.com/office/officeart/2005/8/layout/vList3"/>
    <dgm:cxn modelId="{DD94ACA5-92BB-4069-8899-C5D28A9D2CE1}" type="presParOf" srcId="{2E0E66AB-6F0A-43B7-B0F4-3557455DD1E5}" destId="{70203FF8-EDD3-4C0A-8322-BC57927C57DA}" srcOrd="6" destOrd="0" presId="urn:microsoft.com/office/officeart/2005/8/layout/vList3"/>
    <dgm:cxn modelId="{3255A9CD-4965-4F5A-A602-F7C987B706AD}" type="presParOf" srcId="{70203FF8-EDD3-4C0A-8322-BC57927C57DA}" destId="{58D7E03C-15DA-4EBB-97AC-AC6D3E67073D}" srcOrd="0" destOrd="0" presId="urn:microsoft.com/office/officeart/2005/8/layout/vList3"/>
    <dgm:cxn modelId="{2AB982C9-5208-48ED-AB0D-32A9CD41BC05}" type="presParOf" srcId="{70203FF8-EDD3-4C0A-8322-BC57927C57DA}" destId="{C55EF303-BCC3-407B-9B21-62FE8E6405B0}" srcOrd="1" destOrd="0" presId="urn:microsoft.com/office/officeart/2005/8/layout/vList3"/>
    <dgm:cxn modelId="{6AD45CC7-2E4A-4635-BA9C-D91942EE357B}" type="presParOf" srcId="{2E0E66AB-6F0A-43B7-B0F4-3557455DD1E5}" destId="{75130C6F-18D0-4D9F-9C7D-E12E113DC7E2}" srcOrd="7" destOrd="0" presId="urn:microsoft.com/office/officeart/2005/8/layout/vList3"/>
    <dgm:cxn modelId="{33701C63-84D9-4375-A625-7144435C58C8}" type="presParOf" srcId="{2E0E66AB-6F0A-43B7-B0F4-3557455DD1E5}" destId="{FDEF1ED0-7098-4312-91AA-244FC0B8797B}" srcOrd="8" destOrd="0" presId="urn:microsoft.com/office/officeart/2005/8/layout/vList3"/>
    <dgm:cxn modelId="{50165B74-F35B-4912-812F-45B43BAD286E}" type="presParOf" srcId="{FDEF1ED0-7098-4312-91AA-244FC0B8797B}" destId="{DECAEE9E-F984-487C-857D-B14444FD8A77}" srcOrd="0" destOrd="0" presId="urn:microsoft.com/office/officeart/2005/8/layout/vList3"/>
    <dgm:cxn modelId="{6110E7D2-2DAB-44D7-B251-B2E8A7AE60F8}" type="presParOf" srcId="{FDEF1ED0-7098-4312-91AA-244FC0B8797B}" destId="{B9FB03C2-9F7C-4C75-81D2-F497E77E3393}"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r>
            <a:rPr lang="en-US" sz="1600" b="1" dirty="0" smtClean="0"/>
            <a:t>PROTECTIVE</a:t>
          </a:r>
          <a:endParaRPr lang="ru-RU" sz="1600" b="1" dirty="0" smtClean="0"/>
        </a:p>
        <a:p>
          <a:r>
            <a:rPr lang="en-US" sz="1600" b="1" dirty="0" smtClean="0"/>
            <a:t>Thymus hormones </a:t>
          </a:r>
          <a:r>
            <a:rPr lang="en-US" sz="1600" b="0" dirty="0" smtClean="0"/>
            <a:t>(</a:t>
          </a:r>
          <a:r>
            <a:rPr lang="en-US" sz="1600" b="0" dirty="0" err="1" smtClean="0"/>
            <a:t>thymosin</a:t>
          </a:r>
          <a:r>
            <a:rPr lang="en-US" sz="1600" b="0" dirty="0" smtClean="0"/>
            <a:t> - active participation in the formation of the immune system until reaching 15 years of age; </a:t>
          </a:r>
          <a:r>
            <a:rPr lang="en-US" sz="1600" b="0" dirty="0" err="1" smtClean="0"/>
            <a:t>thymopoietin</a:t>
          </a:r>
          <a:r>
            <a:rPr lang="en-US" sz="1600" b="0" dirty="0" smtClean="0"/>
            <a:t> - hormone-</a:t>
          </a:r>
          <a:r>
            <a:rPr lang="en-US" sz="1600" b="0" dirty="0" err="1" smtClean="0"/>
            <a:t>immunomodulator</a:t>
          </a:r>
          <a:r>
            <a:rPr lang="en-US" sz="1600" b="0" dirty="0" smtClean="0"/>
            <a:t>; </a:t>
          </a:r>
          <a:r>
            <a:rPr lang="en-US" sz="1600" b="0" dirty="0" err="1" smtClean="0"/>
            <a:t>thymulin</a:t>
          </a:r>
          <a:r>
            <a:rPr lang="en-US" sz="1600" b="0" dirty="0" smtClean="0"/>
            <a:t> - maturation, etc.)</a:t>
          </a:r>
          <a:endParaRPr lang="ru-RU" sz="1600" b="0" dirty="0" smtClean="0"/>
        </a:p>
        <a:p>
          <a:r>
            <a:rPr lang="en-US" sz="1600" b="1" dirty="0" err="1" smtClean="0"/>
            <a:t>Tuftsin</a:t>
          </a:r>
          <a:r>
            <a:rPr lang="en-US" sz="1600" b="0" dirty="0" smtClean="0"/>
            <a:t> (</a:t>
          </a:r>
          <a:r>
            <a:rPr lang="en-US" sz="1600" b="0" dirty="0" err="1" smtClean="0"/>
            <a:t>tetrapeptide</a:t>
          </a:r>
          <a:r>
            <a:rPr lang="en-US" sz="1600" b="0" dirty="0" smtClean="0"/>
            <a:t> </a:t>
          </a:r>
          <a:r>
            <a:rPr lang="en-US" sz="1600" b="0" dirty="0" err="1" smtClean="0"/>
            <a:t>tre</a:t>
          </a:r>
          <a:r>
            <a:rPr lang="en-US" sz="1600" b="0" dirty="0" smtClean="0"/>
            <a:t>-</a:t>
          </a:r>
          <a:r>
            <a:rPr lang="en-US" sz="1600" b="0" dirty="0" err="1" smtClean="0"/>
            <a:t>lys</a:t>
          </a:r>
          <a:r>
            <a:rPr lang="en-US" sz="1600" b="0" dirty="0" smtClean="0"/>
            <a:t>-pro-</a:t>
          </a:r>
          <a:r>
            <a:rPr lang="en-US" sz="1600" b="0" dirty="0" err="1" smtClean="0"/>
            <a:t>arg</a:t>
          </a:r>
          <a:r>
            <a:rPr lang="en-US" sz="1600" b="0" dirty="0" smtClean="0"/>
            <a:t>) - phagocytosis stimulator</a:t>
          </a:r>
          <a:endParaRPr lang="ru-RU" sz="1600" b="0" dirty="0" smtClean="0"/>
        </a:p>
        <a:p>
          <a:r>
            <a:rPr lang="en-GB" sz="1600" b="1" dirty="0" smtClean="0"/>
            <a:t>D</a:t>
          </a:r>
          <a:r>
            <a:rPr lang="en-US" sz="1600" b="1" dirty="0" err="1" smtClean="0"/>
            <a:t>efensin</a:t>
          </a:r>
          <a:r>
            <a:rPr lang="en-US" sz="1600" b="1" dirty="0" smtClean="0"/>
            <a:t>- </a:t>
          </a:r>
          <a:r>
            <a:rPr lang="en-US" sz="1600" b="0" dirty="0" smtClean="0"/>
            <a:t>cationic peptides of the immune system, active against bacteria, fungi and many enveloped and non-enveloped viruses</a:t>
          </a:r>
          <a:endParaRPr lang="ru-RU" sz="16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4CCC4ABB-9713-47D8-856C-8517EB1B764D}">
      <dgm:prSet phldrT="[Текст]" custT="1"/>
      <dgm:spPr/>
      <dgm:t>
        <a:bodyPr/>
        <a:lstStyle/>
        <a:p>
          <a:r>
            <a:rPr lang="en-US" sz="1600" b="0" dirty="0" smtClean="0"/>
            <a:t>REGULATORY</a:t>
          </a:r>
          <a:endParaRPr lang="ru-RU" sz="1600" b="0" dirty="0" smtClean="0"/>
        </a:p>
        <a:p>
          <a:r>
            <a:rPr lang="en-US" sz="1600" b="0" dirty="0" smtClean="0"/>
            <a:t>Hormones (in particular </a:t>
          </a:r>
          <a:r>
            <a:rPr lang="en-US" sz="1600" b="0" dirty="0" err="1" smtClean="0"/>
            <a:t>neurohormones</a:t>
          </a:r>
          <a:r>
            <a:rPr lang="en-US" sz="1600" b="0" dirty="0" smtClean="0"/>
            <a:t>) - oxytocin, vasopressin, </a:t>
          </a:r>
          <a:r>
            <a:rPr lang="en-US" sz="1600" b="0" dirty="0" err="1" smtClean="0"/>
            <a:t>liberins</a:t>
          </a:r>
          <a:r>
            <a:rPr lang="en-US" sz="1600" b="0" dirty="0" smtClean="0"/>
            <a:t>, statins, </a:t>
          </a:r>
          <a:r>
            <a:rPr lang="en-US" sz="1600" b="0" dirty="0" err="1" smtClean="0"/>
            <a:t>tropins</a:t>
          </a:r>
          <a:endParaRPr lang="ru-RU" sz="1600" b="0" dirty="0" smtClean="0"/>
        </a:p>
        <a:p>
          <a:r>
            <a:rPr lang="en-US" sz="1600" b="1" dirty="0" smtClean="0"/>
            <a:t>Ligands, regulators and biologically active substances</a:t>
          </a:r>
          <a:r>
            <a:rPr lang="en-US" sz="1600" b="0" dirty="0" smtClean="0"/>
            <a:t>, connectors, neurotransmitters, neuromodulators, endogenous opiates: endorphins and </a:t>
          </a:r>
          <a:r>
            <a:rPr lang="en-US" sz="1600" b="0" dirty="0" err="1" smtClean="0"/>
            <a:t>enkephalins</a:t>
          </a:r>
          <a:r>
            <a:rPr lang="en-US" sz="1600" b="0" dirty="0" smtClean="0"/>
            <a:t>, neuropeptide K, substance P, neurokinins A and B, vasoactive peptides (synthesized from food proteins, affect the digestion of food in the gastrointestinal tract and regulate vascular tone) etc.</a:t>
          </a:r>
          <a:endParaRPr lang="ru-RU" sz="16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DA1FE765-4EC6-42C4-99EF-6190AE6F99B0}">
      <dgm:prSet phldrT="[Текст]" custT="1"/>
      <dgm:spPr/>
      <dgm:t>
        <a:bodyPr/>
        <a:lstStyle/>
        <a:p>
          <a:r>
            <a:rPr lang="en-US" sz="1800" b="1" dirty="0" smtClean="0"/>
            <a:t>SPECIFIC FUNCTIONS</a:t>
          </a:r>
          <a:endParaRPr lang="ru-RU" sz="1800" b="1" dirty="0" smtClean="0"/>
        </a:p>
        <a:p>
          <a:r>
            <a:rPr lang="en-US" sz="1800" b="1" dirty="0" smtClean="0"/>
            <a:t>Transition metal chelating agents </a:t>
          </a:r>
          <a:r>
            <a:rPr lang="en-US" sz="1800" b="0" dirty="0" smtClean="0"/>
            <a:t>(carnosine and anserine)</a:t>
          </a:r>
          <a:endParaRPr lang="ru-RU" sz="1800" b="0" dirty="0" smtClean="0"/>
        </a:p>
        <a:p>
          <a:r>
            <a:rPr lang="en-US" sz="1800" b="1" dirty="0" smtClean="0"/>
            <a:t>Cytosolic and cellular pH buffers </a:t>
          </a:r>
          <a:r>
            <a:rPr lang="en-US" sz="1800" b="0" dirty="0" smtClean="0"/>
            <a:t>(in animal and human muscles - carnosine)</a:t>
          </a:r>
          <a:endParaRPr lang="ru-RU" sz="1800" b="0" dirty="0" smtClean="0"/>
        </a:p>
        <a:p>
          <a:r>
            <a:rPr lang="fr-FR" sz="1800" b="1" dirty="0" smtClean="0"/>
            <a:t>Antioxidants</a:t>
          </a:r>
          <a:r>
            <a:rPr lang="fr-FR" sz="1800" b="0" dirty="0" smtClean="0"/>
            <a:t> / Protective Peptides (Glutathione, Carnosine)</a:t>
          </a:r>
          <a:endParaRPr lang="ru-RU" sz="1800" b="0" dirty="0" smtClean="0"/>
        </a:p>
        <a:p>
          <a:r>
            <a:rPr lang="fr-FR" sz="1800" b="1" dirty="0" smtClean="0"/>
            <a:t>Transport</a:t>
          </a:r>
          <a:r>
            <a:rPr lang="fr-FR" sz="1800" b="0" dirty="0" smtClean="0"/>
            <a:t> (ionophores - poisons, toxins, antibiotics)</a:t>
          </a:r>
          <a:endParaRPr lang="ru-RU" sz="1800" b="0" dirty="0"/>
        </a:p>
      </dgm:t>
    </dgm:pt>
    <dgm:pt modelId="{F2E59114-4AAD-4688-8A99-486C36DC476C}" type="parTrans" cxnId="{868AD54C-D618-4BC6-A75E-29CA3288D18F}">
      <dgm:prSet/>
      <dgm:spPr/>
      <dgm:t>
        <a:bodyPr/>
        <a:lstStyle/>
        <a:p>
          <a:endParaRPr lang="ru-RU" sz="2400"/>
        </a:p>
      </dgm:t>
    </dgm:pt>
    <dgm:pt modelId="{88F37639-4076-41A3-9A08-81FEB2B65C99}" type="sibTrans" cxnId="{868AD54C-D618-4BC6-A75E-29CA3288D18F}">
      <dgm:prSet/>
      <dgm:spPr/>
      <dgm:t>
        <a:bodyPr/>
        <a:lstStyle/>
        <a:p>
          <a:endParaRPr lang="ru-RU" sz="2400"/>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0" presStyleCnt="3" custScaleY="106065"/>
      <dgm:spPr/>
      <dgm:t>
        <a:bodyPr/>
        <a:lstStyle/>
        <a:p>
          <a:endParaRPr lang="ru-RU"/>
        </a:p>
      </dgm:t>
    </dgm:pt>
    <dgm:pt modelId="{6C1C6117-F396-4A22-BCAD-51FEF5BF8BE5}" type="pres">
      <dgm:prSet presAssocID="{CFA9B06F-73EA-482C-8373-75068C4B60B1}" presName="img" presStyleLbl="fgImgPlace1" presStyleIdx="0" presStyleCnt="3" custScaleX="108923" custLinFactNeighborX="-12966"/>
      <dgm:spPr>
        <a:blipFill rotWithShape="1">
          <a:blip xmlns:r="http://schemas.openxmlformats.org/officeDocument/2006/relationships" r:embed="rId1"/>
          <a:stretch>
            <a:fillRect/>
          </a:stretch>
        </a:blipFill>
      </dgm:spPr>
      <dgm:t>
        <a:bodyPr/>
        <a:lstStyle/>
        <a:p>
          <a:endParaRPr lang="ru-RU"/>
        </a:p>
      </dgm:t>
    </dgm:pt>
    <dgm:pt modelId="{CC248650-CB1F-4F37-882C-F7B30CA963D8}" type="pres">
      <dgm:prSet presAssocID="{CFA9B06F-73EA-482C-8373-75068C4B60B1}" presName="text" presStyleLbl="node1" presStyleIdx="0" presStyleCnt="3">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1" presStyleCnt="3" custScaleY="123819" custLinFactNeighborY="-1293"/>
      <dgm:spPr/>
      <dgm:t>
        <a:bodyPr/>
        <a:lstStyle/>
        <a:p>
          <a:endParaRPr lang="ru-RU"/>
        </a:p>
      </dgm:t>
    </dgm:pt>
    <dgm:pt modelId="{F3D9E1AE-7618-407A-A233-2D70CC6A7A40}" type="pres">
      <dgm:prSet presAssocID="{4CCC4ABB-9713-47D8-856C-8517EB1B764D}" presName="img" presStyleLbl="fgImgPlace1" presStyleIdx="1" presStyleCnt="3" custScaleX="108923" custScaleY="107593" custLinFactNeighborX="-9714" custLinFactNeighborY="3234"/>
      <dgm:spPr>
        <a:blipFill rotWithShape="1">
          <a:blip xmlns:r="http://schemas.openxmlformats.org/officeDocument/2006/relationships" r:embed="rId2"/>
          <a:stretch>
            <a:fillRect/>
          </a:stretch>
        </a:blipFill>
      </dgm:spPr>
      <dgm:t>
        <a:bodyPr/>
        <a:lstStyle/>
        <a:p>
          <a:endParaRPr lang="ru-RU"/>
        </a:p>
      </dgm:t>
    </dgm:pt>
    <dgm:pt modelId="{3E031202-08A3-48B9-B1F2-00FCE43F19FD}" type="pres">
      <dgm:prSet presAssocID="{4CCC4ABB-9713-47D8-856C-8517EB1B764D}" presName="text" presStyleLbl="node1" presStyleIdx="1" presStyleCnt="3">
        <dgm:presLayoutVars>
          <dgm:bulletEnabled val="1"/>
        </dgm:presLayoutVars>
      </dgm:prSet>
      <dgm:spPr/>
      <dgm:t>
        <a:bodyPr/>
        <a:lstStyle/>
        <a:p>
          <a:endParaRPr lang="ru-RU"/>
        </a:p>
      </dgm:t>
    </dgm:pt>
    <dgm:pt modelId="{16127C11-8DAA-499D-8BF6-BB906DDBD72B}" type="pres">
      <dgm:prSet presAssocID="{CCAD11EF-3E0F-48FD-A652-E4190BDE9C2D}" presName="spacer" presStyleCnt="0"/>
      <dgm:spPr/>
    </dgm:pt>
    <dgm:pt modelId="{09BF107C-6CCF-49FC-BD4D-AC8D41F5DB17}" type="pres">
      <dgm:prSet presAssocID="{DA1FE765-4EC6-42C4-99EF-6190AE6F99B0}" presName="comp" presStyleCnt="0"/>
      <dgm:spPr/>
    </dgm:pt>
    <dgm:pt modelId="{953EEF75-D570-46AA-B4A6-DB017601A8D1}" type="pres">
      <dgm:prSet presAssocID="{DA1FE765-4EC6-42C4-99EF-6190AE6F99B0}" presName="box" presStyleLbl="node1" presStyleIdx="2" presStyleCnt="3" custScaleY="110431"/>
      <dgm:spPr/>
      <dgm:t>
        <a:bodyPr/>
        <a:lstStyle/>
        <a:p>
          <a:endParaRPr lang="ru-RU"/>
        </a:p>
      </dgm:t>
    </dgm:pt>
    <dgm:pt modelId="{A266AFC9-BDDC-44C1-9B04-F36053AB1E33}" type="pres">
      <dgm:prSet presAssocID="{DA1FE765-4EC6-42C4-99EF-6190AE6F99B0}" presName="img" presStyleLbl="fgImgPlace1" presStyleIdx="2" presStyleCnt="3" custScaleX="108923" custScaleY="124637" custLinFactNeighborX="-12966"/>
      <dgm:spPr>
        <a:blipFill rotWithShape="1">
          <a:blip xmlns:r="http://schemas.openxmlformats.org/officeDocument/2006/relationships" r:embed="rId3"/>
          <a:stretch>
            <a:fillRect/>
          </a:stretch>
        </a:blipFill>
      </dgm:spPr>
      <dgm:t>
        <a:bodyPr/>
        <a:lstStyle/>
        <a:p>
          <a:endParaRPr lang="ru-RU"/>
        </a:p>
      </dgm:t>
    </dgm:pt>
    <dgm:pt modelId="{8EFB3095-FE97-40DA-A221-5DE2285BBC92}" type="pres">
      <dgm:prSet presAssocID="{DA1FE765-4EC6-42C4-99EF-6190AE6F99B0}" presName="text" presStyleLbl="node1" presStyleIdx="2" presStyleCnt="3">
        <dgm:presLayoutVars>
          <dgm:bulletEnabled val="1"/>
        </dgm:presLayoutVars>
      </dgm:prSet>
      <dgm:spPr/>
      <dgm:t>
        <a:bodyPr/>
        <a:lstStyle/>
        <a:p>
          <a:endParaRPr lang="ru-RU"/>
        </a:p>
      </dgm:t>
    </dgm:pt>
  </dgm:ptLst>
  <dgm:cxnLst>
    <dgm:cxn modelId="{F69C4BA4-995B-4917-96B3-3B4867F21A5B}" type="presOf" srcId="{DA1FE765-4EC6-42C4-99EF-6190AE6F99B0}" destId="{953EEF75-D570-46AA-B4A6-DB017601A8D1}" srcOrd="0" destOrd="0" presId="urn:microsoft.com/office/officeart/2005/8/layout/vList4"/>
    <dgm:cxn modelId="{70E695C1-FCBA-493F-A1E2-C8A4E9556786}" type="presOf" srcId="{4CCC4ABB-9713-47D8-856C-8517EB1B764D}" destId="{64E9CCFC-D0D8-46D8-B064-BC43AB4884B2}" srcOrd="0" destOrd="0" presId="urn:microsoft.com/office/officeart/2005/8/layout/vList4"/>
    <dgm:cxn modelId="{9F7BE833-C3E6-42A1-8C56-84C6CC0BE30E}" srcId="{120B1BCB-1DA7-4498-949C-F010768C30B8}" destId="{4CCC4ABB-9713-47D8-856C-8517EB1B764D}" srcOrd="1" destOrd="0" parTransId="{D33C1B02-700D-41FB-97AB-9E6D651BCC95}" sibTransId="{CCAD11EF-3E0F-48FD-A652-E4190BDE9C2D}"/>
    <dgm:cxn modelId="{D75F4925-E1B6-4E59-ADBD-8874BC23D125}" type="presOf" srcId="{CFA9B06F-73EA-482C-8373-75068C4B60B1}" destId="{CC248650-CB1F-4F37-882C-F7B30CA963D8}" srcOrd="1" destOrd="0" presId="urn:microsoft.com/office/officeart/2005/8/layout/vList4"/>
    <dgm:cxn modelId="{AAC3DE3C-E57A-423F-A43C-144DDA73E1F0}" type="presOf" srcId="{DA1FE765-4EC6-42C4-99EF-6190AE6F99B0}" destId="{8EFB3095-FE97-40DA-A221-5DE2285BBC92}" srcOrd="1" destOrd="0" presId="urn:microsoft.com/office/officeart/2005/8/layout/vList4"/>
    <dgm:cxn modelId="{976A13FA-5819-45DA-845D-F2E5BF6F990A}" srcId="{120B1BCB-1DA7-4498-949C-F010768C30B8}" destId="{CFA9B06F-73EA-482C-8373-75068C4B60B1}" srcOrd="0" destOrd="0" parTransId="{5A46D509-4177-401E-BB65-B2C8D4C41535}" sibTransId="{28B177FF-9E56-4AC1-81DB-397024F3916B}"/>
    <dgm:cxn modelId="{9C94D551-9A04-4CA2-AFE0-1E6344F49F6E}" type="presOf" srcId="{120B1BCB-1DA7-4498-949C-F010768C30B8}" destId="{6318A6A9-C53E-429D-944F-14D15343F7C2}" srcOrd="0" destOrd="0" presId="urn:microsoft.com/office/officeart/2005/8/layout/vList4"/>
    <dgm:cxn modelId="{E11076F1-C2C0-429F-9599-B59575CA4986}" type="presOf" srcId="{4CCC4ABB-9713-47D8-856C-8517EB1B764D}" destId="{3E031202-08A3-48B9-B1F2-00FCE43F19FD}" srcOrd="1" destOrd="0" presId="urn:microsoft.com/office/officeart/2005/8/layout/vList4"/>
    <dgm:cxn modelId="{868AD54C-D618-4BC6-A75E-29CA3288D18F}" srcId="{120B1BCB-1DA7-4498-949C-F010768C30B8}" destId="{DA1FE765-4EC6-42C4-99EF-6190AE6F99B0}" srcOrd="2" destOrd="0" parTransId="{F2E59114-4AAD-4688-8A99-486C36DC476C}" sibTransId="{88F37639-4076-41A3-9A08-81FEB2B65C99}"/>
    <dgm:cxn modelId="{EB00A431-DCDC-4734-ADA4-22BAAD57B1CC}" type="presOf" srcId="{CFA9B06F-73EA-482C-8373-75068C4B60B1}" destId="{5C54005B-4923-4B98-A0C2-019CAA1284A4}" srcOrd="0" destOrd="0" presId="urn:microsoft.com/office/officeart/2005/8/layout/vList4"/>
    <dgm:cxn modelId="{DF10050A-1798-491C-9DB0-A8BBF48D9D38}" type="presParOf" srcId="{6318A6A9-C53E-429D-944F-14D15343F7C2}" destId="{AD44DD66-11D7-465C-AD2F-58781FA7674A}" srcOrd="0" destOrd="0" presId="urn:microsoft.com/office/officeart/2005/8/layout/vList4"/>
    <dgm:cxn modelId="{F313346A-10C9-469B-A173-B7B0902F0698}" type="presParOf" srcId="{AD44DD66-11D7-465C-AD2F-58781FA7674A}" destId="{5C54005B-4923-4B98-A0C2-019CAA1284A4}" srcOrd="0" destOrd="0" presId="urn:microsoft.com/office/officeart/2005/8/layout/vList4"/>
    <dgm:cxn modelId="{BCFA69A1-3920-43C5-824C-AB15F7F32509}" type="presParOf" srcId="{AD44DD66-11D7-465C-AD2F-58781FA7674A}" destId="{6C1C6117-F396-4A22-BCAD-51FEF5BF8BE5}" srcOrd="1" destOrd="0" presId="urn:microsoft.com/office/officeart/2005/8/layout/vList4"/>
    <dgm:cxn modelId="{7E64991D-1640-40B2-BB91-63ACD2191D22}" type="presParOf" srcId="{AD44DD66-11D7-465C-AD2F-58781FA7674A}" destId="{CC248650-CB1F-4F37-882C-F7B30CA963D8}" srcOrd="2" destOrd="0" presId="urn:microsoft.com/office/officeart/2005/8/layout/vList4"/>
    <dgm:cxn modelId="{AE2CC40D-69C8-40DC-8088-BBB19D773819}" type="presParOf" srcId="{6318A6A9-C53E-429D-944F-14D15343F7C2}" destId="{47164743-3355-42E5-AF8A-A10A30AD3138}" srcOrd="1" destOrd="0" presId="urn:microsoft.com/office/officeart/2005/8/layout/vList4"/>
    <dgm:cxn modelId="{DEB978EB-2215-4F8B-AA91-2AD3081F1334}" type="presParOf" srcId="{6318A6A9-C53E-429D-944F-14D15343F7C2}" destId="{27E9DD49-FF56-4F2A-A9D5-049507C11095}" srcOrd="2" destOrd="0" presId="urn:microsoft.com/office/officeart/2005/8/layout/vList4"/>
    <dgm:cxn modelId="{F03DF059-0866-42C7-8558-1935BFB93D18}" type="presParOf" srcId="{27E9DD49-FF56-4F2A-A9D5-049507C11095}" destId="{64E9CCFC-D0D8-46D8-B064-BC43AB4884B2}" srcOrd="0" destOrd="0" presId="urn:microsoft.com/office/officeart/2005/8/layout/vList4"/>
    <dgm:cxn modelId="{6F06F4C7-43B2-4485-995A-EE8D0BBB6F65}" type="presParOf" srcId="{27E9DD49-FF56-4F2A-A9D5-049507C11095}" destId="{F3D9E1AE-7618-407A-A233-2D70CC6A7A40}" srcOrd="1" destOrd="0" presId="urn:microsoft.com/office/officeart/2005/8/layout/vList4"/>
    <dgm:cxn modelId="{0BBD2BF7-18D8-4B29-865E-D381FF0B7746}" type="presParOf" srcId="{27E9DD49-FF56-4F2A-A9D5-049507C11095}" destId="{3E031202-08A3-48B9-B1F2-00FCE43F19FD}" srcOrd="2" destOrd="0" presId="urn:microsoft.com/office/officeart/2005/8/layout/vList4"/>
    <dgm:cxn modelId="{07842E5C-D346-4550-9CA1-0948B5F50B91}" type="presParOf" srcId="{6318A6A9-C53E-429D-944F-14D15343F7C2}" destId="{16127C11-8DAA-499D-8BF6-BB906DDBD72B}" srcOrd="3" destOrd="0" presId="urn:microsoft.com/office/officeart/2005/8/layout/vList4"/>
    <dgm:cxn modelId="{58FCAE24-AC5D-4504-860E-DE9DE5BDBC8E}" type="presParOf" srcId="{6318A6A9-C53E-429D-944F-14D15343F7C2}" destId="{09BF107C-6CCF-49FC-BD4D-AC8D41F5DB17}" srcOrd="4" destOrd="0" presId="urn:microsoft.com/office/officeart/2005/8/layout/vList4"/>
    <dgm:cxn modelId="{D355A70C-D6BC-4D31-A45C-4CFBA0513946}" type="presParOf" srcId="{09BF107C-6CCF-49FC-BD4D-AC8D41F5DB17}" destId="{953EEF75-D570-46AA-B4A6-DB017601A8D1}" srcOrd="0" destOrd="0" presId="urn:microsoft.com/office/officeart/2005/8/layout/vList4"/>
    <dgm:cxn modelId="{8666C392-2F00-4A4E-8754-692B9082B299}" type="presParOf" srcId="{09BF107C-6CCF-49FC-BD4D-AC8D41F5DB17}" destId="{A266AFC9-BDDC-44C1-9B04-F36053AB1E33}" srcOrd="1" destOrd="0" presId="urn:microsoft.com/office/officeart/2005/8/layout/vList4"/>
    <dgm:cxn modelId="{7D4EFB68-0BF6-4082-8582-1440B7C33331}" type="presParOf" srcId="{09BF107C-6CCF-49FC-BD4D-AC8D41F5DB17}" destId="{8EFB3095-FE97-40DA-A221-5DE2285BBC9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1800" b="1" dirty="0" smtClean="0"/>
            <a:t>TOXINS AND POISONS</a:t>
          </a:r>
          <a:endParaRPr lang="ru-RU" sz="1800" b="1" dirty="0" smtClean="0"/>
        </a:p>
        <a:p>
          <a:r>
            <a:rPr lang="en-US" sz="1800" b="1" dirty="0" smtClean="0"/>
            <a:t>Poisons of animals </a:t>
          </a:r>
          <a:r>
            <a:rPr lang="en-US" sz="1800" b="0" dirty="0" smtClean="0"/>
            <a:t>(</a:t>
          </a:r>
          <a:r>
            <a:rPr lang="en-US" sz="1800" b="0" dirty="0" err="1" smtClean="0"/>
            <a:t>apitoxin</a:t>
          </a:r>
          <a:r>
            <a:rPr lang="en-US" sz="1800" b="0" dirty="0" smtClean="0"/>
            <a:t> of bees, venoms of snakes, scorpions, frogs, </a:t>
          </a:r>
          <a:r>
            <a:rPr lang="en-US" sz="1800" b="0" dirty="0" err="1" smtClean="0"/>
            <a:t>molluscs</a:t>
          </a:r>
          <a:r>
            <a:rPr lang="en-US" sz="1800" b="0" dirty="0" smtClean="0"/>
            <a:t>, jellyfish, </a:t>
          </a:r>
          <a:r>
            <a:rPr lang="en-US" sz="1800" b="0" dirty="0" err="1" smtClean="0"/>
            <a:t>tetrodotoxin</a:t>
          </a:r>
          <a:r>
            <a:rPr lang="en-US" sz="1800" b="0" dirty="0" smtClean="0"/>
            <a:t> of puffer fish, etc.), plants, fungi (poison of the pale toadstool, glycoproteins of plants, etc.)</a:t>
          </a:r>
          <a:endParaRPr lang="ru-RU" sz="1800" b="0" dirty="0" smtClean="0"/>
        </a:p>
        <a:p>
          <a:r>
            <a:rPr lang="en-US" sz="1800" b="1" dirty="0" smtClean="0"/>
            <a:t>Poisons and toxins of microorganisms </a:t>
          </a:r>
          <a:r>
            <a:rPr lang="en-US" sz="1800" b="0" dirty="0" smtClean="0"/>
            <a:t>(enterotoxins of Staphylococcus aureus, salmonella)</a:t>
          </a:r>
          <a:endParaRPr lang="ru-RU" sz="18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0A176D91-2A30-45DA-BC43-672FD45E7CED}">
      <dgm:prSet custT="1"/>
      <dgm:spPr/>
      <dgm:t>
        <a:bodyPr/>
        <a:lstStyle/>
        <a:p>
          <a:r>
            <a:rPr lang="en-US" sz="2000" b="1" dirty="0" smtClean="0"/>
            <a:t>OTHER </a:t>
          </a:r>
        </a:p>
        <a:p>
          <a:r>
            <a:rPr lang="pt-BR" sz="2000" b="1" dirty="0" smtClean="0"/>
            <a:t>Flavor peptides (aspartame - sugar substitute)</a:t>
          </a:r>
          <a:endParaRPr lang="ru-RU" sz="2000" b="1" dirty="0" smtClean="0"/>
        </a:p>
        <a:p>
          <a:r>
            <a:rPr lang="en-US" sz="2000" b="1" dirty="0" smtClean="0"/>
            <a:t>Preparations for parenteral nutrition (casein </a:t>
          </a:r>
          <a:r>
            <a:rPr lang="en-US" sz="2000" b="1" dirty="0" err="1" smtClean="0"/>
            <a:t>hydrolyzate</a:t>
          </a:r>
          <a:r>
            <a:rPr lang="en-US" sz="2000" b="1" dirty="0" smtClean="0"/>
            <a:t>, </a:t>
          </a:r>
          <a:r>
            <a:rPr lang="en-US" sz="2000" b="1" dirty="0" err="1" smtClean="0"/>
            <a:t>fibrinosol</a:t>
          </a:r>
          <a:r>
            <a:rPr lang="en-US" sz="2000" b="1" dirty="0" smtClean="0"/>
            <a:t>, </a:t>
          </a:r>
          <a:r>
            <a:rPr lang="en-US" sz="2000" b="1" dirty="0" err="1" smtClean="0"/>
            <a:t>cerebrolysin</a:t>
          </a:r>
          <a:r>
            <a:rPr lang="en-US" sz="2000" b="1" dirty="0" smtClean="0"/>
            <a:t> - mixtures of AA and peptides)</a:t>
          </a:r>
          <a:endParaRPr lang="ru-RU" sz="2000" b="1" dirty="0" smtClean="0"/>
        </a:p>
      </dgm:t>
    </dgm:pt>
    <dgm:pt modelId="{6984B6D0-846D-4428-82F8-CA130FD56DF3}" type="parTrans" cxnId="{43A01B1A-6532-4BC2-BD36-7681F3146482}">
      <dgm:prSet/>
      <dgm:spPr/>
      <dgm:t>
        <a:bodyPr/>
        <a:lstStyle/>
        <a:p>
          <a:endParaRPr lang="ru-RU"/>
        </a:p>
      </dgm:t>
    </dgm:pt>
    <dgm:pt modelId="{E92B6435-5F91-4330-A300-D108876A6945}" type="sibTrans" cxnId="{43A01B1A-6532-4BC2-BD36-7681F3146482}">
      <dgm:prSet/>
      <dgm:spPr/>
      <dgm:t>
        <a:bodyPr/>
        <a:lstStyle/>
        <a:p>
          <a:endParaRPr lang="ru-RU"/>
        </a:p>
      </dgm:t>
    </dgm:pt>
    <dgm:pt modelId="{7B7D7870-1CC3-4D62-8389-5443132CC9DD}">
      <dgm:prSet custT="1"/>
      <dgm:spPr/>
      <dgm:t>
        <a:bodyPr/>
        <a:lstStyle/>
        <a:p>
          <a:r>
            <a:rPr lang="en-US" sz="2000" b="1" dirty="0" smtClean="0"/>
            <a:t>ANTIBIOTICS AND ANTIBACTERIAL DRUGS</a:t>
          </a:r>
          <a:endParaRPr lang="ru-RU" sz="2000" b="1" dirty="0" smtClean="0"/>
        </a:p>
        <a:p>
          <a:r>
            <a:rPr lang="en-US" sz="2000" b="1" dirty="0" err="1" smtClean="0"/>
            <a:t>Cyclosporin</a:t>
          </a:r>
          <a:r>
            <a:rPr lang="en-US" sz="2000" b="1" dirty="0" smtClean="0"/>
            <a:t> A</a:t>
          </a:r>
          <a:endParaRPr lang="ru-RU" sz="2000" b="1" dirty="0" smtClean="0"/>
        </a:p>
        <a:p>
          <a:r>
            <a:rPr lang="en-US" sz="2000" b="1" dirty="0" smtClean="0"/>
            <a:t>Gramicidin C, S</a:t>
          </a:r>
          <a:endParaRPr lang="ru-RU" sz="2000" b="1" dirty="0" smtClean="0"/>
        </a:p>
        <a:p>
          <a:r>
            <a:rPr lang="en-US" sz="2000" b="1" dirty="0" err="1" smtClean="0"/>
            <a:t>Surfactin</a:t>
          </a:r>
          <a:endParaRPr lang="ru-RU" sz="2000" b="1" dirty="0" smtClean="0"/>
        </a:p>
        <a:p>
          <a:r>
            <a:rPr lang="en-US" sz="2000" b="1" dirty="0" err="1" smtClean="0"/>
            <a:t>Epidermin</a:t>
          </a:r>
          <a:endParaRPr lang="ru-RU" sz="2000" b="0" dirty="0" smtClean="0"/>
        </a:p>
      </dgm:t>
    </dgm:pt>
    <dgm:pt modelId="{3817E9BE-1FB4-4DB0-9952-7CBABDE18ADC}" type="parTrans" cxnId="{BCE8E278-2C86-4566-BFE7-44124D5CCEDB}">
      <dgm:prSet/>
      <dgm:spPr/>
      <dgm:t>
        <a:bodyPr/>
        <a:lstStyle/>
        <a:p>
          <a:endParaRPr lang="ru-RU"/>
        </a:p>
      </dgm:t>
    </dgm:pt>
    <dgm:pt modelId="{840F6E14-9233-4C3A-810F-C5AE4CF978D2}" type="sibTrans" cxnId="{BCE8E278-2C86-4566-BFE7-44124D5CCEDB}">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0" presStyleCnt="3" custScaleY="88656" custLinFactNeighborY="3179"/>
      <dgm:spPr/>
      <dgm:t>
        <a:bodyPr/>
        <a:lstStyle/>
        <a:p>
          <a:endParaRPr lang="ru-RU"/>
        </a:p>
      </dgm:t>
    </dgm:pt>
    <dgm:pt modelId="{0B94F523-E0C3-471F-9F7A-BD134E5A85E9}" type="pres">
      <dgm:prSet presAssocID="{1818B1E1-FDF6-42C8-BA83-C2345C67786A}" presName="img" presStyleLbl="fgImgPlace1" presStyleIdx="0" presStyleCnt="3" custScaleX="104521" custLinFactNeighborX="-12966"/>
      <dgm:spPr>
        <a:blipFill rotWithShape="1">
          <a:blip xmlns:r="http://schemas.openxmlformats.org/officeDocument/2006/relationships" r:embed="rId1"/>
          <a:stretch>
            <a:fillRect/>
          </a:stretch>
        </a:blipFill>
      </dgm:spPr>
      <dgm:t>
        <a:bodyPr/>
        <a:lstStyle/>
        <a:p>
          <a:endParaRPr lang="ru-RU"/>
        </a:p>
      </dgm:t>
    </dgm:pt>
    <dgm:pt modelId="{7015B18A-4043-4BF2-A497-BAD34F54770D}" type="pres">
      <dgm:prSet presAssocID="{1818B1E1-FDF6-42C8-BA83-C2345C67786A}" presName="text" presStyleLbl="node1" presStyleIdx="0" presStyleCnt="3">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8C003183-A045-4E49-844C-81E78602C5F8}" type="pres">
      <dgm:prSet presAssocID="{7B7D7870-1CC3-4D62-8389-5443132CC9DD}" presName="comp" presStyleCnt="0"/>
      <dgm:spPr/>
    </dgm:pt>
    <dgm:pt modelId="{D0D48BDC-1C78-4A92-857E-D6E14C63A7FA}" type="pres">
      <dgm:prSet presAssocID="{7B7D7870-1CC3-4D62-8389-5443132CC9DD}" presName="box" presStyleLbl="node1" presStyleIdx="1" presStyleCnt="3"/>
      <dgm:spPr/>
      <dgm:t>
        <a:bodyPr/>
        <a:lstStyle/>
        <a:p>
          <a:endParaRPr lang="ru-RU"/>
        </a:p>
      </dgm:t>
    </dgm:pt>
    <dgm:pt modelId="{A163D344-0CE8-4999-BF2C-3282228C1C31}" type="pres">
      <dgm:prSet presAssocID="{7B7D7870-1CC3-4D62-8389-5443132CC9DD}" presName="img" presStyleLbl="fgImgPlace1" presStyleIdx="1" presStyleCnt="3" custLinFactNeighborX="-6364" custLinFactNeighborY="-1715"/>
      <dgm:spPr>
        <a:blipFill rotWithShape="1">
          <a:blip xmlns:r="http://schemas.openxmlformats.org/officeDocument/2006/relationships" r:embed="rId2"/>
          <a:stretch>
            <a:fillRect/>
          </a:stretch>
        </a:blipFill>
      </dgm:spPr>
      <dgm:t>
        <a:bodyPr/>
        <a:lstStyle/>
        <a:p>
          <a:endParaRPr lang="ru-RU"/>
        </a:p>
      </dgm:t>
    </dgm:pt>
    <dgm:pt modelId="{6CD893A1-0F15-42C8-BD91-4CC1685B9149}" type="pres">
      <dgm:prSet presAssocID="{7B7D7870-1CC3-4D62-8389-5443132CC9DD}" presName="text" presStyleLbl="node1" presStyleIdx="1" presStyleCnt="3">
        <dgm:presLayoutVars>
          <dgm:bulletEnabled val="1"/>
        </dgm:presLayoutVars>
      </dgm:prSet>
      <dgm:spPr/>
      <dgm:t>
        <a:bodyPr/>
        <a:lstStyle/>
        <a:p>
          <a:endParaRPr lang="ru-RU"/>
        </a:p>
      </dgm:t>
    </dgm:pt>
    <dgm:pt modelId="{1ECB2E65-F8B2-4850-9BF9-C265FB7D0CC9}" type="pres">
      <dgm:prSet presAssocID="{840F6E14-9233-4C3A-810F-C5AE4CF978D2}" presName="spacer" presStyleCnt="0"/>
      <dgm:spPr/>
    </dgm:pt>
    <dgm:pt modelId="{7D86F63B-DABF-42F4-A413-DCDBADDEABB3}" type="pres">
      <dgm:prSet presAssocID="{0A176D91-2A30-45DA-BC43-672FD45E7CED}" presName="comp" presStyleCnt="0"/>
      <dgm:spPr/>
    </dgm:pt>
    <dgm:pt modelId="{F809B2EE-53DF-4FD9-BA2A-E19BEF7A1259}" type="pres">
      <dgm:prSet presAssocID="{0A176D91-2A30-45DA-BC43-672FD45E7CED}" presName="box" presStyleLbl="node1" presStyleIdx="2" presStyleCnt="3" custLinFactNeighborX="64" custLinFactNeighborY="-1819"/>
      <dgm:spPr/>
      <dgm:t>
        <a:bodyPr/>
        <a:lstStyle/>
        <a:p>
          <a:endParaRPr lang="ru-RU"/>
        </a:p>
      </dgm:t>
    </dgm:pt>
    <dgm:pt modelId="{C5954AE6-078B-4636-B8B3-FF9ED440C0EB}" type="pres">
      <dgm:prSet presAssocID="{0A176D91-2A30-45DA-BC43-672FD45E7CED}"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F4F2E9BA-2F40-4DC2-9939-B7332ED05BBA}" type="pres">
      <dgm:prSet presAssocID="{0A176D91-2A30-45DA-BC43-672FD45E7CED}" presName="text" presStyleLbl="node1" presStyleIdx="2" presStyleCnt="3">
        <dgm:presLayoutVars>
          <dgm:bulletEnabled val="1"/>
        </dgm:presLayoutVars>
      </dgm:prSet>
      <dgm:spPr/>
      <dgm:t>
        <a:bodyPr/>
        <a:lstStyle/>
        <a:p>
          <a:endParaRPr lang="ru-RU"/>
        </a:p>
      </dgm:t>
    </dgm:pt>
  </dgm:ptLst>
  <dgm:cxnLst>
    <dgm:cxn modelId="{EDED4711-C827-4C70-AF1F-42DEA7FA89BA}" type="presOf" srcId="{0A176D91-2A30-45DA-BC43-672FD45E7CED}" destId="{F4F2E9BA-2F40-4DC2-9939-B7332ED05BBA}" srcOrd="1" destOrd="0" presId="urn:microsoft.com/office/officeart/2005/8/layout/vList4"/>
    <dgm:cxn modelId="{A4E5F75D-C0F6-435D-A646-1E71B0D02F2D}" srcId="{120B1BCB-1DA7-4498-949C-F010768C30B8}" destId="{1818B1E1-FDF6-42C8-BA83-C2345C67786A}" srcOrd="0" destOrd="0" parTransId="{36FFC95F-CE11-48EB-BEBB-C3DFFB2983AA}" sibTransId="{CA838718-E654-47F7-B1A4-CDED485234FB}"/>
    <dgm:cxn modelId="{43A01B1A-6532-4BC2-BD36-7681F3146482}" srcId="{120B1BCB-1DA7-4498-949C-F010768C30B8}" destId="{0A176D91-2A30-45DA-BC43-672FD45E7CED}" srcOrd="2" destOrd="0" parTransId="{6984B6D0-846D-4428-82F8-CA130FD56DF3}" sibTransId="{E92B6435-5F91-4330-A300-D108876A6945}"/>
    <dgm:cxn modelId="{431608DC-7A3B-4290-BFBB-4FADFE63921B}" type="presOf" srcId="{7B7D7870-1CC3-4D62-8389-5443132CC9DD}" destId="{6CD893A1-0F15-42C8-BD91-4CC1685B9149}" srcOrd="1" destOrd="0" presId="urn:microsoft.com/office/officeart/2005/8/layout/vList4"/>
    <dgm:cxn modelId="{5816C90D-F986-452A-A307-CC1B256DB277}" type="presOf" srcId="{120B1BCB-1DA7-4498-949C-F010768C30B8}" destId="{6318A6A9-C53E-429D-944F-14D15343F7C2}" srcOrd="0" destOrd="0" presId="urn:microsoft.com/office/officeart/2005/8/layout/vList4"/>
    <dgm:cxn modelId="{E4194BDF-1E37-408C-A40D-445BBCB7642E}" type="presOf" srcId="{0A176D91-2A30-45DA-BC43-672FD45E7CED}" destId="{F809B2EE-53DF-4FD9-BA2A-E19BEF7A1259}" srcOrd="0" destOrd="0" presId="urn:microsoft.com/office/officeart/2005/8/layout/vList4"/>
    <dgm:cxn modelId="{FE309D96-9A76-43AB-8F3B-CE543E8D3E18}" type="presOf" srcId="{1818B1E1-FDF6-42C8-BA83-C2345C67786A}" destId="{BAECF3CB-884C-4C1A-8D7C-641C75C1B35E}" srcOrd="0" destOrd="0" presId="urn:microsoft.com/office/officeart/2005/8/layout/vList4"/>
    <dgm:cxn modelId="{48FBA38D-38E9-4A03-A87F-96BBB422622D}" type="presOf" srcId="{1818B1E1-FDF6-42C8-BA83-C2345C67786A}" destId="{7015B18A-4043-4BF2-A497-BAD34F54770D}" srcOrd="1" destOrd="0" presId="urn:microsoft.com/office/officeart/2005/8/layout/vList4"/>
    <dgm:cxn modelId="{BCE8E278-2C86-4566-BFE7-44124D5CCEDB}" srcId="{120B1BCB-1DA7-4498-949C-F010768C30B8}" destId="{7B7D7870-1CC3-4D62-8389-5443132CC9DD}" srcOrd="1" destOrd="0" parTransId="{3817E9BE-1FB4-4DB0-9952-7CBABDE18ADC}" sibTransId="{840F6E14-9233-4C3A-810F-C5AE4CF978D2}"/>
    <dgm:cxn modelId="{5A46EFDE-84EF-4AC1-82E9-8F359979E640}" type="presOf" srcId="{7B7D7870-1CC3-4D62-8389-5443132CC9DD}" destId="{D0D48BDC-1C78-4A92-857E-D6E14C63A7FA}" srcOrd="0" destOrd="0" presId="urn:microsoft.com/office/officeart/2005/8/layout/vList4"/>
    <dgm:cxn modelId="{D74DBE0C-E5FD-4AF4-9011-D8B2C0CE7355}" type="presParOf" srcId="{6318A6A9-C53E-429D-944F-14D15343F7C2}" destId="{9D872CAE-4356-402B-A97D-5A8E2FDC23B8}" srcOrd="0" destOrd="0" presId="urn:microsoft.com/office/officeart/2005/8/layout/vList4"/>
    <dgm:cxn modelId="{096B2B7D-4821-45C1-B7D0-DAF2AFECF7CA}" type="presParOf" srcId="{9D872CAE-4356-402B-A97D-5A8E2FDC23B8}" destId="{BAECF3CB-884C-4C1A-8D7C-641C75C1B35E}" srcOrd="0" destOrd="0" presId="urn:microsoft.com/office/officeart/2005/8/layout/vList4"/>
    <dgm:cxn modelId="{E542BEEB-B14A-4807-ACBA-E9F08E577EFB}" type="presParOf" srcId="{9D872CAE-4356-402B-A97D-5A8E2FDC23B8}" destId="{0B94F523-E0C3-471F-9F7A-BD134E5A85E9}" srcOrd="1" destOrd="0" presId="urn:microsoft.com/office/officeart/2005/8/layout/vList4"/>
    <dgm:cxn modelId="{20EDC7AB-EA10-43B8-B0DC-9EFFE7A4AF0E}" type="presParOf" srcId="{9D872CAE-4356-402B-A97D-5A8E2FDC23B8}" destId="{7015B18A-4043-4BF2-A497-BAD34F54770D}" srcOrd="2" destOrd="0" presId="urn:microsoft.com/office/officeart/2005/8/layout/vList4"/>
    <dgm:cxn modelId="{36995ADB-1C6C-48CD-B884-6B0B76A70210}" type="presParOf" srcId="{6318A6A9-C53E-429D-944F-14D15343F7C2}" destId="{26EF88BE-6088-408B-873B-F8F58D7A4C9E}" srcOrd="1" destOrd="0" presId="urn:microsoft.com/office/officeart/2005/8/layout/vList4"/>
    <dgm:cxn modelId="{972C472E-2EA4-426C-B08A-2AC72E01632C}" type="presParOf" srcId="{6318A6A9-C53E-429D-944F-14D15343F7C2}" destId="{8C003183-A045-4E49-844C-81E78602C5F8}" srcOrd="2" destOrd="0" presId="urn:microsoft.com/office/officeart/2005/8/layout/vList4"/>
    <dgm:cxn modelId="{CCBF4F97-B694-4FFB-9C30-51BD604F5D35}" type="presParOf" srcId="{8C003183-A045-4E49-844C-81E78602C5F8}" destId="{D0D48BDC-1C78-4A92-857E-D6E14C63A7FA}" srcOrd="0" destOrd="0" presId="urn:microsoft.com/office/officeart/2005/8/layout/vList4"/>
    <dgm:cxn modelId="{1C0CB01A-351C-4F16-918B-6981CA010E55}" type="presParOf" srcId="{8C003183-A045-4E49-844C-81E78602C5F8}" destId="{A163D344-0CE8-4999-BF2C-3282228C1C31}" srcOrd="1" destOrd="0" presId="urn:microsoft.com/office/officeart/2005/8/layout/vList4"/>
    <dgm:cxn modelId="{60800BAC-8934-4DCE-870D-62C227D5347D}" type="presParOf" srcId="{8C003183-A045-4E49-844C-81E78602C5F8}" destId="{6CD893A1-0F15-42C8-BD91-4CC1685B9149}" srcOrd="2" destOrd="0" presId="urn:microsoft.com/office/officeart/2005/8/layout/vList4"/>
    <dgm:cxn modelId="{7EBE9639-694A-44FE-A292-C9E68548BB9B}" type="presParOf" srcId="{6318A6A9-C53E-429D-944F-14D15343F7C2}" destId="{1ECB2E65-F8B2-4850-9BF9-C265FB7D0CC9}" srcOrd="3" destOrd="0" presId="urn:microsoft.com/office/officeart/2005/8/layout/vList4"/>
    <dgm:cxn modelId="{FD78C329-C0FC-4E8D-90A8-3EF3CB483F33}" type="presParOf" srcId="{6318A6A9-C53E-429D-944F-14D15343F7C2}" destId="{7D86F63B-DABF-42F4-A413-DCDBADDEABB3}" srcOrd="4" destOrd="0" presId="urn:microsoft.com/office/officeart/2005/8/layout/vList4"/>
    <dgm:cxn modelId="{FA4C0A0D-1AA1-4426-9B00-7CA10637693F}" type="presParOf" srcId="{7D86F63B-DABF-42F4-A413-DCDBADDEABB3}" destId="{F809B2EE-53DF-4FD9-BA2A-E19BEF7A1259}" srcOrd="0" destOrd="0" presId="urn:microsoft.com/office/officeart/2005/8/layout/vList4"/>
    <dgm:cxn modelId="{0A30723F-C24B-4DA2-9A4F-866C8A64860E}" type="presParOf" srcId="{7D86F63B-DABF-42F4-A413-DCDBADDEABB3}" destId="{C5954AE6-078B-4636-B8B3-FF9ED440C0EB}" srcOrd="1" destOrd="0" presId="urn:microsoft.com/office/officeart/2005/8/layout/vList4"/>
    <dgm:cxn modelId="{DDF683D2-80EF-42B4-A8F0-7A33F832D365}" type="presParOf" srcId="{7D86F63B-DABF-42F4-A413-DCDBADDEABB3}" destId="{F4F2E9BA-2F40-4DC2-9939-B7332ED05B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005B-4923-4B98-A0C2-019CAA1284A4}">
      <dsp:nvSpPr>
        <dsp:cNvPr id="0" name=""/>
        <dsp:cNvSpPr/>
      </dsp:nvSpPr>
      <dsp:spPr>
        <a:xfrm>
          <a:off x="0" y="0"/>
          <a:ext cx="8986976" cy="153149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PLASTIC (structural, construction)</a:t>
          </a:r>
          <a:endParaRPr lang="ru-RU" sz="2000" b="1" kern="1200" dirty="0" smtClean="0"/>
        </a:p>
        <a:p>
          <a:pPr lvl="0" algn="l" defTabSz="889000">
            <a:lnSpc>
              <a:spcPct val="90000"/>
            </a:lnSpc>
            <a:spcBef>
              <a:spcPct val="0"/>
            </a:spcBef>
            <a:spcAft>
              <a:spcPts val="0"/>
            </a:spcAft>
          </a:pPr>
          <a:r>
            <a:rPr lang="en-US" sz="1600" b="0" kern="1200" dirty="0" smtClean="0"/>
            <a:t>The composition of proteins includes 20 amino acids (protein), the composition of peptides</a:t>
          </a:r>
          <a:endParaRPr lang="ru-RU" sz="1600" b="0" kern="1200" dirty="0" smtClean="0"/>
        </a:p>
        <a:p>
          <a:pPr lvl="0" algn="l" defTabSz="889000">
            <a:lnSpc>
              <a:spcPct val="90000"/>
            </a:lnSpc>
            <a:spcBef>
              <a:spcPct val="0"/>
            </a:spcBef>
            <a:spcAft>
              <a:spcPts val="0"/>
            </a:spcAft>
          </a:pPr>
          <a:r>
            <a:rPr lang="en-US" sz="1600" b="0" kern="1200" dirty="0" smtClean="0"/>
            <a:t>Structural elements of other natural compounds (coenzymes, bile acids, biologically active substances)</a:t>
          </a:r>
          <a:endParaRPr lang="ru-RU" sz="1600" b="0" kern="1200" dirty="0" smtClean="0"/>
        </a:p>
        <a:p>
          <a:pPr lvl="0" algn="l" defTabSz="889000">
            <a:lnSpc>
              <a:spcPct val="90000"/>
            </a:lnSpc>
            <a:spcBef>
              <a:spcPct val="0"/>
            </a:spcBef>
            <a:spcAft>
              <a:spcPct val="35000"/>
            </a:spcAft>
          </a:pPr>
          <a:r>
            <a:rPr lang="en-US" sz="1600" b="0" kern="1200" dirty="0" smtClean="0"/>
            <a:t>Part of phospholipids (serine)</a:t>
          </a:r>
          <a:endParaRPr lang="ru-RU" sz="1600" b="0" kern="1200" dirty="0"/>
        </a:p>
      </dsp:txBody>
      <dsp:txXfrm>
        <a:off x="1973776" y="0"/>
        <a:ext cx="7013199" cy="1531497"/>
      </dsp:txXfrm>
    </dsp:sp>
    <dsp:sp modelId="{6C1C6117-F396-4A22-BCAD-51FEF5BF8BE5}">
      <dsp:nvSpPr>
        <dsp:cNvPr id="0" name=""/>
        <dsp:cNvSpPr/>
      </dsp:nvSpPr>
      <dsp:spPr>
        <a:xfrm>
          <a:off x="0" y="60225"/>
          <a:ext cx="1957776" cy="1411047"/>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1726204"/>
          <a:ext cx="8986976" cy="1763809"/>
        </a:xfrm>
        <a:prstGeom prst="roundRect">
          <a:avLst>
            <a:gd name="adj" fmla="val 10000"/>
          </a:avLst>
        </a:prstGeom>
        <a:gradFill rotWithShape="0">
          <a:gsLst>
            <a:gs pos="0">
              <a:schemeClr val="accent2">
                <a:hueOff val="-7200000"/>
                <a:satOff val="-30002"/>
                <a:lumOff val="25001"/>
                <a:alphaOff val="0"/>
                <a:tint val="50000"/>
                <a:satMod val="300000"/>
              </a:schemeClr>
            </a:gs>
            <a:gs pos="35000">
              <a:schemeClr val="accent2">
                <a:hueOff val="-7200000"/>
                <a:satOff val="-30002"/>
                <a:lumOff val="25001"/>
                <a:alphaOff val="0"/>
                <a:tint val="37000"/>
                <a:satMod val="300000"/>
              </a:schemeClr>
            </a:gs>
            <a:gs pos="100000">
              <a:schemeClr val="accent2">
                <a:hueOff val="-7200000"/>
                <a:satOff val="-30002"/>
                <a:lumOff val="25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REGULATORY</a:t>
          </a:r>
          <a:endParaRPr lang="ru-RU" sz="2000" b="1" kern="1200" dirty="0" smtClean="0"/>
        </a:p>
        <a:p>
          <a:pPr lvl="0" algn="l" defTabSz="889000">
            <a:lnSpc>
              <a:spcPct val="90000"/>
            </a:lnSpc>
            <a:spcBef>
              <a:spcPct val="0"/>
            </a:spcBef>
            <a:spcAft>
              <a:spcPct val="35000"/>
            </a:spcAft>
          </a:pPr>
          <a:r>
            <a:rPr lang="en-US" sz="2000" b="0" kern="1200" dirty="0" smtClean="0"/>
            <a:t>Signal carriers: some of the amino acids are neurotransmitters (glycine, glutamate) or precursors of neurotransmitters, mediators, or hormones (tyrosine, tryptophan)</a:t>
          </a:r>
          <a:endParaRPr lang="ru-RU" sz="2000" b="0" kern="1200" dirty="0" smtClean="0"/>
        </a:p>
        <a:p>
          <a:pPr lvl="0" algn="l" defTabSz="889000">
            <a:lnSpc>
              <a:spcPct val="90000"/>
            </a:lnSpc>
            <a:spcBef>
              <a:spcPct val="0"/>
            </a:spcBef>
            <a:spcAft>
              <a:spcPct val="35000"/>
            </a:spcAft>
          </a:pPr>
          <a:r>
            <a:rPr lang="en-US" sz="2000" b="0" kern="1200" dirty="0" smtClean="0"/>
            <a:t>ligands, metabolism regulators</a:t>
          </a:r>
          <a:endParaRPr lang="ru-RU" sz="2000" b="0" kern="1200" dirty="0"/>
        </a:p>
      </dsp:txBody>
      <dsp:txXfrm>
        <a:off x="1973776" y="1726204"/>
        <a:ext cx="7013199" cy="1763809"/>
      </dsp:txXfrm>
    </dsp:sp>
    <dsp:sp modelId="{F3D9E1AE-7618-407A-A233-2D70CC6A7A40}">
      <dsp:nvSpPr>
        <dsp:cNvPr id="0" name=""/>
        <dsp:cNvSpPr/>
      </dsp:nvSpPr>
      <dsp:spPr>
        <a:xfrm>
          <a:off x="0" y="1876322"/>
          <a:ext cx="1957776" cy="1518188"/>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53EEF75-D570-46AA-B4A6-DB017601A8D1}">
      <dsp:nvSpPr>
        <dsp:cNvPr id="0" name=""/>
        <dsp:cNvSpPr/>
      </dsp:nvSpPr>
      <dsp:spPr>
        <a:xfrm>
          <a:off x="0" y="3648069"/>
          <a:ext cx="8986976" cy="2037640"/>
        </a:xfrm>
        <a:prstGeom prst="roundRect">
          <a:avLst>
            <a:gd name="adj" fmla="val 10000"/>
          </a:avLst>
        </a:prstGeom>
        <a:gradFill rotWithShape="0">
          <a:gsLst>
            <a:gs pos="0">
              <a:schemeClr val="accent2">
                <a:hueOff val="-14400000"/>
                <a:satOff val="-60003"/>
                <a:lumOff val="50001"/>
                <a:alphaOff val="0"/>
                <a:tint val="50000"/>
                <a:satMod val="300000"/>
              </a:schemeClr>
            </a:gs>
            <a:gs pos="35000">
              <a:schemeClr val="accent2">
                <a:hueOff val="-14400000"/>
                <a:satOff val="-60003"/>
                <a:lumOff val="50001"/>
                <a:alphaOff val="0"/>
                <a:tint val="37000"/>
                <a:satMod val="300000"/>
              </a:schemeClr>
            </a:gs>
            <a:gs pos="100000">
              <a:schemeClr val="accent2">
                <a:hueOff val="-14400000"/>
                <a:satOff val="-60003"/>
                <a:lumOff val="5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METABOLITES</a:t>
          </a:r>
          <a:endParaRPr lang="ru-RU" sz="2000" b="1" kern="1200" dirty="0" smtClean="0"/>
        </a:p>
        <a:p>
          <a:pPr lvl="0" algn="l" defTabSz="889000">
            <a:lnSpc>
              <a:spcPct val="90000"/>
            </a:lnSpc>
            <a:spcBef>
              <a:spcPct val="0"/>
            </a:spcBef>
            <a:spcAft>
              <a:spcPct val="35000"/>
            </a:spcAft>
          </a:pPr>
          <a:r>
            <a:rPr lang="en-US" sz="2000" b="0" kern="1200" dirty="0" smtClean="0"/>
            <a:t>the most important (and some are vital) nutritional components</a:t>
          </a:r>
          <a:endParaRPr lang="ru-RU" sz="2000" b="0" kern="1200" dirty="0" smtClean="0"/>
        </a:p>
        <a:p>
          <a:pPr lvl="0" algn="l" defTabSz="889000">
            <a:lnSpc>
              <a:spcPct val="90000"/>
            </a:lnSpc>
            <a:spcBef>
              <a:spcPct val="0"/>
            </a:spcBef>
            <a:spcAft>
              <a:spcPct val="35000"/>
            </a:spcAft>
          </a:pPr>
          <a:r>
            <a:rPr lang="en-US" sz="2000" b="0" kern="1200" dirty="0" smtClean="0"/>
            <a:t>participation in metabolism (for example, serve as a donor of nitrogen, methyl groups, etc.)</a:t>
          </a:r>
          <a:endParaRPr lang="ru-RU" sz="2000" b="0" kern="1200" dirty="0" smtClean="0"/>
        </a:p>
        <a:p>
          <a:pPr lvl="0" algn="l" defTabSz="889000">
            <a:lnSpc>
              <a:spcPct val="90000"/>
            </a:lnSpc>
            <a:spcBef>
              <a:spcPct val="0"/>
            </a:spcBef>
            <a:spcAft>
              <a:spcPct val="35000"/>
            </a:spcAft>
          </a:pPr>
          <a:r>
            <a:rPr lang="en-US" sz="2000" b="0" kern="1200" dirty="0" smtClean="0"/>
            <a:t>Used for the synthesis of purine, pyrimidine nitrogenous bases (asp, </a:t>
          </a:r>
          <a:r>
            <a:rPr lang="en-US" sz="2000" b="0" kern="1200" dirty="0" err="1" smtClean="0"/>
            <a:t>glu</a:t>
          </a:r>
          <a:r>
            <a:rPr lang="en-US" sz="2000" b="0" kern="1200" dirty="0" smtClean="0"/>
            <a:t>, </a:t>
          </a:r>
          <a:r>
            <a:rPr lang="en-US" sz="2000" b="0" kern="1200" dirty="0" err="1" smtClean="0"/>
            <a:t>gly</a:t>
          </a:r>
          <a:r>
            <a:rPr lang="en-US" sz="2000" b="0" kern="1200" dirty="0" smtClean="0"/>
            <a:t>)</a:t>
          </a:r>
          <a:endParaRPr lang="ru-RU" sz="2000" b="0" kern="1200" dirty="0"/>
        </a:p>
      </dsp:txBody>
      <dsp:txXfrm>
        <a:off x="1973776" y="3648069"/>
        <a:ext cx="7013199" cy="2037640"/>
      </dsp:txXfrm>
    </dsp:sp>
    <dsp:sp modelId="{A266AFC9-BDDC-44C1-9B04-F36053AB1E33}">
      <dsp:nvSpPr>
        <dsp:cNvPr id="0" name=""/>
        <dsp:cNvSpPr/>
      </dsp:nvSpPr>
      <dsp:spPr>
        <a:xfrm>
          <a:off x="0" y="3787545"/>
          <a:ext cx="1957776" cy="1758687"/>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45EF8-0580-45E6-956F-6956939B90F0}">
      <dsp:nvSpPr>
        <dsp:cNvPr id="0" name=""/>
        <dsp:cNvSpPr/>
      </dsp:nvSpPr>
      <dsp:spPr>
        <a:xfrm>
          <a:off x="0" y="0"/>
          <a:ext cx="8640960" cy="1946501"/>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ENZYMATIVE (catalysis of all reactions in a living cell)</a:t>
          </a:r>
          <a:endParaRPr lang="ru-RU" sz="1800" b="1" kern="1200" dirty="0" smtClean="0"/>
        </a:p>
        <a:p>
          <a:pPr lvl="0" algn="l" defTabSz="800100">
            <a:lnSpc>
              <a:spcPct val="90000"/>
            </a:lnSpc>
            <a:spcBef>
              <a:spcPct val="0"/>
            </a:spcBef>
            <a:spcAft>
              <a:spcPct val="35000"/>
            </a:spcAft>
          </a:pPr>
          <a:r>
            <a:rPr lang="en-US" sz="1800" b="0" kern="1200" dirty="0" smtClean="0"/>
            <a:t>Gastrointestinal enzymes (proteases, lipases, </a:t>
          </a:r>
          <a:r>
            <a:rPr lang="en-US" sz="1800" b="0" kern="1200" dirty="0" err="1" smtClean="0"/>
            <a:t>glycosidases</a:t>
          </a:r>
          <a:r>
            <a:rPr lang="en-US" sz="1800" b="0" kern="1200" dirty="0" smtClean="0"/>
            <a:t>, nucleases)</a:t>
          </a:r>
          <a:endParaRPr lang="ru-RU" sz="1800" b="0" kern="1200" dirty="0" smtClean="0"/>
        </a:p>
        <a:p>
          <a:pPr lvl="0" algn="l" defTabSz="800100">
            <a:lnSpc>
              <a:spcPct val="90000"/>
            </a:lnSpc>
            <a:spcBef>
              <a:spcPct val="0"/>
            </a:spcBef>
            <a:spcAft>
              <a:spcPct val="35000"/>
            </a:spcAft>
          </a:pPr>
          <a:r>
            <a:rPr lang="en-US" sz="1800" b="0" kern="1200" dirty="0" smtClean="0"/>
            <a:t>Intracellular enzymes (lysosomes, mitochondria, EPR, proteasomes, etc.)</a:t>
          </a:r>
          <a:endParaRPr lang="ru-RU" sz="1800" b="0" kern="1200" dirty="0" smtClean="0"/>
        </a:p>
        <a:p>
          <a:pPr lvl="0" algn="l" defTabSz="800100">
            <a:lnSpc>
              <a:spcPct val="90000"/>
            </a:lnSpc>
            <a:spcBef>
              <a:spcPct val="0"/>
            </a:spcBef>
            <a:spcAft>
              <a:spcPct val="35000"/>
            </a:spcAft>
          </a:pPr>
          <a:r>
            <a:rPr lang="en-US" sz="1800" b="0" kern="1200" dirty="0" smtClean="0"/>
            <a:t>Extracellular enzymes (matrix proteinases)</a:t>
          </a:r>
          <a:endParaRPr lang="ru-RU" sz="1800" b="0" kern="1200" dirty="0" smtClean="0"/>
        </a:p>
        <a:p>
          <a:pPr lvl="0" algn="l" defTabSz="800100">
            <a:lnSpc>
              <a:spcPct val="90000"/>
            </a:lnSpc>
            <a:spcBef>
              <a:spcPct val="0"/>
            </a:spcBef>
            <a:spcAft>
              <a:spcPct val="35000"/>
            </a:spcAft>
          </a:pPr>
          <a:r>
            <a:rPr lang="en-US" sz="1800" b="0" kern="1200" dirty="0" smtClean="0"/>
            <a:t>Blood plasma enzymes (plasma and organ specific)</a:t>
          </a:r>
          <a:endParaRPr lang="ru-RU" sz="1800" b="0" kern="1200" dirty="0"/>
        </a:p>
      </dsp:txBody>
      <dsp:txXfrm>
        <a:off x="1922842" y="0"/>
        <a:ext cx="6718117" cy="1946501"/>
      </dsp:txXfrm>
    </dsp:sp>
    <dsp:sp modelId="{FD61FC43-4DF4-4C6F-BCB3-5660FB3F1FDF}">
      <dsp:nvSpPr>
        <dsp:cNvPr id="0" name=""/>
        <dsp:cNvSpPr/>
      </dsp:nvSpPr>
      <dsp:spPr>
        <a:xfrm>
          <a:off x="194650" y="194650"/>
          <a:ext cx="1728192" cy="1557201"/>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C54005B-4923-4B98-A0C2-019CAA1284A4}">
      <dsp:nvSpPr>
        <dsp:cNvPr id="0" name=""/>
        <dsp:cNvSpPr/>
      </dsp:nvSpPr>
      <dsp:spPr>
        <a:xfrm>
          <a:off x="0" y="2141151"/>
          <a:ext cx="8640960" cy="1690127"/>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PLASTIC (structural, construction)</a:t>
          </a:r>
          <a:endParaRPr lang="ru-RU" sz="1800" b="1" kern="1200" dirty="0" smtClean="0"/>
        </a:p>
        <a:p>
          <a:pPr lvl="0" algn="l" defTabSz="800100">
            <a:lnSpc>
              <a:spcPct val="90000"/>
            </a:lnSpc>
            <a:spcBef>
              <a:spcPct val="0"/>
            </a:spcBef>
            <a:spcAft>
              <a:spcPct val="35000"/>
            </a:spcAft>
          </a:pPr>
          <a:r>
            <a:rPr lang="en-US" sz="1800" b="0" kern="1200" dirty="0" smtClean="0"/>
            <a:t>Participation in the construction of cell membranes (integral, surface and immersed membrane proteins), all tissues and organs</a:t>
          </a:r>
          <a:endParaRPr lang="ru-RU" sz="1800" b="0" kern="1200" dirty="0" smtClean="0"/>
        </a:p>
        <a:p>
          <a:pPr lvl="0" algn="l" defTabSz="800100">
            <a:lnSpc>
              <a:spcPct val="90000"/>
            </a:lnSpc>
            <a:spcBef>
              <a:spcPct val="0"/>
            </a:spcBef>
            <a:spcAft>
              <a:spcPct val="35000"/>
            </a:spcAft>
          </a:pPr>
          <a:r>
            <a:rPr lang="en-US" sz="1800" b="0" kern="1200" dirty="0" smtClean="0"/>
            <a:t>Motor (supporting and contractile) function - proteins of muscles, connective tissue (actin and myosin, collagen, keratin, elastin, etc.), cytoskeleton, cilia, flagella, etc.</a:t>
          </a:r>
          <a:endParaRPr lang="ru-RU" sz="1800" b="0" kern="1200" dirty="0"/>
        </a:p>
      </dsp:txBody>
      <dsp:txXfrm>
        <a:off x="1922842" y="2141151"/>
        <a:ext cx="6718117" cy="1690127"/>
      </dsp:txXfrm>
    </dsp:sp>
    <dsp:sp modelId="{6C1C6117-F396-4A22-BCAD-51FEF5BF8BE5}">
      <dsp:nvSpPr>
        <dsp:cNvPr id="0" name=""/>
        <dsp:cNvSpPr/>
      </dsp:nvSpPr>
      <dsp:spPr>
        <a:xfrm>
          <a:off x="0" y="2207614"/>
          <a:ext cx="1882398" cy="1557201"/>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4030162"/>
          <a:ext cx="8640960" cy="1946501"/>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REGULATORY</a:t>
          </a:r>
          <a:r>
            <a:rPr lang="en-US" sz="2000" b="0" kern="1200" dirty="0" smtClean="0"/>
            <a:t> (hormonal, signaling and receptor functions)</a:t>
          </a:r>
          <a:endParaRPr lang="ru-RU" sz="2000" b="0" kern="1200" dirty="0" smtClean="0"/>
        </a:p>
        <a:p>
          <a:pPr lvl="0" algn="l" defTabSz="889000">
            <a:lnSpc>
              <a:spcPct val="90000"/>
            </a:lnSpc>
            <a:spcBef>
              <a:spcPct val="0"/>
            </a:spcBef>
            <a:spcAft>
              <a:spcPct val="35000"/>
            </a:spcAft>
          </a:pPr>
          <a:r>
            <a:rPr lang="en-US" sz="2000" b="0" kern="1200" dirty="0" smtClean="0"/>
            <a:t>Hormones (insulin, parathyroid hormone, etc.)</a:t>
          </a:r>
          <a:endParaRPr lang="ru-RU" sz="2000" b="0" kern="1200" dirty="0" smtClean="0"/>
        </a:p>
        <a:p>
          <a:pPr lvl="0" algn="l" defTabSz="889000">
            <a:lnSpc>
              <a:spcPct val="90000"/>
            </a:lnSpc>
            <a:spcBef>
              <a:spcPct val="0"/>
            </a:spcBef>
            <a:spcAft>
              <a:spcPct val="35000"/>
            </a:spcAft>
          </a:pPr>
          <a:r>
            <a:rPr lang="en-US" sz="2000" b="0" kern="1200" dirty="0" smtClean="0"/>
            <a:t>Receptors (proteins of the CD differentiation cluster), ligands (ligand proteins), participants in signaling pathways and cascades (protein kinases), etc.</a:t>
          </a:r>
          <a:endParaRPr lang="ru-RU" sz="2000" b="0" kern="1200" dirty="0"/>
        </a:p>
      </dsp:txBody>
      <dsp:txXfrm>
        <a:off x="1922842" y="4030162"/>
        <a:ext cx="6718117" cy="1946501"/>
      </dsp:txXfrm>
    </dsp:sp>
    <dsp:sp modelId="{F3D9E1AE-7618-407A-A233-2D70CC6A7A40}">
      <dsp:nvSpPr>
        <dsp:cNvPr id="0" name=""/>
        <dsp:cNvSpPr/>
      </dsp:nvSpPr>
      <dsp:spPr>
        <a:xfrm>
          <a:off x="0" y="4211820"/>
          <a:ext cx="1882398" cy="1675439"/>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81504-307D-4E31-8935-342C9FB03D8C}">
      <dsp:nvSpPr>
        <dsp:cNvPr id="0" name=""/>
        <dsp:cNvSpPr/>
      </dsp:nvSpPr>
      <dsp:spPr>
        <a:xfrm>
          <a:off x="0" y="55331"/>
          <a:ext cx="8928992" cy="186600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PROTECTIVE (immune)</a:t>
          </a:r>
          <a:endParaRPr lang="ru-RU" sz="1600" b="1" kern="1200" dirty="0" smtClean="0"/>
        </a:p>
        <a:p>
          <a:pPr lvl="0" algn="l" defTabSz="711200">
            <a:lnSpc>
              <a:spcPct val="90000"/>
            </a:lnSpc>
            <a:spcBef>
              <a:spcPct val="0"/>
            </a:spcBef>
            <a:spcAft>
              <a:spcPct val="35000"/>
            </a:spcAft>
          </a:pPr>
          <a:r>
            <a:rPr lang="en-US" sz="1600" b="0" kern="1200" dirty="0" smtClean="0"/>
            <a:t>Antibodies</a:t>
          </a:r>
          <a:endParaRPr lang="ru-RU" sz="1600" b="0" kern="1200" dirty="0" smtClean="0"/>
        </a:p>
        <a:p>
          <a:pPr lvl="0" algn="l" defTabSz="711200">
            <a:lnSpc>
              <a:spcPct val="90000"/>
            </a:lnSpc>
            <a:spcBef>
              <a:spcPct val="0"/>
            </a:spcBef>
            <a:spcAft>
              <a:spcPct val="35000"/>
            </a:spcAft>
          </a:pPr>
          <a:r>
            <a:rPr lang="en-US" sz="1600" b="0" kern="1200" dirty="0" smtClean="0"/>
            <a:t>Mechanical protection of mucous membranes and skin (collagen, proteoglycans)</a:t>
          </a:r>
          <a:endParaRPr lang="ru-RU" sz="1600" b="0" kern="1200" dirty="0" smtClean="0"/>
        </a:p>
        <a:p>
          <a:pPr lvl="0" algn="l" defTabSz="711200">
            <a:lnSpc>
              <a:spcPct val="90000"/>
            </a:lnSpc>
            <a:spcBef>
              <a:spcPct val="0"/>
            </a:spcBef>
            <a:spcAft>
              <a:spcPct val="35000"/>
            </a:spcAft>
          </a:pPr>
          <a:r>
            <a:rPr lang="en-US" sz="1600" b="0" kern="1200" dirty="0" smtClean="0"/>
            <a:t>Coagulation / fibrinolytic system proteins, complement</a:t>
          </a:r>
          <a:endParaRPr lang="ru-RU" sz="1600" b="0" kern="1200" dirty="0" smtClean="0"/>
        </a:p>
        <a:p>
          <a:pPr lvl="0" algn="l" defTabSz="711200">
            <a:lnSpc>
              <a:spcPct val="90000"/>
            </a:lnSpc>
            <a:spcBef>
              <a:spcPct val="0"/>
            </a:spcBef>
            <a:spcAft>
              <a:spcPct val="35000"/>
            </a:spcAft>
          </a:pPr>
          <a:r>
            <a:rPr lang="en-US" sz="1600" b="0" kern="1200" dirty="0" smtClean="0"/>
            <a:t>Group and Rh-affiliation of blood</a:t>
          </a:r>
          <a:endParaRPr lang="ru-RU" sz="1600" b="0" kern="1200" dirty="0" smtClean="0"/>
        </a:p>
        <a:p>
          <a:pPr lvl="0" algn="l" defTabSz="711200">
            <a:lnSpc>
              <a:spcPct val="90000"/>
            </a:lnSpc>
            <a:spcBef>
              <a:spcPct val="0"/>
            </a:spcBef>
            <a:spcAft>
              <a:spcPct val="35000"/>
            </a:spcAft>
          </a:pPr>
          <a:r>
            <a:rPr lang="en-US" sz="1600" b="0" kern="1200" dirty="0" smtClean="0"/>
            <a:t>Histocompatibility antigens (HLA antigens)</a:t>
          </a:r>
          <a:endParaRPr lang="ru-RU" sz="1600" b="0" kern="1200" dirty="0" smtClean="0"/>
        </a:p>
      </dsp:txBody>
      <dsp:txXfrm>
        <a:off x="1959851" y="55331"/>
        <a:ext cx="6969140" cy="1866003"/>
      </dsp:txXfrm>
    </dsp:sp>
    <dsp:sp modelId="{F28FA119-2513-4EEC-92A1-74C1DAEE5393}">
      <dsp:nvSpPr>
        <dsp:cNvPr id="0" name=""/>
        <dsp:cNvSpPr/>
      </dsp:nvSpPr>
      <dsp:spPr>
        <a:xfrm>
          <a:off x="24010" y="272840"/>
          <a:ext cx="1867087" cy="1392422"/>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AECF3CB-884C-4C1A-8D7C-641C75C1B35E}">
      <dsp:nvSpPr>
        <dsp:cNvPr id="0" name=""/>
        <dsp:cNvSpPr/>
      </dsp:nvSpPr>
      <dsp:spPr>
        <a:xfrm>
          <a:off x="0" y="2085414"/>
          <a:ext cx="8928992" cy="2412581"/>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SPECIFIC FUNCTIONS</a:t>
          </a:r>
          <a:endParaRPr lang="ru-RU" sz="1600" b="1" kern="1200" dirty="0" smtClean="0"/>
        </a:p>
        <a:p>
          <a:pPr lvl="0" algn="l" defTabSz="711200">
            <a:lnSpc>
              <a:spcPct val="90000"/>
            </a:lnSpc>
            <a:spcBef>
              <a:spcPct val="0"/>
            </a:spcBef>
            <a:spcAft>
              <a:spcPct val="35000"/>
            </a:spcAft>
          </a:pPr>
          <a:r>
            <a:rPr lang="en-US" sz="1600" b="0" kern="1200" dirty="0" smtClean="0"/>
            <a:t>Transport (plasma proteins - hemoglobin, albumin, transferrin, LP; transporter proteins of membranes and ion channels)</a:t>
          </a:r>
          <a:endParaRPr lang="ru-RU" sz="1600" b="0" kern="1200" dirty="0" smtClean="0"/>
        </a:p>
        <a:p>
          <a:pPr lvl="0" algn="l" defTabSz="711200">
            <a:lnSpc>
              <a:spcPct val="90000"/>
            </a:lnSpc>
            <a:spcBef>
              <a:spcPct val="0"/>
            </a:spcBef>
            <a:spcAft>
              <a:spcPct val="35000"/>
            </a:spcAft>
          </a:pPr>
          <a:r>
            <a:rPr lang="en-US" sz="1600" b="0" kern="1200" dirty="0" smtClean="0"/>
            <a:t>Oncotic and colloid-osmotic pressure of blood plasma (albumins), buffer systems</a:t>
          </a:r>
          <a:endParaRPr lang="ru-RU" sz="1600" b="0" kern="1200" dirty="0" smtClean="0"/>
        </a:p>
        <a:p>
          <a:pPr lvl="0" algn="l" defTabSz="711200">
            <a:lnSpc>
              <a:spcPct val="90000"/>
            </a:lnSpc>
            <a:spcBef>
              <a:spcPct val="0"/>
            </a:spcBef>
            <a:spcAft>
              <a:spcPct val="35000"/>
            </a:spcAft>
          </a:pPr>
          <a:r>
            <a:rPr lang="en-US" sz="1600" b="0" kern="1200" dirty="0" err="1" smtClean="0"/>
            <a:t>Cogenetic</a:t>
          </a:r>
          <a:r>
            <a:rPr lang="en-US" sz="1600" b="0" kern="1200" dirty="0" smtClean="0"/>
            <a:t> (together with NC participate in the storage and transmission of hereditary information)</a:t>
          </a:r>
          <a:endParaRPr lang="ru-RU" sz="1600" b="0" kern="1200" dirty="0" smtClean="0"/>
        </a:p>
        <a:p>
          <a:pPr lvl="0" algn="l" defTabSz="711200">
            <a:lnSpc>
              <a:spcPct val="90000"/>
            </a:lnSpc>
            <a:spcBef>
              <a:spcPct val="0"/>
            </a:spcBef>
            <a:spcAft>
              <a:spcPct val="35000"/>
            </a:spcAft>
          </a:pPr>
          <a:r>
            <a:rPr lang="en-US" sz="1600" b="0" kern="1200" dirty="0" smtClean="0"/>
            <a:t>Proteins with antifreeze properties - keep the blood from freezing (in Antarctic fish)</a:t>
          </a:r>
          <a:endParaRPr lang="ru-RU" sz="1600" b="0" kern="1200" dirty="0" smtClean="0"/>
        </a:p>
      </dsp:txBody>
      <dsp:txXfrm>
        <a:off x="1959851" y="2085414"/>
        <a:ext cx="6969140" cy="2412581"/>
      </dsp:txXfrm>
    </dsp:sp>
    <dsp:sp modelId="{0B94F523-E0C3-471F-9F7A-BD134E5A85E9}">
      <dsp:nvSpPr>
        <dsp:cNvPr id="0" name=""/>
        <dsp:cNvSpPr/>
      </dsp:nvSpPr>
      <dsp:spPr>
        <a:xfrm>
          <a:off x="24019" y="2574210"/>
          <a:ext cx="1866534" cy="1392422"/>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0D48BDC-1C78-4A92-857E-D6E14C63A7FA}">
      <dsp:nvSpPr>
        <dsp:cNvPr id="0" name=""/>
        <dsp:cNvSpPr/>
      </dsp:nvSpPr>
      <dsp:spPr>
        <a:xfrm>
          <a:off x="0" y="4626690"/>
          <a:ext cx="8928992" cy="1387688"/>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NUTRITIONAL (reserve, storage) and ENERGY</a:t>
          </a:r>
          <a:endParaRPr lang="ru-RU" sz="1800" b="1" kern="1200" dirty="0" smtClean="0"/>
        </a:p>
        <a:p>
          <a:pPr lvl="0" algn="l" defTabSz="800100">
            <a:lnSpc>
              <a:spcPct val="90000"/>
            </a:lnSpc>
            <a:spcBef>
              <a:spcPct val="0"/>
            </a:spcBef>
            <a:spcAft>
              <a:spcPct val="35000"/>
            </a:spcAft>
          </a:pPr>
          <a:r>
            <a:rPr lang="en-US" sz="1800" b="0" kern="1200" dirty="0" smtClean="0"/>
            <a:t>Proteins - sources of amino acids (reserve proteins, ovalbumin, milk caseins, wheat gliadin)</a:t>
          </a:r>
          <a:endParaRPr lang="ru-RU" sz="1800" b="0" kern="1200" dirty="0" smtClean="0"/>
        </a:p>
        <a:p>
          <a:pPr lvl="0" algn="l" defTabSz="800100">
            <a:lnSpc>
              <a:spcPct val="90000"/>
            </a:lnSpc>
            <a:spcBef>
              <a:spcPct val="0"/>
            </a:spcBef>
            <a:spcAft>
              <a:spcPct val="35000"/>
            </a:spcAft>
          </a:pPr>
          <a:r>
            <a:rPr lang="en-US" sz="1800" b="0" kern="1200" dirty="0" smtClean="0"/>
            <a:t>During fasting, they can also perform an energy function (when 1 g of proteins are burned, 16.8 kJ of energy is formed)</a:t>
          </a:r>
          <a:endParaRPr lang="ru-RU" sz="1800" b="0" kern="1200" dirty="0" smtClean="0"/>
        </a:p>
      </dsp:txBody>
      <dsp:txXfrm>
        <a:off x="1959851" y="4626690"/>
        <a:ext cx="6969140" cy="1387688"/>
      </dsp:txXfrm>
    </dsp:sp>
    <dsp:sp modelId="{A163D344-0CE8-4999-BF2C-3282228C1C31}">
      <dsp:nvSpPr>
        <dsp:cNvPr id="0" name=""/>
        <dsp:cNvSpPr/>
      </dsp:nvSpPr>
      <dsp:spPr>
        <a:xfrm>
          <a:off x="60404" y="4831105"/>
          <a:ext cx="1785798" cy="931099"/>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CF3CB-884C-4C1A-8D7C-641C75C1B35E}">
      <dsp:nvSpPr>
        <dsp:cNvPr id="0" name=""/>
        <dsp:cNvSpPr/>
      </dsp:nvSpPr>
      <dsp:spPr>
        <a:xfrm>
          <a:off x="0" y="67766"/>
          <a:ext cx="8208912" cy="261669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ANTIBIOTICS, TOXINS, POISONS</a:t>
          </a:r>
          <a:endParaRPr lang="ru-RU" sz="2000" b="1" kern="1200" dirty="0" smtClean="0"/>
        </a:p>
        <a:p>
          <a:pPr lvl="0" algn="l" defTabSz="889000">
            <a:lnSpc>
              <a:spcPct val="90000"/>
            </a:lnSpc>
            <a:spcBef>
              <a:spcPct val="0"/>
            </a:spcBef>
            <a:spcAft>
              <a:spcPct val="35000"/>
            </a:spcAft>
          </a:pPr>
          <a:r>
            <a:rPr lang="en-US" sz="2000" b="0" kern="1200" dirty="0" smtClean="0"/>
            <a:t>Snake venoms (viper phospholipase enzyme, asp neurotoxins, etc.)</a:t>
          </a:r>
          <a:endParaRPr lang="ru-RU" sz="2000" b="0" kern="1200" dirty="0" smtClean="0"/>
        </a:p>
        <a:p>
          <a:pPr lvl="0" algn="l" defTabSz="889000">
            <a:lnSpc>
              <a:spcPct val="90000"/>
            </a:lnSpc>
            <a:spcBef>
              <a:spcPct val="0"/>
            </a:spcBef>
            <a:spcAft>
              <a:spcPct val="35000"/>
            </a:spcAft>
          </a:pPr>
          <a:r>
            <a:rPr lang="en-US" sz="2000" b="0" kern="1200" dirty="0" smtClean="0"/>
            <a:t>Plant toxins (protein toxin ricin castor oil plant)</a:t>
          </a:r>
          <a:endParaRPr lang="ru-RU" sz="2000" b="0" kern="1200" dirty="0" smtClean="0"/>
        </a:p>
        <a:p>
          <a:pPr lvl="0" algn="l" defTabSz="889000">
            <a:lnSpc>
              <a:spcPct val="90000"/>
            </a:lnSpc>
            <a:spcBef>
              <a:spcPct val="0"/>
            </a:spcBef>
            <a:spcAft>
              <a:spcPct val="35000"/>
            </a:spcAft>
          </a:pPr>
          <a:r>
            <a:rPr lang="en-US" sz="2000" b="0" kern="1200" dirty="0" smtClean="0"/>
            <a:t>Microorganism toxins (diphtheria, cholera toxin, botulinum toxin)</a:t>
          </a:r>
          <a:endParaRPr lang="ru-RU" sz="2000" b="0" kern="1200" dirty="0" smtClean="0"/>
        </a:p>
        <a:p>
          <a:pPr lvl="0" algn="l" defTabSz="889000">
            <a:lnSpc>
              <a:spcPct val="90000"/>
            </a:lnSpc>
            <a:spcBef>
              <a:spcPct val="0"/>
            </a:spcBef>
            <a:spcAft>
              <a:spcPct val="35000"/>
            </a:spcAft>
          </a:pPr>
          <a:r>
            <a:rPr lang="en-US" sz="2000" b="0" kern="1200" dirty="0" smtClean="0"/>
            <a:t>Antibiotics (high molecular weight </a:t>
          </a:r>
          <a:r>
            <a:rPr lang="en-US" sz="2000" b="0" kern="1200" dirty="0" err="1" smtClean="0"/>
            <a:t>glycopeptide</a:t>
          </a:r>
          <a:r>
            <a:rPr lang="en-US" sz="2000" b="0" kern="1200" dirty="0" smtClean="0"/>
            <a:t> vancomycin)</a:t>
          </a:r>
          <a:endParaRPr lang="ru-RU" sz="2000" b="0" kern="1200" dirty="0" smtClean="0"/>
        </a:p>
      </dsp:txBody>
      <dsp:txXfrm>
        <a:off x="1936934" y="67766"/>
        <a:ext cx="6271977" cy="2616698"/>
      </dsp:txXfrm>
    </dsp:sp>
    <dsp:sp modelId="{0B94F523-E0C3-471F-9F7A-BD134E5A85E9}">
      <dsp:nvSpPr>
        <dsp:cNvPr id="0" name=""/>
        <dsp:cNvSpPr/>
      </dsp:nvSpPr>
      <dsp:spPr>
        <a:xfrm>
          <a:off x="149369" y="210502"/>
          <a:ext cx="1716007" cy="2361215"/>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809B2EE-53DF-4FD9-BA2A-E19BEF7A1259}">
      <dsp:nvSpPr>
        <dsp:cNvPr id="0" name=""/>
        <dsp:cNvSpPr/>
      </dsp:nvSpPr>
      <dsp:spPr>
        <a:xfrm>
          <a:off x="0" y="2911850"/>
          <a:ext cx="8208912" cy="2951519"/>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OTHER </a:t>
          </a:r>
          <a:r>
            <a:rPr lang="en-US" sz="1800" b="1" kern="1200" dirty="0" smtClean="0"/>
            <a:t>MEDICAL SIGNIFICANCE</a:t>
          </a:r>
          <a:endParaRPr lang="ru-RU" sz="1800" b="1" kern="1200" dirty="0" smtClean="0"/>
        </a:p>
        <a:p>
          <a:pPr lvl="0" algn="l" defTabSz="800100">
            <a:lnSpc>
              <a:spcPct val="90000"/>
            </a:lnSpc>
            <a:spcBef>
              <a:spcPct val="0"/>
            </a:spcBef>
            <a:spcAft>
              <a:spcPct val="35000"/>
            </a:spcAft>
          </a:pPr>
          <a:r>
            <a:rPr lang="en-US" sz="1800" b="1" kern="1200" dirty="0" err="1" smtClean="0"/>
            <a:t>Enzymodiagnostics</a:t>
          </a:r>
          <a:r>
            <a:rPr lang="en-US" sz="1800" b="1" kern="1200" dirty="0" smtClean="0"/>
            <a:t>, </a:t>
          </a:r>
          <a:r>
            <a:rPr lang="en-US" sz="1800" b="0" kern="1200" dirty="0" smtClean="0"/>
            <a:t>enzyme therapy</a:t>
          </a:r>
          <a:endParaRPr lang="ru-RU" sz="1800" b="0" kern="1200" dirty="0" smtClean="0"/>
        </a:p>
        <a:p>
          <a:pPr lvl="0" algn="l" defTabSz="800100">
            <a:lnSpc>
              <a:spcPct val="90000"/>
            </a:lnSpc>
            <a:spcBef>
              <a:spcPct val="0"/>
            </a:spcBef>
            <a:spcAft>
              <a:spcPct val="35000"/>
            </a:spcAft>
          </a:pPr>
          <a:r>
            <a:rPr lang="en-US" sz="1800" b="1" kern="1200" dirty="0" smtClean="0"/>
            <a:t>Antihypertensive drugs</a:t>
          </a:r>
          <a:r>
            <a:rPr lang="en-US" sz="1800" b="0" kern="1200" dirty="0" smtClean="0"/>
            <a:t> (angiotensin converting enzyme inhibitors - captopril, </a:t>
          </a:r>
          <a:r>
            <a:rPr lang="en-US" sz="1800" b="0" kern="1200" dirty="0" err="1" smtClean="0"/>
            <a:t>enalapril</a:t>
          </a:r>
          <a:r>
            <a:rPr lang="en-US" sz="1800" b="0" kern="1200" dirty="0" smtClean="0"/>
            <a:t>, </a:t>
          </a:r>
          <a:r>
            <a:rPr lang="en-US" sz="1800" b="0" kern="1200" dirty="0" err="1" smtClean="0"/>
            <a:t>lisinopril</a:t>
          </a:r>
          <a:r>
            <a:rPr lang="en-US" sz="1800" b="0" kern="1200" dirty="0" smtClean="0"/>
            <a:t>)</a:t>
          </a:r>
          <a:endParaRPr lang="ru-RU" sz="1800" b="0" kern="1200" dirty="0" smtClean="0"/>
        </a:p>
        <a:p>
          <a:pPr lvl="0" algn="l" defTabSz="800100">
            <a:lnSpc>
              <a:spcPct val="90000"/>
            </a:lnSpc>
            <a:spcBef>
              <a:spcPct val="0"/>
            </a:spcBef>
            <a:spcAft>
              <a:spcPct val="35000"/>
            </a:spcAft>
          </a:pPr>
          <a:r>
            <a:rPr lang="en-US" sz="1800" b="0" kern="1200" dirty="0" smtClean="0"/>
            <a:t>Preparations for </a:t>
          </a:r>
          <a:r>
            <a:rPr lang="en-US" sz="1800" b="1" kern="1200" dirty="0" smtClean="0"/>
            <a:t>parenteral nutrition </a:t>
          </a:r>
          <a:r>
            <a:rPr lang="en-US" sz="1800" b="0" kern="1200" dirty="0" smtClean="0"/>
            <a:t>and replacement of protein losses (albumin)</a:t>
          </a:r>
          <a:endParaRPr lang="ru-RU" sz="1800" b="0" kern="1200" dirty="0" smtClean="0"/>
        </a:p>
        <a:p>
          <a:pPr lvl="0" algn="l" defTabSz="800100">
            <a:lnSpc>
              <a:spcPct val="90000"/>
            </a:lnSpc>
            <a:spcBef>
              <a:spcPct val="0"/>
            </a:spcBef>
            <a:spcAft>
              <a:spcPct val="35000"/>
            </a:spcAft>
          </a:pPr>
          <a:r>
            <a:rPr lang="en-US" sz="1800" b="1" kern="1200" dirty="0" err="1" smtClean="0"/>
            <a:t>Immunomodulators</a:t>
          </a:r>
          <a:r>
            <a:rPr lang="en-US" sz="1800" b="1" kern="1200" dirty="0" smtClean="0"/>
            <a:t> (</a:t>
          </a:r>
          <a:r>
            <a:rPr lang="en-US" sz="1800" b="1" kern="1200" dirty="0" err="1" smtClean="0"/>
            <a:t>thymogen</a:t>
          </a:r>
          <a:r>
            <a:rPr lang="en-US" sz="1800" b="0" kern="1200" dirty="0" smtClean="0"/>
            <a:t>) and hormone analogs (oxytocin, </a:t>
          </a:r>
          <a:r>
            <a:rPr lang="en-US" sz="1800" b="0" kern="1200" dirty="0" err="1" smtClean="0"/>
            <a:t>ocreotide</a:t>
          </a:r>
          <a:r>
            <a:rPr lang="en-US" sz="1800" b="0" kern="1200" dirty="0" smtClean="0"/>
            <a:t>, desmopressin, human insulin, glucagon, etc.)</a:t>
          </a:r>
          <a:endParaRPr lang="ru-RU" sz="1800" b="0" kern="1200" dirty="0" smtClean="0"/>
        </a:p>
        <a:p>
          <a:pPr lvl="0" algn="l" defTabSz="800100">
            <a:lnSpc>
              <a:spcPct val="90000"/>
            </a:lnSpc>
            <a:spcBef>
              <a:spcPct val="0"/>
            </a:spcBef>
            <a:spcAft>
              <a:spcPct val="35000"/>
            </a:spcAft>
          </a:pPr>
          <a:r>
            <a:rPr lang="en-US" sz="1800" b="1" kern="1200" dirty="0" smtClean="0"/>
            <a:t>Enzyme inhibitors </a:t>
          </a:r>
          <a:r>
            <a:rPr lang="en-US" sz="1800" b="0" kern="1200" dirty="0" smtClean="0"/>
            <a:t>(cholinesterase inhibitors, monoamine oxidase inhibitors, protease inhibitors, etc.)</a:t>
          </a:r>
          <a:endParaRPr lang="ru-RU" sz="1800" b="0" kern="1200" dirty="0" smtClean="0"/>
        </a:p>
      </dsp:txBody>
      <dsp:txXfrm>
        <a:off x="1936934" y="2911850"/>
        <a:ext cx="6271977" cy="2951519"/>
      </dsp:txXfrm>
    </dsp:sp>
    <dsp:sp modelId="{C5954AE6-078B-4636-B8B3-FF9ED440C0EB}">
      <dsp:nvSpPr>
        <dsp:cNvPr id="0" name=""/>
        <dsp:cNvSpPr/>
      </dsp:nvSpPr>
      <dsp:spPr>
        <a:xfrm>
          <a:off x="31826" y="3038719"/>
          <a:ext cx="1862602" cy="2652447"/>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B5975-875E-4350-97D2-1313886EDF58}">
      <dsp:nvSpPr>
        <dsp:cNvPr id="0" name=""/>
        <dsp:cNvSpPr/>
      </dsp:nvSpPr>
      <dsp:spPr>
        <a:xfrm>
          <a:off x="0" y="0"/>
          <a:ext cx="8208912" cy="182270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smtClean="0">
              <a:solidFill>
                <a:srgbClr val="FF0000"/>
              </a:solidFill>
            </a:rPr>
            <a:t>Glycoproteins</a:t>
          </a:r>
          <a:endParaRPr lang="ru-RU" sz="2500" b="1" kern="1200" dirty="0" smtClean="0">
            <a:solidFill>
              <a:srgbClr val="FF0000"/>
            </a:solidFill>
          </a:endParaRPr>
        </a:p>
        <a:p>
          <a:pPr lvl="0" algn="l" defTabSz="1111250">
            <a:lnSpc>
              <a:spcPct val="90000"/>
            </a:lnSpc>
            <a:spcBef>
              <a:spcPct val="0"/>
            </a:spcBef>
            <a:spcAft>
              <a:spcPct val="35000"/>
            </a:spcAft>
          </a:pPr>
          <a:r>
            <a:rPr lang="en-US" sz="2500" b="1" kern="1200" dirty="0" smtClean="0">
              <a:solidFill>
                <a:schemeClr val="tx1"/>
              </a:solidFill>
            </a:rPr>
            <a:t>contain carbohydrate residues</a:t>
          </a:r>
          <a:endParaRPr lang="ru-RU" sz="2500" b="1" kern="1200" dirty="0" smtClean="0">
            <a:solidFill>
              <a:schemeClr val="tx1"/>
            </a:solidFill>
          </a:endParaRPr>
        </a:p>
        <a:p>
          <a:pPr lvl="0" algn="l" defTabSz="1111250">
            <a:lnSpc>
              <a:spcPct val="90000"/>
            </a:lnSpc>
            <a:spcBef>
              <a:spcPct val="0"/>
            </a:spcBef>
            <a:spcAft>
              <a:spcPct val="35000"/>
            </a:spcAft>
          </a:pPr>
          <a:r>
            <a:rPr lang="en-US" sz="2500" b="1" kern="1200" dirty="0" smtClean="0">
              <a:solidFill>
                <a:schemeClr val="tx1"/>
              </a:solidFill>
            </a:rPr>
            <a:t>covalent bonds (O- or N-</a:t>
          </a:r>
          <a:r>
            <a:rPr lang="en-US" sz="2500" b="1" kern="1200" dirty="0" err="1" smtClean="0">
              <a:solidFill>
                <a:schemeClr val="tx1"/>
              </a:solidFill>
            </a:rPr>
            <a:t>glycosidic</a:t>
          </a:r>
          <a:r>
            <a:rPr lang="en-US" sz="2500" b="1" kern="1200" dirty="0" smtClean="0">
              <a:solidFill>
                <a:schemeClr val="tx1"/>
              </a:solidFill>
            </a:rPr>
            <a:t>)</a:t>
          </a:r>
          <a:endParaRPr lang="ru-RU" sz="2500" b="1" kern="1200" dirty="0">
            <a:solidFill>
              <a:schemeClr val="tx1"/>
            </a:solidFill>
          </a:endParaRPr>
        </a:p>
      </dsp:txBody>
      <dsp:txXfrm>
        <a:off x="1824052" y="0"/>
        <a:ext cx="6384859" cy="1822702"/>
      </dsp:txXfrm>
    </dsp:sp>
    <dsp:sp modelId="{7911B320-3C74-4999-B3EE-A29E266A2611}">
      <dsp:nvSpPr>
        <dsp:cNvPr id="0" name=""/>
        <dsp:cNvSpPr/>
      </dsp:nvSpPr>
      <dsp:spPr>
        <a:xfrm>
          <a:off x="182270" y="182270"/>
          <a:ext cx="1641782" cy="145816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9E475EA-6F9A-449A-B471-12314258A7A9}">
      <dsp:nvSpPr>
        <dsp:cNvPr id="0" name=""/>
        <dsp:cNvSpPr/>
      </dsp:nvSpPr>
      <dsp:spPr>
        <a:xfrm>
          <a:off x="0" y="2004972"/>
          <a:ext cx="8208912" cy="1822702"/>
        </a:xfrm>
        <a:prstGeom prst="roundRect">
          <a:avLst>
            <a:gd name="adj" fmla="val 10000"/>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smtClean="0">
              <a:solidFill>
                <a:srgbClr val="FF0000"/>
              </a:solidFill>
            </a:rPr>
            <a:t>Lipoproteins</a:t>
          </a:r>
          <a:endParaRPr lang="ru-RU" sz="2500" b="1" kern="1200" dirty="0" smtClean="0">
            <a:solidFill>
              <a:srgbClr val="FF0000"/>
            </a:solidFill>
          </a:endParaRPr>
        </a:p>
        <a:p>
          <a:pPr lvl="0" algn="l" defTabSz="1111250">
            <a:lnSpc>
              <a:spcPct val="90000"/>
            </a:lnSpc>
            <a:spcBef>
              <a:spcPct val="0"/>
            </a:spcBef>
            <a:spcAft>
              <a:spcPct val="35000"/>
            </a:spcAft>
          </a:pPr>
          <a:r>
            <a:rPr lang="en-US" sz="2500" b="1" kern="1200" dirty="0" smtClean="0">
              <a:solidFill>
                <a:schemeClr val="tx1"/>
              </a:solidFill>
            </a:rPr>
            <a:t>contain lipids</a:t>
          </a:r>
          <a:endParaRPr lang="ru-RU" sz="2500" b="1" kern="1200" dirty="0" smtClean="0">
            <a:solidFill>
              <a:schemeClr val="tx1"/>
            </a:solidFill>
          </a:endParaRPr>
        </a:p>
        <a:p>
          <a:pPr lvl="0" algn="l" defTabSz="1111250">
            <a:lnSpc>
              <a:spcPct val="90000"/>
            </a:lnSpc>
            <a:spcBef>
              <a:spcPct val="0"/>
            </a:spcBef>
            <a:spcAft>
              <a:spcPct val="35000"/>
            </a:spcAft>
          </a:pPr>
          <a:r>
            <a:rPr lang="en-US" sz="2500" b="1" kern="1200" dirty="0" smtClean="0">
              <a:solidFill>
                <a:schemeClr val="tx1"/>
              </a:solidFill>
            </a:rPr>
            <a:t>non-covalent bonds (hydrophobic and electrostatic interactions)</a:t>
          </a:r>
          <a:endParaRPr lang="ru-RU" sz="2500" kern="1200" dirty="0">
            <a:solidFill>
              <a:schemeClr val="tx1"/>
            </a:solidFill>
          </a:endParaRPr>
        </a:p>
      </dsp:txBody>
      <dsp:txXfrm>
        <a:off x="1824052" y="2004972"/>
        <a:ext cx="6384859" cy="1822702"/>
      </dsp:txXfrm>
    </dsp:sp>
    <dsp:sp modelId="{D710D3AA-BC56-4B5F-A472-7686B07B6E83}">
      <dsp:nvSpPr>
        <dsp:cNvPr id="0" name=""/>
        <dsp:cNvSpPr/>
      </dsp:nvSpPr>
      <dsp:spPr>
        <a:xfrm>
          <a:off x="182270" y="2187243"/>
          <a:ext cx="1641782" cy="145816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E54FB40-7EF9-4FDE-9D60-935F5BE61E23}">
      <dsp:nvSpPr>
        <dsp:cNvPr id="0" name=""/>
        <dsp:cNvSpPr/>
      </dsp:nvSpPr>
      <dsp:spPr>
        <a:xfrm>
          <a:off x="0" y="4009945"/>
          <a:ext cx="8208912" cy="1822702"/>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smtClean="0">
              <a:solidFill>
                <a:srgbClr val="FF0000"/>
              </a:solidFill>
            </a:rPr>
            <a:t>Nucleoproteins</a:t>
          </a:r>
          <a:endParaRPr lang="ru-RU" sz="2500" b="1" kern="1200" dirty="0" smtClean="0">
            <a:solidFill>
              <a:srgbClr val="FF0000"/>
            </a:solidFill>
          </a:endParaRPr>
        </a:p>
        <a:p>
          <a:pPr lvl="0" algn="l" defTabSz="1111250">
            <a:lnSpc>
              <a:spcPct val="90000"/>
            </a:lnSpc>
            <a:spcBef>
              <a:spcPct val="0"/>
            </a:spcBef>
            <a:spcAft>
              <a:spcPct val="35000"/>
            </a:spcAft>
          </a:pPr>
          <a:r>
            <a:rPr lang="en-US" sz="2500" b="1" kern="1200" dirty="0" smtClean="0">
              <a:solidFill>
                <a:schemeClr val="tx1"/>
              </a:solidFill>
            </a:rPr>
            <a:t>contain nucleic acids (DNA or RNA)</a:t>
          </a:r>
          <a:endParaRPr lang="ru-RU" sz="2500" b="1" kern="1200" dirty="0" smtClean="0">
            <a:solidFill>
              <a:schemeClr val="tx1"/>
            </a:solidFill>
          </a:endParaRPr>
        </a:p>
        <a:p>
          <a:pPr lvl="0" algn="l" defTabSz="1111250">
            <a:lnSpc>
              <a:spcPct val="90000"/>
            </a:lnSpc>
            <a:spcBef>
              <a:spcPct val="0"/>
            </a:spcBef>
            <a:spcAft>
              <a:spcPct val="35000"/>
            </a:spcAft>
          </a:pPr>
          <a:r>
            <a:rPr lang="en-US" sz="2500" b="1" kern="1200" dirty="0" smtClean="0">
              <a:solidFill>
                <a:schemeClr val="tx1"/>
              </a:solidFill>
            </a:rPr>
            <a:t>non-covalent bonds (hydrogen; hydrophobic and electrostatic interactions)</a:t>
          </a:r>
          <a:endParaRPr lang="ru-RU" sz="2500" b="1" kern="1200" dirty="0">
            <a:solidFill>
              <a:schemeClr val="tx1"/>
            </a:solidFill>
          </a:endParaRPr>
        </a:p>
      </dsp:txBody>
      <dsp:txXfrm>
        <a:off x="1824052" y="4009945"/>
        <a:ext cx="6384859" cy="1822702"/>
      </dsp:txXfrm>
    </dsp:sp>
    <dsp:sp modelId="{C551E0B9-640E-4D1D-AD9F-E4212C670ECC}">
      <dsp:nvSpPr>
        <dsp:cNvPr id="0" name=""/>
        <dsp:cNvSpPr/>
      </dsp:nvSpPr>
      <dsp:spPr>
        <a:xfrm>
          <a:off x="182270" y="4192215"/>
          <a:ext cx="1641782" cy="145816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B5975-875E-4350-97D2-1313886EDF58}">
      <dsp:nvSpPr>
        <dsp:cNvPr id="0" name=""/>
        <dsp:cNvSpPr/>
      </dsp:nvSpPr>
      <dsp:spPr>
        <a:xfrm>
          <a:off x="0" y="0"/>
          <a:ext cx="7920372" cy="188309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smtClean="0">
              <a:solidFill>
                <a:srgbClr val="FF0000"/>
              </a:solidFill>
            </a:rPr>
            <a:t>Phosphoproteins</a:t>
          </a:r>
          <a:endParaRPr lang="ru-RU" sz="2200" b="1" kern="1200" dirty="0" smtClean="0">
            <a:solidFill>
              <a:srgbClr val="FF0000"/>
            </a:solidFill>
          </a:endParaRPr>
        </a:p>
        <a:p>
          <a:pPr lvl="0" algn="l" defTabSz="977900">
            <a:lnSpc>
              <a:spcPct val="90000"/>
            </a:lnSpc>
            <a:spcBef>
              <a:spcPct val="0"/>
            </a:spcBef>
            <a:spcAft>
              <a:spcPct val="35000"/>
            </a:spcAft>
          </a:pPr>
          <a:r>
            <a:rPr lang="en-US" sz="2200" b="1" kern="1200" dirty="0" smtClean="0">
              <a:solidFill>
                <a:schemeClr val="tx1"/>
              </a:solidFill>
            </a:rPr>
            <a:t>contain phosphoric acid residues</a:t>
          </a:r>
          <a:endParaRPr lang="ru-RU" sz="2200" b="1" kern="1200" dirty="0" smtClean="0">
            <a:solidFill>
              <a:schemeClr val="tx1"/>
            </a:solidFill>
          </a:endParaRPr>
        </a:p>
        <a:p>
          <a:pPr lvl="0" algn="l" defTabSz="977900">
            <a:lnSpc>
              <a:spcPct val="90000"/>
            </a:lnSpc>
            <a:spcBef>
              <a:spcPct val="0"/>
            </a:spcBef>
            <a:spcAft>
              <a:spcPct val="35000"/>
            </a:spcAft>
          </a:pPr>
          <a:r>
            <a:rPr lang="en-US" sz="2200" b="1" kern="1200" dirty="0" smtClean="0">
              <a:solidFill>
                <a:schemeClr val="tx1"/>
              </a:solidFill>
            </a:rPr>
            <a:t>covalent bond (ester)</a:t>
          </a:r>
          <a:endParaRPr lang="ru-RU" sz="2200" b="1" kern="1200" dirty="0">
            <a:solidFill>
              <a:schemeClr val="tx1"/>
            </a:solidFill>
          </a:endParaRPr>
        </a:p>
      </dsp:txBody>
      <dsp:txXfrm>
        <a:off x="1772384" y="0"/>
        <a:ext cx="6147987" cy="1883096"/>
      </dsp:txXfrm>
    </dsp:sp>
    <dsp:sp modelId="{7911B320-3C74-4999-B3EE-A29E266A2611}">
      <dsp:nvSpPr>
        <dsp:cNvPr id="0" name=""/>
        <dsp:cNvSpPr/>
      </dsp:nvSpPr>
      <dsp:spPr>
        <a:xfrm>
          <a:off x="188309" y="188309"/>
          <a:ext cx="1584074" cy="1506477"/>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9E475EA-6F9A-449A-B471-12314258A7A9}">
      <dsp:nvSpPr>
        <dsp:cNvPr id="0" name=""/>
        <dsp:cNvSpPr/>
      </dsp:nvSpPr>
      <dsp:spPr>
        <a:xfrm>
          <a:off x="0" y="2071406"/>
          <a:ext cx="7920372" cy="1883096"/>
        </a:xfrm>
        <a:prstGeom prst="roundRect">
          <a:avLst>
            <a:gd name="adj" fmla="val 10000"/>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err="1" smtClean="0">
              <a:solidFill>
                <a:srgbClr val="FF0000"/>
              </a:solidFill>
            </a:rPr>
            <a:t>Metalloproteids</a:t>
          </a:r>
          <a:endParaRPr lang="ru-RU" sz="2200" b="1" kern="1200" dirty="0" smtClean="0">
            <a:solidFill>
              <a:srgbClr val="FF0000"/>
            </a:solidFill>
          </a:endParaRPr>
        </a:p>
        <a:p>
          <a:pPr lvl="0" algn="l" defTabSz="977900">
            <a:lnSpc>
              <a:spcPct val="90000"/>
            </a:lnSpc>
            <a:spcBef>
              <a:spcPct val="0"/>
            </a:spcBef>
            <a:spcAft>
              <a:spcPct val="35000"/>
            </a:spcAft>
          </a:pPr>
          <a:r>
            <a:rPr lang="en-US" sz="2200" b="1" kern="1200" dirty="0" smtClean="0">
              <a:solidFill>
                <a:schemeClr val="tx1"/>
              </a:solidFill>
            </a:rPr>
            <a:t>contain metal ions (Mg, Ca, </a:t>
          </a:r>
          <a:r>
            <a:rPr lang="en-US" sz="2200" b="1" kern="1200" dirty="0" err="1" smtClean="0">
              <a:solidFill>
                <a:schemeClr val="tx1"/>
              </a:solidFill>
            </a:rPr>
            <a:t>Mn</a:t>
          </a:r>
          <a:r>
            <a:rPr lang="en-US" sz="2200" b="1" kern="1200" dirty="0" smtClean="0">
              <a:solidFill>
                <a:schemeClr val="tx1"/>
              </a:solidFill>
            </a:rPr>
            <a:t>, Fe, Co, Cu, V, Zn and Mo) - metal enzymes (tightly bound) and transport proteins (loosely bound)</a:t>
          </a:r>
          <a:endParaRPr lang="ru-RU" sz="2200" b="1" kern="1200" dirty="0" smtClean="0">
            <a:solidFill>
              <a:schemeClr val="tx1"/>
            </a:solidFill>
          </a:endParaRPr>
        </a:p>
        <a:p>
          <a:pPr lvl="0" algn="l" defTabSz="977900">
            <a:lnSpc>
              <a:spcPct val="90000"/>
            </a:lnSpc>
            <a:spcBef>
              <a:spcPct val="0"/>
            </a:spcBef>
            <a:spcAft>
              <a:spcPct val="35000"/>
            </a:spcAft>
          </a:pPr>
          <a:r>
            <a:rPr lang="en-US" sz="2200" b="1" kern="1200" dirty="0" smtClean="0">
              <a:solidFill>
                <a:schemeClr val="tx1"/>
              </a:solidFill>
            </a:rPr>
            <a:t>coordination, covalent; non-covalent bonds</a:t>
          </a:r>
          <a:endParaRPr lang="ru-RU" sz="2200" kern="1200" dirty="0">
            <a:solidFill>
              <a:schemeClr val="tx1"/>
            </a:solidFill>
          </a:endParaRPr>
        </a:p>
      </dsp:txBody>
      <dsp:txXfrm>
        <a:off x="1772384" y="2071406"/>
        <a:ext cx="6147987" cy="1883096"/>
      </dsp:txXfrm>
    </dsp:sp>
    <dsp:sp modelId="{D710D3AA-BC56-4B5F-A472-7686B07B6E83}">
      <dsp:nvSpPr>
        <dsp:cNvPr id="0" name=""/>
        <dsp:cNvSpPr/>
      </dsp:nvSpPr>
      <dsp:spPr>
        <a:xfrm>
          <a:off x="188309" y="2259715"/>
          <a:ext cx="1584074" cy="1506477"/>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E54FB40-7EF9-4FDE-9D60-935F5BE61E23}">
      <dsp:nvSpPr>
        <dsp:cNvPr id="0" name=""/>
        <dsp:cNvSpPr/>
      </dsp:nvSpPr>
      <dsp:spPr>
        <a:xfrm>
          <a:off x="0" y="4142812"/>
          <a:ext cx="7920372" cy="1883096"/>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err="1" smtClean="0">
              <a:solidFill>
                <a:srgbClr val="FF0000"/>
              </a:solidFill>
            </a:rPr>
            <a:t>Chromoproteins</a:t>
          </a:r>
          <a:endParaRPr lang="ru-RU" sz="2200" b="1" kern="1200" dirty="0" smtClean="0">
            <a:solidFill>
              <a:srgbClr val="FF0000"/>
            </a:solidFill>
          </a:endParaRPr>
        </a:p>
        <a:p>
          <a:pPr lvl="0" algn="l" defTabSz="977900">
            <a:lnSpc>
              <a:spcPct val="90000"/>
            </a:lnSpc>
            <a:spcBef>
              <a:spcPct val="0"/>
            </a:spcBef>
            <a:spcAft>
              <a:spcPct val="35000"/>
            </a:spcAft>
          </a:pPr>
          <a:r>
            <a:rPr lang="en-US" sz="2200" b="1" kern="1200" dirty="0" smtClean="0">
              <a:solidFill>
                <a:schemeClr val="tx1"/>
              </a:solidFill>
            </a:rPr>
            <a:t>contain colored groups of various chemical nature</a:t>
          </a:r>
          <a:endParaRPr lang="ru-RU" sz="2200" b="1" kern="1200" dirty="0" smtClean="0">
            <a:solidFill>
              <a:schemeClr val="tx1"/>
            </a:solidFill>
          </a:endParaRPr>
        </a:p>
        <a:p>
          <a:pPr lvl="0" algn="l" defTabSz="977900">
            <a:lnSpc>
              <a:spcPct val="90000"/>
            </a:lnSpc>
            <a:spcBef>
              <a:spcPct val="0"/>
            </a:spcBef>
            <a:spcAft>
              <a:spcPct val="35000"/>
            </a:spcAft>
          </a:pPr>
          <a:r>
            <a:rPr lang="en-US" sz="2200" b="1" kern="1200" dirty="0" smtClean="0">
              <a:solidFill>
                <a:schemeClr val="tx1"/>
              </a:solidFill>
            </a:rPr>
            <a:t>coordination, covalent; non-covalent bonds</a:t>
          </a:r>
          <a:endParaRPr lang="ru-RU" sz="2200" b="1" kern="1200" dirty="0">
            <a:solidFill>
              <a:schemeClr val="tx1"/>
            </a:solidFill>
          </a:endParaRPr>
        </a:p>
      </dsp:txBody>
      <dsp:txXfrm>
        <a:off x="1772384" y="4142812"/>
        <a:ext cx="6147987" cy="1883096"/>
      </dsp:txXfrm>
    </dsp:sp>
    <dsp:sp modelId="{C551E0B9-640E-4D1D-AD9F-E4212C670ECC}">
      <dsp:nvSpPr>
        <dsp:cNvPr id="0" name=""/>
        <dsp:cNvSpPr/>
      </dsp:nvSpPr>
      <dsp:spPr>
        <a:xfrm>
          <a:off x="188309" y="4331122"/>
          <a:ext cx="1584074" cy="1506477"/>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1B63D-B8E0-4634-868D-0634CCA5A622}">
      <dsp:nvSpPr>
        <dsp:cNvPr id="0" name=""/>
        <dsp:cNvSpPr/>
      </dsp:nvSpPr>
      <dsp:spPr>
        <a:xfrm rot="10800000">
          <a:off x="1813882" y="2026"/>
          <a:ext cx="6078070" cy="1131761"/>
        </a:xfrm>
        <a:prstGeom prst="homePlate">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amine</a:t>
          </a:r>
          <a:r>
            <a:rPr lang="en-US" sz="4300" kern="1200" dirty="0" smtClean="0">
              <a:solidFill>
                <a:sysClr val="windowText" lastClr="000000"/>
              </a:solidFill>
              <a:latin typeface="Calibri"/>
              <a:ea typeface="+mn-ea"/>
              <a:cs typeface="+mn-cs"/>
            </a:rPr>
            <a:t> </a:t>
          </a:r>
          <a:endParaRPr lang="ru-RU" sz="4300" kern="1200" dirty="0">
            <a:solidFill>
              <a:sysClr val="windowText" lastClr="000000"/>
            </a:solidFill>
            <a:latin typeface="Calibri"/>
            <a:ea typeface="+mn-ea"/>
            <a:cs typeface="+mn-cs"/>
          </a:endParaRPr>
        </a:p>
      </dsp:txBody>
      <dsp:txXfrm rot="10800000">
        <a:off x="2096822" y="2026"/>
        <a:ext cx="5795130" cy="1131761"/>
      </dsp:txXfrm>
    </dsp:sp>
    <dsp:sp modelId="{E91BC902-A7AC-4060-B74F-0AD99234CB16}">
      <dsp:nvSpPr>
        <dsp:cNvPr id="0" name=""/>
        <dsp:cNvSpPr/>
      </dsp:nvSpPr>
      <dsp:spPr>
        <a:xfrm>
          <a:off x="1248002" y="2026"/>
          <a:ext cx="1131761" cy="1131761"/>
        </a:xfrm>
        <a:prstGeom prst="ellipse">
          <a:avLst/>
        </a:prstGeom>
        <a:blipFill rotWithShape="1">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B4D76B5-8409-4ABD-B47A-4A74D920AA68}">
      <dsp:nvSpPr>
        <dsp:cNvPr id="0" name=""/>
        <dsp:cNvSpPr/>
      </dsp:nvSpPr>
      <dsp:spPr>
        <a:xfrm rot="10800000">
          <a:off x="1813882" y="1471627"/>
          <a:ext cx="6078070" cy="1131761"/>
        </a:xfrm>
        <a:prstGeom prst="homePlate">
          <a:avLst/>
        </a:prstGeo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precursor</a:t>
          </a:r>
          <a:endParaRPr lang="ru-RU" sz="4300" kern="1200" dirty="0">
            <a:solidFill>
              <a:sysClr val="windowText" lastClr="000000"/>
            </a:solidFill>
            <a:latin typeface="Calibri"/>
            <a:ea typeface="+mn-ea"/>
            <a:cs typeface="+mn-cs"/>
          </a:endParaRPr>
        </a:p>
      </dsp:txBody>
      <dsp:txXfrm rot="10800000">
        <a:off x="2096822" y="1471627"/>
        <a:ext cx="5795130" cy="1131761"/>
      </dsp:txXfrm>
    </dsp:sp>
    <dsp:sp modelId="{3DCFF985-D6DD-48E4-8E1A-0FC2E6577DAC}">
      <dsp:nvSpPr>
        <dsp:cNvPr id="0" name=""/>
        <dsp:cNvSpPr/>
      </dsp:nvSpPr>
      <dsp:spPr>
        <a:xfrm>
          <a:off x="1248002" y="1471627"/>
          <a:ext cx="1131761" cy="1131761"/>
        </a:xfrm>
        <a:prstGeom prst="ellipse">
          <a:avLst/>
        </a:prstGeom>
        <a:blipFill rotWithShape="1">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D160B3D-2E8C-4991-B8BD-C162DD6C69D6}">
      <dsp:nvSpPr>
        <dsp:cNvPr id="0" name=""/>
        <dsp:cNvSpPr/>
      </dsp:nvSpPr>
      <dsp:spPr>
        <a:xfrm rot="10800000">
          <a:off x="1813882" y="2941227"/>
          <a:ext cx="6078070" cy="1131761"/>
        </a:xfrm>
        <a:prstGeom prst="homePlate">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uptake</a:t>
          </a:r>
          <a:r>
            <a:rPr lang="en-US" sz="4300" kern="1200" dirty="0" smtClean="0">
              <a:solidFill>
                <a:sysClr val="windowText" lastClr="000000"/>
              </a:solidFill>
              <a:latin typeface="Calibri"/>
              <a:ea typeface="+mn-ea"/>
              <a:cs typeface="+mn-cs"/>
            </a:rPr>
            <a:t> </a:t>
          </a:r>
          <a:endParaRPr lang="ru-RU" sz="4300" kern="1200" dirty="0">
            <a:solidFill>
              <a:sysClr val="windowText" lastClr="000000"/>
            </a:solidFill>
            <a:latin typeface="Calibri"/>
            <a:ea typeface="+mn-ea"/>
            <a:cs typeface="+mn-cs"/>
          </a:endParaRPr>
        </a:p>
      </dsp:txBody>
      <dsp:txXfrm rot="10800000">
        <a:off x="2096822" y="2941227"/>
        <a:ext cx="5795130" cy="1131761"/>
      </dsp:txXfrm>
    </dsp:sp>
    <dsp:sp modelId="{24879E74-42D9-466E-B01B-587392499932}">
      <dsp:nvSpPr>
        <dsp:cNvPr id="0" name=""/>
        <dsp:cNvSpPr/>
      </dsp:nvSpPr>
      <dsp:spPr>
        <a:xfrm>
          <a:off x="1248002" y="2941227"/>
          <a:ext cx="1131761" cy="1131761"/>
        </a:xfrm>
        <a:prstGeom prst="ellipse">
          <a:avLst/>
        </a:prstGeom>
        <a:blipFill rotWithShape="1">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CF459FE-961B-40DF-BFAF-C29873F82562}">
      <dsp:nvSpPr>
        <dsp:cNvPr id="0" name=""/>
        <dsp:cNvSpPr/>
      </dsp:nvSpPr>
      <dsp:spPr>
        <a:xfrm rot="10800000">
          <a:off x="1813882" y="4410827"/>
          <a:ext cx="6078070" cy="1131761"/>
        </a:xfrm>
        <a:prstGeom prst="homePlate">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decarboxylation</a:t>
          </a:r>
          <a:endParaRPr lang="ru-RU" sz="4300" kern="1200" dirty="0">
            <a:solidFill>
              <a:sysClr val="windowText" lastClr="000000"/>
            </a:solidFill>
            <a:latin typeface="Calibri"/>
            <a:ea typeface="+mn-ea"/>
            <a:cs typeface="+mn-cs"/>
          </a:endParaRPr>
        </a:p>
      </dsp:txBody>
      <dsp:txXfrm rot="10800000">
        <a:off x="2096822" y="4410827"/>
        <a:ext cx="5795130" cy="1131761"/>
      </dsp:txXfrm>
    </dsp:sp>
    <dsp:sp modelId="{B0BAF91B-208B-4D4D-BFEF-511D3DBA31CD}">
      <dsp:nvSpPr>
        <dsp:cNvPr id="0" name=""/>
        <dsp:cNvSpPr/>
      </dsp:nvSpPr>
      <dsp:spPr>
        <a:xfrm>
          <a:off x="1248002" y="4410827"/>
          <a:ext cx="1131761" cy="1131761"/>
        </a:xfrm>
        <a:prstGeom prst="ellipse">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9B1A3-EF90-4685-BB88-CC828780A520}">
      <dsp:nvSpPr>
        <dsp:cNvPr id="0" name=""/>
        <dsp:cNvSpPr/>
      </dsp:nvSpPr>
      <dsp:spPr>
        <a:xfrm>
          <a:off x="0" y="0"/>
          <a:ext cx="8928992" cy="143931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Protection type "cage" (grids)</a:t>
          </a:r>
          <a:endParaRPr lang="ru-RU" sz="2000" b="1" kern="1200" dirty="0" smtClean="0"/>
        </a:p>
        <a:p>
          <a:pPr lvl="0" algn="l" defTabSz="889000">
            <a:lnSpc>
              <a:spcPct val="90000"/>
            </a:lnSpc>
            <a:spcBef>
              <a:spcPct val="0"/>
            </a:spcBef>
            <a:spcAft>
              <a:spcPct val="35000"/>
            </a:spcAft>
          </a:pPr>
          <a:r>
            <a:rPr lang="en-US" sz="2000" b="0" kern="1200" dirty="0" smtClean="0"/>
            <a:t>spatial isolation of proteinases from those proteins that they can act on: intracellular proteinases are concentrated inside lysosomes and separated from proteins that they can hydrolyze</a:t>
          </a:r>
          <a:endParaRPr lang="ru-RU" sz="2000" b="0" kern="1200" dirty="0"/>
        </a:p>
      </dsp:txBody>
      <dsp:txXfrm>
        <a:off x="1929730" y="0"/>
        <a:ext cx="6999261" cy="1439316"/>
      </dsp:txXfrm>
    </dsp:sp>
    <dsp:sp modelId="{58E11638-869B-4386-9E09-89925D05F96A}">
      <dsp:nvSpPr>
        <dsp:cNvPr id="0" name=""/>
        <dsp:cNvSpPr/>
      </dsp:nvSpPr>
      <dsp:spPr>
        <a:xfrm>
          <a:off x="143931" y="143931"/>
          <a:ext cx="1785798" cy="115145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64EB0DA-ADFF-4D00-B2EB-BC9617B942BD}">
      <dsp:nvSpPr>
        <dsp:cNvPr id="0" name=""/>
        <dsp:cNvSpPr/>
      </dsp:nvSpPr>
      <dsp:spPr>
        <a:xfrm>
          <a:off x="0" y="1585939"/>
          <a:ext cx="8928992" cy="1439316"/>
        </a:xfrm>
        <a:prstGeom prst="roundRect">
          <a:avLst>
            <a:gd name="adj" fmla="val 10000"/>
          </a:avLst>
        </a:prstGeom>
        <a:gradFill rotWithShape="0">
          <a:gsLst>
            <a:gs pos="0">
              <a:schemeClr val="accent5">
                <a:hueOff val="1714279"/>
                <a:satOff val="3916"/>
                <a:lumOff val="-10850"/>
                <a:alphaOff val="0"/>
                <a:tint val="50000"/>
                <a:satMod val="300000"/>
              </a:schemeClr>
            </a:gs>
            <a:gs pos="35000">
              <a:schemeClr val="accent5">
                <a:hueOff val="1714279"/>
                <a:satOff val="3916"/>
                <a:lumOff val="-10850"/>
                <a:alphaOff val="0"/>
                <a:tint val="37000"/>
                <a:satMod val="300000"/>
              </a:schemeClr>
            </a:gs>
            <a:gs pos="100000">
              <a:schemeClr val="accent5">
                <a:hueOff val="1714279"/>
                <a:satOff val="3916"/>
                <a:lumOff val="-108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"Muzzle" protection</a:t>
          </a:r>
          <a:endParaRPr lang="ru-RU" sz="2000" b="1" kern="1200" dirty="0" smtClean="0"/>
        </a:p>
        <a:p>
          <a:pPr lvl="0" algn="l" defTabSz="889000">
            <a:lnSpc>
              <a:spcPct val="90000"/>
            </a:lnSpc>
            <a:spcBef>
              <a:spcPct val="0"/>
            </a:spcBef>
            <a:spcAft>
              <a:spcPct val="35000"/>
            </a:spcAft>
          </a:pPr>
          <a:r>
            <a:rPr lang="en-US" sz="1800" b="0" kern="1200" dirty="0" smtClean="0"/>
            <a:t>proteinases are produced as inactive precursors:</a:t>
          </a:r>
          <a:endParaRPr lang="ru-RU" sz="1800" b="0" kern="1200" dirty="0" smtClean="0"/>
        </a:p>
        <a:p>
          <a:pPr lvl="0" algn="l" defTabSz="889000">
            <a:lnSpc>
              <a:spcPct val="90000"/>
            </a:lnSpc>
            <a:spcBef>
              <a:spcPct val="0"/>
            </a:spcBef>
            <a:spcAft>
              <a:spcPct val="35000"/>
            </a:spcAft>
          </a:pPr>
          <a:r>
            <a:rPr lang="en-US" sz="1800" b="0" kern="1200" dirty="0" smtClean="0"/>
            <a:t>the active center of the enzyme is "covered" by a fragment of the polypeptide chain, after hydrolysis of a certain bond, this chain breaks off and the enzyme becomes active</a:t>
          </a:r>
          <a:endParaRPr lang="ru-RU" sz="1800" b="0" kern="1200" dirty="0"/>
        </a:p>
      </dsp:txBody>
      <dsp:txXfrm>
        <a:off x="1929730" y="1585939"/>
        <a:ext cx="6999261" cy="1439316"/>
      </dsp:txXfrm>
    </dsp:sp>
    <dsp:sp modelId="{4ACAC34B-A0A2-4B89-9FCF-01BF841EDDD8}">
      <dsp:nvSpPr>
        <dsp:cNvPr id="0" name=""/>
        <dsp:cNvSpPr/>
      </dsp:nvSpPr>
      <dsp:spPr>
        <a:xfrm>
          <a:off x="143931" y="1727179"/>
          <a:ext cx="1785798" cy="115145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1560C31-0A5C-456C-89E1-2D93CF1FF848}">
      <dsp:nvSpPr>
        <dsp:cNvPr id="0" name=""/>
        <dsp:cNvSpPr/>
      </dsp:nvSpPr>
      <dsp:spPr>
        <a:xfrm>
          <a:off x="0" y="3166495"/>
          <a:ext cx="8928992" cy="1439316"/>
        </a:xfrm>
        <a:prstGeom prst="roundRect">
          <a:avLst>
            <a:gd name="adj" fmla="val 10000"/>
          </a:avLst>
        </a:prstGeom>
        <a:gradFill rotWithShape="0">
          <a:gsLst>
            <a:gs pos="0">
              <a:schemeClr val="accent5">
                <a:hueOff val="3428557"/>
                <a:satOff val="7832"/>
                <a:lumOff val="-21699"/>
                <a:alphaOff val="0"/>
                <a:tint val="50000"/>
                <a:satMod val="300000"/>
              </a:schemeClr>
            </a:gs>
            <a:gs pos="35000">
              <a:schemeClr val="accent5">
                <a:hueOff val="3428557"/>
                <a:satOff val="7832"/>
                <a:lumOff val="-21699"/>
                <a:alphaOff val="0"/>
                <a:tint val="37000"/>
                <a:satMod val="300000"/>
              </a:schemeClr>
            </a:gs>
            <a:gs pos="100000">
              <a:schemeClr val="accent5">
                <a:hueOff val="3428557"/>
                <a:satOff val="7832"/>
                <a:lumOff val="-2169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Chain mail protection</a:t>
          </a:r>
          <a:endParaRPr lang="ru-RU" sz="2000" b="1" kern="1200" dirty="0" smtClean="0"/>
        </a:p>
        <a:p>
          <a:pPr lvl="0" algn="l" defTabSz="889000">
            <a:lnSpc>
              <a:spcPct val="90000"/>
            </a:lnSpc>
            <a:spcBef>
              <a:spcPct val="0"/>
            </a:spcBef>
            <a:spcAft>
              <a:spcPct val="35000"/>
            </a:spcAft>
          </a:pPr>
          <a:r>
            <a:rPr lang="en-US" sz="2000" b="0" kern="1200" dirty="0" smtClean="0"/>
            <a:t>Protection of a substrate protein by including any chemical structures in its molecule -</a:t>
          </a:r>
          <a:endParaRPr lang="ru-RU" sz="2000" b="0" kern="1200" dirty="0" smtClean="0"/>
        </a:p>
        <a:p>
          <a:pPr lvl="0" algn="l" defTabSz="889000">
            <a:lnSpc>
              <a:spcPct val="90000"/>
            </a:lnSpc>
            <a:spcBef>
              <a:spcPct val="0"/>
            </a:spcBef>
            <a:spcAft>
              <a:spcPct val="35000"/>
            </a:spcAft>
          </a:pPr>
          <a:r>
            <a:rPr lang="en-US" sz="2000" b="0" kern="1200" dirty="0" smtClean="0"/>
            <a:t>(protective groups covering peptide bonds)</a:t>
          </a:r>
          <a:endParaRPr lang="ru-RU" sz="2000" b="0" kern="1200" dirty="0"/>
        </a:p>
      </dsp:txBody>
      <dsp:txXfrm>
        <a:off x="1929730" y="3166495"/>
        <a:ext cx="6999261" cy="1439316"/>
      </dsp:txXfrm>
    </dsp:sp>
    <dsp:sp modelId="{2F5760BB-282F-4B60-AC50-BE77BE3B29D7}">
      <dsp:nvSpPr>
        <dsp:cNvPr id="0" name=""/>
        <dsp:cNvSpPr/>
      </dsp:nvSpPr>
      <dsp:spPr>
        <a:xfrm>
          <a:off x="143931" y="3310427"/>
          <a:ext cx="1785798" cy="115145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9C4D549-8702-48D6-B07A-C8F825AB4567}">
      <dsp:nvSpPr>
        <dsp:cNvPr id="0" name=""/>
        <dsp:cNvSpPr/>
      </dsp:nvSpPr>
      <dsp:spPr>
        <a:xfrm>
          <a:off x="0" y="4749743"/>
          <a:ext cx="8928992" cy="1439316"/>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Guard type protection</a:t>
          </a:r>
          <a:endParaRPr lang="ru-RU" sz="2000" b="1" kern="1200" dirty="0" smtClean="0"/>
        </a:p>
        <a:p>
          <a:pPr lvl="0" algn="l" defTabSz="889000">
            <a:lnSpc>
              <a:spcPct val="90000"/>
            </a:lnSpc>
            <a:spcBef>
              <a:spcPct val="0"/>
            </a:spcBef>
            <a:spcAft>
              <a:spcPct val="35000"/>
            </a:spcAft>
          </a:pPr>
          <a:r>
            <a:rPr lang="en-US" sz="2000" b="0" kern="1200" dirty="0" smtClean="0"/>
            <a:t>protein protection with endogenous proteinase inhibitors</a:t>
          </a:r>
          <a:endParaRPr lang="ru-RU" sz="2000" b="0" kern="1200" dirty="0"/>
        </a:p>
      </dsp:txBody>
      <dsp:txXfrm>
        <a:off x="1929730" y="4749743"/>
        <a:ext cx="6999261" cy="1439316"/>
      </dsp:txXfrm>
    </dsp:sp>
    <dsp:sp modelId="{AD8C9383-B936-42EE-9A26-F605C90F6A36}">
      <dsp:nvSpPr>
        <dsp:cNvPr id="0" name=""/>
        <dsp:cNvSpPr/>
      </dsp:nvSpPr>
      <dsp:spPr>
        <a:xfrm>
          <a:off x="143931" y="4893674"/>
          <a:ext cx="1785798" cy="1151452"/>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1FDDC-F5FD-46AE-9C7A-FEF7933E7381}">
      <dsp:nvSpPr>
        <dsp:cNvPr id="0" name=""/>
        <dsp:cNvSpPr/>
      </dsp:nvSpPr>
      <dsp:spPr>
        <a:xfrm rot="10800000">
          <a:off x="791038" y="4114"/>
          <a:ext cx="8352217" cy="924281"/>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decarboxylation</a:t>
          </a:r>
          <a:endParaRPr lang="ru-RU" sz="3100" b="1" u="sng" kern="1200" dirty="0"/>
        </a:p>
      </dsp:txBody>
      <dsp:txXfrm rot="10800000">
        <a:off x="1022108" y="4114"/>
        <a:ext cx="8121147" cy="924281"/>
      </dsp:txXfrm>
    </dsp:sp>
    <dsp:sp modelId="{67303F85-D2D8-41B8-B004-F18B9E8329CD}">
      <dsp:nvSpPr>
        <dsp:cNvPr id="0" name=""/>
        <dsp:cNvSpPr/>
      </dsp:nvSpPr>
      <dsp:spPr>
        <a:xfrm>
          <a:off x="90947" y="4114"/>
          <a:ext cx="924281" cy="924281"/>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5150BA8-AF71-4FD0-8AAB-5586ACEB69C3}">
      <dsp:nvSpPr>
        <dsp:cNvPr id="0" name=""/>
        <dsp:cNvSpPr/>
      </dsp:nvSpPr>
      <dsp:spPr>
        <a:xfrm rot="10800000">
          <a:off x="791038" y="1204301"/>
          <a:ext cx="8352217" cy="924281"/>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deamination</a:t>
          </a:r>
          <a:endParaRPr lang="ru-RU" sz="3100" b="1" u="sng" kern="1200" dirty="0"/>
        </a:p>
      </dsp:txBody>
      <dsp:txXfrm rot="10800000">
        <a:off x="1022108" y="1204301"/>
        <a:ext cx="8121147" cy="924281"/>
      </dsp:txXfrm>
    </dsp:sp>
    <dsp:sp modelId="{3EA65C32-CF3D-44E6-89D6-63A9B3ADA2F8}">
      <dsp:nvSpPr>
        <dsp:cNvPr id="0" name=""/>
        <dsp:cNvSpPr/>
      </dsp:nvSpPr>
      <dsp:spPr>
        <a:xfrm>
          <a:off x="90947" y="1204301"/>
          <a:ext cx="924281" cy="924281"/>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B468DDD-D4B9-4544-ACC7-6DAF4047D60B}">
      <dsp:nvSpPr>
        <dsp:cNvPr id="0" name=""/>
        <dsp:cNvSpPr/>
      </dsp:nvSpPr>
      <dsp:spPr>
        <a:xfrm rot="10800000">
          <a:off x="791038" y="2404487"/>
          <a:ext cx="8352217" cy="924281"/>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transamination</a:t>
          </a:r>
          <a:endParaRPr lang="ru-RU" sz="3100" b="1" u="sng" kern="1200" dirty="0"/>
        </a:p>
      </dsp:txBody>
      <dsp:txXfrm rot="10800000">
        <a:off x="1022108" y="2404487"/>
        <a:ext cx="8121147" cy="924281"/>
      </dsp:txXfrm>
    </dsp:sp>
    <dsp:sp modelId="{10FD9256-E767-4177-91F0-7C5DC216B9D5}">
      <dsp:nvSpPr>
        <dsp:cNvPr id="0" name=""/>
        <dsp:cNvSpPr/>
      </dsp:nvSpPr>
      <dsp:spPr>
        <a:xfrm>
          <a:off x="90947" y="2404487"/>
          <a:ext cx="924281" cy="924281"/>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1928830-4425-4171-A6E7-AB1AFA731C5B}">
      <dsp:nvSpPr>
        <dsp:cNvPr id="0" name=""/>
        <dsp:cNvSpPr/>
      </dsp:nvSpPr>
      <dsp:spPr>
        <a:xfrm rot="10800000">
          <a:off x="791038" y="3604673"/>
          <a:ext cx="8352217" cy="924281"/>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kern="1200" dirty="0" smtClean="0"/>
            <a:t>protein biosynthesis</a:t>
          </a:r>
          <a:endParaRPr lang="ru-RU" sz="3100" kern="1200" dirty="0"/>
        </a:p>
      </dsp:txBody>
      <dsp:txXfrm rot="10800000">
        <a:off x="1022108" y="3604673"/>
        <a:ext cx="8121147" cy="924281"/>
      </dsp:txXfrm>
    </dsp:sp>
    <dsp:sp modelId="{DB60D785-2E77-4F0F-8A3D-3D282791064F}">
      <dsp:nvSpPr>
        <dsp:cNvPr id="0" name=""/>
        <dsp:cNvSpPr/>
      </dsp:nvSpPr>
      <dsp:spPr>
        <a:xfrm>
          <a:off x="90947" y="3604673"/>
          <a:ext cx="924281" cy="924281"/>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B0F0790-7D70-46F7-8B0A-A9AC1C1D1CC8}">
      <dsp:nvSpPr>
        <dsp:cNvPr id="0" name=""/>
        <dsp:cNvSpPr/>
      </dsp:nvSpPr>
      <dsp:spPr>
        <a:xfrm rot="10800000">
          <a:off x="791038" y="4804859"/>
          <a:ext cx="8352217" cy="924281"/>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racemization</a:t>
          </a:r>
          <a:endParaRPr lang="ru-RU" sz="2800" kern="1200" dirty="0" smtClean="0"/>
        </a:p>
        <a:p>
          <a:pPr lvl="0" algn="ctr" defTabSz="1244600">
            <a:lnSpc>
              <a:spcPct val="90000"/>
            </a:lnSpc>
            <a:spcBef>
              <a:spcPct val="0"/>
            </a:spcBef>
            <a:spcAft>
              <a:spcPct val="35000"/>
            </a:spcAft>
          </a:pPr>
          <a:r>
            <a:rPr lang="en-US" sz="2800" kern="1200" dirty="0" smtClean="0"/>
            <a:t>(only for microorganisms)</a:t>
          </a:r>
          <a:endParaRPr lang="ru-RU" sz="1800" kern="1200" dirty="0"/>
        </a:p>
      </dsp:txBody>
      <dsp:txXfrm rot="10800000">
        <a:off x="1022108" y="4804859"/>
        <a:ext cx="8121147" cy="924281"/>
      </dsp:txXfrm>
    </dsp:sp>
    <dsp:sp modelId="{759FC214-8987-45C8-AF94-D70F33FE6F8F}">
      <dsp:nvSpPr>
        <dsp:cNvPr id="0" name=""/>
        <dsp:cNvSpPr/>
      </dsp:nvSpPr>
      <dsp:spPr>
        <a:xfrm>
          <a:off x="90947" y="4804859"/>
          <a:ext cx="924281" cy="924281"/>
        </a:xfrm>
        <a:prstGeom prst="ellipse">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FD8ED-A4D7-449A-B3F8-F23217315055}">
      <dsp:nvSpPr>
        <dsp:cNvPr id="0" name=""/>
        <dsp:cNvSpPr/>
      </dsp:nvSpPr>
      <dsp:spPr>
        <a:xfrm>
          <a:off x="4154330" y="1904201"/>
          <a:ext cx="283471" cy="3418993"/>
        </a:xfrm>
        <a:custGeom>
          <a:avLst/>
          <a:gdLst/>
          <a:ahLst/>
          <a:cxnLst/>
          <a:rect l="0" t="0" r="0" b="0"/>
          <a:pathLst>
            <a:path>
              <a:moveTo>
                <a:pt x="0" y="0"/>
              </a:moveTo>
              <a:lnTo>
                <a:pt x="0" y="3418993"/>
              </a:lnTo>
              <a:lnTo>
                <a:pt x="283471" y="341899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EC111C-8C29-4426-8B17-4D600E953316}">
      <dsp:nvSpPr>
        <dsp:cNvPr id="0" name=""/>
        <dsp:cNvSpPr/>
      </dsp:nvSpPr>
      <dsp:spPr>
        <a:xfrm>
          <a:off x="4154330" y="1904201"/>
          <a:ext cx="278960" cy="2728810"/>
        </a:xfrm>
        <a:custGeom>
          <a:avLst/>
          <a:gdLst/>
          <a:ahLst/>
          <a:cxnLst/>
          <a:rect l="0" t="0" r="0" b="0"/>
          <a:pathLst>
            <a:path>
              <a:moveTo>
                <a:pt x="0" y="0"/>
              </a:moveTo>
              <a:lnTo>
                <a:pt x="0" y="2728810"/>
              </a:lnTo>
              <a:lnTo>
                <a:pt x="278960" y="272881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BFB3B-21EE-42E6-B69E-A70D434CFB23}">
      <dsp:nvSpPr>
        <dsp:cNvPr id="0" name=""/>
        <dsp:cNvSpPr/>
      </dsp:nvSpPr>
      <dsp:spPr>
        <a:xfrm>
          <a:off x="4154330" y="1904201"/>
          <a:ext cx="278960" cy="1986517"/>
        </a:xfrm>
        <a:custGeom>
          <a:avLst/>
          <a:gdLst/>
          <a:ahLst/>
          <a:cxnLst/>
          <a:rect l="0" t="0" r="0" b="0"/>
          <a:pathLst>
            <a:path>
              <a:moveTo>
                <a:pt x="0" y="0"/>
              </a:moveTo>
              <a:lnTo>
                <a:pt x="0" y="1986517"/>
              </a:lnTo>
              <a:lnTo>
                <a:pt x="278960" y="1986517"/>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4B37A-AC84-458E-BEDC-FD3D636A8DDF}">
      <dsp:nvSpPr>
        <dsp:cNvPr id="0" name=""/>
        <dsp:cNvSpPr/>
      </dsp:nvSpPr>
      <dsp:spPr>
        <a:xfrm>
          <a:off x="4154330" y="1904201"/>
          <a:ext cx="278960" cy="1192292"/>
        </a:xfrm>
        <a:custGeom>
          <a:avLst/>
          <a:gdLst/>
          <a:ahLst/>
          <a:cxnLst/>
          <a:rect l="0" t="0" r="0" b="0"/>
          <a:pathLst>
            <a:path>
              <a:moveTo>
                <a:pt x="0" y="0"/>
              </a:moveTo>
              <a:lnTo>
                <a:pt x="0" y="1192292"/>
              </a:lnTo>
              <a:lnTo>
                <a:pt x="278960" y="119229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FDE240-3909-4EBC-91F2-D329E2BA22C0}">
      <dsp:nvSpPr>
        <dsp:cNvPr id="0" name=""/>
        <dsp:cNvSpPr/>
      </dsp:nvSpPr>
      <dsp:spPr>
        <a:xfrm>
          <a:off x="4154330" y="1904201"/>
          <a:ext cx="278960" cy="431276"/>
        </a:xfrm>
        <a:custGeom>
          <a:avLst/>
          <a:gdLst/>
          <a:ahLst/>
          <a:cxnLst/>
          <a:rect l="0" t="0" r="0" b="0"/>
          <a:pathLst>
            <a:path>
              <a:moveTo>
                <a:pt x="0" y="0"/>
              </a:moveTo>
              <a:lnTo>
                <a:pt x="0" y="431276"/>
              </a:lnTo>
              <a:lnTo>
                <a:pt x="278960" y="431276"/>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3D739C-200D-40E7-A405-FA9BB326A2AF}">
      <dsp:nvSpPr>
        <dsp:cNvPr id="0" name=""/>
        <dsp:cNvSpPr/>
      </dsp:nvSpPr>
      <dsp:spPr>
        <a:xfrm>
          <a:off x="3830289" y="777574"/>
          <a:ext cx="1026439" cy="216927"/>
        </a:xfrm>
        <a:custGeom>
          <a:avLst/>
          <a:gdLst/>
          <a:ahLst/>
          <a:cxnLst/>
          <a:rect l="0" t="0" r="0" b="0"/>
          <a:pathLst>
            <a:path>
              <a:moveTo>
                <a:pt x="0" y="0"/>
              </a:moveTo>
              <a:lnTo>
                <a:pt x="0" y="96701"/>
              </a:lnTo>
              <a:lnTo>
                <a:pt x="1026439" y="96701"/>
              </a:lnTo>
              <a:lnTo>
                <a:pt x="1026439" y="216927"/>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9B2C6-357E-4380-A989-748B0E005577}">
      <dsp:nvSpPr>
        <dsp:cNvPr id="0" name=""/>
        <dsp:cNvSpPr/>
      </dsp:nvSpPr>
      <dsp:spPr>
        <a:xfrm>
          <a:off x="1860247" y="2335629"/>
          <a:ext cx="243613" cy="1705743"/>
        </a:xfrm>
        <a:custGeom>
          <a:avLst/>
          <a:gdLst/>
          <a:ahLst/>
          <a:cxnLst/>
          <a:rect l="0" t="0" r="0" b="0"/>
          <a:pathLst>
            <a:path>
              <a:moveTo>
                <a:pt x="243613" y="0"/>
              </a:moveTo>
              <a:lnTo>
                <a:pt x="243613" y="1705743"/>
              </a:lnTo>
              <a:lnTo>
                <a:pt x="0" y="1705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9CD19-FBF1-4528-810E-3DA759882445}">
      <dsp:nvSpPr>
        <dsp:cNvPr id="0" name=""/>
        <dsp:cNvSpPr/>
      </dsp:nvSpPr>
      <dsp:spPr>
        <a:xfrm>
          <a:off x="2799321" y="777574"/>
          <a:ext cx="1030968" cy="216927"/>
        </a:xfrm>
        <a:custGeom>
          <a:avLst/>
          <a:gdLst/>
          <a:ahLst/>
          <a:cxnLst/>
          <a:rect l="0" t="0" r="0" b="0"/>
          <a:pathLst>
            <a:path>
              <a:moveTo>
                <a:pt x="1030968" y="0"/>
              </a:moveTo>
              <a:lnTo>
                <a:pt x="1030968" y="96701"/>
              </a:lnTo>
              <a:lnTo>
                <a:pt x="0" y="96701"/>
              </a:lnTo>
              <a:lnTo>
                <a:pt x="0" y="216927"/>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DD01E-21A4-462E-82A2-2AAE4B6FCF0F}">
      <dsp:nvSpPr>
        <dsp:cNvPr id="0" name=""/>
        <dsp:cNvSpPr/>
      </dsp:nvSpPr>
      <dsp:spPr>
        <a:xfrm>
          <a:off x="1085066" y="24175"/>
          <a:ext cx="5490447" cy="753399"/>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Pathology of protein and nitrogen metabolism</a:t>
          </a:r>
          <a:endParaRPr lang="ru-RU" sz="2400" kern="1200" dirty="0"/>
        </a:p>
      </dsp:txBody>
      <dsp:txXfrm>
        <a:off x="1085066" y="24175"/>
        <a:ext cx="5490447" cy="753399"/>
      </dsp:txXfrm>
    </dsp:sp>
    <dsp:sp modelId="{B77B31EE-A545-4D55-98FB-6F1232FA1343}">
      <dsp:nvSpPr>
        <dsp:cNvPr id="0" name=""/>
        <dsp:cNvSpPr/>
      </dsp:nvSpPr>
      <dsp:spPr>
        <a:xfrm>
          <a:off x="1929996" y="994502"/>
          <a:ext cx="1738651" cy="1341126"/>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u="sng" kern="1200" dirty="0" smtClean="0"/>
            <a:t>Alimentary pathologies, pathologies of digestion and absorption</a:t>
          </a:r>
          <a:endParaRPr lang="ru-RU" sz="1800" b="1" u="sng" kern="1200" dirty="0"/>
        </a:p>
      </dsp:txBody>
      <dsp:txXfrm>
        <a:off x="1929996" y="994502"/>
        <a:ext cx="1738651" cy="1341126"/>
      </dsp:txXfrm>
    </dsp:sp>
    <dsp:sp modelId="{6DACF57E-C712-4806-B166-0F222726A021}">
      <dsp:nvSpPr>
        <dsp:cNvPr id="0" name=""/>
        <dsp:cNvSpPr/>
      </dsp:nvSpPr>
      <dsp:spPr>
        <a:xfrm>
          <a:off x="47628" y="2257917"/>
          <a:ext cx="1812619" cy="3566911"/>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-Gastritis</a:t>
          </a:r>
          <a:endParaRPr lang="ru-RU" sz="1400" kern="1200" dirty="0" smtClean="0"/>
        </a:p>
        <a:p>
          <a:pPr lvl="0" algn="ctr" defTabSz="622300">
            <a:lnSpc>
              <a:spcPct val="90000"/>
            </a:lnSpc>
            <a:spcBef>
              <a:spcPct val="0"/>
            </a:spcBef>
            <a:spcAft>
              <a:spcPct val="35000"/>
            </a:spcAft>
          </a:pPr>
          <a:r>
            <a:rPr lang="en-US" sz="1400" kern="1200" dirty="0" smtClean="0"/>
            <a:t>-</a:t>
          </a:r>
          <a:r>
            <a:rPr lang="en-US" sz="1400" kern="1200" dirty="0" err="1" smtClean="0"/>
            <a:t>Duodenites</a:t>
          </a:r>
          <a:endParaRPr lang="ru-RU" sz="1400" kern="1200" dirty="0" smtClean="0"/>
        </a:p>
        <a:p>
          <a:pPr lvl="0" algn="ctr" defTabSz="622300">
            <a:lnSpc>
              <a:spcPct val="90000"/>
            </a:lnSpc>
            <a:spcBef>
              <a:spcPct val="0"/>
            </a:spcBef>
            <a:spcAft>
              <a:spcPct val="35000"/>
            </a:spcAft>
          </a:pPr>
          <a:r>
            <a:rPr lang="en-US" sz="1400" kern="1200" dirty="0" smtClean="0"/>
            <a:t>-</a:t>
          </a:r>
          <a:r>
            <a:rPr lang="en-US" sz="1400" kern="1200" dirty="0" err="1" smtClean="0"/>
            <a:t>Enterocolitis</a:t>
          </a:r>
          <a:endParaRPr lang="ru-RU" sz="1400" kern="1200" dirty="0" smtClean="0"/>
        </a:p>
        <a:p>
          <a:pPr lvl="0" algn="ctr" defTabSz="622300">
            <a:lnSpc>
              <a:spcPct val="90000"/>
            </a:lnSpc>
            <a:spcBef>
              <a:spcPct val="0"/>
            </a:spcBef>
            <a:spcAft>
              <a:spcPct val="35000"/>
            </a:spcAft>
          </a:pPr>
          <a:r>
            <a:rPr lang="en-US" sz="1400" kern="1200" dirty="0" smtClean="0"/>
            <a:t>-</a:t>
          </a:r>
          <a:r>
            <a:rPr lang="en-US" sz="1400" kern="1200" dirty="0" err="1" smtClean="0"/>
            <a:t>Achilia</a:t>
          </a:r>
          <a:endParaRPr lang="ru-RU" sz="1400" kern="1200" dirty="0" smtClean="0"/>
        </a:p>
        <a:p>
          <a:pPr lvl="0" algn="ctr" defTabSz="622300">
            <a:lnSpc>
              <a:spcPct val="90000"/>
            </a:lnSpc>
            <a:spcBef>
              <a:spcPct val="0"/>
            </a:spcBef>
            <a:spcAft>
              <a:spcPct val="35000"/>
            </a:spcAft>
          </a:pPr>
          <a:r>
            <a:rPr lang="en-US" sz="1400" kern="1200" dirty="0" smtClean="0"/>
            <a:t>-Stomach and duodenal ulcers</a:t>
          </a:r>
          <a:endParaRPr lang="ru-RU" sz="1400" kern="1200" dirty="0" smtClean="0"/>
        </a:p>
        <a:p>
          <a:pPr lvl="0" algn="ctr" defTabSz="622300">
            <a:lnSpc>
              <a:spcPct val="90000"/>
            </a:lnSpc>
            <a:spcBef>
              <a:spcPct val="0"/>
            </a:spcBef>
            <a:spcAft>
              <a:spcPct val="35000"/>
            </a:spcAft>
          </a:pPr>
          <a:r>
            <a:rPr lang="en-US" sz="1400" kern="1200" dirty="0" smtClean="0"/>
            <a:t>-NUCK and Crohn's disease</a:t>
          </a:r>
          <a:endParaRPr lang="ru-RU" sz="1400" kern="1200" dirty="0" smtClean="0"/>
        </a:p>
        <a:p>
          <a:pPr lvl="0" algn="ctr" defTabSz="622300">
            <a:lnSpc>
              <a:spcPct val="90000"/>
            </a:lnSpc>
            <a:spcBef>
              <a:spcPct val="0"/>
            </a:spcBef>
            <a:spcAft>
              <a:spcPct val="35000"/>
            </a:spcAft>
          </a:pPr>
          <a:r>
            <a:rPr lang="en-US" sz="1400" kern="1200" dirty="0" smtClean="0"/>
            <a:t>- Cancer of the esophagus, stomach and intestines</a:t>
          </a:r>
          <a:endParaRPr lang="ru-RU" sz="1400" kern="1200" dirty="0" smtClean="0"/>
        </a:p>
        <a:p>
          <a:pPr lvl="0" algn="ctr" defTabSz="622300">
            <a:lnSpc>
              <a:spcPct val="90000"/>
            </a:lnSpc>
            <a:spcBef>
              <a:spcPct val="0"/>
            </a:spcBef>
            <a:spcAft>
              <a:spcPct val="35000"/>
            </a:spcAft>
          </a:pPr>
          <a:r>
            <a:rPr lang="en-US" sz="1400" kern="1200" dirty="0" smtClean="0"/>
            <a:t>- Celiac disease</a:t>
          </a:r>
          <a:endParaRPr lang="ru-RU" sz="1400" kern="1200" dirty="0" smtClean="0"/>
        </a:p>
        <a:p>
          <a:pPr lvl="0" algn="ctr" defTabSz="622300">
            <a:lnSpc>
              <a:spcPct val="90000"/>
            </a:lnSpc>
            <a:spcBef>
              <a:spcPct val="0"/>
            </a:spcBef>
            <a:spcAft>
              <a:spcPct val="35000"/>
            </a:spcAft>
          </a:pPr>
          <a:r>
            <a:rPr lang="en-US" sz="1400" kern="1200" dirty="0" smtClean="0"/>
            <a:t>-Kwashiorkor</a:t>
          </a:r>
          <a:endParaRPr lang="ru-RU" sz="1400" kern="1200" dirty="0" smtClean="0"/>
        </a:p>
        <a:p>
          <a:pPr lvl="0" algn="ctr" defTabSz="622300">
            <a:lnSpc>
              <a:spcPct val="90000"/>
            </a:lnSpc>
            <a:spcBef>
              <a:spcPct val="0"/>
            </a:spcBef>
            <a:spcAft>
              <a:spcPct val="35000"/>
            </a:spcAft>
          </a:pPr>
          <a:r>
            <a:rPr lang="en-US" sz="1400" kern="1200" dirty="0" smtClean="0"/>
            <a:t>-Pancreatitis</a:t>
          </a:r>
          <a:endParaRPr lang="ru-RU" sz="1400" kern="1200" dirty="0" smtClean="0"/>
        </a:p>
        <a:p>
          <a:pPr lvl="0" algn="ctr" defTabSz="622300">
            <a:lnSpc>
              <a:spcPct val="90000"/>
            </a:lnSpc>
            <a:spcBef>
              <a:spcPct val="0"/>
            </a:spcBef>
            <a:spcAft>
              <a:spcPct val="35000"/>
            </a:spcAft>
          </a:pPr>
          <a:r>
            <a:rPr lang="en-US" sz="1400" kern="1200" dirty="0" smtClean="0"/>
            <a:t>- Cystic fibrosis</a:t>
          </a:r>
          <a:endParaRPr lang="ru-RU" sz="1400" kern="1200" dirty="0"/>
        </a:p>
      </dsp:txBody>
      <dsp:txXfrm>
        <a:off x="47628" y="2257917"/>
        <a:ext cx="1812619" cy="3566911"/>
      </dsp:txXfrm>
    </dsp:sp>
    <dsp:sp modelId="{4DF91A22-6C42-499A-AAFD-F33146E1C7AE}">
      <dsp:nvSpPr>
        <dsp:cNvPr id="0" name=""/>
        <dsp:cNvSpPr/>
      </dsp:nvSpPr>
      <dsp:spPr>
        <a:xfrm>
          <a:off x="3978730" y="994502"/>
          <a:ext cx="1755998" cy="90969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Metabolic pathologies</a:t>
          </a:r>
          <a:endParaRPr lang="ru-RU" sz="1800" kern="1200" dirty="0"/>
        </a:p>
      </dsp:txBody>
      <dsp:txXfrm>
        <a:off x="3978730" y="994502"/>
        <a:ext cx="1755998" cy="909698"/>
      </dsp:txXfrm>
    </dsp:sp>
    <dsp:sp modelId="{41BF1A5A-E3FC-4646-BC78-5977FFB74C6B}">
      <dsp:nvSpPr>
        <dsp:cNvPr id="0" name=""/>
        <dsp:cNvSpPr/>
      </dsp:nvSpPr>
      <dsp:spPr>
        <a:xfrm>
          <a:off x="4433290" y="2049222"/>
          <a:ext cx="3281941" cy="572510"/>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u="sng" kern="1200" dirty="0" smtClean="0"/>
            <a:t>Pathologies of the metabolism of aromatic amino acids</a:t>
          </a:r>
          <a:endParaRPr lang="ru-RU" sz="1600" b="1" u="sng" kern="1200" dirty="0"/>
        </a:p>
      </dsp:txBody>
      <dsp:txXfrm>
        <a:off x="4433290" y="2049222"/>
        <a:ext cx="3281941" cy="572510"/>
      </dsp:txXfrm>
    </dsp:sp>
    <dsp:sp modelId="{57072E35-0AA0-432E-BCCC-0A50806C6F34}">
      <dsp:nvSpPr>
        <dsp:cNvPr id="0" name=""/>
        <dsp:cNvSpPr/>
      </dsp:nvSpPr>
      <dsp:spPr>
        <a:xfrm>
          <a:off x="4433290" y="2756151"/>
          <a:ext cx="3281941" cy="680685"/>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u="sng" kern="1200" dirty="0" smtClean="0"/>
            <a:t>Metabolic pathologies of non-aromatic amino acids</a:t>
          </a:r>
          <a:endParaRPr lang="ru-RU" sz="1600" b="1" u="sng" kern="1200" dirty="0"/>
        </a:p>
      </dsp:txBody>
      <dsp:txXfrm>
        <a:off x="4433290" y="2756151"/>
        <a:ext cx="3281941" cy="680685"/>
      </dsp:txXfrm>
    </dsp:sp>
    <dsp:sp modelId="{10AE90E4-7792-4384-9C8F-AAA3C1671692}">
      <dsp:nvSpPr>
        <dsp:cNvPr id="0" name=""/>
        <dsp:cNvSpPr/>
      </dsp:nvSpPr>
      <dsp:spPr>
        <a:xfrm>
          <a:off x="4433290" y="3604466"/>
          <a:ext cx="3281941" cy="572504"/>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Pathologies of the metabolism of purines and pyrimidines</a:t>
          </a:r>
          <a:endParaRPr lang="ru-RU" sz="1600" kern="1200" dirty="0"/>
        </a:p>
      </dsp:txBody>
      <dsp:txXfrm>
        <a:off x="4433290" y="3604466"/>
        <a:ext cx="3281941" cy="572504"/>
      </dsp:txXfrm>
    </dsp:sp>
    <dsp:sp modelId="{51EC652E-AB3D-4423-A303-8BA3FF100286}">
      <dsp:nvSpPr>
        <dsp:cNvPr id="0" name=""/>
        <dsp:cNvSpPr/>
      </dsp:nvSpPr>
      <dsp:spPr>
        <a:xfrm>
          <a:off x="4433290" y="4346758"/>
          <a:ext cx="3281941" cy="572504"/>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Bilirubin metabolism pathologies</a:t>
          </a:r>
          <a:endParaRPr lang="ru-RU" sz="1600" kern="1200" dirty="0"/>
        </a:p>
      </dsp:txBody>
      <dsp:txXfrm>
        <a:off x="4433290" y="4346758"/>
        <a:ext cx="3281941" cy="572504"/>
      </dsp:txXfrm>
    </dsp:sp>
    <dsp:sp modelId="{9CA63B68-A2FD-4A7D-97E4-4368A6B2AFC9}">
      <dsp:nvSpPr>
        <dsp:cNvPr id="0" name=""/>
        <dsp:cNvSpPr/>
      </dsp:nvSpPr>
      <dsp:spPr>
        <a:xfrm>
          <a:off x="4437802" y="5036942"/>
          <a:ext cx="3281941" cy="572504"/>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Residual nitrogen pathologies</a:t>
          </a:r>
          <a:endParaRPr lang="ru-RU" sz="1600" kern="1200" dirty="0"/>
        </a:p>
      </dsp:txBody>
      <dsp:txXfrm>
        <a:off x="4437802" y="5036942"/>
        <a:ext cx="3281941" cy="5725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C2438-4A9A-4DC5-9764-E5955A4611EA}">
      <dsp:nvSpPr>
        <dsp:cNvPr id="0" name=""/>
        <dsp:cNvSpPr/>
      </dsp:nvSpPr>
      <dsp:spPr>
        <a:xfrm rot="16200000">
          <a:off x="-204592" y="730379"/>
          <a:ext cx="5563690" cy="4967054"/>
        </a:xfrm>
        <a:prstGeom prst="round2SameRect">
          <a:avLst>
            <a:gd name="adj1" fmla="val 16670"/>
            <a:gd name="adj2" fmla="val 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330200" rIns="297180" bIns="330200" numCol="1" spcCol="1270" anchor="t" anchorCtr="0">
          <a:noAutofit/>
        </a:bodyPr>
        <a:lstStyle/>
        <a:p>
          <a:pPr lvl="0" algn="ctr" defTabSz="2311400">
            <a:lnSpc>
              <a:spcPct val="90000"/>
            </a:lnSpc>
            <a:spcBef>
              <a:spcPct val="0"/>
            </a:spcBef>
            <a:spcAft>
              <a:spcPct val="35000"/>
            </a:spcAft>
          </a:pPr>
          <a:r>
            <a:rPr lang="en-US" sz="5200" kern="1200" dirty="0" smtClean="0"/>
            <a:t>Malabsorption</a:t>
          </a:r>
          <a:endParaRPr lang="ru-RU" sz="5200" kern="1200" dirty="0"/>
        </a:p>
      </dsp:txBody>
      <dsp:txXfrm rot="5400000">
        <a:off x="336241" y="674576"/>
        <a:ext cx="4724539" cy="5078660"/>
      </dsp:txXfrm>
    </dsp:sp>
    <dsp:sp modelId="{DD9DF8E7-4CD0-47ED-86A7-6294F4C55E7E}">
      <dsp:nvSpPr>
        <dsp:cNvPr id="0" name=""/>
        <dsp:cNvSpPr/>
      </dsp:nvSpPr>
      <dsp:spPr>
        <a:xfrm rot="5400000">
          <a:off x="4217456" y="1303900"/>
          <a:ext cx="5599808" cy="3882589"/>
        </a:xfrm>
        <a:prstGeom prst="round2SameRect">
          <a:avLst>
            <a:gd name="adj1" fmla="val 16670"/>
            <a:gd name="adj2" fmla="val 0"/>
          </a:avLst>
        </a:prstGeom>
        <a:solidFill>
          <a:schemeClr val="accent5">
            <a:tint val="50000"/>
            <a:hueOff val="5246600"/>
            <a:satOff val="-13143"/>
            <a:lumOff val="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7180" tIns="330200" rIns="198120" bIns="330200" numCol="1" spcCol="1270" anchor="t" anchorCtr="0">
          <a:noAutofit/>
        </a:bodyPr>
        <a:lstStyle/>
        <a:p>
          <a:pPr lvl="0" algn="ctr" defTabSz="2311400">
            <a:lnSpc>
              <a:spcPct val="90000"/>
            </a:lnSpc>
            <a:spcBef>
              <a:spcPct val="0"/>
            </a:spcBef>
            <a:spcAft>
              <a:spcPct val="35000"/>
            </a:spcAft>
          </a:pPr>
          <a:r>
            <a:rPr lang="en-US" sz="5200" kern="1200" dirty="0" err="1" smtClean="0"/>
            <a:t>Maldigestia</a:t>
          </a:r>
          <a:endParaRPr lang="ru-RU" sz="5200" kern="1200" dirty="0"/>
        </a:p>
      </dsp:txBody>
      <dsp:txXfrm rot="-5400000">
        <a:off x="5076065" y="634857"/>
        <a:ext cx="3693023" cy="5220676"/>
      </dsp:txXfrm>
    </dsp:sp>
    <dsp:sp modelId="{55FCAD93-E6E0-4791-A54E-0907BAB243B9}">
      <dsp:nvSpPr>
        <dsp:cNvPr id="0" name=""/>
        <dsp:cNvSpPr/>
      </dsp:nvSpPr>
      <dsp:spPr>
        <a:xfrm>
          <a:off x="4086271" y="-138217"/>
          <a:ext cx="2780061" cy="2442471"/>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805F6-B4E3-4CE6-AB10-0E88470BA223}">
      <dsp:nvSpPr>
        <dsp:cNvPr id="0" name=""/>
        <dsp:cNvSpPr/>
      </dsp:nvSpPr>
      <dsp:spPr>
        <a:xfrm rot="10800000">
          <a:off x="4158303" y="4248470"/>
          <a:ext cx="2780061" cy="2467212"/>
        </a:xfrm>
        <a:prstGeom prst="circularArrow">
          <a:avLst>
            <a:gd name="adj1" fmla="val 12500"/>
            <a:gd name="adj2" fmla="val 1142322"/>
            <a:gd name="adj3" fmla="val 20457678"/>
            <a:gd name="adj4" fmla="val 10800000"/>
            <a:gd name="adj5" fmla="val 12500"/>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CF3CB-884C-4C1A-8D7C-641C75C1B35E}">
      <dsp:nvSpPr>
        <dsp:cNvPr id="0" name=""/>
        <dsp:cNvSpPr/>
      </dsp:nvSpPr>
      <dsp:spPr>
        <a:xfrm>
          <a:off x="0" y="59744"/>
          <a:ext cx="9108504" cy="166614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SPECIFIC FUNCTIONS</a:t>
          </a:r>
          <a:endParaRPr lang="ru-RU" sz="2000" b="1" kern="1200" dirty="0" smtClean="0"/>
        </a:p>
        <a:p>
          <a:pPr lvl="0" algn="l" defTabSz="889000">
            <a:lnSpc>
              <a:spcPct val="90000"/>
            </a:lnSpc>
            <a:spcBef>
              <a:spcPct val="0"/>
            </a:spcBef>
            <a:spcAft>
              <a:spcPct val="35000"/>
            </a:spcAft>
          </a:pPr>
          <a:r>
            <a:rPr lang="en-US" sz="2000" b="0" kern="1200" dirty="0" smtClean="0"/>
            <a:t>inherent only to some amino acids</a:t>
          </a:r>
          <a:endParaRPr lang="ru-RU" sz="2000" b="0" kern="1200" dirty="0" smtClean="0"/>
        </a:p>
        <a:p>
          <a:pPr lvl="0" algn="l" defTabSz="889000">
            <a:lnSpc>
              <a:spcPct val="90000"/>
            </a:lnSpc>
            <a:spcBef>
              <a:spcPct val="0"/>
            </a:spcBef>
            <a:spcAft>
              <a:spcPct val="35000"/>
            </a:spcAft>
          </a:pPr>
          <a:r>
            <a:rPr lang="en-US" sz="2000" b="0" kern="1200" dirty="0" smtClean="0"/>
            <a:t>tryptophan is used to form vitamin PP (HAD⁺ AND NADP)</a:t>
          </a:r>
          <a:endParaRPr lang="ru-RU" sz="2000" b="0" kern="1200" dirty="0" smtClean="0"/>
        </a:p>
      </dsp:txBody>
      <dsp:txXfrm>
        <a:off x="2009634" y="59744"/>
        <a:ext cx="7098869" cy="1666148"/>
      </dsp:txXfrm>
    </dsp:sp>
    <dsp:sp modelId="{0B94F523-E0C3-471F-9F7A-BD134E5A85E9}">
      <dsp:nvSpPr>
        <dsp:cNvPr id="0" name=""/>
        <dsp:cNvSpPr/>
      </dsp:nvSpPr>
      <dsp:spPr>
        <a:xfrm>
          <a:off x="0" y="81337"/>
          <a:ext cx="1904059" cy="15034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0D48BDC-1C78-4A92-857E-D6E14C63A7FA}">
      <dsp:nvSpPr>
        <dsp:cNvPr id="0" name=""/>
        <dsp:cNvSpPr/>
      </dsp:nvSpPr>
      <dsp:spPr>
        <a:xfrm>
          <a:off x="0" y="1854082"/>
          <a:ext cx="9108504" cy="1879340"/>
        </a:xfrm>
        <a:prstGeom prst="roundRect">
          <a:avLst>
            <a:gd name="adj" fmla="val 10000"/>
          </a:avLst>
        </a:prstGeom>
        <a:gradFill rotWithShape="0">
          <a:gsLst>
            <a:gs pos="0">
              <a:schemeClr val="accent2">
                <a:hueOff val="-7200000"/>
                <a:satOff val="-30002"/>
                <a:lumOff val="25001"/>
                <a:alphaOff val="0"/>
                <a:tint val="50000"/>
                <a:satMod val="300000"/>
              </a:schemeClr>
            </a:gs>
            <a:gs pos="35000">
              <a:schemeClr val="accent2">
                <a:hueOff val="-7200000"/>
                <a:satOff val="-30002"/>
                <a:lumOff val="25001"/>
                <a:alphaOff val="0"/>
                <a:tint val="37000"/>
                <a:satMod val="300000"/>
              </a:schemeClr>
            </a:gs>
            <a:gs pos="100000">
              <a:schemeClr val="accent2">
                <a:hueOff val="-7200000"/>
                <a:satOff val="-30002"/>
                <a:lumOff val="25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ENERGY</a:t>
          </a:r>
          <a:endParaRPr lang="ru-RU" sz="2000" b="1" kern="1200" dirty="0" smtClean="0"/>
        </a:p>
        <a:p>
          <a:pPr lvl="0" algn="l" defTabSz="889000">
            <a:lnSpc>
              <a:spcPct val="90000"/>
            </a:lnSpc>
            <a:spcBef>
              <a:spcPct val="0"/>
            </a:spcBef>
            <a:spcAft>
              <a:spcPct val="35000"/>
            </a:spcAft>
          </a:pPr>
          <a:r>
            <a:rPr lang="en-US" sz="2000" b="0" kern="1200" dirty="0" smtClean="0"/>
            <a:t>During fasting, they can perform energy functions (free AA and AA from reserve proteins</a:t>
          </a:r>
          <a:r>
            <a:rPr lang="en-US" sz="2000" b="1" kern="1200" dirty="0" smtClean="0"/>
            <a:t>)</a:t>
          </a:r>
          <a:endParaRPr lang="ru-RU" sz="2000" b="0" kern="1200" dirty="0" smtClean="0"/>
        </a:p>
      </dsp:txBody>
      <dsp:txXfrm>
        <a:off x="2009634" y="1854082"/>
        <a:ext cx="7098869" cy="1879340"/>
      </dsp:txXfrm>
    </dsp:sp>
    <dsp:sp modelId="{A163D344-0CE8-4999-BF2C-3282228C1C31}">
      <dsp:nvSpPr>
        <dsp:cNvPr id="0" name=""/>
        <dsp:cNvSpPr/>
      </dsp:nvSpPr>
      <dsp:spPr>
        <a:xfrm>
          <a:off x="72001" y="2016232"/>
          <a:ext cx="1821700" cy="15034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809B2EE-53DF-4FD9-BA2A-E19BEF7A1259}">
      <dsp:nvSpPr>
        <dsp:cNvPr id="0" name=""/>
        <dsp:cNvSpPr/>
      </dsp:nvSpPr>
      <dsp:spPr>
        <a:xfrm>
          <a:off x="0" y="3921357"/>
          <a:ext cx="9108504" cy="1879340"/>
        </a:xfrm>
        <a:prstGeom prst="roundRect">
          <a:avLst>
            <a:gd name="adj" fmla="val 10000"/>
          </a:avLst>
        </a:prstGeom>
        <a:gradFill rotWithShape="0">
          <a:gsLst>
            <a:gs pos="0">
              <a:schemeClr val="accent2">
                <a:hueOff val="-14400000"/>
                <a:satOff val="-60003"/>
                <a:lumOff val="50001"/>
                <a:alphaOff val="0"/>
                <a:tint val="50000"/>
                <a:satMod val="300000"/>
              </a:schemeClr>
            </a:gs>
            <a:gs pos="35000">
              <a:schemeClr val="accent2">
                <a:hueOff val="-14400000"/>
                <a:satOff val="-60003"/>
                <a:lumOff val="50001"/>
                <a:alphaOff val="0"/>
                <a:tint val="37000"/>
                <a:satMod val="300000"/>
              </a:schemeClr>
            </a:gs>
            <a:gs pos="100000">
              <a:schemeClr val="accent2">
                <a:hueOff val="-14400000"/>
                <a:satOff val="-60003"/>
                <a:lumOff val="5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MEDICAL VALUE</a:t>
          </a:r>
          <a:endParaRPr lang="ru-RU" sz="1800" b="1" kern="1200" dirty="0" smtClean="0"/>
        </a:p>
        <a:p>
          <a:pPr lvl="0" algn="l" defTabSz="800100">
            <a:lnSpc>
              <a:spcPct val="90000"/>
            </a:lnSpc>
            <a:spcBef>
              <a:spcPct val="0"/>
            </a:spcBef>
            <a:spcAft>
              <a:spcPct val="35000"/>
            </a:spcAft>
          </a:pPr>
          <a:r>
            <a:rPr lang="en-US" sz="1600" b="0" kern="1200" dirty="0" smtClean="0"/>
            <a:t>Antibiotics - derivatives of AA (</a:t>
          </a:r>
          <a:r>
            <a:rPr lang="en-US" sz="1600" b="0" kern="1200" dirty="0" err="1" smtClean="0"/>
            <a:t>cycloserine</a:t>
          </a:r>
          <a:r>
            <a:rPr lang="en-US" sz="1600" b="0" kern="1200" dirty="0" smtClean="0"/>
            <a:t>, b-lactams, </a:t>
          </a:r>
          <a:r>
            <a:rPr lang="en-US" sz="1600" b="0" kern="1200" dirty="0" err="1" smtClean="0"/>
            <a:t>penicillins</a:t>
          </a:r>
          <a:r>
            <a:rPr lang="en-US" sz="1600" b="0" kern="1200" dirty="0" smtClean="0"/>
            <a:t>)</a:t>
          </a:r>
          <a:endParaRPr lang="ru-RU" sz="1600" b="0" kern="1200" dirty="0" smtClean="0"/>
        </a:p>
        <a:p>
          <a:pPr lvl="0" algn="l" defTabSz="800100">
            <a:lnSpc>
              <a:spcPct val="90000"/>
            </a:lnSpc>
            <a:spcBef>
              <a:spcPct val="0"/>
            </a:spcBef>
            <a:spcAft>
              <a:spcPct val="35000"/>
            </a:spcAft>
          </a:pPr>
          <a:r>
            <a:rPr lang="en-US" sz="1600" b="0" kern="1200" dirty="0" smtClean="0"/>
            <a:t>Glycine is an inhibitory neurotransmitter</a:t>
          </a:r>
          <a:endParaRPr lang="ru-RU" sz="1600" b="0" kern="1200" dirty="0" smtClean="0"/>
        </a:p>
        <a:p>
          <a:pPr lvl="0" algn="l" defTabSz="800100">
            <a:lnSpc>
              <a:spcPct val="90000"/>
            </a:lnSpc>
            <a:spcBef>
              <a:spcPct val="0"/>
            </a:spcBef>
            <a:spcAft>
              <a:spcPct val="35000"/>
            </a:spcAft>
          </a:pPr>
          <a:r>
            <a:rPr lang="en-US" sz="1600" b="0" kern="1200" dirty="0" smtClean="0"/>
            <a:t>Cysteine - cataract prevention</a:t>
          </a:r>
          <a:endParaRPr lang="ru-RU" sz="1600" b="0" kern="1200" dirty="0" smtClean="0"/>
        </a:p>
        <a:p>
          <a:pPr lvl="0" algn="l" defTabSz="800100">
            <a:lnSpc>
              <a:spcPct val="90000"/>
            </a:lnSpc>
            <a:spcBef>
              <a:spcPct val="0"/>
            </a:spcBef>
            <a:spcAft>
              <a:spcPct val="35000"/>
            </a:spcAft>
          </a:pPr>
          <a:r>
            <a:rPr lang="en-US" sz="1600" b="0" kern="1200" dirty="0" smtClean="0"/>
            <a:t>Methionine, histidine - prevention and treatment of liver diseases</a:t>
          </a:r>
          <a:endParaRPr lang="ru-RU" sz="1600" b="0" kern="1200" dirty="0" smtClean="0"/>
        </a:p>
        <a:p>
          <a:pPr lvl="0" algn="l" defTabSz="800100">
            <a:lnSpc>
              <a:spcPct val="90000"/>
            </a:lnSpc>
            <a:spcBef>
              <a:spcPct val="0"/>
            </a:spcBef>
            <a:spcAft>
              <a:spcPct val="35000"/>
            </a:spcAft>
          </a:pPr>
          <a:r>
            <a:rPr lang="en-US" sz="1600" b="0" kern="1200" dirty="0" smtClean="0"/>
            <a:t>Preparations for parenteral nutrition (</a:t>
          </a:r>
          <a:r>
            <a:rPr lang="en-US" sz="1600" b="0" kern="1200" dirty="0" err="1" smtClean="0"/>
            <a:t>aminosol</a:t>
          </a:r>
          <a:r>
            <a:rPr lang="en-US" sz="1600" b="0" kern="1200" dirty="0" smtClean="0"/>
            <a:t>, </a:t>
          </a:r>
          <a:r>
            <a:rPr lang="en-US" sz="1600" b="0" kern="1200" dirty="0" err="1" smtClean="0"/>
            <a:t>aminosteril</a:t>
          </a:r>
          <a:r>
            <a:rPr lang="en-US" sz="1600" b="0" kern="1200" dirty="0" smtClean="0"/>
            <a:t>)</a:t>
          </a:r>
          <a:endParaRPr lang="ru-RU" sz="1600" b="0" kern="1200" dirty="0" smtClean="0"/>
        </a:p>
      </dsp:txBody>
      <dsp:txXfrm>
        <a:off x="2009634" y="3921357"/>
        <a:ext cx="7098869" cy="1879340"/>
      </dsp:txXfrm>
    </dsp:sp>
    <dsp:sp modelId="{C5954AE6-078B-4636-B8B3-FF9ED440C0EB}">
      <dsp:nvSpPr>
        <dsp:cNvPr id="0" name=""/>
        <dsp:cNvSpPr/>
      </dsp:nvSpPr>
      <dsp:spPr>
        <a:xfrm>
          <a:off x="187934" y="4109291"/>
          <a:ext cx="1821700" cy="15034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AF44B-A0C2-4BA0-94BD-B2DBBAD325A6}">
      <dsp:nvSpPr>
        <dsp:cNvPr id="0" name=""/>
        <dsp:cNvSpPr/>
      </dsp:nvSpPr>
      <dsp:spPr>
        <a:xfrm>
          <a:off x="6454506" y="4057122"/>
          <a:ext cx="279650" cy="959970"/>
        </a:xfrm>
        <a:custGeom>
          <a:avLst/>
          <a:gdLst/>
          <a:ahLst/>
          <a:cxnLst/>
          <a:rect l="0" t="0" r="0" b="0"/>
          <a:pathLst>
            <a:path>
              <a:moveTo>
                <a:pt x="0" y="0"/>
              </a:moveTo>
              <a:lnTo>
                <a:pt x="0" y="959970"/>
              </a:lnTo>
              <a:lnTo>
                <a:pt x="279650" y="95997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59015A-5FBE-4E2B-8DE3-D076AE369733}">
      <dsp:nvSpPr>
        <dsp:cNvPr id="0" name=""/>
        <dsp:cNvSpPr/>
      </dsp:nvSpPr>
      <dsp:spPr>
        <a:xfrm>
          <a:off x="7154520" y="2183828"/>
          <a:ext cx="91440" cy="263118"/>
        </a:xfrm>
        <a:custGeom>
          <a:avLst/>
          <a:gdLst/>
          <a:ahLst/>
          <a:cxnLst/>
          <a:rect l="0" t="0" r="0" b="0"/>
          <a:pathLst>
            <a:path>
              <a:moveTo>
                <a:pt x="45720" y="0"/>
              </a:moveTo>
              <a:lnTo>
                <a:pt x="45720" y="263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A80098-D17B-493B-8295-8F436105A8D0}">
      <dsp:nvSpPr>
        <dsp:cNvPr id="0" name=""/>
        <dsp:cNvSpPr/>
      </dsp:nvSpPr>
      <dsp:spPr>
        <a:xfrm>
          <a:off x="6113415" y="1253296"/>
          <a:ext cx="1086824" cy="304058"/>
        </a:xfrm>
        <a:custGeom>
          <a:avLst/>
          <a:gdLst/>
          <a:ahLst/>
          <a:cxnLst/>
          <a:rect l="0" t="0" r="0" b="0"/>
          <a:pathLst>
            <a:path>
              <a:moveTo>
                <a:pt x="0" y="0"/>
              </a:moveTo>
              <a:lnTo>
                <a:pt x="0" y="172499"/>
              </a:lnTo>
              <a:lnTo>
                <a:pt x="1086824" y="172499"/>
              </a:lnTo>
              <a:lnTo>
                <a:pt x="1086824" y="30405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3EA46A-5E47-4A9B-9711-31397A4F6DEC}">
      <dsp:nvSpPr>
        <dsp:cNvPr id="0" name=""/>
        <dsp:cNvSpPr/>
      </dsp:nvSpPr>
      <dsp:spPr>
        <a:xfrm>
          <a:off x="4174019" y="2200424"/>
          <a:ext cx="121978" cy="1000311"/>
        </a:xfrm>
        <a:custGeom>
          <a:avLst/>
          <a:gdLst/>
          <a:ahLst/>
          <a:cxnLst/>
          <a:rect l="0" t="0" r="0" b="0"/>
          <a:pathLst>
            <a:path>
              <a:moveTo>
                <a:pt x="0" y="0"/>
              </a:moveTo>
              <a:lnTo>
                <a:pt x="0" y="1000311"/>
              </a:lnTo>
              <a:lnTo>
                <a:pt x="121978" y="100031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72C51A-EA01-4EC8-812D-C82F54D0D797}">
      <dsp:nvSpPr>
        <dsp:cNvPr id="0" name=""/>
        <dsp:cNvSpPr/>
      </dsp:nvSpPr>
      <dsp:spPr>
        <a:xfrm>
          <a:off x="4921688" y="1253296"/>
          <a:ext cx="1191727" cy="320654"/>
        </a:xfrm>
        <a:custGeom>
          <a:avLst/>
          <a:gdLst/>
          <a:ahLst/>
          <a:cxnLst/>
          <a:rect l="0" t="0" r="0" b="0"/>
          <a:pathLst>
            <a:path>
              <a:moveTo>
                <a:pt x="1191727" y="0"/>
              </a:moveTo>
              <a:lnTo>
                <a:pt x="1191727" y="189094"/>
              </a:lnTo>
              <a:lnTo>
                <a:pt x="0" y="189094"/>
              </a:lnTo>
              <a:lnTo>
                <a:pt x="0" y="32065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039BA8-4867-4DB4-9F82-D85A53D1B2A4}">
      <dsp:nvSpPr>
        <dsp:cNvPr id="0" name=""/>
        <dsp:cNvSpPr/>
      </dsp:nvSpPr>
      <dsp:spPr>
        <a:xfrm>
          <a:off x="4003700" y="404470"/>
          <a:ext cx="2109714" cy="222353"/>
        </a:xfrm>
        <a:custGeom>
          <a:avLst/>
          <a:gdLst/>
          <a:ahLst/>
          <a:cxnLst/>
          <a:rect l="0" t="0" r="0" b="0"/>
          <a:pathLst>
            <a:path>
              <a:moveTo>
                <a:pt x="0" y="0"/>
              </a:moveTo>
              <a:lnTo>
                <a:pt x="0" y="90793"/>
              </a:lnTo>
              <a:lnTo>
                <a:pt x="2109714" y="90793"/>
              </a:lnTo>
              <a:lnTo>
                <a:pt x="2109714" y="22235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2ED79B-6502-4A68-8773-F904E9784CE9}">
      <dsp:nvSpPr>
        <dsp:cNvPr id="0" name=""/>
        <dsp:cNvSpPr/>
      </dsp:nvSpPr>
      <dsp:spPr>
        <a:xfrm>
          <a:off x="447678" y="2971600"/>
          <a:ext cx="128984" cy="838800"/>
        </a:xfrm>
        <a:custGeom>
          <a:avLst/>
          <a:gdLst/>
          <a:ahLst/>
          <a:cxnLst/>
          <a:rect l="0" t="0" r="0" b="0"/>
          <a:pathLst>
            <a:path>
              <a:moveTo>
                <a:pt x="0" y="0"/>
              </a:moveTo>
              <a:lnTo>
                <a:pt x="0" y="838800"/>
              </a:lnTo>
              <a:lnTo>
                <a:pt x="128984" y="8388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F56913-1152-482F-95AF-D5CF17C0B88F}">
      <dsp:nvSpPr>
        <dsp:cNvPr id="0" name=""/>
        <dsp:cNvSpPr/>
      </dsp:nvSpPr>
      <dsp:spPr>
        <a:xfrm>
          <a:off x="1798354" y="1255407"/>
          <a:ext cx="91440" cy="301947"/>
        </a:xfrm>
        <a:custGeom>
          <a:avLst/>
          <a:gdLst/>
          <a:ahLst/>
          <a:cxnLst/>
          <a:rect l="0" t="0" r="0" b="0"/>
          <a:pathLst>
            <a:path>
              <a:moveTo>
                <a:pt x="45720" y="0"/>
              </a:moveTo>
              <a:lnTo>
                <a:pt x="45720" y="170388"/>
              </a:lnTo>
              <a:lnTo>
                <a:pt x="102691" y="170388"/>
              </a:lnTo>
              <a:lnTo>
                <a:pt x="102691" y="30194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5FD31C-7400-49FE-80A2-F0142B997C4F}">
      <dsp:nvSpPr>
        <dsp:cNvPr id="0" name=""/>
        <dsp:cNvSpPr/>
      </dsp:nvSpPr>
      <dsp:spPr>
        <a:xfrm>
          <a:off x="1844074" y="404470"/>
          <a:ext cx="2159626" cy="224464"/>
        </a:xfrm>
        <a:custGeom>
          <a:avLst/>
          <a:gdLst/>
          <a:ahLst/>
          <a:cxnLst/>
          <a:rect l="0" t="0" r="0" b="0"/>
          <a:pathLst>
            <a:path>
              <a:moveTo>
                <a:pt x="2159626" y="0"/>
              </a:moveTo>
              <a:lnTo>
                <a:pt x="2159626" y="92904"/>
              </a:lnTo>
              <a:lnTo>
                <a:pt x="0" y="92904"/>
              </a:lnTo>
              <a:lnTo>
                <a:pt x="0" y="2244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3031F3-E5D2-440A-8EDD-40E4EA09C1EE}">
      <dsp:nvSpPr>
        <dsp:cNvPr id="0" name=""/>
        <dsp:cNvSpPr/>
      </dsp:nvSpPr>
      <dsp:spPr>
        <a:xfrm>
          <a:off x="2311771" y="0"/>
          <a:ext cx="3383858" cy="40447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ru-RU" sz="3600" b="1" kern="1200" dirty="0" smtClean="0">
              <a:solidFill>
                <a:srgbClr val="FF0000"/>
              </a:solidFill>
            </a:rPr>
            <a:t>Pancreatitis</a:t>
          </a:r>
          <a:endParaRPr lang="ru-RU" sz="3600" kern="1200" dirty="0"/>
        </a:p>
      </dsp:txBody>
      <dsp:txXfrm>
        <a:off x="2311771" y="0"/>
        <a:ext cx="3383858" cy="404470"/>
      </dsp:txXfrm>
    </dsp:sp>
    <dsp:sp modelId="{126AFCCD-0A63-41BB-A79F-CBE8BFD0937D}">
      <dsp:nvSpPr>
        <dsp:cNvPr id="0" name=""/>
        <dsp:cNvSpPr/>
      </dsp:nvSpPr>
      <dsp:spPr>
        <a:xfrm>
          <a:off x="34224" y="628934"/>
          <a:ext cx="3619700" cy="62647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smtClean="0"/>
            <a:t>Acute</a:t>
          </a:r>
          <a:endParaRPr lang="ru-RU" sz="2800" kern="1200" dirty="0"/>
        </a:p>
      </dsp:txBody>
      <dsp:txXfrm>
        <a:off x="34224" y="628934"/>
        <a:ext cx="3619700" cy="626473"/>
      </dsp:txXfrm>
    </dsp:sp>
    <dsp:sp modelId="{F27015DE-8F9F-48DB-B208-813822C77D39}">
      <dsp:nvSpPr>
        <dsp:cNvPr id="0" name=""/>
        <dsp:cNvSpPr/>
      </dsp:nvSpPr>
      <dsp:spPr>
        <a:xfrm>
          <a:off x="84336" y="1557355"/>
          <a:ext cx="3633420" cy="1414244"/>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Activation of pancreatic enzymes in its tissue with release into the blood and pancreatic necrosis</a:t>
          </a:r>
          <a:endParaRPr lang="ru-RU" sz="2400" kern="1200" dirty="0"/>
        </a:p>
      </dsp:txBody>
      <dsp:txXfrm>
        <a:off x="84336" y="1557355"/>
        <a:ext cx="3633420" cy="1414244"/>
      </dsp:txXfrm>
    </dsp:sp>
    <dsp:sp modelId="{8EA436B3-1EB6-4530-9B81-5CE7D1F90B4F}">
      <dsp:nvSpPr>
        <dsp:cNvPr id="0" name=""/>
        <dsp:cNvSpPr/>
      </dsp:nvSpPr>
      <dsp:spPr>
        <a:xfrm>
          <a:off x="576662" y="3152663"/>
          <a:ext cx="3124936" cy="131547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Therapeutic tactics - a cocktail of protease inhibitors </a:t>
          </a:r>
          <a:endParaRPr lang="ru-RU" sz="2000" kern="1200" dirty="0"/>
        </a:p>
      </dsp:txBody>
      <dsp:txXfrm>
        <a:off x="576662" y="3152663"/>
        <a:ext cx="3124936" cy="1315475"/>
      </dsp:txXfrm>
    </dsp:sp>
    <dsp:sp modelId="{A78E99EE-184F-4A1B-AD44-8A8AD5CCA272}">
      <dsp:nvSpPr>
        <dsp:cNvPr id="0" name=""/>
        <dsp:cNvSpPr/>
      </dsp:nvSpPr>
      <dsp:spPr>
        <a:xfrm>
          <a:off x="4339443" y="626823"/>
          <a:ext cx="3547944" cy="62647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smtClean="0"/>
            <a:t>Chronic</a:t>
          </a:r>
          <a:endParaRPr lang="ru-RU" sz="2800" kern="1200" dirty="0"/>
        </a:p>
      </dsp:txBody>
      <dsp:txXfrm>
        <a:off x="4339443" y="626823"/>
        <a:ext cx="3547944" cy="626473"/>
      </dsp:txXfrm>
    </dsp:sp>
    <dsp:sp modelId="{CE421AE2-7A73-43F1-86FD-18784E9F27E3}">
      <dsp:nvSpPr>
        <dsp:cNvPr id="0" name=""/>
        <dsp:cNvSpPr/>
      </dsp:nvSpPr>
      <dsp:spPr>
        <a:xfrm>
          <a:off x="3987102" y="1573950"/>
          <a:ext cx="1869171" cy="62647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exacerbation</a:t>
          </a:r>
          <a:endParaRPr lang="ru-RU" sz="2400" kern="1200" dirty="0"/>
        </a:p>
      </dsp:txBody>
      <dsp:txXfrm>
        <a:off x="3987102" y="1573950"/>
        <a:ext cx="1869171" cy="626473"/>
      </dsp:txXfrm>
    </dsp:sp>
    <dsp:sp modelId="{A2827B10-8473-4046-BBBB-6D0A74084708}">
      <dsp:nvSpPr>
        <dsp:cNvPr id="0" name=""/>
        <dsp:cNvSpPr/>
      </dsp:nvSpPr>
      <dsp:spPr>
        <a:xfrm>
          <a:off x="4295997" y="2422176"/>
          <a:ext cx="1556786" cy="1557118"/>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Symptoms and treatment tactics as in acute pancreatitis</a:t>
          </a:r>
          <a:endParaRPr lang="ru-RU" sz="2000" kern="1200" dirty="0"/>
        </a:p>
      </dsp:txBody>
      <dsp:txXfrm>
        <a:off x="4295997" y="2422176"/>
        <a:ext cx="1556786" cy="1557118"/>
      </dsp:txXfrm>
    </dsp:sp>
    <dsp:sp modelId="{BB845377-53E0-45E0-9C3F-63F1E025CF33}">
      <dsp:nvSpPr>
        <dsp:cNvPr id="0" name=""/>
        <dsp:cNvSpPr/>
      </dsp:nvSpPr>
      <dsp:spPr>
        <a:xfrm>
          <a:off x="6178731" y="1557355"/>
          <a:ext cx="2043017" cy="62647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out of exacerbation</a:t>
          </a:r>
          <a:endParaRPr lang="ru-RU" sz="2400" kern="1200" dirty="0"/>
        </a:p>
      </dsp:txBody>
      <dsp:txXfrm>
        <a:off x="6178731" y="1557355"/>
        <a:ext cx="2043017" cy="626473"/>
      </dsp:txXfrm>
    </dsp:sp>
    <dsp:sp modelId="{0EE5DF92-514B-4459-B5C1-7B41072AACAA}">
      <dsp:nvSpPr>
        <dsp:cNvPr id="0" name=""/>
        <dsp:cNvSpPr/>
      </dsp:nvSpPr>
      <dsp:spPr>
        <a:xfrm>
          <a:off x="6268073" y="2446947"/>
          <a:ext cx="1864334" cy="1610174"/>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Normal enzyme activity with a gradual decrease in their production</a:t>
          </a:r>
          <a:endParaRPr lang="ru-RU" sz="2000" kern="1200" dirty="0"/>
        </a:p>
      </dsp:txBody>
      <dsp:txXfrm>
        <a:off x="6268073" y="2446947"/>
        <a:ext cx="1864334" cy="1610174"/>
      </dsp:txXfrm>
    </dsp:sp>
    <dsp:sp modelId="{78203FEC-5EE5-4DDE-8D51-A8E0567D0A77}">
      <dsp:nvSpPr>
        <dsp:cNvPr id="0" name=""/>
        <dsp:cNvSpPr/>
      </dsp:nvSpPr>
      <dsp:spPr>
        <a:xfrm>
          <a:off x="6734157" y="4320240"/>
          <a:ext cx="2325506" cy="139370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Enzyme replacement therapy (</a:t>
          </a:r>
          <a:r>
            <a:rPr lang="en-US" sz="1800" kern="1200" dirty="0" err="1" smtClean="0"/>
            <a:t>mezim</a:t>
          </a:r>
          <a:r>
            <a:rPr lang="en-US" sz="1800" kern="1200" dirty="0" smtClean="0"/>
            <a:t>, </a:t>
          </a:r>
          <a:r>
            <a:rPr lang="en-US" sz="1800" kern="1200" dirty="0" err="1" smtClean="0"/>
            <a:t>pancreatin</a:t>
          </a:r>
          <a:r>
            <a:rPr lang="en-US" sz="1800" kern="1200" dirty="0" smtClean="0"/>
            <a:t>, </a:t>
          </a:r>
          <a:r>
            <a:rPr lang="en-US" sz="1800" kern="1200" dirty="0" err="1" smtClean="0"/>
            <a:t>creon</a:t>
          </a:r>
          <a:r>
            <a:rPr lang="en-US" sz="1800" kern="1200" dirty="0" smtClean="0"/>
            <a:t>, etc.)</a:t>
          </a:r>
          <a:endParaRPr lang="ru-RU" sz="1800" kern="1200" dirty="0"/>
        </a:p>
      </dsp:txBody>
      <dsp:txXfrm>
        <a:off x="6734157" y="4320240"/>
        <a:ext cx="2325506" cy="1393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B268E-EFD0-418F-89DB-0C50DDB4F0DD}">
      <dsp:nvSpPr>
        <dsp:cNvPr id="0" name=""/>
        <dsp:cNvSpPr/>
      </dsp:nvSpPr>
      <dsp:spPr>
        <a:xfrm>
          <a:off x="3030801" y="2009088"/>
          <a:ext cx="248875" cy="3119243"/>
        </a:xfrm>
        <a:custGeom>
          <a:avLst/>
          <a:gdLst/>
          <a:ahLst/>
          <a:cxnLst/>
          <a:rect l="0" t="0" r="0" b="0"/>
          <a:pathLst>
            <a:path>
              <a:moveTo>
                <a:pt x="0" y="0"/>
              </a:moveTo>
              <a:lnTo>
                <a:pt x="0" y="3119243"/>
              </a:lnTo>
              <a:lnTo>
                <a:pt x="248875" y="31192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D7FBDF-B176-4CED-8D64-4CA0E95F7EDB}">
      <dsp:nvSpPr>
        <dsp:cNvPr id="0" name=""/>
        <dsp:cNvSpPr/>
      </dsp:nvSpPr>
      <dsp:spPr>
        <a:xfrm>
          <a:off x="3030801" y="2009088"/>
          <a:ext cx="248875" cy="1941231"/>
        </a:xfrm>
        <a:custGeom>
          <a:avLst/>
          <a:gdLst/>
          <a:ahLst/>
          <a:cxnLst/>
          <a:rect l="0" t="0" r="0" b="0"/>
          <a:pathLst>
            <a:path>
              <a:moveTo>
                <a:pt x="0" y="0"/>
              </a:moveTo>
              <a:lnTo>
                <a:pt x="0" y="1941231"/>
              </a:lnTo>
              <a:lnTo>
                <a:pt x="248875" y="1941231"/>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8274BA-7F0A-407A-AF94-30AD9B2939E0}">
      <dsp:nvSpPr>
        <dsp:cNvPr id="0" name=""/>
        <dsp:cNvSpPr/>
      </dsp:nvSpPr>
      <dsp:spPr>
        <a:xfrm>
          <a:off x="3030801" y="2009088"/>
          <a:ext cx="248875" cy="763219"/>
        </a:xfrm>
        <a:custGeom>
          <a:avLst/>
          <a:gdLst/>
          <a:ahLst/>
          <a:cxnLst/>
          <a:rect l="0" t="0" r="0" b="0"/>
          <a:pathLst>
            <a:path>
              <a:moveTo>
                <a:pt x="0" y="0"/>
              </a:moveTo>
              <a:lnTo>
                <a:pt x="0" y="763219"/>
              </a:lnTo>
              <a:lnTo>
                <a:pt x="248875" y="76321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CAAC4C-B823-4C5E-80E8-BB6BE62F5E4B}">
      <dsp:nvSpPr>
        <dsp:cNvPr id="0" name=""/>
        <dsp:cNvSpPr/>
      </dsp:nvSpPr>
      <dsp:spPr>
        <a:xfrm>
          <a:off x="2690671" y="831076"/>
          <a:ext cx="1003799" cy="348426"/>
        </a:xfrm>
        <a:custGeom>
          <a:avLst/>
          <a:gdLst/>
          <a:ahLst/>
          <a:cxnLst/>
          <a:rect l="0" t="0" r="0" b="0"/>
          <a:pathLst>
            <a:path>
              <a:moveTo>
                <a:pt x="0" y="0"/>
              </a:moveTo>
              <a:lnTo>
                <a:pt x="0" y="174213"/>
              </a:lnTo>
              <a:lnTo>
                <a:pt x="1003799" y="174213"/>
              </a:lnTo>
              <a:lnTo>
                <a:pt x="1003799" y="3484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9294D9-FAEB-43F9-9AB6-BF28E95C42E3}">
      <dsp:nvSpPr>
        <dsp:cNvPr id="0" name=""/>
        <dsp:cNvSpPr/>
      </dsp:nvSpPr>
      <dsp:spPr>
        <a:xfrm>
          <a:off x="1023203" y="2009088"/>
          <a:ext cx="248875" cy="763219"/>
        </a:xfrm>
        <a:custGeom>
          <a:avLst/>
          <a:gdLst/>
          <a:ahLst/>
          <a:cxnLst/>
          <a:rect l="0" t="0" r="0" b="0"/>
          <a:pathLst>
            <a:path>
              <a:moveTo>
                <a:pt x="0" y="0"/>
              </a:moveTo>
              <a:lnTo>
                <a:pt x="0" y="763219"/>
              </a:lnTo>
              <a:lnTo>
                <a:pt x="248875" y="76321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BFEDD3-B4B3-485F-B46F-EAE13916320F}">
      <dsp:nvSpPr>
        <dsp:cNvPr id="0" name=""/>
        <dsp:cNvSpPr/>
      </dsp:nvSpPr>
      <dsp:spPr>
        <a:xfrm>
          <a:off x="1686872" y="831076"/>
          <a:ext cx="1003799" cy="348426"/>
        </a:xfrm>
        <a:custGeom>
          <a:avLst/>
          <a:gdLst/>
          <a:ahLst/>
          <a:cxnLst/>
          <a:rect l="0" t="0" r="0" b="0"/>
          <a:pathLst>
            <a:path>
              <a:moveTo>
                <a:pt x="1003799" y="0"/>
              </a:moveTo>
              <a:lnTo>
                <a:pt x="1003799" y="174213"/>
              </a:lnTo>
              <a:lnTo>
                <a:pt x="0" y="174213"/>
              </a:lnTo>
              <a:lnTo>
                <a:pt x="0" y="3484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88418D-52D5-49B5-A142-9E5356C8ABF9}">
      <dsp:nvSpPr>
        <dsp:cNvPr id="0" name=""/>
        <dsp:cNvSpPr/>
      </dsp:nvSpPr>
      <dsp:spPr>
        <a:xfrm>
          <a:off x="1861085" y="1490"/>
          <a:ext cx="1659172" cy="829586"/>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Protein amino acids</a:t>
          </a:r>
          <a:endParaRPr lang="ru-RU" sz="1800" kern="1200" dirty="0"/>
        </a:p>
      </dsp:txBody>
      <dsp:txXfrm>
        <a:off x="1861085" y="1490"/>
        <a:ext cx="1659172" cy="829586"/>
      </dsp:txXfrm>
    </dsp:sp>
    <dsp:sp modelId="{77BF4389-071B-448F-B33C-B4A6B3F7479E}">
      <dsp:nvSpPr>
        <dsp:cNvPr id="0" name=""/>
        <dsp:cNvSpPr/>
      </dsp:nvSpPr>
      <dsp:spPr>
        <a:xfrm>
          <a:off x="857286" y="1179502"/>
          <a:ext cx="1659172" cy="829586"/>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Hydrophobic radical (8 amino acids)</a:t>
          </a:r>
          <a:endParaRPr lang="ru-RU" sz="1800" kern="1200" dirty="0"/>
        </a:p>
      </dsp:txBody>
      <dsp:txXfrm>
        <a:off x="857286" y="1179502"/>
        <a:ext cx="1659172" cy="829586"/>
      </dsp:txXfrm>
    </dsp:sp>
    <dsp:sp modelId="{000C04E8-897C-4861-A9EE-9D13CF2B9EC1}">
      <dsp:nvSpPr>
        <dsp:cNvPr id="0" name=""/>
        <dsp:cNvSpPr/>
      </dsp:nvSpPr>
      <dsp:spPr>
        <a:xfrm>
          <a:off x="1272079" y="2357514"/>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Ala, etc.</a:t>
          </a:r>
          <a:endParaRPr lang="ru-RU" sz="1800" kern="1200" dirty="0"/>
        </a:p>
      </dsp:txBody>
      <dsp:txXfrm>
        <a:off x="1272079" y="2357514"/>
        <a:ext cx="1659172" cy="829586"/>
      </dsp:txXfrm>
    </dsp:sp>
    <dsp:sp modelId="{DD01DE89-A99E-42A8-AA0B-22C1454C66A5}">
      <dsp:nvSpPr>
        <dsp:cNvPr id="0" name=""/>
        <dsp:cNvSpPr/>
      </dsp:nvSpPr>
      <dsp:spPr>
        <a:xfrm>
          <a:off x="2864884" y="1179502"/>
          <a:ext cx="1659172" cy="829586"/>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Hydrophilic radical (12 amino acids)</a:t>
          </a:r>
          <a:endParaRPr lang="ru-RU" sz="1800" kern="1200" dirty="0"/>
        </a:p>
      </dsp:txBody>
      <dsp:txXfrm>
        <a:off x="2864884" y="1179502"/>
        <a:ext cx="1659172" cy="829586"/>
      </dsp:txXfrm>
    </dsp:sp>
    <dsp:sp modelId="{3A8C59C0-5DBF-45BF-BF2D-F3FFB7BCC659}">
      <dsp:nvSpPr>
        <dsp:cNvPr id="0" name=""/>
        <dsp:cNvSpPr/>
      </dsp:nvSpPr>
      <dsp:spPr>
        <a:xfrm>
          <a:off x="3279677" y="2357514"/>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Hydrophilic polar uncharged</a:t>
          </a:r>
          <a:endParaRPr lang="ru-RU" sz="1400" kern="1200" dirty="0" smtClean="0"/>
        </a:p>
        <a:p>
          <a:pPr lvl="0" algn="ctr" defTabSz="622300">
            <a:lnSpc>
              <a:spcPct val="90000"/>
            </a:lnSpc>
            <a:spcBef>
              <a:spcPct val="0"/>
            </a:spcBef>
            <a:spcAft>
              <a:spcPct val="35000"/>
            </a:spcAft>
          </a:pPr>
          <a:r>
            <a:rPr lang="en-US" sz="1400" kern="1200" dirty="0" smtClean="0"/>
            <a:t>(7 AA) Glycine, </a:t>
          </a:r>
          <a:r>
            <a:rPr lang="en-US" sz="1400" kern="1200" dirty="0" err="1" smtClean="0"/>
            <a:t>gln</a:t>
          </a:r>
          <a:r>
            <a:rPr lang="en-US" sz="1400" kern="1200" dirty="0" smtClean="0"/>
            <a:t>, </a:t>
          </a:r>
          <a:r>
            <a:rPr lang="en-US" sz="1400" kern="1200" dirty="0" err="1" smtClean="0"/>
            <a:t>ser</a:t>
          </a:r>
          <a:r>
            <a:rPr lang="en-US" sz="1400" kern="1200" dirty="0" smtClean="0"/>
            <a:t>, cis, etc.</a:t>
          </a:r>
          <a:endParaRPr lang="ru-RU" sz="1400" kern="1200" dirty="0"/>
        </a:p>
      </dsp:txBody>
      <dsp:txXfrm>
        <a:off x="3279677" y="2357514"/>
        <a:ext cx="1659172" cy="829586"/>
      </dsp:txXfrm>
    </dsp:sp>
    <dsp:sp modelId="{1F634F1B-28D3-4D78-B446-6A2DAF0F4EDE}">
      <dsp:nvSpPr>
        <dsp:cNvPr id="0" name=""/>
        <dsp:cNvSpPr/>
      </dsp:nvSpPr>
      <dsp:spPr>
        <a:xfrm>
          <a:off x="3279677" y="3535527"/>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Hydrophilic polar negatively charged (2 AA) </a:t>
          </a:r>
          <a:r>
            <a:rPr lang="en-US" sz="1400" kern="1200" dirty="0" err="1" smtClean="0"/>
            <a:t>Glu</a:t>
          </a:r>
          <a:r>
            <a:rPr lang="en-US" sz="1400" kern="1200" dirty="0" smtClean="0"/>
            <a:t> and asp</a:t>
          </a:r>
          <a:endParaRPr lang="ru-RU" sz="1400" kern="1200" dirty="0"/>
        </a:p>
      </dsp:txBody>
      <dsp:txXfrm>
        <a:off x="3279677" y="3535527"/>
        <a:ext cx="1659172" cy="829586"/>
      </dsp:txXfrm>
    </dsp:sp>
    <dsp:sp modelId="{3F58E8BC-882B-41C1-A421-E65B1DD33A22}">
      <dsp:nvSpPr>
        <dsp:cNvPr id="0" name=""/>
        <dsp:cNvSpPr/>
      </dsp:nvSpPr>
      <dsp:spPr>
        <a:xfrm>
          <a:off x="3279677" y="4713539"/>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Hydrophilic polar positively charged (3 AA) His, </a:t>
          </a:r>
          <a:r>
            <a:rPr lang="en-US" sz="1400" kern="1200" dirty="0" err="1" smtClean="0"/>
            <a:t>arg</a:t>
          </a:r>
          <a:r>
            <a:rPr lang="en-US" sz="1400" kern="1200" dirty="0" smtClean="0"/>
            <a:t> and </a:t>
          </a:r>
          <a:r>
            <a:rPr lang="en-US" sz="1400" kern="1200" dirty="0" err="1" smtClean="0"/>
            <a:t>lys</a:t>
          </a:r>
          <a:endParaRPr lang="ru-RU" sz="1400" kern="1200" dirty="0"/>
        </a:p>
      </dsp:txBody>
      <dsp:txXfrm>
        <a:off x="3279677" y="4713539"/>
        <a:ext cx="1659172" cy="829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85725" y="1264"/>
          <a:ext cx="3112545" cy="806955"/>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glycine</a:t>
          </a:r>
          <a:endParaRPr lang="ru-RU" sz="3600" kern="1200" dirty="0"/>
        </a:p>
      </dsp:txBody>
      <dsp:txXfrm rot="10800000">
        <a:off x="1187464" y="1264"/>
        <a:ext cx="2910806" cy="806955"/>
      </dsp:txXfrm>
    </dsp:sp>
    <dsp:sp modelId="{263DE225-8218-4E20-903C-AD64CA06A057}">
      <dsp:nvSpPr>
        <dsp:cNvPr id="0" name=""/>
        <dsp:cNvSpPr/>
      </dsp:nvSpPr>
      <dsp:spPr>
        <a:xfrm>
          <a:off x="582248" y="1264"/>
          <a:ext cx="806955" cy="806955"/>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85725" y="1049101"/>
          <a:ext cx="3112545" cy="806955"/>
        </a:xfrm>
        <a:prstGeom prst="homePlate">
          <a:avLst/>
        </a:prstGeom>
        <a:gradFill rotWithShape="0">
          <a:gsLst>
            <a:gs pos="0">
              <a:schemeClr val="accent5">
                <a:hueOff val="1028567"/>
                <a:satOff val="2350"/>
                <a:lumOff val="-6510"/>
                <a:alphaOff val="0"/>
                <a:tint val="50000"/>
                <a:satMod val="300000"/>
              </a:schemeClr>
            </a:gs>
            <a:gs pos="35000">
              <a:schemeClr val="accent5">
                <a:hueOff val="1028567"/>
                <a:satOff val="2350"/>
                <a:lumOff val="-6510"/>
                <a:alphaOff val="0"/>
                <a:tint val="37000"/>
                <a:satMod val="300000"/>
              </a:schemeClr>
            </a:gs>
            <a:gs pos="100000">
              <a:schemeClr val="accent5">
                <a:hueOff val="1028567"/>
                <a:satOff val="2350"/>
                <a:lumOff val="-6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alanine</a:t>
          </a:r>
          <a:endParaRPr lang="ru-RU" sz="3600" kern="1200" dirty="0"/>
        </a:p>
      </dsp:txBody>
      <dsp:txXfrm rot="10800000">
        <a:off x="1187464" y="1049101"/>
        <a:ext cx="2910806" cy="806955"/>
      </dsp:txXfrm>
    </dsp:sp>
    <dsp:sp modelId="{78EBB2DF-8247-4C10-832D-BFB8C017EE5B}">
      <dsp:nvSpPr>
        <dsp:cNvPr id="0" name=""/>
        <dsp:cNvSpPr/>
      </dsp:nvSpPr>
      <dsp:spPr>
        <a:xfrm>
          <a:off x="582248" y="1049101"/>
          <a:ext cx="806955" cy="806955"/>
        </a:xfrm>
        <a:prstGeom prst="ellipse">
          <a:avLst/>
        </a:prstGeom>
        <a:solidFill>
          <a:schemeClr val="accent5">
            <a:tint val="50000"/>
            <a:hueOff val="1049320"/>
            <a:satOff val="-2050"/>
            <a:lumOff val="-179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85725" y="2096939"/>
          <a:ext cx="3112545" cy="806955"/>
        </a:xfrm>
        <a:prstGeom prst="homePlate">
          <a:avLst/>
        </a:prstGeom>
        <a:gradFill rotWithShape="0">
          <a:gsLst>
            <a:gs pos="0">
              <a:schemeClr val="accent5">
                <a:hueOff val="2057134"/>
                <a:satOff val="4699"/>
                <a:lumOff val="-13020"/>
                <a:alphaOff val="0"/>
                <a:tint val="50000"/>
                <a:satMod val="300000"/>
              </a:schemeClr>
            </a:gs>
            <a:gs pos="35000">
              <a:schemeClr val="accent5">
                <a:hueOff val="2057134"/>
                <a:satOff val="4699"/>
                <a:lumOff val="-13020"/>
                <a:alphaOff val="0"/>
                <a:tint val="37000"/>
                <a:satMod val="300000"/>
              </a:schemeClr>
            </a:gs>
            <a:gs pos="100000">
              <a:schemeClr val="accent5">
                <a:hueOff val="2057134"/>
                <a:satOff val="4699"/>
                <a:lumOff val="-13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valine</a:t>
          </a:r>
          <a:endParaRPr lang="ru-RU" sz="3600" b="1" u="sng" kern="1200" dirty="0"/>
        </a:p>
      </dsp:txBody>
      <dsp:txXfrm rot="10800000">
        <a:off x="1187464" y="2096939"/>
        <a:ext cx="2910806" cy="806955"/>
      </dsp:txXfrm>
    </dsp:sp>
    <dsp:sp modelId="{98ECE000-2E5A-4198-BE92-3D56C82DB5BB}">
      <dsp:nvSpPr>
        <dsp:cNvPr id="0" name=""/>
        <dsp:cNvSpPr/>
      </dsp:nvSpPr>
      <dsp:spPr>
        <a:xfrm>
          <a:off x="582248" y="2096939"/>
          <a:ext cx="806955" cy="806955"/>
        </a:xfrm>
        <a:prstGeom prst="ellipse">
          <a:avLst/>
        </a:prstGeom>
        <a:solidFill>
          <a:schemeClr val="accent5">
            <a:tint val="50000"/>
            <a:hueOff val="2098640"/>
            <a:satOff val="-4099"/>
            <a:lumOff val="-3587"/>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85725" y="3144777"/>
          <a:ext cx="3112545" cy="806955"/>
        </a:xfrm>
        <a:prstGeom prst="homePlate">
          <a:avLst/>
        </a:prstGeom>
        <a:gradFill rotWithShape="0">
          <a:gsLst>
            <a:gs pos="0">
              <a:schemeClr val="accent5">
                <a:hueOff val="3085702"/>
                <a:satOff val="7049"/>
                <a:lumOff val="-19529"/>
                <a:alphaOff val="0"/>
                <a:tint val="50000"/>
                <a:satMod val="300000"/>
              </a:schemeClr>
            </a:gs>
            <a:gs pos="35000">
              <a:schemeClr val="accent5">
                <a:hueOff val="3085702"/>
                <a:satOff val="7049"/>
                <a:lumOff val="-19529"/>
                <a:alphaOff val="0"/>
                <a:tint val="37000"/>
                <a:satMod val="300000"/>
              </a:schemeClr>
            </a:gs>
            <a:gs pos="100000">
              <a:schemeClr val="accent5">
                <a:hueOff val="3085702"/>
                <a:satOff val="7049"/>
                <a:lumOff val="-195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leucine</a:t>
          </a:r>
          <a:endParaRPr lang="ru-RU" sz="3600" b="1" u="sng" kern="1200" dirty="0"/>
        </a:p>
      </dsp:txBody>
      <dsp:txXfrm rot="10800000">
        <a:off x="1187464" y="3144777"/>
        <a:ext cx="2910806" cy="806955"/>
      </dsp:txXfrm>
    </dsp:sp>
    <dsp:sp modelId="{58D7E03C-15DA-4EBB-97AC-AC6D3E67073D}">
      <dsp:nvSpPr>
        <dsp:cNvPr id="0" name=""/>
        <dsp:cNvSpPr/>
      </dsp:nvSpPr>
      <dsp:spPr>
        <a:xfrm>
          <a:off x="582248" y="3144777"/>
          <a:ext cx="806955" cy="806955"/>
        </a:xfrm>
        <a:prstGeom prst="ellipse">
          <a:avLst/>
        </a:prstGeom>
        <a:solidFill>
          <a:schemeClr val="accent5">
            <a:tint val="50000"/>
            <a:hueOff val="3147960"/>
            <a:satOff val="-6149"/>
            <a:lumOff val="-5381"/>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85725" y="4192614"/>
          <a:ext cx="3112545" cy="806955"/>
        </a:xfrm>
        <a:prstGeom prst="homePlate">
          <a:avLst/>
        </a:prstGeom>
        <a:gradFill rotWithShape="0">
          <a:gsLst>
            <a:gs pos="0">
              <a:schemeClr val="accent5">
                <a:hueOff val="4114269"/>
                <a:satOff val="9398"/>
                <a:lumOff val="-26039"/>
                <a:alphaOff val="0"/>
                <a:tint val="50000"/>
                <a:satMod val="300000"/>
              </a:schemeClr>
            </a:gs>
            <a:gs pos="35000">
              <a:schemeClr val="accent5">
                <a:hueOff val="4114269"/>
                <a:satOff val="9398"/>
                <a:lumOff val="-26039"/>
                <a:alphaOff val="0"/>
                <a:tint val="37000"/>
                <a:satMod val="300000"/>
              </a:schemeClr>
            </a:gs>
            <a:gs pos="100000">
              <a:schemeClr val="accent5">
                <a:hueOff val="4114269"/>
                <a:satOff val="9398"/>
                <a:lumOff val="-260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isoleucine</a:t>
          </a:r>
          <a:endParaRPr lang="ru-RU" sz="3600" b="1" u="sng" kern="1200" dirty="0"/>
        </a:p>
      </dsp:txBody>
      <dsp:txXfrm rot="10800000">
        <a:off x="1187464" y="4192614"/>
        <a:ext cx="2910806" cy="806955"/>
      </dsp:txXfrm>
    </dsp:sp>
    <dsp:sp modelId="{DECAEE9E-F984-487C-857D-B14444FD8A77}">
      <dsp:nvSpPr>
        <dsp:cNvPr id="0" name=""/>
        <dsp:cNvSpPr/>
      </dsp:nvSpPr>
      <dsp:spPr>
        <a:xfrm>
          <a:off x="582248" y="4192614"/>
          <a:ext cx="806955" cy="806955"/>
        </a:xfrm>
        <a:prstGeom prst="ellipse">
          <a:avLst/>
        </a:prstGeom>
        <a:solidFill>
          <a:schemeClr val="accent5">
            <a:tint val="50000"/>
            <a:hueOff val="4197280"/>
            <a:satOff val="-8198"/>
            <a:lumOff val="-717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81D5CBF-D98B-4CD2-A4F0-EC64703549E6}">
      <dsp:nvSpPr>
        <dsp:cNvPr id="0" name=""/>
        <dsp:cNvSpPr/>
      </dsp:nvSpPr>
      <dsp:spPr>
        <a:xfrm rot="10800000">
          <a:off x="985725" y="5240452"/>
          <a:ext cx="3112545" cy="806955"/>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serine</a:t>
          </a:r>
          <a:endParaRPr lang="ru-RU" sz="3600" kern="1200" dirty="0"/>
        </a:p>
      </dsp:txBody>
      <dsp:txXfrm rot="10800000">
        <a:off x="1187464" y="5240452"/>
        <a:ext cx="2910806" cy="806955"/>
      </dsp:txXfrm>
    </dsp:sp>
    <dsp:sp modelId="{56684484-865B-4134-AD78-87B5CA0EDC98}">
      <dsp:nvSpPr>
        <dsp:cNvPr id="0" name=""/>
        <dsp:cNvSpPr/>
      </dsp:nvSpPr>
      <dsp:spPr>
        <a:xfrm>
          <a:off x="582248" y="5240452"/>
          <a:ext cx="806955" cy="806955"/>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85725" y="1264"/>
          <a:ext cx="3112545" cy="806955"/>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threonine</a:t>
          </a:r>
          <a:endParaRPr lang="ru-RU" sz="3600" b="1" u="sng" kern="1200" dirty="0"/>
        </a:p>
      </dsp:txBody>
      <dsp:txXfrm rot="10800000">
        <a:off x="1187464" y="1264"/>
        <a:ext cx="2910806" cy="806955"/>
      </dsp:txXfrm>
    </dsp:sp>
    <dsp:sp modelId="{263DE225-8218-4E20-903C-AD64CA06A057}">
      <dsp:nvSpPr>
        <dsp:cNvPr id="0" name=""/>
        <dsp:cNvSpPr/>
      </dsp:nvSpPr>
      <dsp:spPr>
        <a:xfrm>
          <a:off x="582248" y="1264"/>
          <a:ext cx="806955" cy="806955"/>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85725" y="1049101"/>
          <a:ext cx="3112545" cy="806955"/>
        </a:xfrm>
        <a:prstGeom prst="homePlate">
          <a:avLst/>
        </a:prstGeom>
        <a:gradFill rotWithShape="0">
          <a:gsLst>
            <a:gs pos="0">
              <a:schemeClr val="accent5">
                <a:hueOff val="1028567"/>
                <a:satOff val="2350"/>
                <a:lumOff val="-6510"/>
                <a:alphaOff val="0"/>
                <a:tint val="50000"/>
                <a:satMod val="300000"/>
              </a:schemeClr>
            </a:gs>
            <a:gs pos="35000">
              <a:schemeClr val="accent5">
                <a:hueOff val="1028567"/>
                <a:satOff val="2350"/>
                <a:lumOff val="-6510"/>
                <a:alphaOff val="0"/>
                <a:tint val="37000"/>
                <a:satMod val="300000"/>
              </a:schemeClr>
            </a:gs>
            <a:gs pos="100000">
              <a:schemeClr val="accent5">
                <a:hueOff val="1028567"/>
                <a:satOff val="2350"/>
                <a:lumOff val="-6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aspartate</a:t>
          </a:r>
          <a:endParaRPr lang="ru-RU" sz="2800" kern="1200" dirty="0"/>
        </a:p>
      </dsp:txBody>
      <dsp:txXfrm rot="10800000">
        <a:off x="1187464" y="1049101"/>
        <a:ext cx="2910806" cy="806955"/>
      </dsp:txXfrm>
    </dsp:sp>
    <dsp:sp modelId="{78EBB2DF-8247-4C10-832D-BFB8C017EE5B}">
      <dsp:nvSpPr>
        <dsp:cNvPr id="0" name=""/>
        <dsp:cNvSpPr/>
      </dsp:nvSpPr>
      <dsp:spPr>
        <a:xfrm>
          <a:off x="582248" y="1049101"/>
          <a:ext cx="806955" cy="806955"/>
        </a:xfrm>
        <a:prstGeom prst="ellipse">
          <a:avLst/>
        </a:prstGeom>
        <a:solidFill>
          <a:schemeClr val="accent5">
            <a:tint val="50000"/>
            <a:hueOff val="1049320"/>
            <a:satOff val="-2050"/>
            <a:lumOff val="-179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85725" y="2096939"/>
          <a:ext cx="3112545" cy="806955"/>
        </a:xfrm>
        <a:prstGeom prst="homePlate">
          <a:avLst/>
        </a:prstGeom>
        <a:gradFill rotWithShape="0">
          <a:gsLst>
            <a:gs pos="0">
              <a:schemeClr val="accent5">
                <a:hueOff val="2057134"/>
                <a:satOff val="4699"/>
                <a:lumOff val="-13020"/>
                <a:alphaOff val="0"/>
                <a:tint val="50000"/>
                <a:satMod val="300000"/>
              </a:schemeClr>
            </a:gs>
            <a:gs pos="35000">
              <a:schemeClr val="accent5">
                <a:hueOff val="2057134"/>
                <a:satOff val="4699"/>
                <a:lumOff val="-13020"/>
                <a:alphaOff val="0"/>
                <a:tint val="37000"/>
                <a:satMod val="300000"/>
              </a:schemeClr>
            </a:gs>
            <a:gs pos="100000">
              <a:schemeClr val="accent5">
                <a:hueOff val="2057134"/>
                <a:satOff val="4699"/>
                <a:lumOff val="-13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asparagine</a:t>
          </a:r>
          <a:endParaRPr lang="ru-RU" sz="3600" kern="1200" dirty="0"/>
        </a:p>
      </dsp:txBody>
      <dsp:txXfrm rot="10800000">
        <a:off x="1187464" y="2096939"/>
        <a:ext cx="2910806" cy="806955"/>
      </dsp:txXfrm>
    </dsp:sp>
    <dsp:sp modelId="{98ECE000-2E5A-4198-BE92-3D56C82DB5BB}">
      <dsp:nvSpPr>
        <dsp:cNvPr id="0" name=""/>
        <dsp:cNvSpPr/>
      </dsp:nvSpPr>
      <dsp:spPr>
        <a:xfrm>
          <a:off x="582248" y="2096939"/>
          <a:ext cx="806955" cy="806955"/>
        </a:xfrm>
        <a:prstGeom prst="ellipse">
          <a:avLst/>
        </a:prstGeom>
        <a:solidFill>
          <a:schemeClr val="accent5">
            <a:tint val="50000"/>
            <a:hueOff val="2098640"/>
            <a:satOff val="-4099"/>
            <a:lumOff val="-3587"/>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85725" y="3144777"/>
          <a:ext cx="3112545" cy="806955"/>
        </a:xfrm>
        <a:prstGeom prst="homePlate">
          <a:avLst/>
        </a:prstGeom>
        <a:gradFill rotWithShape="0">
          <a:gsLst>
            <a:gs pos="0">
              <a:schemeClr val="accent5">
                <a:hueOff val="3085702"/>
                <a:satOff val="7049"/>
                <a:lumOff val="-19529"/>
                <a:alphaOff val="0"/>
                <a:tint val="50000"/>
                <a:satMod val="300000"/>
              </a:schemeClr>
            </a:gs>
            <a:gs pos="35000">
              <a:schemeClr val="accent5">
                <a:hueOff val="3085702"/>
                <a:satOff val="7049"/>
                <a:lumOff val="-19529"/>
                <a:alphaOff val="0"/>
                <a:tint val="37000"/>
                <a:satMod val="300000"/>
              </a:schemeClr>
            </a:gs>
            <a:gs pos="100000">
              <a:schemeClr val="accent5">
                <a:hueOff val="3085702"/>
                <a:satOff val="7049"/>
                <a:lumOff val="-195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glutamate</a:t>
          </a:r>
          <a:endParaRPr lang="ru-RU" sz="3600" kern="1200" dirty="0"/>
        </a:p>
      </dsp:txBody>
      <dsp:txXfrm rot="10800000">
        <a:off x="1187464" y="3144777"/>
        <a:ext cx="2910806" cy="806955"/>
      </dsp:txXfrm>
    </dsp:sp>
    <dsp:sp modelId="{58D7E03C-15DA-4EBB-97AC-AC6D3E67073D}">
      <dsp:nvSpPr>
        <dsp:cNvPr id="0" name=""/>
        <dsp:cNvSpPr/>
      </dsp:nvSpPr>
      <dsp:spPr>
        <a:xfrm>
          <a:off x="582248" y="3144777"/>
          <a:ext cx="806955" cy="806955"/>
        </a:xfrm>
        <a:prstGeom prst="ellipse">
          <a:avLst/>
        </a:prstGeom>
        <a:solidFill>
          <a:schemeClr val="accent5">
            <a:tint val="50000"/>
            <a:hueOff val="3147960"/>
            <a:satOff val="-6149"/>
            <a:lumOff val="-5381"/>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85725" y="4192614"/>
          <a:ext cx="3112545" cy="806955"/>
        </a:xfrm>
        <a:prstGeom prst="homePlate">
          <a:avLst/>
        </a:prstGeom>
        <a:gradFill rotWithShape="0">
          <a:gsLst>
            <a:gs pos="0">
              <a:schemeClr val="accent5">
                <a:hueOff val="4114269"/>
                <a:satOff val="9398"/>
                <a:lumOff val="-26039"/>
                <a:alphaOff val="0"/>
                <a:tint val="50000"/>
                <a:satMod val="300000"/>
              </a:schemeClr>
            </a:gs>
            <a:gs pos="35000">
              <a:schemeClr val="accent5">
                <a:hueOff val="4114269"/>
                <a:satOff val="9398"/>
                <a:lumOff val="-26039"/>
                <a:alphaOff val="0"/>
                <a:tint val="37000"/>
                <a:satMod val="300000"/>
              </a:schemeClr>
            </a:gs>
            <a:gs pos="100000">
              <a:schemeClr val="accent5">
                <a:hueOff val="4114269"/>
                <a:satOff val="9398"/>
                <a:lumOff val="-260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glutamine</a:t>
          </a:r>
          <a:endParaRPr lang="ru-RU" sz="3600" kern="1200" dirty="0"/>
        </a:p>
      </dsp:txBody>
      <dsp:txXfrm rot="10800000">
        <a:off x="1187464" y="4192614"/>
        <a:ext cx="2910806" cy="806955"/>
      </dsp:txXfrm>
    </dsp:sp>
    <dsp:sp modelId="{DECAEE9E-F984-487C-857D-B14444FD8A77}">
      <dsp:nvSpPr>
        <dsp:cNvPr id="0" name=""/>
        <dsp:cNvSpPr/>
      </dsp:nvSpPr>
      <dsp:spPr>
        <a:xfrm>
          <a:off x="582248" y="4192614"/>
          <a:ext cx="806955" cy="806955"/>
        </a:xfrm>
        <a:prstGeom prst="ellipse">
          <a:avLst/>
        </a:prstGeom>
        <a:solidFill>
          <a:schemeClr val="accent5">
            <a:tint val="50000"/>
            <a:hueOff val="4197280"/>
            <a:satOff val="-8198"/>
            <a:lumOff val="-717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81D5CBF-D98B-4CD2-A4F0-EC64703549E6}">
      <dsp:nvSpPr>
        <dsp:cNvPr id="0" name=""/>
        <dsp:cNvSpPr/>
      </dsp:nvSpPr>
      <dsp:spPr>
        <a:xfrm rot="10800000">
          <a:off x="985725" y="5240452"/>
          <a:ext cx="3112545" cy="806955"/>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lysine</a:t>
          </a:r>
          <a:endParaRPr lang="ru-RU" sz="3600" b="1" u="sng" kern="1200" dirty="0"/>
        </a:p>
      </dsp:txBody>
      <dsp:txXfrm rot="10800000">
        <a:off x="1187464" y="5240452"/>
        <a:ext cx="2910806" cy="806955"/>
      </dsp:txXfrm>
    </dsp:sp>
    <dsp:sp modelId="{56684484-865B-4134-AD78-87B5CA0EDC98}">
      <dsp:nvSpPr>
        <dsp:cNvPr id="0" name=""/>
        <dsp:cNvSpPr/>
      </dsp:nvSpPr>
      <dsp:spPr>
        <a:xfrm>
          <a:off x="582248" y="5240452"/>
          <a:ext cx="806955" cy="806955"/>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90319" y="224"/>
          <a:ext cx="3112545" cy="82533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b="1" kern="1200" dirty="0" smtClean="0"/>
            <a:t>arginine</a:t>
          </a:r>
          <a:endParaRPr lang="ru-RU" sz="3600" b="1" kern="1200" dirty="0"/>
        </a:p>
      </dsp:txBody>
      <dsp:txXfrm rot="10800000">
        <a:off x="1196651" y="224"/>
        <a:ext cx="2906213" cy="825330"/>
      </dsp:txXfrm>
    </dsp:sp>
    <dsp:sp modelId="{263DE225-8218-4E20-903C-AD64CA06A057}">
      <dsp:nvSpPr>
        <dsp:cNvPr id="0" name=""/>
        <dsp:cNvSpPr/>
      </dsp:nvSpPr>
      <dsp:spPr>
        <a:xfrm>
          <a:off x="577654" y="224"/>
          <a:ext cx="825330" cy="825330"/>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90319" y="1071921"/>
          <a:ext cx="3112545" cy="825330"/>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kern="1200" dirty="0" err="1" smtClean="0"/>
            <a:t>oxylysine</a:t>
          </a:r>
          <a:endParaRPr lang="ru-RU" sz="3600" kern="1200" dirty="0"/>
        </a:p>
      </dsp:txBody>
      <dsp:txXfrm rot="10800000">
        <a:off x="1196651" y="1071921"/>
        <a:ext cx="2906213" cy="825330"/>
      </dsp:txXfrm>
    </dsp:sp>
    <dsp:sp modelId="{78EBB2DF-8247-4C10-832D-BFB8C017EE5B}">
      <dsp:nvSpPr>
        <dsp:cNvPr id="0" name=""/>
        <dsp:cNvSpPr/>
      </dsp:nvSpPr>
      <dsp:spPr>
        <a:xfrm>
          <a:off x="577654" y="1071921"/>
          <a:ext cx="825330" cy="825330"/>
        </a:xfrm>
        <a:prstGeom prst="ellipse">
          <a:avLst/>
        </a:prstGeom>
        <a:solidFill>
          <a:schemeClr val="accent5">
            <a:tint val="50000"/>
            <a:hueOff val="1311650"/>
            <a:satOff val="-2562"/>
            <a:lumOff val="-2242"/>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90319" y="2143618"/>
          <a:ext cx="3112545" cy="825330"/>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b="1" u="none" kern="1200" dirty="0" smtClean="0"/>
            <a:t>histidine</a:t>
          </a:r>
          <a:endParaRPr lang="ru-RU" sz="3600" b="1" u="none" kern="1200" dirty="0"/>
        </a:p>
      </dsp:txBody>
      <dsp:txXfrm rot="10800000">
        <a:off x="1196651" y="2143618"/>
        <a:ext cx="2906213" cy="825330"/>
      </dsp:txXfrm>
    </dsp:sp>
    <dsp:sp modelId="{98ECE000-2E5A-4198-BE92-3D56C82DB5BB}">
      <dsp:nvSpPr>
        <dsp:cNvPr id="0" name=""/>
        <dsp:cNvSpPr/>
      </dsp:nvSpPr>
      <dsp:spPr>
        <a:xfrm>
          <a:off x="577654" y="2143618"/>
          <a:ext cx="825330" cy="825330"/>
        </a:xfrm>
        <a:prstGeom prst="ellipse">
          <a:avLst/>
        </a:prstGeom>
        <a:solidFill>
          <a:schemeClr val="accent5">
            <a:tint val="50000"/>
            <a:hueOff val="2623300"/>
            <a:satOff val="-5124"/>
            <a:lumOff val="-448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90319" y="3215316"/>
          <a:ext cx="3112545" cy="825330"/>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cysteine</a:t>
          </a:r>
          <a:endParaRPr lang="ru-RU" sz="3600" kern="1200" dirty="0"/>
        </a:p>
      </dsp:txBody>
      <dsp:txXfrm rot="10800000">
        <a:off x="1196651" y="3215316"/>
        <a:ext cx="2906213" cy="825330"/>
      </dsp:txXfrm>
    </dsp:sp>
    <dsp:sp modelId="{58D7E03C-15DA-4EBB-97AC-AC6D3E67073D}">
      <dsp:nvSpPr>
        <dsp:cNvPr id="0" name=""/>
        <dsp:cNvSpPr/>
      </dsp:nvSpPr>
      <dsp:spPr>
        <a:xfrm>
          <a:off x="577654" y="3215316"/>
          <a:ext cx="825330" cy="825330"/>
        </a:xfrm>
        <a:prstGeom prst="ellipse">
          <a:avLst/>
        </a:prstGeom>
        <a:solidFill>
          <a:schemeClr val="accent5">
            <a:tint val="50000"/>
            <a:hueOff val="3934950"/>
            <a:satOff val="-7686"/>
            <a:lumOff val="-6726"/>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90319" y="4287013"/>
          <a:ext cx="3112545" cy="825330"/>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kern="1200" dirty="0" err="1" smtClean="0">
              <a:solidFill>
                <a:srgbClr val="FF0000"/>
              </a:solidFill>
            </a:rPr>
            <a:t>proline</a:t>
          </a:r>
          <a:endParaRPr lang="ru-RU" sz="3600" kern="1200" dirty="0">
            <a:solidFill>
              <a:srgbClr val="FF0000"/>
            </a:solidFill>
          </a:endParaRPr>
        </a:p>
      </dsp:txBody>
      <dsp:txXfrm rot="10800000">
        <a:off x="1196651" y="4287013"/>
        <a:ext cx="2906213" cy="825330"/>
      </dsp:txXfrm>
    </dsp:sp>
    <dsp:sp modelId="{DECAEE9E-F984-487C-857D-B14444FD8A77}">
      <dsp:nvSpPr>
        <dsp:cNvPr id="0" name=""/>
        <dsp:cNvSpPr/>
      </dsp:nvSpPr>
      <dsp:spPr>
        <a:xfrm>
          <a:off x="577654" y="4287013"/>
          <a:ext cx="825330" cy="825330"/>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90319" y="224"/>
          <a:ext cx="3112545" cy="82533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b="1" u="sng" kern="1200" dirty="0" smtClean="0"/>
            <a:t>methionine</a:t>
          </a:r>
          <a:endParaRPr lang="ru-RU" sz="3200" b="1" u="sng" kern="1200" dirty="0"/>
        </a:p>
      </dsp:txBody>
      <dsp:txXfrm rot="10800000">
        <a:off x="1196651" y="224"/>
        <a:ext cx="2906213" cy="825330"/>
      </dsp:txXfrm>
    </dsp:sp>
    <dsp:sp modelId="{263DE225-8218-4E20-903C-AD64CA06A057}">
      <dsp:nvSpPr>
        <dsp:cNvPr id="0" name=""/>
        <dsp:cNvSpPr/>
      </dsp:nvSpPr>
      <dsp:spPr>
        <a:xfrm>
          <a:off x="577654" y="224"/>
          <a:ext cx="825330" cy="825330"/>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90319" y="1071921"/>
          <a:ext cx="3112545" cy="825330"/>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06680" rIns="199136" bIns="106680" numCol="1" spcCol="1270" anchor="ctr" anchorCtr="0">
          <a:noAutofit/>
        </a:bodyPr>
        <a:lstStyle/>
        <a:p>
          <a:pPr lvl="0" algn="ctr" defTabSz="1244600">
            <a:lnSpc>
              <a:spcPct val="90000"/>
            </a:lnSpc>
            <a:spcBef>
              <a:spcPct val="0"/>
            </a:spcBef>
            <a:spcAft>
              <a:spcPct val="35000"/>
            </a:spcAft>
          </a:pPr>
          <a:r>
            <a:rPr lang="en-US" sz="2800" b="1" u="sng" kern="1200" dirty="0" smtClean="0"/>
            <a:t>phenylalanine</a:t>
          </a:r>
          <a:endParaRPr lang="ru-RU" sz="2800" b="1" u="sng" kern="1200" dirty="0"/>
        </a:p>
      </dsp:txBody>
      <dsp:txXfrm rot="10800000">
        <a:off x="1196651" y="1071921"/>
        <a:ext cx="2906213" cy="825330"/>
      </dsp:txXfrm>
    </dsp:sp>
    <dsp:sp modelId="{78EBB2DF-8247-4C10-832D-BFB8C017EE5B}">
      <dsp:nvSpPr>
        <dsp:cNvPr id="0" name=""/>
        <dsp:cNvSpPr/>
      </dsp:nvSpPr>
      <dsp:spPr>
        <a:xfrm>
          <a:off x="577654" y="1071921"/>
          <a:ext cx="825330" cy="825330"/>
        </a:xfrm>
        <a:prstGeom prst="ellipse">
          <a:avLst/>
        </a:prstGeom>
        <a:solidFill>
          <a:schemeClr val="accent5">
            <a:tint val="50000"/>
            <a:hueOff val="1311650"/>
            <a:satOff val="-2562"/>
            <a:lumOff val="-2242"/>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90319" y="2143618"/>
          <a:ext cx="3112545" cy="825330"/>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tyrosine</a:t>
          </a:r>
          <a:endParaRPr lang="ru-RU" sz="3200" kern="1200" dirty="0"/>
        </a:p>
      </dsp:txBody>
      <dsp:txXfrm rot="10800000">
        <a:off x="1196651" y="2143618"/>
        <a:ext cx="2906213" cy="825330"/>
      </dsp:txXfrm>
    </dsp:sp>
    <dsp:sp modelId="{98ECE000-2E5A-4198-BE92-3D56C82DB5BB}">
      <dsp:nvSpPr>
        <dsp:cNvPr id="0" name=""/>
        <dsp:cNvSpPr/>
      </dsp:nvSpPr>
      <dsp:spPr>
        <a:xfrm>
          <a:off x="577654" y="2143618"/>
          <a:ext cx="825330" cy="825330"/>
        </a:xfrm>
        <a:prstGeom prst="ellipse">
          <a:avLst/>
        </a:prstGeom>
        <a:solidFill>
          <a:schemeClr val="accent5">
            <a:tint val="50000"/>
            <a:hueOff val="2623300"/>
            <a:satOff val="-5124"/>
            <a:lumOff val="-448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90319" y="3215316"/>
          <a:ext cx="3112545" cy="825330"/>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b="1" u="sng" kern="1200" dirty="0" smtClean="0"/>
            <a:t>tryptophan</a:t>
          </a:r>
          <a:endParaRPr lang="ru-RU" sz="3200" b="1" u="sng" kern="1200" dirty="0"/>
        </a:p>
      </dsp:txBody>
      <dsp:txXfrm rot="10800000">
        <a:off x="1196651" y="3215316"/>
        <a:ext cx="2906213" cy="825330"/>
      </dsp:txXfrm>
    </dsp:sp>
    <dsp:sp modelId="{58D7E03C-15DA-4EBB-97AC-AC6D3E67073D}">
      <dsp:nvSpPr>
        <dsp:cNvPr id="0" name=""/>
        <dsp:cNvSpPr/>
      </dsp:nvSpPr>
      <dsp:spPr>
        <a:xfrm>
          <a:off x="577654" y="3215316"/>
          <a:ext cx="825330" cy="825330"/>
        </a:xfrm>
        <a:prstGeom prst="ellipse">
          <a:avLst/>
        </a:prstGeom>
        <a:solidFill>
          <a:schemeClr val="accent5">
            <a:tint val="50000"/>
            <a:hueOff val="3934950"/>
            <a:satOff val="-7686"/>
            <a:lumOff val="-6726"/>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90319" y="4287013"/>
          <a:ext cx="3112545" cy="825330"/>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rgbClr val="FF0000"/>
              </a:solidFill>
            </a:rPr>
            <a:t>hydroxyproline</a:t>
          </a:r>
          <a:endParaRPr lang="ru-RU" sz="3200" kern="1200" dirty="0">
            <a:solidFill>
              <a:srgbClr val="FF0000"/>
            </a:solidFill>
          </a:endParaRPr>
        </a:p>
      </dsp:txBody>
      <dsp:txXfrm rot="10800000">
        <a:off x="1196651" y="4287013"/>
        <a:ext cx="2906213" cy="825330"/>
      </dsp:txXfrm>
    </dsp:sp>
    <dsp:sp modelId="{DECAEE9E-F984-487C-857D-B14444FD8A77}">
      <dsp:nvSpPr>
        <dsp:cNvPr id="0" name=""/>
        <dsp:cNvSpPr/>
      </dsp:nvSpPr>
      <dsp:spPr>
        <a:xfrm>
          <a:off x="577654" y="4287013"/>
          <a:ext cx="825330" cy="825330"/>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005B-4923-4B98-A0C2-019CAA1284A4}">
      <dsp:nvSpPr>
        <dsp:cNvPr id="0" name=""/>
        <dsp:cNvSpPr/>
      </dsp:nvSpPr>
      <dsp:spPr>
        <a:xfrm>
          <a:off x="0" y="0"/>
          <a:ext cx="9144000" cy="177930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PROTECTIVE</a:t>
          </a:r>
          <a:endParaRPr lang="ru-RU" sz="1600" b="1" kern="1200" dirty="0" smtClean="0"/>
        </a:p>
        <a:p>
          <a:pPr lvl="0" algn="l" defTabSz="711200">
            <a:lnSpc>
              <a:spcPct val="90000"/>
            </a:lnSpc>
            <a:spcBef>
              <a:spcPct val="0"/>
            </a:spcBef>
            <a:spcAft>
              <a:spcPct val="35000"/>
            </a:spcAft>
          </a:pPr>
          <a:r>
            <a:rPr lang="en-US" sz="1600" b="1" kern="1200" dirty="0" smtClean="0"/>
            <a:t>Thymus hormones </a:t>
          </a:r>
          <a:r>
            <a:rPr lang="en-US" sz="1600" b="0" kern="1200" dirty="0" smtClean="0"/>
            <a:t>(</a:t>
          </a:r>
          <a:r>
            <a:rPr lang="en-US" sz="1600" b="0" kern="1200" dirty="0" err="1" smtClean="0"/>
            <a:t>thymosin</a:t>
          </a:r>
          <a:r>
            <a:rPr lang="en-US" sz="1600" b="0" kern="1200" dirty="0" smtClean="0"/>
            <a:t> - active participation in the formation of the immune system until reaching 15 years of age; </a:t>
          </a:r>
          <a:r>
            <a:rPr lang="en-US" sz="1600" b="0" kern="1200" dirty="0" err="1" smtClean="0"/>
            <a:t>thymopoietin</a:t>
          </a:r>
          <a:r>
            <a:rPr lang="en-US" sz="1600" b="0" kern="1200" dirty="0" smtClean="0"/>
            <a:t> - hormone-</a:t>
          </a:r>
          <a:r>
            <a:rPr lang="en-US" sz="1600" b="0" kern="1200" dirty="0" err="1" smtClean="0"/>
            <a:t>immunomodulator</a:t>
          </a:r>
          <a:r>
            <a:rPr lang="en-US" sz="1600" b="0" kern="1200" dirty="0" smtClean="0"/>
            <a:t>; </a:t>
          </a:r>
          <a:r>
            <a:rPr lang="en-US" sz="1600" b="0" kern="1200" dirty="0" err="1" smtClean="0"/>
            <a:t>thymulin</a:t>
          </a:r>
          <a:r>
            <a:rPr lang="en-US" sz="1600" b="0" kern="1200" dirty="0" smtClean="0"/>
            <a:t> - maturation, etc.)</a:t>
          </a:r>
          <a:endParaRPr lang="ru-RU" sz="1600" b="0" kern="1200" dirty="0" smtClean="0"/>
        </a:p>
        <a:p>
          <a:pPr lvl="0" algn="l" defTabSz="711200">
            <a:lnSpc>
              <a:spcPct val="90000"/>
            </a:lnSpc>
            <a:spcBef>
              <a:spcPct val="0"/>
            </a:spcBef>
            <a:spcAft>
              <a:spcPct val="35000"/>
            </a:spcAft>
          </a:pPr>
          <a:r>
            <a:rPr lang="en-US" sz="1600" b="1" kern="1200" dirty="0" err="1" smtClean="0"/>
            <a:t>Tuftsin</a:t>
          </a:r>
          <a:r>
            <a:rPr lang="en-US" sz="1600" b="0" kern="1200" dirty="0" smtClean="0"/>
            <a:t> (</a:t>
          </a:r>
          <a:r>
            <a:rPr lang="en-US" sz="1600" b="0" kern="1200" dirty="0" err="1" smtClean="0"/>
            <a:t>tetrapeptide</a:t>
          </a:r>
          <a:r>
            <a:rPr lang="en-US" sz="1600" b="0" kern="1200" dirty="0" smtClean="0"/>
            <a:t> </a:t>
          </a:r>
          <a:r>
            <a:rPr lang="en-US" sz="1600" b="0" kern="1200" dirty="0" err="1" smtClean="0"/>
            <a:t>tre</a:t>
          </a:r>
          <a:r>
            <a:rPr lang="en-US" sz="1600" b="0" kern="1200" dirty="0" smtClean="0"/>
            <a:t>-</a:t>
          </a:r>
          <a:r>
            <a:rPr lang="en-US" sz="1600" b="0" kern="1200" dirty="0" err="1" smtClean="0"/>
            <a:t>lys</a:t>
          </a:r>
          <a:r>
            <a:rPr lang="en-US" sz="1600" b="0" kern="1200" dirty="0" smtClean="0"/>
            <a:t>-pro-</a:t>
          </a:r>
          <a:r>
            <a:rPr lang="en-US" sz="1600" b="0" kern="1200" dirty="0" err="1" smtClean="0"/>
            <a:t>arg</a:t>
          </a:r>
          <a:r>
            <a:rPr lang="en-US" sz="1600" b="0" kern="1200" dirty="0" smtClean="0"/>
            <a:t>) - phagocytosis stimulator</a:t>
          </a:r>
          <a:endParaRPr lang="ru-RU" sz="1600" b="0" kern="1200" dirty="0" smtClean="0"/>
        </a:p>
        <a:p>
          <a:pPr lvl="0" algn="l" defTabSz="711200">
            <a:lnSpc>
              <a:spcPct val="90000"/>
            </a:lnSpc>
            <a:spcBef>
              <a:spcPct val="0"/>
            </a:spcBef>
            <a:spcAft>
              <a:spcPct val="35000"/>
            </a:spcAft>
          </a:pPr>
          <a:r>
            <a:rPr lang="en-GB" sz="1600" b="1" kern="1200" dirty="0" smtClean="0"/>
            <a:t>D</a:t>
          </a:r>
          <a:r>
            <a:rPr lang="en-US" sz="1600" b="1" kern="1200" dirty="0" err="1" smtClean="0"/>
            <a:t>efensin</a:t>
          </a:r>
          <a:r>
            <a:rPr lang="en-US" sz="1600" b="1" kern="1200" dirty="0" smtClean="0"/>
            <a:t>- </a:t>
          </a:r>
          <a:r>
            <a:rPr lang="en-US" sz="1600" b="0" kern="1200" dirty="0" smtClean="0"/>
            <a:t>cationic peptides of the immune system, active against bacteria, fungi and many enveloped and non-enveloped viruses</a:t>
          </a:r>
          <a:endParaRPr lang="ru-RU" sz="1600" b="0" kern="1200" dirty="0"/>
        </a:p>
      </dsp:txBody>
      <dsp:txXfrm>
        <a:off x="1996556" y="0"/>
        <a:ext cx="7147443" cy="1779305"/>
      </dsp:txXfrm>
    </dsp:sp>
    <dsp:sp modelId="{6C1C6117-F396-4A22-BCAD-51FEF5BF8BE5}">
      <dsp:nvSpPr>
        <dsp:cNvPr id="0" name=""/>
        <dsp:cNvSpPr/>
      </dsp:nvSpPr>
      <dsp:spPr>
        <a:xfrm>
          <a:off x="0" y="218628"/>
          <a:ext cx="1991983" cy="1342049"/>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1925370"/>
          <a:ext cx="9144000" cy="2077139"/>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t>REGULATORY</a:t>
          </a:r>
          <a:endParaRPr lang="ru-RU" sz="1600" b="0" kern="1200" dirty="0" smtClean="0"/>
        </a:p>
        <a:p>
          <a:pPr lvl="0" algn="l" defTabSz="711200">
            <a:lnSpc>
              <a:spcPct val="90000"/>
            </a:lnSpc>
            <a:spcBef>
              <a:spcPct val="0"/>
            </a:spcBef>
            <a:spcAft>
              <a:spcPct val="35000"/>
            </a:spcAft>
          </a:pPr>
          <a:r>
            <a:rPr lang="en-US" sz="1600" b="0" kern="1200" dirty="0" smtClean="0"/>
            <a:t>Hormones (in particular </a:t>
          </a:r>
          <a:r>
            <a:rPr lang="en-US" sz="1600" b="0" kern="1200" dirty="0" err="1" smtClean="0"/>
            <a:t>neurohormones</a:t>
          </a:r>
          <a:r>
            <a:rPr lang="en-US" sz="1600" b="0" kern="1200" dirty="0" smtClean="0"/>
            <a:t>) - oxytocin, vasopressin, </a:t>
          </a:r>
          <a:r>
            <a:rPr lang="en-US" sz="1600" b="0" kern="1200" dirty="0" err="1" smtClean="0"/>
            <a:t>liberins</a:t>
          </a:r>
          <a:r>
            <a:rPr lang="en-US" sz="1600" b="0" kern="1200" dirty="0" smtClean="0"/>
            <a:t>, statins, </a:t>
          </a:r>
          <a:r>
            <a:rPr lang="en-US" sz="1600" b="0" kern="1200" dirty="0" err="1" smtClean="0"/>
            <a:t>tropins</a:t>
          </a:r>
          <a:endParaRPr lang="ru-RU" sz="1600" b="0" kern="1200" dirty="0" smtClean="0"/>
        </a:p>
        <a:p>
          <a:pPr lvl="0" algn="l" defTabSz="711200">
            <a:lnSpc>
              <a:spcPct val="90000"/>
            </a:lnSpc>
            <a:spcBef>
              <a:spcPct val="0"/>
            </a:spcBef>
            <a:spcAft>
              <a:spcPct val="35000"/>
            </a:spcAft>
          </a:pPr>
          <a:r>
            <a:rPr lang="en-US" sz="1600" b="1" kern="1200" dirty="0" smtClean="0"/>
            <a:t>Ligands, regulators and biologically active substances</a:t>
          </a:r>
          <a:r>
            <a:rPr lang="en-US" sz="1600" b="0" kern="1200" dirty="0" smtClean="0"/>
            <a:t>, connectors, neurotransmitters, neuromodulators, endogenous opiates: endorphins and </a:t>
          </a:r>
          <a:r>
            <a:rPr lang="en-US" sz="1600" b="0" kern="1200" dirty="0" err="1" smtClean="0"/>
            <a:t>enkephalins</a:t>
          </a:r>
          <a:r>
            <a:rPr lang="en-US" sz="1600" b="0" kern="1200" dirty="0" smtClean="0"/>
            <a:t>, neuropeptide K, substance P, neurokinins A and B, vasoactive peptides (synthesized from food proteins, affect the digestion of food in the gastrointestinal tract and regulate vascular tone) etc.</a:t>
          </a:r>
          <a:endParaRPr lang="ru-RU" sz="1600" b="0" kern="1200" dirty="0"/>
        </a:p>
      </dsp:txBody>
      <dsp:txXfrm>
        <a:off x="1996556" y="1925370"/>
        <a:ext cx="7147443" cy="2077139"/>
      </dsp:txXfrm>
    </dsp:sp>
    <dsp:sp modelId="{F3D9E1AE-7618-407A-A233-2D70CC6A7A40}">
      <dsp:nvSpPr>
        <dsp:cNvPr id="0" name=""/>
        <dsp:cNvSpPr/>
      </dsp:nvSpPr>
      <dsp:spPr>
        <a:xfrm>
          <a:off x="0" y="2307057"/>
          <a:ext cx="1991983" cy="1443950"/>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53EEF75-D570-46AA-B4A6-DB017601A8D1}">
      <dsp:nvSpPr>
        <dsp:cNvPr id="0" name=""/>
        <dsp:cNvSpPr/>
      </dsp:nvSpPr>
      <dsp:spPr>
        <a:xfrm>
          <a:off x="0" y="4191957"/>
          <a:ext cx="9144000" cy="1852547"/>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SPECIFIC FUNCTIONS</a:t>
          </a:r>
          <a:endParaRPr lang="ru-RU" sz="1800" b="1" kern="1200" dirty="0" smtClean="0"/>
        </a:p>
        <a:p>
          <a:pPr lvl="0" algn="l" defTabSz="800100">
            <a:lnSpc>
              <a:spcPct val="90000"/>
            </a:lnSpc>
            <a:spcBef>
              <a:spcPct val="0"/>
            </a:spcBef>
            <a:spcAft>
              <a:spcPct val="35000"/>
            </a:spcAft>
          </a:pPr>
          <a:r>
            <a:rPr lang="en-US" sz="1800" b="1" kern="1200" dirty="0" smtClean="0"/>
            <a:t>Transition metal chelating agents </a:t>
          </a:r>
          <a:r>
            <a:rPr lang="en-US" sz="1800" b="0" kern="1200" dirty="0" smtClean="0"/>
            <a:t>(carnosine and anserine)</a:t>
          </a:r>
          <a:endParaRPr lang="ru-RU" sz="1800" b="0" kern="1200" dirty="0" smtClean="0"/>
        </a:p>
        <a:p>
          <a:pPr lvl="0" algn="l" defTabSz="800100">
            <a:lnSpc>
              <a:spcPct val="90000"/>
            </a:lnSpc>
            <a:spcBef>
              <a:spcPct val="0"/>
            </a:spcBef>
            <a:spcAft>
              <a:spcPct val="35000"/>
            </a:spcAft>
          </a:pPr>
          <a:r>
            <a:rPr lang="en-US" sz="1800" b="1" kern="1200" dirty="0" smtClean="0"/>
            <a:t>Cytosolic and cellular pH buffers </a:t>
          </a:r>
          <a:r>
            <a:rPr lang="en-US" sz="1800" b="0" kern="1200" dirty="0" smtClean="0"/>
            <a:t>(in animal and human muscles - carnosine)</a:t>
          </a:r>
          <a:endParaRPr lang="ru-RU" sz="1800" b="0" kern="1200" dirty="0" smtClean="0"/>
        </a:p>
        <a:p>
          <a:pPr lvl="0" algn="l" defTabSz="800100">
            <a:lnSpc>
              <a:spcPct val="90000"/>
            </a:lnSpc>
            <a:spcBef>
              <a:spcPct val="0"/>
            </a:spcBef>
            <a:spcAft>
              <a:spcPct val="35000"/>
            </a:spcAft>
          </a:pPr>
          <a:r>
            <a:rPr lang="fr-FR" sz="1800" b="1" kern="1200" dirty="0" smtClean="0"/>
            <a:t>Antioxidants</a:t>
          </a:r>
          <a:r>
            <a:rPr lang="fr-FR" sz="1800" b="0" kern="1200" dirty="0" smtClean="0"/>
            <a:t> / Protective Peptides (Glutathione, Carnosine)</a:t>
          </a:r>
          <a:endParaRPr lang="ru-RU" sz="1800" b="0" kern="1200" dirty="0" smtClean="0"/>
        </a:p>
        <a:p>
          <a:pPr lvl="0" algn="l" defTabSz="800100">
            <a:lnSpc>
              <a:spcPct val="90000"/>
            </a:lnSpc>
            <a:spcBef>
              <a:spcPct val="0"/>
            </a:spcBef>
            <a:spcAft>
              <a:spcPct val="35000"/>
            </a:spcAft>
          </a:pPr>
          <a:r>
            <a:rPr lang="fr-FR" sz="1800" b="1" kern="1200" dirty="0" smtClean="0"/>
            <a:t>Transport</a:t>
          </a:r>
          <a:r>
            <a:rPr lang="fr-FR" sz="1800" b="0" kern="1200" dirty="0" smtClean="0"/>
            <a:t> (ionophores - poisons, toxins, antibiotics)</a:t>
          </a:r>
          <a:endParaRPr lang="ru-RU" sz="1800" b="0" kern="1200" dirty="0"/>
        </a:p>
      </dsp:txBody>
      <dsp:txXfrm>
        <a:off x="1996556" y="4191957"/>
        <a:ext cx="7147443" cy="1852547"/>
      </dsp:txXfrm>
    </dsp:sp>
    <dsp:sp modelId="{A266AFC9-BDDC-44C1-9B04-F36053AB1E33}">
      <dsp:nvSpPr>
        <dsp:cNvPr id="0" name=""/>
        <dsp:cNvSpPr/>
      </dsp:nvSpPr>
      <dsp:spPr>
        <a:xfrm>
          <a:off x="0" y="4281886"/>
          <a:ext cx="1991983" cy="1672689"/>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CF3CB-884C-4C1A-8D7C-641C75C1B35E}">
      <dsp:nvSpPr>
        <dsp:cNvPr id="0" name=""/>
        <dsp:cNvSpPr/>
      </dsp:nvSpPr>
      <dsp:spPr>
        <a:xfrm>
          <a:off x="0" y="62249"/>
          <a:ext cx="9036496" cy="173600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TOXINS AND POISONS</a:t>
          </a:r>
          <a:endParaRPr lang="ru-RU" sz="1800" b="1" kern="1200" dirty="0" smtClean="0"/>
        </a:p>
        <a:p>
          <a:pPr lvl="0" algn="l" defTabSz="800100">
            <a:lnSpc>
              <a:spcPct val="90000"/>
            </a:lnSpc>
            <a:spcBef>
              <a:spcPct val="0"/>
            </a:spcBef>
            <a:spcAft>
              <a:spcPct val="35000"/>
            </a:spcAft>
          </a:pPr>
          <a:r>
            <a:rPr lang="en-US" sz="1800" b="1" kern="1200" dirty="0" smtClean="0"/>
            <a:t>Poisons of animals </a:t>
          </a:r>
          <a:r>
            <a:rPr lang="en-US" sz="1800" b="0" kern="1200" dirty="0" smtClean="0"/>
            <a:t>(</a:t>
          </a:r>
          <a:r>
            <a:rPr lang="en-US" sz="1800" b="0" kern="1200" dirty="0" err="1" smtClean="0"/>
            <a:t>apitoxin</a:t>
          </a:r>
          <a:r>
            <a:rPr lang="en-US" sz="1800" b="0" kern="1200" dirty="0" smtClean="0"/>
            <a:t> of bees, venoms of snakes, scorpions, frogs, </a:t>
          </a:r>
          <a:r>
            <a:rPr lang="en-US" sz="1800" b="0" kern="1200" dirty="0" err="1" smtClean="0"/>
            <a:t>molluscs</a:t>
          </a:r>
          <a:r>
            <a:rPr lang="en-US" sz="1800" b="0" kern="1200" dirty="0" smtClean="0"/>
            <a:t>, jellyfish, </a:t>
          </a:r>
          <a:r>
            <a:rPr lang="en-US" sz="1800" b="0" kern="1200" dirty="0" err="1" smtClean="0"/>
            <a:t>tetrodotoxin</a:t>
          </a:r>
          <a:r>
            <a:rPr lang="en-US" sz="1800" b="0" kern="1200" dirty="0" smtClean="0"/>
            <a:t> of puffer fish, etc.), plants, fungi (poison of the pale toadstool, glycoproteins of plants, etc.)</a:t>
          </a:r>
          <a:endParaRPr lang="ru-RU" sz="1800" b="0" kern="1200" dirty="0" smtClean="0"/>
        </a:p>
        <a:p>
          <a:pPr lvl="0" algn="l" defTabSz="800100">
            <a:lnSpc>
              <a:spcPct val="90000"/>
            </a:lnSpc>
            <a:spcBef>
              <a:spcPct val="0"/>
            </a:spcBef>
            <a:spcAft>
              <a:spcPct val="35000"/>
            </a:spcAft>
          </a:pPr>
          <a:r>
            <a:rPr lang="en-US" sz="1800" b="1" kern="1200" dirty="0" smtClean="0"/>
            <a:t>Poisons and toxins of microorganisms </a:t>
          </a:r>
          <a:r>
            <a:rPr lang="en-US" sz="1800" b="0" kern="1200" dirty="0" smtClean="0"/>
            <a:t>(enterotoxins of Staphylococcus aureus, salmonella)</a:t>
          </a:r>
          <a:endParaRPr lang="ru-RU" sz="1800" b="0" kern="1200" dirty="0" smtClean="0"/>
        </a:p>
      </dsp:txBody>
      <dsp:txXfrm>
        <a:off x="2003113" y="62249"/>
        <a:ext cx="7033382" cy="1736008"/>
      </dsp:txXfrm>
    </dsp:sp>
    <dsp:sp modelId="{0B94F523-E0C3-471F-9F7A-BD134E5A85E9}">
      <dsp:nvSpPr>
        <dsp:cNvPr id="0" name=""/>
        <dsp:cNvSpPr/>
      </dsp:nvSpPr>
      <dsp:spPr>
        <a:xfrm>
          <a:off x="0" y="84748"/>
          <a:ext cx="1889007" cy="1566511"/>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0D48BDC-1C78-4A92-857E-D6E14C63A7FA}">
      <dsp:nvSpPr>
        <dsp:cNvPr id="0" name=""/>
        <dsp:cNvSpPr/>
      </dsp:nvSpPr>
      <dsp:spPr>
        <a:xfrm>
          <a:off x="0" y="1931822"/>
          <a:ext cx="9036496" cy="1958139"/>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ANTIBIOTICS AND ANTIBACTERIAL DRUGS</a:t>
          </a:r>
          <a:endParaRPr lang="ru-RU" sz="2000" b="1" kern="1200" dirty="0" smtClean="0"/>
        </a:p>
        <a:p>
          <a:pPr lvl="0" algn="l" defTabSz="889000">
            <a:lnSpc>
              <a:spcPct val="90000"/>
            </a:lnSpc>
            <a:spcBef>
              <a:spcPct val="0"/>
            </a:spcBef>
            <a:spcAft>
              <a:spcPct val="35000"/>
            </a:spcAft>
          </a:pPr>
          <a:r>
            <a:rPr lang="en-US" sz="2000" b="1" kern="1200" dirty="0" err="1" smtClean="0"/>
            <a:t>Cyclosporin</a:t>
          </a:r>
          <a:r>
            <a:rPr lang="en-US" sz="2000" b="1" kern="1200" dirty="0" smtClean="0"/>
            <a:t> A</a:t>
          </a:r>
          <a:endParaRPr lang="ru-RU" sz="2000" b="1" kern="1200" dirty="0" smtClean="0"/>
        </a:p>
        <a:p>
          <a:pPr lvl="0" algn="l" defTabSz="889000">
            <a:lnSpc>
              <a:spcPct val="90000"/>
            </a:lnSpc>
            <a:spcBef>
              <a:spcPct val="0"/>
            </a:spcBef>
            <a:spcAft>
              <a:spcPct val="35000"/>
            </a:spcAft>
          </a:pPr>
          <a:r>
            <a:rPr lang="en-US" sz="2000" b="1" kern="1200" dirty="0" smtClean="0"/>
            <a:t>Gramicidin C, S</a:t>
          </a:r>
          <a:endParaRPr lang="ru-RU" sz="2000" b="1" kern="1200" dirty="0" smtClean="0"/>
        </a:p>
        <a:p>
          <a:pPr lvl="0" algn="l" defTabSz="889000">
            <a:lnSpc>
              <a:spcPct val="90000"/>
            </a:lnSpc>
            <a:spcBef>
              <a:spcPct val="0"/>
            </a:spcBef>
            <a:spcAft>
              <a:spcPct val="35000"/>
            </a:spcAft>
          </a:pPr>
          <a:r>
            <a:rPr lang="en-US" sz="2000" b="1" kern="1200" dirty="0" err="1" smtClean="0"/>
            <a:t>Surfactin</a:t>
          </a:r>
          <a:endParaRPr lang="ru-RU" sz="2000" b="1" kern="1200" dirty="0" smtClean="0"/>
        </a:p>
        <a:p>
          <a:pPr lvl="0" algn="l" defTabSz="889000">
            <a:lnSpc>
              <a:spcPct val="90000"/>
            </a:lnSpc>
            <a:spcBef>
              <a:spcPct val="0"/>
            </a:spcBef>
            <a:spcAft>
              <a:spcPct val="35000"/>
            </a:spcAft>
          </a:pPr>
          <a:r>
            <a:rPr lang="en-US" sz="2000" b="1" kern="1200" dirty="0" err="1" smtClean="0"/>
            <a:t>Epidermin</a:t>
          </a:r>
          <a:endParaRPr lang="ru-RU" sz="2000" b="0" kern="1200" dirty="0" smtClean="0"/>
        </a:p>
      </dsp:txBody>
      <dsp:txXfrm>
        <a:off x="2003113" y="1931822"/>
        <a:ext cx="7033382" cy="1958139"/>
      </dsp:txXfrm>
    </dsp:sp>
    <dsp:sp modelId="{A163D344-0CE8-4999-BF2C-3282228C1C31}">
      <dsp:nvSpPr>
        <dsp:cNvPr id="0" name=""/>
        <dsp:cNvSpPr/>
      </dsp:nvSpPr>
      <dsp:spPr>
        <a:xfrm>
          <a:off x="80797" y="2100770"/>
          <a:ext cx="1807299" cy="1566511"/>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809B2EE-53DF-4FD9-BA2A-E19BEF7A1259}">
      <dsp:nvSpPr>
        <dsp:cNvPr id="0" name=""/>
        <dsp:cNvSpPr/>
      </dsp:nvSpPr>
      <dsp:spPr>
        <a:xfrm>
          <a:off x="0" y="4050156"/>
          <a:ext cx="9036496" cy="1958139"/>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OTHER </a:t>
          </a:r>
        </a:p>
        <a:p>
          <a:pPr lvl="0" algn="l" defTabSz="889000">
            <a:lnSpc>
              <a:spcPct val="90000"/>
            </a:lnSpc>
            <a:spcBef>
              <a:spcPct val="0"/>
            </a:spcBef>
            <a:spcAft>
              <a:spcPct val="35000"/>
            </a:spcAft>
          </a:pPr>
          <a:r>
            <a:rPr lang="pt-BR" sz="2000" b="1" kern="1200" dirty="0" smtClean="0"/>
            <a:t>Flavor peptides (aspartame - sugar substitute)</a:t>
          </a:r>
          <a:endParaRPr lang="ru-RU" sz="2000" b="1" kern="1200" dirty="0" smtClean="0"/>
        </a:p>
        <a:p>
          <a:pPr lvl="0" algn="l" defTabSz="889000">
            <a:lnSpc>
              <a:spcPct val="90000"/>
            </a:lnSpc>
            <a:spcBef>
              <a:spcPct val="0"/>
            </a:spcBef>
            <a:spcAft>
              <a:spcPct val="35000"/>
            </a:spcAft>
          </a:pPr>
          <a:r>
            <a:rPr lang="en-US" sz="2000" b="1" kern="1200" dirty="0" smtClean="0"/>
            <a:t>Preparations for parenteral nutrition (casein </a:t>
          </a:r>
          <a:r>
            <a:rPr lang="en-US" sz="2000" b="1" kern="1200" dirty="0" err="1" smtClean="0"/>
            <a:t>hydrolyzate</a:t>
          </a:r>
          <a:r>
            <a:rPr lang="en-US" sz="2000" b="1" kern="1200" dirty="0" smtClean="0"/>
            <a:t>, </a:t>
          </a:r>
          <a:r>
            <a:rPr lang="en-US" sz="2000" b="1" kern="1200" dirty="0" err="1" smtClean="0"/>
            <a:t>fibrinosol</a:t>
          </a:r>
          <a:r>
            <a:rPr lang="en-US" sz="2000" b="1" kern="1200" dirty="0" smtClean="0"/>
            <a:t>, </a:t>
          </a:r>
          <a:r>
            <a:rPr lang="en-US" sz="2000" b="1" kern="1200" dirty="0" err="1" smtClean="0"/>
            <a:t>cerebrolysin</a:t>
          </a:r>
          <a:r>
            <a:rPr lang="en-US" sz="2000" b="1" kern="1200" dirty="0" smtClean="0"/>
            <a:t> - mixtures of AA and peptides)</a:t>
          </a:r>
          <a:endParaRPr lang="ru-RU" sz="2000" b="1" kern="1200" dirty="0" smtClean="0"/>
        </a:p>
      </dsp:txBody>
      <dsp:txXfrm>
        <a:off x="2003113" y="4050156"/>
        <a:ext cx="7033382" cy="1958139"/>
      </dsp:txXfrm>
    </dsp:sp>
    <dsp:sp modelId="{C5954AE6-078B-4636-B8B3-FF9ED440C0EB}">
      <dsp:nvSpPr>
        <dsp:cNvPr id="0" name=""/>
        <dsp:cNvSpPr/>
      </dsp:nvSpPr>
      <dsp:spPr>
        <a:xfrm>
          <a:off x="195813" y="4281589"/>
          <a:ext cx="1807299" cy="1566511"/>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B39B1F4-414A-4D43-8261-6A58EC43F223}" type="datetimeFigureOut">
              <a:rPr lang="ru-RU"/>
              <a:pPr>
                <a:defRPr/>
              </a:pPr>
              <a:t>02.12.2022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88BD688-A740-4880-A2BD-65BF6EF86CB3}" type="slidenum">
              <a:rPr lang="ru-RU"/>
              <a:pPr>
                <a:defRPr/>
              </a:pPr>
              <a:t>‹#›</a:t>
            </a:fld>
            <a:endParaRPr lang="ru-RU"/>
          </a:p>
        </p:txBody>
      </p:sp>
    </p:spTree>
    <p:extLst>
      <p:ext uri="{BB962C8B-B14F-4D97-AF65-F5344CB8AC3E}">
        <p14:creationId xmlns:p14="http://schemas.microsoft.com/office/powerpoint/2010/main" val="3386680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774380C-0682-467E-AED5-F6A6858D9A9F}" type="datetimeFigureOut">
              <a:rPr lang="ru-RU"/>
              <a:pPr>
                <a:defRPr/>
              </a:pPr>
              <a:t>02.12.2022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F89CB34-18F6-40F0-98D1-DD0BF8137BCF}" type="slidenum">
              <a:rPr lang="ru-RU"/>
              <a:pPr>
                <a:defRPr/>
              </a:pPr>
              <a:t>‹#›</a:t>
            </a:fld>
            <a:endParaRPr lang="ru-RU"/>
          </a:p>
        </p:txBody>
      </p:sp>
    </p:spTree>
    <p:extLst>
      <p:ext uri="{BB962C8B-B14F-4D97-AF65-F5344CB8AC3E}">
        <p14:creationId xmlns:p14="http://schemas.microsoft.com/office/powerpoint/2010/main" val="2809188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81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9A4429-44D7-499D-BC11-51F82E41BC7D}" type="slidenum">
              <a:rPr lang="ru-RU" altLang="ru-RU" smtClean="0">
                <a:latin typeface="Times New Roman" pitchFamily="18" charset="0"/>
              </a:rPr>
              <a:pPr eaLnBrk="1" hangingPunct="1">
                <a:spcBef>
                  <a:spcPct val="0"/>
                </a:spcBef>
              </a:pPr>
              <a:t>34</a:t>
            </a:fld>
            <a:endParaRPr lang="ru-RU" altLang="ru-RU" smtClean="0">
              <a:latin typeface="Times New Roman" pitchFamily="18" charset="0"/>
            </a:endParaRPr>
          </a:p>
        </p:txBody>
      </p:sp>
    </p:spTree>
    <p:extLst>
      <p:ext uri="{BB962C8B-B14F-4D97-AF65-F5344CB8AC3E}">
        <p14:creationId xmlns:p14="http://schemas.microsoft.com/office/powerpoint/2010/main" val="270711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01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DBD8DE9-5CE5-4B24-99D4-413BB922BDFA}" type="slidenum">
              <a:rPr lang="ru-RU" altLang="ru-RU" smtClean="0">
                <a:latin typeface="Times New Roman" pitchFamily="18" charset="0"/>
              </a:rPr>
              <a:pPr eaLnBrk="1" hangingPunct="1">
                <a:spcBef>
                  <a:spcPct val="0"/>
                </a:spcBef>
              </a:pPr>
              <a:t>94</a:t>
            </a:fld>
            <a:endParaRPr lang="ru-RU" altLang="ru-RU"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p:cNvSpPr>
          <p:nvPr>
            <p:ph type="sldImg"/>
          </p:nvPr>
        </p:nvSpPr>
        <p:spPr bwMode="auto">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150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CEC46-683D-437C-84F9-A8630FA3B1D0}" type="slidenum">
              <a:rPr lang="ru-RU"/>
              <a:pPr fontAlgn="base">
                <a:spcBef>
                  <a:spcPct val="0"/>
                </a:spcBef>
                <a:spcAft>
                  <a:spcPct val="0"/>
                </a:spcAft>
                <a:defRPr/>
              </a:pPr>
              <a:t>62</a:t>
            </a:fld>
            <a:endParaRPr lang="ru-RU"/>
          </a:p>
        </p:txBody>
      </p:sp>
    </p:spTree>
    <p:extLst>
      <p:ext uri="{BB962C8B-B14F-4D97-AF65-F5344CB8AC3E}">
        <p14:creationId xmlns:p14="http://schemas.microsoft.com/office/powerpoint/2010/main" val="349778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91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73F47A-E2EC-4B87-8AB3-715BB4D18B14}" type="slidenum">
              <a:rPr lang="ru-RU" altLang="ru-RU" sz="1200">
                <a:solidFill>
                  <a:prstClr val="black"/>
                </a:solidFill>
              </a:rPr>
              <a:pPr eaLnBrk="1" hangingPunct="1"/>
              <a:t>84</a:t>
            </a:fld>
            <a:endParaRPr lang="ru-RU" altLang="ru-RU"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85</a:t>
            </a:fld>
            <a:endParaRPr lang="ru-RU" altLang="ru-RU"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88</a:t>
            </a:fld>
            <a:endParaRPr lang="ru-RU" altLang="ru-RU"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90</a:t>
            </a:fld>
            <a:endParaRPr lang="ru-RU" altLang="ru-RU"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957B6CC-2C53-4119-BB86-C637EE6AF510}" type="slidenum">
              <a:rPr lang="ru-RU" altLang="ru-RU" smtClean="0">
                <a:latin typeface="Times New Roman" pitchFamily="18" charset="0"/>
              </a:rPr>
              <a:pPr eaLnBrk="1" hangingPunct="1">
                <a:spcBef>
                  <a:spcPct val="0"/>
                </a:spcBef>
              </a:pPr>
              <a:t>91</a:t>
            </a:fld>
            <a:endParaRPr lang="ru-RU" altLang="ru-RU"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92</a:t>
            </a:fld>
            <a:endParaRPr lang="ru-RU" altLang="ru-RU"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93</a:t>
            </a:fld>
            <a:endParaRPr lang="ru-RU" altLang="ru-RU"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pPr>
                <a:defRPr/>
              </a:pPr>
              <a:t>‹#›</a:t>
            </a:fld>
            <a:endParaRPr lang="ru-RU"/>
          </a:p>
        </p:txBody>
      </p:sp>
    </p:spTree>
    <p:extLst>
      <p:ext uri="{BB962C8B-B14F-4D97-AF65-F5344CB8AC3E}">
        <p14:creationId xmlns:p14="http://schemas.microsoft.com/office/powerpoint/2010/main" val="338257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pPr>
                <a:defRPr/>
              </a:pPr>
              <a:t>‹#›</a:t>
            </a:fld>
            <a:endParaRPr lang="ru-RU"/>
          </a:p>
        </p:txBody>
      </p:sp>
    </p:spTree>
    <p:extLst>
      <p:ext uri="{BB962C8B-B14F-4D97-AF65-F5344CB8AC3E}">
        <p14:creationId xmlns:p14="http://schemas.microsoft.com/office/powerpoint/2010/main" val="1953954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pPr>
                <a:defRPr/>
              </a:pPr>
              <a:t>‹#›</a:t>
            </a:fld>
            <a:endParaRPr lang="ru-RU"/>
          </a:p>
        </p:txBody>
      </p:sp>
    </p:spTree>
    <p:extLst>
      <p:ext uri="{BB962C8B-B14F-4D97-AF65-F5344CB8AC3E}">
        <p14:creationId xmlns:p14="http://schemas.microsoft.com/office/powerpoint/2010/main" val="47867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AEBAB8A-EE48-489A-9489-3F4F6EB2C3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24854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8328968-5F69-4FAD-A3E8-F873293C02C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76027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5982603-1241-4FC0-AB26-8EE4098325A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1577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D9492C8-95C2-4961-9507-267842361BC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31543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6BE6B92-77F4-42A6-BA55-A6FC40B97BC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80357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A458E7A-7B6D-42ED-92A0-CF786A9C138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448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9C5E391-DBD9-4B3E-A69F-C1B6856242A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4855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39EE1FD5-B4F3-4795-8AA8-8ED9EF0056F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5431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pPr>
                <a:defRPr/>
              </a:pPr>
              <a:t>‹#›</a:t>
            </a:fld>
            <a:endParaRPr lang="ru-RU"/>
          </a:p>
        </p:txBody>
      </p:sp>
    </p:spTree>
    <p:extLst>
      <p:ext uri="{BB962C8B-B14F-4D97-AF65-F5344CB8AC3E}">
        <p14:creationId xmlns:p14="http://schemas.microsoft.com/office/powerpoint/2010/main" val="1843608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C111D3D-97CE-42D9-BAE2-CA928D01C9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7491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CE5886E-6683-463D-BD57-C0B9CFC9A8C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59881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D58E15E-14DB-422E-9AA0-303DF3D4EF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300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13263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476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50978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95746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27292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3043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70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pPr>
                <a:defRPr/>
              </a:pPr>
              <a:t>‹#›</a:t>
            </a:fld>
            <a:endParaRPr lang="ru-RU"/>
          </a:p>
        </p:txBody>
      </p:sp>
    </p:spTree>
    <p:extLst>
      <p:ext uri="{BB962C8B-B14F-4D97-AF65-F5344CB8AC3E}">
        <p14:creationId xmlns:p14="http://schemas.microsoft.com/office/powerpoint/2010/main" val="4236694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99846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22098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10066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42135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1820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8843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4390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2912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690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483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pPr>
                <a:defRPr/>
              </a:pPr>
              <a:t>‹#›</a:t>
            </a:fld>
            <a:endParaRPr lang="ru-RU"/>
          </a:p>
        </p:txBody>
      </p:sp>
    </p:spTree>
    <p:extLst>
      <p:ext uri="{BB962C8B-B14F-4D97-AF65-F5344CB8AC3E}">
        <p14:creationId xmlns:p14="http://schemas.microsoft.com/office/powerpoint/2010/main" val="3929808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1566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6290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5862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0302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02.12.2022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277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91740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42233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8465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8906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2097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pPr>
                <a:defRPr/>
              </a:pPr>
              <a:t>‹#›</a:t>
            </a:fld>
            <a:endParaRPr lang="ru-RU"/>
          </a:p>
        </p:txBody>
      </p:sp>
    </p:spTree>
    <p:extLst>
      <p:ext uri="{BB962C8B-B14F-4D97-AF65-F5344CB8AC3E}">
        <p14:creationId xmlns:p14="http://schemas.microsoft.com/office/powerpoint/2010/main" val="1557037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06847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14283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89439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18066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62762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88639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73791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93959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03863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7054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pPr>
                <a:defRPr/>
              </a:pPr>
              <a:t>‹#›</a:t>
            </a:fld>
            <a:endParaRPr lang="ru-RU"/>
          </a:p>
        </p:txBody>
      </p:sp>
    </p:spTree>
    <p:extLst>
      <p:ext uri="{BB962C8B-B14F-4D97-AF65-F5344CB8AC3E}">
        <p14:creationId xmlns:p14="http://schemas.microsoft.com/office/powerpoint/2010/main" val="1444010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24778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50471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91150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79188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618293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61480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28591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467014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3309939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E91DDC-8BDF-4800-993F-06F8B744DC1B}"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2362422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pPr>
                <a:defRPr/>
              </a:pPr>
              <a:t>‹#›</a:t>
            </a:fld>
            <a:endParaRPr lang="ru-RU"/>
          </a:p>
        </p:txBody>
      </p:sp>
    </p:spTree>
    <p:extLst>
      <p:ext uri="{BB962C8B-B14F-4D97-AF65-F5344CB8AC3E}">
        <p14:creationId xmlns:p14="http://schemas.microsoft.com/office/powerpoint/2010/main" val="585954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E91DDC-8BDF-4800-993F-06F8B744DC1B}" type="datetimeFigureOut">
              <a:rPr lang="ru-RU" smtClean="0"/>
              <a:t>02.12.2022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3250396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E91DDC-8BDF-4800-993F-06F8B744DC1B}" type="datetimeFigureOut">
              <a:rPr lang="ru-RU" smtClean="0"/>
              <a:t>02.12.2022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3629071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E91DDC-8BDF-4800-993F-06F8B744DC1B}" type="datetimeFigureOut">
              <a:rPr lang="ru-RU" smtClean="0"/>
              <a:t>02.12.2022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96291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E91DDC-8BDF-4800-993F-06F8B744DC1B}" type="datetimeFigureOut">
              <a:rPr lang="ru-RU" smtClean="0"/>
              <a:t>02.12.2022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945811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E91DDC-8BDF-4800-993F-06F8B744DC1B}" type="datetimeFigureOut">
              <a:rPr lang="ru-RU" smtClean="0"/>
              <a:t>02.12.2022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952755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E91DDC-8BDF-4800-993F-06F8B744DC1B}" type="datetimeFigureOut">
              <a:rPr lang="ru-RU" smtClean="0"/>
              <a:t>02.12.2022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2498398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401179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551931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33A1BEA-5AF0-4961-A652-5801312CC9B9}" type="slidenum">
              <a:rPr lang="ru-RU"/>
              <a:pPr>
                <a:defRPr/>
              </a:pPr>
              <a:t>‹#›</a:t>
            </a:fld>
            <a:endParaRPr lang="ru-RU"/>
          </a:p>
        </p:txBody>
      </p:sp>
    </p:spTree>
    <p:extLst>
      <p:ext uri="{BB962C8B-B14F-4D97-AF65-F5344CB8AC3E}">
        <p14:creationId xmlns:p14="http://schemas.microsoft.com/office/powerpoint/2010/main" val="31794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495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600200"/>
            <a:ext cx="4038600" cy="4495800"/>
          </a:xfrm>
        </p:spPr>
        <p:txBody>
          <a:bodyPr rtlCol="0">
            <a:normAutofit/>
          </a:bodyPr>
          <a:lstStyle/>
          <a:p>
            <a:pPr lvl="0"/>
            <a:endParaRPr lang="ru-RU" noProof="0" smtClean="0"/>
          </a:p>
        </p:txBody>
      </p:sp>
      <p:sp>
        <p:nvSpPr>
          <p:cNvPr id="5" name="Дата 4"/>
          <p:cNvSpPr>
            <a:spLocks noGrp="1"/>
          </p:cNvSpPr>
          <p:nvPr>
            <p:ph type="dt" sz="half" idx="10"/>
          </p:nvPr>
        </p:nvSpPr>
        <p:spPr>
          <a:xfrm>
            <a:off x="457200" y="6248400"/>
            <a:ext cx="2133600" cy="45720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pPr>
              <a:defRPr/>
            </a:pPr>
            <a:fld id="{1C6F8334-D36F-4818-B1F7-DD5F2D735299}" type="slidenum">
              <a:rPr lang="ru-RU"/>
              <a:pPr>
                <a:defRPr/>
              </a:pPr>
              <a:t>‹#›</a:t>
            </a:fld>
            <a:endParaRPr lang="ru-RU"/>
          </a:p>
        </p:txBody>
      </p:sp>
    </p:spTree>
    <p:extLst>
      <p:ext uri="{BB962C8B-B14F-4D97-AF65-F5344CB8AC3E}">
        <p14:creationId xmlns:p14="http://schemas.microsoft.com/office/powerpoint/2010/main" val="69984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pPr>
                <a:defRPr/>
              </a:pPr>
              <a:t>‹#›</a:t>
            </a:fld>
            <a:endParaRPr lang="ru-RU"/>
          </a:p>
        </p:txBody>
      </p:sp>
    </p:spTree>
    <p:extLst>
      <p:ext uri="{BB962C8B-B14F-4D97-AF65-F5344CB8AC3E}">
        <p14:creationId xmlns:p14="http://schemas.microsoft.com/office/powerpoint/2010/main" val="8493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pPr>
                <a:defRPr/>
              </a:pPr>
              <a:t>‹#›</a:t>
            </a:fld>
            <a:endParaRPr lang="ru-RU"/>
          </a:p>
        </p:txBody>
      </p:sp>
    </p:spTree>
    <p:extLst>
      <p:ext uri="{BB962C8B-B14F-4D97-AF65-F5344CB8AC3E}">
        <p14:creationId xmlns:p14="http://schemas.microsoft.com/office/powerpoint/2010/main" val="250767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mn-cs"/>
              </a:defRPr>
            </a:lvl1pPr>
          </a:lstStyle>
          <a:p>
            <a:pPr>
              <a:defRPr/>
            </a:pPr>
            <a:fld id="{2E6CE1F8-EE9D-4C85-A95C-2431A9FC5A2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792087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743260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black">
                    <a:tint val="75000"/>
                  </a:prstClr>
                </a:solidFill>
                <a:latin typeface="Calibri"/>
              </a:rPr>
              <a:pPr fontAlgn="auto">
                <a:spcBef>
                  <a:spcPts val="0"/>
                </a:spcBef>
                <a:spcAft>
                  <a:spcPts val="0"/>
                </a:spcAft>
              </a:pPr>
              <a:t>02.12.2022</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9488255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3237054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15635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E91DDC-8BDF-4800-993F-06F8B744DC1B}" type="datetimeFigureOut">
              <a:rPr lang="ru-RU" smtClean="0"/>
              <a:t>02.12.2022</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E690BF-2B7D-4BF1-94A0-381D5B8B37B6}" type="slidenum">
              <a:rPr lang="ru-RU" smtClean="0"/>
              <a:t>‹#›</a:t>
            </a:fld>
            <a:endParaRPr lang="ru-RU"/>
          </a:p>
        </p:txBody>
      </p:sp>
    </p:spTree>
    <p:extLst>
      <p:ext uri="{BB962C8B-B14F-4D97-AF65-F5344CB8AC3E}">
        <p14:creationId xmlns:p14="http://schemas.microsoft.com/office/powerpoint/2010/main" val="188833879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13.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diagramData" Target="../diagrams/data4.xml"/><Relationship Id="rId16"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15.png"/><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diagramData" Target="../diagrams/data6.xml"/><Relationship Id="rId16"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image" Target="../media/image20.png"/><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9.xml"/><Relationship Id="rId7" Type="http://schemas.openxmlformats.org/officeDocument/2006/relationships/image" Target="../media/image33.png"/><Relationship Id="rId2" Type="http://schemas.openxmlformats.org/officeDocument/2006/relationships/diagramData" Target="../diagrams/data9.xml"/><Relationship Id="rId1" Type="http://schemas.openxmlformats.org/officeDocument/2006/relationships/slideLayout" Target="../slideLayouts/slideLayout6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8.jpe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110.jpeg"/></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9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image" Target="../media/image117.jpeg"/><Relationship Id="rId5" Type="http://schemas.openxmlformats.org/officeDocument/2006/relationships/diagramQuickStyle" Target="../diagrams/quickStyle20.xml"/><Relationship Id="rId10" Type="http://schemas.openxmlformats.org/officeDocument/2006/relationships/image" Target="../media/image116.png"/><Relationship Id="rId4" Type="http://schemas.openxmlformats.org/officeDocument/2006/relationships/diagramLayout" Target="../diagrams/layout20.xml"/><Relationship Id="rId9"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614433"/>
            <a:ext cx="9144000" cy="5632311"/>
          </a:xfrm>
          <a:prstGeom prst="rect">
            <a:avLst/>
          </a:prstGeom>
          <a:noFill/>
          <a:ln w="9525">
            <a:noFill/>
            <a:miter lim="800000"/>
            <a:headEnd/>
            <a:tailEnd/>
          </a:ln>
          <a:effectLst/>
        </p:spPr>
        <p:txBody>
          <a:bodyPr anchor="ctr">
            <a:spAutoFit/>
          </a:bodyPr>
          <a:lstStyle/>
          <a:p>
            <a:pPr algn="ctr">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University</a:t>
            </a:r>
            <a:endParaRPr lang="ru-RU" dirty="0">
              <a:solidFill>
                <a:prstClr val="black"/>
              </a:solidFill>
            </a:endParaRPr>
          </a:p>
          <a:p>
            <a:pPr algn="ctr">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Topic: Digestion of proteins. Amino acid </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metabolism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at the carboxyl group</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r>
              <a:rPr lang="en-US" sz="2800" dirty="0">
                <a:solidFill>
                  <a:prstClr val="black"/>
                </a:solidFill>
                <a:latin typeface="Arial" pitchFamily="34" charset="0"/>
                <a:ea typeface="Times New Roman" pitchFamily="18" charset="0"/>
              </a:rPr>
              <a:t>Lecture No. </a:t>
            </a:r>
            <a:r>
              <a:rPr lang="ru-RU" sz="2800" dirty="0">
                <a:solidFill>
                  <a:prstClr val="black"/>
                </a:solidFill>
                <a:latin typeface="Arial" pitchFamily="34" charset="0"/>
                <a:ea typeface="Times New Roman" pitchFamily="18" charset="0"/>
              </a:rPr>
              <a:t>9</a:t>
            </a:r>
            <a:r>
              <a:rPr lang="en-US" sz="2800" dirty="0" smtClean="0">
                <a:solidFill>
                  <a:prstClr val="black"/>
                </a:solidFill>
                <a:latin typeface="Arial" pitchFamily="34" charset="0"/>
                <a:ea typeface="Times New Roman" pitchFamily="18" charset="0"/>
              </a:rPr>
              <a:t> </a:t>
            </a:r>
            <a:r>
              <a:rPr lang="en-US" sz="2800" dirty="0">
                <a:solidFill>
                  <a:prstClr val="black"/>
                </a:solidFill>
                <a:latin typeface="Arial" pitchFamily="34" charset="0"/>
                <a:ea typeface="Times New Roman" pitchFamily="18" charset="0"/>
              </a:rPr>
              <a:t>on the discipline "biochemistry" for 2nd year students</a:t>
            </a:r>
            <a:endParaRPr lang="ru-RU" sz="2800" dirty="0">
              <a:solidFill>
                <a:prstClr val="black"/>
              </a:solidFill>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r>
              <a:rPr lang="en-GB" sz="2800" dirty="0">
                <a:solidFill>
                  <a:prstClr val="black"/>
                </a:solidFill>
                <a:latin typeface="Arial" pitchFamily="34" charset="0"/>
                <a:ea typeface="Times New Roman" pitchFamily="18" charset="0"/>
              </a:rPr>
              <a:t>Lecturer: </a:t>
            </a:r>
            <a:r>
              <a:rPr lang="en-GB" sz="2800" dirty="0" err="1">
                <a:solidFill>
                  <a:prstClr val="black"/>
                </a:solidFill>
                <a:latin typeface="Arial" pitchFamily="34" charset="0"/>
                <a:ea typeface="Times New Roman" pitchFamily="18" charset="0"/>
              </a:rPr>
              <a:t>Panina</a:t>
            </a:r>
            <a:r>
              <a:rPr lang="en-GB" sz="2800" dirty="0">
                <a:solidFill>
                  <a:prstClr val="black"/>
                </a:solidFill>
                <a:latin typeface="Arial" pitchFamily="34" charset="0"/>
                <a:ea typeface="Times New Roman" pitchFamily="18" charset="0"/>
              </a:rPr>
              <a:t> </a:t>
            </a:r>
            <a:r>
              <a:rPr lang="en-GB" sz="2800" dirty="0" err="1">
                <a:solidFill>
                  <a:prstClr val="black"/>
                </a:solidFill>
                <a:latin typeface="Arial" pitchFamily="34" charset="0"/>
                <a:ea typeface="Times New Roman" pitchFamily="18" charset="0"/>
              </a:rPr>
              <a:t>Yu.A</a:t>
            </a:r>
            <a:r>
              <a:rPr lang="en-GB" sz="2800" dirty="0">
                <a:solidFill>
                  <a:prstClr val="black"/>
                </a:solidFill>
                <a:latin typeface="Arial" pitchFamily="34" charset="0"/>
                <a:ea typeface="Times New Roman" pitchFamily="18" charset="0"/>
              </a:rPr>
              <a:t>.</a:t>
            </a:r>
            <a:endParaRPr lang="ru-RU" sz="2800" dirty="0">
              <a:solidFill>
                <a:prstClr val="black"/>
              </a:solidFill>
              <a:latin typeface="Arial" pitchFamily="34" charset="0"/>
              <a:ea typeface="Times New Roman" pitchFamily="18" charset="0"/>
            </a:endParaRPr>
          </a:p>
          <a:p>
            <a:pPr algn="ctr">
              <a:defRPr/>
            </a:pPr>
            <a:r>
              <a:rPr lang="en-GB" sz="2800" dirty="0">
                <a:solidFill>
                  <a:prstClr val="black"/>
                </a:solidFill>
                <a:latin typeface="Arial" pitchFamily="34" charset="0"/>
                <a:ea typeface="Times New Roman" pitchFamily="18" charset="0"/>
              </a:rPr>
              <a:t>Authors: </a:t>
            </a:r>
            <a:r>
              <a:rPr lang="en-GB" sz="2800" dirty="0" err="1">
                <a:solidFill>
                  <a:prstClr val="black"/>
                </a:solidFill>
                <a:latin typeface="Arial" pitchFamily="34" charset="0"/>
                <a:ea typeface="Times New Roman" pitchFamily="18" charset="0"/>
              </a:rPr>
              <a:t>Panina</a:t>
            </a:r>
            <a:r>
              <a:rPr lang="en-GB" sz="2800" dirty="0">
                <a:solidFill>
                  <a:prstClr val="black"/>
                </a:solidFill>
                <a:latin typeface="Arial" pitchFamily="34" charset="0"/>
                <a:ea typeface="Times New Roman" pitchFamily="18" charset="0"/>
              </a:rPr>
              <a:t> </a:t>
            </a:r>
            <a:r>
              <a:rPr lang="en-GB" sz="2800" dirty="0" err="1">
                <a:solidFill>
                  <a:prstClr val="black"/>
                </a:solidFill>
                <a:latin typeface="Arial" pitchFamily="34" charset="0"/>
                <a:ea typeface="Times New Roman" pitchFamily="18" charset="0"/>
              </a:rPr>
              <a:t>Yu.A</a:t>
            </a:r>
            <a:r>
              <a:rPr lang="en-GB" sz="2800" dirty="0">
                <a:solidFill>
                  <a:prstClr val="black"/>
                </a:solidFill>
                <a:latin typeface="Arial" pitchFamily="34" charset="0"/>
                <a:ea typeface="Times New Roman" pitchFamily="18" charset="0"/>
              </a:rPr>
              <a:t>., Malinovskaya N.A.</a:t>
            </a:r>
            <a:endParaRPr lang="ru-RU" sz="2800" dirty="0">
              <a:solidFill>
                <a:prstClr val="black"/>
              </a:solidFill>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endParaRPr lang="ru-RU" dirty="0">
              <a:solidFill>
                <a:prstClr val="black"/>
              </a:solidFill>
              <a:latin typeface="Arial" pitchFamily="34" charset="0"/>
            </a:endParaRPr>
          </a:p>
          <a:p>
            <a:pPr algn="ctr">
              <a:defRPr/>
            </a:pPr>
            <a:r>
              <a:rPr lang="en-GB" sz="2000" dirty="0">
                <a:solidFill>
                  <a:prstClr val="black"/>
                </a:solidFill>
                <a:latin typeface="Arial" pitchFamily="34" charset="0"/>
                <a:ea typeface="Times New Roman" pitchFamily="18" charset="0"/>
              </a:rPr>
              <a:t>Krasnoyarsk</a:t>
            </a:r>
            <a:r>
              <a:rPr lang="ru-RU" sz="2000" dirty="0">
                <a:solidFill>
                  <a:prstClr val="black"/>
                </a:solidFill>
                <a:latin typeface="Arial" pitchFamily="34" charset="0"/>
                <a:ea typeface="Times New Roman" pitchFamily="18" charset="0"/>
              </a:rPr>
              <a:t>, </a:t>
            </a:r>
            <a:r>
              <a:rPr lang="ru-RU" sz="2000" dirty="0" smtClean="0">
                <a:solidFill>
                  <a:prstClr val="black"/>
                </a:solidFill>
                <a:latin typeface="Arial" pitchFamily="34" charset="0"/>
                <a:ea typeface="Times New Roman" pitchFamily="18" charset="0"/>
              </a:rPr>
              <a:t>202</a:t>
            </a:r>
            <a:r>
              <a:rPr lang="en-GB" sz="2000" dirty="0">
                <a:solidFill>
                  <a:prstClr val="black"/>
                </a:solidFill>
                <a:latin typeface="Arial" pitchFamily="34" charset="0"/>
                <a:ea typeface="Times New Roman" pitchFamily="18" charset="0"/>
              </a:rPr>
              <a:t>2</a:t>
            </a:r>
            <a:endParaRPr lang="ru-RU" sz="2800" dirty="0">
              <a:solidFill>
                <a:prstClr val="black"/>
              </a:solidFill>
              <a:latin typeface="Arial" pitchFamily="34" charset="0"/>
            </a:endParaRPr>
          </a:p>
        </p:txBody>
      </p:sp>
    </p:spTree>
    <p:extLst>
      <p:ext uri="{BB962C8B-B14F-4D97-AF65-F5344CB8AC3E}">
        <p14:creationId xmlns:p14="http://schemas.microsoft.com/office/powerpoint/2010/main" val="276673453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332656"/>
            <a:ext cx="8626225" cy="5771728"/>
          </a:xfrm>
          <a:prstGeom prst="rect">
            <a:avLst/>
          </a:prstGeom>
        </p:spPr>
      </p:pic>
    </p:spTree>
    <p:extLst>
      <p:ext uri="{BB962C8B-B14F-4D97-AF65-F5344CB8AC3E}">
        <p14:creationId xmlns:p14="http://schemas.microsoft.com/office/powerpoint/2010/main" val="3160452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714375" y="-214313"/>
            <a:ext cx="7772400" cy="1143001"/>
          </a:xfrm>
        </p:spPr>
        <p:txBody>
          <a:bodyPr/>
          <a:lstStyle/>
          <a:p>
            <a:pPr eaLnBrk="1" hangingPunct="1"/>
            <a:r>
              <a:rPr lang="en-US" altLang="ru-RU" sz="4000" b="1" dirty="0" err="1">
                <a:solidFill>
                  <a:srgbClr val="FF0000"/>
                </a:solidFill>
              </a:rPr>
              <a:t>Proteinogenic</a:t>
            </a:r>
            <a:r>
              <a:rPr lang="en-US" altLang="ru-RU" sz="4000" b="1" dirty="0">
                <a:solidFill>
                  <a:srgbClr val="FF0000"/>
                </a:solidFill>
              </a:rPr>
              <a:t> amino acids</a:t>
            </a:r>
            <a:endParaRPr lang="ru-RU" altLang="ru-RU" sz="4000" b="1" dirty="0" smtClean="0">
              <a:solidFill>
                <a:srgbClr val="FF0000"/>
              </a:solidFill>
            </a:endParaRPr>
          </a:p>
        </p:txBody>
      </p:sp>
      <p:graphicFrame>
        <p:nvGraphicFramePr>
          <p:cNvPr id="2" name="Схема 1"/>
          <p:cNvGraphicFramePr/>
          <p:nvPr>
            <p:extLst>
              <p:ext uri="{D42A27DB-BD31-4B8C-83A1-F6EECF244321}">
                <p14:modId xmlns:p14="http://schemas.microsoft.com/office/powerpoint/2010/main" val="119970759"/>
              </p:ext>
            </p:extLst>
          </p:nvPr>
        </p:nvGraphicFramePr>
        <p:xfrm>
          <a:off x="107504" y="692696"/>
          <a:ext cx="468052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extLst>
              <p:ext uri="{D42A27DB-BD31-4B8C-83A1-F6EECF244321}">
                <p14:modId xmlns:p14="http://schemas.microsoft.com/office/powerpoint/2010/main" val="3956350244"/>
              </p:ext>
            </p:extLst>
          </p:nvPr>
        </p:nvGraphicFramePr>
        <p:xfrm>
          <a:off x="4788024" y="692696"/>
          <a:ext cx="4680520" cy="6048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6832" t="47029" r="6353" b="26485"/>
          <a:stretch/>
        </p:blipFill>
        <p:spPr bwMode="auto">
          <a:xfrm>
            <a:off x="-26615" y="3899706"/>
            <a:ext cx="1716057" cy="6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7640" r="18702" b="91102"/>
          <a:stretch/>
        </p:blipFill>
        <p:spPr bwMode="auto">
          <a:xfrm>
            <a:off x="17189" y="908720"/>
            <a:ext cx="1835563" cy="35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30868" t="6697" r="20003" b="76143"/>
          <a:stretch/>
        </p:blipFill>
        <p:spPr bwMode="auto">
          <a:xfrm>
            <a:off x="147228" y="1844824"/>
            <a:ext cx="1575483"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6391" t="23940" r="24724" b="50000"/>
          <a:stretch/>
        </p:blipFill>
        <p:spPr bwMode="auto">
          <a:xfrm>
            <a:off x="34379" y="2780928"/>
            <a:ext cx="1609726" cy="83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74012" r="24988"/>
          <a:stretch/>
        </p:blipFill>
        <p:spPr bwMode="auto">
          <a:xfrm>
            <a:off x="15329" y="5013176"/>
            <a:ext cx="1588315"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20144" t="7971" r="13669" b="46014"/>
          <a:stretch/>
        </p:blipFill>
        <p:spPr bwMode="auto">
          <a:xfrm>
            <a:off x="17189" y="6021288"/>
            <a:ext cx="1752600"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5755" t="50000" r="13309"/>
          <a:stretch/>
        </p:blipFill>
        <p:spPr bwMode="auto">
          <a:xfrm>
            <a:off x="4283968" y="759345"/>
            <a:ext cx="214312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5952" t="50000" r="13492" b="7762"/>
          <a:stretch/>
        </p:blipFill>
        <p:spPr bwMode="auto">
          <a:xfrm>
            <a:off x="4261867" y="2958295"/>
            <a:ext cx="1933575" cy="47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5489" r="22047" b="54770"/>
          <a:stretch/>
        </p:blipFill>
        <p:spPr bwMode="auto">
          <a:xfrm>
            <a:off x="4358976" y="1916832"/>
            <a:ext cx="173935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4072" r="8504"/>
          <a:stretch/>
        </p:blipFill>
        <p:spPr bwMode="auto">
          <a:xfrm>
            <a:off x="4261867" y="3929795"/>
            <a:ext cx="208178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l="4581" r="7770" b="16197"/>
          <a:stretch/>
        </p:blipFill>
        <p:spPr bwMode="auto">
          <a:xfrm>
            <a:off x="4248150" y="5013176"/>
            <a:ext cx="20955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17">
            <a:extLst>
              <a:ext uri="{28A0092B-C50C-407E-A947-70E740481C1C}">
                <a14:useLocalDpi xmlns:a14="http://schemas.microsoft.com/office/drawing/2010/main" val="0"/>
              </a:ext>
            </a:extLst>
          </a:blip>
          <a:srcRect l="11975" r="9594" b="50000"/>
          <a:stretch/>
        </p:blipFill>
        <p:spPr bwMode="auto">
          <a:xfrm>
            <a:off x="4241998" y="6097488"/>
            <a:ext cx="2185095"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595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714375" y="-214313"/>
            <a:ext cx="7772400" cy="1143001"/>
          </a:xfrm>
        </p:spPr>
        <p:txBody>
          <a:bodyPr/>
          <a:lstStyle/>
          <a:p>
            <a:pPr eaLnBrk="1" hangingPunct="1"/>
            <a:r>
              <a:rPr lang="en-US" altLang="ru-RU" sz="4000" b="1" dirty="0" err="1">
                <a:solidFill>
                  <a:srgbClr val="FF0000"/>
                </a:solidFill>
              </a:rPr>
              <a:t>Proteinogenic</a:t>
            </a:r>
            <a:r>
              <a:rPr lang="en-US" altLang="ru-RU" sz="4000" b="1" dirty="0">
                <a:solidFill>
                  <a:srgbClr val="FF0000"/>
                </a:solidFill>
              </a:rPr>
              <a:t> amino acids</a:t>
            </a:r>
            <a:endParaRPr lang="ru-RU" altLang="ru-RU" sz="4000" b="1" dirty="0" smtClean="0">
              <a:solidFill>
                <a:srgbClr val="FF0000"/>
              </a:solidFill>
            </a:endParaRPr>
          </a:p>
        </p:txBody>
      </p:sp>
      <p:graphicFrame>
        <p:nvGraphicFramePr>
          <p:cNvPr id="2" name="Схема 1"/>
          <p:cNvGraphicFramePr/>
          <p:nvPr>
            <p:extLst>
              <p:ext uri="{D42A27DB-BD31-4B8C-83A1-F6EECF244321}">
                <p14:modId xmlns:p14="http://schemas.microsoft.com/office/powerpoint/2010/main" val="3547610757"/>
              </p:ext>
            </p:extLst>
          </p:nvPr>
        </p:nvGraphicFramePr>
        <p:xfrm>
          <a:off x="107504" y="692696"/>
          <a:ext cx="468052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extLst>
              <p:ext uri="{D42A27DB-BD31-4B8C-83A1-F6EECF244321}">
                <p14:modId xmlns:p14="http://schemas.microsoft.com/office/powerpoint/2010/main" val="83155259"/>
              </p:ext>
            </p:extLst>
          </p:nvPr>
        </p:nvGraphicFramePr>
        <p:xfrm>
          <a:off x="4463480" y="692696"/>
          <a:ext cx="4680520" cy="51125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1675184" y="5663411"/>
            <a:ext cx="4980851" cy="646331"/>
          </a:xfrm>
          <a:prstGeom prst="rect">
            <a:avLst/>
          </a:prstGeom>
          <a:noFill/>
        </p:spPr>
        <p:txBody>
          <a:bodyPr wrap="none" rtlCol="0">
            <a:spAutoFit/>
          </a:bodyPr>
          <a:lstStyle/>
          <a:p>
            <a:r>
              <a:rPr lang="en-US" sz="3600" dirty="0" err="1">
                <a:solidFill>
                  <a:srgbClr val="FF0000"/>
                </a:solidFill>
              </a:rPr>
              <a:t>proteinogenic</a:t>
            </a:r>
            <a:r>
              <a:rPr lang="en-US" sz="3600" dirty="0">
                <a:solidFill>
                  <a:srgbClr val="FF0000"/>
                </a:solidFill>
              </a:rPr>
              <a:t> </a:t>
            </a:r>
            <a:r>
              <a:rPr lang="en-US" sz="3600" dirty="0" err="1">
                <a:solidFill>
                  <a:srgbClr val="FF0000"/>
                </a:solidFill>
              </a:rPr>
              <a:t>imino</a:t>
            </a:r>
            <a:r>
              <a:rPr lang="en-US" sz="3600" dirty="0">
                <a:solidFill>
                  <a:srgbClr val="FF0000"/>
                </a:solidFill>
              </a:rPr>
              <a:t> acids</a:t>
            </a:r>
            <a:endParaRPr lang="ru-RU" sz="3600" dirty="0">
              <a:solidFill>
                <a:srgbClr val="FF0000"/>
              </a:solidFill>
            </a:endParaRPr>
          </a:p>
        </p:txBody>
      </p:sp>
      <p:cxnSp>
        <p:nvCxnSpPr>
          <p:cNvPr id="6" name="Прямая со стрелкой 5"/>
          <p:cNvCxnSpPr/>
          <p:nvPr/>
        </p:nvCxnSpPr>
        <p:spPr>
          <a:xfrm flipH="1" flipV="1">
            <a:off x="3131840" y="5733256"/>
            <a:ext cx="576064" cy="180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V="1">
            <a:off x="6012160" y="5733256"/>
            <a:ext cx="576064" cy="180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2636" t="50000" r="3891"/>
          <a:stretch/>
        </p:blipFill>
        <p:spPr bwMode="auto">
          <a:xfrm>
            <a:off x="-16693" y="1916833"/>
            <a:ext cx="1780381"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2675" t="42041" r="9931"/>
          <a:stretch/>
        </p:blipFill>
        <p:spPr bwMode="auto">
          <a:xfrm>
            <a:off x="35249" y="740322"/>
            <a:ext cx="1754013" cy="75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r="27400" b="60126"/>
          <a:stretch/>
        </p:blipFill>
        <p:spPr bwMode="auto">
          <a:xfrm>
            <a:off x="0" y="2964689"/>
            <a:ext cx="1708373" cy="60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5071" t="42383" r="3884" b="14869"/>
          <a:stretch/>
        </p:blipFill>
        <p:spPr bwMode="auto">
          <a:xfrm>
            <a:off x="2195736" y="6247260"/>
            <a:ext cx="2986709" cy="61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27484" r="24756" b="57188"/>
          <a:stretch/>
        </p:blipFill>
        <p:spPr bwMode="auto">
          <a:xfrm>
            <a:off x="35249" y="4098032"/>
            <a:ext cx="1524000" cy="53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5148064" y="6093296"/>
            <a:ext cx="1563248" cy="677108"/>
          </a:xfrm>
          <a:prstGeom prst="rect">
            <a:avLst/>
          </a:prstGeom>
        </p:spPr>
        <p:txBody>
          <a:bodyPr wrap="none">
            <a:spAutoFit/>
          </a:bodyPr>
          <a:lstStyle/>
          <a:p>
            <a:r>
              <a:rPr lang="en-US" sz="3800" dirty="0" err="1">
                <a:solidFill>
                  <a:srgbClr val="000000"/>
                </a:solidFill>
              </a:rPr>
              <a:t>cystine</a:t>
            </a:r>
            <a:endParaRPr lang="ru-RU" sz="3800" dirty="0">
              <a:solidFill>
                <a:srgbClr val="000000"/>
              </a:solidFill>
            </a:endParaRPr>
          </a:p>
        </p:txBody>
      </p:sp>
      <p:pic>
        <p:nvPicPr>
          <p:cNvPr id="3077"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3580" r="7919"/>
          <a:stretch/>
        </p:blipFill>
        <p:spPr bwMode="auto">
          <a:xfrm>
            <a:off x="4275584" y="866022"/>
            <a:ext cx="174496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l="21477" r="14993"/>
          <a:stretch/>
        </p:blipFill>
        <p:spPr bwMode="auto">
          <a:xfrm>
            <a:off x="179512" y="4970342"/>
            <a:ext cx="1350928" cy="95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79379" y="4970342"/>
            <a:ext cx="1811426" cy="94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18">
            <a:extLst>
              <a:ext uri="{28A0092B-C50C-407E-A947-70E740481C1C}">
                <a14:useLocalDpi xmlns:a14="http://schemas.microsoft.com/office/drawing/2010/main" val="0"/>
              </a:ext>
            </a:extLst>
          </a:blip>
          <a:srcRect l="9584" t="69582" r="6666" b="3458"/>
          <a:stretch/>
        </p:blipFill>
        <p:spPr bwMode="auto">
          <a:xfrm>
            <a:off x="4273372" y="3994423"/>
            <a:ext cx="1686869" cy="73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p:cNvPicPr>
            <a:picLocks noChangeAspect="1" noChangeArrowheads="1"/>
          </p:cNvPicPr>
          <p:nvPr/>
        </p:nvPicPr>
        <p:blipFill rotWithShape="1">
          <a:blip r:embed="rId18">
            <a:extLst>
              <a:ext uri="{28A0092B-C50C-407E-A947-70E740481C1C}">
                <a14:useLocalDpi xmlns:a14="http://schemas.microsoft.com/office/drawing/2010/main" val="0"/>
              </a:ext>
            </a:extLst>
          </a:blip>
          <a:srcRect l="7479" r="23771" b="72223"/>
          <a:stretch/>
        </p:blipFill>
        <p:spPr bwMode="auto">
          <a:xfrm>
            <a:off x="4279379" y="1847404"/>
            <a:ext cx="1571625" cy="6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
          <p:cNvPicPr>
            <a:picLocks noChangeAspect="1" noChangeArrowheads="1"/>
          </p:cNvPicPr>
          <p:nvPr/>
        </p:nvPicPr>
        <p:blipFill rotWithShape="1">
          <a:blip r:embed="rId18">
            <a:extLst>
              <a:ext uri="{28A0092B-C50C-407E-A947-70E740481C1C}">
                <a14:useLocalDpi xmlns:a14="http://schemas.microsoft.com/office/drawing/2010/main" val="0"/>
              </a:ext>
            </a:extLst>
          </a:blip>
          <a:srcRect l="8387" t="31292" r="6613" b="31555"/>
          <a:stretch/>
        </p:blipFill>
        <p:spPr bwMode="auto">
          <a:xfrm>
            <a:off x="4256906" y="2839259"/>
            <a:ext cx="1629991" cy="8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493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99592" y="188640"/>
            <a:ext cx="7954674" cy="6480720"/>
          </a:xfrm>
          <a:prstGeom prst="rect">
            <a:avLst/>
          </a:prstGeom>
        </p:spPr>
      </p:pic>
    </p:spTree>
    <p:extLst>
      <p:ext uri="{BB962C8B-B14F-4D97-AF65-F5344CB8AC3E}">
        <p14:creationId xmlns:p14="http://schemas.microsoft.com/office/powerpoint/2010/main" val="118911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769441"/>
            <a:ext cx="4608512" cy="5262979"/>
          </a:xfrm>
          <a:prstGeom prst="rect">
            <a:avLst/>
          </a:prstGeom>
        </p:spPr>
        <p:txBody>
          <a:bodyPr wrap="square">
            <a:spAutoFit/>
          </a:bodyPr>
          <a:lstStyle/>
          <a:p>
            <a:pPr algn="ctr"/>
            <a:r>
              <a:rPr lang="en-US" sz="4800" dirty="0">
                <a:solidFill>
                  <a:prstClr val="black"/>
                </a:solidFill>
              </a:rPr>
              <a:t>BASIC Amino Acids:</a:t>
            </a:r>
          </a:p>
          <a:p>
            <a:pPr algn="ctr"/>
            <a:endParaRPr lang="en-US" sz="4800" dirty="0">
              <a:solidFill>
                <a:prstClr val="black"/>
              </a:solidFill>
            </a:endParaRPr>
          </a:p>
          <a:p>
            <a:r>
              <a:rPr lang="en-US" sz="4800" dirty="0">
                <a:solidFill>
                  <a:srgbClr val="FF0000"/>
                </a:solidFill>
              </a:rPr>
              <a:t>G</a:t>
            </a:r>
            <a:r>
              <a:rPr lang="en-US" sz="4800" dirty="0">
                <a:solidFill>
                  <a:prstClr val="black"/>
                </a:solidFill>
              </a:rPr>
              <a:t> - glycine</a:t>
            </a:r>
          </a:p>
          <a:p>
            <a:r>
              <a:rPr lang="en-US" sz="4800" dirty="0">
                <a:solidFill>
                  <a:srgbClr val="FF0000"/>
                </a:solidFill>
              </a:rPr>
              <a:t>A</a:t>
            </a:r>
            <a:r>
              <a:rPr lang="en-US" sz="4800" dirty="0">
                <a:solidFill>
                  <a:prstClr val="black"/>
                </a:solidFill>
              </a:rPr>
              <a:t> - arginine</a:t>
            </a:r>
          </a:p>
          <a:p>
            <a:r>
              <a:rPr lang="en-US" sz="4800" dirty="0">
                <a:solidFill>
                  <a:srgbClr val="FF0000"/>
                </a:solidFill>
              </a:rPr>
              <a:t>L</a:t>
            </a:r>
            <a:r>
              <a:rPr lang="en-US" sz="4800" dirty="0">
                <a:solidFill>
                  <a:prstClr val="black"/>
                </a:solidFill>
              </a:rPr>
              <a:t> - lysine</a:t>
            </a:r>
          </a:p>
          <a:p>
            <a:r>
              <a:rPr lang="en-US" sz="4800" dirty="0" smtClean="0">
                <a:solidFill>
                  <a:srgbClr val="FF0000"/>
                </a:solidFill>
              </a:rPr>
              <a:t>L</a:t>
            </a:r>
            <a:endParaRPr lang="ru-RU" sz="4800" dirty="0">
              <a:solidFill>
                <a:srgbClr val="FF0000"/>
              </a:solidFill>
            </a:endParaRPr>
          </a:p>
        </p:txBody>
      </p:sp>
      <p:sp>
        <p:nvSpPr>
          <p:cNvPr id="5" name="TextBox 4"/>
          <p:cNvSpPr txBox="1"/>
          <p:nvPr/>
        </p:nvSpPr>
        <p:spPr>
          <a:xfrm>
            <a:off x="-15878" y="0"/>
            <a:ext cx="9159877" cy="769441"/>
          </a:xfrm>
          <a:prstGeom prst="rect">
            <a:avLst/>
          </a:prstGeom>
          <a:noFill/>
        </p:spPr>
        <p:txBody>
          <a:bodyPr wrap="square" rtlCol="0">
            <a:spAutoFit/>
          </a:bodyPr>
          <a:lstStyle/>
          <a:p>
            <a:pPr algn="ctr"/>
            <a:r>
              <a:rPr lang="en-US" sz="4400" b="1" dirty="0">
                <a:solidFill>
                  <a:srgbClr val="FF0000"/>
                </a:solidFill>
              </a:rPr>
              <a:t>Biochemical memos</a:t>
            </a:r>
            <a:endParaRPr lang="ru-RU" sz="4400" b="1" dirty="0">
              <a:solidFill>
                <a:srgbClr val="FF0000"/>
              </a:solidFill>
            </a:endParaRPr>
          </a:p>
        </p:txBody>
      </p:sp>
      <p:sp>
        <p:nvSpPr>
          <p:cNvPr id="6" name="Прямоугольник 5"/>
          <p:cNvSpPr/>
          <p:nvPr/>
        </p:nvSpPr>
        <p:spPr>
          <a:xfrm>
            <a:off x="-15879" y="6565505"/>
            <a:ext cx="9159878" cy="276999"/>
          </a:xfrm>
          <a:prstGeom prst="rect">
            <a:avLst/>
          </a:prstGeom>
        </p:spPr>
        <p:txBody>
          <a:bodyPr wrap="square">
            <a:spAutoFit/>
          </a:bodyPr>
          <a:lstStyle/>
          <a:p>
            <a:pPr algn="ctr"/>
            <a:r>
              <a:rPr lang="en-US" sz="1200" dirty="0">
                <a:solidFill>
                  <a:prstClr val="black"/>
                </a:solidFill>
              </a:rPr>
              <a:t>http://www.jaypeedigital.com/Chapter/IndexXML?Chapid=71709&amp;sno=1&amp;ChapNo=84012&amp;isbn=9789351523925&amp;N=-1&amp;B=-1</a:t>
            </a:r>
            <a:endParaRPr lang="ru-RU" sz="1200" dirty="0">
              <a:solidFill>
                <a:prstClr val="black"/>
              </a:solidFill>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33094" r="99281">
                        <a14:foregroundMark x1="68633" y1="33412" x2="68633" y2="33412"/>
                        <a14:foregroundMark x1="62590" y1="29398" x2="62590" y2="29398"/>
                        <a14:foregroundMark x1="71942" y1="56434" x2="71942" y2="56434"/>
                        <a14:foregroundMark x1="63453" y1="51476" x2="63453" y2="51476"/>
                        <a14:foregroundMark x1="74388" y1="51830" x2="74388" y2="51830"/>
                        <a14:foregroundMark x1="58417" y1="55254" x2="58417" y2="55254"/>
                        <a14:foregroundMark x1="70647" y1="52420" x2="70647" y2="52420"/>
                        <a14:foregroundMark x1="67626" y1="8973" x2="67626" y2="8973"/>
                        <a14:foregroundMark x1="65468" y1="51476" x2="65468" y2="51476"/>
                      </a14:backgroundRemoval>
                    </a14:imgEffect>
                  </a14:imgLayer>
                </a14:imgProps>
              </a:ext>
              <a:ext uri="{28A0092B-C50C-407E-A947-70E740481C1C}">
                <a14:useLocalDpi xmlns:a14="http://schemas.microsoft.com/office/drawing/2010/main" val="0"/>
              </a:ext>
            </a:extLst>
          </a:blip>
          <a:srcRect l="18966"/>
          <a:stretch/>
        </p:blipFill>
        <p:spPr bwMode="auto">
          <a:xfrm>
            <a:off x="5220071" y="948704"/>
            <a:ext cx="3372869" cy="507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02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20586" y="1408339"/>
            <a:ext cx="5768942" cy="2996853"/>
          </a:xfrm>
          <a:prstGeom prst="rect">
            <a:avLst/>
          </a:prstGeom>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91" t="8481" r="5328" b="1409"/>
          <a:stretch/>
        </p:blipFill>
        <p:spPr bwMode="auto">
          <a:xfrm rot="16200000">
            <a:off x="3023736" y="2457777"/>
            <a:ext cx="2225407" cy="486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a:spLocks noGrp="1"/>
          </p:cNvSpPr>
          <p:nvPr>
            <p:ph type="title"/>
          </p:nvPr>
        </p:nvSpPr>
        <p:spPr>
          <a:xfrm>
            <a:off x="2633648" y="857250"/>
            <a:ext cx="6172200" cy="857250"/>
          </a:xfrm>
        </p:spPr>
        <p:txBody>
          <a:bodyPr>
            <a:noAutofit/>
          </a:bodyPr>
          <a:lstStyle/>
          <a:p>
            <a:r>
              <a:rPr lang="en-US" altLang="ru-RU" sz="6000" b="1" i="1" dirty="0">
                <a:solidFill>
                  <a:srgbClr val="C00000"/>
                </a:solidFill>
                <a:latin typeface="Times New Roman" pitchFamily="18" charset="0"/>
              </a:rPr>
              <a:t>Peptides</a:t>
            </a:r>
            <a:endParaRPr lang="ru-RU" altLang="ru-RU" sz="6600" dirty="0"/>
          </a:p>
        </p:txBody>
      </p:sp>
    </p:spTree>
    <p:extLst>
      <p:ext uri="{BB962C8B-B14F-4D97-AF65-F5344CB8AC3E}">
        <p14:creationId xmlns:p14="http://schemas.microsoft.com/office/powerpoint/2010/main" val="350013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47664" y="476672"/>
            <a:ext cx="5829300" cy="597694"/>
          </a:xfrm>
        </p:spPr>
        <p:txBody>
          <a:bodyPr/>
          <a:lstStyle/>
          <a:p>
            <a:r>
              <a:rPr lang="en-US" altLang="ru-RU" sz="3000" b="1" dirty="0"/>
              <a:t>CLASSIFICATION OF </a:t>
            </a:r>
            <a:r>
              <a:rPr lang="en-US" altLang="ru-RU" sz="3000" b="1" dirty="0" smtClean="0"/>
              <a:t>PEPTIDES</a:t>
            </a:r>
            <a:br>
              <a:rPr lang="en-US" altLang="ru-RU" sz="3000" b="1" dirty="0" smtClean="0"/>
            </a:br>
            <a:endParaRPr lang="ru-RU" altLang="ru-RU" sz="3000" b="1" dirty="0"/>
          </a:p>
        </p:txBody>
      </p:sp>
      <p:sp>
        <p:nvSpPr>
          <p:cNvPr id="81923" name="Rectangle 3"/>
          <p:cNvSpPr>
            <a:spLocks noGrp="1" noChangeArrowheads="1"/>
          </p:cNvSpPr>
          <p:nvPr>
            <p:ph type="body" idx="1"/>
          </p:nvPr>
        </p:nvSpPr>
        <p:spPr>
          <a:xfrm>
            <a:off x="539552" y="980728"/>
            <a:ext cx="7632848" cy="5112568"/>
          </a:xfrm>
          <a:solidFill>
            <a:srgbClr val="DCEFF0"/>
          </a:solidFill>
        </p:spPr>
        <p:txBody>
          <a:bodyPr>
            <a:normAutofit/>
          </a:bodyPr>
          <a:lstStyle/>
          <a:p>
            <a:r>
              <a:rPr lang="en-US" altLang="ru-RU" b="1" dirty="0">
                <a:solidFill>
                  <a:srgbClr val="CC3300"/>
                </a:solidFill>
              </a:rPr>
              <a:t>1. Oligopeptides - </a:t>
            </a:r>
            <a:r>
              <a:rPr lang="en-US" altLang="ru-RU" b="1" dirty="0"/>
              <a:t>a chain containing from 2 to 10 (20) amino acid residues linked by a peptide bond</a:t>
            </a:r>
          </a:p>
          <a:p>
            <a:r>
              <a:rPr lang="en-US" altLang="ru-RU" b="1" dirty="0">
                <a:solidFill>
                  <a:srgbClr val="CC3300"/>
                </a:solidFill>
              </a:rPr>
              <a:t>2. Polypeptides - </a:t>
            </a:r>
            <a:r>
              <a:rPr lang="en-US" altLang="ru-RU" b="1" dirty="0"/>
              <a:t>a chain containing from 10 (20) to 50 (100) amino acid residues linked by a peptide bond</a:t>
            </a:r>
          </a:p>
          <a:p>
            <a:r>
              <a:rPr lang="en-US" altLang="ru-RU" b="1" dirty="0">
                <a:solidFill>
                  <a:srgbClr val="CC3300"/>
                </a:solidFill>
              </a:rPr>
              <a:t>3. Proteins - </a:t>
            </a:r>
            <a:r>
              <a:rPr lang="en-US" altLang="ru-RU" b="1" dirty="0"/>
              <a:t>a polypeptide containing more than 50 (100) amino acid residues (M&gt; 5-10 thousand)</a:t>
            </a:r>
            <a:endParaRPr lang="en-US" altLang="ru-RU" b="1" dirty="0" smtClean="0">
              <a:cs typeface="Times New Roman" pitchFamily="18" charset="0"/>
            </a:endParaRPr>
          </a:p>
        </p:txBody>
      </p:sp>
    </p:spTree>
    <p:extLst>
      <p:ext uri="{BB962C8B-B14F-4D97-AF65-F5344CB8AC3E}">
        <p14:creationId xmlns:p14="http://schemas.microsoft.com/office/powerpoint/2010/main" val="224563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1619672" y="116632"/>
            <a:ext cx="6858000" cy="540060"/>
          </a:xfrm>
        </p:spPr>
        <p:txBody>
          <a:bodyPr>
            <a:normAutofit/>
          </a:bodyPr>
          <a:lstStyle/>
          <a:p>
            <a:pPr algn="ctr"/>
            <a:r>
              <a:rPr lang="en-US" altLang="ru-RU" sz="3000" b="1" dirty="0">
                <a:solidFill>
                  <a:schemeClr val="accent2"/>
                </a:solidFill>
              </a:rPr>
              <a:t>Functions of peptides</a:t>
            </a:r>
            <a:endParaRPr lang="ru-RU" altLang="ru-RU" sz="3000" b="1" dirty="0">
              <a:solidFill>
                <a:schemeClr val="accent2"/>
              </a:solidFill>
            </a:endParaRPr>
          </a:p>
        </p:txBody>
      </p:sp>
      <p:graphicFrame>
        <p:nvGraphicFramePr>
          <p:cNvPr id="6" name="Схема 5"/>
          <p:cNvGraphicFramePr/>
          <p:nvPr>
            <p:extLst>
              <p:ext uri="{D42A27DB-BD31-4B8C-83A1-F6EECF244321}">
                <p14:modId xmlns:p14="http://schemas.microsoft.com/office/powerpoint/2010/main" val="3134284870"/>
              </p:ext>
            </p:extLst>
          </p:nvPr>
        </p:nvGraphicFramePr>
        <p:xfrm>
          <a:off x="0" y="548680"/>
          <a:ext cx="914400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582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2746136211"/>
              </p:ext>
            </p:extLst>
          </p:nvPr>
        </p:nvGraphicFramePr>
        <p:xfrm>
          <a:off x="0" y="692697"/>
          <a:ext cx="9036496"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Grp="1" noChangeArrowheads="1"/>
          </p:cNvSpPr>
          <p:nvPr>
            <p:ph type="title"/>
          </p:nvPr>
        </p:nvSpPr>
        <p:spPr>
          <a:xfrm>
            <a:off x="1259632" y="296615"/>
            <a:ext cx="6858000" cy="486054"/>
          </a:xfrm>
        </p:spPr>
        <p:txBody>
          <a:bodyPr>
            <a:noAutofit/>
          </a:bodyPr>
          <a:lstStyle/>
          <a:p>
            <a:r>
              <a:rPr lang="en-US" altLang="ru-RU" sz="3600" b="1" dirty="0">
                <a:solidFill>
                  <a:schemeClr val="accent2"/>
                </a:solidFill>
              </a:rPr>
              <a:t>Biomedical significance of peptides</a:t>
            </a:r>
            <a:endParaRPr lang="ru-RU" altLang="ru-RU" sz="3600" b="1" dirty="0">
              <a:solidFill>
                <a:schemeClr val="accent2"/>
              </a:solidFill>
            </a:endParaRPr>
          </a:p>
        </p:txBody>
      </p:sp>
      <p:pic>
        <p:nvPicPr>
          <p:cNvPr id="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2258"/>
          <a:stretch/>
        </p:blipFill>
        <p:spPr bwMode="auto">
          <a:xfrm>
            <a:off x="4315686" y="3051816"/>
            <a:ext cx="2160240" cy="70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70" t="41048"/>
          <a:stretch/>
        </p:blipFill>
        <p:spPr bwMode="auto">
          <a:xfrm>
            <a:off x="5976157" y="3480045"/>
            <a:ext cx="2017222" cy="758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028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485900" y="1063229"/>
            <a:ext cx="6172200" cy="857250"/>
          </a:xfrm>
        </p:spPr>
        <p:txBody>
          <a:bodyPr>
            <a:noAutofit/>
          </a:bodyPr>
          <a:lstStyle/>
          <a:p>
            <a:r>
              <a:rPr lang="en-US" altLang="ru-RU" sz="6000" b="1" i="1" dirty="0">
                <a:solidFill>
                  <a:srgbClr val="C00000"/>
                </a:solidFill>
                <a:latin typeface="Times New Roman" pitchFamily="18" charset="0"/>
              </a:rPr>
              <a:t>Proteins</a:t>
            </a:r>
            <a:endParaRPr lang="ru-RU" altLang="ru-RU" sz="6600" dirty="0"/>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79712" y="1862826"/>
            <a:ext cx="5025849" cy="408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657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4375" y="-214313"/>
            <a:ext cx="7772400" cy="1143001"/>
          </a:xfrm>
        </p:spPr>
        <p:txBody>
          <a:bodyPr/>
          <a:lstStyle/>
          <a:p>
            <a:pPr eaLnBrk="1" hangingPunct="1"/>
            <a:r>
              <a:rPr lang="en-US" altLang="ru-RU" b="1" dirty="0">
                <a:solidFill>
                  <a:srgbClr val="FF0000"/>
                </a:solidFill>
              </a:rPr>
              <a:t>Lecture plan</a:t>
            </a:r>
            <a:endParaRPr lang="ru-RU" altLang="ru-RU" b="1" dirty="0" smtClean="0">
              <a:solidFill>
                <a:srgbClr val="FF0000"/>
              </a:solidFill>
            </a:endParaRPr>
          </a:p>
        </p:txBody>
      </p:sp>
      <p:sp>
        <p:nvSpPr>
          <p:cNvPr id="3075" name="Rectangle 3"/>
          <p:cNvSpPr>
            <a:spLocks noGrp="1" noChangeArrowheads="1"/>
          </p:cNvSpPr>
          <p:nvPr>
            <p:ph type="body" idx="1"/>
          </p:nvPr>
        </p:nvSpPr>
        <p:spPr>
          <a:xfrm>
            <a:off x="214313" y="857250"/>
            <a:ext cx="8643937" cy="5429250"/>
          </a:xfrm>
        </p:spPr>
        <p:txBody>
          <a:bodyPr/>
          <a:lstStyle/>
          <a:p>
            <a:pPr eaLnBrk="1" hangingPunct="1">
              <a:lnSpc>
                <a:spcPct val="80000"/>
              </a:lnSpc>
              <a:buFont typeface="Times New Roman" pitchFamily="18" charset="0"/>
              <a:buAutoNum type="arabicPeriod"/>
            </a:pPr>
            <a:r>
              <a:rPr lang="en-US" altLang="ru-RU" sz="2800" b="1" dirty="0" smtClean="0"/>
              <a:t>Relevance of the topic.</a:t>
            </a:r>
          </a:p>
          <a:p>
            <a:pPr eaLnBrk="1" hangingPunct="1">
              <a:lnSpc>
                <a:spcPct val="80000"/>
              </a:lnSpc>
              <a:buFont typeface="Times New Roman" pitchFamily="18" charset="0"/>
              <a:buAutoNum type="arabicPeriod"/>
            </a:pPr>
            <a:r>
              <a:rPr lang="en-US" altLang="ru-RU" sz="2800" dirty="0" smtClean="0"/>
              <a:t>Structure</a:t>
            </a:r>
            <a:r>
              <a:rPr lang="en-US" altLang="ru-RU" sz="2800" dirty="0"/>
              <a:t>, function and physicochemical properties of amino acids, peptides and proteins.</a:t>
            </a:r>
          </a:p>
          <a:p>
            <a:pPr eaLnBrk="1" hangingPunct="1">
              <a:lnSpc>
                <a:spcPct val="80000"/>
              </a:lnSpc>
              <a:buFont typeface="Times New Roman" pitchFamily="18" charset="0"/>
              <a:buAutoNum type="arabicPeriod"/>
            </a:pPr>
            <a:r>
              <a:rPr lang="en-US" altLang="ru-RU" sz="2800" dirty="0"/>
              <a:t>Digestion of proteins in the gastrointestinal tract.</a:t>
            </a:r>
          </a:p>
          <a:p>
            <a:pPr eaLnBrk="1" hangingPunct="1">
              <a:lnSpc>
                <a:spcPct val="80000"/>
              </a:lnSpc>
              <a:buFont typeface="Times New Roman" pitchFamily="18" charset="0"/>
              <a:buAutoNum type="arabicPeriod"/>
            </a:pPr>
            <a:r>
              <a:rPr lang="en-US" altLang="ru-RU" sz="2800" dirty="0"/>
              <a:t>Regulation of the secretion of digestive juices.</a:t>
            </a:r>
          </a:p>
          <a:p>
            <a:pPr eaLnBrk="1" hangingPunct="1">
              <a:lnSpc>
                <a:spcPct val="80000"/>
              </a:lnSpc>
              <a:buFont typeface="Times New Roman" pitchFamily="18" charset="0"/>
              <a:buAutoNum type="arabicPeriod"/>
            </a:pPr>
            <a:r>
              <a:rPr lang="en-US" altLang="ru-RU" sz="2800" dirty="0"/>
              <a:t>Absorption of protein digestion products.</a:t>
            </a:r>
          </a:p>
          <a:p>
            <a:pPr eaLnBrk="1" hangingPunct="1">
              <a:lnSpc>
                <a:spcPct val="80000"/>
              </a:lnSpc>
              <a:buFont typeface="Times New Roman" pitchFamily="18" charset="0"/>
              <a:buAutoNum type="arabicPeriod"/>
            </a:pPr>
            <a:r>
              <a:rPr lang="en-US" altLang="ru-RU" sz="2800" dirty="0"/>
              <a:t>Disorders of protein digestion and absorption.</a:t>
            </a:r>
          </a:p>
          <a:p>
            <a:pPr eaLnBrk="1" hangingPunct="1">
              <a:lnSpc>
                <a:spcPct val="80000"/>
              </a:lnSpc>
              <a:buFont typeface="Times New Roman" pitchFamily="18" charset="0"/>
              <a:buAutoNum type="arabicPeriod"/>
            </a:pPr>
            <a:r>
              <a:rPr lang="en-US" altLang="ru-RU" sz="2800" dirty="0"/>
              <a:t>Sources of amino acids and ways of using them.</a:t>
            </a:r>
          </a:p>
          <a:p>
            <a:pPr eaLnBrk="1" hangingPunct="1">
              <a:lnSpc>
                <a:spcPct val="80000"/>
              </a:lnSpc>
              <a:buFont typeface="Times New Roman" pitchFamily="18" charset="0"/>
              <a:buAutoNum type="arabicPeriod"/>
            </a:pPr>
            <a:r>
              <a:rPr lang="en-US" altLang="ru-RU" sz="2800" dirty="0"/>
              <a:t>Amino acid exchange at the carboxyl group. Decarboxylation of amino acids</a:t>
            </a:r>
            <a:r>
              <a:rPr lang="en-US" altLang="ru-RU" sz="2800" dirty="0" smtClean="0"/>
              <a:t>.</a:t>
            </a:r>
          </a:p>
          <a:p>
            <a:pPr eaLnBrk="1" hangingPunct="1">
              <a:lnSpc>
                <a:spcPct val="80000"/>
              </a:lnSpc>
              <a:buFont typeface="Times New Roman" pitchFamily="18" charset="0"/>
              <a:buAutoNum type="arabicPeriod"/>
            </a:pPr>
            <a:r>
              <a:rPr lang="en-US" altLang="ru-RU" sz="2800" b="1" dirty="0" smtClean="0"/>
              <a:t>Conclusion</a:t>
            </a:r>
            <a:endParaRPr lang="en-US" altLang="ru-RU" sz="28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4727" y="857250"/>
            <a:ext cx="6172200" cy="627534"/>
          </a:xfrm>
        </p:spPr>
        <p:txBody>
          <a:bodyPr>
            <a:normAutofit/>
          </a:bodyPr>
          <a:lstStyle/>
          <a:p>
            <a:r>
              <a:rPr lang="en-US" sz="2400" dirty="0">
                <a:solidFill>
                  <a:srgbClr val="FF0000"/>
                </a:solidFill>
                <a:latin typeface="Arial" panose="020B0604020202020204" pitchFamily="34" charset="0"/>
                <a:cs typeface="Arial" panose="020B0604020202020204" pitchFamily="34" charset="0"/>
              </a:rPr>
              <a:t>DEFINITION</a:t>
            </a:r>
            <a:endParaRPr lang="ru-RU" sz="2400" dirty="0">
              <a:solidFill>
                <a:srgbClr val="FF0000"/>
              </a:solidFill>
              <a:latin typeface="Arial" panose="020B0604020202020204" pitchFamily="34" charset="0"/>
              <a:cs typeface="Arial" panose="020B0604020202020204" pitchFamily="34" charset="0"/>
            </a:endParaRPr>
          </a:p>
        </p:txBody>
      </p:sp>
      <p:sp>
        <p:nvSpPr>
          <p:cNvPr id="4" name="Прямоугольник 3"/>
          <p:cNvSpPr/>
          <p:nvPr/>
        </p:nvSpPr>
        <p:spPr>
          <a:xfrm>
            <a:off x="1334235" y="1430778"/>
            <a:ext cx="6372708" cy="1754326"/>
          </a:xfrm>
          <a:prstGeom prst="rect">
            <a:avLst/>
          </a:prstGeom>
        </p:spPr>
        <p:txBody>
          <a:bodyPr wrap="square">
            <a:spAutoFit/>
          </a:bodyPr>
          <a:lstStyle/>
          <a:p>
            <a:pPr algn="just"/>
            <a:r>
              <a:rPr lang="en-US" sz="1800" dirty="0">
                <a:solidFill>
                  <a:prstClr val="black"/>
                </a:solidFill>
                <a:latin typeface="Arial" panose="020B0604020202020204" pitchFamily="34" charset="0"/>
                <a:cs typeface="Arial" panose="020B0604020202020204" pitchFamily="34" charset="0"/>
              </a:rPr>
              <a:t>Protein molecules are </a:t>
            </a:r>
            <a:r>
              <a:rPr lang="en-US" sz="1800" dirty="0">
                <a:solidFill>
                  <a:srgbClr val="FF0000"/>
                </a:solidFill>
                <a:latin typeface="Arial" panose="020B0604020202020204" pitchFamily="34" charset="0"/>
                <a:cs typeface="Arial" panose="020B0604020202020204" pitchFamily="34" charset="0"/>
              </a:rPr>
              <a:t>linear polymers</a:t>
            </a:r>
            <a:r>
              <a:rPr lang="en-US" sz="1800" dirty="0">
                <a:solidFill>
                  <a:prstClr val="black"/>
                </a:solidFill>
                <a:latin typeface="Arial" panose="020B0604020202020204" pitchFamily="34" charset="0"/>
                <a:cs typeface="Arial" panose="020B0604020202020204" pitchFamily="34" charset="0"/>
              </a:rPr>
              <a:t> consisting of α-amino acids (over 50).</a:t>
            </a:r>
          </a:p>
          <a:p>
            <a:pPr algn="just"/>
            <a:r>
              <a:rPr lang="en-US" sz="1800" dirty="0">
                <a:solidFill>
                  <a:prstClr val="black"/>
                </a:solidFill>
                <a:latin typeface="Arial" panose="020B0604020202020204" pitchFamily="34" charset="0"/>
                <a:cs typeface="Arial" panose="020B0604020202020204" pitchFamily="34" charset="0"/>
              </a:rPr>
              <a:t>When a protein is formed, peptide bonds are formed as a result of the interaction of the α-amino group (-NH2) of one amino acid with the α-carboxyl group (-COOH) of another amino acid.</a:t>
            </a:r>
            <a:endParaRPr lang="ru-RU" sz="1800" dirty="0">
              <a:solidFill>
                <a:prstClr val="black"/>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2043848" y="3610737"/>
            <a:ext cx="3778023" cy="2115693"/>
          </a:xfrm>
          <a:prstGeom prst="rect">
            <a:avLst/>
          </a:prstGeom>
        </p:spPr>
      </p:pic>
    </p:spTree>
    <p:extLst>
      <p:ext uri="{BB962C8B-B14F-4D97-AF65-F5344CB8AC3E}">
        <p14:creationId xmlns:p14="http://schemas.microsoft.com/office/powerpoint/2010/main" val="1078499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38735" y="1131094"/>
            <a:ext cx="8524672" cy="4645640"/>
          </a:xfrm>
          <a:prstGeom prst="rect">
            <a:avLst/>
          </a:prstGeom>
        </p:spPr>
      </p:pic>
    </p:spTree>
    <p:extLst>
      <p:ext uri="{BB962C8B-B14F-4D97-AF65-F5344CB8AC3E}">
        <p14:creationId xmlns:p14="http://schemas.microsoft.com/office/powerpoint/2010/main" val="294522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0"/>
            <a:ext cx="8974374" cy="554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678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680248244"/>
              </p:ext>
            </p:extLst>
          </p:nvPr>
        </p:nvGraphicFramePr>
        <p:xfrm>
          <a:off x="395536" y="548680"/>
          <a:ext cx="864096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2"/>
          <p:cNvSpPr>
            <a:spLocks noGrp="1" noChangeArrowheads="1"/>
          </p:cNvSpPr>
          <p:nvPr>
            <p:ph type="title"/>
          </p:nvPr>
        </p:nvSpPr>
        <p:spPr>
          <a:xfrm>
            <a:off x="1287016" y="-4109"/>
            <a:ext cx="6858000" cy="540060"/>
          </a:xfrm>
        </p:spPr>
        <p:txBody>
          <a:bodyPr>
            <a:normAutofit/>
          </a:bodyPr>
          <a:lstStyle/>
          <a:p>
            <a:pPr algn="ctr"/>
            <a:r>
              <a:rPr lang="en-US" altLang="ru-RU" sz="3200" b="1" dirty="0">
                <a:solidFill>
                  <a:schemeClr val="accent2"/>
                </a:solidFill>
              </a:rPr>
              <a:t>Protein functions</a:t>
            </a:r>
            <a:endParaRPr lang="ru-RU" altLang="ru-RU" sz="3200" b="1" dirty="0">
              <a:solidFill>
                <a:schemeClr val="accent2"/>
              </a:solidFill>
            </a:endParaRPr>
          </a:p>
        </p:txBody>
      </p:sp>
    </p:spTree>
    <p:extLst>
      <p:ext uri="{BB962C8B-B14F-4D97-AF65-F5344CB8AC3E}">
        <p14:creationId xmlns:p14="http://schemas.microsoft.com/office/powerpoint/2010/main" val="4033284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1986241607"/>
              </p:ext>
            </p:extLst>
          </p:nvPr>
        </p:nvGraphicFramePr>
        <p:xfrm>
          <a:off x="107031" y="728699"/>
          <a:ext cx="8928992"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2"/>
          <p:cNvSpPr>
            <a:spLocks noGrp="1" noChangeArrowheads="1"/>
          </p:cNvSpPr>
          <p:nvPr>
            <p:ph type="title"/>
          </p:nvPr>
        </p:nvSpPr>
        <p:spPr>
          <a:xfrm>
            <a:off x="1142527" y="188640"/>
            <a:ext cx="6858000" cy="540059"/>
          </a:xfrm>
        </p:spPr>
        <p:txBody>
          <a:bodyPr>
            <a:normAutofit/>
          </a:bodyPr>
          <a:lstStyle/>
          <a:p>
            <a:pPr algn="ctr"/>
            <a:r>
              <a:rPr lang="en-US" altLang="ru-RU" sz="3000" b="1" dirty="0">
                <a:solidFill>
                  <a:schemeClr val="accent2"/>
                </a:solidFill>
              </a:rPr>
              <a:t>Protein functions</a:t>
            </a:r>
            <a:endParaRPr lang="ru-RU" altLang="ru-RU" sz="3000" b="1" dirty="0">
              <a:solidFill>
                <a:schemeClr val="accent2"/>
              </a:solidFill>
            </a:endParaRPr>
          </a:p>
        </p:txBody>
      </p:sp>
    </p:spTree>
    <p:extLst>
      <p:ext uri="{BB962C8B-B14F-4D97-AF65-F5344CB8AC3E}">
        <p14:creationId xmlns:p14="http://schemas.microsoft.com/office/powerpoint/2010/main" val="2703445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3426201012"/>
              </p:ext>
            </p:extLst>
          </p:nvPr>
        </p:nvGraphicFramePr>
        <p:xfrm>
          <a:off x="539552" y="800708"/>
          <a:ext cx="8208912" cy="586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2"/>
          <p:cNvSpPr>
            <a:spLocks noGrp="1" noChangeArrowheads="1"/>
          </p:cNvSpPr>
          <p:nvPr>
            <p:ph type="title"/>
          </p:nvPr>
        </p:nvSpPr>
        <p:spPr>
          <a:xfrm>
            <a:off x="1331640" y="260648"/>
            <a:ext cx="6858000" cy="540060"/>
          </a:xfrm>
        </p:spPr>
        <p:txBody>
          <a:bodyPr>
            <a:noAutofit/>
          </a:bodyPr>
          <a:lstStyle/>
          <a:p>
            <a:pPr algn="ctr"/>
            <a:r>
              <a:rPr lang="en-US" altLang="ru-RU" sz="2550" b="1" spc="-135" dirty="0">
                <a:solidFill>
                  <a:schemeClr val="accent2"/>
                </a:solidFill>
              </a:rPr>
              <a:t>Biomedical significance of peptides and proteins</a:t>
            </a:r>
            <a:endParaRPr lang="ru-RU" altLang="ru-RU" sz="2550" b="1" spc="-135" dirty="0">
              <a:solidFill>
                <a:schemeClr val="accent2"/>
              </a:solidFill>
            </a:endParaRPr>
          </a:p>
        </p:txBody>
      </p:sp>
    </p:spTree>
    <p:extLst>
      <p:ext uri="{BB962C8B-B14F-4D97-AF65-F5344CB8AC3E}">
        <p14:creationId xmlns:p14="http://schemas.microsoft.com/office/powerpoint/2010/main" val="2070253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7348" y="188640"/>
            <a:ext cx="8651116" cy="6661360"/>
          </a:xfrm>
          <a:prstGeom prst="rect">
            <a:avLst/>
          </a:prstGeom>
        </p:spPr>
      </p:pic>
    </p:spTree>
    <p:extLst>
      <p:ext uri="{BB962C8B-B14F-4D97-AF65-F5344CB8AC3E}">
        <p14:creationId xmlns:p14="http://schemas.microsoft.com/office/powerpoint/2010/main" val="236748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85749"/>
            <a:ext cx="7772400" cy="1143000"/>
          </a:xfrm>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95536" y="163897"/>
            <a:ext cx="8280920" cy="6383209"/>
          </a:xfrm>
          <a:prstGeom prst="rect">
            <a:avLst/>
          </a:prstGeom>
        </p:spPr>
      </p:pic>
    </p:spTree>
    <p:extLst>
      <p:ext uri="{BB962C8B-B14F-4D97-AF65-F5344CB8AC3E}">
        <p14:creationId xmlns:p14="http://schemas.microsoft.com/office/powerpoint/2010/main" val="824926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5900" y="260648"/>
            <a:ext cx="6172200" cy="367550"/>
          </a:xfrm>
        </p:spPr>
        <p:txBody>
          <a:bodyPr>
            <a:normAutofit fontScale="90000"/>
          </a:bodyPr>
          <a:lstStyle/>
          <a:p>
            <a:r>
              <a:rPr lang="en-US" sz="2400" dirty="0">
                <a:solidFill>
                  <a:srgbClr val="FF0000"/>
                </a:solidFill>
                <a:latin typeface="Arial" pitchFamily="34" charset="0"/>
                <a:cs typeface="Arial" pitchFamily="34" charset="0"/>
              </a:rPr>
              <a:t>CLASSES OF </a:t>
            </a:r>
            <a:r>
              <a:rPr lang="en-US" sz="2400" dirty="0">
                <a:solidFill>
                  <a:srgbClr val="FF0000"/>
                </a:solidFill>
                <a:latin typeface="Arial" pitchFamily="34" charset="0"/>
                <a:cs typeface="Arial" pitchFamily="34" charset="0"/>
              </a:rPr>
              <a:t>CONJUGATED </a:t>
            </a:r>
            <a:r>
              <a:rPr lang="en-US" sz="2400" dirty="0">
                <a:solidFill>
                  <a:srgbClr val="FF0000"/>
                </a:solidFill>
                <a:latin typeface="Arial" pitchFamily="34" charset="0"/>
                <a:cs typeface="Arial" pitchFamily="34" charset="0"/>
              </a:rPr>
              <a:t>PROTEINS</a:t>
            </a:r>
            <a:endParaRPr lang="ru-RU" sz="2400" dirty="0">
              <a:solidFill>
                <a:srgbClr val="FF0000"/>
              </a:solidFill>
              <a:latin typeface="Arial" pitchFamily="34" charset="0"/>
              <a:cs typeface="Arial" pitchFamily="34" charset="0"/>
            </a:endParaRPr>
          </a:p>
        </p:txBody>
      </p:sp>
      <p:graphicFrame>
        <p:nvGraphicFramePr>
          <p:cNvPr id="5" name="Схема 4"/>
          <p:cNvGraphicFramePr/>
          <p:nvPr>
            <p:extLst>
              <p:ext uri="{D42A27DB-BD31-4B8C-83A1-F6EECF244321}">
                <p14:modId xmlns:p14="http://schemas.microsoft.com/office/powerpoint/2010/main" val="413573983"/>
              </p:ext>
            </p:extLst>
          </p:nvPr>
        </p:nvGraphicFramePr>
        <p:xfrm>
          <a:off x="539552" y="764704"/>
          <a:ext cx="8208912"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585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2480" y="275901"/>
            <a:ext cx="6172200" cy="367550"/>
          </a:xfrm>
        </p:spPr>
        <p:txBody>
          <a:bodyPr>
            <a:normAutofit fontScale="90000"/>
          </a:bodyPr>
          <a:lstStyle/>
          <a:p>
            <a:r>
              <a:rPr lang="en-US" sz="2400" dirty="0">
                <a:solidFill>
                  <a:srgbClr val="FF0000"/>
                </a:solidFill>
                <a:latin typeface="Arial" pitchFamily="34" charset="0"/>
                <a:cs typeface="Arial" pitchFamily="34" charset="0"/>
              </a:rPr>
              <a:t>CLASSES OF CONJUGATED PROTEINS</a:t>
            </a:r>
            <a:endParaRPr lang="ru-RU" sz="2400" dirty="0">
              <a:solidFill>
                <a:srgbClr val="FF0000"/>
              </a:solidFill>
              <a:latin typeface="Arial" pitchFamily="34" charset="0"/>
              <a:cs typeface="Arial" pitchFamily="34" charset="0"/>
            </a:endParaRPr>
          </a:p>
        </p:txBody>
      </p:sp>
      <p:graphicFrame>
        <p:nvGraphicFramePr>
          <p:cNvPr id="5" name="Схема 4"/>
          <p:cNvGraphicFramePr/>
          <p:nvPr>
            <p:extLst>
              <p:ext uri="{D42A27DB-BD31-4B8C-83A1-F6EECF244321}">
                <p14:modId xmlns:p14="http://schemas.microsoft.com/office/powerpoint/2010/main" val="1911115220"/>
              </p:ext>
            </p:extLst>
          </p:nvPr>
        </p:nvGraphicFramePr>
        <p:xfrm>
          <a:off x="611560" y="748903"/>
          <a:ext cx="7920372" cy="6025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http://branto.ru/Android/2_slova_v_1/sm301-350/mikser_slov-60022.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ru-RU" sz="1800">
              <a:solidFill>
                <a:srgbClr val="000000"/>
              </a:solidFill>
            </a:endParaRPr>
          </a:p>
        </p:txBody>
      </p:sp>
      <p:sp>
        <p:nvSpPr>
          <p:cNvPr id="4" name="AutoShape 4" descr="http://branto.ru/Android/2_slova_v_1/sm301-350/mikser_slov-60022.jp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ru-RU" sz="1800">
              <a:solidFill>
                <a:srgbClr val="000000"/>
              </a:solidFill>
            </a:endParaRPr>
          </a:p>
        </p:txBody>
      </p:sp>
    </p:spTree>
    <p:extLst>
      <p:ext uri="{BB962C8B-B14F-4D97-AF65-F5344CB8AC3E}">
        <p14:creationId xmlns:p14="http://schemas.microsoft.com/office/powerpoint/2010/main" val="2998863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БИОХИМИЯ (к занятиям)\К биохимии\Картинки к биохимии\Статика\4 группы биомолекул\64b3ce1f722dd1812c2b074e794ef85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7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07704" y="32842"/>
            <a:ext cx="5126881" cy="6825158"/>
          </a:xfrm>
          <a:prstGeom prst="rect">
            <a:avLst/>
          </a:prstGeom>
        </p:spPr>
      </p:pic>
    </p:spTree>
    <p:extLst>
      <p:ext uri="{BB962C8B-B14F-4D97-AF65-F5344CB8AC3E}">
        <p14:creationId xmlns:p14="http://schemas.microsoft.com/office/powerpoint/2010/main" val="1797746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1143000" y="44624"/>
            <a:ext cx="6858000" cy="857250"/>
          </a:xfrm>
        </p:spPr>
        <p:txBody>
          <a:bodyPr/>
          <a:lstStyle/>
          <a:p>
            <a:pPr algn="ctr"/>
            <a:r>
              <a:rPr lang="en-US" altLang="ru-RU" sz="3000" b="1" dirty="0">
                <a:solidFill>
                  <a:srgbClr val="FF0000"/>
                </a:solidFill>
              </a:rPr>
              <a:t>Solubility</a:t>
            </a:r>
            <a:endParaRPr lang="ru-RU" altLang="ru-RU" sz="3000" dirty="0">
              <a:solidFill>
                <a:srgbClr val="FF0000"/>
              </a:solidFill>
            </a:endParaRPr>
          </a:p>
        </p:txBody>
      </p:sp>
      <p:pic>
        <p:nvPicPr>
          <p:cNvPr id="297987" name="Picture 5" descr="L23p02p02"/>
          <p:cNvPicPr>
            <a:picLocks noChangeAspect="1" noChangeArrowheads="1"/>
          </p:cNvPicPr>
          <p:nvPr/>
        </p:nvPicPr>
        <p:blipFill>
          <a:blip r:embed="rId2" cstate="print">
            <a:clrChange>
              <a:clrFrom>
                <a:srgbClr val="010101"/>
              </a:clrFrom>
              <a:clrTo>
                <a:srgbClr val="010101">
                  <a:alpha val="0"/>
                </a:srgbClr>
              </a:clrTo>
            </a:clrChange>
            <a:extLst>
              <a:ext uri="{28A0092B-C50C-407E-A947-70E740481C1C}">
                <a14:useLocalDpi xmlns:a14="http://schemas.microsoft.com/office/drawing/2010/main" val="0"/>
              </a:ext>
            </a:extLst>
          </a:blip>
          <a:srcRect l="18810" t="6013" r="19661" b="8430"/>
          <a:stretch>
            <a:fillRect/>
          </a:stretch>
        </p:blipFill>
        <p:spPr bwMode="auto">
          <a:xfrm>
            <a:off x="1115617" y="1186434"/>
            <a:ext cx="186094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Прямоугольник 8"/>
          <p:cNvSpPr>
            <a:spLocks noChangeArrowheads="1"/>
          </p:cNvSpPr>
          <p:nvPr/>
        </p:nvSpPr>
        <p:spPr bwMode="auto">
          <a:xfrm>
            <a:off x="4914901" y="1635300"/>
            <a:ext cx="2465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400" dirty="0" err="1">
                <a:solidFill>
                  <a:srgbClr val="000000"/>
                </a:solidFill>
                <a:latin typeface="Arial" pitchFamily="34" charset="0"/>
              </a:rPr>
              <a:t>Fibrillar</a:t>
            </a:r>
            <a:r>
              <a:rPr lang="en-US" altLang="ru-RU" sz="2400" dirty="0">
                <a:solidFill>
                  <a:srgbClr val="000000"/>
                </a:solidFill>
                <a:latin typeface="Arial" pitchFamily="34" charset="0"/>
              </a:rPr>
              <a:t> proteins</a:t>
            </a:r>
            <a:endParaRPr lang="ru-RU" altLang="ru-RU" sz="2400" dirty="0">
              <a:solidFill>
                <a:srgbClr val="000000"/>
              </a:solidFill>
              <a:latin typeface="Arial" pitchFamily="34" charset="0"/>
            </a:endParaRPr>
          </a:p>
        </p:txBody>
      </p:sp>
      <p:sp>
        <p:nvSpPr>
          <p:cNvPr id="297989" name="Прямоугольник 9"/>
          <p:cNvSpPr>
            <a:spLocks noChangeArrowheads="1"/>
          </p:cNvSpPr>
          <p:nvPr/>
        </p:nvSpPr>
        <p:spPr bwMode="auto">
          <a:xfrm>
            <a:off x="2693791" y="1613309"/>
            <a:ext cx="21199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400" dirty="0">
                <a:solidFill>
                  <a:srgbClr val="000000"/>
                </a:solidFill>
                <a:latin typeface="Arial" pitchFamily="34" charset="0"/>
              </a:rPr>
              <a:t>Globular proteins</a:t>
            </a:r>
            <a:endParaRPr lang="ru-RU" altLang="ru-RU" sz="2400" dirty="0">
              <a:solidFill>
                <a:srgbClr val="000000"/>
              </a:solidFill>
              <a:latin typeface="Arial" pitchFamily="34" charset="0"/>
            </a:endParaRPr>
          </a:p>
        </p:txBody>
      </p:sp>
      <p:cxnSp>
        <p:nvCxnSpPr>
          <p:cNvPr id="297990" name="Прямая со стрелкой 7"/>
          <p:cNvCxnSpPr>
            <a:cxnSpLocks noChangeShapeType="1"/>
            <a:endCxn id="297989" idx="0"/>
          </p:cNvCxnSpPr>
          <p:nvPr/>
        </p:nvCxnSpPr>
        <p:spPr bwMode="auto">
          <a:xfrm flipH="1">
            <a:off x="3753745" y="730368"/>
            <a:ext cx="919295" cy="882941"/>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97991" name="Прямая со стрелкой 8"/>
          <p:cNvCxnSpPr>
            <a:cxnSpLocks noChangeShapeType="1"/>
            <a:endCxn id="297988" idx="0"/>
          </p:cNvCxnSpPr>
          <p:nvPr/>
        </p:nvCxnSpPr>
        <p:spPr bwMode="auto">
          <a:xfrm>
            <a:off x="5166067" y="726164"/>
            <a:ext cx="981727" cy="909136"/>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2979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49" t="17010" r="75999" b="40961"/>
          <a:stretch>
            <a:fillRect/>
          </a:stretch>
        </p:blipFill>
        <p:spPr bwMode="auto">
          <a:xfrm>
            <a:off x="7218760" y="1157860"/>
            <a:ext cx="651272" cy="2106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993" name="Прямоугольник 1"/>
          <p:cNvSpPr>
            <a:spLocks noChangeArrowheads="1"/>
          </p:cNvSpPr>
          <p:nvPr/>
        </p:nvSpPr>
        <p:spPr bwMode="auto">
          <a:xfrm>
            <a:off x="2693792" y="2416349"/>
            <a:ext cx="268783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1800" b="1" dirty="0">
                <a:solidFill>
                  <a:srgbClr val="000000"/>
                </a:solidFill>
                <a:latin typeface="Arial" pitchFamily="34" charset="0"/>
              </a:rPr>
              <a:t>soluble in water and weak salt</a:t>
            </a:r>
          </a:p>
          <a:p>
            <a:pPr algn="ctr" eaLnBrk="1" hangingPunct="1">
              <a:spcBef>
                <a:spcPct val="0"/>
              </a:spcBef>
              <a:buClrTx/>
              <a:buSzTx/>
              <a:buFontTx/>
              <a:buNone/>
            </a:pPr>
            <a:r>
              <a:rPr lang="en-US" altLang="ru-RU" sz="1800" b="1" dirty="0">
                <a:solidFill>
                  <a:srgbClr val="000000"/>
                </a:solidFill>
                <a:latin typeface="Arial" pitchFamily="34" charset="0"/>
              </a:rPr>
              <a:t>solutions (can attract water dipoles and form</a:t>
            </a:r>
          </a:p>
          <a:p>
            <a:pPr algn="ctr" eaLnBrk="1" hangingPunct="1">
              <a:spcBef>
                <a:spcPct val="0"/>
              </a:spcBef>
              <a:buClrTx/>
              <a:buSzTx/>
              <a:buFontTx/>
              <a:buNone/>
            </a:pPr>
            <a:r>
              <a:rPr lang="en-US" altLang="ru-RU" sz="1800" b="1" dirty="0">
                <a:solidFill>
                  <a:srgbClr val="000000"/>
                </a:solidFill>
                <a:latin typeface="Arial" pitchFamily="34" charset="0"/>
              </a:rPr>
              <a:t>a hydration shell around the molecule, which prevents individual protein molecules from sticking together into larger aggregates)</a:t>
            </a:r>
            <a:endParaRPr lang="ru-RU" altLang="ru-RU" sz="1800" dirty="0">
              <a:solidFill>
                <a:srgbClr val="000000"/>
              </a:solidFill>
              <a:latin typeface="Arial" pitchFamily="34" charset="0"/>
            </a:endParaRPr>
          </a:p>
        </p:txBody>
      </p:sp>
      <p:sp>
        <p:nvSpPr>
          <p:cNvPr id="297994" name="Прямоугольник 11"/>
          <p:cNvSpPr>
            <a:spLocks noChangeArrowheads="1"/>
          </p:cNvSpPr>
          <p:nvPr/>
        </p:nvSpPr>
        <p:spPr bwMode="auto">
          <a:xfrm>
            <a:off x="5516761" y="2476448"/>
            <a:ext cx="1566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000" b="1" dirty="0">
                <a:solidFill>
                  <a:srgbClr val="000000"/>
                </a:solidFill>
                <a:latin typeface="Arial" pitchFamily="34" charset="0"/>
              </a:rPr>
              <a:t>insoluble in water</a:t>
            </a:r>
            <a:endParaRPr lang="ru-RU" altLang="ru-RU" sz="2000" dirty="0">
              <a:solidFill>
                <a:srgbClr val="000000"/>
              </a:solidFill>
              <a:latin typeface="Arial" pitchFamily="34" charset="0"/>
            </a:endParaRPr>
          </a:p>
        </p:txBody>
      </p:sp>
      <p:sp>
        <p:nvSpPr>
          <p:cNvPr id="297995" name="Прямоугольник 2"/>
          <p:cNvSpPr>
            <a:spLocks noChangeArrowheads="1"/>
          </p:cNvSpPr>
          <p:nvPr/>
        </p:nvSpPr>
        <p:spPr bwMode="auto">
          <a:xfrm>
            <a:off x="1092994" y="5661248"/>
            <a:ext cx="67770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000" dirty="0">
                <a:solidFill>
                  <a:srgbClr val="000000"/>
                </a:solidFill>
                <a:latin typeface="TimesNewRomanPSMT"/>
              </a:rPr>
              <a:t>Protein molecules with the same charge repel and are in</a:t>
            </a:r>
          </a:p>
          <a:p>
            <a:pPr algn="ctr" eaLnBrk="1" hangingPunct="1">
              <a:spcBef>
                <a:spcPct val="0"/>
              </a:spcBef>
              <a:buClrTx/>
              <a:buSzTx/>
              <a:buFontTx/>
              <a:buNone/>
            </a:pPr>
            <a:r>
              <a:rPr lang="en-US" altLang="ru-RU" sz="2000" dirty="0">
                <a:solidFill>
                  <a:srgbClr val="000000"/>
                </a:solidFill>
                <a:latin typeface="TimesNewRomanPSMT"/>
              </a:rPr>
              <a:t>suspended state, and with different charges - are attracted, </a:t>
            </a:r>
            <a:r>
              <a:rPr lang="en-US" altLang="ru-RU" sz="2000" dirty="0" smtClean="0">
                <a:solidFill>
                  <a:srgbClr val="000000"/>
                </a:solidFill>
                <a:latin typeface="TimesNewRomanPSMT"/>
              </a:rPr>
              <a:t>proteins besieged</a:t>
            </a:r>
            <a:endParaRPr lang="ru-RU" altLang="ru-RU" sz="2000" dirty="0">
              <a:solidFill>
                <a:srgbClr val="000000"/>
              </a:solidFill>
              <a:latin typeface="Arial" pitchFamily="34" charset="0"/>
            </a:endParaRPr>
          </a:p>
        </p:txBody>
      </p:sp>
    </p:spTree>
    <p:extLst>
      <p:ext uri="{BB962C8B-B14F-4D97-AF65-F5344CB8AC3E}">
        <p14:creationId xmlns:p14="http://schemas.microsoft.com/office/powerpoint/2010/main" val="435906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57188" y="0"/>
            <a:ext cx="8229600" cy="1143000"/>
          </a:xfrm>
        </p:spPr>
        <p:txBody>
          <a:bodyPr/>
          <a:lstStyle/>
          <a:p>
            <a:pPr eaLnBrk="1" hangingPunct="1"/>
            <a:r>
              <a:rPr lang="en-US" altLang="ru-RU" sz="4000" b="1" dirty="0">
                <a:solidFill>
                  <a:srgbClr val="FF0000"/>
                </a:solidFill>
              </a:rPr>
              <a:t>Protein </a:t>
            </a:r>
            <a:r>
              <a:rPr lang="en-US" altLang="ru-RU" sz="4000" b="1" dirty="0" smtClean="0">
                <a:solidFill>
                  <a:srgbClr val="FF0000"/>
                </a:solidFill>
              </a:rPr>
              <a:t>in </a:t>
            </a:r>
            <a:r>
              <a:rPr lang="en-US" altLang="ru-RU" sz="4000" b="1" dirty="0">
                <a:solidFill>
                  <a:srgbClr val="FF0000"/>
                </a:solidFill>
              </a:rPr>
              <a:t>the diet</a:t>
            </a:r>
            <a:endParaRPr lang="ru-RU" altLang="ru-RU" sz="4000" b="1" dirty="0" smtClean="0">
              <a:solidFill>
                <a:srgbClr val="FF0000"/>
              </a:solidFill>
            </a:endParaRPr>
          </a:p>
        </p:txBody>
      </p:sp>
      <p:sp>
        <p:nvSpPr>
          <p:cNvPr id="7171" name="Rectangle 3"/>
          <p:cNvSpPr>
            <a:spLocks noGrp="1" noChangeArrowheads="1"/>
          </p:cNvSpPr>
          <p:nvPr>
            <p:ph type="body" idx="1"/>
          </p:nvPr>
        </p:nvSpPr>
        <p:spPr>
          <a:xfrm>
            <a:off x="357188" y="1643063"/>
            <a:ext cx="8291512" cy="2549525"/>
          </a:xfrm>
        </p:spPr>
        <p:txBody>
          <a:bodyPr/>
          <a:lstStyle/>
          <a:p>
            <a:pPr marL="609600" indent="-609600" eaLnBrk="1" hangingPunct="1"/>
            <a:r>
              <a:rPr lang="en-US" altLang="ru-RU" sz="3600" dirty="0"/>
              <a:t>For adults with average physical activity - 100-120 g of proteins per day.</a:t>
            </a:r>
          </a:p>
          <a:p>
            <a:pPr marL="609600" indent="-609600" eaLnBrk="1" hangingPunct="1"/>
            <a:r>
              <a:rPr lang="en-US" altLang="ru-RU" sz="3600" dirty="0"/>
              <a:t>With heavy muscular work - 130 - 150 g per day.</a:t>
            </a:r>
          </a:p>
          <a:p>
            <a:pPr marL="609600" indent="-609600" eaLnBrk="1" hangingPunct="1"/>
            <a:r>
              <a:rPr lang="en-US" altLang="ru-RU" sz="3600" dirty="0"/>
              <a:t>Children under 12 years old - 50 - 70 g per day.</a:t>
            </a:r>
            <a:endParaRPr lang="ru-RU" altLang="ru-RU" sz="36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4435" y="1296163"/>
            <a:ext cx="9019565" cy="4132088"/>
          </a:xfrm>
          <a:prstGeom prst="rect">
            <a:avLst/>
          </a:prstGeom>
        </p:spPr>
      </p:pic>
    </p:spTree>
    <p:extLst>
      <p:ext uri="{BB962C8B-B14F-4D97-AF65-F5344CB8AC3E}">
        <p14:creationId xmlns:p14="http://schemas.microsoft.com/office/powerpoint/2010/main" val="404075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31640" y="246450"/>
            <a:ext cx="6172200" cy="465516"/>
          </a:xfrm>
        </p:spPr>
        <p:txBody>
          <a:bodyPr>
            <a:noAutofit/>
          </a:bodyPr>
          <a:lstStyle/>
          <a:p>
            <a:r>
              <a:rPr lang="en-US" altLang="ru-RU" sz="3600" b="1" dirty="0">
                <a:solidFill>
                  <a:schemeClr val="accent2"/>
                </a:solidFill>
              </a:rPr>
              <a:t>Reserve proteins</a:t>
            </a:r>
            <a:endParaRPr lang="ru-RU" altLang="ru-RU" sz="3600" b="1" dirty="0">
              <a:solidFill>
                <a:schemeClr val="accent2"/>
              </a:solidFill>
            </a:endParaRPr>
          </a:p>
        </p:txBody>
      </p:sp>
      <p:sp>
        <p:nvSpPr>
          <p:cNvPr id="4" name="Rectangle 3"/>
          <p:cNvSpPr txBox="1">
            <a:spLocks noChangeArrowheads="1"/>
          </p:cNvSpPr>
          <p:nvPr/>
        </p:nvSpPr>
        <p:spPr bwMode="auto">
          <a:xfrm>
            <a:off x="1165414" y="805901"/>
            <a:ext cx="6791510" cy="1188132"/>
          </a:xfrm>
          <a:prstGeom prst="rect">
            <a:avLst/>
          </a:prstGeom>
          <a:noFill/>
          <a:ln w="9525">
            <a:noFill/>
            <a:miter lim="800000"/>
            <a:headEnd/>
            <a:tailEnd/>
          </a:ln>
        </p:spPr>
        <p:txBody>
          <a:bodyPr/>
          <a:lstStyle/>
          <a:p>
            <a:pPr algn="ctr">
              <a:defRPr/>
            </a:pPr>
            <a:r>
              <a:rPr lang="en-US" sz="2800" dirty="0"/>
              <a:t>"Reserve proteins" are tissue proteins that are easily mobilized if necessary, which, after hydrolysis, serve as suppliers of amino acids.</a:t>
            </a:r>
            <a:endParaRPr lang="ru-RU" sz="2800" kern="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0304" y="2375884"/>
            <a:ext cx="358869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48064" y="2591908"/>
            <a:ext cx="3045291"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277634" y="5211199"/>
            <a:ext cx="6642738" cy="954107"/>
          </a:xfrm>
          <a:prstGeom prst="rect">
            <a:avLst/>
          </a:prstGeom>
        </p:spPr>
        <p:txBody>
          <a:bodyPr wrap="square">
            <a:spAutoFit/>
          </a:bodyPr>
          <a:lstStyle/>
          <a:p>
            <a:pPr algn="ctr"/>
            <a:r>
              <a:rPr lang="en-US" sz="2800" dirty="0"/>
              <a:t>proteins of muscles, lymphoid organs, epithelial tissues and liver</a:t>
            </a:r>
            <a:endParaRPr lang="ru-RU" sz="2800" dirty="0"/>
          </a:p>
        </p:txBody>
      </p:sp>
    </p:spTree>
    <p:extLst>
      <p:ext uri="{BB962C8B-B14F-4D97-AF65-F5344CB8AC3E}">
        <p14:creationId xmlns:p14="http://schemas.microsoft.com/office/powerpoint/2010/main" val="25070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7584" y="3246"/>
            <a:ext cx="7560470" cy="6240388"/>
          </a:xfrm>
          <a:prstGeom prst="rect">
            <a:avLst/>
          </a:prstGeom>
        </p:spPr>
      </p:pic>
      <p:sp>
        <p:nvSpPr>
          <p:cNvPr id="3" name="Прямоугольник 2"/>
          <p:cNvSpPr/>
          <p:nvPr/>
        </p:nvSpPr>
        <p:spPr>
          <a:xfrm>
            <a:off x="1691680" y="6105134"/>
            <a:ext cx="6750496" cy="276999"/>
          </a:xfrm>
          <a:prstGeom prst="rect">
            <a:avLst/>
          </a:prstGeom>
        </p:spPr>
        <p:txBody>
          <a:bodyPr wrap="square">
            <a:spAutoFit/>
          </a:bodyPr>
          <a:lstStyle/>
          <a:p>
            <a:r>
              <a:rPr lang="ru-RU" sz="1200" dirty="0"/>
              <a:t>https://openoregon.pressbooks.pub/nutritionscience/chapter/6d-protein-digestion-absorption/</a:t>
            </a:r>
          </a:p>
        </p:txBody>
      </p:sp>
    </p:spTree>
    <p:extLst>
      <p:ext uri="{BB962C8B-B14F-4D97-AF65-F5344CB8AC3E}">
        <p14:creationId xmlns:p14="http://schemas.microsoft.com/office/powerpoint/2010/main" val="2948691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sp>
        <p:nvSpPr>
          <p:cNvPr id="11267" name="Rectangle 3"/>
          <p:cNvSpPr>
            <a:spLocks noGrp="1" noChangeArrowheads="1"/>
          </p:cNvSpPr>
          <p:nvPr>
            <p:ph type="body" idx="1"/>
          </p:nvPr>
        </p:nvSpPr>
        <p:spPr>
          <a:xfrm>
            <a:off x="0" y="857250"/>
            <a:ext cx="9144000" cy="1643063"/>
          </a:xfrm>
        </p:spPr>
        <p:txBody>
          <a:bodyPr/>
          <a:lstStyle/>
          <a:p>
            <a:pPr eaLnBrk="1" hangingPunct="1">
              <a:lnSpc>
                <a:spcPct val="90000"/>
              </a:lnSpc>
              <a:buFontTx/>
              <a:buNone/>
            </a:pPr>
            <a:r>
              <a:rPr lang="en-US" altLang="ru-RU" sz="2800" i="1" dirty="0"/>
              <a:t>- The digestion of proteins is carried out by peptidases. Peptidases are formed in an inactive form and are activated by limited proteolysis at the sites where they act.</a:t>
            </a:r>
            <a:endParaRPr lang="ru-RU" altLang="ru-RU" sz="2800" dirty="0" smtClean="0"/>
          </a:p>
        </p:txBody>
      </p:sp>
      <p:pic>
        <p:nvPicPr>
          <p:cNvPr id="6" name="Рисунок 5"/>
          <p:cNvPicPr>
            <a:picLocks noChangeAspect="1"/>
          </p:cNvPicPr>
          <p:nvPr/>
        </p:nvPicPr>
        <p:blipFill>
          <a:blip r:embed="rId2"/>
          <a:stretch>
            <a:fillRect/>
          </a:stretch>
        </p:blipFill>
        <p:spPr>
          <a:xfrm>
            <a:off x="1842889" y="2924944"/>
            <a:ext cx="5801122" cy="319459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2875" y="1285875"/>
            <a:ext cx="9144000" cy="1285875"/>
          </a:xfrm>
        </p:spPr>
        <p:txBody>
          <a:bodyPr/>
          <a:lstStyle/>
          <a:p>
            <a:pPr eaLnBrk="1" hangingPunct="1">
              <a:lnSpc>
                <a:spcPct val="90000"/>
              </a:lnSpc>
              <a:buFontTx/>
              <a:buNone/>
            </a:pPr>
            <a:r>
              <a:rPr lang="en-US" altLang="ru-RU" dirty="0"/>
              <a:t>- Peptidases are enzymes of the hydrolase class that cleave peptide bonds.</a:t>
            </a:r>
            <a:endParaRPr lang="ru-RU" altLang="ru-RU" dirty="0" smtClean="0"/>
          </a:p>
        </p:txBody>
      </p:sp>
      <p:pic>
        <p:nvPicPr>
          <p:cNvPr id="6" name="Рисунок 29" descr="img95600"/>
          <p:cNvPicPr>
            <a:picLocks noChangeAspect="1" noChangeArrowheads="1"/>
          </p:cNvPicPr>
          <p:nvPr/>
        </p:nvPicPr>
        <p:blipFill>
          <a:blip r:embed="rId2">
            <a:duotone>
              <a:schemeClr val="accent2">
                <a:shade val="45000"/>
                <a:satMod val="135000"/>
              </a:schemeClr>
              <a:prstClr val="white"/>
            </a:duotone>
            <a:lum bright="-20000" contrast="40000"/>
          </a:blip>
          <a:srcRect/>
          <a:stretch>
            <a:fillRect/>
          </a:stretch>
        </p:blipFill>
        <p:spPr bwMode="auto">
          <a:xfrm>
            <a:off x="142844" y="2714620"/>
            <a:ext cx="8751155" cy="3143272"/>
          </a:xfrm>
          <a:prstGeom prst="rect">
            <a:avLst/>
          </a:prstGeom>
          <a:noFill/>
          <a:ln w="9525">
            <a:noFill/>
            <a:miter lim="800000"/>
            <a:headEnd/>
            <a:tailEnd/>
          </a:ln>
        </p:spPr>
      </p:pic>
      <p:sp>
        <p:nvSpPr>
          <p:cNvPr id="12292"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sp>
        <p:nvSpPr>
          <p:cNvPr id="5" name="Прямоугольник 4"/>
          <p:cNvSpPr/>
          <p:nvPr/>
        </p:nvSpPr>
        <p:spPr>
          <a:xfrm>
            <a:off x="2699792" y="3356992"/>
            <a:ext cx="1296144" cy="5040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rgbClr val="000000"/>
              </a:solidFill>
            </a:endParaRPr>
          </a:p>
        </p:txBody>
      </p:sp>
      <p:sp>
        <p:nvSpPr>
          <p:cNvPr id="7" name="Прямоугольник 6"/>
          <p:cNvSpPr/>
          <p:nvPr/>
        </p:nvSpPr>
        <p:spPr>
          <a:xfrm>
            <a:off x="5076056" y="3347329"/>
            <a:ext cx="1152128" cy="5040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rgbClr val="000000"/>
              </a:solidFill>
            </a:endParaRPr>
          </a:p>
        </p:txBody>
      </p:sp>
      <p:sp>
        <p:nvSpPr>
          <p:cNvPr id="8" name="Полилиния 7"/>
          <p:cNvSpPr/>
          <p:nvPr/>
        </p:nvSpPr>
        <p:spPr>
          <a:xfrm>
            <a:off x="3265043" y="3351996"/>
            <a:ext cx="165643" cy="532263"/>
          </a:xfrm>
          <a:custGeom>
            <a:avLst/>
            <a:gdLst>
              <a:gd name="connsiteX0" fmla="*/ 95534 w 165643"/>
              <a:gd name="connsiteY0" fmla="*/ 0 h 532263"/>
              <a:gd name="connsiteX1" fmla="*/ 122829 w 165643"/>
              <a:gd name="connsiteY1" fmla="*/ 68239 h 532263"/>
              <a:gd name="connsiteX2" fmla="*/ 163773 w 165643"/>
              <a:gd name="connsiteY2" fmla="*/ 95534 h 532263"/>
              <a:gd name="connsiteX3" fmla="*/ 150125 w 165643"/>
              <a:gd name="connsiteY3" fmla="*/ 218364 h 532263"/>
              <a:gd name="connsiteX4" fmla="*/ 163773 w 165643"/>
              <a:gd name="connsiteY4" fmla="*/ 327546 h 532263"/>
              <a:gd name="connsiteX5" fmla="*/ 150125 w 165643"/>
              <a:gd name="connsiteY5" fmla="*/ 395785 h 532263"/>
              <a:gd name="connsiteX6" fmla="*/ 68238 w 165643"/>
              <a:gd name="connsiteY6" fmla="*/ 464024 h 532263"/>
              <a:gd name="connsiteX7" fmla="*/ 0 w 165643"/>
              <a:gd name="connsiteY7"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43" h="532263">
                <a:moveTo>
                  <a:pt x="95534" y="0"/>
                </a:moveTo>
                <a:cubicBezTo>
                  <a:pt x="104632" y="22746"/>
                  <a:pt x="108589" y="48304"/>
                  <a:pt x="122829" y="68239"/>
                </a:cubicBezTo>
                <a:cubicBezTo>
                  <a:pt x="132363" y="81586"/>
                  <a:pt x="160839" y="79396"/>
                  <a:pt x="163773" y="95534"/>
                </a:cubicBezTo>
                <a:cubicBezTo>
                  <a:pt x="171142" y="136065"/>
                  <a:pt x="154674" y="177421"/>
                  <a:pt x="150125" y="218364"/>
                </a:cubicBezTo>
                <a:cubicBezTo>
                  <a:pt x="154674" y="254758"/>
                  <a:pt x="163773" y="290869"/>
                  <a:pt x="163773" y="327546"/>
                </a:cubicBezTo>
                <a:cubicBezTo>
                  <a:pt x="163773" y="350743"/>
                  <a:pt x="160499" y="375037"/>
                  <a:pt x="150125" y="395785"/>
                </a:cubicBezTo>
                <a:cubicBezTo>
                  <a:pt x="133037" y="429961"/>
                  <a:pt x="95111" y="441630"/>
                  <a:pt x="68238" y="464024"/>
                </a:cubicBezTo>
                <a:cubicBezTo>
                  <a:pt x="68227" y="464033"/>
                  <a:pt x="7589" y="524674"/>
                  <a:pt x="0" y="5322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845963" y="2450156"/>
            <a:ext cx="1103187" cy="461665"/>
          </a:xfrm>
          <a:prstGeom prst="rect">
            <a:avLst/>
          </a:prstGeom>
          <a:noFill/>
        </p:spPr>
        <p:txBody>
          <a:bodyPr wrap="none" rtlCol="0">
            <a:spAutoFit/>
          </a:bodyPr>
          <a:lstStyle/>
          <a:p>
            <a:r>
              <a:rPr lang="ru-RU" sz="2400" dirty="0" smtClean="0"/>
              <a:t>+ НОН</a:t>
            </a:r>
            <a:endParaRPr lang="ru-RU" sz="2400" dirty="0"/>
          </a:p>
        </p:txBody>
      </p:sp>
      <p:sp>
        <p:nvSpPr>
          <p:cNvPr id="10" name="TextBox 9"/>
          <p:cNvSpPr txBox="1"/>
          <p:nvPr/>
        </p:nvSpPr>
        <p:spPr>
          <a:xfrm>
            <a:off x="5150220" y="2450155"/>
            <a:ext cx="1103187" cy="461665"/>
          </a:xfrm>
          <a:prstGeom prst="rect">
            <a:avLst/>
          </a:prstGeom>
          <a:noFill/>
        </p:spPr>
        <p:txBody>
          <a:bodyPr wrap="none" rtlCol="0">
            <a:spAutoFit/>
          </a:bodyPr>
          <a:lstStyle/>
          <a:p>
            <a:r>
              <a:rPr lang="ru-RU" sz="2400" dirty="0" smtClean="0"/>
              <a:t>+ НОН</a:t>
            </a:r>
            <a:endParaRPr lang="ru-RU" sz="2400" dirty="0"/>
          </a:p>
        </p:txBody>
      </p:sp>
      <p:sp>
        <p:nvSpPr>
          <p:cNvPr id="11" name="Полилиния 10"/>
          <p:cNvSpPr/>
          <p:nvPr/>
        </p:nvSpPr>
        <p:spPr>
          <a:xfrm>
            <a:off x="3577674" y="2537937"/>
            <a:ext cx="277393" cy="955343"/>
          </a:xfrm>
          <a:custGeom>
            <a:avLst/>
            <a:gdLst>
              <a:gd name="connsiteX0" fmla="*/ 99972 w 277393"/>
              <a:gd name="connsiteY0" fmla="*/ 395785 h 955343"/>
              <a:gd name="connsiteX1" fmla="*/ 31733 w 277393"/>
              <a:gd name="connsiteY1" fmla="*/ 382137 h 955343"/>
              <a:gd name="connsiteX2" fmla="*/ 4438 w 277393"/>
              <a:gd name="connsiteY2" fmla="*/ 341194 h 955343"/>
              <a:gd name="connsiteX3" fmla="*/ 18086 w 277393"/>
              <a:gd name="connsiteY3" fmla="*/ 54591 h 955343"/>
              <a:gd name="connsiteX4" fmla="*/ 99972 w 277393"/>
              <a:gd name="connsiteY4" fmla="*/ 0 h 955343"/>
              <a:gd name="connsiteX5" fmla="*/ 263745 w 277393"/>
              <a:gd name="connsiteY5" fmla="*/ 13647 h 955343"/>
              <a:gd name="connsiteX6" fmla="*/ 277393 w 277393"/>
              <a:gd name="connsiteY6" fmla="*/ 54591 h 955343"/>
              <a:gd name="connsiteX7" fmla="*/ 263745 w 277393"/>
              <a:gd name="connsiteY7" fmla="*/ 163773 h 955343"/>
              <a:gd name="connsiteX8" fmla="*/ 250098 w 277393"/>
              <a:gd name="connsiteY8" fmla="*/ 204716 h 955343"/>
              <a:gd name="connsiteX9" fmla="*/ 209154 w 277393"/>
              <a:gd name="connsiteY9" fmla="*/ 218364 h 955343"/>
              <a:gd name="connsiteX10" fmla="*/ 168211 w 277393"/>
              <a:gd name="connsiteY10" fmla="*/ 245659 h 955343"/>
              <a:gd name="connsiteX11" fmla="*/ 113620 w 277393"/>
              <a:gd name="connsiteY11" fmla="*/ 327546 h 955343"/>
              <a:gd name="connsiteX12" fmla="*/ 86324 w 277393"/>
              <a:gd name="connsiteY12" fmla="*/ 368489 h 955343"/>
              <a:gd name="connsiteX13" fmla="*/ 72677 w 277393"/>
              <a:gd name="connsiteY13" fmla="*/ 696035 h 955343"/>
              <a:gd name="connsiteX14" fmla="*/ 59029 w 277393"/>
              <a:gd name="connsiteY14" fmla="*/ 764274 h 955343"/>
              <a:gd name="connsiteX15" fmla="*/ 45381 w 277393"/>
              <a:gd name="connsiteY15" fmla="*/ 805217 h 955343"/>
              <a:gd name="connsiteX16" fmla="*/ 45381 w 277393"/>
              <a:gd name="connsiteY16" fmla="*/ 955343 h 95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93" h="955343">
                <a:moveTo>
                  <a:pt x="99972" y="395785"/>
                </a:moveTo>
                <a:cubicBezTo>
                  <a:pt x="77226" y="391236"/>
                  <a:pt x="51873" y="393646"/>
                  <a:pt x="31733" y="382137"/>
                </a:cubicBezTo>
                <a:cubicBezTo>
                  <a:pt x="17492" y="373999"/>
                  <a:pt x="5121" y="357582"/>
                  <a:pt x="4438" y="341194"/>
                </a:cubicBezTo>
                <a:cubicBezTo>
                  <a:pt x="457" y="245634"/>
                  <a:pt x="-7702" y="146691"/>
                  <a:pt x="18086" y="54591"/>
                </a:cubicBezTo>
                <a:cubicBezTo>
                  <a:pt x="26931" y="23001"/>
                  <a:pt x="99972" y="0"/>
                  <a:pt x="99972" y="0"/>
                </a:cubicBezTo>
                <a:cubicBezTo>
                  <a:pt x="154563" y="4549"/>
                  <a:pt x="211387" y="-2463"/>
                  <a:pt x="263745" y="13647"/>
                </a:cubicBezTo>
                <a:cubicBezTo>
                  <a:pt x="277495" y="17878"/>
                  <a:pt x="277393" y="40205"/>
                  <a:pt x="277393" y="54591"/>
                </a:cubicBezTo>
                <a:cubicBezTo>
                  <a:pt x="277393" y="91268"/>
                  <a:pt x="270306" y="127687"/>
                  <a:pt x="263745" y="163773"/>
                </a:cubicBezTo>
                <a:cubicBezTo>
                  <a:pt x="261172" y="177927"/>
                  <a:pt x="260270" y="194544"/>
                  <a:pt x="250098" y="204716"/>
                </a:cubicBezTo>
                <a:cubicBezTo>
                  <a:pt x="239925" y="214889"/>
                  <a:pt x="222021" y="211930"/>
                  <a:pt x="209154" y="218364"/>
                </a:cubicBezTo>
                <a:cubicBezTo>
                  <a:pt x="194483" y="225699"/>
                  <a:pt x="181859" y="236561"/>
                  <a:pt x="168211" y="245659"/>
                </a:cubicBezTo>
                <a:lnTo>
                  <a:pt x="113620" y="327546"/>
                </a:lnTo>
                <a:lnTo>
                  <a:pt x="86324" y="368489"/>
                </a:lnTo>
                <a:cubicBezTo>
                  <a:pt x="81775" y="477671"/>
                  <a:pt x="80195" y="587017"/>
                  <a:pt x="72677" y="696035"/>
                </a:cubicBezTo>
                <a:cubicBezTo>
                  <a:pt x="71081" y="719177"/>
                  <a:pt x="64655" y="741770"/>
                  <a:pt x="59029" y="764274"/>
                </a:cubicBezTo>
                <a:cubicBezTo>
                  <a:pt x="55540" y="778230"/>
                  <a:pt x="46406" y="790868"/>
                  <a:pt x="45381" y="805217"/>
                </a:cubicBezTo>
                <a:cubicBezTo>
                  <a:pt x="41816" y="855132"/>
                  <a:pt x="45381" y="905301"/>
                  <a:pt x="45381" y="9553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олилиния 11"/>
          <p:cNvSpPr/>
          <p:nvPr/>
        </p:nvSpPr>
        <p:spPr>
          <a:xfrm>
            <a:off x="2912564" y="2483345"/>
            <a:ext cx="723332" cy="996397"/>
          </a:xfrm>
          <a:custGeom>
            <a:avLst/>
            <a:gdLst>
              <a:gd name="connsiteX0" fmla="*/ 436729 w 723332"/>
              <a:gd name="connsiteY0" fmla="*/ 545911 h 996397"/>
              <a:gd name="connsiteX1" fmla="*/ 504968 w 723332"/>
              <a:gd name="connsiteY1" fmla="*/ 518615 h 996397"/>
              <a:gd name="connsiteX2" fmla="*/ 586854 w 723332"/>
              <a:gd name="connsiteY2" fmla="*/ 491320 h 996397"/>
              <a:gd name="connsiteX3" fmla="*/ 655093 w 723332"/>
              <a:gd name="connsiteY3" fmla="*/ 436729 h 996397"/>
              <a:gd name="connsiteX4" fmla="*/ 682389 w 723332"/>
              <a:gd name="connsiteY4" fmla="*/ 395786 h 996397"/>
              <a:gd name="connsiteX5" fmla="*/ 709684 w 723332"/>
              <a:gd name="connsiteY5" fmla="*/ 272956 h 996397"/>
              <a:gd name="connsiteX6" fmla="*/ 723332 w 723332"/>
              <a:gd name="connsiteY6" fmla="*/ 232012 h 996397"/>
              <a:gd name="connsiteX7" fmla="*/ 709684 w 723332"/>
              <a:gd name="connsiteY7" fmla="*/ 163774 h 996397"/>
              <a:gd name="connsiteX8" fmla="*/ 696036 w 723332"/>
              <a:gd name="connsiteY8" fmla="*/ 122830 h 996397"/>
              <a:gd name="connsiteX9" fmla="*/ 655093 w 723332"/>
              <a:gd name="connsiteY9" fmla="*/ 109183 h 996397"/>
              <a:gd name="connsiteX10" fmla="*/ 600502 w 723332"/>
              <a:gd name="connsiteY10" fmla="*/ 54592 h 996397"/>
              <a:gd name="connsiteX11" fmla="*/ 532263 w 723332"/>
              <a:gd name="connsiteY11" fmla="*/ 0 h 996397"/>
              <a:gd name="connsiteX12" fmla="*/ 368490 w 723332"/>
              <a:gd name="connsiteY12" fmla="*/ 13648 h 996397"/>
              <a:gd name="connsiteX13" fmla="*/ 327547 w 723332"/>
              <a:gd name="connsiteY13" fmla="*/ 54592 h 996397"/>
              <a:gd name="connsiteX14" fmla="*/ 286603 w 723332"/>
              <a:gd name="connsiteY14" fmla="*/ 81887 h 996397"/>
              <a:gd name="connsiteX15" fmla="*/ 272956 w 723332"/>
              <a:gd name="connsiteY15" fmla="*/ 122830 h 996397"/>
              <a:gd name="connsiteX16" fmla="*/ 245660 w 723332"/>
              <a:gd name="connsiteY16" fmla="*/ 163774 h 996397"/>
              <a:gd name="connsiteX17" fmla="*/ 259308 w 723332"/>
              <a:gd name="connsiteY17" fmla="*/ 327547 h 996397"/>
              <a:gd name="connsiteX18" fmla="*/ 272956 w 723332"/>
              <a:gd name="connsiteY18" fmla="*/ 368490 h 996397"/>
              <a:gd name="connsiteX19" fmla="*/ 313899 w 723332"/>
              <a:gd name="connsiteY19" fmla="*/ 395786 h 996397"/>
              <a:gd name="connsiteX20" fmla="*/ 368490 w 723332"/>
              <a:gd name="connsiteY20" fmla="*/ 477672 h 996397"/>
              <a:gd name="connsiteX21" fmla="*/ 450377 w 723332"/>
              <a:gd name="connsiteY21" fmla="*/ 532263 h 996397"/>
              <a:gd name="connsiteX22" fmla="*/ 423081 w 723332"/>
              <a:gd name="connsiteY22" fmla="*/ 614150 h 996397"/>
              <a:gd name="connsiteX23" fmla="*/ 382138 w 723332"/>
              <a:gd name="connsiteY23" fmla="*/ 696036 h 996397"/>
              <a:gd name="connsiteX24" fmla="*/ 300251 w 723332"/>
              <a:gd name="connsiteY24" fmla="*/ 750627 h 996397"/>
              <a:gd name="connsiteX25" fmla="*/ 259308 w 723332"/>
              <a:gd name="connsiteY25" fmla="*/ 777923 h 996397"/>
              <a:gd name="connsiteX26" fmla="*/ 136478 w 723332"/>
              <a:gd name="connsiteY26" fmla="*/ 859809 h 996397"/>
              <a:gd name="connsiteX27" fmla="*/ 95535 w 723332"/>
              <a:gd name="connsiteY27" fmla="*/ 887105 h 996397"/>
              <a:gd name="connsiteX28" fmla="*/ 68239 w 723332"/>
              <a:gd name="connsiteY28" fmla="*/ 928048 h 996397"/>
              <a:gd name="connsiteX29" fmla="*/ 27296 w 723332"/>
              <a:gd name="connsiteY29" fmla="*/ 955344 h 996397"/>
              <a:gd name="connsiteX30" fmla="*/ 0 w 723332"/>
              <a:gd name="connsiteY30" fmla="*/ 996287 h 9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332" h="996397">
                <a:moveTo>
                  <a:pt x="436729" y="545911"/>
                </a:moveTo>
                <a:cubicBezTo>
                  <a:pt x="459475" y="536812"/>
                  <a:pt x="481944" y="526987"/>
                  <a:pt x="504968" y="518615"/>
                </a:cubicBezTo>
                <a:cubicBezTo>
                  <a:pt x="532008" y="508782"/>
                  <a:pt x="586854" y="491320"/>
                  <a:pt x="586854" y="491320"/>
                </a:cubicBezTo>
                <a:cubicBezTo>
                  <a:pt x="665081" y="373983"/>
                  <a:pt x="560919" y="512068"/>
                  <a:pt x="655093" y="436729"/>
                </a:cubicBezTo>
                <a:cubicBezTo>
                  <a:pt x="667901" y="426482"/>
                  <a:pt x="673290" y="409434"/>
                  <a:pt x="682389" y="395786"/>
                </a:cubicBezTo>
                <a:cubicBezTo>
                  <a:pt x="713112" y="303610"/>
                  <a:pt x="677655" y="417082"/>
                  <a:pt x="709684" y="272956"/>
                </a:cubicBezTo>
                <a:cubicBezTo>
                  <a:pt x="712805" y="258912"/>
                  <a:pt x="718783" y="245660"/>
                  <a:pt x="723332" y="232012"/>
                </a:cubicBezTo>
                <a:cubicBezTo>
                  <a:pt x="718783" y="209266"/>
                  <a:pt x="715310" y="186278"/>
                  <a:pt x="709684" y="163774"/>
                </a:cubicBezTo>
                <a:cubicBezTo>
                  <a:pt x="706195" y="149817"/>
                  <a:pt x="706209" y="133003"/>
                  <a:pt x="696036" y="122830"/>
                </a:cubicBezTo>
                <a:cubicBezTo>
                  <a:pt x="685864" y="112658"/>
                  <a:pt x="668741" y="113732"/>
                  <a:pt x="655093" y="109183"/>
                </a:cubicBezTo>
                <a:cubicBezTo>
                  <a:pt x="625315" y="19850"/>
                  <a:pt x="666673" y="107529"/>
                  <a:pt x="600502" y="54592"/>
                </a:cubicBezTo>
                <a:cubicBezTo>
                  <a:pt x="512311" y="-15961"/>
                  <a:pt x="635176" y="34305"/>
                  <a:pt x="532263" y="0"/>
                </a:cubicBezTo>
                <a:cubicBezTo>
                  <a:pt x="477672" y="4549"/>
                  <a:pt x="421421" y="-467"/>
                  <a:pt x="368490" y="13648"/>
                </a:cubicBezTo>
                <a:cubicBezTo>
                  <a:pt x="349841" y="18621"/>
                  <a:pt x="342374" y="42236"/>
                  <a:pt x="327547" y="54592"/>
                </a:cubicBezTo>
                <a:cubicBezTo>
                  <a:pt x="314946" y="65093"/>
                  <a:pt x="300251" y="72789"/>
                  <a:pt x="286603" y="81887"/>
                </a:cubicBezTo>
                <a:cubicBezTo>
                  <a:pt x="282054" y="95535"/>
                  <a:pt x="279389" y="109963"/>
                  <a:pt x="272956" y="122830"/>
                </a:cubicBezTo>
                <a:cubicBezTo>
                  <a:pt x="265620" y="137501"/>
                  <a:pt x="246751" y="147407"/>
                  <a:pt x="245660" y="163774"/>
                </a:cubicBezTo>
                <a:cubicBezTo>
                  <a:pt x="242016" y="218433"/>
                  <a:pt x="252068" y="273247"/>
                  <a:pt x="259308" y="327547"/>
                </a:cubicBezTo>
                <a:cubicBezTo>
                  <a:pt x="261209" y="341807"/>
                  <a:pt x="263969" y="357256"/>
                  <a:pt x="272956" y="368490"/>
                </a:cubicBezTo>
                <a:cubicBezTo>
                  <a:pt x="283203" y="381298"/>
                  <a:pt x="300251" y="386687"/>
                  <a:pt x="313899" y="395786"/>
                </a:cubicBezTo>
                <a:cubicBezTo>
                  <a:pt x="332096" y="423081"/>
                  <a:pt x="341195" y="459475"/>
                  <a:pt x="368490" y="477672"/>
                </a:cubicBezTo>
                <a:lnTo>
                  <a:pt x="450377" y="532263"/>
                </a:lnTo>
                <a:lnTo>
                  <a:pt x="423081" y="614150"/>
                </a:lnTo>
                <a:cubicBezTo>
                  <a:pt x="413346" y="643354"/>
                  <a:pt x="407037" y="674249"/>
                  <a:pt x="382138" y="696036"/>
                </a:cubicBezTo>
                <a:cubicBezTo>
                  <a:pt x="357450" y="717638"/>
                  <a:pt x="327547" y="732430"/>
                  <a:pt x="300251" y="750627"/>
                </a:cubicBezTo>
                <a:lnTo>
                  <a:pt x="259308" y="777923"/>
                </a:lnTo>
                <a:lnTo>
                  <a:pt x="136478" y="859809"/>
                </a:lnTo>
                <a:lnTo>
                  <a:pt x="95535" y="887105"/>
                </a:lnTo>
                <a:cubicBezTo>
                  <a:pt x="86436" y="900753"/>
                  <a:pt x="79837" y="916450"/>
                  <a:pt x="68239" y="928048"/>
                </a:cubicBezTo>
                <a:cubicBezTo>
                  <a:pt x="56641" y="939646"/>
                  <a:pt x="37543" y="942536"/>
                  <a:pt x="27296" y="955344"/>
                </a:cubicBezTo>
                <a:cubicBezTo>
                  <a:pt x="-8911" y="1000603"/>
                  <a:pt x="34713" y="996287"/>
                  <a:pt x="0" y="996287"/>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5876628" y="2524399"/>
            <a:ext cx="277393" cy="955343"/>
          </a:xfrm>
          <a:custGeom>
            <a:avLst/>
            <a:gdLst>
              <a:gd name="connsiteX0" fmla="*/ 99972 w 277393"/>
              <a:gd name="connsiteY0" fmla="*/ 395785 h 955343"/>
              <a:gd name="connsiteX1" fmla="*/ 31733 w 277393"/>
              <a:gd name="connsiteY1" fmla="*/ 382137 h 955343"/>
              <a:gd name="connsiteX2" fmla="*/ 4438 w 277393"/>
              <a:gd name="connsiteY2" fmla="*/ 341194 h 955343"/>
              <a:gd name="connsiteX3" fmla="*/ 18086 w 277393"/>
              <a:gd name="connsiteY3" fmla="*/ 54591 h 955343"/>
              <a:gd name="connsiteX4" fmla="*/ 99972 w 277393"/>
              <a:gd name="connsiteY4" fmla="*/ 0 h 955343"/>
              <a:gd name="connsiteX5" fmla="*/ 263745 w 277393"/>
              <a:gd name="connsiteY5" fmla="*/ 13647 h 955343"/>
              <a:gd name="connsiteX6" fmla="*/ 277393 w 277393"/>
              <a:gd name="connsiteY6" fmla="*/ 54591 h 955343"/>
              <a:gd name="connsiteX7" fmla="*/ 263745 w 277393"/>
              <a:gd name="connsiteY7" fmla="*/ 163773 h 955343"/>
              <a:gd name="connsiteX8" fmla="*/ 250098 w 277393"/>
              <a:gd name="connsiteY8" fmla="*/ 204716 h 955343"/>
              <a:gd name="connsiteX9" fmla="*/ 209154 w 277393"/>
              <a:gd name="connsiteY9" fmla="*/ 218364 h 955343"/>
              <a:gd name="connsiteX10" fmla="*/ 168211 w 277393"/>
              <a:gd name="connsiteY10" fmla="*/ 245659 h 955343"/>
              <a:gd name="connsiteX11" fmla="*/ 113620 w 277393"/>
              <a:gd name="connsiteY11" fmla="*/ 327546 h 955343"/>
              <a:gd name="connsiteX12" fmla="*/ 86324 w 277393"/>
              <a:gd name="connsiteY12" fmla="*/ 368489 h 955343"/>
              <a:gd name="connsiteX13" fmla="*/ 72677 w 277393"/>
              <a:gd name="connsiteY13" fmla="*/ 696035 h 955343"/>
              <a:gd name="connsiteX14" fmla="*/ 59029 w 277393"/>
              <a:gd name="connsiteY14" fmla="*/ 764274 h 955343"/>
              <a:gd name="connsiteX15" fmla="*/ 45381 w 277393"/>
              <a:gd name="connsiteY15" fmla="*/ 805217 h 955343"/>
              <a:gd name="connsiteX16" fmla="*/ 45381 w 277393"/>
              <a:gd name="connsiteY16" fmla="*/ 955343 h 95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93" h="955343">
                <a:moveTo>
                  <a:pt x="99972" y="395785"/>
                </a:moveTo>
                <a:cubicBezTo>
                  <a:pt x="77226" y="391236"/>
                  <a:pt x="51873" y="393646"/>
                  <a:pt x="31733" y="382137"/>
                </a:cubicBezTo>
                <a:cubicBezTo>
                  <a:pt x="17492" y="373999"/>
                  <a:pt x="5121" y="357582"/>
                  <a:pt x="4438" y="341194"/>
                </a:cubicBezTo>
                <a:cubicBezTo>
                  <a:pt x="457" y="245634"/>
                  <a:pt x="-7702" y="146691"/>
                  <a:pt x="18086" y="54591"/>
                </a:cubicBezTo>
                <a:cubicBezTo>
                  <a:pt x="26931" y="23001"/>
                  <a:pt x="99972" y="0"/>
                  <a:pt x="99972" y="0"/>
                </a:cubicBezTo>
                <a:cubicBezTo>
                  <a:pt x="154563" y="4549"/>
                  <a:pt x="211387" y="-2463"/>
                  <a:pt x="263745" y="13647"/>
                </a:cubicBezTo>
                <a:cubicBezTo>
                  <a:pt x="277495" y="17878"/>
                  <a:pt x="277393" y="40205"/>
                  <a:pt x="277393" y="54591"/>
                </a:cubicBezTo>
                <a:cubicBezTo>
                  <a:pt x="277393" y="91268"/>
                  <a:pt x="270306" y="127687"/>
                  <a:pt x="263745" y="163773"/>
                </a:cubicBezTo>
                <a:cubicBezTo>
                  <a:pt x="261172" y="177927"/>
                  <a:pt x="260270" y="194544"/>
                  <a:pt x="250098" y="204716"/>
                </a:cubicBezTo>
                <a:cubicBezTo>
                  <a:pt x="239925" y="214889"/>
                  <a:pt x="222021" y="211930"/>
                  <a:pt x="209154" y="218364"/>
                </a:cubicBezTo>
                <a:cubicBezTo>
                  <a:pt x="194483" y="225699"/>
                  <a:pt x="181859" y="236561"/>
                  <a:pt x="168211" y="245659"/>
                </a:cubicBezTo>
                <a:lnTo>
                  <a:pt x="113620" y="327546"/>
                </a:lnTo>
                <a:lnTo>
                  <a:pt x="86324" y="368489"/>
                </a:lnTo>
                <a:cubicBezTo>
                  <a:pt x="81775" y="477671"/>
                  <a:pt x="80195" y="587017"/>
                  <a:pt x="72677" y="696035"/>
                </a:cubicBezTo>
                <a:cubicBezTo>
                  <a:pt x="71081" y="719177"/>
                  <a:pt x="64655" y="741770"/>
                  <a:pt x="59029" y="764274"/>
                </a:cubicBezTo>
                <a:cubicBezTo>
                  <a:pt x="55540" y="778230"/>
                  <a:pt x="46406" y="790868"/>
                  <a:pt x="45381" y="805217"/>
                </a:cubicBezTo>
                <a:cubicBezTo>
                  <a:pt x="41816" y="855132"/>
                  <a:pt x="45381" y="905301"/>
                  <a:pt x="45381" y="9553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5216820" y="2469807"/>
            <a:ext cx="723332" cy="996397"/>
          </a:xfrm>
          <a:custGeom>
            <a:avLst/>
            <a:gdLst>
              <a:gd name="connsiteX0" fmla="*/ 436729 w 723332"/>
              <a:gd name="connsiteY0" fmla="*/ 545911 h 996397"/>
              <a:gd name="connsiteX1" fmla="*/ 504968 w 723332"/>
              <a:gd name="connsiteY1" fmla="*/ 518615 h 996397"/>
              <a:gd name="connsiteX2" fmla="*/ 586854 w 723332"/>
              <a:gd name="connsiteY2" fmla="*/ 491320 h 996397"/>
              <a:gd name="connsiteX3" fmla="*/ 655093 w 723332"/>
              <a:gd name="connsiteY3" fmla="*/ 436729 h 996397"/>
              <a:gd name="connsiteX4" fmla="*/ 682389 w 723332"/>
              <a:gd name="connsiteY4" fmla="*/ 395786 h 996397"/>
              <a:gd name="connsiteX5" fmla="*/ 709684 w 723332"/>
              <a:gd name="connsiteY5" fmla="*/ 272956 h 996397"/>
              <a:gd name="connsiteX6" fmla="*/ 723332 w 723332"/>
              <a:gd name="connsiteY6" fmla="*/ 232012 h 996397"/>
              <a:gd name="connsiteX7" fmla="*/ 709684 w 723332"/>
              <a:gd name="connsiteY7" fmla="*/ 163774 h 996397"/>
              <a:gd name="connsiteX8" fmla="*/ 696036 w 723332"/>
              <a:gd name="connsiteY8" fmla="*/ 122830 h 996397"/>
              <a:gd name="connsiteX9" fmla="*/ 655093 w 723332"/>
              <a:gd name="connsiteY9" fmla="*/ 109183 h 996397"/>
              <a:gd name="connsiteX10" fmla="*/ 600502 w 723332"/>
              <a:gd name="connsiteY10" fmla="*/ 54592 h 996397"/>
              <a:gd name="connsiteX11" fmla="*/ 532263 w 723332"/>
              <a:gd name="connsiteY11" fmla="*/ 0 h 996397"/>
              <a:gd name="connsiteX12" fmla="*/ 368490 w 723332"/>
              <a:gd name="connsiteY12" fmla="*/ 13648 h 996397"/>
              <a:gd name="connsiteX13" fmla="*/ 327547 w 723332"/>
              <a:gd name="connsiteY13" fmla="*/ 54592 h 996397"/>
              <a:gd name="connsiteX14" fmla="*/ 286603 w 723332"/>
              <a:gd name="connsiteY14" fmla="*/ 81887 h 996397"/>
              <a:gd name="connsiteX15" fmla="*/ 272956 w 723332"/>
              <a:gd name="connsiteY15" fmla="*/ 122830 h 996397"/>
              <a:gd name="connsiteX16" fmla="*/ 245660 w 723332"/>
              <a:gd name="connsiteY16" fmla="*/ 163774 h 996397"/>
              <a:gd name="connsiteX17" fmla="*/ 259308 w 723332"/>
              <a:gd name="connsiteY17" fmla="*/ 327547 h 996397"/>
              <a:gd name="connsiteX18" fmla="*/ 272956 w 723332"/>
              <a:gd name="connsiteY18" fmla="*/ 368490 h 996397"/>
              <a:gd name="connsiteX19" fmla="*/ 313899 w 723332"/>
              <a:gd name="connsiteY19" fmla="*/ 395786 h 996397"/>
              <a:gd name="connsiteX20" fmla="*/ 368490 w 723332"/>
              <a:gd name="connsiteY20" fmla="*/ 477672 h 996397"/>
              <a:gd name="connsiteX21" fmla="*/ 450377 w 723332"/>
              <a:gd name="connsiteY21" fmla="*/ 532263 h 996397"/>
              <a:gd name="connsiteX22" fmla="*/ 423081 w 723332"/>
              <a:gd name="connsiteY22" fmla="*/ 614150 h 996397"/>
              <a:gd name="connsiteX23" fmla="*/ 382138 w 723332"/>
              <a:gd name="connsiteY23" fmla="*/ 696036 h 996397"/>
              <a:gd name="connsiteX24" fmla="*/ 300251 w 723332"/>
              <a:gd name="connsiteY24" fmla="*/ 750627 h 996397"/>
              <a:gd name="connsiteX25" fmla="*/ 259308 w 723332"/>
              <a:gd name="connsiteY25" fmla="*/ 777923 h 996397"/>
              <a:gd name="connsiteX26" fmla="*/ 136478 w 723332"/>
              <a:gd name="connsiteY26" fmla="*/ 859809 h 996397"/>
              <a:gd name="connsiteX27" fmla="*/ 95535 w 723332"/>
              <a:gd name="connsiteY27" fmla="*/ 887105 h 996397"/>
              <a:gd name="connsiteX28" fmla="*/ 68239 w 723332"/>
              <a:gd name="connsiteY28" fmla="*/ 928048 h 996397"/>
              <a:gd name="connsiteX29" fmla="*/ 27296 w 723332"/>
              <a:gd name="connsiteY29" fmla="*/ 955344 h 996397"/>
              <a:gd name="connsiteX30" fmla="*/ 0 w 723332"/>
              <a:gd name="connsiteY30" fmla="*/ 996287 h 9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332" h="996397">
                <a:moveTo>
                  <a:pt x="436729" y="545911"/>
                </a:moveTo>
                <a:cubicBezTo>
                  <a:pt x="459475" y="536812"/>
                  <a:pt x="481944" y="526987"/>
                  <a:pt x="504968" y="518615"/>
                </a:cubicBezTo>
                <a:cubicBezTo>
                  <a:pt x="532008" y="508782"/>
                  <a:pt x="586854" y="491320"/>
                  <a:pt x="586854" y="491320"/>
                </a:cubicBezTo>
                <a:cubicBezTo>
                  <a:pt x="665081" y="373983"/>
                  <a:pt x="560919" y="512068"/>
                  <a:pt x="655093" y="436729"/>
                </a:cubicBezTo>
                <a:cubicBezTo>
                  <a:pt x="667901" y="426482"/>
                  <a:pt x="673290" y="409434"/>
                  <a:pt x="682389" y="395786"/>
                </a:cubicBezTo>
                <a:cubicBezTo>
                  <a:pt x="713112" y="303610"/>
                  <a:pt x="677655" y="417082"/>
                  <a:pt x="709684" y="272956"/>
                </a:cubicBezTo>
                <a:cubicBezTo>
                  <a:pt x="712805" y="258912"/>
                  <a:pt x="718783" y="245660"/>
                  <a:pt x="723332" y="232012"/>
                </a:cubicBezTo>
                <a:cubicBezTo>
                  <a:pt x="718783" y="209266"/>
                  <a:pt x="715310" y="186278"/>
                  <a:pt x="709684" y="163774"/>
                </a:cubicBezTo>
                <a:cubicBezTo>
                  <a:pt x="706195" y="149817"/>
                  <a:pt x="706209" y="133003"/>
                  <a:pt x="696036" y="122830"/>
                </a:cubicBezTo>
                <a:cubicBezTo>
                  <a:pt x="685864" y="112658"/>
                  <a:pt x="668741" y="113732"/>
                  <a:pt x="655093" y="109183"/>
                </a:cubicBezTo>
                <a:cubicBezTo>
                  <a:pt x="625315" y="19850"/>
                  <a:pt x="666673" y="107529"/>
                  <a:pt x="600502" y="54592"/>
                </a:cubicBezTo>
                <a:cubicBezTo>
                  <a:pt x="512311" y="-15961"/>
                  <a:pt x="635176" y="34305"/>
                  <a:pt x="532263" y="0"/>
                </a:cubicBezTo>
                <a:cubicBezTo>
                  <a:pt x="477672" y="4549"/>
                  <a:pt x="421421" y="-467"/>
                  <a:pt x="368490" y="13648"/>
                </a:cubicBezTo>
                <a:cubicBezTo>
                  <a:pt x="349841" y="18621"/>
                  <a:pt x="342374" y="42236"/>
                  <a:pt x="327547" y="54592"/>
                </a:cubicBezTo>
                <a:cubicBezTo>
                  <a:pt x="314946" y="65093"/>
                  <a:pt x="300251" y="72789"/>
                  <a:pt x="286603" y="81887"/>
                </a:cubicBezTo>
                <a:cubicBezTo>
                  <a:pt x="282054" y="95535"/>
                  <a:pt x="279389" y="109963"/>
                  <a:pt x="272956" y="122830"/>
                </a:cubicBezTo>
                <a:cubicBezTo>
                  <a:pt x="265620" y="137501"/>
                  <a:pt x="246751" y="147407"/>
                  <a:pt x="245660" y="163774"/>
                </a:cubicBezTo>
                <a:cubicBezTo>
                  <a:pt x="242016" y="218433"/>
                  <a:pt x="252068" y="273247"/>
                  <a:pt x="259308" y="327547"/>
                </a:cubicBezTo>
                <a:cubicBezTo>
                  <a:pt x="261209" y="341807"/>
                  <a:pt x="263969" y="357256"/>
                  <a:pt x="272956" y="368490"/>
                </a:cubicBezTo>
                <a:cubicBezTo>
                  <a:pt x="283203" y="381298"/>
                  <a:pt x="300251" y="386687"/>
                  <a:pt x="313899" y="395786"/>
                </a:cubicBezTo>
                <a:cubicBezTo>
                  <a:pt x="332096" y="423081"/>
                  <a:pt x="341195" y="459475"/>
                  <a:pt x="368490" y="477672"/>
                </a:cubicBezTo>
                <a:lnTo>
                  <a:pt x="450377" y="532263"/>
                </a:lnTo>
                <a:lnTo>
                  <a:pt x="423081" y="614150"/>
                </a:lnTo>
                <a:cubicBezTo>
                  <a:pt x="413346" y="643354"/>
                  <a:pt x="407037" y="674249"/>
                  <a:pt x="382138" y="696036"/>
                </a:cubicBezTo>
                <a:cubicBezTo>
                  <a:pt x="357450" y="717638"/>
                  <a:pt x="327547" y="732430"/>
                  <a:pt x="300251" y="750627"/>
                </a:cubicBezTo>
                <a:lnTo>
                  <a:pt x="259308" y="777923"/>
                </a:lnTo>
                <a:lnTo>
                  <a:pt x="136478" y="859809"/>
                </a:lnTo>
                <a:lnTo>
                  <a:pt x="95535" y="887105"/>
                </a:lnTo>
                <a:cubicBezTo>
                  <a:pt x="86436" y="900753"/>
                  <a:pt x="79837" y="916450"/>
                  <a:pt x="68239" y="928048"/>
                </a:cubicBezTo>
                <a:cubicBezTo>
                  <a:pt x="56641" y="939646"/>
                  <a:pt x="37543" y="942536"/>
                  <a:pt x="27296" y="955344"/>
                </a:cubicBezTo>
                <a:cubicBezTo>
                  <a:pt x="-8911" y="1000603"/>
                  <a:pt x="34713" y="996287"/>
                  <a:pt x="0" y="996287"/>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5486478" y="3335275"/>
            <a:ext cx="165643" cy="532263"/>
          </a:xfrm>
          <a:custGeom>
            <a:avLst/>
            <a:gdLst>
              <a:gd name="connsiteX0" fmla="*/ 95534 w 165643"/>
              <a:gd name="connsiteY0" fmla="*/ 0 h 532263"/>
              <a:gd name="connsiteX1" fmla="*/ 122829 w 165643"/>
              <a:gd name="connsiteY1" fmla="*/ 68239 h 532263"/>
              <a:gd name="connsiteX2" fmla="*/ 163773 w 165643"/>
              <a:gd name="connsiteY2" fmla="*/ 95534 h 532263"/>
              <a:gd name="connsiteX3" fmla="*/ 150125 w 165643"/>
              <a:gd name="connsiteY3" fmla="*/ 218364 h 532263"/>
              <a:gd name="connsiteX4" fmla="*/ 163773 w 165643"/>
              <a:gd name="connsiteY4" fmla="*/ 327546 h 532263"/>
              <a:gd name="connsiteX5" fmla="*/ 150125 w 165643"/>
              <a:gd name="connsiteY5" fmla="*/ 395785 h 532263"/>
              <a:gd name="connsiteX6" fmla="*/ 68238 w 165643"/>
              <a:gd name="connsiteY6" fmla="*/ 464024 h 532263"/>
              <a:gd name="connsiteX7" fmla="*/ 0 w 165643"/>
              <a:gd name="connsiteY7"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43" h="532263">
                <a:moveTo>
                  <a:pt x="95534" y="0"/>
                </a:moveTo>
                <a:cubicBezTo>
                  <a:pt x="104632" y="22746"/>
                  <a:pt x="108589" y="48304"/>
                  <a:pt x="122829" y="68239"/>
                </a:cubicBezTo>
                <a:cubicBezTo>
                  <a:pt x="132363" y="81586"/>
                  <a:pt x="160839" y="79396"/>
                  <a:pt x="163773" y="95534"/>
                </a:cubicBezTo>
                <a:cubicBezTo>
                  <a:pt x="171142" y="136065"/>
                  <a:pt x="154674" y="177421"/>
                  <a:pt x="150125" y="218364"/>
                </a:cubicBezTo>
                <a:cubicBezTo>
                  <a:pt x="154674" y="254758"/>
                  <a:pt x="163773" y="290869"/>
                  <a:pt x="163773" y="327546"/>
                </a:cubicBezTo>
                <a:cubicBezTo>
                  <a:pt x="163773" y="350743"/>
                  <a:pt x="160499" y="375037"/>
                  <a:pt x="150125" y="395785"/>
                </a:cubicBezTo>
                <a:cubicBezTo>
                  <a:pt x="133037" y="429961"/>
                  <a:pt x="95111" y="441630"/>
                  <a:pt x="68238" y="464024"/>
                </a:cubicBezTo>
                <a:cubicBezTo>
                  <a:pt x="68227" y="464033"/>
                  <a:pt x="7589" y="524674"/>
                  <a:pt x="0" y="5322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352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142876" y="672523"/>
            <a:ext cx="8786813" cy="4012480"/>
          </a:xfrm>
        </p:spPr>
        <p:txBody>
          <a:bodyPr/>
          <a:lstStyle/>
          <a:p>
            <a:pPr algn="just" eaLnBrk="1" hangingPunct="1">
              <a:lnSpc>
                <a:spcPct val="90000"/>
              </a:lnSpc>
              <a:buFontTx/>
              <a:buNone/>
            </a:pPr>
            <a:r>
              <a:rPr lang="en-US" altLang="ru-RU" sz="2800" dirty="0"/>
              <a:t>- Distinguish between endo- and exopeptidases.</a:t>
            </a:r>
          </a:p>
          <a:p>
            <a:pPr algn="just" eaLnBrk="1" hangingPunct="1">
              <a:lnSpc>
                <a:spcPct val="90000"/>
              </a:lnSpc>
              <a:buFontTx/>
              <a:buNone/>
            </a:pPr>
            <a:r>
              <a:rPr lang="en-US" altLang="ru-RU" sz="2800" dirty="0"/>
              <a:t>-</a:t>
            </a:r>
            <a:r>
              <a:rPr lang="en-US" altLang="ru-RU" sz="2800" b="1" dirty="0"/>
              <a:t>Endopeptidases </a:t>
            </a:r>
            <a:r>
              <a:rPr lang="en-US" altLang="ru-RU" sz="2800" dirty="0"/>
              <a:t>break down internal peptide bonds, these include pepsin and </a:t>
            </a:r>
            <a:r>
              <a:rPr lang="en-US" altLang="ru-RU" sz="2800" dirty="0" err="1" smtClean="0"/>
              <a:t>gastricsin</a:t>
            </a:r>
            <a:r>
              <a:rPr lang="en-US" altLang="ru-RU" sz="2800" dirty="0" smtClean="0"/>
              <a:t>, </a:t>
            </a:r>
            <a:r>
              <a:rPr lang="en-US" altLang="ru-RU" sz="2800" dirty="0"/>
              <a:t>trypsin, chymotrypsin, pancreatic collagenase and elastase, intestinal </a:t>
            </a:r>
            <a:r>
              <a:rPr lang="en-US" altLang="ru-RU" sz="2800" dirty="0" err="1"/>
              <a:t>enteropeptidase</a:t>
            </a:r>
            <a:r>
              <a:rPr lang="en-US" altLang="ru-RU" sz="2800" dirty="0"/>
              <a:t>.</a:t>
            </a:r>
          </a:p>
          <a:p>
            <a:pPr algn="just" eaLnBrk="1" hangingPunct="1">
              <a:lnSpc>
                <a:spcPct val="90000"/>
              </a:lnSpc>
              <a:buFontTx/>
              <a:buNone/>
            </a:pPr>
            <a:r>
              <a:rPr lang="en-US" altLang="ru-RU" sz="2800" b="1" dirty="0"/>
              <a:t>-Exopeptidases </a:t>
            </a:r>
            <a:r>
              <a:rPr lang="en-US" altLang="ru-RU" sz="2800" dirty="0"/>
              <a:t>cleave external peptide bonds, these include pancreatic carboxypeptidase, aminopeptidase and intestinal </a:t>
            </a:r>
            <a:r>
              <a:rPr lang="en-US" altLang="ru-RU" sz="2800" dirty="0" err="1"/>
              <a:t>oligopeptidase</a:t>
            </a:r>
            <a:r>
              <a:rPr lang="en-US" altLang="ru-RU" sz="2800" dirty="0"/>
              <a:t>.</a:t>
            </a:r>
            <a:endParaRPr lang="ru-RU" altLang="ru-RU" sz="2800" dirty="0" smtClean="0"/>
          </a:p>
        </p:txBody>
      </p:sp>
      <p:sp>
        <p:nvSpPr>
          <p:cNvPr id="13315" name="Rectangle 2"/>
          <p:cNvSpPr>
            <a:spLocks noGrp="1" noChangeArrowheads="1"/>
          </p:cNvSpPr>
          <p:nvPr>
            <p:ph type="title"/>
          </p:nvPr>
        </p:nvSpPr>
        <p:spPr>
          <a:xfrm>
            <a:off x="827584" y="-315416"/>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pic>
        <p:nvPicPr>
          <p:cNvPr id="3" name="Рисунок 2"/>
          <p:cNvPicPr>
            <a:picLocks noChangeAspect="1"/>
          </p:cNvPicPr>
          <p:nvPr/>
        </p:nvPicPr>
        <p:blipFill rotWithShape="1">
          <a:blip r:embed="rId2"/>
          <a:srcRect t="11340" r="235"/>
          <a:stretch/>
        </p:blipFill>
        <p:spPr>
          <a:xfrm>
            <a:off x="4536282" y="3933056"/>
            <a:ext cx="4607671" cy="2729880"/>
          </a:xfrm>
          <a:prstGeom prst="rect">
            <a:avLst/>
          </a:prstGeom>
        </p:spPr>
      </p:pic>
    </p:spTree>
    <p:extLst>
      <p:ext uri="{BB962C8B-B14F-4D97-AF65-F5344CB8AC3E}">
        <p14:creationId xmlns:p14="http://schemas.microsoft.com/office/powerpoint/2010/main" val="1311337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pic>
        <p:nvPicPr>
          <p:cNvPr id="15363" name="Рисунок 11" descr="Рисунок3.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35" t="3603" b="11494"/>
          <a:stretch>
            <a:fillRect/>
          </a:stretch>
        </p:blipFill>
        <p:spPr bwMode="auto">
          <a:xfrm>
            <a:off x="1857375" y="857250"/>
            <a:ext cx="3870325"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ьная выноска 5"/>
          <p:cNvSpPr/>
          <p:nvPr/>
        </p:nvSpPr>
        <p:spPr>
          <a:xfrm>
            <a:off x="4071934" y="4714884"/>
            <a:ext cx="4172474" cy="1450420"/>
          </a:xfrm>
          <a:prstGeom prst="wedgeEllipseCallout">
            <a:avLst>
              <a:gd name="adj1" fmla="val -39259"/>
              <a:gd name="adj2" fmla="val -6621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aminopeptidase,</a:t>
            </a:r>
          </a:p>
          <a:p>
            <a:pPr algn="ctr">
              <a:defRPr/>
            </a:pPr>
            <a:r>
              <a:rPr lang="en-US" dirty="0" err="1">
                <a:solidFill>
                  <a:schemeClr val="tx1"/>
                </a:solidFill>
              </a:rPr>
              <a:t>oligopeptidases</a:t>
            </a:r>
            <a:r>
              <a:rPr lang="en-US" dirty="0">
                <a:solidFill>
                  <a:schemeClr val="tx1"/>
                </a:solidFill>
              </a:rPr>
              <a:t> (di- and </a:t>
            </a:r>
            <a:r>
              <a:rPr lang="en-US" dirty="0" err="1">
                <a:solidFill>
                  <a:schemeClr val="tx1"/>
                </a:solidFill>
              </a:rPr>
              <a:t>tripeptidases</a:t>
            </a:r>
            <a:r>
              <a:rPr lang="en-US" dirty="0">
                <a:solidFill>
                  <a:schemeClr val="tx1"/>
                </a:solidFill>
              </a:rPr>
              <a:t>)</a:t>
            </a:r>
            <a:endParaRPr lang="ru-RU" dirty="0">
              <a:solidFill>
                <a:schemeClr val="tx1"/>
              </a:solidFill>
            </a:endParaRPr>
          </a:p>
        </p:txBody>
      </p:sp>
      <p:sp>
        <p:nvSpPr>
          <p:cNvPr id="7" name="Овальная выноска 6"/>
          <p:cNvSpPr/>
          <p:nvPr/>
        </p:nvSpPr>
        <p:spPr>
          <a:xfrm>
            <a:off x="1643063" y="5072063"/>
            <a:ext cx="2571750" cy="1357312"/>
          </a:xfrm>
          <a:prstGeom prst="wedgeEllipseCallout">
            <a:avLst>
              <a:gd name="adj1" fmla="val -25418"/>
              <a:gd name="adj2" fmla="val -10745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Овальная выноска 7"/>
          <p:cNvSpPr/>
          <p:nvPr/>
        </p:nvSpPr>
        <p:spPr>
          <a:xfrm>
            <a:off x="857250" y="5072063"/>
            <a:ext cx="2571750" cy="1357312"/>
          </a:xfrm>
          <a:prstGeom prst="wedgeEllipseCallout">
            <a:avLst>
              <a:gd name="adj1" fmla="val 25071"/>
              <a:gd name="adj2" fmla="val -129013"/>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Овал 8"/>
          <p:cNvSpPr/>
          <p:nvPr/>
        </p:nvSpPr>
        <p:spPr>
          <a:xfrm>
            <a:off x="571472" y="4929222"/>
            <a:ext cx="3643338" cy="178592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trypsin</a:t>
            </a:r>
          </a:p>
          <a:p>
            <a:pPr algn="ctr">
              <a:defRPr/>
            </a:pPr>
            <a:r>
              <a:rPr lang="en-US" dirty="0">
                <a:solidFill>
                  <a:schemeClr val="tx1"/>
                </a:solidFill>
              </a:rPr>
              <a:t>chymotrypsin </a:t>
            </a:r>
            <a:r>
              <a:rPr lang="en-US" dirty="0" err="1">
                <a:solidFill>
                  <a:schemeClr val="tx1"/>
                </a:solidFill>
              </a:rPr>
              <a:t>carboxypetidase</a:t>
            </a:r>
            <a:r>
              <a:rPr lang="en-US" dirty="0">
                <a:solidFill>
                  <a:schemeClr val="tx1"/>
                </a:solidFill>
              </a:rPr>
              <a:t> collagenase elastase</a:t>
            </a:r>
            <a:endParaRPr lang="ru-RU" dirty="0">
              <a:solidFill>
                <a:schemeClr val="tx1"/>
              </a:solidFill>
            </a:endParaRPr>
          </a:p>
        </p:txBody>
      </p:sp>
      <p:sp>
        <p:nvSpPr>
          <p:cNvPr id="12" name="Полилиния 11"/>
          <p:cNvSpPr/>
          <p:nvPr/>
        </p:nvSpPr>
        <p:spPr>
          <a:xfrm>
            <a:off x="3714750" y="2357438"/>
            <a:ext cx="1000125" cy="571500"/>
          </a:xfrm>
          <a:custGeom>
            <a:avLst/>
            <a:gdLst>
              <a:gd name="connsiteX0" fmla="*/ 0 w 2428892"/>
              <a:gd name="connsiteY0" fmla="*/ 321471 h 642942"/>
              <a:gd name="connsiteX1" fmla="*/ 903679 w 2428892"/>
              <a:gd name="connsiteY1" fmla="*/ 10705 h 642942"/>
              <a:gd name="connsiteX2" fmla="*/ 1214446 w 2428892"/>
              <a:gd name="connsiteY2" fmla="*/ 2 h 642942"/>
              <a:gd name="connsiteX3" fmla="*/ 1525214 w 2428892"/>
              <a:gd name="connsiteY3" fmla="*/ 10705 h 642942"/>
              <a:gd name="connsiteX4" fmla="*/ 2428891 w 2428892"/>
              <a:gd name="connsiteY4" fmla="*/ 321475 h 642942"/>
              <a:gd name="connsiteX5" fmla="*/ 1525213 w 2428892"/>
              <a:gd name="connsiteY5" fmla="*/ 632243 h 642942"/>
              <a:gd name="connsiteX6" fmla="*/ 1214445 w 2428892"/>
              <a:gd name="connsiteY6" fmla="*/ 642946 h 642942"/>
              <a:gd name="connsiteX7" fmla="*/ 903677 w 2428892"/>
              <a:gd name="connsiteY7" fmla="*/ 632243 h 642942"/>
              <a:gd name="connsiteX8" fmla="*/ -1 w 2428892"/>
              <a:gd name="connsiteY8" fmla="*/ 321474 h 642942"/>
              <a:gd name="connsiteX9" fmla="*/ 0 w 2428892"/>
              <a:gd name="connsiteY9" fmla="*/ 321471 h 6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892" h="642942">
                <a:moveTo>
                  <a:pt x="0" y="321471"/>
                </a:moveTo>
                <a:cubicBezTo>
                  <a:pt x="2" y="175610"/>
                  <a:pt x="370994" y="48029"/>
                  <a:pt x="903679" y="10705"/>
                </a:cubicBezTo>
                <a:cubicBezTo>
                  <a:pt x="1005087" y="3599"/>
                  <a:pt x="1109546" y="2"/>
                  <a:pt x="1214446" y="2"/>
                </a:cubicBezTo>
                <a:cubicBezTo>
                  <a:pt x="1319347" y="2"/>
                  <a:pt x="1423806" y="3600"/>
                  <a:pt x="1525214" y="10705"/>
                </a:cubicBezTo>
                <a:cubicBezTo>
                  <a:pt x="2057903" y="48030"/>
                  <a:pt x="2428895" y="175612"/>
                  <a:pt x="2428891" y="321475"/>
                </a:cubicBezTo>
                <a:cubicBezTo>
                  <a:pt x="2428891" y="467337"/>
                  <a:pt x="2057899" y="594918"/>
                  <a:pt x="1525213" y="632243"/>
                </a:cubicBezTo>
                <a:cubicBezTo>
                  <a:pt x="1423805" y="639349"/>
                  <a:pt x="1319346" y="642946"/>
                  <a:pt x="1214445" y="642946"/>
                </a:cubicBezTo>
                <a:cubicBezTo>
                  <a:pt x="1109544" y="642946"/>
                  <a:pt x="1005085" y="639348"/>
                  <a:pt x="903677" y="632243"/>
                </a:cubicBezTo>
                <a:cubicBezTo>
                  <a:pt x="370989" y="594918"/>
                  <a:pt x="-3" y="467336"/>
                  <a:pt x="-1" y="321474"/>
                </a:cubicBezTo>
                <a:cubicBezTo>
                  <a:pt x="-1" y="321473"/>
                  <a:pt x="0" y="321472"/>
                  <a:pt x="0" y="321471"/>
                </a:cubicBezTo>
                <a:close/>
              </a:path>
            </a:pathLst>
          </a:custGeom>
          <a:solidFill>
            <a:srgbClr val="92D050">
              <a:tint val="66000"/>
              <a:satMod val="1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Полилиния 10"/>
          <p:cNvSpPr/>
          <p:nvPr/>
        </p:nvSpPr>
        <p:spPr>
          <a:xfrm>
            <a:off x="3714744" y="2357430"/>
            <a:ext cx="3429024" cy="714380"/>
          </a:xfrm>
          <a:custGeom>
            <a:avLst/>
            <a:gdLst>
              <a:gd name="connsiteX0" fmla="*/ 0 w 2428892"/>
              <a:gd name="connsiteY0" fmla="*/ 321471 h 642942"/>
              <a:gd name="connsiteX1" fmla="*/ 903679 w 2428892"/>
              <a:gd name="connsiteY1" fmla="*/ 10705 h 642942"/>
              <a:gd name="connsiteX2" fmla="*/ 1214446 w 2428892"/>
              <a:gd name="connsiteY2" fmla="*/ 2 h 642942"/>
              <a:gd name="connsiteX3" fmla="*/ 1525214 w 2428892"/>
              <a:gd name="connsiteY3" fmla="*/ 10705 h 642942"/>
              <a:gd name="connsiteX4" fmla="*/ 2428891 w 2428892"/>
              <a:gd name="connsiteY4" fmla="*/ 321475 h 642942"/>
              <a:gd name="connsiteX5" fmla="*/ 1525213 w 2428892"/>
              <a:gd name="connsiteY5" fmla="*/ 632243 h 642942"/>
              <a:gd name="connsiteX6" fmla="*/ 1214445 w 2428892"/>
              <a:gd name="connsiteY6" fmla="*/ 642946 h 642942"/>
              <a:gd name="connsiteX7" fmla="*/ 903677 w 2428892"/>
              <a:gd name="connsiteY7" fmla="*/ 632243 h 642942"/>
              <a:gd name="connsiteX8" fmla="*/ -1 w 2428892"/>
              <a:gd name="connsiteY8" fmla="*/ 321474 h 642942"/>
              <a:gd name="connsiteX9" fmla="*/ 0 w 2428892"/>
              <a:gd name="connsiteY9" fmla="*/ 321471 h 6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892" h="642942">
                <a:moveTo>
                  <a:pt x="0" y="321471"/>
                </a:moveTo>
                <a:cubicBezTo>
                  <a:pt x="2" y="175610"/>
                  <a:pt x="370994" y="48029"/>
                  <a:pt x="903679" y="10705"/>
                </a:cubicBezTo>
                <a:cubicBezTo>
                  <a:pt x="1005087" y="3599"/>
                  <a:pt x="1109546" y="2"/>
                  <a:pt x="1214446" y="2"/>
                </a:cubicBezTo>
                <a:cubicBezTo>
                  <a:pt x="1319347" y="2"/>
                  <a:pt x="1423806" y="3600"/>
                  <a:pt x="1525214" y="10705"/>
                </a:cubicBezTo>
                <a:cubicBezTo>
                  <a:pt x="2057903" y="48030"/>
                  <a:pt x="2428895" y="175612"/>
                  <a:pt x="2428891" y="321475"/>
                </a:cubicBezTo>
                <a:cubicBezTo>
                  <a:pt x="2428891" y="467337"/>
                  <a:pt x="2057899" y="594918"/>
                  <a:pt x="1525213" y="632243"/>
                </a:cubicBezTo>
                <a:cubicBezTo>
                  <a:pt x="1423805" y="639349"/>
                  <a:pt x="1319346" y="642946"/>
                  <a:pt x="1214445" y="642946"/>
                </a:cubicBezTo>
                <a:cubicBezTo>
                  <a:pt x="1109544" y="642946"/>
                  <a:pt x="1005085" y="639348"/>
                  <a:pt x="903677" y="632243"/>
                </a:cubicBezTo>
                <a:cubicBezTo>
                  <a:pt x="370989" y="594918"/>
                  <a:pt x="-3" y="467336"/>
                  <a:pt x="-1" y="321474"/>
                </a:cubicBezTo>
                <a:cubicBezTo>
                  <a:pt x="-1" y="321473"/>
                  <a:pt x="0" y="321472"/>
                  <a:pt x="0" y="321471"/>
                </a:cubicBezTo>
                <a:close/>
              </a:path>
            </a:pathLst>
          </a:custGeom>
          <a:solidFill>
            <a:srgbClr val="92D050">
              <a:tint val="66000"/>
              <a:satMod val="1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Pepsin, </a:t>
            </a:r>
            <a:r>
              <a:rPr lang="en-US" dirty="0" err="1" smtClean="0">
                <a:solidFill>
                  <a:schemeClr val="tx1"/>
                </a:solidFill>
              </a:rPr>
              <a:t>gastricsin</a:t>
            </a:r>
            <a:r>
              <a:rPr lang="en-US" dirty="0" smtClean="0">
                <a:solidFill>
                  <a:schemeClr val="tx1"/>
                </a:solidFill>
              </a:rPr>
              <a:t>, </a:t>
            </a:r>
            <a:r>
              <a:rPr lang="en-US" dirty="0">
                <a:solidFill>
                  <a:schemeClr val="tx1"/>
                </a:solidFill>
              </a:rPr>
              <a:t>rennin (</a:t>
            </a:r>
            <a:r>
              <a:rPr lang="en-US" dirty="0" err="1">
                <a:solidFill>
                  <a:schemeClr val="tx1"/>
                </a:solidFill>
              </a:rPr>
              <a:t>chymosin</a:t>
            </a:r>
            <a:r>
              <a:rPr lang="en-US" dirty="0">
                <a:solidFill>
                  <a:schemeClr val="tx1"/>
                </a:solidFill>
              </a:rPr>
              <a:t>)</a:t>
            </a:r>
            <a:endParaRPr lang="ru-RU"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85813" y="0"/>
            <a:ext cx="7772400" cy="1143000"/>
          </a:xfrm>
        </p:spPr>
        <p:txBody>
          <a:bodyPr/>
          <a:lstStyle/>
          <a:p>
            <a:r>
              <a:rPr lang="en-US" altLang="ru-RU" sz="3200" b="1" dirty="0">
                <a:solidFill>
                  <a:schemeClr val="accent2"/>
                </a:solidFill>
              </a:rPr>
              <a:t>Amino acid structure</a:t>
            </a:r>
            <a:endParaRPr lang="ru-RU" altLang="ru-RU" sz="3200" b="1" dirty="0" smtClean="0">
              <a:solidFill>
                <a:schemeClr val="accent2"/>
              </a:solidFill>
            </a:endParaRPr>
          </a:p>
        </p:txBody>
      </p:sp>
      <p:pic>
        <p:nvPicPr>
          <p:cNvPr id="29699" name="Рисунок 12" descr="Рисунок1.png"/>
          <p:cNvPicPr>
            <a:picLocks noChangeAspect="1"/>
          </p:cNvPicPr>
          <p:nvPr/>
        </p:nvPicPr>
        <p:blipFill rotWithShape="1">
          <a:blip r:embed="rId2">
            <a:extLst>
              <a:ext uri="{28A0092B-C50C-407E-A947-70E740481C1C}">
                <a14:useLocalDpi xmlns:a14="http://schemas.microsoft.com/office/drawing/2010/main"/>
              </a:ext>
            </a:extLst>
          </a:blip>
          <a:srcRect r="919" b="16578"/>
          <a:stretch/>
        </p:blipFill>
        <p:spPr bwMode="auto">
          <a:xfrm>
            <a:off x="2000250" y="1143001"/>
            <a:ext cx="4876006" cy="437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вал 13"/>
          <p:cNvSpPr/>
          <p:nvPr/>
        </p:nvSpPr>
        <p:spPr>
          <a:xfrm>
            <a:off x="2571750" y="4071938"/>
            <a:ext cx="2643188" cy="1214437"/>
          </a:xfrm>
          <a:prstGeom prst="ellipse">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2D2DB9"/>
              </a:solidFill>
            </a:endParaRPr>
          </a:p>
        </p:txBody>
      </p:sp>
      <p:sp>
        <p:nvSpPr>
          <p:cNvPr id="15" name="Овал 14"/>
          <p:cNvSpPr/>
          <p:nvPr/>
        </p:nvSpPr>
        <p:spPr>
          <a:xfrm>
            <a:off x="4643438" y="2571750"/>
            <a:ext cx="1714500" cy="1214438"/>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6" name="Овал 15"/>
          <p:cNvSpPr/>
          <p:nvPr/>
        </p:nvSpPr>
        <p:spPr>
          <a:xfrm>
            <a:off x="2643188" y="1143000"/>
            <a:ext cx="1285875" cy="10715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29" name="Скругленная соединительная линия 28"/>
          <p:cNvCxnSpPr>
            <a:stCxn id="14" idx="2"/>
          </p:cNvCxnSpPr>
          <p:nvPr/>
        </p:nvCxnSpPr>
        <p:spPr>
          <a:xfrm rot="10800000">
            <a:off x="2071688" y="4214813"/>
            <a:ext cx="500062" cy="465137"/>
          </a:xfrm>
          <a:prstGeom prst="curvedConnector3">
            <a:avLst>
              <a:gd name="adj1" fmla="val 50000"/>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6367275" y="2462749"/>
            <a:ext cx="18573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ru-RU" sz="4000" b="1" dirty="0" smtClean="0">
                <a:solidFill>
                  <a:srgbClr val="00B050"/>
                </a:solidFill>
              </a:rPr>
              <a:t>Amino-group</a:t>
            </a:r>
            <a:endParaRPr lang="ru-RU" altLang="ru-RU" sz="4000" b="1" dirty="0">
              <a:solidFill>
                <a:srgbClr val="00B050"/>
              </a:solidFill>
            </a:endParaRPr>
          </a:p>
        </p:txBody>
      </p:sp>
      <p:sp>
        <p:nvSpPr>
          <p:cNvPr id="36" name="TextBox 35"/>
          <p:cNvSpPr txBox="1">
            <a:spLocks noChangeArrowheads="1"/>
          </p:cNvSpPr>
          <p:nvPr/>
        </p:nvSpPr>
        <p:spPr bwMode="auto">
          <a:xfrm>
            <a:off x="3394795" y="1049410"/>
            <a:ext cx="3214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ru-RU" sz="4000" b="1" dirty="0" smtClean="0">
                <a:solidFill>
                  <a:srgbClr val="FF0000"/>
                </a:solidFill>
              </a:rPr>
              <a:t>R-group</a:t>
            </a:r>
            <a:endParaRPr lang="ru-RU" altLang="ru-RU" sz="4000" b="1" dirty="0">
              <a:solidFill>
                <a:srgbClr val="FF0000"/>
              </a:solidFill>
            </a:endParaRPr>
          </a:p>
        </p:txBody>
      </p:sp>
      <p:sp>
        <p:nvSpPr>
          <p:cNvPr id="37" name="TextBox 36"/>
          <p:cNvSpPr txBox="1">
            <a:spLocks noChangeArrowheads="1"/>
          </p:cNvSpPr>
          <p:nvPr/>
        </p:nvSpPr>
        <p:spPr bwMode="auto">
          <a:xfrm>
            <a:off x="20751" y="3477885"/>
            <a:ext cx="23574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altLang="ru-RU" sz="4000" b="1" dirty="0" smtClean="0">
                <a:solidFill>
                  <a:srgbClr val="2D2DB9"/>
                </a:solidFill>
              </a:rPr>
              <a:t>Carboxyl group</a:t>
            </a:r>
            <a:endParaRPr lang="ru-RU" altLang="ru-RU" sz="4000" b="1" dirty="0" smtClean="0">
              <a:solidFill>
                <a:srgbClr val="2D2DB9"/>
              </a:solidFill>
            </a:endParaRPr>
          </a:p>
        </p:txBody>
      </p:sp>
    </p:spTree>
    <p:extLst>
      <p:ext uri="{BB962C8B-B14F-4D97-AF65-F5344CB8AC3E}">
        <p14:creationId xmlns:p14="http://schemas.microsoft.com/office/powerpoint/2010/main" val="1808911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childTnLst>
                          </p:cTn>
                        </p:par>
                        <p:par>
                          <p:cTn id="10" fill="hold" nodeType="afterGroup">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000" fill="hold"/>
                                        <p:tgtEl>
                                          <p:spTgt spid="35"/>
                                        </p:tgtEl>
                                        <p:attrNameLst>
                                          <p:attrName>ppt_w</p:attrName>
                                        </p:attrNameLst>
                                      </p:cBhvr>
                                      <p:tavLst>
                                        <p:tav tm="0">
                                          <p:val>
                                            <p:strVal val="#ppt_w*0.70"/>
                                          </p:val>
                                        </p:tav>
                                        <p:tav tm="100000">
                                          <p:val>
                                            <p:strVal val="#ppt_w"/>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animEffect transition="in" filter="fade">
                                      <p:cBhvr>
                                        <p:cTn id="15" dur="2000"/>
                                        <p:tgtEl>
                                          <p:spTgt spid="3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ppt_w</p:attrName>
                                        </p:attrNameLst>
                                      </p:cBhvr>
                                      <p:tavLst>
                                        <p:tav tm="0">
                                          <p:val>
                                            <p:strVal val="#ppt_w*0.70"/>
                                          </p:val>
                                        </p:tav>
                                        <p:tav tm="100000">
                                          <p:val>
                                            <p:strVal val="#ppt_w"/>
                                          </p:val>
                                        </p:tav>
                                      </p:tavLst>
                                    </p:anim>
                                    <p:anim calcmode="lin" valueType="num">
                                      <p:cBhvr>
                                        <p:cTn id="21" dur="2000" fill="hold"/>
                                        <p:tgtEl>
                                          <p:spTgt spid="14"/>
                                        </p:tgtEl>
                                        <p:attrNameLst>
                                          <p:attrName>ppt_h</p:attrName>
                                        </p:attrNameLst>
                                      </p:cBhvr>
                                      <p:tavLst>
                                        <p:tav tm="0">
                                          <p:val>
                                            <p:strVal val="#ppt_h"/>
                                          </p:val>
                                        </p:tav>
                                        <p:tav tm="100000">
                                          <p:val>
                                            <p:strVal val="#ppt_h"/>
                                          </p:val>
                                        </p:tav>
                                      </p:tavLst>
                                    </p:anim>
                                    <p:animEffect transition="in" filter="fade">
                                      <p:cBhvr>
                                        <p:cTn id="22" dur="2000"/>
                                        <p:tgtEl>
                                          <p:spTgt spid="14"/>
                                        </p:tgtEl>
                                      </p:cBhvr>
                                    </p:animEffect>
                                  </p:childTnLst>
                                </p:cTn>
                              </p:par>
                            </p:childTnLst>
                          </p:cTn>
                        </p:par>
                        <p:par>
                          <p:cTn id="23" fill="hold" nodeType="afterGroup">
                            <p:stCondLst>
                              <p:cond delay="2000"/>
                            </p:stCondLst>
                            <p:childTnLst>
                              <p:par>
                                <p:cTn id="24" presetID="55"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2000" fill="hold"/>
                                        <p:tgtEl>
                                          <p:spTgt spid="29"/>
                                        </p:tgtEl>
                                        <p:attrNameLst>
                                          <p:attrName>ppt_w</p:attrName>
                                        </p:attrNameLst>
                                      </p:cBhvr>
                                      <p:tavLst>
                                        <p:tav tm="0">
                                          <p:val>
                                            <p:strVal val="#ppt_w*0.70"/>
                                          </p:val>
                                        </p:tav>
                                        <p:tav tm="100000">
                                          <p:val>
                                            <p:strVal val="#ppt_w"/>
                                          </p:val>
                                        </p:tav>
                                      </p:tavLst>
                                    </p:anim>
                                    <p:anim calcmode="lin" valueType="num">
                                      <p:cBhvr>
                                        <p:cTn id="27" dur="2000" fill="hold"/>
                                        <p:tgtEl>
                                          <p:spTgt spid="29"/>
                                        </p:tgtEl>
                                        <p:attrNameLst>
                                          <p:attrName>ppt_h</p:attrName>
                                        </p:attrNameLst>
                                      </p:cBhvr>
                                      <p:tavLst>
                                        <p:tav tm="0">
                                          <p:val>
                                            <p:strVal val="#ppt_h"/>
                                          </p:val>
                                        </p:tav>
                                        <p:tav tm="100000">
                                          <p:val>
                                            <p:strVal val="#ppt_h"/>
                                          </p:val>
                                        </p:tav>
                                      </p:tavLst>
                                    </p:anim>
                                    <p:animEffect transition="in" filter="fade">
                                      <p:cBhvr>
                                        <p:cTn id="28" dur="2000"/>
                                        <p:tgtEl>
                                          <p:spTgt spid="29"/>
                                        </p:tgtEl>
                                      </p:cBhvr>
                                    </p:animEffect>
                                  </p:childTnLst>
                                </p:cTn>
                              </p:par>
                            </p:childTnLst>
                          </p:cTn>
                        </p:par>
                        <p:par>
                          <p:cTn id="29" fill="hold" nodeType="afterGroup">
                            <p:stCondLst>
                              <p:cond delay="4000"/>
                            </p:stCondLst>
                            <p:childTnLst>
                              <p:par>
                                <p:cTn id="30" presetID="55"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000" fill="hold"/>
                                        <p:tgtEl>
                                          <p:spTgt spid="37"/>
                                        </p:tgtEl>
                                        <p:attrNameLst>
                                          <p:attrName>ppt_w</p:attrName>
                                        </p:attrNameLst>
                                      </p:cBhvr>
                                      <p:tavLst>
                                        <p:tav tm="0">
                                          <p:val>
                                            <p:strVal val="#ppt_w*0.70"/>
                                          </p:val>
                                        </p:tav>
                                        <p:tav tm="100000">
                                          <p:val>
                                            <p:strVal val="#ppt_w"/>
                                          </p:val>
                                        </p:tav>
                                      </p:tavLst>
                                    </p:anim>
                                    <p:anim calcmode="lin" valueType="num">
                                      <p:cBhvr>
                                        <p:cTn id="33" dur="2000" fill="hold"/>
                                        <p:tgtEl>
                                          <p:spTgt spid="37"/>
                                        </p:tgtEl>
                                        <p:attrNameLst>
                                          <p:attrName>ppt_h</p:attrName>
                                        </p:attrNameLst>
                                      </p:cBhvr>
                                      <p:tavLst>
                                        <p:tav tm="0">
                                          <p:val>
                                            <p:strVal val="#ppt_h"/>
                                          </p:val>
                                        </p:tav>
                                        <p:tav tm="100000">
                                          <p:val>
                                            <p:strVal val="#ppt_h"/>
                                          </p:val>
                                        </p:tav>
                                      </p:tavLst>
                                    </p:anim>
                                    <p:animEffect transition="in" filter="fade">
                                      <p:cBhvr>
                                        <p:cTn id="34" dur="2000"/>
                                        <p:tgtEl>
                                          <p:spTgt spid="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000" fill="hold"/>
                                        <p:tgtEl>
                                          <p:spTgt spid="16"/>
                                        </p:tgtEl>
                                        <p:attrNameLst>
                                          <p:attrName>ppt_w</p:attrName>
                                        </p:attrNameLst>
                                      </p:cBhvr>
                                      <p:tavLst>
                                        <p:tav tm="0">
                                          <p:val>
                                            <p:strVal val="#ppt_w*0.70"/>
                                          </p:val>
                                        </p:tav>
                                        <p:tav tm="100000">
                                          <p:val>
                                            <p:strVal val="#ppt_w"/>
                                          </p:val>
                                        </p:tav>
                                      </p:tavLst>
                                    </p:anim>
                                    <p:anim calcmode="lin" valueType="num">
                                      <p:cBhvr>
                                        <p:cTn id="40" dur="2000" fill="hold"/>
                                        <p:tgtEl>
                                          <p:spTgt spid="16"/>
                                        </p:tgtEl>
                                        <p:attrNameLst>
                                          <p:attrName>ppt_h</p:attrName>
                                        </p:attrNameLst>
                                      </p:cBhvr>
                                      <p:tavLst>
                                        <p:tav tm="0">
                                          <p:val>
                                            <p:strVal val="#ppt_h"/>
                                          </p:val>
                                        </p:tav>
                                        <p:tav tm="100000">
                                          <p:val>
                                            <p:strVal val="#ppt_h"/>
                                          </p:val>
                                        </p:tav>
                                      </p:tavLst>
                                    </p:anim>
                                    <p:animEffect transition="in" filter="fade">
                                      <p:cBhvr>
                                        <p:cTn id="41" dur="2000"/>
                                        <p:tgtEl>
                                          <p:spTgt spid="16"/>
                                        </p:tgtEl>
                                      </p:cBhvr>
                                    </p:animEffect>
                                  </p:childTnLst>
                                </p:cTn>
                              </p:par>
                            </p:childTnLst>
                          </p:cTn>
                        </p:par>
                        <p:par>
                          <p:cTn id="42" fill="hold" nodeType="afterGroup">
                            <p:stCondLst>
                              <p:cond delay="2000"/>
                            </p:stCondLst>
                            <p:childTnLst>
                              <p:par>
                                <p:cTn id="43" presetID="55"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2000" fill="hold"/>
                                        <p:tgtEl>
                                          <p:spTgt spid="36"/>
                                        </p:tgtEl>
                                        <p:attrNameLst>
                                          <p:attrName>ppt_w</p:attrName>
                                        </p:attrNameLst>
                                      </p:cBhvr>
                                      <p:tavLst>
                                        <p:tav tm="0">
                                          <p:val>
                                            <p:strVal val="#ppt_w*0.70"/>
                                          </p:val>
                                        </p:tav>
                                        <p:tav tm="100000">
                                          <p:val>
                                            <p:strVal val="#ppt_w"/>
                                          </p:val>
                                        </p:tav>
                                      </p:tavLst>
                                    </p:anim>
                                    <p:anim calcmode="lin" valueType="num">
                                      <p:cBhvr>
                                        <p:cTn id="46" dur="2000" fill="hold"/>
                                        <p:tgtEl>
                                          <p:spTgt spid="36"/>
                                        </p:tgtEl>
                                        <p:attrNameLst>
                                          <p:attrName>ppt_h</p:attrName>
                                        </p:attrNameLst>
                                      </p:cBhvr>
                                      <p:tavLst>
                                        <p:tav tm="0">
                                          <p:val>
                                            <p:strVal val="#ppt_h"/>
                                          </p:val>
                                        </p:tav>
                                        <p:tav tm="100000">
                                          <p:val>
                                            <p:strVal val="#ppt_h"/>
                                          </p:val>
                                        </p:tav>
                                      </p:tavLst>
                                    </p:anim>
                                    <p:animEffect transition="in" filter="fade">
                                      <p:cBhvr>
                                        <p:cTn id="4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35"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57188"/>
            <a:ext cx="9144000" cy="1143001"/>
          </a:xfrm>
        </p:spPr>
        <p:txBody>
          <a:bodyPr/>
          <a:lstStyle/>
          <a:p>
            <a:pPr eaLnBrk="1" hangingPunct="1"/>
            <a:r>
              <a:rPr lang="en-US" altLang="ru-RU" sz="4000" b="1" dirty="0">
                <a:solidFill>
                  <a:srgbClr val="FF0000"/>
                </a:solidFill>
              </a:rPr>
              <a:t>Characterization of stomach peptidases</a:t>
            </a:r>
            <a:endParaRPr lang="ru-RU" altLang="ru-RU" sz="4000" dirty="0" smtClean="0">
              <a:solidFill>
                <a:srgbClr val="FF0000"/>
              </a:solidFill>
            </a:endParaRPr>
          </a:p>
        </p:txBody>
      </p:sp>
      <p:sp>
        <p:nvSpPr>
          <p:cNvPr id="17411" name="Rectangle 3"/>
          <p:cNvSpPr>
            <a:spLocks noGrp="1" noChangeArrowheads="1"/>
          </p:cNvSpPr>
          <p:nvPr>
            <p:ph type="body" idx="1"/>
          </p:nvPr>
        </p:nvSpPr>
        <p:spPr>
          <a:xfrm>
            <a:off x="0" y="476672"/>
            <a:ext cx="9144000" cy="7146032"/>
          </a:xfrm>
        </p:spPr>
        <p:txBody>
          <a:bodyPr/>
          <a:lstStyle/>
          <a:p>
            <a:pPr eaLnBrk="1" hangingPunct="1">
              <a:lnSpc>
                <a:spcPct val="70000"/>
              </a:lnSpc>
              <a:buFontTx/>
              <a:buNone/>
            </a:pPr>
            <a:r>
              <a:rPr lang="en-US" altLang="ru-RU" sz="2300" b="1" i="1" dirty="0"/>
              <a:t>Pepsin:</a:t>
            </a:r>
          </a:p>
          <a:p>
            <a:pPr eaLnBrk="1" hangingPunct="1">
              <a:lnSpc>
                <a:spcPct val="70000"/>
              </a:lnSpc>
              <a:buFontTx/>
              <a:buNone/>
            </a:pPr>
            <a:r>
              <a:rPr lang="en-US" altLang="ru-RU" sz="2300" dirty="0"/>
              <a:t>1) is an endopeptidase;</a:t>
            </a:r>
          </a:p>
          <a:p>
            <a:pPr eaLnBrk="1" hangingPunct="1">
              <a:lnSpc>
                <a:spcPct val="70000"/>
              </a:lnSpc>
              <a:buFontTx/>
              <a:buNone/>
            </a:pPr>
            <a:r>
              <a:rPr lang="en-US" altLang="ru-RU" sz="2300" dirty="0"/>
              <a:t>2) is formed by the </a:t>
            </a:r>
            <a:r>
              <a:rPr lang="en-US" altLang="ru-RU" sz="2300" dirty="0" smtClean="0"/>
              <a:t>chief </a:t>
            </a:r>
            <a:r>
              <a:rPr lang="en-US" altLang="ru-RU" sz="2300" dirty="0"/>
              <a:t>cells of the stomach in the form of </a:t>
            </a:r>
            <a:r>
              <a:rPr lang="en-GB" altLang="ru-RU" sz="2300" dirty="0" smtClean="0"/>
              <a:t>pepsinogen</a:t>
            </a:r>
            <a:r>
              <a:rPr lang="en-US" altLang="ru-RU" sz="2300" dirty="0" smtClean="0"/>
              <a:t>;</a:t>
            </a:r>
            <a:endParaRPr lang="en-US" altLang="ru-RU" sz="2300" dirty="0"/>
          </a:p>
          <a:p>
            <a:pPr eaLnBrk="1" hangingPunct="1">
              <a:lnSpc>
                <a:spcPct val="70000"/>
              </a:lnSpc>
              <a:buFontTx/>
              <a:buNone/>
            </a:pPr>
            <a:r>
              <a:rPr lang="en-US" altLang="ru-RU" sz="2300" dirty="0"/>
              <a:t>3) the conversion of </a:t>
            </a:r>
            <a:r>
              <a:rPr lang="en-US" altLang="ru-RU" sz="2300" dirty="0" smtClean="0"/>
              <a:t>pepsinogen </a:t>
            </a:r>
            <a:r>
              <a:rPr lang="en-US" altLang="ru-RU" sz="2300" dirty="0"/>
              <a:t>to pepsin occurs by cleavage of 42 amino acid residues at the beginning under the action of hydrogen protons, then under the action of active pepsin molecules;</a:t>
            </a:r>
          </a:p>
          <a:p>
            <a:pPr eaLnBrk="1" hangingPunct="1">
              <a:lnSpc>
                <a:spcPct val="70000"/>
              </a:lnSpc>
              <a:buFontTx/>
              <a:buNone/>
            </a:pPr>
            <a:r>
              <a:rPr lang="en-US" altLang="ru-RU" sz="2300" dirty="0"/>
              <a:t>4) cleaves the bonds formed by the carboxyl groups of aromatic amino acids (phenylalanine, tyrosine and tryptophan);</a:t>
            </a:r>
          </a:p>
          <a:p>
            <a:pPr eaLnBrk="1" hangingPunct="1">
              <a:lnSpc>
                <a:spcPct val="70000"/>
              </a:lnSpc>
              <a:buFontTx/>
              <a:buNone/>
            </a:pPr>
            <a:r>
              <a:rPr lang="en-US" altLang="ru-RU" sz="2300" dirty="0"/>
              <a:t>5) acts in a strongly acidic environment at a pH of 1.5 - 2.5.</a:t>
            </a:r>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r>
              <a:rPr lang="en-US" altLang="ru-RU" sz="2300" b="1" i="1" dirty="0" err="1" smtClean="0"/>
              <a:t>Gastricsin</a:t>
            </a:r>
            <a:r>
              <a:rPr lang="en-US" altLang="ru-RU" sz="2300" b="1" i="1" dirty="0"/>
              <a:t>:</a:t>
            </a:r>
          </a:p>
          <a:p>
            <a:pPr eaLnBrk="1" hangingPunct="1">
              <a:lnSpc>
                <a:spcPct val="70000"/>
              </a:lnSpc>
              <a:buFontTx/>
              <a:buNone/>
            </a:pPr>
            <a:r>
              <a:rPr lang="en-US" altLang="ru-RU" sz="2300" dirty="0"/>
              <a:t>1) is an endopeptidase;</a:t>
            </a:r>
          </a:p>
          <a:p>
            <a:pPr eaLnBrk="1" hangingPunct="1">
              <a:lnSpc>
                <a:spcPct val="70000"/>
              </a:lnSpc>
              <a:buFontTx/>
              <a:buNone/>
            </a:pPr>
            <a:r>
              <a:rPr lang="en-US" altLang="ru-RU" sz="2300" dirty="0"/>
              <a:t>2) is formed in the stomach;</a:t>
            </a:r>
          </a:p>
          <a:p>
            <a:pPr eaLnBrk="1" hangingPunct="1">
              <a:lnSpc>
                <a:spcPct val="70000"/>
              </a:lnSpc>
              <a:buFontTx/>
              <a:buNone/>
            </a:pPr>
            <a:r>
              <a:rPr lang="en-US" altLang="ru-RU" sz="2300" dirty="0"/>
              <a:t>3) cleaves the bonds formed by the carboxyl groups of dicarboxylic amino acids (glutamate and aspartate);</a:t>
            </a:r>
          </a:p>
          <a:p>
            <a:pPr eaLnBrk="1" hangingPunct="1">
              <a:lnSpc>
                <a:spcPct val="70000"/>
              </a:lnSpc>
              <a:buFontTx/>
              <a:buNone/>
            </a:pPr>
            <a:r>
              <a:rPr lang="en-US" altLang="ru-RU" sz="2300" dirty="0"/>
              <a:t>4) acts at pH 3.5.</a:t>
            </a:r>
            <a:endParaRPr lang="ru-RU" altLang="ru-RU" sz="23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 y="3296236"/>
            <a:ext cx="568321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572000" y="4736396"/>
            <a:ext cx="3347864" cy="200055"/>
          </a:xfrm>
          <a:prstGeom prst="rect">
            <a:avLst/>
          </a:prstGeom>
        </p:spPr>
        <p:txBody>
          <a:bodyPr wrap="square">
            <a:spAutoFit/>
          </a:bodyPr>
          <a:lstStyle/>
          <a:p>
            <a:pPr algn="ctr"/>
            <a:r>
              <a:rPr lang="en-US" sz="700" dirty="0"/>
              <a:t>http://biokhimija.ru/images/obmen_AA-belkov/S05-02-specifichnost-pepsina.jpg</a:t>
            </a:r>
            <a:endParaRPr lang="ru-RU" sz="700" dirty="0"/>
          </a:p>
        </p:txBody>
      </p:sp>
      <p:sp>
        <p:nvSpPr>
          <p:cNvPr id="3" name="Прямоугольник 2"/>
          <p:cNvSpPr/>
          <p:nvPr/>
        </p:nvSpPr>
        <p:spPr>
          <a:xfrm>
            <a:off x="5694250" y="3312654"/>
            <a:ext cx="3449749" cy="1200329"/>
          </a:xfrm>
          <a:prstGeom prst="rect">
            <a:avLst/>
          </a:prstGeom>
        </p:spPr>
        <p:txBody>
          <a:bodyPr wrap="square">
            <a:spAutoFit/>
          </a:bodyPr>
          <a:lstStyle/>
          <a:p>
            <a:pPr algn="ctr"/>
            <a:r>
              <a:rPr lang="en-US" sz="1800" dirty="0"/>
              <a:t>less and more slowly - cleaves bonds formed by amino groups and </a:t>
            </a:r>
            <a:r>
              <a:rPr lang="en-US" sz="1800" dirty="0" err="1"/>
              <a:t>carboxy</a:t>
            </a:r>
            <a:r>
              <a:rPr lang="en-US" sz="1800" dirty="0"/>
              <a:t> groups of leucine, glutamate, etc.</a:t>
            </a:r>
            <a:endParaRPr lang="ru-RU" sz="1800" dirty="0"/>
          </a:p>
        </p:txBody>
      </p:sp>
    </p:spTree>
    <p:extLst>
      <p:ext uri="{BB962C8B-B14F-4D97-AF65-F5344CB8AC3E}">
        <p14:creationId xmlns:p14="http://schemas.microsoft.com/office/powerpoint/2010/main" val="2313908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57188"/>
            <a:ext cx="9144000" cy="1143001"/>
          </a:xfrm>
        </p:spPr>
        <p:txBody>
          <a:bodyPr/>
          <a:lstStyle/>
          <a:p>
            <a:pPr eaLnBrk="1" hangingPunct="1"/>
            <a:r>
              <a:rPr lang="en-US" altLang="ru-RU" sz="4000" b="1" dirty="0">
                <a:solidFill>
                  <a:srgbClr val="FF0000"/>
                </a:solidFill>
              </a:rPr>
              <a:t>Characterization of stomach peptidases</a:t>
            </a:r>
            <a:endParaRPr lang="ru-RU" altLang="ru-RU" sz="4000" dirty="0" smtClean="0">
              <a:solidFill>
                <a:srgbClr val="FF0000"/>
              </a:solidFill>
            </a:endParaRPr>
          </a:p>
        </p:txBody>
      </p:sp>
      <p:sp>
        <p:nvSpPr>
          <p:cNvPr id="17411" name="Rectangle 3"/>
          <p:cNvSpPr>
            <a:spLocks noGrp="1" noChangeArrowheads="1"/>
          </p:cNvSpPr>
          <p:nvPr>
            <p:ph type="body" idx="1"/>
          </p:nvPr>
        </p:nvSpPr>
        <p:spPr>
          <a:xfrm>
            <a:off x="611560" y="692696"/>
            <a:ext cx="8064896" cy="6165304"/>
          </a:xfrm>
        </p:spPr>
        <p:txBody>
          <a:bodyPr/>
          <a:lstStyle/>
          <a:p>
            <a:pPr eaLnBrk="1" hangingPunct="1">
              <a:lnSpc>
                <a:spcPct val="70000"/>
              </a:lnSpc>
              <a:buFontTx/>
              <a:buNone/>
            </a:pPr>
            <a:r>
              <a:rPr lang="en-US" altLang="ru-RU" sz="2200" b="1" i="1" dirty="0"/>
              <a:t>Rennin (</a:t>
            </a:r>
            <a:r>
              <a:rPr lang="en-US" altLang="ru-RU" sz="2200" b="1" i="1" dirty="0" err="1"/>
              <a:t>chymosin</a:t>
            </a:r>
            <a:r>
              <a:rPr lang="en-US" altLang="ru-RU" sz="2200" b="1" i="1" dirty="0"/>
              <a:t>, rennet):</a:t>
            </a:r>
          </a:p>
          <a:p>
            <a:pPr eaLnBrk="1" hangingPunct="1">
              <a:lnSpc>
                <a:spcPct val="70000"/>
              </a:lnSpc>
              <a:buFontTx/>
              <a:buNone/>
            </a:pPr>
            <a:r>
              <a:rPr lang="en-US" altLang="ru-RU" sz="2200" dirty="0"/>
              <a:t>1) is an endopeptidase;</a:t>
            </a:r>
          </a:p>
          <a:p>
            <a:pPr eaLnBrk="1" hangingPunct="1">
              <a:lnSpc>
                <a:spcPct val="70000"/>
              </a:lnSpc>
              <a:buFontTx/>
              <a:buNone/>
            </a:pPr>
            <a:r>
              <a:rPr lang="en-US" altLang="ru-RU" sz="2200" dirty="0"/>
              <a:t>2) is formed in the stomach in the form of </a:t>
            </a:r>
            <a:r>
              <a:rPr lang="en-US" altLang="ru-RU" sz="2200" dirty="0" err="1"/>
              <a:t>prorennin</a:t>
            </a:r>
            <a:r>
              <a:rPr lang="en-US" altLang="ru-RU" sz="2200" dirty="0"/>
              <a:t>, is activated by hydrogen cations;</a:t>
            </a:r>
          </a:p>
          <a:p>
            <a:pPr eaLnBrk="1" hangingPunct="1">
              <a:lnSpc>
                <a:spcPct val="70000"/>
              </a:lnSpc>
              <a:buFontTx/>
              <a:buNone/>
            </a:pPr>
            <a:r>
              <a:rPr lang="en-US" altLang="ru-RU" sz="2200" dirty="0"/>
              <a:t>3) breaks down the milk protein </a:t>
            </a:r>
            <a:r>
              <a:rPr lang="en-US" altLang="ru-RU" sz="2200" dirty="0" err="1"/>
              <a:t>caseinogen</a:t>
            </a:r>
            <a:r>
              <a:rPr lang="en-US" altLang="ru-RU" sz="2200" dirty="0"/>
              <a:t>, which is hydrolyzed under the action of the enzyme and turns into insoluble casein protein;</a:t>
            </a:r>
          </a:p>
          <a:p>
            <a:pPr eaLnBrk="1" hangingPunct="1">
              <a:lnSpc>
                <a:spcPct val="70000"/>
              </a:lnSpc>
              <a:buFontTx/>
              <a:buNone/>
            </a:pPr>
            <a:r>
              <a:rPr lang="en-US" altLang="ru-RU" sz="2200" dirty="0"/>
              <a:t>4) acts at pH 3.0-4.0.</a:t>
            </a:r>
          </a:p>
          <a:p>
            <a:pPr eaLnBrk="1" hangingPunct="1">
              <a:lnSpc>
                <a:spcPct val="70000"/>
              </a:lnSpc>
              <a:buFontTx/>
              <a:buNone/>
            </a:pPr>
            <a:endParaRPr lang="en-US" altLang="ru-RU" sz="2200" b="1" i="1" dirty="0"/>
          </a:p>
          <a:p>
            <a:pPr eaLnBrk="1" hangingPunct="1">
              <a:lnSpc>
                <a:spcPct val="70000"/>
              </a:lnSpc>
              <a:buFontTx/>
              <a:buNone/>
            </a:pPr>
            <a:r>
              <a:rPr lang="en-US" altLang="ru-RU" sz="2200" b="1" i="1" dirty="0" err="1"/>
              <a:t>Parapepsin</a:t>
            </a:r>
            <a:r>
              <a:rPr lang="en-US" altLang="ru-RU" sz="2200" b="1" i="1" dirty="0"/>
              <a:t>:</a:t>
            </a:r>
          </a:p>
          <a:p>
            <a:pPr eaLnBrk="1" hangingPunct="1">
              <a:lnSpc>
                <a:spcPct val="70000"/>
              </a:lnSpc>
              <a:buFontTx/>
              <a:buNone/>
            </a:pPr>
            <a:r>
              <a:rPr lang="en-US" altLang="ru-RU" sz="2200" dirty="0"/>
              <a:t>1) is an endopeptidase;</a:t>
            </a:r>
          </a:p>
          <a:p>
            <a:pPr eaLnBrk="1" hangingPunct="1">
              <a:lnSpc>
                <a:spcPct val="70000"/>
              </a:lnSpc>
              <a:buFontTx/>
              <a:buNone/>
            </a:pPr>
            <a:r>
              <a:rPr lang="en-US" altLang="ru-RU" sz="2200" dirty="0"/>
              <a:t>2) produced by the lining cells of the gastric mucosa, activated by H + ions (</a:t>
            </a:r>
            <a:r>
              <a:rPr lang="en-US" altLang="ru-RU" sz="2200" dirty="0" err="1"/>
              <a:t>HCl</a:t>
            </a:r>
            <a:r>
              <a:rPr lang="en-US" altLang="ru-RU" sz="2200" dirty="0"/>
              <a:t>);</a:t>
            </a:r>
          </a:p>
          <a:p>
            <a:pPr eaLnBrk="1" hangingPunct="1">
              <a:lnSpc>
                <a:spcPct val="70000"/>
              </a:lnSpc>
              <a:buFontTx/>
              <a:buNone/>
            </a:pPr>
            <a:r>
              <a:rPr lang="en-US" altLang="ru-RU" sz="2200" dirty="0"/>
              <a:t>3) breaks down the protein hemoglobin, hydrolysis products - polypeptides;</a:t>
            </a:r>
          </a:p>
          <a:p>
            <a:pPr eaLnBrk="1" hangingPunct="1">
              <a:lnSpc>
                <a:spcPct val="70000"/>
              </a:lnSpc>
              <a:buFontTx/>
              <a:buNone/>
            </a:pPr>
            <a:r>
              <a:rPr lang="en-US" altLang="ru-RU" sz="2200" dirty="0"/>
              <a:t>4) optimum pH 2.4 - 2.8.</a:t>
            </a:r>
          </a:p>
          <a:p>
            <a:pPr eaLnBrk="1" hangingPunct="1">
              <a:lnSpc>
                <a:spcPct val="70000"/>
              </a:lnSpc>
              <a:buFontTx/>
              <a:buNone/>
            </a:pPr>
            <a:endParaRPr lang="en-US" altLang="ru-RU" sz="2200" b="1" i="1" dirty="0"/>
          </a:p>
          <a:p>
            <a:pPr eaLnBrk="1" hangingPunct="1">
              <a:lnSpc>
                <a:spcPct val="70000"/>
              </a:lnSpc>
              <a:buFontTx/>
              <a:buNone/>
            </a:pPr>
            <a:r>
              <a:rPr lang="en-US" altLang="ru-RU" sz="2200" b="1" i="1" dirty="0"/>
              <a:t>Gelatinase:</a:t>
            </a:r>
          </a:p>
          <a:p>
            <a:pPr eaLnBrk="1" hangingPunct="1">
              <a:lnSpc>
                <a:spcPct val="70000"/>
              </a:lnSpc>
              <a:buFontTx/>
              <a:buNone/>
            </a:pPr>
            <a:r>
              <a:rPr lang="en-US" altLang="ru-RU" sz="2200" dirty="0"/>
              <a:t>1) is an endopeptidase;</a:t>
            </a:r>
          </a:p>
          <a:p>
            <a:pPr eaLnBrk="1" hangingPunct="1">
              <a:lnSpc>
                <a:spcPct val="70000"/>
              </a:lnSpc>
              <a:buFontTx/>
              <a:buNone/>
            </a:pPr>
            <a:r>
              <a:rPr lang="en-US" altLang="ru-RU" sz="2200" dirty="0"/>
              <a:t> 2) breaks down proteins of connective tissue, liquefies gelatin;</a:t>
            </a:r>
          </a:p>
          <a:p>
            <a:pPr eaLnBrk="1" hangingPunct="1">
              <a:lnSpc>
                <a:spcPct val="70000"/>
              </a:lnSpc>
              <a:buFontTx/>
              <a:buNone/>
            </a:pPr>
            <a:r>
              <a:rPr lang="en-US" altLang="ru-RU" sz="2200" dirty="0"/>
              <a:t> 3) acts at a pH of 2.4 - 2.8.</a:t>
            </a:r>
            <a:endParaRPr lang="ru-RU" altLang="ru-RU" sz="21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3528" y="332656"/>
            <a:ext cx="8407989" cy="5787727"/>
          </a:xfrm>
          <a:prstGeom prst="rect">
            <a:avLst/>
          </a:prstGeom>
        </p:spPr>
      </p:pic>
      <p:sp>
        <p:nvSpPr>
          <p:cNvPr id="3" name="Прямоугольник 2"/>
          <p:cNvSpPr/>
          <p:nvPr/>
        </p:nvSpPr>
        <p:spPr>
          <a:xfrm>
            <a:off x="1908358" y="6120383"/>
            <a:ext cx="5238328" cy="338554"/>
          </a:xfrm>
          <a:prstGeom prst="rect">
            <a:avLst/>
          </a:prstGeom>
        </p:spPr>
        <p:txBody>
          <a:bodyPr wrap="square">
            <a:spAutoFit/>
          </a:bodyPr>
          <a:lstStyle/>
          <a:p>
            <a:r>
              <a:rPr lang="ru-RU" sz="1600" dirty="0"/>
              <a:t>https://www.zuniv.net/physiology/book/chapter22.html</a:t>
            </a:r>
          </a:p>
        </p:txBody>
      </p:sp>
    </p:spTree>
    <p:extLst>
      <p:ext uri="{BB962C8B-B14F-4D97-AF65-F5344CB8AC3E}">
        <p14:creationId xmlns:p14="http://schemas.microsoft.com/office/powerpoint/2010/main" val="25645093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14375" y="0"/>
            <a:ext cx="7772400" cy="1143000"/>
          </a:xfrm>
        </p:spPr>
        <p:txBody>
          <a:bodyPr/>
          <a:lstStyle/>
          <a:p>
            <a:pPr eaLnBrk="1" hangingPunct="1"/>
            <a:r>
              <a:rPr lang="en-US" altLang="ru-RU" sz="3200" b="1" dirty="0">
                <a:solidFill>
                  <a:srgbClr val="FF0000"/>
                </a:solidFill>
              </a:rPr>
              <a:t>Secretion of hydrochloric acid in the stomach</a:t>
            </a:r>
            <a:endParaRPr lang="ru-RU" altLang="ru-RU" sz="3200" dirty="0" smtClean="0">
              <a:solidFill>
                <a:srgbClr val="FF0000"/>
              </a:solidFill>
            </a:endParaRPr>
          </a:p>
        </p:txBody>
      </p:sp>
      <p:pic>
        <p:nvPicPr>
          <p:cNvPr id="2" name="Рисунок 1"/>
          <p:cNvPicPr>
            <a:picLocks noChangeAspect="1"/>
          </p:cNvPicPr>
          <p:nvPr/>
        </p:nvPicPr>
        <p:blipFill>
          <a:blip r:embed="rId2"/>
          <a:stretch>
            <a:fillRect/>
          </a:stretch>
        </p:blipFill>
        <p:spPr>
          <a:xfrm>
            <a:off x="179512" y="1268760"/>
            <a:ext cx="8423578" cy="4464496"/>
          </a:xfrm>
          <a:prstGeom prst="rect">
            <a:avLst/>
          </a:prstGeom>
        </p:spPr>
      </p:pic>
      <p:sp>
        <p:nvSpPr>
          <p:cNvPr id="3" name="Прямоугольник 2"/>
          <p:cNvSpPr/>
          <p:nvPr/>
        </p:nvSpPr>
        <p:spPr>
          <a:xfrm>
            <a:off x="995461" y="5881666"/>
            <a:ext cx="7614592" cy="338554"/>
          </a:xfrm>
          <a:prstGeom prst="rect">
            <a:avLst/>
          </a:prstGeom>
        </p:spPr>
        <p:txBody>
          <a:bodyPr wrap="square">
            <a:spAutoFit/>
          </a:bodyPr>
          <a:lstStyle/>
          <a:p>
            <a:r>
              <a:rPr lang="ru-RU" sz="1600" dirty="0"/>
              <a:t>http://www.vivo.colostate.edu/hbooks/pathphys/digestion/stomach/parietal.html</a:t>
            </a:r>
          </a:p>
        </p:txBody>
      </p:sp>
    </p:spTree>
    <p:extLst>
      <p:ext uri="{BB962C8B-B14F-4D97-AF65-F5344CB8AC3E}">
        <p14:creationId xmlns:p14="http://schemas.microsoft.com/office/powerpoint/2010/main" val="4189335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42938" y="-214313"/>
            <a:ext cx="7772400" cy="1143001"/>
          </a:xfrm>
        </p:spPr>
        <p:txBody>
          <a:bodyPr/>
          <a:lstStyle/>
          <a:p>
            <a:pPr eaLnBrk="1" hangingPunct="1"/>
            <a:r>
              <a:rPr lang="en-US" altLang="ru-RU" sz="3600" b="1" dirty="0">
                <a:solidFill>
                  <a:srgbClr val="FF0000"/>
                </a:solidFill>
              </a:rPr>
              <a:t>Role of </a:t>
            </a:r>
            <a:r>
              <a:rPr lang="en-US" altLang="ru-RU" sz="3600" b="1" dirty="0" err="1">
                <a:solidFill>
                  <a:srgbClr val="FF0000"/>
                </a:solidFill>
              </a:rPr>
              <a:t>HCl</a:t>
            </a:r>
            <a:endParaRPr lang="ru-RU" altLang="ru-RU" sz="3600" dirty="0" smtClean="0">
              <a:solidFill>
                <a:srgbClr val="FF0000"/>
              </a:solidFill>
            </a:endParaRPr>
          </a:p>
        </p:txBody>
      </p:sp>
      <p:sp>
        <p:nvSpPr>
          <p:cNvPr id="21507" name="Rectangle 3"/>
          <p:cNvSpPr>
            <a:spLocks noGrp="1" noChangeArrowheads="1"/>
          </p:cNvSpPr>
          <p:nvPr>
            <p:ph type="body" idx="1"/>
          </p:nvPr>
        </p:nvSpPr>
        <p:spPr>
          <a:xfrm>
            <a:off x="321469" y="753358"/>
            <a:ext cx="8415338" cy="6072187"/>
          </a:xfrm>
        </p:spPr>
        <p:txBody>
          <a:bodyPr/>
          <a:lstStyle/>
          <a:p>
            <a:pPr eaLnBrk="1" hangingPunct="1">
              <a:lnSpc>
                <a:spcPct val="90000"/>
              </a:lnSpc>
            </a:pPr>
            <a:r>
              <a:rPr lang="en-US" altLang="ru-RU" sz="2400" b="1" dirty="0" smtClean="0"/>
              <a:t>is </a:t>
            </a:r>
            <a:r>
              <a:rPr lang="en-US" altLang="ru-RU" sz="2400" b="1" dirty="0"/>
              <a:t>necessary for the conversion of </a:t>
            </a:r>
            <a:r>
              <a:rPr lang="en-US" altLang="ru-RU" sz="2400" b="1" dirty="0" smtClean="0"/>
              <a:t>pepsinogen </a:t>
            </a:r>
            <a:r>
              <a:rPr lang="en-US" altLang="ru-RU" sz="2400" b="1" dirty="0"/>
              <a:t>to pepsin;</a:t>
            </a:r>
          </a:p>
          <a:p>
            <a:pPr eaLnBrk="1" hangingPunct="1">
              <a:lnSpc>
                <a:spcPct val="90000"/>
              </a:lnSpc>
            </a:pPr>
            <a:r>
              <a:rPr lang="en-US" altLang="ru-RU" sz="2400" b="1" dirty="0" smtClean="0"/>
              <a:t>creates </a:t>
            </a:r>
            <a:r>
              <a:rPr lang="en-US" altLang="ru-RU" sz="2400" b="1" dirty="0"/>
              <a:t>an optimum pH for pepsin to work;</a:t>
            </a:r>
          </a:p>
          <a:p>
            <a:pPr eaLnBrk="1" hangingPunct="1">
              <a:lnSpc>
                <a:spcPct val="90000"/>
              </a:lnSpc>
            </a:pPr>
            <a:r>
              <a:rPr lang="en-US" altLang="ru-RU" sz="2400" b="1" dirty="0" smtClean="0"/>
              <a:t>promotes </a:t>
            </a:r>
            <a:r>
              <a:rPr lang="en-US" altLang="ru-RU" sz="2400" b="1" dirty="0"/>
              <a:t>denaturation and swelling of food proteins, participates in milk curdling;</a:t>
            </a:r>
          </a:p>
          <a:p>
            <a:pPr eaLnBrk="1" hangingPunct="1">
              <a:lnSpc>
                <a:spcPct val="90000"/>
              </a:lnSpc>
            </a:pPr>
            <a:r>
              <a:rPr lang="en-US" altLang="ru-RU" sz="2400" dirty="0" smtClean="0"/>
              <a:t>has </a:t>
            </a:r>
            <a:r>
              <a:rPr lang="en-US" altLang="ru-RU" sz="2400" dirty="0"/>
              <a:t>a bactericidal effect, that is, it prevents the development of microflora;</a:t>
            </a:r>
          </a:p>
          <a:p>
            <a:pPr eaLnBrk="1" hangingPunct="1">
              <a:lnSpc>
                <a:spcPct val="90000"/>
              </a:lnSpc>
            </a:pPr>
            <a:r>
              <a:rPr lang="en-US" altLang="ru-RU" sz="2400" dirty="0"/>
              <a:t>stimulates the motor activity of the stomach;</a:t>
            </a:r>
          </a:p>
          <a:p>
            <a:pPr eaLnBrk="1" hangingPunct="1">
              <a:lnSpc>
                <a:spcPct val="90000"/>
              </a:lnSpc>
            </a:pPr>
            <a:r>
              <a:rPr lang="en-US" altLang="ru-RU" sz="2400" dirty="0"/>
              <a:t>participates in the implementation of the mechanism of the transfer of food from the stomach to the duodenum, irritating the chemoreceptors of its mucous membrane;</a:t>
            </a:r>
          </a:p>
          <a:p>
            <a:pPr eaLnBrk="1" hangingPunct="1">
              <a:lnSpc>
                <a:spcPct val="90000"/>
              </a:lnSpc>
            </a:pPr>
            <a:r>
              <a:rPr lang="en-US" altLang="ru-RU" sz="2400" dirty="0" smtClean="0"/>
              <a:t>participates </a:t>
            </a:r>
            <a:r>
              <a:rPr lang="en-US" altLang="ru-RU" sz="2400" dirty="0"/>
              <a:t>in the regulation of the secretion of the gastric and pancreas, stimulating the formation of gastrointestinal hormones;</a:t>
            </a:r>
          </a:p>
          <a:p>
            <a:pPr eaLnBrk="1" hangingPunct="1">
              <a:lnSpc>
                <a:spcPct val="90000"/>
              </a:lnSpc>
            </a:pPr>
            <a:r>
              <a:rPr lang="en-US" altLang="ru-RU" sz="2400" dirty="0" smtClean="0"/>
              <a:t>stimulates </a:t>
            </a:r>
            <a:r>
              <a:rPr lang="en-US" altLang="ru-RU" sz="2400" dirty="0"/>
              <a:t>the secretion of the </a:t>
            </a:r>
            <a:r>
              <a:rPr lang="en-US" altLang="ru-RU" sz="2400" dirty="0" err="1"/>
              <a:t>enterokinase</a:t>
            </a:r>
            <a:r>
              <a:rPr lang="en-US" altLang="ru-RU" sz="2400" dirty="0"/>
              <a:t> enzyme in the duodenum</a:t>
            </a:r>
            <a:r>
              <a:rPr lang="en-US" altLang="ru-RU" sz="2400" dirty="0" smtClean="0"/>
              <a:t>.</a:t>
            </a:r>
            <a:endParaRPr lang="en-US" altLang="ru-RU" sz="2400" dirty="0"/>
          </a:p>
        </p:txBody>
      </p:sp>
    </p:spTree>
    <p:extLst>
      <p:ext uri="{BB962C8B-B14F-4D97-AF65-F5344CB8AC3E}">
        <p14:creationId xmlns:p14="http://schemas.microsoft.com/office/powerpoint/2010/main" val="8954342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357188"/>
            <a:ext cx="9144000" cy="1143001"/>
          </a:xfrm>
        </p:spPr>
        <p:txBody>
          <a:bodyPr/>
          <a:lstStyle/>
          <a:p>
            <a:pPr eaLnBrk="1" hangingPunct="1"/>
            <a:r>
              <a:rPr lang="en-US" altLang="ru-RU" sz="4000" b="1" dirty="0">
                <a:solidFill>
                  <a:srgbClr val="FF0000"/>
                </a:solidFill>
              </a:rPr>
              <a:t>Activation of stomach peptidases</a:t>
            </a:r>
            <a:endParaRPr lang="ru-RU" altLang="ru-RU" sz="4000" dirty="0" smtClean="0">
              <a:solidFill>
                <a:srgbClr val="FF0000"/>
              </a:solidFill>
            </a:endParaRPr>
          </a:p>
        </p:txBody>
      </p:sp>
      <p:pic>
        <p:nvPicPr>
          <p:cNvPr id="1026" name="Picture 2" descr="What is the relationship between pepsin and pepsinogen?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83" y="778375"/>
            <a:ext cx="8911833" cy="48906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35696" y="6021288"/>
            <a:ext cx="4572000" cy="584775"/>
          </a:xfrm>
          <a:prstGeom prst="rect">
            <a:avLst/>
          </a:prstGeom>
        </p:spPr>
        <p:txBody>
          <a:bodyPr>
            <a:spAutoFit/>
          </a:bodyPr>
          <a:lstStyle/>
          <a:p>
            <a:r>
              <a:rPr lang="ru-RU" sz="1600" dirty="0"/>
              <a:t>https://www.quora.com/What-is-the-relationship-between-pepsin-and-pepsinogen</a:t>
            </a:r>
          </a:p>
        </p:txBody>
      </p:sp>
    </p:spTree>
    <p:extLst>
      <p:ext uri="{BB962C8B-B14F-4D97-AF65-F5344CB8AC3E}">
        <p14:creationId xmlns:p14="http://schemas.microsoft.com/office/powerpoint/2010/main" val="3348688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143000"/>
          </a:xfrm>
        </p:spPr>
        <p:txBody>
          <a:bodyPr/>
          <a:lstStyle/>
          <a:p>
            <a:pPr eaLnBrk="1" hangingPunct="1"/>
            <a:r>
              <a:rPr lang="en-US" altLang="ru-RU" sz="4000" b="1" dirty="0">
                <a:solidFill>
                  <a:srgbClr val="FF0000"/>
                </a:solidFill>
              </a:rPr>
              <a:t>Characterization of pancreatic peptidases</a:t>
            </a:r>
            <a:endParaRPr lang="ru-RU" altLang="ru-RU" sz="4000" b="1" dirty="0" smtClean="0">
              <a:solidFill>
                <a:srgbClr val="FF0000"/>
              </a:solidFill>
            </a:endParaRPr>
          </a:p>
        </p:txBody>
      </p:sp>
      <p:sp>
        <p:nvSpPr>
          <p:cNvPr id="18435" name="Rectangle 3"/>
          <p:cNvSpPr>
            <a:spLocks noGrp="1" noChangeArrowheads="1"/>
          </p:cNvSpPr>
          <p:nvPr>
            <p:ph type="body" idx="1"/>
          </p:nvPr>
        </p:nvSpPr>
        <p:spPr>
          <a:xfrm>
            <a:off x="611560" y="1268760"/>
            <a:ext cx="8100392" cy="5257800"/>
          </a:xfrm>
        </p:spPr>
        <p:txBody>
          <a:bodyPr/>
          <a:lstStyle/>
          <a:p>
            <a:pPr eaLnBrk="1" hangingPunct="1">
              <a:lnSpc>
                <a:spcPct val="80000"/>
              </a:lnSpc>
              <a:buFontTx/>
              <a:buNone/>
            </a:pPr>
            <a:r>
              <a:rPr lang="en-US" altLang="ru-RU" sz="2300" b="1" i="1" dirty="0"/>
              <a:t>Trypsin:</a:t>
            </a:r>
          </a:p>
          <a:p>
            <a:pPr eaLnBrk="1" hangingPunct="1">
              <a:lnSpc>
                <a:spcPct val="80000"/>
              </a:lnSpc>
              <a:buFontTx/>
              <a:buNone/>
            </a:pPr>
            <a:r>
              <a:rPr lang="en-US" altLang="ru-RU" sz="2300" dirty="0"/>
              <a:t>1) is an endopeptidase;</a:t>
            </a:r>
          </a:p>
          <a:p>
            <a:pPr eaLnBrk="1" hangingPunct="1">
              <a:lnSpc>
                <a:spcPct val="80000"/>
              </a:lnSpc>
              <a:buFontTx/>
              <a:buNone/>
            </a:pPr>
            <a:r>
              <a:rPr lang="en-US" altLang="ru-RU" sz="2300" dirty="0"/>
              <a:t>2) is formed in the pancreas in the form of </a:t>
            </a:r>
            <a:r>
              <a:rPr lang="en-US" altLang="ru-RU" sz="2300" dirty="0" smtClean="0"/>
              <a:t>trypsinogen;</a:t>
            </a:r>
            <a:endParaRPr lang="en-US" altLang="ru-RU" sz="2300" dirty="0"/>
          </a:p>
          <a:p>
            <a:pPr eaLnBrk="1" hangingPunct="1">
              <a:lnSpc>
                <a:spcPct val="80000"/>
              </a:lnSpc>
              <a:buFontTx/>
              <a:buNone/>
            </a:pPr>
            <a:r>
              <a:rPr lang="en-US" altLang="ru-RU" sz="2300" dirty="0"/>
              <a:t>3) is activated by intestinal </a:t>
            </a:r>
            <a:r>
              <a:rPr lang="en-US" altLang="ru-RU" sz="2300" dirty="0" err="1"/>
              <a:t>enteropeptidase</a:t>
            </a:r>
            <a:r>
              <a:rPr lang="en-US" altLang="ru-RU" sz="2300" dirty="0"/>
              <a:t> by cleavage of 6 amino acids;</a:t>
            </a:r>
          </a:p>
          <a:p>
            <a:pPr eaLnBrk="1" hangingPunct="1">
              <a:lnSpc>
                <a:spcPct val="80000"/>
              </a:lnSpc>
              <a:buFontTx/>
              <a:buNone/>
            </a:pPr>
            <a:r>
              <a:rPr lang="en-US" altLang="ru-RU" sz="2300" dirty="0"/>
              <a:t>4) cleaves the bonds formed by the carboxyl groups of arginine or lysine;</a:t>
            </a:r>
          </a:p>
          <a:p>
            <a:pPr eaLnBrk="1" hangingPunct="1">
              <a:lnSpc>
                <a:spcPct val="80000"/>
              </a:lnSpc>
              <a:buFontTx/>
              <a:buNone/>
            </a:pPr>
            <a:r>
              <a:rPr lang="en-US" altLang="ru-RU" sz="2300" dirty="0"/>
              <a:t>5) activates other pancreatic peptidases.</a:t>
            </a:r>
          </a:p>
          <a:p>
            <a:pPr eaLnBrk="1" hangingPunct="1">
              <a:lnSpc>
                <a:spcPct val="80000"/>
              </a:lnSpc>
              <a:buFontTx/>
              <a:buNone/>
            </a:pPr>
            <a:endParaRPr lang="en-US" altLang="ru-RU" sz="2300" b="1" i="1" dirty="0"/>
          </a:p>
          <a:p>
            <a:pPr eaLnBrk="1" hangingPunct="1">
              <a:lnSpc>
                <a:spcPct val="80000"/>
              </a:lnSpc>
              <a:buFontTx/>
              <a:buNone/>
            </a:pPr>
            <a:r>
              <a:rPr lang="en-US" altLang="ru-RU" sz="2300" b="1" i="1" dirty="0"/>
              <a:t>   Chymotrypsin:</a:t>
            </a:r>
          </a:p>
          <a:p>
            <a:pPr eaLnBrk="1" hangingPunct="1">
              <a:lnSpc>
                <a:spcPct val="80000"/>
              </a:lnSpc>
              <a:buFontTx/>
              <a:buNone/>
            </a:pPr>
            <a:r>
              <a:rPr lang="en-US" altLang="ru-RU" sz="2300" dirty="0"/>
              <a:t>1) is an endopeptidase;</a:t>
            </a:r>
          </a:p>
          <a:p>
            <a:pPr eaLnBrk="1" hangingPunct="1">
              <a:lnSpc>
                <a:spcPct val="80000"/>
              </a:lnSpc>
              <a:buFontTx/>
              <a:buNone/>
            </a:pPr>
            <a:r>
              <a:rPr lang="en-US" altLang="ru-RU" sz="2300" dirty="0"/>
              <a:t>2) is formed in the pancreas in the form of </a:t>
            </a:r>
            <a:r>
              <a:rPr lang="en-US" altLang="ru-RU" sz="2300" dirty="0" err="1" smtClean="0"/>
              <a:t>chymotrypsinogen</a:t>
            </a:r>
            <a:r>
              <a:rPr lang="en-US" altLang="ru-RU" sz="2300" dirty="0" smtClean="0"/>
              <a:t>;</a:t>
            </a:r>
            <a:endParaRPr lang="en-US" altLang="ru-RU" sz="2300" dirty="0"/>
          </a:p>
          <a:p>
            <a:pPr eaLnBrk="1" hangingPunct="1">
              <a:lnSpc>
                <a:spcPct val="80000"/>
              </a:lnSpc>
              <a:buFontTx/>
              <a:buNone/>
            </a:pPr>
            <a:r>
              <a:rPr lang="en-US" altLang="ru-RU" sz="2300" dirty="0"/>
              <a:t>3) activated by trypsin;</a:t>
            </a:r>
          </a:p>
          <a:p>
            <a:pPr eaLnBrk="1" hangingPunct="1">
              <a:lnSpc>
                <a:spcPct val="80000"/>
              </a:lnSpc>
              <a:buFontTx/>
              <a:buNone/>
            </a:pPr>
            <a:r>
              <a:rPr lang="en-US" altLang="ru-RU" sz="2300" dirty="0"/>
              <a:t>4) cleaves the bonds formed by the carboxyl groups of aromatic amino acids.</a:t>
            </a:r>
            <a:endParaRPr lang="ru-RU" altLang="ru-RU" sz="23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143000"/>
          </a:xfrm>
        </p:spPr>
        <p:txBody>
          <a:bodyPr/>
          <a:lstStyle/>
          <a:p>
            <a:pPr eaLnBrk="1" hangingPunct="1"/>
            <a:r>
              <a:rPr lang="en-US" altLang="ru-RU" sz="4000" b="1" dirty="0">
                <a:solidFill>
                  <a:srgbClr val="FF0000"/>
                </a:solidFill>
              </a:rPr>
              <a:t>Characterization of pancreatic peptidases</a:t>
            </a:r>
            <a:endParaRPr lang="ru-RU" altLang="ru-RU" sz="4000" b="1" dirty="0" smtClean="0">
              <a:solidFill>
                <a:srgbClr val="FF0000"/>
              </a:solidFill>
            </a:endParaRPr>
          </a:p>
        </p:txBody>
      </p:sp>
      <p:sp>
        <p:nvSpPr>
          <p:cNvPr id="5" name="Rectangle 3"/>
          <p:cNvSpPr txBox="1">
            <a:spLocks noChangeArrowheads="1"/>
          </p:cNvSpPr>
          <p:nvPr/>
        </p:nvSpPr>
        <p:spPr bwMode="auto">
          <a:xfrm>
            <a:off x="755577" y="1124744"/>
            <a:ext cx="8364518"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0"/>
              </a:spcBef>
              <a:buFontTx/>
              <a:buNone/>
            </a:pPr>
            <a:r>
              <a:rPr lang="en-US" altLang="ru-RU" sz="2000" b="1" i="1" kern="0" dirty="0"/>
              <a:t>Elastase:</a:t>
            </a:r>
          </a:p>
          <a:p>
            <a:pPr eaLnBrk="1" hangingPunct="1">
              <a:spcBef>
                <a:spcPts val="0"/>
              </a:spcBef>
              <a:buFontTx/>
              <a:buNone/>
            </a:pPr>
            <a:r>
              <a:rPr lang="en-US" altLang="ru-RU" sz="2000" kern="0" dirty="0"/>
              <a:t>1) is an endopeptidase;</a:t>
            </a:r>
          </a:p>
          <a:p>
            <a:pPr eaLnBrk="1" hangingPunct="1">
              <a:spcBef>
                <a:spcPts val="0"/>
              </a:spcBef>
              <a:buFontTx/>
              <a:buNone/>
            </a:pPr>
            <a:r>
              <a:rPr lang="en-US" altLang="ru-RU" sz="2000" kern="0" dirty="0"/>
              <a:t>2) is formed in the pancreas;</a:t>
            </a:r>
          </a:p>
          <a:p>
            <a:pPr eaLnBrk="1" hangingPunct="1">
              <a:spcBef>
                <a:spcPts val="0"/>
              </a:spcBef>
              <a:buFontTx/>
              <a:buNone/>
            </a:pPr>
            <a:r>
              <a:rPr lang="en-US" altLang="ru-RU" sz="2000" kern="0" dirty="0"/>
              <a:t>3) cleaves the bonds formed by </a:t>
            </a:r>
            <a:r>
              <a:rPr lang="en-US" altLang="ru-RU" sz="2000" kern="0" dirty="0" err="1"/>
              <a:t>proline</a:t>
            </a:r>
            <a:r>
              <a:rPr lang="en-US" altLang="ru-RU" sz="2000" kern="0" dirty="0"/>
              <a:t>.</a:t>
            </a:r>
          </a:p>
          <a:p>
            <a:pPr eaLnBrk="1" hangingPunct="1">
              <a:spcBef>
                <a:spcPts val="0"/>
              </a:spcBef>
              <a:buFontTx/>
              <a:buNone/>
            </a:pPr>
            <a:r>
              <a:rPr lang="en-US" altLang="ru-RU" sz="2000" kern="0" dirty="0"/>
              <a:t>4) is capable of cleaving the protein elastin, which is not hydrolyzed by either trypsin or chymotrypsin.</a:t>
            </a:r>
          </a:p>
          <a:p>
            <a:pPr eaLnBrk="1" hangingPunct="1">
              <a:spcBef>
                <a:spcPts val="0"/>
              </a:spcBef>
              <a:buFontTx/>
              <a:buNone/>
            </a:pPr>
            <a:endParaRPr lang="en-US" altLang="ru-RU" sz="2000" b="1" i="1" kern="0" dirty="0"/>
          </a:p>
          <a:p>
            <a:pPr eaLnBrk="1" hangingPunct="1">
              <a:spcBef>
                <a:spcPts val="0"/>
              </a:spcBef>
              <a:buFontTx/>
              <a:buNone/>
            </a:pPr>
            <a:r>
              <a:rPr lang="en-US" altLang="ru-RU" sz="2000" b="1" i="1" kern="0" dirty="0"/>
              <a:t>Collagenase:</a:t>
            </a:r>
          </a:p>
          <a:p>
            <a:pPr eaLnBrk="1" hangingPunct="1">
              <a:spcBef>
                <a:spcPts val="0"/>
              </a:spcBef>
              <a:buFontTx/>
              <a:buNone/>
            </a:pPr>
            <a:r>
              <a:rPr lang="en-US" altLang="ru-RU" sz="2000" kern="0" dirty="0"/>
              <a:t>1) is a narrowly targeted endopeptidase;</a:t>
            </a:r>
          </a:p>
          <a:p>
            <a:pPr eaLnBrk="1" hangingPunct="1">
              <a:spcBef>
                <a:spcPts val="0"/>
              </a:spcBef>
              <a:buFontTx/>
              <a:buNone/>
            </a:pPr>
            <a:r>
              <a:rPr lang="en-US" altLang="ru-RU" sz="2000" kern="0" dirty="0"/>
              <a:t>2) is formed in the pancreas;</a:t>
            </a:r>
          </a:p>
          <a:p>
            <a:pPr eaLnBrk="1" hangingPunct="1">
              <a:spcBef>
                <a:spcPts val="0"/>
              </a:spcBef>
              <a:buFontTx/>
              <a:buNone/>
            </a:pPr>
            <a:r>
              <a:rPr lang="en-US" altLang="ru-RU" sz="2000" kern="0" dirty="0"/>
              <a:t>3) breaks down collagen protein.</a:t>
            </a:r>
          </a:p>
          <a:p>
            <a:pPr eaLnBrk="1" hangingPunct="1">
              <a:spcBef>
                <a:spcPts val="0"/>
              </a:spcBef>
              <a:buFontTx/>
              <a:buNone/>
            </a:pPr>
            <a:endParaRPr lang="en-US" altLang="ru-RU" sz="2000" b="1" i="1" kern="0" dirty="0"/>
          </a:p>
          <a:p>
            <a:pPr eaLnBrk="1" hangingPunct="1">
              <a:spcBef>
                <a:spcPts val="0"/>
              </a:spcBef>
              <a:buFontTx/>
              <a:buNone/>
            </a:pPr>
            <a:r>
              <a:rPr lang="en-US" altLang="ru-RU" sz="2000" b="1" i="1" kern="0" dirty="0"/>
              <a:t>Carboxypeptidase:</a:t>
            </a:r>
          </a:p>
          <a:p>
            <a:pPr eaLnBrk="1" hangingPunct="1">
              <a:spcBef>
                <a:spcPts val="0"/>
              </a:spcBef>
              <a:buFontTx/>
              <a:buNone/>
            </a:pPr>
            <a:r>
              <a:rPr lang="en-US" altLang="ru-RU" sz="2000" kern="0" dirty="0"/>
              <a:t>1) is an exopeptidase;</a:t>
            </a:r>
          </a:p>
          <a:p>
            <a:pPr eaLnBrk="1" hangingPunct="1">
              <a:spcBef>
                <a:spcPts val="0"/>
              </a:spcBef>
              <a:buFontTx/>
              <a:buNone/>
            </a:pPr>
            <a:r>
              <a:rPr lang="en-US" altLang="ru-RU" sz="2000" kern="0" dirty="0"/>
              <a:t>2) is formed in the pancreas in an inactive form;</a:t>
            </a:r>
          </a:p>
          <a:p>
            <a:pPr eaLnBrk="1" hangingPunct="1">
              <a:spcBef>
                <a:spcPts val="0"/>
              </a:spcBef>
              <a:buFontTx/>
              <a:buNone/>
            </a:pPr>
            <a:r>
              <a:rPr lang="en-US" altLang="ru-RU" sz="2000" kern="0" dirty="0"/>
              <a:t>3) activated by trypsin;</a:t>
            </a:r>
          </a:p>
          <a:p>
            <a:pPr eaLnBrk="1" hangingPunct="1">
              <a:spcBef>
                <a:spcPts val="0"/>
              </a:spcBef>
              <a:buFontTx/>
              <a:buNone/>
            </a:pPr>
            <a:r>
              <a:rPr lang="en-US" altLang="ru-RU" sz="2000" kern="0" dirty="0"/>
              <a:t>4) cleaves off amino acids from the C-terminus.</a:t>
            </a:r>
            <a:endParaRPr lang="ru-RU" altLang="ru-RU" sz="2000" kern="0" dirty="0" smtClean="0"/>
          </a:p>
        </p:txBody>
      </p:sp>
    </p:spTree>
    <p:extLst>
      <p:ext uri="{BB962C8B-B14F-4D97-AF65-F5344CB8AC3E}">
        <p14:creationId xmlns:p14="http://schemas.microsoft.com/office/powerpoint/2010/main" val="3912026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1"/>
          </a:xfrm>
        </p:spPr>
        <p:txBody>
          <a:bodyPr/>
          <a:lstStyle/>
          <a:p>
            <a:pPr eaLnBrk="1" hangingPunct="1"/>
            <a:r>
              <a:rPr lang="en-US" altLang="ru-RU" sz="3600" b="1" dirty="0">
                <a:solidFill>
                  <a:srgbClr val="FF0000"/>
                </a:solidFill>
              </a:rPr>
              <a:t>Activation of pancreatic peptidases</a:t>
            </a:r>
            <a:endParaRPr lang="ru-RU" altLang="ru-RU" sz="3600" dirty="0" smtClean="0">
              <a:solidFill>
                <a:srgbClr val="FF0000"/>
              </a:solidFill>
            </a:endParaRPr>
          </a:p>
        </p:txBody>
      </p:sp>
      <p:pic>
        <p:nvPicPr>
          <p:cNvPr id="2050" name="Picture 2" descr="Exocrine Secretions of the Pancr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84" y="1143001"/>
            <a:ext cx="8197831" cy="53285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91680" y="6223434"/>
            <a:ext cx="4572000" cy="646331"/>
          </a:xfrm>
          <a:prstGeom prst="rect">
            <a:avLst/>
          </a:prstGeom>
        </p:spPr>
        <p:txBody>
          <a:bodyPr>
            <a:spAutoFit/>
          </a:bodyPr>
          <a:lstStyle/>
          <a:p>
            <a:r>
              <a:rPr lang="ru-RU" sz="1800" dirty="0"/>
              <a:t>http://www.vivo.colostate.edu/hbooks/pathphys/digestion/pancreas/exocrine.html</a:t>
            </a:r>
          </a:p>
        </p:txBody>
      </p:sp>
    </p:spTree>
    <p:extLst>
      <p:ext uri="{BB962C8B-B14F-4D97-AF65-F5344CB8AC3E}">
        <p14:creationId xmlns:p14="http://schemas.microsoft.com/office/powerpoint/2010/main" val="11684931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691680" y="332656"/>
            <a:ext cx="5953327" cy="5925312"/>
          </a:xfrm>
          <a:prstGeom prst="rect">
            <a:avLst/>
          </a:prstGeom>
        </p:spPr>
      </p:pic>
    </p:spTree>
    <p:extLst>
      <p:ext uri="{BB962C8B-B14F-4D97-AF65-F5344CB8AC3E}">
        <p14:creationId xmlns:p14="http://schemas.microsoft.com/office/powerpoint/2010/main" val="336241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0375" y="-25955"/>
            <a:ext cx="8229600" cy="114300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DEFINITION. GENERAL FORMULA</a:t>
            </a:r>
            <a:endParaRPr lang="ru-RU" sz="3600" dirty="0">
              <a:solidFill>
                <a:srgbClr val="FF0000"/>
              </a:solidFill>
              <a:latin typeface="Arial" panose="020B0604020202020204" pitchFamily="34" charset="0"/>
              <a:cs typeface="Arial" panose="020B0604020202020204" pitchFamily="34" charset="0"/>
            </a:endParaRPr>
          </a:p>
        </p:txBody>
      </p:sp>
      <p:sp>
        <p:nvSpPr>
          <p:cNvPr id="4" name="Прямоугольник 3"/>
          <p:cNvSpPr/>
          <p:nvPr/>
        </p:nvSpPr>
        <p:spPr>
          <a:xfrm>
            <a:off x="279727" y="836712"/>
            <a:ext cx="8712968" cy="2308324"/>
          </a:xfrm>
          <a:prstGeom prst="rect">
            <a:avLst/>
          </a:prstGeom>
        </p:spPr>
        <p:txBody>
          <a:bodyPr wrap="square">
            <a:spAutoFit/>
          </a:bodyPr>
          <a:lstStyle/>
          <a:p>
            <a:pPr algn="just"/>
            <a:r>
              <a:rPr lang="en-US" sz="2400" b="1" dirty="0">
                <a:solidFill>
                  <a:srgbClr val="FF0000"/>
                </a:solidFill>
                <a:latin typeface="Arial" pitchFamily="34" charset="0"/>
                <a:cs typeface="Arial" pitchFamily="34" charset="0"/>
              </a:rPr>
              <a:t>AMINO ACIDS </a:t>
            </a:r>
            <a:r>
              <a:rPr lang="en-US" sz="2400" b="1" dirty="0">
                <a:latin typeface="Arial" pitchFamily="34" charset="0"/>
                <a:cs typeface="Arial" pitchFamily="34" charset="0"/>
              </a:rPr>
              <a:t>(</a:t>
            </a:r>
            <a:r>
              <a:rPr lang="en-US" sz="2400" b="1" dirty="0" err="1">
                <a:latin typeface="Arial" pitchFamily="34" charset="0"/>
                <a:cs typeface="Arial" pitchFamily="34" charset="0"/>
              </a:rPr>
              <a:t>aminocarboxylic</a:t>
            </a:r>
            <a:r>
              <a:rPr lang="en-US" sz="2400" b="1" dirty="0">
                <a:latin typeface="Arial" pitchFamily="34" charset="0"/>
                <a:cs typeface="Arial" pitchFamily="34" charset="0"/>
              </a:rPr>
              <a:t> acids) are organic </a:t>
            </a:r>
            <a:r>
              <a:rPr lang="en-US" sz="2400" b="1" dirty="0" err="1">
                <a:latin typeface="Arial" pitchFamily="34" charset="0"/>
                <a:cs typeface="Arial" pitchFamily="34" charset="0"/>
              </a:rPr>
              <a:t>heterofunctional</a:t>
            </a:r>
            <a:r>
              <a:rPr lang="en-US" sz="2400" b="1" dirty="0">
                <a:latin typeface="Arial" pitchFamily="34" charset="0"/>
                <a:cs typeface="Arial" pitchFamily="34" charset="0"/>
              </a:rPr>
              <a:t> compounds, the molecule of which simultaneously contains </a:t>
            </a:r>
            <a:r>
              <a:rPr lang="en-US" sz="2400" b="1" dirty="0">
                <a:solidFill>
                  <a:srgbClr val="FF0000"/>
                </a:solidFill>
                <a:latin typeface="Arial" pitchFamily="34" charset="0"/>
                <a:cs typeface="Arial" pitchFamily="34" charset="0"/>
              </a:rPr>
              <a:t>carboxyl</a:t>
            </a:r>
            <a:r>
              <a:rPr lang="en-US" sz="2400" b="1" dirty="0">
                <a:latin typeface="Arial" pitchFamily="34" charset="0"/>
                <a:cs typeface="Arial" pitchFamily="34" charset="0"/>
              </a:rPr>
              <a:t> and </a:t>
            </a:r>
            <a:r>
              <a:rPr lang="en-US" sz="2400" b="1" dirty="0">
                <a:solidFill>
                  <a:srgbClr val="FF0000"/>
                </a:solidFill>
                <a:latin typeface="Arial" pitchFamily="34" charset="0"/>
                <a:cs typeface="Arial" pitchFamily="34" charset="0"/>
              </a:rPr>
              <a:t>amine </a:t>
            </a:r>
            <a:r>
              <a:rPr lang="en-US" sz="2400" b="1" dirty="0">
                <a:latin typeface="Arial" pitchFamily="34" charset="0"/>
                <a:cs typeface="Arial" pitchFamily="34" charset="0"/>
              </a:rPr>
              <a:t>groups.</a:t>
            </a:r>
          </a:p>
          <a:p>
            <a:pPr algn="just"/>
            <a:r>
              <a:rPr lang="en-US" sz="2400" b="1" dirty="0">
                <a:latin typeface="Arial" pitchFamily="34" charset="0"/>
                <a:cs typeface="Arial" pitchFamily="34" charset="0"/>
              </a:rPr>
              <a:t>Amino acids can be regarded as derivatives of carboxylic acids in which </a:t>
            </a:r>
            <a:r>
              <a:rPr lang="en-US" sz="2400" b="1" dirty="0">
                <a:solidFill>
                  <a:srgbClr val="FF0000"/>
                </a:solidFill>
                <a:latin typeface="Arial" pitchFamily="34" charset="0"/>
                <a:cs typeface="Arial" pitchFamily="34" charset="0"/>
              </a:rPr>
              <a:t>one or more hydrogen atoms are replaced by amino groups.</a:t>
            </a:r>
            <a:endParaRPr lang="ru-RU" sz="2400" dirty="0">
              <a:solidFill>
                <a:srgbClr val="FF0000"/>
              </a:solidFill>
              <a:latin typeface="Arial" pitchFamily="34" charset="0"/>
              <a:cs typeface="Arial" pitchFamily="34" charset="0"/>
            </a:endParaRPr>
          </a:p>
        </p:txBody>
      </p:sp>
      <p:sp>
        <p:nvSpPr>
          <p:cNvPr id="6" name="AutoShape 2" descr="https://upload.wikimedia.org/wikipedia/commons/thumb/6/66/AminoAcidball_rus.svg/700px-AminoAcidball_rus.svg.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2"/>
          <a:stretch>
            <a:fillRect/>
          </a:stretch>
        </p:blipFill>
        <p:spPr>
          <a:xfrm>
            <a:off x="2915816" y="2785480"/>
            <a:ext cx="5400600" cy="4050450"/>
          </a:xfrm>
          <a:prstGeom prst="rect">
            <a:avLst/>
          </a:prstGeom>
        </p:spPr>
      </p:pic>
    </p:spTree>
    <p:extLst>
      <p:ext uri="{BB962C8B-B14F-4D97-AF65-F5344CB8AC3E}">
        <p14:creationId xmlns:p14="http://schemas.microsoft.com/office/powerpoint/2010/main" val="3884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95536" y="260648"/>
            <a:ext cx="8229600" cy="561975"/>
          </a:xfrm>
        </p:spPr>
        <p:txBody>
          <a:bodyPr/>
          <a:lstStyle/>
          <a:p>
            <a:pPr eaLnBrk="1" hangingPunct="1"/>
            <a:r>
              <a:rPr lang="en-US" altLang="ru-RU" sz="4000" b="1" dirty="0">
                <a:solidFill>
                  <a:srgbClr val="FF0000"/>
                </a:solidFill>
              </a:rPr>
              <a:t>Characterization of intestinal peptidases</a:t>
            </a:r>
            <a:endParaRPr lang="ru-RU" altLang="ru-RU" sz="4000" b="1" dirty="0" smtClean="0">
              <a:solidFill>
                <a:srgbClr val="FF0000"/>
              </a:solidFill>
            </a:endParaRPr>
          </a:p>
        </p:txBody>
      </p:sp>
      <p:sp>
        <p:nvSpPr>
          <p:cNvPr id="19459" name="Rectangle 3"/>
          <p:cNvSpPr>
            <a:spLocks noGrp="1" noChangeArrowheads="1"/>
          </p:cNvSpPr>
          <p:nvPr>
            <p:ph type="body" idx="1"/>
          </p:nvPr>
        </p:nvSpPr>
        <p:spPr>
          <a:xfrm>
            <a:off x="971599" y="1484784"/>
            <a:ext cx="8138791" cy="4680520"/>
          </a:xfrm>
        </p:spPr>
        <p:txBody>
          <a:bodyPr/>
          <a:lstStyle/>
          <a:p>
            <a:pPr eaLnBrk="1" hangingPunct="1">
              <a:lnSpc>
                <a:spcPct val="90000"/>
              </a:lnSpc>
              <a:buFontTx/>
              <a:buNone/>
            </a:pPr>
            <a:r>
              <a:rPr lang="en-US" altLang="ru-RU" sz="2800" b="1" i="1" dirty="0"/>
              <a:t>Aminopeptidase:</a:t>
            </a:r>
          </a:p>
          <a:p>
            <a:pPr eaLnBrk="1" hangingPunct="1">
              <a:lnSpc>
                <a:spcPct val="90000"/>
              </a:lnSpc>
              <a:buFontTx/>
              <a:buNone/>
            </a:pPr>
            <a:r>
              <a:rPr lang="en-US" altLang="ru-RU" sz="2800" dirty="0"/>
              <a:t>1) is an exopeptidase;</a:t>
            </a:r>
          </a:p>
          <a:p>
            <a:pPr eaLnBrk="1" hangingPunct="1">
              <a:lnSpc>
                <a:spcPct val="90000"/>
              </a:lnSpc>
              <a:buFontTx/>
              <a:buNone/>
            </a:pPr>
            <a:r>
              <a:rPr lang="en-US" altLang="ru-RU" sz="2800" dirty="0"/>
              <a:t>2) is formed in the intestine;</a:t>
            </a:r>
          </a:p>
          <a:p>
            <a:pPr eaLnBrk="1" hangingPunct="1">
              <a:lnSpc>
                <a:spcPct val="90000"/>
              </a:lnSpc>
              <a:buFontTx/>
              <a:buNone/>
            </a:pPr>
            <a:r>
              <a:rPr lang="en-US" altLang="ru-RU" sz="2800" dirty="0"/>
              <a:t>3) cleaves amino acids from the N-terminus.</a:t>
            </a:r>
          </a:p>
          <a:p>
            <a:pPr eaLnBrk="1" hangingPunct="1">
              <a:lnSpc>
                <a:spcPct val="90000"/>
              </a:lnSpc>
              <a:buFontTx/>
              <a:buNone/>
            </a:pPr>
            <a:endParaRPr lang="en-US" altLang="ru-RU" sz="2800" b="1" i="1" dirty="0"/>
          </a:p>
          <a:p>
            <a:pPr eaLnBrk="1" hangingPunct="1">
              <a:lnSpc>
                <a:spcPct val="90000"/>
              </a:lnSpc>
              <a:buFontTx/>
              <a:buNone/>
            </a:pPr>
            <a:r>
              <a:rPr lang="en-US" altLang="ru-RU" sz="2800" b="1" i="1" dirty="0"/>
              <a:t>    </a:t>
            </a:r>
            <a:r>
              <a:rPr lang="en-US" altLang="ru-RU" sz="2800" b="1" i="1" dirty="0" err="1"/>
              <a:t>Dipeptidases</a:t>
            </a:r>
            <a:r>
              <a:rPr lang="en-US" altLang="ru-RU" sz="2800" b="1" i="1" dirty="0"/>
              <a:t> and </a:t>
            </a:r>
            <a:r>
              <a:rPr lang="en-US" altLang="ru-RU" sz="2800" b="1" i="1" dirty="0" err="1"/>
              <a:t>Tripeptidases</a:t>
            </a:r>
            <a:r>
              <a:rPr lang="en-US" altLang="ru-RU" sz="2800" b="1" i="1" dirty="0"/>
              <a:t>:</a:t>
            </a:r>
          </a:p>
          <a:p>
            <a:pPr eaLnBrk="1" hangingPunct="1">
              <a:lnSpc>
                <a:spcPct val="90000"/>
              </a:lnSpc>
              <a:buFontTx/>
              <a:buNone/>
            </a:pPr>
            <a:r>
              <a:rPr lang="en-US" altLang="ru-RU" sz="2800" dirty="0"/>
              <a:t>1) are exopeptidases;</a:t>
            </a:r>
          </a:p>
          <a:p>
            <a:pPr eaLnBrk="1" hangingPunct="1">
              <a:lnSpc>
                <a:spcPct val="90000"/>
              </a:lnSpc>
              <a:buFontTx/>
              <a:buNone/>
            </a:pPr>
            <a:r>
              <a:rPr lang="en-US" altLang="ru-RU" sz="2800" dirty="0"/>
              <a:t>2) are formed in the intestine;</a:t>
            </a:r>
          </a:p>
          <a:p>
            <a:pPr eaLnBrk="1" hangingPunct="1">
              <a:lnSpc>
                <a:spcPct val="90000"/>
              </a:lnSpc>
              <a:buFontTx/>
              <a:buNone/>
            </a:pPr>
            <a:r>
              <a:rPr lang="en-US" altLang="ru-RU" sz="2800" dirty="0"/>
              <a:t>3) cleave dipeptides or tripeptides, respectively.</a:t>
            </a:r>
            <a:endParaRPr lang="ru-RU" altLang="ru-RU" sz="28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14375" y="0"/>
            <a:ext cx="7772400" cy="1143000"/>
          </a:xfrm>
        </p:spPr>
        <p:txBody>
          <a:bodyPr/>
          <a:lstStyle/>
          <a:p>
            <a:pPr eaLnBrk="1" hangingPunct="1"/>
            <a:r>
              <a:rPr lang="en-US" altLang="ru-RU" sz="3600" b="1" dirty="0">
                <a:solidFill>
                  <a:srgbClr val="FF0000"/>
                </a:solidFill>
              </a:rPr>
              <a:t>Regulation of the production of digestive juices</a:t>
            </a:r>
            <a:endParaRPr lang="ru-RU" altLang="ru-RU" sz="3600" dirty="0" smtClean="0">
              <a:solidFill>
                <a:srgbClr val="FF0000"/>
              </a:solidFill>
            </a:endParaRPr>
          </a:p>
        </p:txBody>
      </p:sp>
      <p:sp>
        <p:nvSpPr>
          <p:cNvPr id="23555" name="Rectangle 3"/>
          <p:cNvSpPr>
            <a:spLocks noGrp="1" noChangeArrowheads="1"/>
          </p:cNvSpPr>
          <p:nvPr>
            <p:ph type="body" idx="1"/>
          </p:nvPr>
        </p:nvSpPr>
        <p:spPr>
          <a:xfrm>
            <a:off x="6005" y="1124744"/>
            <a:ext cx="9144000" cy="5733256"/>
          </a:xfrm>
        </p:spPr>
        <p:txBody>
          <a:bodyPr/>
          <a:lstStyle/>
          <a:p>
            <a:pPr eaLnBrk="1" hangingPunct="1">
              <a:lnSpc>
                <a:spcPct val="80000"/>
              </a:lnSpc>
              <a:buFontTx/>
              <a:buNone/>
            </a:pPr>
            <a:r>
              <a:rPr lang="en-US" altLang="ru-RU" b="1" i="1" u="sng" dirty="0"/>
              <a:t>Stomach juices:</a:t>
            </a:r>
          </a:p>
          <a:p>
            <a:pPr eaLnBrk="1" hangingPunct="1">
              <a:lnSpc>
                <a:spcPct val="80000"/>
              </a:lnSpc>
              <a:buFontTx/>
              <a:buNone/>
            </a:pPr>
            <a:r>
              <a:rPr lang="en-US" altLang="ru-RU" i="1" u="sng" dirty="0"/>
              <a:t>• Acetylcholine, </a:t>
            </a:r>
            <a:r>
              <a:rPr lang="en-US" altLang="ru-RU" dirty="0"/>
              <a:t>released upon irritation of the </a:t>
            </a:r>
            <a:r>
              <a:rPr lang="en-US" altLang="ru-RU" dirty="0" err="1"/>
              <a:t>vagus</a:t>
            </a:r>
            <a:r>
              <a:rPr lang="en-US" altLang="ru-RU" dirty="0"/>
              <a:t> nerve, leads to the secretion of histamine, which stimulates the secretion of </a:t>
            </a:r>
            <a:r>
              <a:rPr lang="en-US" altLang="ru-RU" dirty="0" err="1"/>
              <a:t>HCl</a:t>
            </a:r>
            <a:r>
              <a:rPr lang="en-US" altLang="ru-RU" dirty="0"/>
              <a:t> via H2 receptors.</a:t>
            </a:r>
          </a:p>
          <a:p>
            <a:pPr eaLnBrk="1" hangingPunct="1">
              <a:lnSpc>
                <a:spcPct val="80000"/>
              </a:lnSpc>
              <a:buFontTx/>
              <a:buNone/>
            </a:pPr>
            <a:r>
              <a:rPr lang="en-US" altLang="ru-RU" dirty="0"/>
              <a:t>• </a:t>
            </a:r>
            <a:r>
              <a:rPr lang="en-US" altLang="ru-RU" i="1" u="sng" dirty="0" err="1" smtClean="0"/>
              <a:t>Gastrine</a:t>
            </a:r>
            <a:r>
              <a:rPr lang="en-US" altLang="ru-RU" i="1" u="sng" dirty="0" smtClean="0"/>
              <a:t>, </a:t>
            </a:r>
            <a:r>
              <a:rPr lang="en-US" altLang="ru-RU" dirty="0"/>
              <a:t>a peptide hormone of the stomach, causes the secretion of gastric juice (stimulates the secretion of </a:t>
            </a:r>
            <a:r>
              <a:rPr lang="en-US" altLang="ru-RU" dirty="0" err="1"/>
              <a:t>HCl</a:t>
            </a:r>
            <a:r>
              <a:rPr lang="en-US" altLang="ru-RU" dirty="0"/>
              <a:t>, and pepsin).</a:t>
            </a:r>
          </a:p>
          <a:p>
            <a:pPr eaLnBrk="1" hangingPunct="1">
              <a:lnSpc>
                <a:spcPct val="80000"/>
              </a:lnSpc>
            </a:pPr>
            <a:r>
              <a:rPr lang="en-US" altLang="ru-RU" dirty="0" smtClean="0"/>
              <a:t> </a:t>
            </a:r>
            <a:r>
              <a:rPr lang="en-US" altLang="ru-RU" i="1" u="sng" dirty="0" smtClean="0"/>
              <a:t>Enterogastrone</a:t>
            </a:r>
            <a:r>
              <a:rPr lang="en-US" altLang="ru-RU" dirty="0" smtClean="0"/>
              <a:t>, </a:t>
            </a:r>
            <a:r>
              <a:rPr lang="en-US" altLang="ru-RU" dirty="0"/>
              <a:t>a hormone of the duodenum, inhibits the secretion of </a:t>
            </a:r>
            <a:r>
              <a:rPr lang="en-US" altLang="ru-RU" dirty="0" err="1"/>
              <a:t>HCl</a:t>
            </a:r>
            <a:r>
              <a:rPr lang="en-US" altLang="ru-RU" dirty="0"/>
              <a:t> and </a:t>
            </a:r>
            <a:r>
              <a:rPr lang="en-US" altLang="ru-RU" dirty="0" smtClean="0"/>
              <a:t>pepsinogen </a:t>
            </a:r>
            <a:r>
              <a:rPr lang="en-US" altLang="ru-RU" dirty="0"/>
              <a:t>in the stomach.</a:t>
            </a:r>
          </a:p>
          <a:p>
            <a:pPr eaLnBrk="1" hangingPunct="1">
              <a:lnSpc>
                <a:spcPct val="80000"/>
              </a:lnSpc>
              <a:buFontTx/>
              <a:buNone/>
            </a:pPr>
            <a:r>
              <a:rPr lang="en-US" altLang="ru-RU" dirty="0"/>
              <a:t>• </a:t>
            </a:r>
            <a:r>
              <a:rPr lang="en-US" altLang="ru-RU" i="1" u="sng" dirty="0"/>
              <a:t>GCS</a:t>
            </a:r>
            <a:r>
              <a:rPr lang="en-US" altLang="ru-RU" dirty="0"/>
              <a:t> increase the secretion of gastric digestive juice, but reduce the secretion of mucus.</a:t>
            </a:r>
            <a:endParaRPr lang="ru-RU" altLang="ru-RU" sz="3200" dirty="0"/>
          </a:p>
        </p:txBody>
      </p:sp>
    </p:spTree>
    <p:extLst>
      <p:ext uri="{BB962C8B-B14F-4D97-AF65-F5344CB8AC3E}">
        <p14:creationId xmlns:p14="http://schemas.microsoft.com/office/powerpoint/2010/main" val="2557944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14375" y="0"/>
            <a:ext cx="7772400" cy="1143000"/>
          </a:xfrm>
        </p:spPr>
        <p:txBody>
          <a:bodyPr/>
          <a:lstStyle/>
          <a:p>
            <a:pPr eaLnBrk="1" hangingPunct="1"/>
            <a:r>
              <a:rPr lang="en-US" altLang="ru-RU" sz="3600" b="1" dirty="0">
                <a:solidFill>
                  <a:srgbClr val="FF0000"/>
                </a:solidFill>
              </a:rPr>
              <a:t>Regulation of the production of digestive juices</a:t>
            </a:r>
            <a:endParaRPr lang="ru-RU" altLang="ru-RU" sz="3600" dirty="0" smtClean="0">
              <a:solidFill>
                <a:srgbClr val="FF0000"/>
              </a:solidFill>
            </a:endParaRPr>
          </a:p>
        </p:txBody>
      </p:sp>
      <p:sp>
        <p:nvSpPr>
          <p:cNvPr id="23555" name="Rectangle 3"/>
          <p:cNvSpPr>
            <a:spLocks noGrp="1" noChangeArrowheads="1"/>
          </p:cNvSpPr>
          <p:nvPr>
            <p:ph type="body" idx="1"/>
          </p:nvPr>
        </p:nvSpPr>
        <p:spPr>
          <a:xfrm>
            <a:off x="6005" y="1196752"/>
            <a:ext cx="9144000" cy="5300662"/>
          </a:xfrm>
        </p:spPr>
        <p:txBody>
          <a:bodyPr/>
          <a:lstStyle/>
          <a:p>
            <a:pPr eaLnBrk="1" hangingPunct="1">
              <a:lnSpc>
                <a:spcPct val="80000"/>
              </a:lnSpc>
              <a:buFontTx/>
              <a:buNone/>
            </a:pPr>
            <a:r>
              <a:rPr lang="en-US" altLang="ru-RU" sz="2800" b="1" i="1" u="sng" dirty="0"/>
              <a:t>Pancreatic juices:</a:t>
            </a:r>
          </a:p>
          <a:p>
            <a:pPr eaLnBrk="1" hangingPunct="1">
              <a:lnSpc>
                <a:spcPct val="80000"/>
              </a:lnSpc>
              <a:buFontTx/>
              <a:buNone/>
            </a:pPr>
            <a:r>
              <a:rPr lang="en-US" altLang="ru-RU" sz="2800" dirty="0"/>
              <a:t>• </a:t>
            </a:r>
            <a:r>
              <a:rPr lang="en-US" altLang="ru-RU" sz="2800" i="1" u="sng" dirty="0"/>
              <a:t>Secretin, </a:t>
            </a:r>
            <a:r>
              <a:rPr lang="en-US" altLang="ru-RU" sz="2800" dirty="0"/>
              <a:t>a peptide hormone of the duodenum, stimulates the secretion of pancreatic juice, which contains a lot of water and hydrocarbons, but depleted in enzymes.</a:t>
            </a:r>
          </a:p>
          <a:p>
            <a:pPr eaLnBrk="1" hangingPunct="1">
              <a:lnSpc>
                <a:spcPct val="80000"/>
              </a:lnSpc>
              <a:buFontTx/>
              <a:buNone/>
            </a:pPr>
            <a:r>
              <a:rPr lang="en-US" altLang="ru-RU" sz="2800" dirty="0"/>
              <a:t>• </a:t>
            </a:r>
            <a:r>
              <a:rPr lang="en-US" altLang="ru-RU" sz="2800" i="1" u="sng" dirty="0"/>
              <a:t>Acetylcholine</a:t>
            </a:r>
            <a:r>
              <a:rPr lang="en-US" altLang="ru-RU" sz="2800" dirty="0"/>
              <a:t> stimulates the secretion of enzyme-rich pancreatic juice.</a:t>
            </a:r>
          </a:p>
          <a:p>
            <a:pPr eaLnBrk="1" hangingPunct="1">
              <a:lnSpc>
                <a:spcPct val="80000"/>
              </a:lnSpc>
            </a:pPr>
            <a:r>
              <a:rPr lang="en-US" altLang="ru-RU" sz="2800" i="1" u="sng" dirty="0" smtClean="0"/>
              <a:t>Cholecystokinin</a:t>
            </a:r>
            <a:r>
              <a:rPr lang="en-US" altLang="ru-RU" sz="2800" dirty="0" smtClean="0"/>
              <a:t> </a:t>
            </a:r>
            <a:r>
              <a:rPr lang="en-US" altLang="ru-RU" sz="2800" dirty="0"/>
              <a:t>(outdated name - </a:t>
            </a:r>
            <a:r>
              <a:rPr lang="en-US" altLang="ru-RU" sz="2800" dirty="0" err="1"/>
              <a:t>pancreozymin</a:t>
            </a:r>
            <a:r>
              <a:rPr lang="en-US" altLang="ru-RU" sz="2800" dirty="0"/>
              <a:t>), a peptide hormone of the duodenum, enhances the secretion of pancreatic juice enriched with enzymes.</a:t>
            </a:r>
          </a:p>
          <a:p>
            <a:pPr eaLnBrk="1" hangingPunct="1">
              <a:lnSpc>
                <a:spcPct val="80000"/>
              </a:lnSpc>
              <a:buFontTx/>
              <a:buNone/>
            </a:pPr>
            <a:r>
              <a:rPr lang="en-US" altLang="ru-RU" sz="2800" dirty="0"/>
              <a:t>•</a:t>
            </a:r>
            <a:r>
              <a:rPr lang="en-US" altLang="ru-RU" sz="2800" i="1" u="sng" dirty="0"/>
              <a:t> GCS </a:t>
            </a:r>
            <a:r>
              <a:rPr lang="en-US" altLang="ru-RU" sz="2800" dirty="0"/>
              <a:t>increase the secretion of all digestive juices (both stomach and pancreas), but reduces the secretion of mucus.</a:t>
            </a:r>
            <a:endParaRPr lang="ru-RU" altLang="ru-RU" sz="28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929" y="0"/>
            <a:ext cx="9144000" cy="1143000"/>
          </a:xfrm>
        </p:spPr>
        <p:txBody>
          <a:bodyPr/>
          <a:lstStyle/>
          <a:p>
            <a:pPr eaLnBrk="1" hangingPunct="1"/>
            <a:r>
              <a:rPr lang="en-US" altLang="ru-RU" sz="3600" b="1" dirty="0">
                <a:solidFill>
                  <a:schemeClr val="accent2"/>
                </a:solidFill>
              </a:rPr>
              <a:t>Regulation of the production of digestive juices (APUD-system)</a:t>
            </a:r>
            <a:endParaRPr lang="ru-RU" altLang="ru-RU" sz="3600" dirty="0" smtClean="0">
              <a:solidFill>
                <a:schemeClr val="accent2"/>
              </a:solidFill>
            </a:endParaRPr>
          </a:p>
        </p:txBody>
      </p:sp>
      <p:graphicFrame>
        <p:nvGraphicFramePr>
          <p:cNvPr id="3" name="Схема 2"/>
          <p:cNvGraphicFramePr/>
          <p:nvPr>
            <p:extLst>
              <p:ext uri="{D42A27DB-BD31-4B8C-83A1-F6EECF244321}">
                <p14:modId xmlns:p14="http://schemas.microsoft.com/office/powerpoint/2010/main" val="1657503021"/>
              </p:ext>
            </p:extLst>
          </p:nvPr>
        </p:nvGraphicFramePr>
        <p:xfrm>
          <a:off x="4045" y="1196752"/>
          <a:ext cx="9139955"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2897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14375" y="0"/>
            <a:ext cx="7772400" cy="836712"/>
          </a:xfrm>
        </p:spPr>
        <p:txBody>
          <a:bodyPr/>
          <a:lstStyle/>
          <a:p>
            <a:pPr eaLnBrk="1" hangingPunct="1"/>
            <a:r>
              <a:rPr lang="en-US" altLang="ru-RU" sz="3200" b="1" dirty="0">
                <a:solidFill>
                  <a:srgbClr val="FF0000"/>
                </a:solidFill>
              </a:rPr>
              <a:t>Protecting cells from the action of peptidases</a:t>
            </a:r>
            <a:endParaRPr lang="ru-RU" altLang="ru-RU" sz="3200" dirty="0" smtClean="0">
              <a:solidFill>
                <a:srgbClr val="FF0000"/>
              </a:solidFill>
            </a:endParaRPr>
          </a:p>
        </p:txBody>
      </p:sp>
      <p:sp>
        <p:nvSpPr>
          <p:cNvPr id="24579" name="Rectangle 3"/>
          <p:cNvSpPr>
            <a:spLocks noGrp="1" noChangeArrowheads="1"/>
          </p:cNvSpPr>
          <p:nvPr>
            <p:ph type="body" idx="1"/>
          </p:nvPr>
        </p:nvSpPr>
        <p:spPr>
          <a:xfrm>
            <a:off x="467543" y="1001823"/>
            <a:ext cx="8136905" cy="5877272"/>
          </a:xfrm>
        </p:spPr>
        <p:txBody>
          <a:bodyPr/>
          <a:lstStyle/>
          <a:p>
            <a:pPr marL="514350" indent="-514350" eaLnBrk="1" hangingPunct="1">
              <a:lnSpc>
                <a:spcPct val="80000"/>
              </a:lnSpc>
              <a:spcBef>
                <a:spcPts val="0"/>
              </a:spcBef>
              <a:buFontTx/>
              <a:buAutoNum type="arabicParenR"/>
            </a:pPr>
            <a:r>
              <a:rPr lang="en-US" altLang="ru-RU" sz="2400" dirty="0" smtClean="0"/>
              <a:t>The </a:t>
            </a:r>
            <a:r>
              <a:rPr lang="en-US" altLang="ru-RU" sz="2400" dirty="0"/>
              <a:t>mucous membrane of the stomach and intestines is covered with a layer of </a:t>
            </a:r>
            <a:r>
              <a:rPr lang="en-US" altLang="ru-RU" sz="2400" b="1" dirty="0"/>
              <a:t>mucus</a:t>
            </a:r>
            <a:r>
              <a:rPr lang="en-US" altLang="ru-RU" sz="2400" dirty="0"/>
              <a:t>, which prevents the contact of peptidases with mucosal proteins</a:t>
            </a:r>
            <a:r>
              <a:rPr lang="en-US" altLang="ru-RU" sz="2400" dirty="0" smtClean="0"/>
              <a:t>.</a:t>
            </a:r>
          </a:p>
          <a:p>
            <a:pPr marL="514350" indent="-514350" eaLnBrk="1" hangingPunct="1">
              <a:lnSpc>
                <a:spcPct val="80000"/>
              </a:lnSpc>
              <a:spcBef>
                <a:spcPts val="0"/>
              </a:spcBef>
              <a:buFontTx/>
              <a:buAutoNum type="arabicParenR"/>
            </a:pPr>
            <a:endParaRPr lang="en-US" altLang="ru-RU" sz="2400" dirty="0"/>
          </a:p>
          <a:p>
            <a:pPr marL="0" indent="0" eaLnBrk="1" hangingPunct="1">
              <a:lnSpc>
                <a:spcPct val="80000"/>
              </a:lnSpc>
              <a:spcBef>
                <a:spcPts val="0"/>
              </a:spcBef>
              <a:buFontTx/>
              <a:buNone/>
            </a:pPr>
            <a:r>
              <a:rPr lang="en-US" altLang="ru-RU" sz="2400" dirty="0"/>
              <a:t>2) In the pancreas, peptidases are formed in an </a:t>
            </a:r>
            <a:r>
              <a:rPr lang="en-US" altLang="ru-RU" sz="2400" b="1" dirty="0"/>
              <a:t>inactive form </a:t>
            </a:r>
            <a:r>
              <a:rPr lang="en-US" altLang="ru-RU" sz="2400" dirty="0"/>
              <a:t>and are activated only in the intestinal lumen</a:t>
            </a:r>
            <a:r>
              <a:rPr lang="en-US" altLang="ru-RU" sz="2400" dirty="0" smtClean="0"/>
              <a:t>.</a:t>
            </a:r>
          </a:p>
          <a:p>
            <a:pPr marL="0" indent="0" eaLnBrk="1" hangingPunct="1">
              <a:lnSpc>
                <a:spcPct val="80000"/>
              </a:lnSpc>
              <a:spcBef>
                <a:spcPts val="0"/>
              </a:spcBef>
              <a:buFontTx/>
              <a:buNone/>
            </a:pPr>
            <a:endParaRPr lang="en-US" altLang="ru-RU" sz="2400" dirty="0"/>
          </a:p>
          <a:p>
            <a:pPr marL="0" indent="0" eaLnBrk="1" hangingPunct="1">
              <a:lnSpc>
                <a:spcPct val="80000"/>
              </a:lnSpc>
              <a:spcBef>
                <a:spcPts val="0"/>
              </a:spcBef>
              <a:buFontTx/>
              <a:buNone/>
            </a:pPr>
            <a:r>
              <a:rPr lang="en-US" altLang="ru-RU" sz="2400" dirty="0" smtClean="0"/>
              <a:t>3</a:t>
            </a:r>
            <a:r>
              <a:rPr lang="en-US" altLang="ru-RU" sz="2400" dirty="0"/>
              <a:t>) In the cells of the pancreas, there is a </a:t>
            </a:r>
            <a:r>
              <a:rPr lang="en-US" altLang="ru-RU" sz="2400" b="1" dirty="0"/>
              <a:t>trypsin inhibitor protein</a:t>
            </a:r>
            <a:r>
              <a:rPr lang="en-US" altLang="ru-RU" sz="2400" dirty="0"/>
              <a:t>, which forms a strong complex with the active form of trypsin (in the case of premature activation</a:t>
            </a:r>
            <a:r>
              <a:rPr lang="en-US" altLang="ru-RU" sz="2400" dirty="0" smtClean="0"/>
              <a:t>).</a:t>
            </a:r>
          </a:p>
          <a:p>
            <a:pPr marL="0" indent="0" eaLnBrk="1" hangingPunct="1">
              <a:lnSpc>
                <a:spcPct val="80000"/>
              </a:lnSpc>
              <a:spcBef>
                <a:spcPts val="0"/>
              </a:spcBef>
              <a:buFontTx/>
              <a:buNone/>
            </a:pPr>
            <a:endParaRPr lang="en-US" altLang="ru-RU" sz="2400" dirty="0"/>
          </a:p>
          <a:p>
            <a:pPr marL="0" indent="0" eaLnBrk="1" hangingPunct="1">
              <a:lnSpc>
                <a:spcPct val="80000"/>
              </a:lnSpc>
              <a:spcBef>
                <a:spcPts val="0"/>
              </a:spcBef>
              <a:buFontTx/>
              <a:buNone/>
            </a:pPr>
            <a:r>
              <a:rPr lang="en-US" altLang="ru-RU" sz="2400" dirty="0"/>
              <a:t>4) Each cell contains </a:t>
            </a:r>
            <a:r>
              <a:rPr lang="en-US" altLang="ru-RU" sz="2400" b="1" dirty="0"/>
              <a:t>polysaccharides </a:t>
            </a:r>
            <a:r>
              <a:rPr lang="en-US" altLang="ru-RU" sz="2400" dirty="0"/>
              <a:t>on the outer surface of the plasma membrane, which are not cleaved by proteases</a:t>
            </a:r>
            <a:r>
              <a:rPr lang="en-US" altLang="ru-RU" sz="2400" dirty="0" smtClean="0"/>
              <a:t>.</a:t>
            </a:r>
          </a:p>
          <a:p>
            <a:pPr marL="0" indent="0" eaLnBrk="1" hangingPunct="1">
              <a:lnSpc>
                <a:spcPct val="80000"/>
              </a:lnSpc>
              <a:spcBef>
                <a:spcPts val="0"/>
              </a:spcBef>
              <a:buFontTx/>
              <a:buNone/>
            </a:pPr>
            <a:endParaRPr lang="en-US" altLang="ru-RU" sz="2400" dirty="0"/>
          </a:p>
          <a:p>
            <a:pPr marL="0" indent="0" eaLnBrk="1" hangingPunct="1">
              <a:lnSpc>
                <a:spcPct val="80000"/>
              </a:lnSpc>
              <a:spcBef>
                <a:spcPts val="0"/>
              </a:spcBef>
              <a:buFontTx/>
              <a:buNone/>
            </a:pPr>
            <a:r>
              <a:rPr lang="en-US" altLang="ru-RU" sz="2400" dirty="0"/>
              <a:t>5) Lysosomes in cells are </a:t>
            </a:r>
            <a:r>
              <a:rPr lang="en-US" altLang="ru-RU" sz="2400" b="1" dirty="0"/>
              <a:t>delimited by membranes</a:t>
            </a:r>
            <a:r>
              <a:rPr lang="en-US" altLang="ru-RU" sz="2400" dirty="0"/>
              <a:t>, therefore, the digestion of intracellular proteins occurs inside them (if they are damaged, self-digestion and cell death)</a:t>
            </a:r>
            <a:endParaRPr lang="ru-RU" altLang="ru-RU" sz="2400" dirty="0" smtClean="0"/>
          </a:p>
        </p:txBody>
      </p:sp>
    </p:spTree>
    <p:extLst>
      <p:ext uri="{BB962C8B-B14F-4D97-AF65-F5344CB8AC3E}">
        <p14:creationId xmlns:p14="http://schemas.microsoft.com/office/powerpoint/2010/main" val="316478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42987" y="-315416"/>
            <a:ext cx="8599984" cy="1143000"/>
          </a:xfrm>
        </p:spPr>
        <p:txBody>
          <a:bodyPr/>
          <a:lstStyle/>
          <a:p>
            <a:pPr eaLnBrk="1" hangingPunct="1"/>
            <a:r>
              <a:rPr lang="en-US" altLang="ru-RU" sz="4000" b="1" dirty="0">
                <a:solidFill>
                  <a:srgbClr val="FF0000"/>
                </a:solidFill>
              </a:rPr>
              <a:t>Defense mechanisms against proteases</a:t>
            </a:r>
            <a:endParaRPr lang="ru-RU" altLang="ru-RU" sz="4000" dirty="0" smtClean="0">
              <a:solidFill>
                <a:srgbClr val="FF0000"/>
              </a:solidFill>
            </a:endParaRPr>
          </a:p>
        </p:txBody>
      </p:sp>
      <p:graphicFrame>
        <p:nvGraphicFramePr>
          <p:cNvPr id="2" name="Схема 1"/>
          <p:cNvGraphicFramePr/>
          <p:nvPr>
            <p:extLst>
              <p:ext uri="{D42A27DB-BD31-4B8C-83A1-F6EECF244321}">
                <p14:modId xmlns:p14="http://schemas.microsoft.com/office/powerpoint/2010/main" val="2771591215"/>
              </p:ext>
            </p:extLst>
          </p:nvPr>
        </p:nvGraphicFramePr>
        <p:xfrm>
          <a:off x="107504" y="548680"/>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945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Absorption of amino acids</a:t>
            </a:r>
            <a:endParaRPr lang="ru-RU" altLang="ru-RU" sz="4000" dirty="0" smtClean="0">
              <a:solidFill>
                <a:srgbClr val="FF0000"/>
              </a:solidFill>
            </a:endParaRPr>
          </a:p>
        </p:txBody>
      </p:sp>
      <p:sp>
        <p:nvSpPr>
          <p:cNvPr id="7" name="Прямоугольник 6"/>
          <p:cNvSpPr/>
          <p:nvPr/>
        </p:nvSpPr>
        <p:spPr>
          <a:xfrm>
            <a:off x="5357813" y="3000375"/>
            <a:ext cx="142875"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Рисунок 1"/>
          <p:cNvPicPr>
            <a:picLocks noChangeAspect="1"/>
          </p:cNvPicPr>
          <p:nvPr/>
        </p:nvPicPr>
        <p:blipFill>
          <a:blip r:embed="rId2"/>
          <a:stretch>
            <a:fillRect/>
          </a:stretch>
        </p:blipFill>
        <p:spPr>
          <a:xfrm>
            <a:off x="373088" y="1196752"/>
            <a:ext cx="8192911" cy="4608512"/>
          </a:xfrm>
          <a:prstGeom prst="rect">
            <a:avLst/>
          </a:prstGeom>
        </p:spPr>
      </p:pic>
    </p:spTree>
    <p:extLst>
      <p:ext uri="{BB962C8B-B14F-4D97-AF65-F5344CB8AC3E}">
        <p14:creationId xmlns:p14="http://schemas.microsoft.com/office/powerpoint/2010/main" val="990276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2783" y="183848"/>
            <a:ext cx="9144000" cy="907579"/>
          </a:xfrm>
        </p:spPr>
        <p:txBody>
          <a:bodyPr/>
          <a:lstStyle/>
          <a:p>
            <a:pPr eaLnBrk="1" hangingPunct="1"/>
            <a:r>
              <a:rPr lang="en-US" altLang="ru-RU" sz="4000" b="1" dirty="0">
                <a:solidFill>
                  <a:srgbClr val="FF0000"/>
                </a:solidFill>
              </a:rPr>
              <a:t>Transport of amino acids across cell membranes</a:t>
            </a:r>
            <a:endParaRPr lang="ru-RU" altLang="ru-RU" sz="4000" dirty="0" smtClean="0">
              <a:solidFill>
                <a:srgbClr val="FF0000"/>
              </a:solidFill>
            </a:endParaRPr>
          </a:p>
        </p:txBody>
      </p:sp>
      <p:sp>
        <p:nvSpPr>
          <p:cNvPr id="7" name="Прямоугольник 6"/>
          <p:cNvSpPr/>
          <p:nvPr/>
        </p:nvSpPr>
        <p:spPr>
          <a:xfrm>
            <a:off x="5357813" y="3000375"/>
            <a:ext cx="142875"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Прямоугольник 1"/>
          <p:cNvSpPr/>
          <p:nvPr/>
        </p:nvSpPr>
        <p:spPr>
          <a:xfrm>
            <a:off x="5639397" y="1101112"/>
            <a:ext cx="3451820" cy="3970318"/>
          </a:xfrm>
          <a:prstGeom prst="rect">
            <a:avLst/>
          </a:prstGeom>
        </p:spPr>
        <p:txBody>
          <a:bodyPr wrap="square">
            <a:spAutoFit/>
          </a:bodyPr>
          <a:lstStyle/>
          <a:p>
            <a:pPr algn="ctr" fontAlgn="auto">
              <a:spcBef>
                <a:spcPts val="0"/>
              </a:spcBef>
              <a:spcAft>
                <a:spcPts val="0"/>
              </a:spcAft>
            </a:pPr>
            <a:r>
              <a:rPr lang="en-US" sz="2800" dirty="0">
                <a:solidFill>
                  <a:srgbClr val="000000"/>
                </a:solidFill>
                <a:latin typeface="Times New Roman"/>
              </a:rPr>
              <a:t>There are at least five specific amino acid carrier systems:</a:t>
            </a:r>
          </a:p>
          <a:p>
            <a:pPr algn="ctr" fontAlgn="auto">
              <a:spcBef>
                <a:spcPts val="0"/>
              </a:spcBef>
              <a:spcAft>
                <a:spcPts val="0"/>
              </a:spcAft>
            </a:pPr>
            <a:endParaRPr lang="en-US" sz="2800" dirty="0">
              <a:solidFill>
                <a:srgbClr val="000000"/>
              </a:solidFill>
              <a:latin typeface="Times New Roman"/>
            </a:endParaRPr>
          </a:p>
          <a:p>
            <a:pPr algn="ctr" fontAlgn="auto">
              <a:spcBef>
                <a:spcPts val="0"/>
              </a:spcBef>
              <a:spcAft>
                <a:spcPts val="0"/>
              </a:spcAft>
            </a:pPr>
            <a:r>
              <a:rPr lang="en-US" sz="2800" dirty="0">
                <a:solidFill>
                  <a:srgbClr val="000000"/>
                </a:solidFill>
                <a:latin typeface="Times New Roman"/>
              </a:rPr>
              <a:t>neutral aliphatic;</a:t>
            </a:r>
          </a:p>
          <a:p>
            <a:pPr algn="ctr" fontAlgn="auto">
              <a:spcBef>
                <a:spcPts val="0"/>
              </a:spcBef>
              <a:spcAft>
                <a:spcPts val="0"/>
              </a:spcAft>
            </a:pPr>
            <a:r>
              <a:rPr lang="en-US" sz="2800" dirty="0">
                <a:solidFill>
                  <a:srgbClr val="000000"/>
                </a:solidFill>
                <a:latin typeface="Times New Roman"/>
              </a:rPr>
              <a:t>cyclical;</a:t>
            </a:r>
          </a:p>
          <a:p>
            <a:pPr algn="ctr" fontAlgn="auto">
              <a:spcBef>
                <a:spcPts val="0"/>
              </a:spcBef>
              <a:spcAft>
                <a:spcPts val="0"/>
              </a:spcAft>
            </a:pPr>
            <a:r>
              <a:rPr lang="en-US" sz="2800" dirty="0">
                <a:solidFill>
                  <a:srgbClr val="000000"/>
                </a:solidFill>
                <a:latin typeface="Times New Roman"/>
              </a:rPr>
              <a:t>main;</a:t>
            </a:r>
          </a:p>
          <a:p>
            <a:pPr algn="ctr" fontAlgn="auto">
              <a:spcBef>
                <a:spcPts val="0"/>
              </a:spcBef>
              <a:spcAft>
                <a:spcPts val="0"/>
              </a:spcAft>
            </a:pPr>
            <a:r>
              <a:rPr lang="en-US" sz="2800" dirty="0">
                <a:solidFill>
                  <a:srgbClr val="000000"/>
                </a:solidFill>
                <a:latin typeface="Times New Roman"/>
              </a:rPr>
              <a:t>sour;</a:t>
            </a:r>
          </a:p>
          <a:p>
            <a:pPr algn="ctr" fontAlgn="auto">
              <a:spcBef>
                <a:spcPts val="0"/>
              </a:spcBef>
              <a:spcAft>
                <a:spcPts val="0"/>
              </a:spcAft>
            </a:pPr>
            <a:r>
              <a:rPr lang="en-US" sz="2800" dirty="0" err="1">
                <a:solidFill>
                  <a:srgbClr val="000000"/>
                </a:solidFill>
                <a:latin typeface="Times New Roman"/>
              </a:rPr>
              <a:t>proline</a:t>
            </a:r>
            <a:endParaRPr lang="ru-RU" sz="2000" dirty="0">
              <a:solidFill>
                <a:srgbClr val="000000"/>
              </a:solidFill>
              <a:latin typeface="Times New Roman"/>
            </a:endParaRPr>
          </a:p>
        </p:txBody>
      </p:sp>
      <p:sp>
        <p:nvSpPr>
          <p:cNvPr id="3" name="Прямоугольник 2"/>
          <p:cNvSpPr/>
          <p:nvPr/>
        </p:nvSpPr>
        <p:spPr>
          <a:xfrm>
            <a:off x="5868144" y="4919008"/>
            <a:ext cx="3275856" cy="1631216"/>
          </a:xfrm>
          <a:prstGeom prst="rect">
            <a:avLst/>
          </a:prstGeom>
        </p:spPr>
        <p:txBody>
          <a:bodyPr wrap="square">
            <a:spAutoFit/>
          </a:bodyPr>
          <a:lstStyle/>
          <a:p>
            <a:r>
              <a:rPr lang="en-US" sz="2000" dirty="0"/>
              <a:t>For the transport of one amino acid molecule into the cell with the participation</a:t>
            </a:r>
          </a:p>
          <a:p>
            <a:r>
              <a:rPr lang="en-US" sz="2000" dirty="0"/>
              <a:t>The γ-</a:t>
            </a:r>
            <a:r>
              <a:rPr lang="en-US" sz="2000" dirty="0" err="1"/>
              <a:t>glutamyl</a:t>
            </a:r>
            <a:r>
              <a:rPr lang="en-US" sz="2000" dirty="0"/>
              <a:t> cycle consumes 3 ATP molecules.</a:t>
            </a:r>
            <a:endParaRPr lang="ru-RU" sz="2000" dirty="0"/>
          </a:p>
        </p:txBody>
      </p:sp>
      <p:pic>
        <p:nvPicPr>
          <p:cNvPr id="5" name="Picture 2" descr="Learn Mechanism Of Absorption in 3 minu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96" y="1700808"/>
            <a:ext cx="5422003" cy="417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65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FF0000"/>
                </a:solidFill>
              </a:rPr>
              <a:t>Sources of amino acids</a:t>
            </a:r>
            <a:endParaRPr lang="ru-RU" b="1" dirty="0">
              <a:solidFill>
                <a:srgbClr val="FF0000"/>
              </a:solidFill>
            </a:endParaRPr>
          </a:p>
        </p:txBody>
      </p:sp>
      <p:sp>
        <p:nvSpPr>
          <p:cNvPr id="3" name="Объект 2"/>
          <p:cNvSpPr>
            <a:spLocks noGrp="1"/>
          </p:cNvSpPr>
          <p:nvPr>
            <p:ph idx="1"/>
          </p:nvPr>
        </p:nvSpPr>
        <p:spPr>
          <a:xfrm>
            <a:off x="467544" y="1772816"/>
            <a:ext cx="8278688" cy="4114800"/>
          </a:xfrm>
        </p:spPr>
        <p:txBody>
          <a:bodyPr/>
          <a:lstStyle/>
          <a:p>
            <a:r>
              <a:rPr lang="en-US" dirty="0"/>
              <a:t>Digestion of food proteins in the gastrointestinal tract.</a:t>
            </a:r>
          </a:p>
          <a:p>
            <a:r>
              <a:rPr lang="en-US" dirty="0"/>
              <a:t>Cleavage of cellular proteins by lysosomal peptidases (</a:t>
            </a:r>
            <a:r>
              <a:rPr lang="en-US" dirty="0" err="1"/>
              <a:t>cathepsins</a:t>
            </a:r>
            <a:r>
              <a:rPr lang="en-US" dirty="0"/>
              <a:t>).</a:t>
            </a:r>
          </a:p>
          <a:p>
            <a:r>
              <a:rPr lang="en-US" dirty="0" smtClean="0"/>
              <a:t>Synthesis </a:t>
            </a:r>
            <a:r>
              <a:rPr lang="en-US" dirty="0"/>
              <a:t>from other amino acids.</a:t>
            </a:r>
          </a:p>
          <a:p>
            <a:r>
              <a:rPr lang="en-US" dirty="0"/>
              <a:t>Formation from nitrogen-free compounds (primarily from </a:t>
            </a:r>
            <a:r>
              <a:rPr lang="en-US" dirty="0" err="1"/>
              <a:t>keto</a:t>
            </a:r>
            <a:r>
              <a:rPr lang="en-US" dirty="0"/>
              <a:t> acids).</a:t>
            </a:r>
            <a:endParaRPr lang="ru-RU" dirty="0"/>
          </a:p>
        </p:txBody>
      </p:sp>
    </p:spTree>
    <p:extLst>
      <p:ext uri="{BB962C8B-B14F-4D97-AF65-F5344CB8AC3E}">
        <p14:creationId xmlns:p14="http://schemas.microsoft.com/office/powerpoint/2010/main" val="24917183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42938" y="0"/>
            <a:ext cx="7772400" cy="1143000"/>
          </a:xfrm>
        </p:spPr>
        <p:txBody>
          <a:bodyPr/>
          <a:lstStyle/>
          <a:p>
            <a:pPr eaLnBrk="1" hangingPunct="1"/>
            <a:r>
              <a:rPr lang="en-US" altLang="ru-RU" sz="3600" b="1" dirty="0">
                <a:solidFill>
                  <a:srgbClr val="FF0000"/>
                </a:solidFill>
              </a:rPr>
              <a:t>Ways to Use Amino Acids</a:t>
            </a:r>
            <a:endParaRPr lang="ru-RU" altLang="ru-RU" sz="3600" dirty="0" smtClean="0">
              <a:solidFill>
                <a:srgbClr val="FF0000"/>
              </a:solidFill>
            </a:endParaRPr>
          </a:p>
        </p:txBody>
      </p:sp>
      <p:sp>
        <p:nvSpPr>
          <p:cNvPr id="26627" name="Rectangle 3"/>
          <p:cNvSpPr>
            <a:spLocks noGrp="1" noChangeArrowheads="1"/>
          </p:cNvSpPr>
          <p:nvPr>
            <p:ph type="body" idx="1"/>
          </p:nvPr>
        </p:nvSpPr>
        <p:spPr>
          <a:xfrm>
            <a:off x="428625" y="1143000"/>
            <a:ext cx="8286750" cy="4114800"/>
          </a:xfrm>
        </p:spPr>
        <p:txBody>
          <a:bodyPr/>
          <a:lstStyle/>
          <a:p>
            <a:pPr marL="609600" indent="-609600" eaLnBrk="1" hangingPunct="1">
              <a:lnSpc>
                <a:spcPct val="80000"/>
              </a:lnSpc>
            </a:pPr>
            <a:r>
              <a:rPr lang="en-US" altLang="ru-RU" sz="2800" b="1" dirty="0"/>
              <a:t>Protein synthesis </a:t>
            </a:r>
            <a:r>
              <a:rPr lang="en-US" altLang="ru-RU" sz="2800" dirty="0"/>
              <a:t>(this is the main way of using amino acids).</a:t>
            </a:r>
          </a:p>
          <a:p>
            <a:pPr marL="609600" indent="-609600" eaLnBrk="1" hangingPunct="1">
              <a:lnSpc>
                <a:spcPct val="80000"/>
              </a:lnSpc>
            </a:pPr>
            <a:endParaRPr lang="en-US" altLang="ru-RU" sz="2800" dirty="0"/>
          </a:p>
          <a:p>
            <a:pPr marL="609600" indent="-609600" eaLnBrk="1" hangingPunct="1">
              <a:lnSpc>
                <a:spcPct val="80000"/>
              </a:lnSpc>
            </a:pPr>
            <a:r>
              <a:rPr lang="en-US" altLang="ru-RU" sz="2800" b="1" dirty="0"/>
              <a:t>Synthesis of biologically important compounds</a:t>
            </a:r>
            <a:r>
              <a:rPr lang="en-US" altLang="ru-RU" sz="2800" dirty="0"/>
              <a:t> (purines, pyrimidines, hormones, porphyrins and others).</a:t>
            </a:r>
          </a:p>
          <a:p>
            <a:pPr marL="609600" indent="-609600" eaLnBrk="1" hangingPunct="1">
              <a:lnSpc>
                <a:spcPct val="80000"/>
              </a:lnSpc>
            </a:pPr>
            <a:endParaRPr lang="en-US" altLang="ru-RU" sz="2800" dirty="0"/>
          </a:p>
          <a:p>
            <a:pPr marL="609600" indent="-609600" eaLnBrk="1" hangingPunct="1">
              <a:lnSpc>
                <a:spcPct val="80000"/>
              </a:lnSpc>
            </a:pPr>
            <a:r>
              <a:rPr lang="en-US" altLang="ru-RU" sz="2800" b="1" dirty="0"/>
              <a:t>Deamination of amino acids </a:t>
            </a:r>
            <a:r>
              <a:rPr lang="en-US" altLang="ru-RU" sz="2800" dirty="0"/>
              <a:t>with the formation of </a:t>
            </a:r>
            <a:r>
              <a:rPr lang="en-US" altLang="ru-RU" sz="2800" dirty="0" err="1"/>
              <a:t>keto</a:t>
            </a:r>
            <a:r>
              <a:rPr lang="en-US" altLang="ru-RU" sz="2800" dirty="0"/>
              <a:t> acids, which can:</a:t>
            </a:r>
          </a:p>
          <a:p>
            <a:pPr marL="0" indent="0" eaLnBrk="1" hangingPunct="1">
              <a:lnSpc>
                <a:spcPct val="80000"/>
              </a:lnSpc>
              <a:buNone/>
            </a:pPr>
            <a:r>
              <a:rPr lang="en-US" altLang="ru-RU" sz="2800" dirty="0"/>
              <a:t>   </a:t>
            </a:r>
            <a:r>
              <a:rPr lang="en-US" altLang="ru-RU" sz="2800" dirty="0" smtClean="0"/>
              <a:t>1</a:t>
            </a:r>
            <a:r>
              <a:rPr lang="en-US" altLang="ru-RU" sz="2800" dirty="0"/>
              <a:t>) oxidize in the Krebs cycle,</a:t>
            </a:r>
          </a:p>
          <a:p>
            <a:pPr marL="0" indent="0" eaLnBrk="1" hangingPunct="1">
              <a:lnSpc>
                <a:spcPct val="80000"/>
              </a:lnSpc>
              <a:buNone/>
            </a:pPr>
            <a:r>
              <a:rPr lang="en-US" altLang="ru-RU" sz="2800" dirty="0"/>
              <a:t>   </a:t>
            </a:r>
            <a:r>
              <a:rPr lang="en-US" altLang="ru-RU" sz="2800" dirty="0" smtClean="0"/>
              <a:t>2</a:t>
            </a:r>
            <a:r>
              <a:rPr lang="en-US" altLang="ru-RU" sz="2800" dirty="0"/>
              <a:t>) used in the GNG for glucose synthesis,</a:t>
            </a:r>
          </a:p>
          <a:p>
            <a:pPr marL="0" indent="0" eaLnBrk="1" hangingPunct="1">
              <a:lnSpc>
                <a:spcPct val="80000"/>
              </a:lnSpc>
              <a:buNone/>
            </a:pPr>
            <a:r>
              <a:rPr lang="en-US" altLang="ru-RU" sz="2800" dirty="0"/>
              <a:t>   </a:t>
            </a:r>
            <a:r>
              <a:rPr lang="en-US" altLang="ru-RU" sz="2800" dirty="0" smtClean="0"/>
              <a:t>3</a:t>
            </a:r>
            <a:r>
              <a:rPr lang="en-US" altLang="ru-RU" sz="2800" dirty="0"/>
              <a:t>) turn into ketone bodies.</a:t>
            </a:r>
            <a:endParaRPr lang="ru-RU" altLang="ru-RU" sz="2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nvPr>
        </p:nvGraphicFramePr>
        <p:xfrm>
          <a:off x="107504" y="1052736"/>
          <a:ext cx="898697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2"/>
          <p:cNvSpPr>
            <a:spLocks noGrp="1" noChangeArrowheads="1"/>
          </p:cNvSpPr>
          <p:nvPr>
            <p:ph type="title"/>
          </p:nvPr>
        </p:nvSpPr>
        <p:spPr>
          <a:xfrm>
            <a:off x="0" y="-99392"/>
            <a:ext cx="9144000" cy="1143001"/>
          </a:xfrm>
        </p:spPr>
        <p:txBody>
          <a:bodyPr>
            <a:normAutofit fontScale="90000"/>
          </a:bodyPr>
          <a:lstStyle/>
          <a:p>
            <a:r>
              <a:rPr lang="en-US" altLang="ru-RU" sz="4000" b="1" dirty="0">
                <a:solidFill>
                  <a:schemeClr val="accent2"/>
                </a:solidFill>
              </a:rPr>
              <a:t>Functions and biomedical significance of amino acids</a:t>
            </a:r>
            <a:endParaRPr lang="ru-RU" altLang="ru-RU" sz="4000" b="1" dirty="0" smtClean="0">
              <a:solidFill>
                <a:schemeClr val="accent2"/>
              </a:solidFill>
            </a:endParaRPr>
          </a:p>
        </p:txBody>
      </p:sp>
    </p:spTree>
    <p:extLst>
      <p:ext uri="{BB962C8B-B14F-4D97-AF65-F5344CB8AC3E}">
        <p14:creationId xmlns:p14="http://schemas.microsoft.com/office/powerpoint/2010/main" val="6585358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AutoShape 2"/>
          <p:cNvSpPr>
            <a:spLocks noChangeArrowheads="1"/>
          </p:cNvSpPr>
          <p:nvPr/>
        </p:nvSpPr>
        <p:spPr bwMode="auto">
          <a:xfrm>
            <a:off x="6588125" y="4724400"/>
            <a:ext cx="2087563" cy="1512888"/>
          </a:xfrm>
          <a:prstGeom prst="roundRect">
            <a:avLst>
              <a:gd name="adj" fmla="val 16667"/>
            </a:avLst>
          </a:prstGeom>
          <a:solidFill>
            <a:srgbClr val="DCEFF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59" name="AutoShape 3"/>
          <p:cNvSpPr>
            <a:spLocks noChangeArrowheads="1"/>
          </p:cNvSpPr>
          <p:nvPr/>
        </p:nvSpPr>
        <p:spPr bwMode="auto">
          <a:xfrm>
            <a:off x="611188" y="5229225"/>
            <a:ext cx="2447925" cy="936625"/>
          </a:xfrm>
          <a:prstGeom prst="roundRect">
            <a:avLst>
              <a:gd name="adj" fmla="val 16667"/>
            </a:avLst>
          </a:prstGeom>
          <a:solidFill>
            <a:srgbClr val="DCEFF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0" name="Oval 4"/>
          <p:cNvSpPr>
            <a:spLocks noChangeArrowheads="1"/>
          </p:cNvSpPr>
          <p:nvPr/>
        </p:nvSpPr>
        <p:spPr bwMode="auto">
          <a:xfrm>
            <a:off x="6372225" y="2781300"/>
            <a:ext cx="2232025" cy="1079500"/>
          </a:xfrm>
          <a:prstGeom prst="ellipse">
            <a:avLst/>
          </a:prstGeom>
          <a:solidFill>
            <a:srgbClr val="F7E6F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1" name="Oval 5"/>
          <p:cNvSpPr>
            <a:spLocks noChangeArrowheads="1"/>
          </p:cNvSpPr>
          <p:nvPr/>
        </p:nvSpPr>
        <p:spPr bwMode="auto">
          <a:xfrm>
            <a:off x="3203575" y="3429000"/>
            <a:ext cx="2376488" cy="1152525"/>
          </a:xfrm>
          <a:prstGeom prst="ellipse">
            <a:avLst/>
          </a:prstGeom>
          <a:solidFill>
            <a:srgbClr val="F7E6F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2" name="Oval 6"/>
          <p:cNvSpPr>
            <a:spLocks noChangeArrowheads="1"/>
          </p:cNvSpPr>
          <p:nvPr/>
        </p:nvSpPr>
        <p:spPr bwMode="auto">
          <a:xfrm>
            <a:off x="323850" y="2636838"/>
            <a:ext cx="2376488" cy="1439862"/>
          </a:xfrm>
          <a:prstGeom prst="ellipse">
            <a:avLst/>
          </a:prstGeom>
          <a:solidFill>
            <a:srgbClr val="F7E6F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3" name="Rectangle 7"/>
          <p:cNvSpPr>
            <a:spLocks noChangeArrowheads="1"/>
          </p:cNvSpPr>
          <p:nvPr/>
        </p:nvSpPr>
        <p:spPr bwMode="auto">
          <a:xfrm>
            <a:off x="2987675" y="1989138"/>
            <a:ext cx="3168650" cy="576262"/>
          </a:xfrm>
          <a:prstGeom prst="rect">
            <a:avLst/>
          </a:prstGeom>
          <a:solidFill>
            <a:srgbClr val="F7E6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4" name="Rectangle 8"/>
          <p:cNvSpPr>
            <a:spLocks noGrp="1" noChangeArrowheads="1"/>
          </p:cNvSpPr>
          <p:nvPr>
            <p:ph type="title"/>
          </p:nvPr>
        </p:nvSpPr>
        <p:spPr/>
        <p:txBody>
          <a:bodyPr>
            <a:normAutofit fontScale="90000"/>
          </a:bodyPr>
          <a:lstStyle/>
          <a:p>
            <a:r>
              <a:rPr lang="en-US" altLang="ru-RU" sz="4000" b="1" dirty="0"/>
              <a:t>CHEMICAL PROPERTIES OF AMINO ACIDS</a:t>
            </a:r>
            <a:endParaRPr lang="ru-RU" altLang="ru-RU" sz="4000" b="1" dirty="0" smtClean="0"/>
          </a:p>
        </p:txBody>
      </p:sp>
      <p:sp>
        <p:nvSpPr>
          <p:cNvPr id="224265" name="Text Box 9"/>
          <p:cNvSpPr txBox="1">
            <a:spLocks noChangeArrowheads="1"/>
          </p:cNvSpPr>
          <p:nvPr/>
        </p:nvSpPr>
        <p:spPr bwMode="auto">
          <a:xfrm>
            <a:off x="2771775" y="1989138"/>
            <a:ext cx="3671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400" b="1" dirty="0">
                <a:solidFill>
                  <a:srgbClr val="6600FF"/>
                </a:solidFill>
              </a:rPr>
              <a:t>Three types of reactions</a:t>
            </a:r>
            <a:endParaRPr lang="ru-RU" altLang="ru-RU" sz="2400" b="1" dirty="0">
              <a:solidFill>
                <a:srgbClr val="6600FF"/>
              </a:solidFill>
            </a:endParaRPr>
          </a:p>
        </p:txBody>
      </p:sp>
      <p:sp>
        <p:nvSpPr>
          <p:cNvPr id="224266" name="Text Box 10"/>
          <p:cNvSpPr txBox="1">
            <a:spLocks noChangeArrowheads="1"/>
          </p:cNvSpPr>
          <p:nvPr/>
        </p:nvSpPr>
        <p:spPr bwMode="auto">
          <a:xfrm>
            <a:off x="323850" y="2852738"/>
            <a:ext cx="2376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400" b="1" dirty="0">
                <a:solidFill>
                  <a:srgbClr val="000000"/>
                </a:solidFill>
              </a:rPr>
              <a:t>1. Reactions at the carboxyl group</a:t>
            </a:r>
            <a:endParaRPr lang="ru-RU" altLang="ru-RU" sz="2400" b="1" dirty="0">
              <a:solidFill>
                <a:srgbClr val="000000"/>
              </a:solidFill>
            </a:endParaRPr>
          </a:p>
        </p:txBody>
      </p:sp>
      <p:sp>
        <p:nvSpPr>
          <p:cNvPr id="224267" name="Text Box 11"/>
          <p:cNvSpPr txBox="1">
            <a:spLocks noChangeArrowheads="1"/>
          </p:cNvSpPr>
          <p:nvPr/>
        </p:nvSpPr>
        <p:spPr bwMode="auto">
          <a:xfrm>
            <a:off x="3348038" y="3573463"/>
            <a:ext cx="2160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000" b="1" dirty="0">
                <a:solidFill>
                  <a:srgbClr val="000000"/>
                </a:solidFill>
              </a:rPr>
              <a:t>2. Reactions on the amino group</a:t>
            </a:r>
            <a:endParaRPr lang="ru-RU" altLang="ru-RU" sz="2000" b="1" dirty="0">
              <a:solidFill>
                <a:srgbClr val="000000"/>
              </a:solidFill>
            </a:endParaRPr>
          </a:p>
        </p:txBody>
      </p:sp>
      <p:sp>
        <p:nvSpPr>
          <p:cNvPr id="224268" name="Text Box 12"/>
          <p:cNvSpPr txBox="1">
            <a:spLocks noChangeArrowheads="1"/>
          </p:cNvSpPr>
          <p:nvPr/>
        </p:nvSpPr>
        <p:spPr bwMode="auto">
          <a:xfrm>
            <a:off x="6300788" y="2924175"/>
            <a:ext cx="23764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400" b="1" dirty="0">
                <a:solidFill>
                  <a:srgbClr val="000000"/>
                </a:solidFill>
              </a:rPr>
              <a:t>3. Radical reactions</a:t>
            </a:r>
            <a:endParaRPr lang="ru-RU" altLang="ru-RU" sz="2400" b="1" dirty="0">
              <a:solidFill>
                <a:srgbClr val="000000"/>
              </a:solidFill>
            </a:endParaRPr>
          </a:p>
        </p:txBody>
      </p:sp>
      <p:sp>
        <p:nvSpPr>
          <p:cNvPr id="224269" name="Line 13"/>
          <p:cNvSpPr>
            <a:spLocks noChangeShapeType="1"/>
          </p:cNvSpPr>
          <p:nvPr/>
        </p:nvSpPr>
        <p:spPr bwMode="auto">
          <a:xfrm flipH="1">
            <a:off x="2339975" y="2565400"/>
            <a:ext cx="1439863"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0" name="Line 14"/>
          <p:cNvSpPr>
            <a:spLocks noChangeShapeType="1"/>
          </p:cNvSpPr>
          <p:nvPr/>
        </p:nvSpPr>
        <p:spPr bwMode="auto">
          <a:xfrm>
            <a:off x="5076825" y="2565400"/>
            <a:ext cx="172720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1" name="Line 15"/>
          <p:cNvSpPr>
            <a:spLocks noChangeShapeType="1"/>
          </p:cNvSpPr>
          <p:nvPr/>
        </p:nvSpPr>
        <p:spPr bwMode="auto">
          <a:xfrm>
            <a:off x="4356100" y="2565400"/>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2" name="Text Box 16"/>
          <p:cNvSpPr txBox="1">
            <a:spLocks noChangeArrowheads="1"/>
          </p:cNvSpPr>
          <p:nvPr/>
        </p:nvSpPr>
        <p:spPr bwMode="auto">
          <a:xfrm>
            <a:off x="468313" y="5157788"/>
            <a:ext cx="27352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000" b="1" u="sng" dirty="0">
                <a:solidFill>
                  <a:srgbClr val="FF0066"/>
                </a:solidFill>
              </a:rPr>
              <a:t>Main reaction: </a:t>
            </a:r>
            <a:r>
              <a:rPr lang="en-US" altLang="ru-RU" sz="2000" dirty="0"/>
              <a:t>peptide bond formation</a:t>
            </a:r>
            <a:endParaRPr lang="ru-RU" altLang="ru-RU" sz="2000" dirty="0"/>
          </a:p>
        </p:txBody>
      </p:sp>
      <p:sp>
        <p:nvSpPr>
          <p:cNvPr id="224273" name="Line 17"/>
          <p:cNvSpPr>
            <a:spLocks noChangeShapeType="1"/>
          </p:cNvSpPr>
          <p:nvPr/>
        </p:nvSpPr>
        <p:spPr bwMode="auto">
          <a:xfrm>
            <a:off x="1476375" y="4076700"/>
            <a:ext cx="574675"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4" name="Line 18"/>
          <p:cNvSpPr>
            <a:spLocks noChangeShapeType="1"/>
          </p:cNvSpPr>
          <p:nvPr/>
        </p:nvSpPr>
        <p:spPr bwMode="auto">
          <a:xfrm flipH="1">
            <a:off x="2051050" y="4221163"/>
            <a:ext cx="122555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5" name="Line 19"/>
          <p:cNvSpPr>
            <a:spLocks noChangeShapeType="1"/>
          </p:cNvSpPr>
          <p:nvPr/>
        </p:nvSpPr>
        <p:spPr bwMode="auto">
          <a:xfrm flipH="1">
            <a:off x="1619250" y="4581525"/>
            <a:ext cx="43180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6" name="Text Box 20"/>
          <p:cNvSpPr txBox="1">
            <a:spLocks noChangeArrowheads="1"/>
          </p:cNvSpPr>
          <p:nvPr/>
        </p:nvSpPr>
        <p:spPr bwMode="auto">
          <a:xfrm>
            <a:off x="6588125" y="4724400"/>
            <a:ext cx="216058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000" b="1" u="sng" dirty="0" smtClean="0">
                <a:solidFill>
                  <a:srgbClr val="FF0066"/>
                </a:solidFill>
              </a:rPr>
              <a:t>Significance: </a:t>
            </a:r>
            <a:r>
              <a:rPr lang="en-US" altLang="ru-RU" sz="2000" dirty="0"/>
              <a:t>participation in the formation of the structures of protein molecules</a:t>
            </a:r>
            <a:endParaRPr lang="ru-RU" altLang="ru-RU" sz="1800" dirty="0"/>
          </a:p>
        </p:txBody>
      </p:sp>
      <p:sp>
        <p:nvSpPr>
          <p:cNvPr id="224277" name="Line 21"/>
          <p:cNvSpPr>
            <a:spLocks noChangeShapeType="1"/>
          </p:cNvSpPr>
          <p:nvPr/>
        </p:nvSpPr>
        <p:spPr bwMode="auto">
          <a:xfrm>
            <a:off x="7380288" y="3860800"/>
            <a:ext cx="431800" cy="86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2699106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980728"/>
          </a:xfrm>
        </p:spPr>
        <p:txBody>
          <a:bodyPr>
            <a:normAutofit fontScale="90000"/>
          </a:bodyPr>
          <a:lstStyle/>
          <a:p>
            <a:r>
              <a:rPr lang="en-US" altLang="ru-RU" sz="3200" b="1" dirty="0">
                <a:solidFill>
                  <a:schemeClr val="accent2"/>
                </a:solidFill>
              </a:rPr>
              <a:t>General and particular ways of amino acid metabolism in the human body</a:t>
            </a:r>
            <a:endParaRPr lang="ru-RU" altLang="ru-RU" sz="3200" b="1" dirty="0" smtClean="0">
              <a:solidFill>
                <a:schemeClr val="accent2"/>
              </a:solidFill>
            </a:endParaRPr>
          </a:p>
        </p:txBody>
      </p:sp>
      <p:graphicFrame>
        <p:nvGraphicFramePr>
          <p:cNvPr id="2" name="Схема 1"/>
          <p:cNvGraphicFramePr/>
          <p:nvPr>
            <p:extLst/>
          </p:nvPr>
        </p:nvGraphicFramePr>
        <p:xfrm>
          <a:off x="744" y="980728"/>
          <a:ext cx="9143256"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9465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45" t="10242" r="20370" b="59033"/>
          <a:stretch/>
        </p:blipFill>
        <p:spPr bwMode="auto">
          <a:xfrm>
            <a:off x="-5399" y="2204864"/>
            <a:ext cx="911390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Овал 26"/>
          <p:cNvSpPr/>
          <p:nvPr/>
        </p:nvSpPr>
        <p:spPr>
          <a:xfrm>
            <a:off x="1583838" y="2996952"/>
            <a:ext cx="827921"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29" name="Скругленная соединительная линия 28"/>
          <p:cNvCxnSpPr/>
          <p:nvPr/>
        </p:nvCxnSpPr>
        <p:spPr>
          <a:xfrm flipV="1">
            <a:off x="2195736" y="3429000"/>
            <a:ext cx="4032448" cy="139452"/>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Полилиния 2"/>
          <p:cNvSpPr/>
          <p:nvPr/>
        </p:nvSpPr>
        <p:spPr>
          <a:xfrm>
            <a:off x="1043608" y="2403127"/>
            <a:ext cx="1745139" cy="1025873"/>
          </a:xfrm>
          <a:custGeom>
            <a:avLst/>
            <a:gdLst>
              <a:gd name="connsiteX0" fmla="*/ 1014153 w 1330037"/>
              <a:gd name="connsiteY0" fmla="*/ 382385 h 565265"/>
              <a:gd name="connsiteX1" fmla="*/ 1313411 w 1330037"/>
              <a:gd name="connsiteY1" fmla="*/ 432262 h 565265"/>
              <a:gd name="connsiteX2" fmla="*/ 1330037 w 1330037"/>
              <a:gd name="connsiteY2" fmla="*/ 482138 h 565265"/>
              <a:gd name="connsiteX3" fmla="*/ 1313411 w 1330037"/>
              <a:gd name="connsiteY3" fmla="*/ 548640 h 565265"/>
              <a:gd name="connsiteX4" fmla="*/ 1263535 w 1330037"/>
              <a:gd name="connsiteY4" fmla="*/ 565265 h 565265"/>
              <a:gd name="connsiteX5" fmla="*/ 1064029 w 1330037"/>
              <a:gd name="connsiteY5" fmla="*/ 548640 h 565265"/>
              <a:gd name="connsiteX6" fmla="*/ 1047404 w 1330037"/>
              <a:gd name="connsiteY6" fmla="*/ 415636 h 565265"/>
              <a:gd name="connsiteX7" fmla="*/ 1014153 w 1330037"/>
              <a:gd name="connsiteY7" fmla="*/ 315884 h 565265"/>
              <a:gd name="connsiteX8" fmla="*/ 997528 w 1330037"/>
              <a:gd name="connsiteY8" fmla="*/ 266007 h 565265"/>
              <a:gd name="connsiteX9" fmla="*/ 980902 w 1330037"/>
              <a:gd name="connsiteY9" fmla="*/ 216131 h 565265"/>
              <a:gd name="connsiteX10" fmla="*/ 931026 w 1330037"/>
              <a:gd name="connsiteY10" fmla="*/ 199505 h 565265"/>
              <a:gd name="connsiteX11" fmla="*/ 897775 w 1330037"/>
              <a:gd name="connsiteY11" fmla="*/ 149629 h 565265"/>
              <a:gd name="connsiteX12" fmla="*/ 847899 w 1330037"/>
              <a:gd name="connsiteY12" fmla="*/ 133004 h 565265"/>
              <a:gd name="connsiteX13" fmla="*/ 798022 w 1330037"/>
              <a:gd name="connsiteY13" fmla="*/ 99753 h 565265"/>
              <a:gd name="connsiteX14" fmla="*/ 748146 w 1330037"/>
              <a:gd name="connsiteY14" fmla="*/ 83127 h 565265"/>
              <a:gd name="connsiteX15" fmla="*/ 698269 w 1330037"/>
              <a:gd name="connsiteY15" fmla="*/ 49876 h 565265"/>
              <a:gd name="connsiteX16" fmla="*/ 598517 w 1330037"/>
              <a:gd name="connsiteY16" fmla="*/ 16625 h 565265"/>
              <a:gd name="connsiteX17" fmla="*/ 548640 w 1330037"/>
              <a:gd name="connsiteY17" fmla="*/ 0 h 565265"/>
              <a:gd name="connsiteX18" fmla="*/ 216131 w 1330037"/>
              <a:gd name="connsiteY18" fmla="*/ 16625 h 565265"/>
              <a:gd name="connsiteX19" fmla="*/ 166255 w 1330037"/>
              <a:gd name="connsiteY19" fmla="*/ 33251 h 565265"/>
              <a:gd name="connsiteX20" fmla="*/ 116379 w 1330037"/>
              <a:gd name="connsiteY20" fmla="*/ 66502 h 565265"/>
              <a:gd name="connsiteX21" fmla="*/ 49877 w 1330037"/>
              <a:gd name="connsiteY21" fmla="*/ 149629 h 565265"/>
              <a:gd name="connsiteX22" fmla="*/ 33251 w 1330037"/>
              <a:gd name="connsiteY22" fmla="*/ 199505 h 565265"/>
              <a:gd name="connsiteX23" fmla="*/ 0 w 1330037"/>
              <a:gd name="connsiteY23" fmla="*/ 249382 h 565265"/>
              <a:gd name="connsiteX24" fmla="*/ 16626 w 1330037"/>
              <a:gd name="connsiteY24" fmla="*/ 432262 h 56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0037" h="565265">
                <a:moveTo>
                  <a:pt x="1014153" y="382385"/>
                </a:moveTo>
                <a:cubicBezTo>
                  <a:pt x="1038483" y="384007"/>
                  <a:pt x="1252973" y="356715"/>
                  <a:pt x="1313411" y="432262"/>
                </a:cubicBezTo>
                <a:cubicBezTo>
                  <a:pt x="1324359" y="445946"/>
                  <a:pt x="1324495" y="465513"/>
                  <a:pt x="1330037" y="482138"/>
                </a:cubicBezTo>
                <a:cubicBezTo>
                  <a:pt x="1324495" y="504305"/>
                  <a:pt x="1327685" y="530797"/>
                  <a:pt x="1313411" y="548640"/>
                </a:cubicBezTo>
                <a:cubicBezTo>
                  <a:pt x="1302463" y="562324"/>
                  <a:pt x="1281060" y="565265"/>
                  <a:pt x="1263535" y="565265"/>
                </a:cubicBezTo>
                <a:cubicBezTo>
                  <a:pt x="1196803" y="565265"/>
                  <a:pt x="1130531" y="554182"/>
                  <a:pt x="1064029" y="548640"/>
                </a:cubicBezTo>
                <a:cubicBezTo>
                  <a:pt x="1058487" y="504305"/>
                  <a:pt x="1056766" y="459324"/>
                  <a:pt x="1047404" y="415636"/>
                </a:cubicBezTo>
                <a:cubicBezTo>
                  <a:pt x="1040060" y="381365"/>
                  <a:pt x="1025237" y="349135"/>
                  <a:pt x="1014153" y="315884"/>
                </a:cubicBezTo>
                <a:lnTo>
                  <a:pt x="997528" y="266007"/>
                </a:lnTo>
                <a:cubicBezTo>
                  <a:pt x="991986" y="249382"/>
                  <a:pt x="997527" y="221673"/>
                  <a:pt x="980902" y="216131"/>
                </a:cubicBezTo>
                <a:lnTo>
                  <a:pt x="931026" y="199505"/>
                </a:lnTo>
                <a:cubicBezTo>
                  <a:pt x="919942" y="182880"/>
                  <a:pt x="913378" y="162111"/>
                  <a:pt x="897775" y="149629"/>
                </a:cubicBezTo>
                <a:cubicBezTo>
                  <a:pt x="884091" y="138682"/>
                  <a:pt x="863574" y="140841"/>
                  <a:pt x="847899" y="133004"/>
                </a:cubicBezTo>
                <a:cubicBezTo>
                  <a:pt x="830027" y="124068"/>
                  <a:pt x="815894" y="108689"/>
                  <a:pt x="798022" y="99753"/>
                </a:cubicBezTo>
                <a:cubicBezTo>
                  <a:pt x="782347" y="91916"/>
                  <a:pt x="763821" y="90964"/>
                  <a:pt x="748146" y="83127"/>
                </a:cubicBezTo>
                <a:cubicBezTo>
                  <a:pt x="730274" y="74191"/>
                  <a:pt x="716528" y="57991"/>
                  <a:pt x="698269" y="49876"/>
                </a:cubicBezTo>
                <a:cubicBezTo>
                  <a:pt x="666241" y="35641"/>
                  <a:pt x="631768" y="27709"/>
                  <a:pt x="598517" y="16625"/>
                </a:cubicBezTo>
                <a:lnTo>
                  <a:pt x="548640" y="0"/>
                </a:lnTo>
                <a:cubicBezTo>
                  <a:pt x="437804" y="5542"/>
                  <a:pt x="326689" y="7011"/>
                  <a:pt x="216131" y="16625"/>
                </a:cubicBezTo>
                <a:cubicBezTo>
                  <a:pt x="198672" y="18143"/>
                  <a:pt x="181930" y="25414"/>
                  <a:pt x="166255" y="33251"/>
                </a:cubicBezTo>
                <a:cubicBezTo>
                  <a:pt x="148383" y="42187"/>
                  <a:pt x="133004" y="55418"/>
                  <a:pt x="116379" y="66502"/>
                </a:cubicBezTo>
                <a:cubicBezTo>
                  <a:pt x="74589" y="191867"/>
                  <a:pt x="135821" y="42200"/>
                  <a:pt x="49877" y="149629"/>
                </a:cubicBezTo>
                <a:cubicBezTo>
                  <a:pt x="38929" y="163313"/>
                  <a:pt x="41088" y="183830"/>
                  <a:pt x="33251" y="199505"/>
                </a:cubicBezTo>
                <a:cubicBezTo>
                  <a:pt x="24315" y="217377"/>
                  <a:pt x="11084" y="232756"/>
                  <a:pt x="0" y="249382"/>
                </a:cubicBezTo>
                <a:lnTo>
                  <a:pt x="16626" y="432262"/>
                </a:ln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1259632" y="1340768"/>
            <a:ext cx="3600400" cy="646331"/>
          </a:xfrm>
          <a:prstGeom prst="rect">
            <a:avLst/>
          </a:prstGeom>
          <a:noFill/>
        </p:spPr>
        <p:txBody>
          <a:bodyPr wrap="square" rtlCol="0">
            <a:spAutoFit/>
          </a:bodyPr>
          <a:lstStyle/>
          <a:p>
            <a:r>
              <a:rPr lang="en-US" sz="3600" b="1" dirty="0" smtClean="0"/>
              <a:t>Decarboxylation</a:t>
            </a:r>
            <a:endParaRPr lang="ru-RU" sz="3600" b="1" dirty="0"/>
          </a:p>
        </p:txBody>
      </p:sp>
      <p:sp>
        <p:nvSpPr>
          <p:cNvPr id="10" name="TextBox 9"/>
          <p:cNvSpPr txBox="1"/>
          <p:nvPr/>
        </p:nvSpPr>
        <p:spPr>
          <a:xfrm>
            <a:off x="3187931" y="2666270"/>
            <a:ext cx="2952328" cy="646331"/>
          </a:xfrm>
          <a:prstGeom prst="rect">
            <a:avLst/>
          </a:prstGeom>
          <a:solidFill>
            <a:schemeClr val="bg1"/>
          </a:solidFill>
        </p:spPr>
        <p:txBody>
          <a:bodyPr wrap="square" rtlCol="0">
            <a:spAutoFit/>
          </a:bodyPr>
          <a:lstStyle/>
          <a:p>
            <a:r>
              <a:rPr lang="en-US" sz="3600" dirty="0" smtClean="0"/>
              <a:t>Decarboxylase</a:t>
            </a:r>
            <a:endParaRPr lang="ru-RU" sz="3600" dirty="0"/>
          </a:p>
        </p:txBody>
      </p:sp>
    </p:spTree>
    <p:extLst>
      <p:ext uri="{BB962C8B-B14F-4D97-AF65-F5344CB8AC3E}">
        <p14:creationId xmlns:p14="http://schemas.microsoft.com/office/powerpoint/2010/main" val="15061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strVal val="#ppt_w*0.70"/>
                                          </p:val>
                                        </p:tav>
                                        <p:tav tm="100000">
                                          <p:val>
                                            <p:strVal val="#ppt_w"/>
                                          </p:val>
                                        </p:tav>
                                      </p:tavLst>
                                    </p:anim>
                                    <p:anim calcmode="lin" valueType="num">
                                      <p:cBhvr>
                                        <p:cTn id="8" dur="2000" fill="hold"/>
                                        <p:tgtEl>
                                          <p:spTgt spid="27"/>
                                        </p:tgtEl>
                                        <p:attrNameLst>
                                          <p:attrName>ppt_h</p:attrName>
                                        </p:attrNameLst>
                                      </p:cBhvr>
                                      <p:tavLst>
                                        <p:tav tm="0">
                                          <p:val>
                                            <p:strVal val="#ppt_h"/>
                                          </p:val>
                                        </p:tav>
                                        <p:tav tm="100000">
                                          <p:val>
                                            <p:strVal val="#ppt_h"/>
                                          </p:val>
                                        </p:tav>
                                      </p:tavLst>
                                    </p:anim>
                                    <p:animEffect transition="in" filter="fade">
                                      <p:cBhvr>
                                        <p:cTn id="9" dur="2000"/>
                                        <p:tgtEl>
                                          <p:spTgt spid="27"/>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strVal val="#ppt_w*0.70"/>
                                          </p:val>
                                        </p:tav>
                                        <p:tav tm="100000">
                                          <p:val>
                                            <p:strVal val="#ppt_w"/>
                                          </p:val>
                                        </p:tav>
                                      </p:tavLst>
                                    </p:anim>
                                    <p:anim calcmode="lin" valueType="num">
                                      <p:cBhvr>
                                        <p:cTn id="14" dur="2000" fill="hold"/>
                                        <p:tgtEl>
                                          <p:spTgt spid="29"/>
                                        </p:tgtEl>
                                        <p:attrNameLst>
                                          <p:attrName>ppt_h</p:attrName>
                                        </p:attrNameLst>
                                      </p:cBhvr>
                                      <p:tavLst>
                                        <p:tav tm="0">
                                          <p:val>
                                            <p:strVal val="#ppt_h"/>
                                          </p:val>
                                        </p:tav>
                                        <p:tav tm="100000">
                                          <p:val>
                                            <p:strVal val="#ppt_h"/>
                                          </p:val>
                                        </p:tav>
                                      </p:tavLst>
                                    </p:anim>
                                    <p:animEffect transition="in" filter="fade">
                                      <p:cBhvr>
                                        <p:cTn id="15" dur="2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08038" y="21771"/>
            <a:ext cx="7772400" cy="1143000"/>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amino acids</a:t>
            </a:r>
            <a:endParaRPr lang="ru-RU" altLang="ru-RU" sz="3200" b="1" dirty="0" smtClean="0">
              <a:solidFill>
                <a:srgbClr val="FF0000"/>
              </a:solidFill>
            </a:endParaRPr>
          </a:p>
        </p:txBody>
      </p:sp>
      <p:sp>
        <p:nvSpPr>
          <p:cNvPr id="30723" name="Rectangle 3"/>
          <p:cNvSpPr>
            <a:spLocks noGrp="1" noChangeArrowheads="1"/>
          </p:cNvSpPr>
          <p:nvPr>
            <p:ph type="body" idx="1"/>
          </p:nvPr>
        </p:nvSpPr>
        <p:spPr>
          <a:xfrm>
            <a:off x="285750" y="1000125"/>
            <a:ext cx="8572500" cy="3286125"/>
          </a:xfrm>
        </p:spPr>
        <p:txBody>
          <a:bodyPr/>
          <a:lstStyle/>
          <a:p>
            <a:pPr algn="just" eaLnBrk="1" hangingPunct="1">
              <a:lnSpc>
                <a:spcPct val="80000"/>
              </a:lnSpc>
              <a:buFontTx/>
              <a:buNone/>
            </a:pPr>
            <a:r>
              <a:rPr lang="en-US" altLang="ru-RU" sz="2800" b="1" i="1" dirty="0"/>
              <a:t>Amino acid decarboxylation </a:t>
            </a:r>
            <a:r>
              <a:rPr lang="en-US" altLang="ru-RU" sz="2800" dirty="0"/>
              <a:t>is the cleavage of a carboxyl group from an amino acid.</a:t>
            </a:r>
          </a:p>
          <a:p>
            <a:pPr algn="just" eaLnBrk="1" hangingPunct="1">
              <a:lnSpc>
                <a:spcPct val="80000"/>
              </a:lnSpc>
              <a:buFontTx/>
              <a:buNone/>
            </a:pPr>
            <a:r>
              <a:rPr lang="en-US" altLang="ru-RU" sz="2800" dirty="0"/>
              <a:t>The process is catalyzed by decarboxylases, which include vitamin B6.</a:t>
            </a:r>
          </a:p>
          <a:p>
            <a:pPr algn="just" eaLnBrk="1" hangingPunct="1">
              <a:lnSpc>
                <a:spcPct val="80000"/>
              </a:lnSpc>
              <a:buFontTx/>
              <a:buNone/>
            </a:pPr>
            <a:r>
              <a:rPr lang="en-US" altLang="ru-RU" sz="2800" dirty="0"/>
              <a:t>In most cases, amines are formed during the decarboxylation of amino acids (an exception is glutamate, the decarboxylation of which forms </a:t>
            </a:r>
            <a:r>
              <a:rPr lang="en-US" altLang="ru-RU" sz="2800" dirty="0" smtClean="0"/>
              <a:t>ɤ-aminobutyric </a:t>
            </a:r>
            <a:r>
              <a:rPr lang="en-US" altLang="ru-RU" sz="2800" dirty="0"/>
              <a:t>acid).</a:t>
            </a:r>
            <a:endParaRPr lang="ru-RU" altLang="ru-RU" sz="2800" dirty="0" smtClean="0"/>
          </a:p>
        </p:txBody>
      </p:sp>
      <p:sp>
        <p:nvSpPr>
          <p:cNvPr id="30724" name="Text Box 4"/>
          <p:cNvSpPr txBox="1">
            <a:spLocks noChangeArrowheads="1"/>
          </p:cNvSpPr>
          <p:nvPr/>
        </p:nvSpPr>
        <p:spPr bwMode="auto">
          <a:xfrm>
            <a:off x="1260475" y="44291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R</a:t>
            </a:r>
            <a:endParaRPr lang="ru-RU" altLang="ru-RU" sz="1800">
              <a:latin typeface="Arial" charset="0"/>
              <a:cs typeface="Arial" charset="0"/>
            </a:endParaRPr>
          </a:p>
        </p:txBody>
      </p:sp>
      <p:sp>
        <p:nvSpPr>
          <p:cNvPr id="30725" name="Text Box 5"/>
          <p:cNvSpPr txBox="1">
            <a:spLocks noChangeArrowheads="1"/>
          </p:cNvSpPr>
          <p:nvPr/>
        </p:nvSpPr>
        <p:spPr bwMode="auto">
          <a:xfrm>
            <a:off x="1287463" y="50768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0726" name="Text Box 6"/>
          <p:cNvSpPr txBox="1">
            <a:spLocks noChangeArrowheads="1"/>
          </p:cNvSpPr>
          <p:nvPr/>
        </p:nvSpPr>
        <p:spPr bwMode="auto">
          <a:xfrm>
            <a:off x="1281113" y="5643563"/>
            <a:ext cx="71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27" name="Text Box 7"/>
          <p:cNvSpPr txBox="1">
            <a:spLocks noChangeArrowheads="1"/>
          </p:cNvSpPr>
          <p:nvPr/>
        </p:nvSpPr>
        <p:spPr bwMode="auto">
          <a:xfrm>
            <a:off x="1974850" y="507206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0728" name="Text Box 8"/>
          <p:cNvSpPr txBox="1">
            <a:spLocks noChangeArrowheads="1"/>
          </p:cNvSpPr>
          <p:nvPr/>
        </p:nvSpPr>
        <p:spPr bwMode="auto">
          <a:xfrm>
            <a:off x="4983163" y="4500563"/>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29" name="Text Box 9"/>
          <p:cNvSpPr txBox="1">
            <a:spLocks noChangeArrowheads="1"/>
          </p:cNvSpPr>
          <p:nvPr/>
        </p:nvSpPr>
        <p:spPr bwMode="auto">
          <a:xfrm>
            <a:off x="6351588" y="45005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R</a:t>
            </a:r>
            <a:endParaRPr lang="ru-RU" altLang="ru-RU" sz="1800">
              <a:latin typeface="Arial" charset="0"/>
              <a:cs typeface="Arial" charset="0"/>
            </a:endParaRPr>
          </a:p>
        </p:txBody>
      </p:sp>
      <p:sp>
        <p:nvSpPr>
          <p:cNvPr id="30730" name="Text Box 10"/>
          <p:cNvSpPr txBox="1">
            <a:spLocks noChangeArrowheads="1"/>
          </p:cNvSpPr>
          <p:nvPr/>
        </p:nvSpPr>
        <p:spPr bwMode="auto">
          <a:xfrm>
            <a:off x="6350000" y="5076825"/>
            <a:ext cx="865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31" name="Text Box 11"/>
          <p:cNvSpPr txBox="1">
            <a:spLocks noChangeArrowheads="1"/>
          </p:cNvSpPr>
          <p:nvPr/>
        </p:nvSpPr>
        <p:spPr bwMode="auto">
          <a:xfrm>
            <a:off x="6351588" y="57245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32" name="Text Box 12"/>
          <p:cNvSpPr txBox="1">
            <a:spLocks noChangeArrowheads="1"/>
          </p:cNvSpPr>
          <p:nvPr/>
        </p:nvSpPr>
        <p:spPr bwMode="auto">
          <a:xfrm>
            <a:off x="4191000" y="558165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0733" name="Line 13"/>
          <p:cNvSpPr>
            <a:spLocks noChangeShapeType="1"/>
          </p:cNvSpPr>
          <p:nvPr/>
        </p:nvSpPr>
        <p:spPr bwMode="auto">
          <a:xfrm>
            <a:off x="1430338" y="48609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34" name="Line 14"/>
          <p:cNvSpPr>
            <a:spLocks noChangeShapeType="1"/>
          </p:cNvSpPr>
          <p:nvPr/>
        </p:nvSpPr>
        <p:spPr bwMode="auto">
          <a:xfrm>
            <a:off x="1430338" y="5437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35" name="Line 15"/>
          <p:cNvSpPr>
            <a:spLocks noChangeShapeType="1"/>
          </p:cNvSpPr>
          <p:nvPr/>
        </p:nvSpPr>
        <p:spPr bwMode="auto">
          <a:xfrm>
            <a:off x="1752600" y="5259388"/>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36" name="AutoShape 16"/>
          <p:cNvSpPr>
            <a:spLocks noChangeArrowheads="1"/>
          </p:cNvSpPr>
          <p:nvPr/>
        </p:nvSpPr>
        <p:spPr bwMode="auto">
          <a:xfrm>
            <a:off x="2895600" y="5221288"/>
            <a:ext cx="2879725" cy="71437"/>
          </a:xfrm>
          <a:prstGeom prst="rightArrow">
            <a:avLst>
              <a:gd name="adj1" fmla="val 50000"/>
              <a:gd name="adj2" fmla="val 100778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0737" name="AutoShape 17"/>
          <p:cNvSpPr>
            <a:spLocks noChangeArrowheads="1"/>
          </p:cNvSpPr>
          <p:nvPr/>
        </p:nvSpPr>
        <p:spPr bwMode="auto">
          <a:xfrm rot="-1942087">
            <a:off x="4551363" y="4932363"/>
            <a:ext cx="935037"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0738" name="Text Box 18"/>
          <p:cNvSpPr txBox="1">
            <a:spLocks noChangeArrowheads="1"/>
          </p:cNvSpPr>
          <p:nvPr/>
        </p:nvSpPr>
        <p:spPr bwMode="auto">
          <a:xfrm>
            <a:off x="3398838" y="52927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decarboxylase</a:t>
            </a:r>
            <a:endParaRPr lang="ru-RU" altLang="ru-RU" sz="1800" dirty="0">
              <a:latin typeface="Arial" charset="0"/>
              <a:cs typeface="Arial" charset="0"/>
            </a:endParaRPr>
          </a:p>
        </p:txBody>
      </p:sp>
      <p:sp>
        <p:nvSpPr>
          <p:cNvPr id="30739" name="Line 19"/>
          <p:cNvSpPr>
            <a:spLocks noChangeShapeType="1"/>
          </p:cNvSpPr>
          <p:nvPr/>
        </p:nvSpPr>
        <p:spPr bwMode="auto">
          <a:xfrm>
            <a:off x="6494463" y="48609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40" name="Line 20"/>
          <p:cNvSpPr>
            <a:spLocks noChangeShapeType="1"/>
          </p:cNvSpPr>
          <p:nvPr/>
        </p:nvSpPr>
        <p:spPr bwMode="auto">
          <a:xfrm>
            <a:off x="6494463" y="5437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41" name="Text Box 21"/>
          <p:cNvSpPr txBox="1">
            <a:spLocks noChangeArrowheads="1"/>
          </p:cNvSpPr>
          <p:nvPr/>
        </p:nvSpPr>
        <p:spPr bwMode="auto">
          <a:xfrm>
            <a:off x="1071563" y="6156325"/>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Amino acid</a:t>
            </a:r>
            <a:endParaRPr lang="ru-RU" altLang="ru-RU" sz="1800" dirty="0">
              <a:latin typeface="Arial" charset="0"/>
              <a:cs typeface="Arial" charset="0"/>
            </a:endParaRPr>
          </a:p>
        </p:txBody>
      </p:sp>
      <p:sp>
        <p:nvSpPr>
          <p:cNvPr id="30742" name="Text Box 22"/>
          <p:cNvSpPr txBox="1">
            <a:spLocks noChangeArrowheads="1"/>
          </p:cNvSpPr>
          <p:nvPr/>
        </p:nvSpPr>
        <p:spPr bwMode="auto">
          <a:xfrm>
            <a:off x="6207125" y="6156325"/>
            <a:ext cx="100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Amine</a:t>
            </a:r>
            <a:endParaRPr lang="ru-RU" altLang="ru-RU" sz="1800" dirty="0">
              <a:latin typeface="Arial" charset="0"/>
              <a:cs typeface="Arial" charset="0"/>
            </a:endParaRPr>
          </a:p>
        </p:txBody>
      </p:sp>
      <p:sp>
        <p:nvSpPr>
          <p:cNvPr id="24" name="Овал 23"/>
          <p:cNvSpPr/>
          <p:nvPr/>
        </p:nvSpPr>
        <p:spPr>
          <a:xfrm>
            <a:off x="2000250" y="4929188"/>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25" name="Скругленная соединительная линия 24"/>
          <p:cNvCxnSpPr>
            <a:endCxn id="30728" idx="1"/>
          </p:cNvCxnSpPr>
          <p:nvPr/>
        </p:nvCxnSpPr>
        <p:spPr>
          <a:xfrm flipV="1">
            <a:off x="2571750" y="4684713"/>
            <a:ext cx="2411413" cy="387350"/>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strVal val="#ppt_w*0.70"/>
                                          </p:val>
                                        </p:tav>
                                        <p:tav tm="100000">
                                          <p:val>
                                            <p:strVal val="#ppt_w"/>
                                          </p:val>
                                        </p:tav>
                                      </p:tavLst>
                                    </p:anim>
                                    <p:anim calcmode="lin" valueType="num">
                                      <p:cBhvr>
                                        <p:cTn id="8" dur="2000" fill="hold"/>
                                        <p:tgtEl>
                                          <p:spTgt spid="24"/>
                                        </p:tgtEl>
                                        <p:attrNameLst>
                                          <p:attrName>ppt_h</p:attrName>
                                        </p:attrNameLst>
                                      </p:cBhvr>
                                      <p:tavLst>
                                        <p:tav tm="0">
                                          <p:val>
                                            <p:strVal val="#ppt_h"/>
                                          </p:val>
                                        </p:tav>
                                        <p:tav tm="100000">
                                          <p:val>
                                            <p:strVal val="#ppt_h"/>
                                          </p:val>
                                        </p:tav>
                                      </p:tavLst>
                                    </p:anim>
                                    <p:animEffect transition="in" filter="fade">
                                      <p:cBhvr>
                                        <p:cTn id="9" dur="2000"/>
                                        <p:tgtEl>
                                          <p:spTgt spid="2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000" fill="hold"/>
                                        <p:tgtEl>
                                          <p:spTgt spid="25"/>
                                        </p:tgtEl>
                                        <p:attrNameLst>
                                          <p:attrName>ppt_w</p:attrName>
                                        </p:attrNameLst>
                                      </p:cBhvr>
                                      <p:tavLst>
                                        <p:tav tm="0">
                                          <p:val>
                                            <p:strVal val="#ppt_w*0.70"/>
                                          </p:val>
                                        </p:tav>
                                        <p:tav tm="100000">
                                          <p:val>
                                            <p:strVal val="#ppt_w"/>
                                          </p:val>
                                        </p:tav>
                                      </p:tavLst>
                                    </p:anim>
                                    <p:anim calcmode="lin" valueType="num">
                                      <p:cBhvr>
                                        <p:cTn id="14" dur="2000" fill="hold"/>
                                        <p:tgtEl>
                                          <p:spTgt spid="25"/>
                                        </p:tgtEl>
                                        <p:attrNameLst>
                                          <p:attrName>ppt_h</p:attrName>
                                        </p:attrNameLst>
                                      </p:cBhvr>
                                      <p:tavLst>
                                        <p:tav tm="0">
                                          <p:val>
                                            <p:strVal val="#ppt_h"/>
                                          </p:val>
                                        </p:tav>
                                        <p:tav tm="100000">
                                          <p:val>
                                            <p:strVal val="#ppt_h"/>
                                          </p:val>
                                        </p:tav>
                                      </p:tavLst>
                                    </p:anim>
                                    <p:animEffect transition="in" filter="fade">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85813" y="-214313"/>
            <a:ext cx="7772400" cy="1143001"/>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histidine</a:t>
            </a:r>
            <a:endParaRPr lang="ru-RU" altLang="ru-RU" sz="3200" dirty="0" smtClean="0">
              <a:solidFill>
                <a:srgbClr val="FF0000"/>
              </a:solidFill>
            </a:endParaRPr>
          </a:p>
        </p:txBody>
      </p:sp>
      <p:sp>
        <p:nvSpPr>
          <p:cNvPr id="31747" name="Rectangle 3"/>
          <p:cNvSpPr>
            <a:spLocks noGrp="1" noChangeArrowheads="1"/>
          </p:cNvSpPr>
          <p:nvPr>
            <p:ph type="body" idx="1"/>
          </p:nvPr>
        </p:nvSpPr>
        <p:spPr>
          <a:xfrm>
            <a:off x="296919" y="1991848"/>
            <a:ext cx="7956376" cy="4400550"/>
          </a:xfrm>
        </p:spPr>
        <p:txBody>
          <a:bodyPr/>
          <a:lstStyle/>
          <a:p>
            <a:pPr eaLnBrk="1" hangingPunct="1">
              <a:lnSpc>
                <a:spcPct val="80000"/>
              </a:lnSpc>
              <a:buFontTx/>
              <a:buNone/>
            </a:pPr>
            <a:r>
              <a:rPr lang="en-US" altLang="ru-RU" sz="2000" b="1" dirty="0"/>
              <a:t>Histamine:</a:t>
            </a:r>
          </a:p>
          <a:p>
            <a:pPr eaLnBrk="1" hangingPunct="1">
              <a:lnSpc>
                <a:spcPct val="80000"/>
              </a:lnSpc>
              <a:buFontTx/>
              <a:buNone/>
            </a:pPr>
            <a:r>
              <a:rPr lang="en-US" altLang="ru-RU" sz="2000" dirty="0"/>
              <a:t>1. Formed in the mast cells of the connective tissue.</a:t>
            </a:r>
          </a:p>
          <a:p>
            <a:pPr eaLnBrk="1" hangingPunct="1">
              <a:lnSpc>
                <a:spcPct val="80000"/>
              </a:lnSpc>
              <a:buFontTx/>
              <a:buNone/>
            </a:pPr>
            <a:r>
              <a:rPr lang="en-US" altLang="ru-RU" sz="2000" dirty="0"/>
              <a:t>2. Forms a complex with proteins and is stored in mast cells.</a:t>
            </a:r>
          </a:p>
          <a:p>
            <a:pPr eaLnBrk="1" hangingPunct="1">
              <a:lnSpc>
                <a:spcPct val="80000"/>
              </a:lnSpc>
              <a:buFontTx/>
              <a:buNone/>
            </a:pPr>
            <a:r>
              <a:rPr lang="en-US" altLang="ru-RU" sz="2000" dirty="0"/>
              <a:t>3. It is secreted into the blood when tissue is damaged (blow, burn, exposure to endo- and exogenous substances), the development of immune and allergic reactions.</a:t>
            </a:r>
          </a:p>
          <a:p>
            <a:pPr eaLnBrk="1" hangingPunct="1">
              <a:lnSpc>
                <a:spcPct val="80000"/>
              </a:lnSpc>
              <a:buFontTx/>
              <a:buNone/>
            </a:pPr>
            <a:r>
              <a:rPr lang="en-US" altLang="ru-RU" sz="2000" dirty="0"/>
              <a:t>4. Performs the following functions:</a:t>
            </a:r>
          </a:p>
          <a:p>
            <a:pPr eaLnBrk="1" hangingPunct="1">
              <a:lnSpc>
                <a:spcPct val="80000"/>
              </a:lnSpc>
              <a:buFontTx/>
              <a:buNone/>
            </a:pPr>
            <a:r>
              <a:rPr lang="en-US" altLang="ru-RU" sz="2000" dirty="0"/>
              <a:t>- through H2-receptors stimulates the secretion of gastric juice, saliva;</a:t>
            </a:r>
          </a:p>
          <a:p>
            <a:pPr eaLnBrk="1" hangingPunct="1">
              <a:lnSpc>
                <a:spcPct val="80000"/>
              </a:lnSpc>
              <a:buFontTx/>
              <a:buNone/>
            </a:pPr>
            <a:r>
              <a:rPr lang="en-US" altLang="ru-RU" sz="2000" dirty="0"/>
              <a:t>- through H1 receptors increases capillary permeability, causes edema, lowers blood pressure (but increases intracranial pressure, causes headache);</a:t>
            </a:r>
          </a:p>
          <a:p>
            <a:pPr eaLnBrk="1" hangingPunct="1">
              <a:lnSpc>
                <a:spcPct val="80000"/>
              </a:lnSpc>
              <a:buFontTx/>
              <a:buNone/>
            </a:pPr>
            <a:r>
              <a:rPr lang="en-US" altLang="ru-RU" sz="2000" dirty="0"/>
              <a:t>- reduces the smooth muscles of the lungs, causes suffocation;</a:t>
            </a:r>
          </a:p>
          <a:p>
            <a:pPr eaLnBrk="1" hangingPunct="1">
              <a:lnSpc>
                <a:spcPct val="80000"/>
              </a:lnSpc>
              <a:buFontTx/>
              <a:buNone/>
            </a:pPr>
            <a:r>
              <a:rPr lang="en-US" altLang="ru-RU" sz="2000" dirty="0"/>
              <a:t>- participates in the formation of the inflammatory response;</a:t>
            </a:r>
          </a:p>
          <a:p>
            <a:pPr eaLnBrk="1" hangingPunct="1">
              <a:lnSpc>
                <a:spcPct val="80000"/>
              </a:lnSpc>
              <a:buFontTx/>
              <a:buNone/>
            </a:pPr>
            <a:r>
              <a:rPr lang="en-US" altLang="ru-RU" sz="2000" dirty="0"/>
              <a:t>- causes an allergic reaction;</a:t>
            </a:r>
          </a:p>
          <a:p>
            <a:pPr eaLnBrk="1" hangingPunct="1">
              <a:lnSpc>
                <a:spcPct val="80000"/>
              </a:lnSpc>
              <a:buFontTx/>
              <a:buNone/>
            </a:pPr>
            <a:r>
              <a:rPr lang="en-US" altLang="ru-RU" sz="2000" dirty="0"/>
              <a:t>- plays the role of a neurotransmitter;</a:t>
            </a:r>
          </a:p>
          <a:p>
            <a:pPr eaLnBrk="1" hangingPunct="1">
              <a:lnSpc>
                <a:spcPct val="80000"/>
              </a:lnSpc>
              <a:buFontTx/>
              <a:buNone/>
            </a:pPr>
            <a:r>
              <a:rPr lang="en-US" altLang="ru-RU" sz="2000" dirty="0"/>
              <a:t>- is a mediator of pain.</a:t>
            </a:r>
            <a:endParaRPr lang="ru-RU" altLang="ru-RU" sz="2000" dirty="0" smtClean="0"/>
          </a:p>
        </p:txBody>
      </p:sp>
      <p:pic>
        <p:nvPicPr>
          <p:cNvPr id="4" name="Рисунок 5" descr="E:\Наташа\Temp\обмен белков\img10220.jpg"/>
          <p:cNvPicPr>
            <a:picLocks noChangeAspect="1" noChangeArrowheads="1"/>
          </p:cNvPicPr>
          <p:nvPr/>
        </p:nvPicPr>
        <p:blipFill rotWithShape="1">
          <a:blip r:embed="rId2"/>
          <a:srcRect l="576" t="-23005" r="-576" b="23005"/>
          <a:stretch/>
        </p:blipFill>
        <p:spPr bwMode="auto">
          <a:xfrm>
            <a:off x="899592" y="332656"/>
            <a:ext cx="7353703" cy="1659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8313" y="0"/>
            <a:ext cx="8229600" cy="765175"/>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serine</a:t>
            </a:r>
            <a:endParaRPr lang="ru-RU" altLang="ru-RU" sz="3000" dirty="0" smtClean="0">
              <a:solidFill>
                <a:srgbClr val="FF0000"/>
              </a:solidFill>
            </a:endParaRPr>
          </a:p>
        </p:txBody>
      </p:sp>
      <p:sp>
        <p:nvSpPr>
          <p:cNvPr id="34819" name="Text Box 3"/>
          <p:cNvSpPr txBox="1">
            <a:spLocks noChangeArrowheads="1"/>
          </p:cNvSpPr>
          <p:nvPr/>
        </p:nvSpPr>
        <p:spPr bwMode="auto">
          <a:xfrm>
            <a:off x="179388" y="111125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baseline="-25000">
              <a:latin typeface="Arial" charset="0"/>
              <a:cs typeface="Arial" charset="0"/>
            </a:endParaRPr>
          </a:p>
        </p:txBody>
      </p:sp>
      <p:sp>
        <p:nvSpPr>
          <p:cNvPr id="34820" name="Text Box 4"/>
          <p:cNvSpPr txBox="1">
            <a:spLocks noChangeArrowheads="1"/>
          </p:cNvSpPr>
          <p:nvPr/>
        </p:nvSpPr>
        <p:spPr bwMode="auto">
          <a:xfrm>
            <a:off x="180975" y="1614488"/>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4821" name="Text Box 5"/>
          <p:cNvSpPr txBox="1">
            <a:spLocks noChangeArrowheads="1"/>
          </p:cNvSpPr>
          <p:nvPr/>
        </p:nvSpPr>
        <p:spPr bwMode="auto">
          <a:xfrm>
            <a:off x="539750" y="16144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2" name="Text Box 6"/>
          <p:cNvSpPr txBox="1">
            <a:spLocks noChangeArrowheads="1"/>
          </p:cNvSpPr>
          <p:nvPr/>
        </p:nvSpPr>
        <p:spPr bwMode="auto">
          <a:xfrm>
            <a:off x="180975" y="2190750"/>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4823" name="Text Box 7"/>
          <p:cNvSpPr txBox="1">
            <a:spLocks noChangeArrowheads="1"/>
          </p:cNvSpPr>
          <p:nvPr/>
        </p:nvSpPr>
        <p:spPr bwMode="auto">
          <a:xfrm>
            <a:off x="2555875" y="9017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4" name="Text Box 8"/>
          <p:cNvSpPr txBox="1">
            <a:spLocks noChangeArrowheads="1"/>
          </p:cNvSpPr>
          <p:nvPr/>
        </p:nvSpPr>
        <p:spPr bwMode="auto">
          <a:xfrm>
            <a:off x="3492500" y="103822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a:latin typeface="Arial" charset="0"/>
              <a:cs typeface="Arial" charset="0"/>
            </a:endParaRPr>
          </a:p>
        </p:txBody>
      </p:sp>
      <p:sp>
        <p:nvSpPr>
          <p:cNvPr id="34825" name="Text Box 9"/>
          <p:cNvSpPr txBox="1">
            <a:spLocks noChangeArrowheads="1"/>
          </p:cNvSpPr>
          <p:nvPr/>
        </p:nvSpPr>
        <p:spPr bwMode="auto">
          <a:xfrm>
            <a:off x="3490913" y="1614488"/>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6" name="Text Box 10"/>
          <p:cNvSpPr txBox="1">
            <a:spLocks noChangeArrowheads="1"/>
          </p:cNvSpPr>
          <p:nvPr/>
        </p:nvSpPr>
        <p:spPr bwMode="auto">
          <a:xfrm>
            <a:off x="3492500" y="226218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7" name="Text Box 11"/>
          <p:cNvSpPr txBox="1">
            <a:spLocks noChangeArrowheads="1"/>
          </p:cNvSpPr>
          <p:nvPr/>
        </p:nvSpPr>
        <p:spPr bwMode="auto">
          <a:xfrm>
            <a:off x="1979613" y="2119313"/>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4828" name="Line 12"/>
          <p:cNvSpPr>
            <a:spLocks noChangeShapeType="1"/>
          </p:cNvSpPr>
          <p:nvPr/>
        </p:nvSpPr>
        <p:spPr bwMode="auto">
          <a:xfrm>
            <a:off x="323850"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29" name="Line 13"/>
          <p:cNvSpPr>
            <a:spLocks noChangeShapeType="1"/>
          </p:cNvSpPr>
          <p:nvPr/>
        </p:nvSpPr>
        <p:spPr bwMode="auto">
          <a:xfrm>
            <a:off x="323850"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30" name="AutoShape 14"/>
          <p:cNvSpPr>
            <a:spLocks noChangeArrowheads="1"/>
          </p:cNvSpPr>
          <p:nvPr/>
        </p:nvSpPr>
        <p:spPr bwMode="auto">
          <a:xfrm>
            <a:off x="1116013" y="1758950"/>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4831" name="AutoShape 15"/>
          <p:cNvSpPr>
            <a:spLocks noChangeArrowheads="1"/>
          </p:cNvSpPr>
          <p:nvPr/>
        </p:nvSpPr>
        <p:spPr bwMode="auto">
          <a:xfrm rot="-1942087">
            <a:off x="2124075" y="1484313"/>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4832" name="Text Box 16"/>
          <p:cNvSpPr txBox="1">
            <a:spLocks noChangeArrowheads="1"/>
          </p:cNvSpPr>
          <p:nvPr/>
        </p:nvSpPr>
        <p:spPr bwMode="auto">
          <a:xfrm>
            <a:off x="1187450" y="183038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decarboxylase</a:t>
            </a:r>
            <a:endParaRPr lang="ru-RU" altLang="ru-RU" sz="1800" dirty="0">
              <a:latin typeface="Arial" charset="0"/>
              <a:cs typeface="Arial" charset="0"/>
            </a:endParaRPr>
          </a:p>
        </p:txBody>
      </p:sp>
      <p:sp>
        <p:nvSpPr>
          <p:cNvPr id="34833" name="Line 17"/>
          <p:cNvSpPr>
            <a:spLocks noChangeShapeType="1"/>
          </p:cNvSpPr>
          <p:nvPr/>
        </p:nvSpPr>
        <p:spPr bwMode="auto">
          <a:xfrm>
            <a:off x="3635375"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34" name="Line 18"/>
          <p:cNvSpPr>
            <a:spLocks noChangeShapeType="1"/>
          </p:cNvSpPr>
          <p:nvPr/>
        </p:nvSpPr>
        <p:spPr bwMode="auto">
          <a:xfrm>
            <a:off x="3635375"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35" name="Text Box 19"/>
          <p:cNvSpPr txBox="1">
            <a:spLocks noChangeArrowheads="1"/>
          </p:cNvSpPr>
          <p:nvPr/>
        </p:nvSpPr>
        <p:spPr bwMode="auto">
          <a:xfrm>
            <a:off x="179388" y="269557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serine</a:t>
            </a:r>
            <a:endParaRPr lang="ru-RU" altLang="ru-RU" sz="1800" dirty="0">
              <a:latin typeface="Arial" charset="0"/>
              <a:cs typeface="Arial" charset="0"/>
            </a:endParaRPr>
          </a:p>
        </p:txBody>
      </p:sp>
      <p:sp>
        <p:nvSpPr>
          <p:cNvPr id="34836" name="Text Box 20"/>
          <p:cNvSpPr txBox="1">
            <a:spLocks noChangeArrowheads="1"/>
          </p:cNvSpPr>
          <p:nvPr/>
        </p:nvSpPr>
        <p:spPr bwMode="auto">
          <a:xfrm>
            <a:off x="3276600" y="2701925"/>
            <a:ext cx="1798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Ethanolamine</a:t>
            </a:r>
            <a:endParaRPr lang="ru-RU" altLang="ru-RU" sz="1800" dirty="0">
              <a:latin typeface="Arial" charset="0"/>
              <a:cs typeface="Arial" charset="0"/>
            </a:endParaRPr>
          </a:p>
        </p:txBody>
      </p:sp>
      <p:sp>
        <p:nvSpPr>
          <p:cNvPr id="34837" name="Text Box 21"/>
          <p:cNvSpPr txBox="1">
            <a:spLocks noChangeArrowheads="1"/>
          </p:cNvSpPr>
          <p:nvPr/>
        </p:nvSpPr>
        <p:spPr bwMode="auto">
          <a:xfrm>
            <a:off x="4356100" y="1412875"/>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err="1">
                <a:latin typeface="Arial" charset="0"/>
                <a:cs typeface="Arial" charset="0"/>
              </a:rPr>
              <a:t>Methyltransferase</a:t>
            </a:r>
            <a:endParaRPr lang="ru-RU" altLang="ru-RU" sz="1800" dirty="0">
              <a:latin typeface="Arial" charset="0"/>
              <a:cs typeface="Arial" charset="0"/>
            </a:endParaRPr>
          </a:p>
        </p:txBody>
      </p:sp>
      <p:sp>
        <p:nvSpPr>
          <p:cNvPr id="34838" name="AutoShape 22"/>
          <p:cNvSpPr>
            <a:spLocks noChangeArrowheads="1"/>
          </p:cNvSpPr>
          <p:nvPr/>
        </p:nvSpPr>
        <p:spPr bwMode="auto">
          <a:xfrm>
            <a:off x="4213225" y="1773238"/>
            <a:ext cx="2879725" cy="71437"/>
          </a:xfrm>
          <a:prstGeom prst="rightArrow">
            <a:avLst>
              <a:gd name="adj1" fmla="val 50000"/>
              <a:gd name="adj2" fmla="val 100778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4839" name="AutoShape 23"/>
          <p:cNvSpPr>
            <a:spLocks noChangeArrowheads="1"/>
          </p:cNvSpPr>
          <p:nvPr/>
        </p:nvSpPr>
        <p:spPr bwMode="auto">
          <a:xfrm>
            <a:off x="4429125" y="1844675"/>
            <a:ext cx="2303463" cy="504825"/>
          </a:xfrm>
          <a:custGeom>
            <a:avLst/>
            <a:gdLst>
              <a:gd name="T0" fmla="*/ 2147483647 w 21600"/>
              <a:gd name="T1" fmla="*/ 97625638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274" y="11478"/>
                </a:moveTo>
                <a:cubicBezTo>
                  <a:pt x="20290" y="11253"/>
                  <a:pt x="20299" y="11026"/>
                  <a:pt x="20299" y="10800"/>
                </a:cubicBezTo>
                <a:cubicBezTo>
                  <a:pt x="20299" y="5553"/>
                  <a:pt x="16046" y="1301"/>
                  <a:pt x="10800" y="1301"/>
                </a:cubicBezTo>
                <a:cubicBezTo>
                  <a:pt x="5553" y="1301"/>
                  <a:pt x="1301" y="5553"/>
                  <a:pt x="1301" y="10800"/>
                </a:cubicBezTo>
                <a:lnTo>
                  <a:pt x="0" y="10800"/>
                </a:lnTo>
                <a:cubicBezTo>
                  <a:pt x="0" y="4835"/>
                  <a:pt x="4835" y="0"/>
                  <a:pt x="10800" y="0"/>
                </a:cubicBezTo>
                <a:cubicBezTo>
                  <a:pt x="16764" y="0"/>
                  <a:pt x="21600" y="4835"/>
                  <a:pt x="21600" y="10800"/>
                </a:cubicBezTo>
                <a:cubicBezTo>
                  <a:pt x="21600" y="11057"/>
                  <a:pt x="21590" y="11315"/>
                  <a:pt x="21572" y="11571"/>
                </a:cubicBezTo>
                <a:lnTo>
                  <a:pt x="24265" y="11764"/>
                </a:lnTo>
                <a:lnTo>
                  <a:pt x="20684" y="14868"/>
                </a:lnTo>
                <a:lnTo>
                  <a:pt x="17581" y="11285"/>
                </a:lnTo>
                <a:lnTo>
                  <a:pt x="20274" y="11478"/>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34840" name="Text Box 24"/>
          <p:cNvSpPr txBox="1">
            <a:spLocks noChangeArrowheads="1"/>
          </p:cNvSpPr>
          <p:nvPr/>
        </p:nvSpPr>
        <p:spPr bwMode="auto">
          <a:xfrm>
            <a:off x="4140200" y="22050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S-AM</a:t>
            </a:r>
            <a:endParaRPr lang="ru-RU" altLang="ru-RU" sz="1800">
              <a:latin typeface="Arial" charset="0"/>
              <a:cs typeface="Arial" charset="0"/>
            </a:endParaRPr>
          </a:p>
        </p:txBody>
      </p:sp>
      <p:sp>
        <p:nvSpPr>
          <p:cNvPr id="34841" name="Text Box 25"/>
          <p:cNvSpPr txBox="1">
            <a:spLocks noChangeArrowheads="1"/>
          </p:cNvSpPr>
          <p:nvPr/>
        </p:nvSpPr>
        <p:spPr bwMode="auto">
          <a:xfrm>
            <a:off x="6300788" y="2205038"/>
            <a:ext cx="862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smtClean="0">
                <a:latin typeface="Arial" charset="0"/>
                <a:cs typeface="Arial" charset="0"/>
              </a:rPr>
              <a:t>S-AH</a:t>
            </a:r>
            <a:endParaRPr lang="ru-RU" altLang="ru-RU" sz="1800" dirty="0">
              <a:latin typeface="Arial" charset="0"/>
              <a:cs typeface="Arial" charset="0"/>
            </a:endParaRPr>
          </a:p>
        </p:txBody>
      </p:sp>
      <p:sp>
        <p:nvSpPr>
          <p:cNvPr id="34842" name="Text Box 26"/>
          <p:cNvSpPr txBox="1">
            <a:spLocks noChangeArrowheads="1"/>
          </p:cNvSpPr>
          <p:nvPr/>
        </p:nvSpPr>
        <p:spPr bwMode="auto">
          <a:xfrm>
            <a:off x="7019925" y="133985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baseline="-25000">
              <a:latin typeface="Arial" charset="0"/>
              <a:cs typeface="Arial" charset="0"/>
            </a:endParaRPr>
          </a:p>
        </p:txBody>
      </p:sp>
      <p:sp>
        <p:nvSpPr>
          <p:cNvPr id="34843" name="Text Box 27"/>
          <p:cNvSpPr txBox="1">
            <a:spLocks noChangeArrowheads="1"/>
          </p:cNvSpPr>
          <p:nvPr/>
        </p:nvSpPr>
        <p:spPr bwMode="auto">
          <a:xfrm>
            <a:off x="7019925" y="1982788"/>
            <a:ext cx="2592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   N</a:t>
            </a:r>
            <a:r>
              <a:rPr lang="en-US" altLang="ru-RU" sz="1800" baseline="30000">
                <a:latin typeface="Arial" charset="0"/>
                <a:cs typeface="Arial" charset="0"/>
              </a:rPr>
              <a:t>+	</a:t>
            </a:r>
            <a:r>
              <a:rPr lang="en-US" altLang="ru-RU" sz="1800">
                <a:latin typeface="Arial" charset="0"/>
                <a:cs typeface="Arial" charset="0"/>
              </a:rPr>
              <a:t>    (CH</a:t>
            </a:r>
            <a:r>
              <a:rPr lang="en-US" altLang="ru-RU" sz="1800" baseline="-25000">
                <a:latin typeface="Arial" charset="0"/>
                <a:cs typeface="Arial" charset="0"/>
              </a:rPr>
              <a:t>3</a:t>
            </a:r>
            <a:r>
              <a:rPr lang="en-US" altLang="ru-RU" sz="1800">
                <a:latin typeface="Arial" charset="0"/>
                <a:cs typeface="Arial" charset="0"/>
              </a:rPr>
              <a:t>)</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4844" name="Line 28"/>
          <p:cNvSpPr>
            <a:spLocks noChangeShapeType="1"/>
          </p:cNvSpPr>
          <p:nvPr/>
        </p:nvSpPr>
        <p:spPr bwMode="auto">
          <a:xfrm>
            <a:off x="8026400" y="2132013"/>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5" name="Line 29"/>
          <p:cNvSpPr>
            <a:spLocks noChangeShapeType="1"/>
          </p:cNvSpPr>
          <p:nvPr/>
        </p:nvSpPr>
        <p:spPr bwMode="auto">
          <a:xfrm>
            <a:off x="7164388" y="170021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6" name="Line 30"/>
          <p:cNvSpPr>
            <a:spLocks noChangeShapeType="1"/>
          </p:cNvSpPr>
          <p:nvPr/>
        </p:nvSpPr>
        <p:spPr bwMode="auto">
          <a:xfrm>
            <a:off x="8026400" y="220345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7" name="Line 31"/>
          <p:cNvSpPr>
            <a:spLocks noChangeShapeType="1"/>
          </p:cNvSpPr>
          <p:nvPr/>
        </p:nvSpPr>
        <p:spPr bwMode="auto">
          <a:xfrm>
            <a:off x="8026400" y="2276475"/>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8" name="Text Box 32"/>
          <p:cNvSpPr txBox="1">
            <a:spLocks noChangeArrowheads="1"/>
          </p:cNvSpPr>
          <p:nvPr/>
        </p:nvSpPr>
        <p:spPr bwMode="auto">
          <a:xfrm>
            <a:off x="7667625" y="2636838"/>
            <a:ext cx="86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Choline</a:t>
            </a:r>
            <a:endParaRPr lang="ru-RU" altLang="ru-RU" sz="1800" dirty="0">
              <a:latin typeface="Arial" charset="0"/>
              <a:cs typeface="Arial" charset="0"/>
            </a:endParaRPr>
          </a:p>
        </p:txBody>
      </p:sp>
      <p:sp>
        <p:nvSpPr>
          <p:cNvPr id="34849" name="Line 45"/>
          <p:cNvSpPr>
            <a:spLocks noChangeShapeType="1"/>
          </p:cNvSpPr>
          <p:nvPr/>
        </p:nvSpPr>
        <p:spPr bwMode="auto">
          <a:xfrm>
            <a:off x="7594600" y="220345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 name="Rectangle 3"/>
          <p:cNvSpPr txBox="1">
            <a:spLocks noChangeArrowheads="1"/>
          </p:cNvSpPr>
          <p:nvPr/>
        </p:nvSpPr>
        <p:spPr bwMode="auto">
          <a:xfrm>
            <a:off x="179388" y="3786188"/>
            <a:ext cx="8785100" cy="4114800"/>
          </a:xfrm>
          <a:prstGeom prst="rect">
            <a:avLst/>
          </a:prstGeom>
          <a:noFill/>
          <a:ln w="9525">
            <a:noFill/>
            <a:miter lim="800000"/>
            <a:headEnd/>
            <a:tailEnd/>
          </a:ln>
        </p:spPr>
        <p:txBody>
          <a:bodyPr/>
          <a:lstStyle/>
          <a:p>
            <a:pPr marL="342900" indent="-342900" algn="just">
              <a:spcBef>
                <a:spcPct val="20000"/>
              </a:spcBef>
              <a:defRPr/>
            </a:pPr>
            <a:r>
              <a:rPr lang="en-US" sz="2600" b="1" i="1" kern="0" dirty="0">
                <a:latin typeface="+mn-lt"/>
              </a:rPr>
              <a:t>Choline and ethanolamine </a:t>
            </a:r>
            <a:r>
              <a:rPr lang="en-US" sz="2600" kern="0" dirty="0">
                <a:latin typeface="+mn-lt"/>
              </a:rPr>
              <a:t>are part of complex lipids.</a:t>
            </a:r>
            <a:endParaRPr lang="ru-RU" sz="2600" kern="0" dirty="0">
              <a:latin typeface="+mn-lt"/>
            </a:endParaRPr>
          </a:p>
        </p:txBody>
      </p:sp>
      <p:sp>
        <p:nvSpPr>
          <p:cNvPr id="35" name="Прямоугольник 34"/>
          <p:cNvSpPr/>
          <p:nvPr/>
        </p:nvSpPr>
        <p:spPr>
          <a:xfrm>
            <a:off x="253423" y="2198800"/>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8313" y="0"/>
            <a:ext cx="8229600" cy="765175"/>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serine</a:t>
            </a:r>
            <a:endParaRPr lang="ru-RU" altLang="ru-RU" sz="3000" dirty="0" smtClean="0">
              <a:solidFill>
                <a:srgbClr val="FF0000"/>
              </a:solidFill>
            </a:endParaRPr>
          </a:p>
        </p:txBody>
      </p:sp>
      <p:sp>
        <p:nvSpPr>
          <p:cNvPr id="35843" name="Text Box 33"/>
          <p:cNvSpPr txBox="1">
            <a:spLocks noChangeArrowheads="1"/>
          </p:cNvSpPr>
          <p:nvPr/>
        </p:nvSpPr>
        <p:spPr bwMode="auto">
          <a:xfrm>
            <a:off x="250825" y="15827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baseline="-25000">
              <a:latin typeface="Arial" charset="0"/>
              <a:cs typeface="Arial" charset="0"/>
            </a:endParaRPr>
          </a:p>
        </p:txBody>
      </p:sp>
      <p:sp>
        <p:nvSpPr>
          <p:cNvPr id="35844" name="Text Box 34"/>
          <p:cNvSpPr txBox="1">
            <a:spLocks noChangeArrowheads="1"/>
          </p:cNvSpPr>
          <p:nvPr/>
        </p:nvSpPr>
        <p:spPr bwMode="auto">
          <a:xfrm>
            <a:off x="250825" y="2230438"/>
            <a:ext cx="2592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   N</a:t>
            </a:r>
            <a:r>
              <a:rPr lang="en-US" altLang="ru-RU" sz="1800" baseline="30000">
                <a:latin typeface="Arial" charset="0"/>
                <a:cs typeface="Arial" charset="0"/>
              </a:rPr>
              <a:t>+	</a:t>
            </a:r>
            <a:r>
              <a:rPr lang="en-US" altLang="ru-RU" sz="1800">
                <a:latin typeface="Arial" charset="0"/>
                <a:cs typeface="Arial" charset="0"/>
              </a:rPr>
              <a:t>     (CH</a:t>
            </a:r>
            <a:r>
              <a:rPr lang="en-US" altLang="ru-RU" sz="1800" baseline="-25000">
                <a:latin typeface="Arial" charset="0"/>
                <a:cs typeface="Arial" charset="0"/>
              </a:rPr>
              <a:t>3</a:t>
            </a:r>
            <a:r>
              <a:rPr lang="en-US" altLang="ru-RU" sz="1800">
                <a:latin typeface="Arial" charset="0"/>
                <a:cs typeface="Arial" charset="0"/>
              </a:rPr>
              <a:t>)</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5845" name="Line 35"/>
          <p:cNvSpPr>
            <a:spLocks noChangeShapeType="1"/>
          </p:cNvSpPr>
          <p:nvPr/>
        </p:nvSpPr>
        <p:spPr bwMode="auto">
          <a:xfrm>
            <a:off x="395288" y="1943100"/>
            <a:ext cx="0"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46" name="Text Box 36"/>
          <p:cNvSpPr txBox="1">
            <a:spLocks noChangeArrowheads="1"/>
          </p:cNvSpPr>
          <p:nvPr/>
        </p:nvSpPr>
        <p:spPr bwMode="auto">
          <a:xfrm>
            <a:off x="898524" y="2806700"/>
            <a:ext cx="1298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Choline</a:t>
            </a:r>
            <a:endParaRPr lang="ru-RU" altLang="ru-RU" sz="1800" dirty="0">
              <a:latin typeface="Arial" charset="0"/>
              <a:cs typeface="Arial" charset="0"/>
            </a:endParaRPr>
          </a:p>
        </p:txBody>
      </p:sp>
      <p:sp>
        <p:nvSpPr>
          <p:cNvPr id="35847" name="Line 37"/>
          <p:cNvSpPr>
            <a:spLocks noChangeShapeType="1"/>
          </p:cNvSpPr>
          <p:nvPr/>
        </p:nvSpPr>
        <p:spPr bwMode="auto">
          <a:xfrm>
            <a:off x="2197100" y="2014538"/>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48" name="Line 38"/>
          <p:cNvSpPr>
            <a:spLocks noChangeShapeType="1"/>
          </p:cNvSpPr>
          <p:nvPr/>
        </p:nvSpPr>
        <p:spPr bwMode="auto">
          <a:xfrm rot="-5400000">
            <a:off x="2195513" y="2016125"/>
            <a:ext cx="1588"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49" name="Text Box 39"/>
          <p:cNvSpPr txBox="1">
            <a:spLocks noChangeArrowheads="1"/>
          </p:cNvSpPr>
          <p:nvPr/>
        </p:nvSpPr>
        <p:spPr bwMode="auto">
          <a:xfrm>
            <a:off x="2627313" y="2014538"/>
            <a:ext cx="280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CH</a:t>
            </a:r>
            <a:r>
              <a:rPr lang="en-US" altLang="ru-RU" sz="1800" baseline="-25000" dirty="0">
                <a:latin typeface="Arial" charset="0"/>
                <a:cs typeface="Arial" charset="0"/>
              </a:rPr>
              <a:t>3</a:t>
            </a:r>
            <a:r>
              <a:rPr lang="en-US" altLang="ru-RU" sz="1800" dirty="0">
                <a:latin typeface="Arial" charset="0"/>
                <a:cs typeface="Arial" charset="0"/>
              </a:rPr>
              <a:t>	C       </a:t>
            </a:r>
            <a:r>
              <a:rPr lang="en-US" altLang="ru-RU" sz="1800" dirty="0" err="1" smtClean="0">
                <a:latin typeface="Arial" charset="0"/>
                <a:cs typeface="Arial" charset="0"/>
              </a:rPr>
              <a:t>SCoA</a:t>
            </a:r>
            <a:endParaRPr lang="ru-RU" altLang="ru-RU" sz="1800" dirty="0">
              <a:latin typeface="Arial" charset="0"/>
              <a:cs typeface="Arial" charset="0"/>
            </a:endParaRPr>
          </a:p>
        </p:txBody>
      </p:sp>
      <p:sp>
        <p:nvSpPr>
          <p:cNvPr id="35850" name="Line 40"/>
          <p:cNvSpPr>
            <a:spLocks noChangeShapeType="1"/>
          </p:cNvSpPr>
          <p:nvPr/>
        </p:nvSpPr>
        <p:spPr bwMode="auto">
          <a:xfrm>
            <a:off x="3636963" y="18700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1" name="Line 41"/>
          <p:cNvSpPr>
            <a:spLocks noChangeShapeType="1"/>
          </p:cNvSpPr>
          <p:nvPr/>
        </p:nvSpPr>
        <p:spPr bwMode="auto">
          <a:xfrm>
            <a:off x="3708400" y="18700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2" name="Text Box 42"/>
          <p:cNvSpPr txBox="1">
            <a:spLocks noChangeArrowheads="1"/>
          </p:cNvSpPr>
          <p:nvPr/>
        </p:nvSpPr>
        <p:spPr bwMode="auto">
          <a:xfrm>
            <a:off x="3492500" y="15033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O</a:t>
            </a:r>
            <a:endParaRPr lang="ru-RU" altLang="ru-RU" sz="1800">
              <a:latin typeface="Arial" charset="0"/>
              <a:cs typeface="Arial" charset="0"/>
            </a:endParaRPr>
          </a:p>
        </p:txBody>
      </p:sp>
      <p:sp>
        <p:nvSpPr>
          <p:cNvPr id="35853" name="Line 43"/>
          <p:cNvSpPr>
            <a:spLocks noChangeShapeType="1"/>
          </p:cNvSpPr>
          <p:nvPr/>
        </p:nvSpPr>
        <p:spPr bwMode="auto">
          <a:xfrm rot="-5400000">
            <a:off x="3346450" y="2085975"/>
            <a:ext cx="1588"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4" name="Line 44"/>
          <p:cNvSpPr>
            <a:spLocks noChangeShapeType="1"/>
          </p:cNvSpPr>
          <p:nvPr/>
        </p:nvSpPr>
        <p:spPr bwMode="auto">
          <a:xfrm rot="-5400000">
            <a:off x="3994150" y="2085975"/>
            <a:ext cx="1588"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5" name="Text Box 46"/>
          <p:cNvSpPr txBox="1">
            <a:spLocks noChangeArrowheads="1"/>
          </p:cNvSpPr>
          <p:nvPr/>
        </p:nvSpPr>
        <p:spPr bwMode="auto">
          <a:xfrm>
            <a:off x="3203575" y="2806700"/>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err="1" smtClean="0">
                <a:latin typeface="Arial" charset="0"/>
                <a:cs typeface="Arial" charset="0"/>
              </a:rPr>
              <a:t>AcetylCoA</a:t>
            </a:r>
            <a:endParaRPr lang="ru-RU" altLang="ru-RU" sz="1800" dirty="0">
              <a:latin typeface="Arial" charset="0"/>
              <a:cs typeface="Arial" charset="0"/>
            </a:endParaRPr>
          </a:p>
        </p:txBody>
      </p:sp>
      <p:sp>
        <p:nvSpPr>
          <p:cNvPr id="35856" name="AutoShape 47"/>
          <p:cNvSpPr>
            <a:spLocks noChangeArrowheads="1"/>
          </p:cNvSpPr>
          <p:nvPr/>
        </p:nvSpPr>
        <p:spPr bwMode="auto">
          <a:xfrm>
            <a:off x="4932363" y="2159000"/>
            <a:ext cx="936625" cy="71438"/>
          </a:xfrm>
          <a:prstGeom prst="rightArrow">
            <a:avLst>
              <a:gd name="adj1" fmla="val 50000"/>
              <a:gd name="adj2" fmla="val 32777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5857" name="Text Box 48"/>
          <p:cNvSpPr txBox="1">
            <a:spLocks noChangeArrowheads="1"/>
          </p:cNvSpPr>
          <p:nvPr/>
        </p:nvSpPr>
        <p:spPr bwMode="auto">
          <a:xfrm>
            <a:off x="5867400" y="1582738"/>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     </a:t>
            </a:r>
            <a:r>
              <a:rPr lang="en-US" altLang="ru-RU" sz="1800">
                <a:latin typeface="Arial" charset="0"/>
                <a:cs typeface="Arial" charset="0"/>
              </a:rPr>
              <a:t>O    C    CH</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5858" name="Text Box 49"/>
          <p:cNvSpPr txBox="1">
            <a:spLocks noChangeArrowheads="1"/>
          </p:cNvSpPr>
          <p:nvPr/>
        </p:nvSpPr>
        <p:spPr bwMode="auto">
          <a:xfrm>
            <a:off x="5867400" y="2447925"/>
            <a:ext cx="2592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   N</a:t>
            </a:r>
            <a:r>
              <a:rPr lang="en-US" altLang="ru-RU" sz="1800" baseline="30000">
                <a:latin typeface="Arial" charset="0"/>
                <a:cs typeface="Arial" charset="0"/>
              </a:rPr>
              <a:t>+	</a:t>
            </a:r>
            <a:r>
              <a:rPr lang="en-US" altLang="ru-RU" sz="1800">
                <a:latin typeface="Arial" charset="0"/>
                <a:cs typeface="Arial" charset="0"/>
              </a:rPr>
              <a:t>     (CH</a:t>
            </a:r>
            <a:r>
              <a:rPr lang="en-US" altLang="ru-RU" sz="1800" baseline="-25000">
                <a:latin typeface="Arial" charset="0"/>
                <a:cs typeface="Arial" charset="0"/>
              </a:rPr>
              <a:t>3</a:t>
            </a:r>
            <a:r>
              <a:rPr lang="en-US" altLang="ru-RU" sz="1800">
                <a:latin typeface="Arial" charset="0"/>
                <a:cs typeface="Arial" charset="0"/>
              </a:rPr>
              <a:t>)</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5859" name="Line 50"/>
          <p:cNvSpPr>
            <a:spLocks noChangeShapeType="1"/>
          </p:cNvSpPr>
          <p:nvPr/>
        </p:nvSpPr>
        <p:spPr bwMode="auto">
          <a:xfrm>
            <a:off x="6011863" y="20145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0" name="Text Box 51"/>
          <p:cNvSpPr txBox="1">
            <a:spLocks noChangeArrowheads="1"/>
          </p:cNvSpPr>
          <p:nvPr/>
        </p:nvSpPr>
        <p:spPr bwMode="auto">
          <a:xfrm>
            <a:off x="6084888" y="2878138"/>
            <a:ext cx="172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Acetylcholine</a:t>
            </a:r>
            <a:endParaRPr lang="ru-RU" altLang="ru-RU" sz="1800" dirty="0">
              <a:latin typeface="Arial" charset="0"/>
              <a:cs typeface="Arial" charset="0"/>
            </a:endParaRPr>
          </a:p>
        </p:txBody>
      </p:sp>
      <p:sp>
        <p:nvSpPr>
          <p:cNvPr id="35861" name="Line 52"/>
          <p:cNvSpPr>
            <a:spLocks noChangeShapeType="1"/>
          </p:cNvSpPr>
          <p:nvPr/>
        </p:nvSpPr>
        <p:spPr bwMode="auto">
          <a:xfrm>
            <a:off x="755650" y="24463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2" name="Line 53"/>
          <p:cNvSpPr>
            <a:spLocks noChangeShapeType="1"/>
          </p:cNvSpPr>
          <p:nvPr/>
        </p:nvSpPr>
        <p:spPr bwMode="auto">
          <a:xfrm>
            <a:off x="6372225" y="26622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3" name="Line 54"/>
          <p:cNvSpPr>
            <a:spLocks noChangeShapeType="1"/>
          </p:cNvSpPr>
          <p:nvPr/>
        </p:nvSpPr>
        <p:spPr bwMode="auto">
          <a:xfrm>
            <a:off x="6372225" y="17986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4" name="Line 55"/>
          <p:cNvSpPr>
            <a:spLocks noChangeShapeType="1"/>
          </p:cNvSpPr>
          <p:nvPr/>
        </p:nvSpPr>
        <p:spPr bwMode="auto">
          <a:xfrm>
            <a:off x="6804025" y="17986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5" name="Line 56"/>
          <p:cNvSpPr>
            <a:spLocks noChangeShapeType="1"/>
          </p:cNvSpPr>
          <p:nvPr/>
        </p:nvSpPr>
        <p:spPr bwMode="auto">
          <a:xfrm>
            <a:off x="7235825" y="17986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6" name="Line 57"/>
          <p:cNvSpPr>
            <a:spLocks noChangeShapeType="1"/>
          </p:cNvSpPr>
          <p:nvPr/>
        </p:nvSpPr>
        <p:spPr bwMode="auto">
          <a:xfrm>
            <a:off x="7021513" y="14382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7" name="Line 58"/>
          <p:cNvSpPr>
            <a:spLocks noChangeShapeType="1"/>
          </p:cNvSpPr>
          <p:nvPr/>
        </p:nvSpPr>
        <p:spPr bwMode="auto">
          <a:xfrm>
            <a:off x="7092950" y="14382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8" name="Text Box 59"/>
          <p:cNvSpPr txBox="1">
            <a:spLocks noChangeArrowheads="1"/>
          </p:cNvSpPr>
          <p:nvPr/>
        </p:nvSpPr>
        <p:spPr bwMode="auto">
          <a:xfrm>
            <a:off x="6877050" y="10715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O</a:t>
            </a:r>
            <a:endParaRPr lang="ru-RU" altLang="ru-RU" sz="1800">
              <a:latin typeface="Arial" charset="0"/>
              <a:cs typeface="Arial" charset="0"/>
            </a:endParaRPr>
          </a:p>
        </p:txBody>
      </p:sp>
      <p:sp>
        <p:nvSpPr>
          <p:cNvPr id="35869" name="Line 60"/>
          <p:cNvSpPr>
            <a:spLocks noChangeShapeType="1"/>
          </p:cNvSpPr>
          <p:nvPr/>
        </p:nvSpPr>
        <p:spPr bwMode="auto">
          <a:xfrm>
            <a:off x="6873875" y="259080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0" name="Line 61"/>
          <p:cNvSpPr>
            <a:spLocks noChangeShapeType="1"/>
          </p:cNvSpPr>
          <p:nvPr/>
        </p:nvSpPr>
        <p:spPr bwMode="auto">
          <a:xfrm>
            <a:off x="6873875" y="26622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1" name="Line 62"/>
          <p:cNvSpPr>
            <a:spLocks noChangeShapeType="1"/>
          </p:cNvSpPr>
          <p:nvPr/>
        </p:nvSpPr>
        <p:spPr bwMode="auto">
          <a:xfrm>
            <a:off x="6873875" y="2735263"/>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2" name="Line 63"/>
          <p:cNvSpPr>
            <a:spLocks noChangeShapeType="1"/>
          </p:cNvSpPr>
          <p:nvPr/>
        </p:nvSpPr>
        <p:spPr bwMode="auto">
          <a:xfrm>
            <a:off x="1331913" y="237490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3" name="Line 64"/>
          <p:cNvSpPr>
            <a:spLocks noChangeShapeType="1"/>
          </p:cNvSpPr>
          <p:nvPr/>
        </p:nvSpPr>
        <p:spPr bwMode="auto">
          <a:xfrm>
            <a:off x="1331913" y="24463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4" name="Line 65"/>
          <p:cNvSpPr>
            <a:spLocks noChangeShapeType="1"/>
          </p:cNvSpPr>
          <p:nvPr/>
        </p:nvSpPr>
        <p:spPr bwMode="auto">
          <a:xfrm>
            <a:off x="1331913" y="2519363"/>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 name="Прямоугольник 65"/>
          <p:cNvSpPr/>
          <p:nvPr/>
        </p:nvSpPr>
        <p:spPr>
          <a:xfrm>
            <a:off x="250826" y="3929063"/>
            <a:ext cx="8353622" cy="830997"/>
          </a:xfrm>
          <a:prstGeom prst="rect">
            <a:avLst/>
          </a:prstGeom>
        </p:spPr>
        <p:txBody>
          <a:bodyPr wrap="square">
            <a:spAutoFit/>
          </a:bodyPr>
          <a:lstStyle/>
          <a:p>
            <a:pPr marL="342900" indent="-342900" algn="just">
              <a:spcBef>
                <a:spcPct val="20000"/>
              </a:spcBef>
              <a:defRPr/>
            </a:pPr>
            <a:r>
              <a:rPr lang="en-US" b="1" kern="0" dirty="0"/>
              <a:t>Acetylcholine</a:t>
            </a:r>
            <a:r>
              <a:rPr lang="en-US" kern="0" dirty="0"/>
              <a:t> is one of the most important excitatory neurotransmitters of the autonomic nervous system.</a:t>
            </a:r>
            <a:endParaRPr lang="ru-RU" kern="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79388" y="111125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SH</a:t>
            </a:r>
            <a:endParaRPr lang="ru-RU" altLang="ru-RU" sz="1800" baseline="-25000">
              <a:latin typeface="Arial" charset="0"/>
              <a:cs typeface="Arial" charset="0"/>
            </a:endParaRPr>
          </a:p>
        </p:txBody>
      </p:sp>
      <p:sp>
        <p:nvSpPr>
          <p:cNvPr id="36868" name="Text Box 4"/>
          <p:cNvSpPr txBox="1">
            <a:spLocks noChangeArrowheads="1"/>
          </p:cNvSpPr>
          <p:nvPr/>
        </p:nvSpPr>
        <p:spPr bwMode="auto">
          <a:xfrm>
            <a:off x="180975" y="1614488"/>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6869" name="Text Box 5"/>
          <p:cNvSpPr txBox="1">
            <a:spLocks noChangeArrowheads="1"/>
          </p:cNvSpPr>
          <p:nvPr/>
        </p:nvSpPr>
        <p:spPr bwMode="auto">
          <a:xfrm>
            <a:off x="539750" y="16144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0" name="Text Box 6"/>
          <p:cNvSpPr txBox="1">
            <a:spLocks noChangeArrowheads="1"/>
          </p:cNvSpPr>
          <p:nvPr/>
        </p:nvSpPr>
        <p:spPr bwMode="auto">
          <a:xfrm>
            <a:off x="180975" y="2190750"/>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6871" name="Text Box 7"/>
          <p:cNvSpPr txBox="1">
            <a:spLocks noChangeArrowheads="1"/>
          </p:cNvSpPr>
          <p:nvPr/>
        </p:nvSpPr>
        <p:spPr bwMode="auto">
          <a:xfrm>
            <a:off x="2555875" y="9017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2" name="Text Box 8"/>
          <p:cNvSpPr txBox="1">
            <a:spLocks noChangeArrowheads="1"/>
          </p:cNvSpPr>
          <p:nvPr/>
        </p:nvSpPr>
        <p:spPr bwMode="auto">
          <a:xfrm>
            <a:off x="3492500" y="103822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SH</a:t>
            </a:r>
            <a:endParaRPr lang="ru-RU" altLang="ru-RU" sz="1800">
              <a:latin typeface="Arial" charset="0"/>
              <a:cs typeface="Arial" charset="0"/>
            </a:endParaRPr>
          </a:p>
        </p:txBody>
      </p:sp>
      <p:sp>
        <p:nvSpPr>
          <p:cNvPr id="36873" name="Text Box 9"/>
          <p:cNvSpPr txBox="1">
            <a:spLocks noChangeArrowheads="1"/>
          </p:cNvSpPr>
          <p:nvPr/>
        </p:nvSpPr>
        <p:spPr bwMode="auto">
          <a:xfrm>
            <a:off x="3490913" y="1614488"/>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4" name="Text Box 10"/>
          <p:cNvSpPr txBox="1">
            <a:spLocks noChangeArrowheads="1"/>
          </p:cNvSpPr>
          <p:nvPr/>
        </p:nvSpPr>
        <p:spPr bwMode="auto">
          <a:xfrm>
            <a:off x="3492500" y="226218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5" name="Text Box 11"/>
          <p:cNvSpPr txBox="1">
            <a:spLocks noChangeArrowheads="1"/>
          </p:cNvSpPr>
          <p:nvPr/>
        </p:nvSpPr>
        <p:spPr bwMode="auto">
          <a:xfrm>
            <a:off x="1979613" y="2119313"/>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6876" name="Line 12"/>
          <p:cNvSpPr>
            <a:spLocks noChangeShapeType="1"/>
          </p:cNvSpPr>
          <p:nvPr/>
        </p:nvSpPr>
        <p:spPr bwMode="auto">
          <a:xfrm>
            <a:off x="323850"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77" name="Line 13"/>
          <p:cNvSpPr>
            <a:spLocks noChangeShapeType="1"/>
          </p:cNvSpPr>
          <p:nvPr/>
        </p:nvSpPr>
        <p:spPr bwMode="auto">
          <a:xfrm>
            <a:off x="323850"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78" name="AutoShape 14"/>
          <p:cNvSpPr>
            <a:spLocks noChangeArrowheads="1"/>
          </p:cNvSpPr>
          <p:nvPr/>
        </p:nvSpPr>
        <p:spPr bwMode="auto">
          <a:xfrm>
            <a:off x="1116013" y="1758950"/>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79" name="AutoShape 15"/>
          <p:cNvSpPr>
            <a:spLocks noChangeArrowheads="1"/>
          </p:cNvSpPr>
          <p:nvPr/>
        </p:nvSpPr>
        <p:spPr bwMode="auto">
          <a:xfrm rot="-1942087">
            <a:off x="2124075" y="1484313"/>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80" name="Text Box 16"/>
          <p:cNvSpPr txBox="1">
            <a:spLocks noChangeArrowheads="1"/>
          </p:cNvSpPr>
          <p:nvPr/>
        </p:nvSpPr>
        <p:spPr bwMode="auto">
          <a:xfrm>
            <a:off x="1187450" y="183038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Decarboxylase</a:t>
            </a:r>
            <a:endParaRPr lang="ru-RU" altLang="ru-RU" sz="1800" dirty="0">
              <a:latin typeface="Arial" charset="0"/>
              <a:cs typeface="Arial" charset="0"/>
            </a:endParaRPr>
          </a:p>
        </p:txBody>
      </p:sp>
      <p:sp>
        <p:nvSpPr>
          <p:cNvPr id="36881" name="Line 17"/>
          <p:cNvSpPr>
            <a:spLocks noChangeShapeType="1"/>
          </p:cNvSpPr>
          <p:nvPr/>
        </p:nvSpPr>
        <p:spPr bwMode="auto">
          <a:xfrm>
            <a:off x="3635375"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82" name="Line 18"/>
          <p:cNvSpPr>
            <a:spLocks noChangeShapeType="1"/>
          </p:cNvSpPr>
          <p:nvPr/>
        </p:nvSpPr>
        <p:spPr bwMode="auto">
          <a:xfrm>
            <a:off x="3635375"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83" name="Text Box 19"/>
          <p:cNvSpPr txBox="1">
            <a:spLocks noChangeArrowheads="1"/>
          </p:cNvSpPr>
          <p:nvPr/>
        </p:nvSpPr>
        <p:spPr bwMode="auto">
          <a:xfrm>
            <a:off x="179388" y="269557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Cysteine</a:t>
            </a:r>
            <a:endParaRPr lang="ru-RU" altLang="ru-RU" sz="1800" dirty="0">
              <a:latin typeface="Arial" charset="0"/>
              <a:cs typeface="Arial" charset="0"/>
            </a:endParaRPr>
          </a:p>
        </p:txBody>
      </p:sp>
      <p:sp>
        <p:nvSpPr>
          <p:cNvPr id="36884" name="Text Box 20"/>
          <p:cNvSpPr txBox="1">
            <a:spLocks noChangeArrowheads="1"/>
          </p:cNvSpPr>
          <p:nvPr/>
        </p:nvSpPr>
        <p:spPr bwMode="auto">
          <a:xfrm>
            <a:off x="2914650" y="2701925"/>
            <a:ext cx="2520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1800" i="1" dirty="0" err="1">
                <a:effectLst>
                  <a:outerShdw blurRad="38100" dist="38100" dir="2700000" algn="tl">
                    <a:srgbClr val="C0C0C0"/>
                  </a:outerShdw>
                </a:effectLst>
                <a:latin typeface="Arial" charset="0"/>
                <a:cs typeface="Arial" charset="0"/>
              </a:rPr>
              <a:t>Mercaptoethylamine</a:t>
            </a:r>
            <a:endParaRPr lang="ru-RU" altLang="ru-RU" sz="1800" dirty="0">
              <a:latin typeface="Arial" charset="0"/>
              <a:cs typeface="Arial" charset="0"/>
            </a:endParaRPr>
          </a:p>
        </p:txBody>
      </p:sp>
      <p:sp>
        <p:nvSpPr>
          <p:cNvPr id="36885" name="Text Box 21"/>
          <p:cNvSpPr txBox="1">
            <a:spLocks noChangeArrowheads="1"/>
          </p:cNvSpPr>
          <p:nvPr/>
        </p:nvSpPr>
        <p:spPr bwMode="auto">
          <a:xfrm>
            <a:off x="4140200" y="4078288"/>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SO</a:t>
            </a:r>
            <a:r>
              <a:rPr lang="en-US" altLang="ru-RU" sz="1800" baseline="-25000">
                <a:latin typeface="Arial" charset="0"/>
                <a:cs typeface="Arial" charset="0"/>
              </a:rPr>
              <a:t>3</a:t>
            </a:r>
            <a:r>
              <a:rPr lang="en-US" altLang="ru-RU" sz="1800">
                <a:latin typeface="Arial" charset="0"/>
                <a:cs typeface="Arial" charset="0"/>
              </a:rPr>
              <a:t>H</a:t>
            </a:r>
            <a:endParaRPr lang="ru-RU" altLang="ru-RU" sz="1800" baseline="-25000">
              <a:latin typeface="Arial" charset="0"/>
              <a:cs typeface="Arial" charset="0"/>
            </a:endParaRPr>
          </a:p>
        </p:txBody>
      </p:sp>
      <p:sp>
        <p:nvSpPr>
          <p:cNvPr id="36886" name="Text Box 22"/>
          <p:cNvSpPr txBox="1">
            <a:spLocks noChangeArrowheads="1"/>
          </p:cNvSpPr>
          <p:nvPr/>
        </p:nvSpPr>
        <p:spPr bwMode="auto">
          <a:xfrm>
            <a:off x="4141788" y="45815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6887" name="Text Box 23"/>
          <p:cNvSpPr txBox="1">
            <a:spLocks noChangeArrowheads="1"/>
          </p:cNvSpPr>
          <p:nvPr/>
        </p:nvSpPr>
        <p:spPr bwMode="auto">
          <a:xfrm>
            <a:off x="4500563" y="4581525"/>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88" name="Text Box 24"/>
          <p:cNvSpPr txBox="1">
            <a:spLocks noChangeArrowheads="1"/>
          </p:cNvSpPr>
          <p:nvPr/>
        </p:nvSpPr>
        <p:spPr bwMode="auto">
          <a:xfrm>
            <a:off x="4141788" y="5157788"/>
            <a:ext cx="1223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6889" name="Text Box 25"/>
          <p:cNvSpPr txBox="1">
            <a:spLocks noChangeArrowheads="1"/>
          </p:cNvSpPr>
          <p:nvPr/>
        </p:nvSpPr>
        <p:spPr bwMode="auto">
          <a:xfrm>
            <a:off x="6516688" y="38687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90" name="Text Box 26"/>
          <p:cNvSpPr txBox="1">
            <a:spLocks noChangeArrowheads="1"/>
          </p:cNvSpPr>
          <p:nvPr/>
        </p:nvSpPr>
        <p:spPr bwMode="auto">
          <a:xfrm>
            <a:off x="7451725" y="4581525"/>
            <a:ext cx="865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91" name="Text Box 27"/>
          <p:cNvSpPr txBox="1">
            <a:spLocks noChangeArrowheads="1"/>
          </p:cNvSpPr>
          <p:nvPr/>
        </p:nvSpPr>
        <p:spPr bwMode="auto">
          <a:xfrm>
            <a:off x="7453313" y="52292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92" name="Text Box 28"/>
          <p:cNvSpPr txBox="1">
            <a:spLocks noChangeArrowheads="1"/>
          </p:cNvSpPr>
          <p:nvPr/>
        </p:nvSpPr>
        <p:spPr bwMode="auto">
          <a:xfrm>
            <a:off x="5940425" y="508635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6893" name="Line 29"/>
          <p:cNvSpPr>
            <a:spLocks noChangeShapeType="1"/>
          </p:cNvSpPr>
          <p:nvPr/>
        </p:nvSpPr>
        <p:spPr bwMode="auto">
          <a:xfrm>
            <a:off x="4284663" y="43656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94" name="Line 30"/>
          <p:cNvSpPr>
            <a:spLocks noChangeShapeType="1"/>
          </p:cNvSpPr>
          <p:nvPr/>
        </p:nvSpPr>
        <p:spPr bwMode="auto">
          <a:xfrm>
            <a:off x="4284663" y="49418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95" name="AutoShape 31"/>
          <p:cNvSpPr>
            <a:spLocks noChangeArrowheads="1"/>
          </p:cNvSpPr>
          <p:nvPr/>
        </p:nvSpPr>
        <p:spPr bwMode="auto">
          <a:xfrm>
            <a:off x="5076825" y="4725988"/>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96" name="AutoShape 32"/>
          <p:cNvSpPr>
            <a:spLocks noChangeArrowheads="1"/>
          </p:cNvSpPr>
          <p:nvPr/>
        </p:nvSpPr>
        <p:spPr bwMode="auto">
          <a:xfrm rot="-1942087">
            <a:off x="6084888" y="4451350"/>
            <a:ext cx="935037"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97" name="Text Box 33"/>
          <p:cNvSpPr txBox="1">
            <a:spLocks noChangeArrowheads="1"/>
          </p:cNvSpPr>
          <p:nvPr/>
        </p:nvSpPr>
        <p:spPr bwMode="auto">
          <a:xfrm>
            <a:off x="5148263" y="47974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a:latin typeface="Arial" charset="0"/>
                <a:cs typeface="Arial" charset="0"/>
              </a:rPr>
              <a:t>Decarboxylase</a:t>
            </a:r>
            <a:endParaRPr lang="ru-RU" altLang="ru-RU" sz="1800" dirty="0">
              <a:latin typeface="Arial" charset="0"/>
              <a:cs typeface="Arial" charset="0"/>
            </a:endParaRPr>
          </a:p>
        </p:txBody>
      </p:sp>
      <p:sp>
        <p:nvSpPr>
          <p:cNvPr id="36898" name="Line 34"/>
          <p:cNvSpPr>
            <a:spLocks noChangeShapeType="1"/>
          </p:cNvSpPr>
          <p:nvPr/>
        </p:nvSpPr>
        <p:spPr bwMode="auto">
          <a:xfrm>
            <a:off x="7596188" y="43656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99" name="Line 35"/>
          <p:cNvSpPr>
            <a:spLocks noChangeShapeType="1"/>
          </p:cNvSpPr>
          <p:nvPr/>
        </p:nvSpPr>
        <p:spPr bwMode="auto">
          <a:xfrm>
            <a:off x="7596188" y="49418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900" name="Text Box 36"/>
          <p:cNvSpPr txBox="1">
            <a:spLocks noChangeArrowheads="1"/>
          </p:cNvSpPr>
          <p:nvPr/>
        </p:nvSpPr>
        <p:spPr bwMode="auto">
          <a:xfrm>
            <a:off x="7451725" y="3933825"/>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SO</a:t>
            </a:r>
            <a:r>
              <a:rPr lang="en-US" altLang="ru-RU" sz="1800" baseline="-25000">
                <a:latin typeface="Arial" charset="0"/>
                <a:cs typeface="Arial" charset="0"/>
              </a:rPr>
              <a:t>3</a:t>
            </a:r>
            <a:r>
              <a:rPr lang="en-US" altLang="ru-RU" sz="1800">
                <a:latin typeface="Arial" charset="0"/>
                <a:cs typeface="Arial" charset="0"/>
              </a:rPr>
              <a:t>H</a:t>
            </a:r>
            <a:endParaRPr lang="ru-RU" altLang="ru-RU" sz="1800" baseline="-25000">
              <a:latin typeface="Arial" charset="0"/>
              <a:cs typeface="Arial" charset="0"/>
            </a:endParaRPr>
          </a:p>
        </p:txBody>
      </p:sp>
      <p:sp>
        <p:nvSpPr>
          <p:cNvPr id="36901" name="Text Box 37"/>
          <p:cNvSpPr txBox="1">
            <a:spLocks noChangeArrowheads="1"/>
          </p:cNvSpPr>
          <p:nvPr/>
        </p:nvSpPr>
        <p:spPr bwMode="auto">
          <a:xfrm>
            <a:off x="4067175" y="5949950"/>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1800" i="1" dirty="0" err="1">
                <a:effectLst>
                  <a:outerShdw blurRad="38100" dist="38100" dir="2700000" algn="tl">
                    <a:srgbClr val="C0C0C0"/>
                  </a:outerShdw>
                </a:effectLst>
                <a:latin typeface="Arial" charset="0"/>
                <a:cs typeface="Arial" charset="0"/>
              </a:rPr>
              <a:t>cysteic</a:t>
            </a:r>
            <a:r>
              <a:rPr lang="en-US" sz="1800" i="1" dirty="0">
                <a:effectLst>
                  <a:outerShdw blurRad="38100" dist="38100" dir="2700000" algn="tl">
                    <a:srgbClr val="C0C0C0"/>
                  </a:outerShdw>
                </a:effectLst>
                <a:latin typeface="Arial" charset="0"/>
                <a:cs typeface="Arial" charset="0"/>
              </a:rPr>
              <a:t> acid</a:t>
            </a:r>
            <a:endParaRPr lang="ru-RU" altLang="ru-RU" sz="1800" dirty="0">
              <a:latin typeface="Arial" charset="0"/>
              <a:cs typeface="Arial" charset="0"/>
            </a:endParaRPr>
          </a:p>
        </p:txBody>
      </p:sp>
      <p:sp>
        <p:nvSpPr>
          <p:cNvPr id="36902" name="Text Box 38"/>
          <p:cNvSpPr txBox="1">
            <a:spLocks noChangeArrowheads="1"/>
          </p:cNvSpPr>
          <p:nvPr/>
        </p:nvSpPr>
        <p:spPr bwMode="auto">
          <a:xfrm>
            <a:off x="7308850" y="59436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taurine</a:t>
            </a:r>
            <a:endParaRPr lang="ru-RU" altLang="ru-RU" sz="1800" dirty="0">
              <a:latin typeface="Arial" charset="0"/>
              <a:cs typeface="Arial" charset="0"/>
            </a:endParaRPr>
          </a:p>
        </p:txBody>
      </p:sp>
      <p:sp>
        <p:nvSpPr>
          <p:cNvPr id="27687" name="Text Box 39"/>
          <p:cNvSpPr txBox="1">
            <a:spLocks noChangeArrowheads="1"/>
          </p:cNvSpPr>
          <p:nvPr/>
        </p:nvSpPr>
        <p:spPr bwMode="auto">
          <a:xfrm>
            <a:off x="5076825" y="1125538"/>
            <a:ext cx="4067175" cy="1015663"/>
          </a:xfrm>
          <a:prstGeom prst="rect">
            <a:avLst/>
          </a:prstGeom>
          <a:noFill/>
          <a:ln w="9525">
            <a:noFill/>
            <a:miter lim="800000"/>
            <a:headEnd/>
            <a:tailEnd/>
          </a:ln>
          <a:effectLst/>
        </p:spPr>
        <p:txBody>
          <a:bodyPr>
            <a:spAutoFit/>
          </a:bodyPr>
          <a:lstStyle/>
          <a:p>
            <a:pPr>
              <a:defRPr/>
            </a:pPr>
            <a:r>
              <a:rPr lang="en-US" sz="2000" i="1" dirty="0" err="1">
                <a:effectLst>
                  <a:outerShdw blurRad="38100" dist="38100" dir="2700000" algn="tl">
                    <a:srgbClr val="C0C0C0"/>
                  </a:outerShdw>
                </a:effectLst>
                <a:latin typeface="Arial" charset="0"/>
                <a:cs typeface="Arial" charset="0"/>
              </a:rPr>
              <a:t>Mercaptoethylamine</a:t>
            </a:r>
            <a:r>
              <a:rPr lang="en-US" sz="2000" i="1" dirty="0">
                <a:effectLst>
                  <a:outerShdw blurRad="38100" dist="38100" dir="2700000" algn="tl">
                    <a:srgbClr val="C0C0C0"/>
                  </a:outerShdw>
                </a:effectLst>
                <a:latin typeface="Arial" charset="0"/>
                <a:cs typeface="Arial" charset="0"/>
              </a:rPr>
              <a:t>:</a:t>
            </a:r>
          </a:p>
          <a:p>
            <a:pPr>
              <a:defRPr/>
            </a:pPr>
            <a:r>
              <a:rPr lang="en-US" sz="2000" i="1" dirty="0">
                <a:effectLst>
                  <a:outerShdw blurRad="38100" dist="38100" dir="2700000" algn="tl">
                    <a:srgbClr val="C0C0C0"/>
                  </a:outerShdw>
                </a:effectLst>
                <a:latin typeface="Arial" charset="0"/>
                <a:cs typeface="Arial" charset="0"/>
              </a:rPr>
              <a:t>- is part of the CoA;</a:t>
            </a:r>
          </a:p>
          <a:p>
            <a:pPr>
              <a:defRPr/>
            </a:pPr>
            <a:r>
              <a:rPr lang="en-US" sz="2000" i="1" dirty="0">
                <a:effectLst>
                  <a:outerShdw blurRad="38100" dist="38100" dir="2700000" algn="tl">
                    <a:srgbClr val="C0C0C0"/>
                  </a:outerShdw>
                </a:effectLst>
                <a:latin typeface="Arial" charset="0"/>
                <a:cs typeface="Arial" charset="0"/>
              </a:rPr>
              <a:t>- is a </a:t>
            </a:r>
            <a:r>
              <a:rPr lang="en-US" sz="2000" i="1" dirty="0" err="1">
                <a:effectLst>
                  <a:outerShdw blurRad="38100" dist="38100" dir="2700000" algn="tl">
                    <a:srgbClr val="C0C0C0"/>
                  </a:outerShdw>
                </a:effectLst>
                <a:latin typeface="Arial" charset="0"/>
                <a:cs typeface="Arial" charset="0"/>
              </a:rPr>
              <a:t>radioprotector</a:t>
            </a:r>
            <a:r>
              <a:rPr lang="en-US" sz="2000" i="1" dirty="0">
                <a:effectLst>
                  <a:outerShdw blurRad="38100" dist="38100" dir="2700000" algn="tl">
                    <a:srgbClr val="C0C0C0"/>
                  </a:outerShdw>
                </a:effectLst>
                <a:latin typeface="Arial" charset="0"/>
                <a:cs typeface="Arial" charset="0"/>
              </a:rPr>
              <a:t>.</a:t>
            </a:r>
            <a:endParaRPr lang="ru-RU" sz="2000" dirty="0">
              <a:latin typeface="Arial" charset="0"/>
              <a:cs typeface="Arial" charset="0"/>
            </a:endParaRPr>
          </a:p>
        </p:txBody>
      </p:sp>
      <p:sp>
        <p:nvSpPr>
          <p:cNvPr id="27688" name="Text Box 40"/>
          <p:cNvSpPr txBox="1">
            <a:spLocks noChangeArrowheads="1"/>
          </p:cNvSpPr>
          <p:nvPr/>
        </p:nvSpPr>
        <p:spPr bwMode="auto">
          <a:xfrm>
            <a:off x="179388" y="3332163"/>
            <a:ext cx="4284663" cy="2246769"/>
          </a:xfrm>
          <a:prstGeom prst="rect">
            <a:avLst/>
          </a:prstGeom>
          <a:noFill/>
          <a:ln w="9525">
            <a:noFill/>
            <a:miter lim="800000"/>
            <a:headEnd/>
            <a:tailEnd/>
          </a:ln>
          <a:effectLst/>
        </p:spPr>
        <p:txBody>
          <a:bodyPr>
            <a:spAutoFit/>
          </a:bodyPr>
          <a:lstStyle/>
          <a:p>
            <a:pPr>
              <a:defRPr/>
            </a:pPr>
            <a:r>
              <a:rPr lang="en-US" sz="2000" i="1" dirty="0">
                <a:effectLst>
                  <a:outerShdw blurRad="38100" dist="38100" dir="2700000" algn="tl">
                    <a:srgbClr val="C0C0C0"/>
                  </a:outerShdw>
                </a:effectLst>
                <a:latin typeface="Arial" charset="0"/>
                <a:cs typeface="Arial" charset="0"/>
              </a:rPr>
              <a:t>Taurine:</a:t>
            </a:r>
          </a:p>
          <a:p>
            <a:pPr>
              <a:defRPr/>
            </a:pPr>
            <a:r>
              <a:rPr lang="en-US" sz="2000" i="1" dirty="0">
                <a:effectLst>
                  <a:outerShdw blurRad="38100" dist="38100" dir="2700000" algn="tl">
                    <a:srgbClr val="C0C0C0"/>
                  </a:outerShdw>
                </a:effectLst>
                <a:latin typeface="Arial" charset="0"/>
                <a:cs typeface="Arial" charset="0"/>
              </a:rPr>
              <a:t>- formed by decarboxylation of </a:t>
            </a:r>
            <a:r>
              <a:rPr lang="en-US" sz="2000" i="1" dirty="0" err="1">
                <a:effectLst>
                  <a:outerShdw blurRad="38100" dist="38100" dir="2700000" algn="tl">
                    <a:srgbClr val="C0C0C0"/>
                  </a:outerShdw>
                </a:effectLst>
                <a:latin typeface="Arial" charset="0"/>
                <a:cs typeface="Arial" charset="0"/>
              </a:rPr>
              <a:t>cysteic</a:t>
            </a:r>
            <a:r>
              <a:rPr lang="en-US" sz="2000" i="1" dirty="0">
                <a:effectLst>
                  <a:outerShdw blurRad="38100" dist="38100" dir="2700000" algn="tl">
                    <a:srgbClr val="C0C0C0"/>
                  </a:outerShdw>
                </a:effectLst>
                <a:latin typeface="Arial" charset="0"/>
                <a:cs typeface="Arial" charset="0"/>
              </a:rPr>
              <a:t> acid;</a:t>
            </a:r>
          </a:p>
          <a:p>
            <a:pPr>
              <a:defRPr/>
            </a:pPr>
            <a:r>
              <a:rPr lang="en-US" sz="2000" i="1" dirty="0">
                <a:effectLst>
                  <a:outerShdw blurRad="38100" dist="38100" dir="2700000" algn="tl">
                    <a:srgbClr val="C0C0C0"/>
                  </a:outerShdw>
                </a:effectLst>
                <a:latin typeface="Arial" charset="0"/>
                <a:cs typeface="Arial" charset="0"/>
              </a:rPr>
              <a:t>-necessary for the synthesis of paired bile acids (</a:t>
            </a:r>
            <a:r>
              <a:rPr lang="en-US" sz="2000" i="1" dirty="0" err="1">
                <a:effectLst>
                  <a:outerShdw blurRad="38100" dist="38100" dir="2700000" algn="tl">
                    <a:srgbClr val="C0C0C0"/>
                  </a:outerShdw>
                </a:effectLst>
                <a:latin typeface="Arial" charset="0"/>
                <a:cs typeface="Arial" charset="0"/>
              </a:rPr>
              <a:t>taurocholic</a:t>
            </a:r>
            <a:r>
              <a:rPr lang="en-US" sz="2000" i="1" dirty="0">
                <a:effectLst>
                  <a:outerShdw blurRad="38100" dist="38100" dir="2700000" algn="tl">
                    <a:srgbClr val="C0C0C0"/>
                  </a:outerShdw>
                </a:effectLst>
                <a:latin typeface="Arial" charset="0"/>
                <a:cs typeface="Arial" charset="0"/>
              </a:rPr>
              <a:t> acid);</a:t>
            </a:r>
          </a:p>
          <a:p>
            <a:pPr>
              <a:defRPr/>
            </a:pPr>
            <a:r>
              <a:rPr lang="en-US" sz="2000" i="1" dirty="0">
                <a:effectLst>
                  <a:outerShdw blurRad="38100" dist="38100" dir="2700000" algn="tl">
                    <a:srgbClr val="C0C0C0"/>
                  </a:outerShdw>
                </a:effectLst>
                <a:latin typeface="Arial" charset="0"/>
                <a:cs typeface="Arial" charset="0"/>
              </a:rPr>
              <a:t>-is an antioxidant;</a:t>
            </a:r>
          </a:p>
          <a:p>
            <a:pPr>
              <a:defRPr/>
            </a:pPr>
            <a:r>
              <a:rPr lang="en-US" sz="2000" i="1" dirty="0">
                <a:effectLst>
                  <a:outerShdw blurRad="38100" dist="38100" dir="2700000" algn="tl">
                    <a:srgbClr val="C0C0C0"/>
                  </a:outerShdw>
                </a:effectLst>
                <a:latin typeface="Arial" charset="0"/>
                <a:cs typeface="Arial" charset="0"/>
              </a:rPr>
              <a:t>- is a </a:t>
            </a:r>
            <a:r>
              <a:rPr lang="en-US" sz="2000" i="1" dirty="0" err="1">
                <a:effectLst>
                  <a:outerShdw blurRad="38100" dist="38100" dir="2700000" algn="tl">
                    <a:srgbClr val="C0C0C0"/>
                  </a:outerShdw>
                </a:effectLst>
                <a:latin typeface="Arial" charset="0"/>
                <a:cs typeface="Arial" charset="0"/>
              </a:rPr>
              <a:t>neuroregulator</a:t>
            </a:r>
            <a:r>
              <a:rPr lang="en-US" sz="2000" i="1" dirty="0">
                <a:effectLst>
                  <a:outerShdw blurRad="38100" dist="38100" dir="2700000" algn="tl">
                    <a:srgbClr val="C0C0C0"/>
                  </a:outerShdw>
                </a:effectLst>
                <a:latin typeface="Arial" charset="0"/>
                <a:cs typeface="Arial" charset="0"/>
              </a:rPr>
              <a:t>.</a:t>
            </a:r>
            <a:endParaRPr lang="ru-RU" sz="2000" dirty="0">
              <a:latin typeface="Arial" charset="0"/>
              <a:cs typeface="Arial" charset="0"/>
            </a:endParaRPr>
          </a:p>
        </p:txBody>
      </p:sp>
      <p:sp>
        <p:nvSpPr>
          <p:cNvPr id="41" name="Прямоугольник 40"/>
          <p:cNvSpPr/>
          <p:nvPr/>
        </p:nvSpPr>
        <p:spPr>
          <a:xfrm>
            <a:off x="253423" y="2216639"/>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2"/>
          <p:cNvSpPr>
            <a:spLocks noGrp="1" noChangeArrowheads="1"/>
          </p:cNvSpPr>
          <p:nvPr>
            <p:ph type="title"/>
          </p:nvPr>
        </p:nvSpPr>
        <p:spPr>
          <a:xfrm>
            <a:off x="468313" y="0"/>
            <a:ext cx="8229600" cy="908050"/>
          </a:xfrm>
        </p:spPr>
        <p:txBody>
          <a:bodyPr/>
          <a:lstStyle/>
          <a:p>
            <a:pPr eaLnBrk="1" hangingPunct="1"/>
            <a:r>
              <a:rPr lang="en-US" altLang="ru-RU" sz="3200" b="1" dirty="0">
                <a:solidFill>
                  <a:srgbClr val="FF0000"/>
                </a:solidFill>
              </a:rPr>
              <a:t>α-decarboxylation of cysteine and </a:t>
            </a:r>
            <a:r>
              <a:rPr lang="en-US" altLang="ru-RU" sz="3200" b="1" dirty="0" err="1">
                <a:solidFill>
                  <a:srgbClr val="FF0000"/>
                </a:solidFill>
              </a:rPr>
              <a:t>cysteic</a:t>
            </a:r>
            <a:r>
              <a:rPr lang="en-US" altLang="ru-RU" sz="3200" b="1" dirty="0">
                <a:solidFill>
                  <a:srgbClr val="FF0000"/>
                </a:solidFill>
              </a:rPr>
              <a:t> acid</a:t>
            </a:r>
            <a:endParaRPr lang="ru-RU" altLang="ru-RU" sz="3200" b="1" dirty="0" smtClean="0">
              <a:solidFill>
                <a:srgbClr val="FF0000"/>
              </a:solidFill>
            </a:endParaRPr>
          </a:p>
        </p:txBody>
      </p:sp>
      <p:sp>
        <p:nvSpPr>
          <p:cNvPr id="44" name="Прямоугольник 43"/>
          <p:cNvSpPr/>
          <p:nvPr/>
        </p:nvSpPr>
        <p:spPr>
          <a:xfrm>
            <a:off x="4230796" y="5157788"/>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285750"/>
            <a:ext cx="9144000" cy="1143000"/>
          </a:xfrm>
        </p:spPr>
        <p:txBody>
          <a:bodyPr/>
          <a:lstStyle/>
          <a:p>
            <a:pPr eaLnBrk="1" hangingPunct="1"/>
            <a:r>
              <a:rPr lang="el-GR" altLang="ru-RU" sz="3600" b="1" dirty="0">
                <a:solidFill>
                  <a:srgbClr val="FF0000"/>
                </a:solidFill>
              </a:rPr>
              <a:t>α-</a:t>
            </a:r>
            <a:r>
              <a:rPr lang="en-US" altLang="ru-RU" sz="3600" b="1" dirty="0">
                <a:solidFill>
                  <a:srgbClr val="FF0000"/>
                </a:solidFill>
              </a:rPr>
              <a:t>decarboxylation of aspartate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3401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7892" name="AutoShape 4"/>
          <p:cNvSpPr>
            <a:spLocks noChangeArrowheads="1"/>
          </p:cNvSpPr>
          <p:nvPr/>
        </p:nvSpPr>
        <p:spPr bwMode="auto">
          <a:xfrm>
            <a:off x="1401763" y="19798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7893" name="Text Box 5"/>
          <p:cNvSpPr txBox="1">
            <a:spLocks noChangeArrowheads="1"/>
          </p:cNvSpPr>
          <p:nvPr/>
        </p:nvSpPr>
        <p:spPr bwMode="auto">
          <a:xfrm>
            <a:off x="1473200" y="20512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None/>
            </a:pPr>
            <a:r>
              <a:rPr lang="en-GB" altLang="ru-RU" sz="1800" dirty="0">
                <a:latin typeface="Arial" charset="0"/>
                <a:cs typeface="Arial" charset="0"/>
              </a:rPr>
              <a:t>Decarboxylase</a:t>
            </a:r>
            <a:endParaRPr lang="ru-RU" altLang="ru-RU" sz="1800" dirty="0">
              <a:latin typeface="Arial" charset="0"/>
              <a:cs typeface="Arial" charset="0"/>
            </a:endParaRPr>
          </a:p>
        </p:txBody>
      </p:sp>
      <p:sp>
        <p:nvSpPr>
          <p:cNvPr id="37894" name="Text Box 6"/>
          <p:cNvSpPr txBox="1">
            <a:spLocks noChangeArrowheads="1"/>
          </p:cNvSpPr>
          <p:nvPr/>
        </p:nvSpPr>
        <p:spPr bwMode="auto">
          <a:xfrm>
            <a:off x="466725" y="8273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6" name="Text Box 8"/>
          <p:cNvSpPr txBox="1">
            <a:spLocks noChangeArrowheads="1"/>
          </p:cNvSpPr>
          <p:nvPr/>
        </p:nvSpPr>
        <p:spPr bwMode="auto">
          <a:xfrm>
            <a:off x="466725" y="1380544"/>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7" name="Text Box 9"/>
          <p:cNvSpPr txBox="1">
            <a:spLocks noChangeArrowheads="1"/>
          </p:cNvSpPr>
          <p:nvPr/>
        </p:nvSpPr>
        <p:spPr bwMode="auto">
          <a:xfrm>
            <a:off x="466725" y="1885369"/>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8" name="Text Box 10"/>
          <p:cNvSpPr txBox="1">
            <a:spLocks noChangeArrowheads="1"/>
          </p:cNvSpPr>
          <p:nvPr/>
        </p:nvSpPr>
        <p:spPr bwMode="auto">
          <a:xfrm>
            <a:off x="466725" y="2388607"/>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9" name="Text Box 11"/>
          <p:cNvSpPr txBox="1">
            <a:spLocks noChangeArrowheads="1"/>
          </p:cNvSpPr>
          <p:nvPr/>
        </p:nvSpPr>
        <p:spPr bwMode="auto">
          <a:xfrm>
            <a:off x="215106" y="2706900"/>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Aspartate</a:t>
            </a:r>
            <a:endParaRPr lang="ru-RU" altLang="ru-RU" sz="1800" b="1" dirty="0" smtClean="0">
              <a:solidFill>
                <a:srgbClr val="000000"/>
              </a:solidFill>
              <a:latin typeface="Arial" pitchFamily="34" charset="0"/>
              <a:cs typeface="Arial" pitchFamily="34" charset="0"/>
            </a:endParaRPr>
          </a:p>
        </p:txBody>
      </p:sp>
      <p:sp>
        <p:nvSpPr>
          <p:cNvPr id="37900" name="Line 12"/>
          <p:cNvSpPr>
            <a:spLocks noChangeShapeType="1"/>
          </p:cNvSpPr>
          <p:nvPr/>
        </p:nvSpPr>
        <p:spPr bwMode="auto">
          <a:xfrm>
            <a:off x="611188"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2" name="Line 14"/>
          <p:cNvSpPr>
            <a:spLocks noChangeShapeType="1"/>
          </p:cNvSpPr>
          <p:nvPr/>
        </p:nvSpPr>
        <p:spPr bwMode="auto">
          <a:xfrm>
            <a:off x="611188" y="174090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3" name="Line 15"/>
          <p:cNvSpPr>
            <a:spLocks noChangeShapeType="1"/>
          </p:cNvSpPr>
          <p:nvPr/>
        </p:nvSpPr>
        <p:spPr bwMode="auto">
          <a:xfrm>
            <a:off x="611188" y="2245732"/>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4" name="Text Box 16"/>
          <p:cNvSpPr txBox="1">
            <a:spLocks noChangeArrowheads="1"/>
          </p:cNvSpPr>
          <p:nvPr/>
        </p:nvSpPr>
        <p:spPr bwMode="auto">
          <a:xfrm>
            <a:off x="3922713" y="8273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906" name="Text Box 18"/>
          <p:cNvSpPr txBox="1">
            <a:spLocks noChangeArrowheads="1"/>
          </p:cNvSpPr>
          <p:nvPr/>
        </p:nvSpPr>
        <p:spPr bwMode="auto">
          <a:xfrm>
            <a:off x="3922713" y="1380544"/>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07" name="Line 19"/>
          <p:cNvSpPr>
            <a:spLocks noChangeShapeType="1"/>
          </p:cNvSpPr>
          <p:nvPr/>
        </p:nvSpPr>
        <p:spPr bwMode="auto">
          <a:xfrm>
            <a:off x="4067175"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9" name="Text Box 21"/>
          <p:cNvSpPr txBox="1">
            <a:spLocks noChangeArrowheads="1"/>
          </p:cNvSpPr>
          <p:nvPr/>
        </p:nvSpPr>
        <p:spPr bwMode="auto">
          <a:xfrm>
            <a:off x="3924300" y="1891719"/>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0" name="Line 22"/>
          <p:cNvSpPr>
            <a:spLocks noChangeShapeType="1"/>
          </p:cNvSpPr>
          <p:nvPr/>
        </p:nvSpPr>
        <p:spPr bwMode="auto">
          <a:xfrm>
            <a:off x="4068763" y="17472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11" name="Text Box 23"/>
          <p:cNvSpPr txBox="1">
            <a:spLocks noChangeArrowheads="1"/>
          </p:cNvSpPr>
          <p:nvPr/>
        </p:nvSpPr>
        <p:spPr bwMode="auto">
          <a:xfrm>
            <a:off x="3922713" y="2394957"/>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2" name="Line 24"/>
          <p:cNvSpPr>
            <a:spLocks noChangeShapeType="1"/>
          </p:cNvSpPr>
          <p:nvPr/>
        </p:nvSpPr>
        <p:spPr bwMode="auto">
          <a:xfrm>
            <a:off x="4067175" y="21790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28697" name="Text Box 25"/>
          <p:cNvSpPr txBox="1">
            <a:spLocks noChangeArrowheads="1"/>
          </p:cNvSpPr>
          <p:nvPr/>
        </p:nvSpPr>
        <p:spPr bwMode="auto">
          <a:xfrm>
            <a:off x="3633788" y="2693534"/>
            <a:ext cx="1435163" cy="369332"/>
          </a:xfrm>
          <a:prstGeom prst="rect">
            <a:avLst/>
          </a:prstGeom>
          <a:noFill/>
          <a:ln w="9525">
            <a:noFill/>
            <a:miter lim="800000"/>
            <a:headEnd/>
            <a:tailEnd/>
          </a:ln>
          <a:effectLst/>
        </p:spPr>
        <p:txBody>
          <a:bodyPr wrap="square">
            <a:spAutoFit/>
          </a:bodyPr>
          <a:lstStyle/>
          <a:p>
            <a:pPr>
              <a:spcBef>
                <a:spcPct val="50000"/>
              </a:spcBef>
              <a:defRPr/>
            </a:pPr>
            <a:r>
              <a:rPr lang="en-US" sz="1800" b="1" i="1" dirty="0">
                <a:solidFill>
                  <a:srgbClr val="000000"/>
                </a:solidFill>
                <a:effectLst>
                  <a:outerShdw blurRad="38100" dist="38100" dir="2700000" algn="tl">
                    <a:srgbClr val="C0C0C0"/>
                  </a:outerShdw>
                </a:effectLst>
                <a:latin typeface="Arial" charset="0"/>
                <a:cs typeface="Arial" charset="0"/>
              </a:rPr>
              <a:t>ß-alanine</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37915" name="Text Box 27"/>
          <p:cNvSpPr txBox="1">
            <a:spLocks noChangeArrowheads="1"/>
          </p:cNvSpPr>
          <p:nvPr/>
        </p:nvSpPr>
        <p:spPr bwMode="auto">
          <a:xfrm>
            <a:off x="2987675" y="11146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6" name="AutoShape 28"/>
          <p:cNvSpPr>
            <a:spLocks noChangeArrowheads="1"/>
          </p:cNvSpPr>
          <p:nvPr/>
        </p:nvSpPr>
        <p:spPr bwMode="auto">
          <a:xfrm rot="-1942087">
            <a:off x="2555875" y="16972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0" name="Овал 29"/>
          <p:cNvSpPr/>
          <p:nvPr/>
        </p:nvSpPr>
        <p:spPr>
          <a:xfrm>
            <a:off x="514900" y="2287007"/>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31" name="Скругленная соединительная линия 30"/>
          <p:cNvCxnSpPr/>
          <p:nvPr/>
        </p:nvCxnSpPr>
        <p:spPr>
          <a:xfrm flipV="1">
            <a:off x="958727" y="1380544"/>
            <a:ext cx="2101105" cy="973139"/>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Прямоугольник 48"/>
          <p:cNvSpPr/>
          <p:nvPr/>
        </p:nvSpPr>
        <p:spPr>
          <a:xfrm>
            <a:off x="3557348" y="3283149"/>
            <a:ext cx="3323639" cy="923330"/>
          </a:xfrm>
          <a:prstGeom prst="rect">
            <a:avLst/>
          </a:prstGeom>
        </p:spPr>
        <p:txBody>
          <a:bodyPr wrap="square">
            <a:spAutoFit/>
          </a:bodyPr>
          <a:lstStyle/>
          <a:p>
            <a:pPr fontAlgn="auto">
              <a:spcBef>
                <a:spcPts val="0"/>
              </a:spcBef>
              <a:spcAft>
                <a:spcPts val="0"/>
              </a:spcAft>
            </a:pPr>
            <a:r>
              <a:rPr lang="en-US" sz="1800" dirty="0">
                <a:solidFill>
                  <a:srgbClr val="000000"/>
                </a:solidFill>
                <a:latin typeface="Times New Roman"/>
              </a:rPr>
              <a:t>part of biologically active substances (pantothenic acid, carnosine, anserine)</a:t>
            </a:r>
            <a:endParaRPr lang="ru-RU" sz="1800" dirty="0">
              <a:solidFill>
                <a:srgbClr val="000000"/>
              </a:solidFill>
              <a:latin typeface="Times New Roman"/>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858" y="3429000"/>
            <a:ext cx="2097809" cy="306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61" y="3433619"/>
            <a:ext cx="3278187" cy="327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1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strVal val="#ppt_w*0.70"/>
                                          </p:val>
                                        </p:tav>
                                        <p:tav tm="100000">
                                          <p:val>
                                            <p:strVal val="#ppt_w"/>
                                          </p:val>
                                        </p:tav>
                                      </p:tavLst>
                                    </p:anim>
                                    <p:anim calcmode="lin" valueType="num">
                                      <p:cBhvr>
                                        <p:cTn id="8" dur="2000" fill="hold"/>
                                        <p:tgtEl>
                                          <p:spTgt spid="30"/>
                                        </p:tgtEl>
                                        <p:attrNameLst>
                                          <p:attrName>ppt_h</p:attrName>
                                        </p:attrNameLst>
                                      </p:cBhvr>
                                      <p:tavLst>
                                        <p:tav tm="0">
                                          <p:val>
                                            <p:strVal val="#ppt_h"/>
                                          </p:val>
                                        </p:tav>
                                        <p:tav tm="100000">
                                          <p:val>
                                            <p:strVal val="#ppt_h"/>
                                          </p:val>
                                        </p:tav>
                                      </p:tavLst>
                                    </p:anim>
                                    <p:animEffect transition="in" filter="fade">
                                      <p:cBhvr>
                                        <p:cTn id="9" dur="2000"/>
                                        <p:tgtEl>
                                          <p:spTgt spid="30"/>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2000" fill="hold"/>
                                        <p:tgtEl>
                                          <p:spTgt spid="31"/>
                                        </p:tgtEl>
                                        <p:attrNameLst>
                                          <p:attrName>ppt_w</p:attrName>
                                        </p:attrNameLst>
                                      </p:cBhvr>
                                      <p:tavLst>
                                        <p:tav tm="0">
                                          <p:val>
                                            <p:strVal val="#ppt_w*0.70"/>
                                          </p:val>
                                        </p:tav>
                                        <p:tav tm="100000">
                                          <p:val>
                                            <p:strVal val="#ppt_w"/>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animEffect transition="in" filter="fade">
                                      <p:cBhvr>
                                        <p:cTn id="1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85750"/>
            <a:ext cx="8229600" cy="1143000"/>
          </a:xfrm>
        </p:spPr>
        <p:txBody>
          <a:bodyPr/>
          <a:lstStyle/>
          <a:p>
            <a:pPr eaLnBrk="1" hangingPunct="1"/>
            <a:r>
              <a:rPr lang="el-GR" altLang="ru-RU" sz="3600" b="1" dirty="0">
                <a:solidFill>
                  <a:srgbClr val="FF0000"/>
                </a:solidFill>
              </a:rPr>
              <a:t>α-</a:t>
            </a:r>
            <a:r>
              <a:rPr lang="en-US" altLang="ru-RU" sz="3600" b="1" dirty="0">
                <a:solidFill>
                  <a:srgbClr val="FF0000"/>
                </a:solidFill>
              </a:rPr>
              <a:t>decarboxylation of glutamate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0843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7892" name="AutoShape 4"/>
          <p:cNvSpPr>
            <a:spLocks noChangeArrowheads="1"/>
          </p:cNvSpPr>
          <p:nvPr/>
        </p:nvSpPr>
        <p:spPr bwMode="auto">
          <a:xfrm>
            <a:off x="1401763" y="17240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7893" name="Text Box 5"/>
          <p:cNvSpPr txBox="1">
            <a:spLocks noChangeArrowheads="1"/>
          </p:cNvSpPr>
          <p:nvPr/>
        </p:nvSpPr>
        <p:spPr bwMode="auto">
          <a:xfrm>
            <a:off x="1473200" y="17954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a:latin typeface="Arial" charset="0"/>
                <a:cs typeface="Arial" charset="0"/>
              </a:rPr>
              <a:t>Decarboxylase</a:t>
            </a:r>
            <a:endParaRPr lang="ru-RU" altLang="ru-RU" sz="1800" dirty="0">
              <a:latin typeface="Arial" charset="0"/>
              <a:cs typeface="Arial" charset="0"/>
            </a:endParaRPr>
          </a:p>
        </p:txBody>
      </p:sp>
      <p:sp>
        <p:nvSpPr>
          <p:cNvPr id="37894" name="Text Box 6"/>
          <p:cNvSpPr txBox="1">
            <a:spLocks noChangeArrowheads="1"/>
          </p:cNvSpPr>
          <p:nvPr/>
        </p:nvSpPr>
        <p:spPr bwMode="auto">
          <a:xfrm>
            <a:off x="466725" y="5715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7895" name="Text Box 7"/>
          <p:cNvSpPr txBox="1">
            <a:spLocks noChangeArrowheads="1"/>
          </p:cNvSpPr>
          <p:nvPr/>
        </p:nvSpPr>
        <p:spPr bwMode="auto">
          <a:xfrm>
            <a:off x="466725" y="107473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896" name="Text Box 8"/>
          <p:cNvSpPr txBox="1">
            <a:spLocks noChangeArrowheads="1"/>
          </p:cNvSpPr>
          <p:nvPr/>
        </p:nvSpPr>
        <p:spPr bwMode="auto">
          <a:xfrm>
            <a:off x="466725" y="16510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897" name="Text Box 9"/>
          <p:cNvSpPr txBox="1">
            <a:spLocks noChangeArrowheads="1"/>
          </p:cNvSpPr>
          <p:nvPr/>
        </p:nvSpPr>
        <p:spPr bwMode="auto">
          <a:xfrm>
            <a:off x="466725" y="215582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898" name="Text Box 10"/>
          <p:cNvSpPr txBox="1">
            <a:spLocks noChangeArrowheads="1"/>
          </p:cNvSpPr>
          <p:nvPr/>
        </p:nvSpPr>
        <p:spPr bwMode="auto">
          <a:xfrm>
            <a:off x="466725" y="265906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7899" name="Text Box 11"/>
          <p:cNvSpPr txBox="1">
            <a:spLocks noChangeArrowheads="1"/>
          </p:cNvSpPr>
          <p:nvPr/>
        </p:nvSpPr>
        <p:spPr bwMode="auto">
          <a:xfrm>
            <a:off x="395288" y="30908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b="1" dirty="0">
                <a:latin typeface="Arial" charset="0"/>
                <a:cs typeface="Arial" charset="0"/>
              </a:rPr>
              <a:t>Glutamate</a:t>
            </a:r>
            <a:endParaRPr lang="ru-RU" altLang="ru-RU" sz="1800" b="1" dirty="0">
              <a:latin typeface="Arial" charset="0"/>
              <a:cs typeface="Arial" charset="0"/>
            </a:endParaRPr>
          </a:p>
        </p:txBody>
      </p:sp>
      <p:sp>
        <p:nvSpPr>
          <p:cNvPr id="37900" name="Line 12"/>
          <p:cNvSpPr>
            <a:spLocks noChangeShapeType="1"/>
          </p:cNvSpPr>
          <p:nvPr/>
        </p:nvSpPr>
        <p:spPr bwMode="auto">
          <a:xfrm>
            <a:off x="611188" y="931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1" name="Line 13"/>
          <p:cNvSpPr>
            <a:spLocks noChangeShapeType="1"/>
          </p:cNvSpPr>
          <p:nvPr/>
        </p:nvSpPr>
        <p:spPr bwMode="auto">
          <a:xfrm>
            <a:off x="611188"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2" name="Line 14"/>
          <p:cNvSpPr>
            <a:spLocks noChangeShapeType="1"/>
          </p:cNvSpPr>
          <p:nvPr/>
        </p:nvSpPr>
        <p:spPr bwMode="auto">
          <a:xfrm>
            <a:off x="611188"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3" name="Line 15"/>
          <p:cNvSpPr>
            <a:spLocks noChangeShapeType="1"/>
          </p:cNvSpPr>
          <p:nvPr/>
        </p:nvSpPr>
        <p:spPr bwMode="auto">
          <a:xfrm>
            <a:off x="611188" y="2516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4" name="Text Box 16"/>
          <p:cNvSpPr txBox="1">
            <a:spLocks noChangeArrowheads="1"/>
          </p:cNvSpPr>
          <p:nvPr/>
        </p:nvSpPr>
        <p:spPr bwMode="auto">
          <a:xfrm>
            <a:off x="3922713" y="5715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7905" name="Text Box 17"/>
          <p:cNvSpPr txBox="1">
            <a:spLocks noChangeArrowheads="1"/>
          </p:cNvSpPr>
          <p:nvPr/>
        </p:nvSpPr>
        <p:spPr bwMode="auto">
          <a:xfrm>
            <a:off x="3922713" y="107473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06" name="Text Box 18"/>
          <p:cNvSpPr txBox="1">
            <a:spLocks noChangeArrowheads="1"/>
          </p:cNvSpPr>
          <p:nvPr/>
        </p:nvSpPr>
        <p:spPr bwMode="auto">
          <a:xfrm>
            <a:off x="3922713" y="1644650"/>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07" name="Line 19"/>
          <p:cNvSpPr>
            <a:spLocks noChangeShapeType="1"/>
          </p:cNvSpPr>
          <p:nvPr/>
        </p:nvSpPr>
        <p:spPr bwMode="auto">
          <a:xfrm>
            <a:off x="4067175" y="931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8" name="Line 20"/>
          <p:cNvSpPr>
            <a:spLocks noChangeShapeType="1"/>
          </p:cNvSpPr>
          <p:nvPr/>
        </p:nvSpPr>
        <p:spPr bwMode="auto">
          <a:xfrm>
            <a:off x="4067175"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9" name="Text Box 21"/>
          <p:cNvSpPr txBox="1">
            <a:spLocks noChangeArrowheads="1"/>
          </p:cNvSpPr>
          <p:nvPr/>
        </p:nvSpPr>
        <p:spPr bwMode="auto">
          <a:xfrm>
            <a:off x="3924300" y="215582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10" name="Line 22"/>
          <p:cNvSpPr>
            <a:spLocks noChangeShapeType="1"/>
          </p:cNvSpPr>
          <p:nvPr/>
        </p:nvSpPr>
        <p:spPr bwMode="auto">
          <a:xfrm>
            <a:off x="4068763"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11" name="Text Box 23"/>
          <p:cNvSpPr txBox="1">
            <a:spLocks noChangeArrowheads="1"/>
          </p:cNvSpPr>
          <p:nvPr/>
        </p:nvSpPr>
        <p:spPr bwMode="auto">
          <a:xfrm>
            <a:off x="3922713" y="26590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12" name="Line 24"/>
          <p:cNvSpPr>
            <a:spLocks noChangeShapeType="1"/>
          </p:cNvSpPr>
          <p:nvPr/>
        </p:nvSpPr>
        <p:spPr bwMode="auto">
          <a:xfrm>
            <a:off x="4067175" y="24431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97" name="Text Box 25"/>
          <p:cNvSpPr txBox="1">
            <a:spLocks noChangeArrowheads="1"/>
          </p:cNvSpPr>
          <p:nvPr/>
        </p:nvSpPr>
        <p:spPr bwMode="auto">
          <a:xfrm>
            <a:off x="3346450" y="3090863"/>
            <a:ext cx="3673475" cy="366712"/>
          </a:xfrm>
          <a:prstGeom prst="rect">
            <a:avLst/>
          </a:prstGeom>
          <a:noFill/>
          <a:ln w="9525">
            <a:noFill/>
            <a:miter lim="800000"/>
            <a:headEnd/>
            <a:tailEnd/>
          </a:ln>
          <a:effectLst/>
        </p:spPr>
        <p:txBody>
          <a:bodyPr>
            <a:spAutoFit/>
          </a:bodyPr>
          <a:lstStyle/>
          <a:p>
            <a:pPr>
              <a:spcBef>
                <a:spcPct val="50000"/>
              </a:spcBef>
              <a:defRPr/>
            </a:pPr>
            <a:r>
              <a:rPr lang="el-GR" sz="1800" b="1" i="1" dirty="0">
                <a:latin typeface="Arial" charset="0"/>
                <a:cs typeface="Arial" charset="0"/>
              </a:rPr>
              <a:t>γ-</a:t>
            </a:r>
            <a:r>
              <a:rPr lang="en-US" sz="1800" b="1" i="1" dirty="0">
                <a:latin typeface="Arial" charset="0"/>
                <a:cs typeface="Arial" charset="0"/>
              </a:rPr>
              <a:t>aminobutyric acid</a:t>
            </a:r>
            <a:endParaRPr lang="ru-RU" sz="1800" b="1" i="1" dirty="0">
              <a:latin typeface="Arial" charset="0"/>
              <a:cs typeface="Arial" charset="0"/>
            </a:endParaRPr>
          </a:p>
        </p:txBody>
      </p:sp>
      <p:sp>
        <p:nvSpPr>
          <p:cNvPr id="37914" name="Rectangle 26"/>
          <p:cNvSpPr>
            <a:spLocks noGrp="1" noChangeArrowheads="1"/>
          </p:cNvSpPr>
          <p:nvPr>
            <p:ph type="body" idx="1"/>
          </p:nvPr>
        </p:nvSpPr>
        <p:spPr>
          <a:xfrm>
            <a:off x="466724" y="3530600"/>
            <a:ext cx="8677275" cy="2590800"/>
          </a:xfrm>
          <a:noFill/>
        </p:spPr>
        <p:txBody>
          <a:bodyPr/>
          <a:lstStyle/>
          <a:p>
            <a:pPr eaLnBrk="1" hangingPunct="1">
              <a:buFontTx/>
              <a:buNone/>
            </a:pPr>
            <a:r>
              <a:rPr lang="en-US" altLang="ru-RU" sz="2400" b="1" i="1" dirty="0"/>
              <a:t>γ-aminobutyric acid (GABA):</a:t>
            </a:r>
          </a:p>
          <a:p>
            <a:pPr eaLnBrk="1" hangingPunct="1">
              <a:buFontTx/>
              <a:buNone/>
            </a:pPr>
            <a:r>
              <a:rPr lang="en-US" altLang="ru-RU" sz="2400" b="1" i="1" dirty="0"/>
              <a:t>1</a:t>
            </a:r>
            <a:r>
              <a:rPr lang="en-US" altLang="ru-RU" sz="2400" dirty="0"/>
              <a:t>) serves as the main inhibitory modulator of the higher parts of the brain;</a:t>
            </a:r>
          </a:p>
          <a:p>
            <a:pPr eaLnBrk="1" hangingPunct="1">
              <a:buFontTx/>
              <a:buNone/>
            </a:pPr>
            <a:r>
              <a:rPr lang="en-US" altLang="ru-RU" sz="2400" dirty="0"/>
              <a:t>2) increases the permeability of postsynaptic membranes for K + ions, which causes inhibition of the nerve impulse;</a:t>
            </a:r>
          </a:p>
          <a:p>
            <a:pPr eaLnBrk="1" hangingPunct="1">
              <a:buFontTx/>
              <a:buNone/>
            </a:pPr>
            <a:r>
              <a:rPr lang="en-US" altLang="ru-RU" sz="2400" dirty="0"/>
              <a:t>3) increases the respiratory activity of the nervous tissue;</a:t>
            </a:r>
          </a:p>
          <a:p>
            <a:pPr eaLnBrk="1" hangingPunct="1">
              <a:buFontTx/>
              <a:buNone/>
            </a:pPr>
            <a:r>
              <a:rPr lang="en-US" altLang="ru-RU" sz="2400" dirty="0"/>
              <a:t>4) improves blood flow to the brain.</a:t>
            </a:r>
            <a:endParaRPr lang="ru-RU" altLang="ru-RU" sz="2400" dirty="0" smtClean="0"/>
          </a:p>
        </p:txBody>
      </p:sp>
      <p:sp>
        <p:nvSpPr>
          <p:cNvPr id="37915" name="Text Box 27"/>
          <p:cNvSpPr txBox="1">
            <a:spLocks noChangeArrowheads="1"/>
          </p:cNvSpPr>
          <p:nvPr/>
        </p:nvSpPr>
        <p:spPr bwMode="auto">
          <a:xfrm>
            <a:off x="2987675" y="8588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16" name="AutoShape 28"/>
          <p:cNvSpPr>
            <a:spLocks noChangeArrowheads="1"/>
          </p:cNvSpPr>
          <p:nvPr/>
        </p:nvSpPr>
        <p:spPr bwMode="auto">
          <a:xfrm rot="-1942087">
            <a:off x="2555875" y="14414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29" name="Прямоугольник 28"/>
          <p:cNvSpPr/>
          <p:nvPr/>
        </p:nvSpPr>
        <p:spPr>
          <a:xfrm>
            <a:off x="504075" y="2710841"/>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8351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nvPr>
        </p:nvGraphicFramePr>
        <p:xfrm>
          <a:off x="35496" y="980728"/>
          <a:ext cx="9108504"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2"/>
          <p:cNvSpPr>
            <a:spLocks noGrp="1" noChangeArrowheads="1"/>
          </p:cNvSpPr>
          <p:nvPr>
            <p:ph type="title"/>
          </p:nvPr>
        </p:nvSpPr>
        <p:spPr>
          <a:xfrm>
            <a:off x="0" y="-99392"/>
            <a:ext cx="9144000" cy="1143001"/>
          </a:xfrm>
        </p:spPr>
        <p:txBody>
          <a:bodyPr>
            <a:normAutofit fontScale="90000"/>
          </a:bodyPr>
          <a:lstStyle/>
          <a:p>
            <a:r>
              <a:rPr lang="en-US" altLang="ru-RU" sz="4000" b="1" dirty="0">
                <a:solidFill>
                  <a:schemeClr val="accent2"/>
                </a:solidFill>
              </a:rPr>
              <a:t>Functions and biomedical significance of amino acids</a:t>
            </a:r>
            <a:endParaRPr lang="ru-RU" altLang="ru-RU" sz="4000" b="1" dirty="0" smtClean="0">
              <a:solidFill>
                <a:schemeClr val="accent2"/>
              </a:solidFill>
            </a:endParaRPr>
          </a:p>
        </p:txBody>
      </p:sp>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4005064"/>
            <a:ext cx="2199113" cy="130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000592" y="5012575"/>
            <a:ext cx="841897" cy="307777"/>
          </a:xfrm>
          <a:prstGeom prst="rect">
            <a:avLst/>
          </a:prstGeom>
        </p:spPr>
        <p:txBody>
          <a:bodyPr wrap="none">
            <a:spAutoFit/>
          </a:bodyPr>
          <a:lstStyle/>
          <a:p>
            <a:r>
              <a:rPr lang="en-US" sz="1400" dirty="0"/>
              <a:t>penicillin</a:t>
            </a:r>
            <a:endParaRPr lang="ru-RU" sz="1400" dirty="0"/>
          </a:p>
        </p:txBody>
      </p:sp>
    </p:spTree>
    <p:extLst>
      <p:ext uri="{BB962C8B-B14F-4D97-AF65-F5344CB8AC3E}">
        <p14:creationId xmlns:p14="http://schemas.microsoft.com/office/powerpoint/2010/main" val="33337195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404664"/>
            <a:ext cx="8856984" cy="5904656"/>
          </a:xfrm>
          <a:prstGeom prst="rect">
            <a:avLst/>
          </a:prstGeom>
        </p:spPr>
      </p:pic>
    </p:spTree>
    <p:extLst>
      <p:ext uri="{BB962C8B-B14F-4D97-AF65-F5344CB8AC3E}">
        <p14:creationId xmlns:p14="http://schemas.microsoft.com/office/powerpoint/2010/main" val="3559642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w to check activity of Tryptophan Decarboxyl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165" y="476672"/>
            <a:ext cx="5921896" cy="3166570"/>
          </a:xfrm>
          <a:prstGeom prst="rect">
            <a:avLst/>
          </a:prstGeom>
          <a:noFill/>
          <a:extLst>
            <a:ext uri="{909E8E84-426E-40DD-AFC4-6F175D3DCCD1}">
              <a14:hiddenFill xmlns:a14="http://schemas.microsoft.com/office/drawing/2010/main">
                <a:solidFill>
                  <a:srgbClr val="FFFFFF"/>
                </a:solidFill>
              </a14:hiddenFill>
            </a:ext>
          </a:extLst>
        </p:spPr>
      </p:pic>
      <p:sp>
        <p:nvSpPr>
          <p:cNvPr id="38914" name="Rectangle 2"/>
          <p:cNvSpPr>
            <a:spLocks noGrp="1" noChangeArrowheads="1"/>
          </p:cNvSpPr>
          <p:nvPr>
            <p:ph type="title"/>
          </p:nvPr>
        </p:nvSpPr>
        <p:spPr>
          <a:xfrm>
            <a:off x="468313" y="0"/>
            <a:ext cx="8229600" cy="1143000"/>
          </a:xfrm>
        </p:spPr>
        <p:txBody>
          <a:bodyPr/>
          <a:lstStyle/>
          <a:p>
            <a:pPr eaLnBrk="1" hangingPunct="1"/>
            <a:r>
              <a:rPr lang="el-GR" altLang="ru-RU" sz="3400" b="1" dirty="0">
                <a:solidFill>
                  <a:srgbClr val="FF0000"/>
                </a:solidFill>
              </a:rPr>
              <a:t>α-</a:t>
            </a:r>
            <a:r>
              <a:rPr lang="en-US" altLang="ru-RU" sz="3400" b="1" dirty="0">
                <a:solidFill>
                  <a:srgbClr val="FF0000"/>
                </a:solidFill>
              </a:rPr>
              <a:t>decarboxylation of tryptophan</a:t>
            </a:r>
            <a:endParaRPr lang="ru-RU" altLang="ru-RU" sz="3400" b="1" dirty="0" smtClean="0">
              <a:solidFill>
                <a:srgbClr val="FF0000"/>
              </a:solidFill>
            </a:endParaRPr>
          </a:p>
        </p:txBody>
      </p:sp>
      <p:sp>
        <p:nvSpPr>
          <p:cNvPr id="38915" name="Rectangle 3"/>
          <p:cNvSpPr>
            <a:spLocks noGrp="1" noChangeArrowheads="1"/>
          </p:cNvSpPr>
          <p:nvPr>
            <p:ph type="body" idx="1"/>
          </p:nvPr>
        </p:nvSpPr>
        <p:spPr>
          <a:xfrm>
            <a:off x="0" y="3284984"/>
            <a:ext cx="9144000" cy="3024187"/>
          </a:xfrm>
        </p:spPr>
        <p:txBody>
          <a:bodyPr/>
          <a:lstStyle/>
          <a:p>
            <a:pPr eaLnBrk="1" hangingPunct="1">
              <a:lnSpc>
                <a:spcPct val="90000"/>
              </a:lnSpc>
              <a:buFontTx/>
              <a:buNone/>
            </a:pPr>
            <a:r>
              <a:rPr lang="en-US" altLang="ru-RU" sz="2000" b="1" i="1" dirty="0"/>
              <a:t>Tryptamine, </a:t>
            </a:r>
            <a:r>
              <a:rPr lang="en-US" altLang="ru-RU" sz="2000" dirty="0"/>
              <a:t>a biogenic amine, is an intermediate in the biosynthesis of most indole alkaloids and alkaloids of the quinine group.</a:t>
            </a:r>
          </a:p>
          <a:p>
            <a:pPr eaLnBrk="1" hangingPunct="1">
              <a:lnSpc>
                <a:spcPct val="90000"/>
              </a:lnSpc>
              <a:buFontTx/>
              <a:buNone/>
            </a:pPr>
            <a:r>
              <a:rPr lang="en-US" altLang="ru-RU" sz="2000" dirty="0"/>
              <a:t>It has, like serotonin, a vasoconstrictor effect.</a:t>
            </a:r>
          </a:p>
          <a:p>
            <a:pPr eaLnBrk="1" hangingPunct="1">
              <a:lnSpc>
                <a:spcPct val="90000"/>
              </a:lnSpc>
              <a:buFontTx/>
              <a:buNone/>
            </a:pPr>
            <a:r>
              <a:rPr lang="en-US" altLang="ru-RU" sz="2000" dirty="0"/>
              <a:t>Tryptamine is thought to play a neurotransmitter and neurotransmitter role in the mammalian brain.</a:t>
            </a:r>
          </a:p>
          <a:p>
            <a:pPr eaLnBrk="1" hangingPunct="1">
              <a:lnSpc>
                <a:spcPct val="90000"/>
              </a:lnSpc>
              <a:buFontTx/>
              <a:buNone/>
            </a:pPr>
            <a:r>
              <a:rPr lang="en-US" altLang="ru-RU" sz="2000" dirty="0"/>
              <a:t>Its derivative dimethyltryptamine (DMT) or N, N-dimethyltryptamine is an endogenous psychedelic (produced by the pineal gland during REM sleep), in the human nervous system it functions as an agonist of 5-HT2A serotonin receptors, an alkaloid of many plants, a potent psychoactive substance from the tryptamine class ( refers to narcotic substances).</a:t>
            </a:r>
            <a:endParaRPr lang="ru-RU" altLang="ru-RU" sz="2000" dirty="0"/>
          </a:p>
        </p:txBody>
      </p:sp>
    </p:spTree>
    <p:extLst>
      <p:ext uri="{BB962C8B-B14F-4D97-AF65-F5344CB8AC3E}">
        <p14:creationId xmlns:p14="http://schemas.microsoft.com/office/powerpoint/2010/main" val="34009742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509696" y="4131301"/>
            <a:ext cx="8634304" cy="2736155"/>
          </a:xfrm>
        </p:spPr>
        <p:txBody>
          <a:bodyPr/>
          <a:lstStyle/>
          <a:p>
            <a:pPr eaLnBrk="1" hangingPunct="1">
              <a:lnSpc>
                <a:spcPct val="90000"/>
              </a:lnSpc>
              <a:buFontTx/>
              <a:buNone/>
            </a:pPr>
            <a:r>
              <a:rPr lang="en-US" altLang="ru-RU" sz="2000" b="1" i="1" dirty="0"/>
              <a:t>Serotonin is a neurotransmitter of pathways.</a:t>
            </a:r>
          </a:p>
          <a:p>
            <a:pPr eaLnBrk="1" hangingPunct="1">
              <a:lnSpc>
                <a:spcPct val="90000"/>
              </a:lnSpc>
              <a:buFontTx/>
              <a:buNone/>
            </a:pPr>
            <a:r>
              <a:rPr lang="en-US" altLang="ru-RU" sz="2000" dirty="0"/>
              <a:t>Serotonin:</a:t>
            </a:r>
          </a:p>
          <a:p>
            <a:pPr eaLnBrk="1" hangingPunct="1">
              <a:lnSpc>
                <a:spcPct val="90000"/>
              </a:lnSpc>
              <a:buFontTx/>
              <a:buNone/>
            </a:pPr>
            <a:r>
              <a:rPr lang="en-US" altLang="ru-RU" sz="2000" dirty="0"/>
              <a:t>- stimulates the contraction of smooth muscles;</a:t>
            </a:r>
          </a:p>
          <a:p>
            <a:pPr eaLnBrk="1" hangingPunct="1">
              <a:lnSpc>
                <a:spcPct val="90000"/>
              </a:lnSpc>
              <a:buFontTx/>
              <a:buNone/>
            </a:pPr>
            <a:r>
              <a:rPr lang="en-US" altLang="ru-RU" sz="2000" dirty="0"/>
              <a:t>- has a vasoconstrictor effect;</a:t>
            </a:r>
          </a:p>
          <a:p>
            <a:pPr eaLnBrk="1" hangingPunct="1">
              <a:lnSpc>
                <a:spcPct val="90000"/>
              </a:lnSpc>
              <a:buFontTx/>
              <a:buNone/>
            </a:pPr>
            <a:r>
              <a:rPr lang="en-US" altLang="ru-RU" sz="2000" dirty="0"/>
              <a:t>- regulates blood pressure, body temperature, respiration;</a:t>
            </a:r>
          </a:p>
          <a:p>
            <a:pPr eaLnBrk="1" hangingPunct="1">
              <a:lnSpc>
                <a:spcPct val="90000"/>
              </a:lnSpc>
              <a:buFontTx/>
              <a:buNone/>
            </a:pPr>
            <a:r>
              <a:rPr lang="en-US" altLang="ru-RU" sz="2000" dirty="0"/>
              <a:t>- has an antidepressant effect;</a:t>
            </a:r>
          </a:p>
          <a:p>
            <a:pPr eaLnBrk="1" hangingPunct="1">
              <a:lnSpc>
                <a:spcPct val="90000"/>
              </a:lnSpc>
              <a:buFontTx/>
              <a:buNone/>
            </a:pPr>
            <a:r>
              <a:rPr lang="en-US" altLang="ru-RU" sz="2000" dirty="0"/>
              <a:t>- turns into melatonin, which regulates daily and seasonal changes in metabolism and is involved in the regulation of reproductive function.</a:t>
            </a:r>
            <a:endParaRPr lang="ru-RU" altLang="ru-RU" sz="2000" dirty="0"/>
          </a:p>
        </p:txBody>
      </p:sp>
      <p:sp>
        <p:nvSpPr>
          <p:cNvPr id="38914" name="Rectangle 2"/>
          <p:cNvSpPr>
            <a:spLocks noGrp="1" noChangeArrowheads="1"/>
          </p:cNvSpPr>
          <p:nvPr>
            <p:ph type="title"/>
          </p:nvPr>
        </p:nvSpPr>
        <p:spPr>
          <a:xfrm>
            <a:off x="468313" y="0"/>
            <a:ext cx="8229600" cy="667275"/>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tryptophan</a:t>
            </a:r>
            <a:endParaRPr lang="ru-RU" altLang="ru-RU" sz="3400" b="1" dirty="0">
              <a:solidFill>
                <a:srgbClr val="FF0000"/>
              </a:solidFill>
            </a:endParaRPr>
          </a:p>
        </p:txBody>
      </p:sp>
      <p:pic>
        <p:nvPicPr>
          <p:cNvPr id="5122" name="Picture 2" descr="Effects of DA on the pineal: Regulation of melatonin synthesis and release  - Dopamine:Endocrine and Oncogenic Fun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22156"/>
            <a:ext cx="7121624" cy="315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6575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Родион\Documents\бх мем\IMG_20191201_230427_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571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116632"/>
            <a:ext cx="8617918" cy="6336704"/>
          </a:xfrm>
          <a:prstGeom prst="rect">
            <a:avLst/>
          </a:prstGeom>
        </p:spPr>
      </p:pic>
    </p:spTree>
    <p:extLst>
      <p:ext uri="{BB962C8B-B14F-4D97-AF65-F5344CB8AC3E}">
        <p14:creationId xmlns:p14="http://schemas.microsoft.com/office/powerpoint/2010/main" val="1613371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14313"/>
            <a:ext cx="9144000" cy="1143001"/>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a:t>
            </a:r>
            <a:r>
              <a:rPr lang="en-US" altLang="ru-RU" sz="3200" b="1" dirty="0" err="1" smtClean="0">
                <a:solidFill>
                  <a:srgbClr val="FF0000"/>
                </a:solidFill>
              </a:rPr>
              <a:t>dihydroxyphenylalanine</a:t>
            </a:r>
            <a:endParaRPr lang="ru-RU" altLang="ru-RU" sz="3200" b="1" dirty="0" smtClean="0">
              <a:solidFill>
                <a:srgbClr val="FF0000"/>
              </a:solidFill>
            </a:endParaRPr>
          </a:p>
        </p:txBody>
      </p:sp>
      <p:sp>
        <p:nvSpPr>
          <p:cNvPr id="39939" name="Rectangle 3"/>
          <p:cNvSpPr>
            <a:spLocks noGrp="1" noChangeArrowheads="1"/>
          </p:cNvSpPr>
          <p:nvPr>
            <p:ph type="body" idx="1"/>
          </p:nvPr>
        </p:nvSpPr>
        <p:spPr>
          <a:xfrm>
            <a:off x="71437" y="3356992"/>
            <a:ext cx="9001125" cy="3857625"/>
          </a:xfrm>
        </p:spPr>
        <p:txBody>
          <a:bodyPr/>
          <a:lstStyle/>
          <a:p>
            <a:pPr eaLnBrk="1" hangingPunct="1">
              <a:lnSpc>
                <a:spcPct val="90000"/>
              </a:lnSpc>
              <a:buFontTx/>
              <a:buNone/>
            </a:pPr>
            <a:r>
              <a:rPr lang="en-US" altLang="ru-RU" sz="2000" b="1" i="1" dirty="0"/>
              <a:t>Dopamine </a:t>
            </a:r>
            <a:r>
              <a:rPr lang="en-US" altLang="ru-RU" sz="2000" dirty="0"/>
              <a:t>is a hormone</a:t>
            </a:r>
            <a:r>
              <a:rPr lang="en-US" altLang="ru-RU" sz="2000" b="1" i="1" dirty="0"/>
              <a:t> from the catecholamine group, a neurotransmitter of the pathways.</a:t>
            </a:r>
          </a:p>
          <a:p>
            <a:pPr eaLnBrk="1" hangingPunct="1">
              <a:lnSpc>
                <a:spcPct val="90000"/>
              </a:lnSpc>
              <a:buFontTx/>
              <a:buNone/>
            </a:pPr>
            <a:r>
              <a:rPr lang="en-US" altLang="ru-RU" sz="2000" b="1" i="1" dirty="0"/>
              <a:t>Dopamine:</a:t>
            </a:r>
          </a:p>
          <a:p>
            <a:pPr eaLnBrk="1" hangingPunct="1">
              <a:lnSpc>
                <a:spcPct val="90000"/>
              </a:lnSpc>
              <a:buFontTx/>
              <a:buNone/>
            </a:pPr>
            <a:r>
              <a:rPr lang="en-US" altLang="ru-RU" sz="2000" b="1" i="1" dirty="0"/>
              <a:t>- as a neurotransmitter: </a:t>
            </a:r>
            <a:r>
              <a:rPr lang="en-US" altLang="ru-RU" sz="2000" dirty="0"/>
              <a:t>it is a hormone of pleasure, in the extrapyramidal system it plays the role of a stimulating neurotransmitter that helps to increase motor activity, reduce motor inhibition and stiffness, reduce muscle hypertonicity;</a:t>
            </a:r>
          </a:p>
          <a:p>
            <a:pPr eaLnBrk="1" hangingPunct="1">
              <a:lnSpc>
                <a:spcPct val="90000"/>
              </a:lnSpc>
              <a:buFontTx/>
              <a:buNone/>
            </a:pPr>
            <a:r>
              <a:rPr lang="en-US" altLang="ru-RU" sz="2000" b="1" i="1" dirty="0"/>
              <a:t>- as a hormone</a:t>
            </a:r>
            <a:r>
              <a:rPr lang="en-US" altLang="ru-RU" sz="2000" dirty="0"/>
              <a:t>: it causes an increase in the resistance of peripheral vessels and increases cardiac output, also inhibits the synthesis of aldosterone in the adrenal cortex, lowers renin secretion by the kidneys, increases the secretion of prostaglandins by the kidney tissue, inhibits gastric and intestinal peristalsis, plays a role in adapting the body to stressful situations, injuries, blood loss, etc.</a:t>
            </a:r>
            <a:endParaRPr lang="ru-RU" altLang="ru-RU" sz="2000" dirty="0" smtClean="0"/>
          </a:p>
        </p:txBody>
      </p:sp>
      <p:pic>
        <p:nvPicPr>
          <p:cNvPr id="3" name="Рисунок 2"/>
          <p:cNvPicPr>
            <a:picLocks noChangeAspect="1"/>
          </p:cNvPicPr>
          <p:nvPr/>
        </p:nvPicPr>
        <p:blipFill>
          <a:blip r:embed="rId2"/>
          <a:stretch>
            <a:fillRect/>
          </a:stretch>
        </p:blipFill>
        <p:spPr>
          <a:xfrm>
            <a:off x="1547664" y="686520"/>
            <a:ext cx="5201394" cy="2670472"/>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67544" y="404664"/>
            <a:ext cx="8242618" cy="5760640"/>
          </a:xfrm>
          <a:prstGeom prst="rect">
            <a:avLst/>
          </a:prstGeom>
        </p:spPr>
      </p:pic>
    </p:spTree>
    <p:extLst>
      <p:ext uri="{BB962C8B-B14F-4D97-AF65-F5344CB8AC3E}">
        <p14:creationId xmlns:p14="http://schemas.microsoft.com/office/powerpoint/2010/main" val="3847943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2875" y="0"/>
            <a:ext cx="8858250" cy="1071563"/>
          </a:xfrm>
        </p:spPr>
        <p:txBody>
          <a:bodyPr/>
          <a:lstStyle/>
          <a:p>
            <a:pPr eaLnBrk="1" hangingPunct="1"/>
            <a:r>
              <a:rPr lang="en-US" altLang="ru-RU" sz="3200" b="1" dirty="0">
                <a:solidFill>
                  <a:srgbClr val="FF0000"/>
                </a:solidFill>
              </a:rPr>
              <a:t>α-decarboxylation of ornithine and lysine</a:t>
            </a:r>
            <a:endParaRPr lang="ru-RU" altLang="ru-RU" sz="3200" dirty="0">
              <a:solidFill>
                <a:srgbClr val="FF0000"/>
              </a:solidFill>
            </a:endParaRPr>
          </a:p>
        </p:txBody>
      </p:sp>
      <p:sp>
        <p:nvSpPr>
          <p:cNvPr id="32771" name="Rectangle 3"/>
          <p:cNvSpPr>
            <a:spLocks noGrp="1" noChangeArrowheads="1"/>
          </p:cNvSpPr>
          <p:nvPr>
            <p:ph type="body" idx="1"/>
          </p:nvPr>
        </p:nvSpPr>
        <p:spPr>
          <a:xfrm>
            <a:off x="0" y="4126369"/>
            <a:ext cx="9144000" cy="1428750"/>
          </a:xfrm>
        </p:spPr>
        <p:txBody>
          <a:bodyPr/>
          <a:lstStyle/>
          <a:p>
            <a:pPr eaLnBrk="1" hangingPunct="1">
              <a:lnSpc>
                <a:spcPct val="80000"/>
              </a:lnSpc>
              <a:buFontTx/>
              <a:buNone/>
            </a:pPr>
            <a:r>
              <a:rPr lang="en-US" altLang="ru-RU" sz="2800" dirty="0"/>
              <a:t>When decarboxylation of ornithine is formed putrescine, lysine - </a:t>
            </a:r>
            <a:r>
              <a:rPr lang="en-US" altLang="ru-RU" sz="2800" dirty="0" err="1"/>
              <a:t>cadaverine</a:t>
            </a:r>
            <a:r>
              <a:rPr lang="en-US" altLang="ru-RU" sz="2800" dirty="0"/>
              <a:t>, which are polyamines.</a:t>
            </a:r>
          </a:p>
          <a:p>
            <a:pPr eaLnBrk="1" hangingPunct="1">
              <a:lnSpc>
                <a:spcPct val="80000"/>
              </a:lnSpc>
              <a:buFontTx/>
              <a:buNone/>
            </a:pPr>
            <a:r>
              <a:rPr lang="en-US" altLang="ru-RU" sz="2800" dirty="0"/>
              <a:t>Ornithine decarboxylase is induced by growth hormone, corticosteroids and testosterone. Both enzymes are inhibited by DFMO (</a:t>
            </a:r>
            <a:r>
              <a:rPr lang="en-US" altLang="ru-RU" sz="2800" dirty="0" err="1"/>
              <a:t>difluoromethylornithine</a:t>
            </a:r>
            <a:r>
              <a:rPr lang="en-US" altLang="ru-RU" sz="2800" dirty="0"/>
              <a:t>)</a:t>
            </a:r>
            <a:endParaRPr lang="ru-RU" altLang="ru-RU" sz="2800" dirty="0"/>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r="36813" b="58240"/>
          <a:stretch>
            <a:fillRect/>
          </a:stretch>
        </p:blipFill>
        <p:spPr bwMode="auto">
          <a:xfrm>
            <a:off x="4411663" y="1071563"/>
            <a:ext cx="47323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с5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44291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73841" y="2553374"/>
            <a:ext cx="41378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4788024" y="1412776"/>
            <a:ext cx="41378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73A886F4-F08D-D44A-90F1-F41CBB755D28}"/>
              </a:ext>
            </a:extLst>
          </p:cNvPr>
          <p:cNvSpPr/>
          <p:nvPr/>
        </p:nvSpPr>
        <p:spPr>
          <a:xfrm>
            <a:off x="4411663" y="3600169"/>
            <a:ext cx="1130424" cy="284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Lysine</a:t>
            </a:r>
            <a:endParaRPr lang="ru-RU" sz="2000" b="1" dirty="0">
              <a:solidFill>
                <a:schemeClr val="tx1"/>
              </a:solidFill>
            </a:endParaRPr>
          </a:p>
        </p:txBody>
      </p:sp>
      <p:sp>
        <p:nvSpPr>
          <p:cNvPr id="4" name="Прямоугольник 3">
            <a:extLst>
              <a:ext uri="{FF2B5EF4-FFF2-40B4-BE49-F238E27FC236}">
                <a16:creationId xmlns:a16="http://schemas.microsoft.com/office/drawing/2014/main" id="{5CE32C0A-505B-B64F-B2BA-42D77247F0EF}"/>
              </a:ext>
            </a:extLst>
          </p:cNvPr>
          <p:cNvSpPr/>
          <p:nvPr/>
        </p:nvSpPr>
        <p:spPr>
          <a:xfrm>
            <a:off x="7693706" y="3593367"/>
            <a:ext cx="1559151" cy="231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Cadaverine</a:t>
            </a:r>
            <a:endParaRPr lang="ru-RU" sz="2000" b="1" dirty="0">
              <a:solidFill>
                <a:schemeClr val="tx1"/>
              </a:solidFill>
            </a:endParaRPr>
          </a:p>
        </p:txBody>
      </p:sp>
      <p:sp>
        <p:nvSpPr>
          <p:cNvPr id="5" name="Прямоугольник 4">
            <a:extLst>
              <a:ext uri="{FF2B5EF4-FFF2-40B4-BE49-F238E27FC236}">
                <a16:creationId xmlns:a16="http://schemas.microsoft.com/office/drawing/2014/main" id="{EA99DC9D-8CE0-7648-AACD-01D7356603C7}"/>
              </a:ext>
            </a:extLst>
          </p:cNvPr>
          <p:cNvSpPr/>
          <p:nvPr/>
        </p:nvSpPr>
        <p:spPr>
          <a:xfrm>
            <a:off x="5701392" y="1909521"/>
            <a:ext cx="2340429" cy="420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a:solidFill>
                  <a:schemeClr val="tx1"/>
                </a:solidFill>
              </a:rPr>
              <a:t>Лизиндекарбоксилаза</a:t>
            </a:r>
          </a:p>
        </p:txBody>
      </p:sp>
      <p:sp>
        <p:nvSpPr>
          <p:cNvPr id="9" name="Прямоугольник 8">
            <a:extLst>
              <a:ext uri="{FF2B5EF4-FFF2-40B4-BE49-F238E27FC236}">
                <a16:creationId xmlns:a16="http://schemas.microsoft.com/office/drawing/2014/main" id="{0E10C7B0-4226-0D4D-ADF2-9868700C3FAA}"/>
              </a:ext>
            </a:extLst>
          </p:cNvPr>
          <p:cNvSpPr/>
          <p:nvPr/>
        </p:nvSpPr>
        <p:spPr>
          <a:xfrm>
            <a:off x="5666343" y="2471357"/>
            <a:ext cx="2375477" cy="929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28CD8DB7-FFF4-3E49-A1CF-462FBA688612}"/>
              </a:ext>
            </a:extLst>
          </p:cNvPr>
          <p:cNvSpPr/>
          <p:nvPr/>
        </p:nvSpPr>
        <p:spPr>
          <a:xfrm>
            <a:off x="4496130" y="1030742"/>
            <a:ext cx="1463799" cy="341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2938EAC2-7043-F542-8D7F-85491E5C8830}"/>
              </a:ext>
            </a:extLst>
          </p:cNvPr>
          <p:cNvSpPr/>
          <p:nvPr/>
        </p:nvSpPr>
        <p:spPr>
          <a:xfrm>
            <a:off x="7520724" y="1061355"/>
            <a:ext cx="1435722" cy="206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134321" y="3409678"/>
            <a:ext cx="1692821" cy="461665"/>
          </a:xfrm>
          <a:prstGeom prst="rect">
            <a:avLst/>
          </a:prstGeom>
          <a:solidFill>
            <a:schemeClr val="bg1"/>
          </a:solidFill>
        </p:spPr>
        <p:txBody>
          <a:bodyPr wrap="square" rtlCol="0">
            <a:spAutoFit/>
          </a:bodyPr>
          <a:lstStyle/>
          <a:p>
            <a:r>
              <a:rPr lang="en-US" b="1" dirty="0" smtClean="0"/>
              <a:t>Ornithine</a:t>
            </a:r>
            <a:endParaRPr lang="ru-RU" b="1" dirty="0"/>
          </a:p>
        </p:txBody>
      </p:sp>
      <p:sp>
        <p:nvSpPr>
          <p:cNvPr id="15" name="TextBox 14"/>
          <p:cNvSpPr txBox="1"/>
          <p:nvPr/>
        </p:nvSpPr>
        <p:spPr>
          <a:xfrm>
            <a:off x="1324277" y="1879843"/>
            <a:ext cx="2067372" cy="830997"/>
          </a:xfrm>
          <a:prstGeom prst="rect">
            <a:avLst/>
          </a:prstGeom>
          <a:solidFill>
            <a:schemeClr val="bg1"/>
          </a:solidFill>
        </p:spPr>
        <p:txBody>
          <a:bodyPr wrap="square" rtlCol="0">
            <a:spAutoFit/>
          </a:bodyPr>
          <a:lstStyle/>
          <a:p>
            <a:pPr algn="ctr"/>
            <a:r>
              <a:rPr lang="en-US" dirty="0" smtClean="0"/>
              <a:t>Ornithine decarboxylase</a:t>
            </a:r>
            <a:endParaRPr lang="ru-RU" dirty="0"/>
          </a:p>
        </p:txBody>
      </p:sp>
      <p:sp>
        <p:nvSpPr>
          <p:cNvPr id="16" name="TextBox 15"/>
          <p:cNvSpPr txBox="1"/>
          <p:nvPr/>
        </p:nvSpPr>
        <p:spPr>
          <a:xfrm>
            <a:off x="5542088" y="1913578"/>
            <a:ext cx="2499732" cy="400110"/>
          </a:xfrm>
          <a:prstGeom prst="rect">
            <a:avLst/>
          </a:prstGeom>
          <a:solidFill>
            <a:schemeClr val="bg1"/>
          </a:solidFill>
        </p:spPr>
        <p:txBody>
          <a:bodyPr wrap="square" rtlCol="0">
            <a:spAutoFit/>
          </a:bodyPr>
          <a:lstStyle/>
          <a:p>
            <a:pPr algn="ctr"/>
            <a:r>
              <a:rPr lang="en-US" sz="2000" dirty="0" smtClean="0"/>
              <a:t>Lysine decarboxylase</a:t>
            </a:r>
            <a:endParaRPr lang="ru-RU" sz="2000" dirty="0"/>
          </a:p>
        </p:txBody>
      </p:sp>
      <p:sp>
        <p:nvSpPr>
          <p:cNvPr id="17" name="Прямоугольник 16">
            <a:extLst>
              <a:ext uri="{FF2B5EF4-FFF2-40B4-BE49-F238E27FC236}">
                <a16:creationId xmlns:a16="http://schemas.microsoft.com/office/drawing/2014/main" id="{73A886F4-F08D-D44A-90F1-F41CBB755D28}"/>
              </a:ext>
            </a:extLst>
          </p:cNvPr>
          <p:cNvSpPr/>
          <p:nvPr/>
        </p:nvSpPr>
        <p:spPr>
          <a:xfrm>
            <a:off x="3220710" y="3568090"/>
            <a:ext cx="1368232" cy="32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Putrescine</a:t>
            </a:r>
            <a:endParaRPr lang="ru-RU" sz="2000" b="1" dirty="0">
              <a:solidFill>
                <a:schemeClr val="tx1"/>
              </a:solidFill>
            </a:endParaRPr>
          </a:p>
        </p:txBody>
      </p:sp>
    </p:spTree>
    <p:extLst>
      <p:ext uri="{BB962C8B-B14F-4D97-AF65-F5344CB8AC3E}">
        <p14:creationId xmlns:p14="http://schemas.microsoft.com/office/powerpoint/2010/main" val="10342348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2875" y="-142875"/>
            <a:ext cx="8858250" cy="1071563"/>
          </a:xfrm>
        </p:spPr>
        <p:txBody>
          <a:bodyPr/>
          <a:lstStyle/>
          <a:p>
            <a:pPr eaLnBrk="1" hangingPunct="1"/>
            <a:r>
              <a:rPr lang="en-US" altLang="ru-RU" sz="3200" b="1" dirty="0">
                <a:solidFill>
                  <a:srgbClr val="FF0000"/>
                </a:solidFill>
              </a:rPr>
              <a:t>α-decarboxylation of ornithine and lysine</a:t>
            </a:r>
            <a:endParaRPr lang="ru-RU" altLang="ru-RU" sz="3200" dirty="0" smtClean="0">
              <a:solidFill>
                <a:srgbClr val="FF0000"/>
              </a:solidFill>
            </a:endParaRPr>
          </a:p>
        </p:txBody>
      </p:sp>
      <p:sp>
        <p:nvSpPr>
          <p:cNvPr id="33795" name="Rectangle 3"/>
          <p:cNvSpPr>
            <a:spLocks noGrp="1" noChangeArrowheads="1"/>
          </p:cNvSpPr>
          <p:nvPr>
            <p:ph type="body" idx="1"/>
          </p:nvPr>
        </p:nvSpPr>
        <p:spPr>
          <a:xfrm>
            <a:off x="827584" y="4725144"/>
            <a:ext cx="7596336" cy="1928813"/>
          </a:xfrm>
        </p:spPr>
        <p:txBody>
          <a:bodyPr/>
          <a:lstStyle/>
          <a:p>
            <a:pPr algn="ctr" eaLnBrk="1" hangingPunct="1">
              <a:lnSpc>
                <a:spcPct val="80000"/>
              </a:lnSpc>
              <a:buFontTx/>
              <a:buNone/>
            </a:pPr>
            <a:r>
              <a:rPr lang="en-US" altLang="ru-RU" sz="2100" b="1" i="1" dirty="0"/>
              <a:t>Functions of polyamines (putrescine, </a:t>
            </a:r>
            <a:r>
              <a:rPr lang="en-US" altLang="ru-RU" sz="2100" b="1" i="1" dirty="0" err="1"/>
              <a:t>spermine</a:t>
            </a:r>
            <a:r>
              <a:rPr lang="en-US" altLang="ru-RU" sz="2100" b="1" i="1" dirty="0"/>
              <a:t> and spermidine):</a:t>
            </a:r>
          </a:p>
          <a:p>
            <a:pPr algn="just" eaLnBrk="1" hangingPunct="1">
              <a:lnSpc>
                <a:spcPct val="80000"/>
              </a:lnSpc>
              <a:buFontTx/>
              <a:buNone/>
            </a:pPr>
            <a:r>
              <a:rPr lang="en-US" altLang="ru-RU" sz="2100" dirty="0"/>
              <a:t>1) due to the large positive charge, they bind to DNA and RNA molecules;</a:t>
            </a:r>
          </a:p>
          <a:p>
            <a:pPr algn="just" eaLnBrk="1" hangingPunct="1">
              <a:lnSpc>
                <a:spcPct val="80000"/>
              </a:lnSpc>
              <a:buFontTx/>
              <a:buNone/>
            </a:pPr>
            <a:r>
              <a:rPr lang="en-US" altLang="ru-RU" sz="2100" dirty="0"/>
              <a:t>2) stabilize the structure of membranes;</a:t>
            </a:r>
          </a:p>
          <a:p>
            <a:pPr algn="just" eaLnBrk="1" hangingPunct="1">
              <a:lnSpc>
                <a:spcPct val="80000"/>
              </a:lnSpc>
              <a:buFontTx/>
              <a:buNone/>
            </a:pPr>
            <a:r>
              <a:rPr lang="en-US" altLang="ru-RU" sz="2100" dirty="0"/>
              <a:t>3) participate in DNA replication;</a:t>
            </a:r>
          </a:p>
          <a:p>
            <a:pPr algn="just" eaLnBrk="1" hangingPunct="1">
              <a:lnSpc>
                <a:spcPct val="80000"/>
              </a:lnSpc>
              <a:buFontTx/>
              <a:buNone/>
            </a:pPr>
            <a:r>
              <a:rPr lang="en-US" altLang="ru-RU" sz="2100" dirty="0"/>
              <a:t>4) stimulate transcription and translation.</a:t>
            </a:r>
            <a:endParaRPr lang="ru-RU" altLang="ru-RU" sz="2100" dirty="0" smtClean="0"/>
          </a:p>
        </p:txBody>
      </p:sp>
      <p:pic>
        <p:nvPicPr>
          <p:cNvPr id="33796" name="Рисунок 7" descr="E:\Наташа\Temp\обмен белков\img1030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4189"/>
          <a:stretch>
            <a:fillRect/>
          </a:stretch>
        </p:blipFill>
        <p:spPr bwMode="auto">
          <a:xfrm>
            <a:off x="3844925" y="714375"/>
            <a:ext cx="4298950" cy="39655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3797" name="Прямоугольник 6"/>
          <p:cNvSpPr>
            <a:spLocks noChangeArrowheads="1"/>
          </p:cNvSpPr>
          <p:nvPr/>
        </p:nvSpPr>
        <p:spPr bwMode="auto">
          <a:xfrm>
            <a:off x="357188" y="1285875"/>
            <a:ext cx="29289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80000"/>
              </a:lnSpc>
              <a:spcBef>
                <a:spcPct val="0"/>
              </a:spcBef>
              <a:buFontTx/>
              <a:buNone/>
            </a:pPr>
            <a:r>
              <a:rPr lang="en-US" altLang="ru-RU" sz="2400" dirty="0">
                <a:solidFill>
                  <a:srgbClr val="000000"/>
                </a:solidFill>
              </a:rPr>
              <a:t>From putrescine </a:t>
            </a:r>
            <a:r>
              <a:rPr lang="en-US" altLang="ru-RU" sz="2400" dirty="0" err="1">
                <a:solidFill>
                  <a:srgbClr val="000000"/>
                </a:solidFill>
              </a:rPr>
              <a:t>spermine</a:t>
            </a:r>
            <a:r>
              <a:rPr lang="en-US" altLang="ru-RU" sz="2400" dirty="0">
                <a:solidFill>
                  <a:srgbClr val="000000"/>
                </a:solidFill>
              </a:rPr>
              <a:t> and spermidine are formed, which are found in the nuclei of cells of all human organs.</a:t>
            </a:r>
            <a:endParaRPr lang="ru-RU" altLang="ru-RU" sz="2400" b="1" i="1" dirty="0">
              <a:solidFill>
                <a:srgbClr val="000000"/>
              </a:solidFill>
            </a:endParaRPr>
          </a:p>
        </p:txBody>
      </p:sp>
    </p:spTree>
    <p:extLst>
      <p:ext uri="{BB962C8B-B14F-4D97-AF65-F5344CB8AC3E}">
        <p14:creationId xmlns:p14="http://schemas.microsoft.com/office/powerpoint/2010/main" val="31118845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85750"/>
            <a:ext cx="8229600" cy="1143000"/>
          </a:xfrm>
        </p:spPr>
        <p:txBody>
          <a:bodyPr/>
          <a:lstStyle/>
          <a:p>
            <a:pPr eaLnBrk="1" hangingPunct="1"/>
            <a:r>
              <a:rPr lang="el-GR" altLang="ru-RU" sz="3600" b="1" dirty="0">
                <a:solidFill>
                  <a:srgbClr val="FF0000"/>
                </a:solidFill>
              </a:rPr>
              <a:t>ω-</a:t>
            </a:r>
            <a:r>
              <a:rPr lang="en-US" altLang="ru-RU" sz="3600" b="1" dirty="0">
                <a:solidFill>
                  <a:srgbClr val="FF0000"/>
                </a:solidFill>
              </a:rPr>
              <a:t>decarboxylation of glutamate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0843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7892" name="AutoShape 4"/>
          <p:cNvSpPr>
            <a:spLocks noChangeArrowheads="1"/>
          </p:cNvSpPr>
          <p:nvPr/>
        </p:nvSpPr>
        <p:spPr bwMode="auto">
          <a:xfrm>
            <a:off x="1401763" y="17240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7893" name="Text Box 5"/>
          <p:cNvSpPr txBox="1">
            <a:spLocks noChangeArrowheads="1"/>
          </p:cNvSpPr>
          <p:nvPr/>
        </p:nvSpPr>
        <p:spPr bwMode="auto">
          <a:xfrm>
            <a:off x="1473200" y="17954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dirty="0">
                <a:solidFill>
                  <a:srgbClr val="000000"/>
                </a:solidFill>
                <a:latin typeface="Arial" pitchFamily="34" charset="0"/>
                <a:cs typeface="Arial" pitchFamily="34" charset="0"/>
              </a:rPr>
              <a:t>decarboxylase</a:t>
            </a:r>
            <a:endParaRPr lang="ru-RU" altLang="ru-RU" sz="1800" dirty="0" smtClean="0">
              <a:solidFill>
                <a:srgbClr val="000000"/>
              </a:solidFill>
              <a:latin typeface="Arial" pitchFamily="34" charset="0"/>
              <a:cs typeface="Arial" pitchFamily="34" charset="0"/>
            </a:endParaRPr>
          </a:p>
        </p:txBody>
      </p:sp>
      <p:sp>
        <p:nvSpPr>
          <p:cNvPr id="37894" name="Text Box 6"/>
          <p:cNvSpPr txBox="1">
            <a:spLocks noChangeArrowheads="1"/>
          </p:cNvSpPr>
          <p:nvPr/>
        </p:nvSpPr>
        <p:spPr bwMode="auto">
          <a:xfrm>
            <a:off x="466725" y="5715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5" name="Text Box 7"/>
          <p:cNvSpPr txBox="1">
            <a:spLocks noChangeArrowheads="1"/>
          </p:cNvSpPr>
          <p:nvPr/>
        </p:nvSpPr>
        <p:spPr bwMode="auto">
          <a:xfrm>
            <a:off x="466725" y="107473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6" name="Text Box 8"/>
          <p:cNvSpPr txBox="1">
            <a:spLocks noChangeArrowheads="1"/>
          </p:cNvSpPr>
          <p:nvPr/>
        </p:nvSpPr>
        <p:spPr bwMode="auto">
          <a:xfrm>
            <a:off x="466725" y="16510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7" name="Text Box 9"/>
          <p:cNvSpPr txBox="1">
            <a:spLocks noChangeArrowheads="1"/>
          </p:cNvSpPr>
          <p:nvPr/>
        </p:nvSpPr>
        <p:spPr bwMode="auto">
          <a:xfrm>
            <a:off x="466725" y="215582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8" name="Text Box 10"/>
          <p:cNvSpPr txBox="1">
            <a:spLocks noChangeArrowheads="1"/>
          </p:cNvSpPr>
          <p:nvPr/>
        </p:nvSpPr>
        <p:spPr bwMode="auto">
          <a:xfrm>
            <a:off x="466725" y="265906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9" name="Text Box 11"/>
          <p:cNvSpPr txBox="1">
            <a:spLocks noChangeArrowheads="1"/>
          </p:cNvSpPr>
          <p:nvPr/>
        </p:nvSpPr>
        <p:spPr bwMode="auto">
          <a:xfrm>
            <a:off x="395288" y="30908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Glutamate</a:t>
            </a:r>
            <a:endParaRPr lang="ru-RU" altLang="ru-RU" sz="1800" b="1" dirty="0" smtClean="0">
              <a:solidFill>
                <a:srgbClr val="000000"/>
              </a:solidFill>
              <a:latin typeface="Arial" pitchFamily="34" charset="0"/>
              <a:cs typeface="Arial" pitchFamily="34" charset="0"/>
            </a:endParaRPr>
          </a:p>
        </p:txBody>
      </p:sp>
      <p:sp>
        <p:nvSpPr>
          <p:cNvPr id="37900" name="Line 12"/>
          <p:cNvSpPr>
            <a:spLocks noChangeShapeType="1"/>
          </p:cNvSpPr>
          <p:nvPr/>
        </p:nvSpPr>
        <p:spPr bwMode="auto">
          <a:xfrm>
            <a:off x="611188" y="931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1" name="Line 13"/>
          <p:cNvSpPr>
            <a:spLocks noChangeShapeType="1"/>
          </p:cNvSpPr>
          <p:nvPr/>
        </p:nvSpPr>
        <p:spPr bwMode="auto">
          <a:xfrm>
            <a:off x="611188"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2" name="Line 14"/>
          <p:cNvSpPr>
            <a:spLocks noChangeShapeType="1"/>
          </p:cNvSpPr>
          <p:nvPr/>
        </p:nvSpPr>
        <p:spPr bwMode="auto">
          <a:xfrm>
            <a:off x="611188"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3" name="Line 15"/>
          <p:cNvSpPr>
            <a:spLocks noChangeShapeType="1"/>
          </p:cNvSpPr>
          <p:nvPr/>
        </p:nvSpPr>
        <p:spPr bwMode="auto">
          <a:xfrm>
            <a:off x="611188" y="2516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5" name="Text Box 17"/>
          <p:cNvSpPr txBox="1">
            <a:spLocks noChangeArrowheads="1"/>
          </p:cNvSpPr>
          <p:nvPr/>
        </p:nvSpPr>
        <p:spPr bwMode="auto">
          <a:xfrm>
            <a:off x="3922713" y="107473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ru-RU" altLang="ru-RU" sz="1800" baseline="-25000" smtClean="0">
                <a:solidFill>
                  <a:srgbClr val="000000"/>
                </a:solidFill>
                <a:latin typeface="Arial" pitchFamily="34" charset="0"/>
                <a:cs typeface="Arial" pitchFamily="34" charset="0"/>
              </a:rPr>
              <a:t>3</a:t>
            </a:r>
          </a:p>
        </p:txBody>
      </p:sp>
      <p:sp>
        <p:nvSpPr>
          <p:cNvPr id="37906" name="Text Box 18"/>
          <p:cNvSpPr txBox="1">
            <a:spLocks noChangeArrowheads="1"/>
          </p:cNvSpPr>
          <p:nvPr/>
        </p:nvSpPr>
        <p:spPr bwMode="auto">
          <a:xfrm>
            <a:off x="3922713" y="1644650"/>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08" name="Line 20"/>
          <p:cNvSpPr>
            <a:spLocks noChangeShapeType="1"/>
          </p:cNvSpPr>
          <p:nvPr/>
        </p:nvSpPr>
        <p:spPr bwMode="auto">
          <a:xfrm>
            <a:off x="4067175"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9" name="Text Box 21"/>
          <p:cNvSpPr txBox="1">
            <a:spLocks noChangeArrowheads="1"/>
          </p:cNvSpPr>
          <p:nvPr/>
        </p:nvSpPr>
        <p:spPr bwMode="auto">
          <a:xfrm>
            <a:off x="3924299" y="2155825"/>
            <a:ext cx="1258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a:solidFill>
                  <a:srgbClr val="000000"/>
                </a:solidFill>
                <a:latin typeface="Arial" pitchFamily="34" charset="0"/>
                <a:cs typeface="Arial" pitchFamily="34" charset="0"/>
              </a:rPr>
              <a:t>CHNH</a:t>
            </a:r>
            <a:r>
              <a:rPr lang="en-US" altLang="ru-RU" sz="1800" baseline="-25000">
                <a:solidFill>
                  <a:srgbClr val="000000"/>
                </a:solidFill>
                <a:latin typeface="Arial" pitchFamily="34" charset="0"/>
                <a:cs typeface="Arial" pitchFamily="34" charset="0"/>
              </a:rPr>
              <a:t>2</a:t>
            </a:r>
            <a:endParaRPr lang="ru-RU" altLang="ru-RU" sz="1800" baseline="-25000">
              <a:solidFill>
                <a:srgbClr val="000000"/>
              </a:solidFill>
              <a:latin typeface="Arial" pitchFamily="34" charset="0"/>
              <a:cs typeface="Arial" pitchFamily="34" charset="0"/>
            </a:endParaRPr>
          </a:p>
        </p:txBody>
      </p:sp>
      <p:sp>
        <p:nvSpPr>
          <p:cNvPr id="37910" name="Line 22"/>
          <p:cNvSpPr>
            <a:spLocks noChangeShapeType="1"/>
          </p:cNvSpPr>
          <p:nvPr/>
        </p:nvSpPr>
        <p:spPr bwMode="auto">
          <a:xfrm>
            <a:off x="4068763"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11" name="Text Box 23"/>
          <p:cNvSpPr txBox="1">
            <a:spLocks noChangeArrowheads="1"/>
          </p:cNvSpPr>
          <p:nvPr/>
        </p:nvSpPr>
        <p:spPr bwMode="auto">
          <a:xfrm>
            <a:off x="3922713" y="2659063"/>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a:solidFill>
                  <a:srgbClr val="000000"/>
                </a:solidFill>
                <a:latin typeface="Arial" pitchFamily="34" charset="0"/>
                <a:cs typeface="Arial" pitchFamily="34" charset="0"/>
              </a:rPr>
              <a:t>COOH</a:t>
            </a:r>
            <a:endParaRPr lang="ru-RU" altLang="ru-RU" sz="1800" baseline="-25000" smtClean="0">
              <a:solidFill>
                <a:srgbClr val="000000"/>
              </a:solidFill>
              <a:latin typeface="Arial" pitchFamily="34" charset="0"/>
              <a:cs typeface="Arial" pitchFamily="34" charset="0"/>
            </a:endParaRPr>
          </a:p>
        </p:txBody>
      </p:sp>
      <p:sp>
        <p:nvSpPr>
          <p:cNvPr id="37912" name="Line 24"/>
          <p:cNvSpPr>
            <a:spLocks noChangeShapeType="1"/>
          </p:cNvSpPr>
          <p:nvPr/>
        </p:nvSpPr>
        <p:spPr bwMode="auto">
          <a:xfrm>
            <a:off x="4067175" y="24431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28697" name="Text Box 25"/>
          <p:cNvSpPr txBox="1">
            <a:spLocks noChangeArrowheads="1"/>
          </p:cNvSpPr>
          <p:nvPr/>
        </p:nvSpPr>
        <p:spPr bwMode="auto">
          <a:xfrm>
            <a:off x="3346450" y="3090863"/>
            <a:ext cx="3673475" cy="366712"/>
          </a:xfrm>
          <a:prstGeom prst="rect">
            <a:avLst/>
          </a:prstGeom>
          <a:noFill/>
          <a:ln w="9525">
            <a:noFill/>
            <a:miter lim="800000"/>
            <a:headEnd/>
            <a:tailEnd/>
          </a:ln>
          <a:effectLst/>
        </p:spPr>
        <p:txBody>
          <a:bodyPr>
            <a:spAutoFit/>
          </a:bodyPr>
          <a:lstStyle/>
          <a:p>
            <a:pPr>
              <a:spcBef>
                <a:spcPct val="50000"/>
              </a:spcBef>
              <a:defRPr/>
            </a:pPr>
            <a:r>
              <a:rPr lang="el-GR" sz="1800" b="1" i="1" dirty="0">
                <a:solidFill>
                  <a:srgbClr val="000000"/>
                </a:solidFill>
                <a:effectLst>
                  <a:outerShdw blurRad="38100" dist="38100" dir="2700000" algn="tl">
                    <a:srgbClr val="C0C0C0"/>
                  </a:outerShdw>
                </a:effectLst>
                <a:latin typeface="Arial" charset="0"/>
                <a:cs typeface="Arial" charset="0"/>
              </a:rPr>
              <a:t>α-</a:t>
            </a:r>
            <a:r>
              <a:rPr lang="en-US" sz="1800" b="1" i="1" dirty="0">
                <a:solidFill>
                  <a:srgbClr val="000000"/>
                </a:solidFill>
                <a:effectLst>
                  <a:outerShdw blurRad="38100" dist="38100" dir="2700000" algn="tl">
                    <a:srgbClr val="C0C0C0"/>
                  </a:outerShdw>
                </a:effectLst>
                <a:latin typeface="Arial" charset="0"/>
                <a:cs typeface="Arial" charset="0"/>
              </a:rPr>
              <a:t>aminobutyric acid</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37914" name="Rectangle 26"/>
          <p:cNvSpPr>
            <a:spLocks noGrp="1" noChangeArrowheads="1"/>
          </p:cNvSpPr>
          <p:nvPr>
            <p:ph type="body" idx="1"/>
          </p:nvPr>
        </p:nvSpPr>
        <p:spPr>
          <a:xfrm>
            <a:off x="0" y="3530600"/>
            <a:ext cx="9144000" cy="2590800"/>
          </a:xfrm>
          <a:noFill/>
        </p:spPr>
        <p:txBody>
          <a:bodyPr/>
          <a:lstStyle/>
          <a:p>
            <a:pPr eaLnBrk="1" hangingPunct="1">
              <a:buFontTx/>
              <a:buNone/>
            </a:pPr>
            <a:r>
              <a:rPr lang="el-GR" altLang="ru-RU" sz="2400" b="1" i="1" dirty="0"/>
              <a:t>α-</a:t>
            </a:r>
            <a:r>
              <a:rPr lang="en-US" altLang="ru-RU" sz="2400" b="1" i="1" dirty="0"/>
              <a:t>aminobutyric acid (</a:t>
            </a:r>
            <a:r>
              <a:rPr lang="en-US" altLang="ru-RU" sz="2400" b="1" i="1" dirty="0" err="1"/>
              <a:t>butyrine</a:t>
            </a:r>
            <a:r>
              <a:rPr lang="en-US" altLang="ru-RU" sz="2400" b="1" i="1" dirty="0"/>
              <a:t>, </a:t>
            </a:r>
            <a:r>
              <a:rPr lang="en-US" altLang="ru-RU" sz="2400" b="1" i="1" dirty="0" err="1"/>
              <a:t>ethylglycine</a:t>
            </a:r>
            <a:r>
              <a:rPr lang="en-US" altLang="ru-RU" sz="2400" b="1" i="1" dirty="0"/>
              <a:t>):</a:t>
            </a:r>
          </a:p>
          <a:p>
            <a:pPr eaLnBrk="1" hangingPunct="1">
              <a:buFontTx/>
              <a:buNone/>
            </a:pPr>
            <a:r>
              <a:rPr lang="en-US" altLang="ru-RU" sz="2400" b="1" i="1" dirty="0"/>
              <a:t>1) participates in the biosynthesis of ophthalmic acid</a:t>
            </a:r>
            <a:endParaRPr lang="ru-RU" altLang="ru-RU" sz="2400" dirty="0" smtClean="0"/>
          </a:p>
        </p:txBody>
      </p:sp>
      <p:sp>
        <p:nvSpPr>
          <p:cNvPr id="37915" name="Text Box 27"/>
          <p:cNvSpPr txBox="1">
            <a:spLocks noChangeArrowheads="1"/>
          </p:cNvSpPr>
          <p:nvPr/>
        </p:nvSpPr>
        <p:spPr bwMode="auto">
          <a:xfrm>
            <a:off x="2987675" y="8588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6" name="AutoShape 28"/>
          <p:cNvSpPr>
            <a:spLocks noChangeArrowheads="1"/>
          </p:cNvSpPr>
          <p:nvPr/>
        </p:nvSpPr>
        <p:spPr bwMode="auto">
          <a:xfrm rot="-1942087">
            <a:off x="2555875" y="14414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0" name="Овал 29"/>
          <p:cNvSpPr/>
          <p:nvPr/>
        </p:nvSpPr>
        <p:spPr>
          <a:xfrm>
            <a:off x="501528" y="470694"/>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31" name="Скругленная соединительная линия 30"/>
          <p:cNvCxnSpPr>
            <a:endCxn id="37915" idx="1"/>
          </p:cNvCxnSpPr>
          <p:nvPr/>
        </p:nvCxnSpPr>
        <p:spPr>
          <a:xfrm>
            <a:off x="1084199" y="884116"/>
            <a:ext cx="1903476" cy="158078"/>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9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strVal val="#ppt_w*0.70"/>
                                          </p:val>
                                        </p:tav>
                                        <p:tav tm="100000">
                                          <p:val>
                                            <p:strVal val="#ppt_w"/>
                                          </p:val>
                                        </p:tav>
                                      </p:tavLst>
                                    </p:anim>
                                    <p:anim calcmode="lin" valueType="num">
                                      <p:cBhvr>
                                        <p:cTn id="8" dur="2000" fill="hold"/>
                                        <p:tgtEl>
                                          <p:spTgt spid="30"/>
                                        </p:tgtEl>
                                        <p:attrNameLst>
                                          <p:attrName>ppt_h</p:attrName>
                                        </p:attrNameLst>
                                      </p:cBhvr>
                                      <p:tavLst>
                                        <p:tav tm="0">
                                          <p:val>
                                            <p:strVal val="#ppt_h"/>
                                          </p:val>
                                        </p:tav>
                                        <p:tav tm="100000">
                                          <p:val>
                                            <p:strVal val="#ppt_h"/>
                                          </p:val>
                                        </p:tav>
                                      </p:tavLst>
                                    </p:anim>
                                    <p:animEffect transition="in" filter="fade">
                                      <p:cBhvr>
                                        <p:cTn id="9" dur="2000"/>
                                        <p:tgtEl>
                                          <p:spTgt spid="30"/>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2000" fill="hold"/>
                                        <p:tgtEl>
                                          <p:spTgt spid="31"/>
                                        </p:tgtEl>
                                        <p:attrNameLst>
                                          <p:attrName>ppt_w</p:attrName>
                                        </p:attrNameLst>
                                      </p:cBhvr>
                                      <p:tavLst>
                                        <p:tav tm="0">
                                          <p:val>
                                            <p:strVal val="#ppt_w*0.70"/>
                                          </p:val>
                                        </p:tav>
                                        <p:tav tm="100000">
                                          <p:val>
                                            <p:strVal val="#ppt_w"/>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animEffect transition="in" filter="fade">
                                      <p:cBhvr>
                                        <p:cTn id="1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одержимое 7"/>
          <p:cNvGraphicFramePr>
            <a:graphicFrameLocks noGrp="1"/>
          </p:cNvGraphicFramePr>
          <p:nvPr>
            <p:ph idx="1"/>
            <p:extLst>
              <p:ext uri="{D42A27DB-BD31-4B8C-83A1-F6EECF244321}">
                <p14:modId xmlns:p14="http://schemas.microsoft.com/office/powerpoint/2010/main" val="2120824067"/>
              </p:ext>
            </p:extLst>
          </p:nvPr>
        </p:nvGraphicFramePr>
        <p:xfrm>
          <a:off x="1835696" y="1124744"/>
          <a:ext cx="579613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3" name="Заголовок 1"/>
          <p:cNvSpPr>
            <a:spLocks noGrp="1"/>
          </p:cNvSpPr>
          <p:nvPr>
            <p:ph type="title"/>
          </p:nvPr>
        </p:nvSpPr>
        <p:spPr>
          <a:xfrm>
            <a:off x="467544" y="188640"/>
            <a:ext cx="8229600" cy="792088"/>
          </a:xfrm>
        </p:spPr>
        <p:txBody>
          <a:bodyPr/>
          <a:lstStyle/>
          <a:p>
            <a:pPr eaLnBrk="1" hangingPunct="1"/>
            <a:r>
              <a:rPr lang="en-US" sz="3600" b="1" dirty="0">
                <a:solidFill>
                  <a:srgbClr val="FF0000"/>
                </a:solidFill>
              </a:rPr>
              <a:t>Classification of amino acids by radical</a:t>
            </a:r>
            <a:endParaRPr lang="ru-RU" sz="3600" b="1" dirty="0" smtClean="0">
              <a:solidFill>
                <a:srgbClr val="FF0000"/>
              </a:solidFill>
            </a:endParaRPr>
          </a:p>
        </p:txBody>
      </p:sp>
    </p:spTree>
    <p:extLst>
      <p:ext uri="{BB962C8B-B14F-4D97-AF65-F5344CB8AC3E}">
        <p14:creationId xmlns:p14="http://schemas.microsoft.com/office/powerpoint/2010/main" val="13692302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285750"/>
            <a:ext cx="9144000" cy="1143000"/>
          </a:xfrm>
        </p:spPr>
        <p:txBody>
          <a:bodyPr/>
          <a:lstStyle/>
          <a:p>
            <a:pPr eaLnBrk="1" hangingPunct="1"/>
            <a:r>
              <a:rPr lang="en-US" altLang="ru-RU" sz="3600" b="1" dirty="0">
                <a:solidFill>
                  <a:srgbClr val="FF0000"/>
                </a:solidFill>
              </a:rPr>
              <a:t>α- and ω- decarboxylation of aspartate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3401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7892" name="AutoShape 4"/>
          <p:cNvSpPr>
            <a:spLocks noChangeArrowheads="1"/>
          </p:cNvSpPr>
          <p:nvPr/>
        </p:nvSpPr>
        <p:spPr bwMode="auto">
          <a:xfrm>
            <a:off x="1401763" y="19798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7893" name="Text Box 5"/>
          <p:cNvSpPr txBox="1">
            <a:spLocks noChangeArrowheads="1"/>
          </p:cNvSpPr>
          <p:nvPr/>
        </p:nvSpPr>
        <p:spPr bwMode="auto">
          <a:xfrm>
            <a:off x="1473200" y="20512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dirty="0">
                <a:solidFill>
                  <a:srgbClr val="000000"/>
                </a:solidFill>
                <a:latin typeface="Arial" pitchFamily="34" charset="0"/>
                <a:cs typeface="Arial" pitchFamily="34" charset="0"/>
              </a:rPr>
              <a:t>decarboxylase</a:t>
            </a:r>
            <a:endParaRPr lang="ru-RU" altLang="ru-RU" sz="1800" dirty="0" smtClean="0">
              <a:solidFill>
                <a:srgbClr val="000000"/>
              </a:solidFill>
              <a:latin typeface="Arial" pitchFamily="34" charset="0"/>
              <a:cs typeface="Arial" pitchFamily="34" charset="0"/>
            </a:endParaRPr>
          </a:p>
        </p:txBody>
      </p:sp>
      <p:sp>
        <p:nvSpPr>
          <p:cNvPr id="37894" name="Text Box 6"/>
          <p:cNvSpPr txBox="1">
            <a:spLocks noChangeArrowheads="1"/>
          </p:cNvSpPr>
          <p:nvPr/>
        </p:nvSpPr>
        <p:spPr bwMode="auto">
          <a:xfrm>
            <a:off x="466725" y="8273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6" name="Text Box 8"/>
          <p:cNvSpPr txBox="1">
            <a:spLocks noChangeArrowheads="1"/>
          </p:cNvSpPr>
          <p:nvPr/>
        </p:nvSpPr>
        <p:spPr bwMode="auto">
          <a:xfrm>
            <a:off x="466725" y="1380544"/>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7" name="Text Box 9"/>
          <p:cNvSpPr txBox="1">
            <a:spLocks noChangeArrowheads="1"/>
          </p:cNvSpPr>
          <p:nvPr/>
        </p:nvSpPr>
        <p:spPr bwMode="auto">
          <a:xfrm>
            <a:off x="466725" y="1885369"/>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8" name="Text Box 10"/>
          <p:cNvSpPr txBox="1">
            <a:spLocks noChangeArrowheads="1"/>
          </p:cNvSpPr>
          <p:nvPr/>
        </p:nvSpPr>
        <p:spPr bwMode="auto">
          <a:xfrm>
            <a:off x="466725" y="2388607"/>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9" name="Text Box 11"/>
          <p:cNvSpPr txBox="1">
            <a:spLocks noChangeArrowheads="1"/>
          </p:cNvSpPr>
          <p:nvPr/>
        </p:nvSpPr>
        <p:spPr bwMode="auto">
          <a:xfrm>
            <a:off x="215106" y="2706900"/>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Aspartate</a:t>
            </a:r>
            <a:endParaRPr lang="ru-RU" altLang="ru-RU" sz="1800" b="1" dirty="0" smtClean="0">
              <a:solidFill>
                <a:srgbClr val="000000"/>
              </a:solidFill>
              <a:latin typeface="Arial" pitchFamily="34" charset="0"/>
              <a:cs typeface="Arial" pitchFamily="34" charset="0"/>
            </a:endParaRPr>
          </a:p>
        </p:txBody>
      </p:sp>
      <p:sp>
        <p:nvSpPr>
          <p:cNvPr id="37900" name="Line 12"/>
          <p:cNvSpPr>
            <a:spLocks noChangeShapeType="1"/>
          </p:cNvSpPr>
          <p:nvPr/>
        </p:nvSpPr>
        <p:spPr bwMode="auto">
          <a:xfrm>
            <a:off x="611188"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2" name="Line 14"/>
          <p:cNvSpPr>
            <a:spLocks noChangeShapeType="1"/>
          </p:cNvSpPr>
          <p:nvPr/>
        </p:nvSpPr>
        <p:spPr bwMode="auto">
          <a:xfrm>
            <a:off x="611188" y="174090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3" name="Line 15"/>
          <p:cNvSpPr>
            <a:spLocks noChangeShapeType="1"/>
          </p:cNvSpPr>
          <p:nvPr/>
        </p:nvSpPr>
        <p:spPr bwMode="auto">
          <a:xfrm>
            <a:off x="611188" y="2245732"/>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4" name="Text Box 16"/>
          <p:cNvSpPr txBox="1">
            <a:spLocks noChangeArrowheads="1"/>
          </p:cNvSpPr>
          <p:nvPr/>
        </p:nvSpPr>
        <p:spPr bwMode="auto">
          <a:xfrm>
            <a:off x="3922713" y="8273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906" name="Text Box 18"/>
          <p:cNvSpPr txBox="1">
            <a:spLocks noChangeArrowheads="1"/>
          </p:cNvSpPr>
          <p:nvPr/>
        </p:nvSpPr>
        <p:spPr bwMode="auto">
          <a:xfrm>
            <a:off x="3922713" y="1380544"/>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07" name="Line 19"/>
          <p:cNvSpPr>
            <a:spLocks noChangeShapeType="1"/>
          </p:cNvSpPr>
          <p:nvPr/>
        </p:nvSpPr>
        <p:spPr bwMode="auto">
          <a:xfrm>
            <a:off x="4067175"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9" name="Text Box 21"/>
          <p:cNvSpPr txBox="1">
            <a:spLocks noChangeArrowheads="1"/>
          </p:cNvSpPr>
          <p:nvPr/>
        </p:nvSpPr>
        <p:spPr bwMode="auto">
          <a:xfrm>
            <a:off x="3924300" y="1891719"/>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0" name="Line 22"/>
          <p:cNvSpPr>
            <a:spLocks noChangeShapeType="1"/>
          </p:cNvSpPr>
          <p:nvPr/>
        </p:nvSpPr>
        <p:spPr bwMode="auto">
          <a:xfrm>
            <a:off x="4068763" y="17472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11" name="Text Box 23"/>
          <p:cNvSpPr txBox="1">
            <a:spLocks noChangeArrowheads="1"/>
          </p:cNvSpPr>
          <p:nvPr/>
        </p:nvSpPr>
        <p:spPr bwMode="auto">
          <a:xfrm>
            <a:off x="3922713" y="2394957"/>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2" name="Line 24"/>
          <p:cNvSpPr>
            <a:spLocks noChangeShapeType="1"/>
          </p:cNvSpPr>
          <p:nvPr/>
        </p:nvSpPr>
        <p:spPr bwMode="auto">
          <a:xfrm>
            <a:off x="4067175" y="21790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28697" name="Text Box 25"/>
          <p:cNvSpPr txBox="1">
            <a:spLocks noChangeArrowheads="1"/>
          </p:cNvSpPr>
          <p:nvPr/>
        </p:nvSpPr>
        <p:spPr bwMode="auto">
          <a:xfrm>
            <a:off x="3633788" y="2693534"/>
            <a:ext cx="1435163" cy="369332"/>
          </a:xfrm>
          <a:prstGeom prst="rect">
            <a:avLst/>
          </a:prstGeom>
          <a:noFill/>
          <a:ln w="9525">
            <a:noFill/>
            <a:miter lim="800000"/>
            <a:headEnd/>
            <a:tailEnd/>
          </a:ln>
          <a:effectLst/>
        </p:spPr>
        <p:txBody>
          <a:bodyPr wrap="square">
            <a:spAutoFit/>
          </a:bodyPr>
          <a:lstStyle/>
          <a:p>
            <a:pPr>
              <a:spcBef>
                <a:spcPct val="50000"/>
              </a:spcBef>
              <a:defRPr/>
            </a:pPr>
            <a:r>
              <a:rPr lang="en-US" sz="1800" b="1" i="1" dirty="0">
                <a:solidFill>
                  <a:srgbClr val="000000"/>
                </a:solidFill>
                <a:effectLst>
                  <a:outerShdw blurRad="38100" dist="38100" dir="2700000" algn="tl">
                    <a:srgbClr val="C0C0C0"/>
                  </a:outerShdw>
                </a:effectLst>
                <a:latin typeface="Arial" charset="0"/>
                <a:cs typeface="Arial" charset="0"/>
              </a:rPr>
              <a:t>ß-alanine</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37915" name="Text Box 27"/>
          <p:cNvSpPr txBox="1">
            <a:spLocks noChangeArrowheads="1"/>
          </p:cNvSpPr>
          <p:nvPr/>
        </p:nvSpPr>
        <p:spPr bwMode="auto">
          <a:xfrm>
            <a:off x="2987675" y="11146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6" name="AutoShape 28"/>
          <p:cNvSpPr>
            <a:spLocks noChangeArrowheads="1"/>
          </p:cNvSpPr>
          <p:nvPr/>
        </p:nvSpPr>
        <p:spPr bwMode="auto">
          <a:xfrm rot="-1942087">
            <a:off x="2555875" y="16972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0" name="Овал 29"/>
          <p:cNvSpPr/>
          <p:nvPr/>
        </p:nvSpPr>
        <p:spPr>
          <a:xfrm>
            <a:off x="514900" y="2287007"/>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31" name="Скругленная соединительная линия 30"/>
          <p:cNvCxnSpPr/>
          <p:nvPr/>
        </p:nvCxnSpPr>
        <p:spPr>
          <a:xfrm flipV="1">
            <a:off x="958727" y="1380544"/>
            <a:ext cx="2101105" cy="973139"/>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 Box 3"/>
          <p:cNvSpPr txBox="1">
            <a:spLocks noChangeArrowheads="1"/>
          </p:cNvSpPr>
          <p:nvPr/>
        </p:nvSpPr>
        <p:spPr bwMode="auto">
          <a:xfrm>
            <a:off x="2265363" y="5413712"/>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4" name="AutoShape 4"/>
          <p:cNvSpPr>
            <a:spLocks noChangeArrowheads="1"/>
          </p:cNvSpPr>
          <p:nvPr/>
        </p:nvSpPr>
        <p:spPr bwMode="auto">
          <a:xfrm>
            <a:off x="1401763" y="5053349"/>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5" name="Text Box 5"/>
          <p:cNvSpPr txBox="1">
            <a:spLocks noChangeArrowheads="1"/>
          </p:cNvSpPr>
          <p:nvPr/>
        </p:nvSpPr>
        <p:spPr bwMode="auto">
          <a:xfrm>
            <a:off x="1473200" y="5124787"/>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dirty="0">
                <a:solidFill>
                  <a:srgbClr val="000000"/>
                </a:solidFill>
                <a:latin typeface="Arial" pitchFamily="34" charset="0"/>
                <a:cs typeface="Arial" pitchFamily="34" charset="0"/>
              </a:rPr>
              <a:t>decarboxylase</a:t>
            </a:r>
            <a:endParaRPr lang="ru-RU" altLang="ru-RU" sz="1800" dirty="0" smtClean="0">
              <a:solidFill>
                <a:srgbClr val="000000"/>
              </a:solidFill>
              <a:latin typeface="Arial" pitchFamily="34" charset="0"/>
              <a:cs typeface="Arial" pitchFamily="34" charset="0"/>
            </a:endParaRPr>
          </a:p>
        </p:txBody>
      </p:sp>
      <p:sp>
        <p:nvSpPr>
          <p:cNvPr id="36" name="Text Box 6"/>
          <p:cNvSpPr txBox="1">
            <a:spLocks noChangeArrowheads="1"/>
          </p:cNvSpPr>
          <p:nvPr/>
        </p:nvSpPr>
        <p:spPr bwMode="auto">
          <a:xfrm>
            <a:off x="466725" y="3900824"/>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 name="Text Box 8"/>
          <p:cNvSpPr txBox="1">
            <a:spLocks noChangeArrowheads="1"/>
          </p:cNvSpPr>
          <p:nvPr/>
        </p:nvSpPr>
        <p:spPr bwMode="auto">
          <a:xfrm>
            <a:off x="466725" y="4454068"/>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8" name="Text Box 9"/>
          <p:cNvSpPr txBox="1">
            <a:spLocks noChangeArrowheads="1"/>
          </p:cNvSpPr>
          <p:nvPr/>
        </p:nvSpPr>
        <p:spPr bwMode="auto">
          <a:xfrm>
            <a:off x="466725" y="4958893"/>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9" name="Text Box 10"/>
          <p:cNvSpPr txBox="1">
            <a:spLocks noChangeArrowheads="1"/>
          </p:cNvSpPr>
          <p:nvPr/>
        </p:nvSpPr>
        <p:spPr bwMode="auto">
          <a:xfrm>
            <a:off x="466725" y="5462131"/>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40" name="Text Box 11"/>
          <p:cNvSpPr txBox="1">
            <a:spLocks noChangeArrowheads="1"/>
          </p:cNvSpPr>
          <p:nvPr/>
        </p:nvSpPr>
        <p:spPr bwMode="auto">
          <a:xfrm>
            <a:off x="215106" y="5780424"/>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Aspartate</a:t>
            </a:r>
            <a:endParaRPr lang="ru-RU" altLang="ru-RU" sz="1800" b="1" dirty="0" smtClean="0">
              <a:solidFill>
                <a:srgbClr val="000000"/>
              </a:solidFill>
              <a:latin typeface="Arial" pitchFamily="34" charset="0"/>
              <a:cs typeface="Arial" pitchFamily="34" charset="0"/>
            </a:endParaRPr>
          </a:p>
        </p:txBody>
      </p:sp>
      <p:sp>
        <p:nvSpPr>
          <p:cNvPr id="41" name="Line 12"/>
          <p:cNvSpPr>
            <a:spLocks noChangeShapeType="1"/>
          </p:cNvSpPr>
          <p:nvPr/>
        </p:nvSpPr>
        <p:spPr bwMode="auto">
          <a:xfrm>
            <a:off x="611188" y="426118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42" name="Line 14"/>
          <p:cNvSpPr>
            <a:spLocks noChangeShapeType="1"/>
          </p:cNvSpPr>
          <p:nvPr/>
        </p:nvSpPr>
        <p:spPr bwMode="auto">
          <a:xfrm>
            <a:off x="611188" y="481443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43" name="Line 15"/>
          <p:cNvSpPr>
            <a:spLocks noChangeShapeType="1"/>
          </p:cNvSpPr>
          <p:nvPr/>
        </p:nvSpPr>
        <p:spPr bwMode="auto">
          <a:xfrm>
            <a:off x="611188" y="5319256"/>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45" name="Text Box 18"/>
          <p:cNvSpPr txBox="1">
            <a:spLocks noChangeArrowheads="1"/>
          </p:cNvSpPr>
          <p:nvPr/>
        </p:nvSpPr>
        <p:spPr bwMode="auto">
          <a:xfrm>
            <a:off x="3922713" y="4454068"/>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ru-RU" altLang="ru-RU" sz="1800" baseline="-25000" smtClean="0">
                <a:solidFill>
                  <a:srgbClr val="000000"/>
                </a:solidFill>
                <a:latin typeface="Arial" pitchFamily="34" charset="0"/>
                <a:cs typeface="Arial" pitchFamily="34" charset="0"/>
              </a:rPr>
              <a:t>3</a:t>
            </a:r>
          </a:p>
        </p:txBody>
      </p:sp>
      <p:sp>
        <p:nvSpPr>
          <p:cNvPr id="48" name="Line 22"/>
          <p:cNvSpPr>
            <a:spLocks noChangeShapeType="1"/>
          </p:cNvSpPr>
          <p:nvPr/>
        </p:nvSpPr>
        <p:spPr bwMode="auto">
          <a:xfrm>
            <a:off x="4068763" y="482078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50" name="Line 24"/>
          <p:cNvSpPr>
            <a:spLocks noChangeShapeType="1"/>
          </p:cNvSpPr>
          <p:nvPr/>
        </p:nvSpPr>
        <p:spPr bwMode="auto">
          <a:xfrm>
            <a:off x="4067175" y="525258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51" name="Text Box 25"/>
          <p:cNvSpPr txBox="1">
            <a:spLocks noChangeArrowheads="1"/>
          </p:cNvSpPr>
          <p:nvPr/>
        </p:nvSpPr>
        <p:spPr bwMode="auto">
          <a:xfrm>
            <a:off x="3633788" y="5767058"/>
            <a:ext cx="1435163" cy="369332"/>
          </a:xfrm>
          <a:prstGeom prst="rect">
            <a:avLst/>
          </a:prstGeom>
          <a:noFill/>
          <a:ln w="9525">
            <a:noFill/>
            <a:miter lim="800000"/>
            <a:headEnd/>
            <a:tailEnd/>
          </a:ln>
          <a:effectLst/>
        </p:spPr>
        <p:txBody>
          <a:bodyPr wrap="square">
            <a:spAutoFit/>
          </a:bodyPr>
          <a:lstStyle/>
          <a:p>
            <a:pPr>
              <a:spcBef>
                <a:spcPct val="50000"/>
              </a:spcBef>
              <a:defRPr/>
            </a:pPr>
            <a:r>
              <a:rPr lang="el-GR" sz="1800" b="1" i="1" dirty="0">
                <a:solidFill>
                  <a:srgbClr val="000000"/>
                </a:solidFill>
                <a:effectLst>
                  <a:outerShdw blurRad="38100" dist="38100" dir="2700000" algn="tl">
                    <a:srgbClr val="C0C0C0"/>
                  </a:outerShdw>
                </a:effectLst>
                <a:latin typeface="Arial" charset="0"/>
                <a:cs typeface="Arial" charset="0"/>
              </a:rPr>
              <a:t>α-</a:t>
            </a:r>
            <a:r>
              <a:rPr lang="en-US" sz="1800" b="1" i="1" dirty="0">
                <a:solidFill>
                  <a:srgbClr val="000000"/>
                </a:solidFill>
                <a:effectLst>
                  <a:outerShdw blurRad="38100" dist="38100" dir="2700000" algn="tl">
                    <a:srgbClr val="C0C0C0"/>
                  </a:outerShdw>
                </a:effectLst>
                <a:latin typeface="Arial" charset="0"/>
                <a:cs typeface="Arial" charset="0"/>
              </a:rPr>
              <a:t>alanine</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52" name="Text Box 27"/>
          <p:cNvSpPr txBox="1">
            <a:spLocks noChangeArrowheads="1"/>
          </p:cNvSpPr>
          <p:nvPr/>
        </p:nvSpPr>
        <p:spPr bwMode="auto">
          <a:xfrm>
            <a:off x="2987675" y="4188162"/>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53" name="AutoShape 28"/>
          <p:cNvSpPr>
            <a:spLocks noChangeArrowheads="1"/>
          </p:cNvSpPr>
          <p:nvPr/>
        </p:nvSpPr>
        <p:spPr bwMode="auto">
          <a:xfrm rot="-1942087">
            <a:off x="2555875" y="4770774"/>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54" name="Овал 53"/>
          <p:cNvSpPr/>
          <p:nvPr/>
        </p:nvSpPr>
        <p:spPr>
          <a:xfrm>
            <a:off x="488888" y="3797637"/>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55" name="Скругленная соединительная линия 54"/>
          <p:cNvCxnSpPr>
            <a:stCxn id="36" idx="0"/>
          </p:cNvCxnSpPr>
          <p:nvPr/>
        </p:nvCxnSpPr>
        <p:spPr>
          <a:xfrm rot="16200000" flipH="1">
            <a:off x="1738671" y="3132909"/>
            <a:ext cx="553245" cy="2089075"/>
          </a:xfrm>
          <a:prstGeom prst="curvedConnector4">
            <a:avLst>
              <a:gd name="adj1" fmla="val -41320"/>
              <a:gd name="adj2" fmla="val 62063"/>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Text Box 9"/>
          <p:cNvSpPr txBox="1">
            <a:spLocks noChangeArrowheads="1"/>
          </p:cNvSpPr>
          <p:nvPr/>
        </p:nvSpPr>
        <p:spPr bwMode="auto">
          <a:xfrm>
            <a:off x="3922713" y="494751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60" name="Text Box 10"/>
          <p:cNvSpPr txBox="1">
            <a:spLocks noChangeArrowheads="1"/>
          </p:cNvSpPr>
          <p:nvPr/>
        </p:nvSpPr>
        <p:spPr bwMode="auto">
          <a:xfrm>
            <a:off x="3922712" y="5455112"/>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7278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strVal val="#ppt_w*0.70"/>
                                          </p:val>
                                        </p:tav>
                                        <p:tav tm="100000">
                                          <p:val>
                                            <p:strVal val="#ppt_w"/>
                                          </p:val>
                                        </p:tav>
                                      </p:tavLst>
                                    </p:anim>
                                    <p:anim calcmode="lin" valueType="num">
                                      <p:cBhvr>
                                        <p:cTn id="8" dur="2000" fill="hold"/>
                                        <p:tgtEl>
                                          <p:spTgt spid="30"/>
                                        </p:tgtEl>
                                        <p:attrNameLst>
                                          <p:attrName>ppt_h</p:attrName>
                                        </p:attrNameLst>
                                      </p:cBhvr>
                                      <p:tavLst>
                                        <p:tav tm="0">
                                          <p:val>
                                            <p:strVal val="#ppt_h"/>
                                          </p:val>
                                        </p:tav>
                                        <p:tav tm="100000">
                                          <p:val>
                                            <p:strVal val="#ppt_h"/>
                                          </p:val>
                                        </p:tav>
                                      </p:tavLst>
                                    </p:anim>
                                    <p:animEffect transition="in" filter="fade">
                                      <p:cBhvr>
                                        <p:cTn id="9" dur="2000"/>
                                        <p:tgtEl>
                                          <p:spTgt spid="30"/>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2000" fill="hold"/>
                                        <p:tgtEl>
                                          <p:spTgt spid="31"/>
                                        </p:tgtEl>
                                        <p:attrNameLst>
                                          <p:attrName>ppt_w</p:attrName>
                                        </p:attrNameLst>
                                      </p:cBhvr>
                                      <p:tavLst>
                                        <p:tav tm="0">
                                          <p:val>
                                            <p:strVal val="#ppt_w*0.70"/>
                                          </p:val>
                                        </p:tav>
                                        <p:tav tm="100000">
                                          <p:val>
                                            <p:strVal val="#ppt_w"/>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animEffect transition="in" filter="fade">
                                      <p:cBhvr>
                                        <p:cTn id="15" dur="2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2000" fill="hold"/>
                                        <p:tgtEl>
                                          <p:spTgt spid="54"/>
                                        </p:tgtEl>
                                        <p:attrNameLst>
                                          <p:attrName>ppt_w</p:attrName>
                                        </p:attrNameLst>
                                      </p:cBhvr>
                                      <p:tavLst>
                                        <p:tav tm="0">
                                          <p:val>
                                            <p:strVal val="#ppt_w*0.70"/>
                                          </p:val>
                                        </p:tav>
                                        <p:tav tm="100000">
                                          <p:val>
                                            <p:strVal val="#ppt_w"/>
                                          </p:val>
                                        </p:tav>
                                      </p:tavLst>
                                    </p:anim>
                                    <p:anim calcmode="lin" valueType="num">
                                      <p:cBhvr>
                                        <p:cTn id="21" dur="2000" fill="hold"/>
                                        <p:tgtEl>
                                          <p:spTgt spid="54"/>
                                        </p:tgtEl>
                                        <p:attrNameLst>
                                          <p:attrName>ppt_h</p:attrName>
                                        </p:attrNameLst>
                                      </p:cBhvr>
                                      <p:tavLst>
                                        <p:tav tm="0">
                                          <p:val>
                                            <p:strVal val="#ppt_h"/>
                                          </p:val>
                                        </p:tav>
                                        <p:tav tm="100000">
                                          <p:val>
                                            <p:strVal val="#ppt_h"/>
                                          </p:val>
                                        </p:tav>
                                      </p:tavLst>
                                    </p:anim>
                                    <p:animEffect transition="in" filter="fade">
                                      <p:cBhvr>
                                        <p:cTn id="22" dur="2000"/>
                                        <p:tgtEl>
                                          <p:spTgt spid="54"/>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2000" fill="hold"/>
                                        <p:tgtEl>
                                          <p:spTgt spid="55"/>
                                        </p:tgtEl>
                                        <p:attrNameLst>
                                          <p:attrName>ppt_w</p:attrName>
                                        </p:attrNameLst>
                                      </p:cBhvr>
                                      <p:tavLst>
                                        <p:tav tm="0">
                                          <p:val>
                                            <p:strVal val="#ppt_w*0.70"/>
                                          </p:val>
                                        </p:tav>
                                        <p:tav tm="100000">
                                          <p:val>
                                            <p:strVal val="#ppt_w"/>
                                          </p:val>
                                        </p:tav>
                                      </p:tavLst>
                                    </p:anim>
                                    <p:anim calcmode="lin" valueType="num">
                                      <p:cBhvr>
                                        <p:cTn id="27" dur="2000" fill="hold"/>
                                        <p:tgtEl>
                                          <p:spTgt spid="55"/>
                                        </p:tgtEl>
                                        <p:attrNameLst>
                                          <p:attrName>ppt_h</p:attrName>
                                        </p:attrNameLst>
                                      </p:cBhvr>
                                      <p:tavLst>
                                        <p:tav tm="0">
                                          <p:val>
                                            <p:strVal val="#ppt_h"/>
                                          </p:val>
                                        </p:tav>
                                        <p:tav tm="100000">
                                          <p:val>
                                            <p:strVal val="#ppt_h"/>
                                          </p:val>
                                        </p:tav>
                                      </p:tavLst>
                                    </p:anim>
                                    <p:animEffect transition="in" filter="fade">
                                      <p:cBhvr>
                                        <p:cTn id="28"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0609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FORMATION OF PEPTIDES</a:t>
            </a:r>
            <a:endParaRPr lang="ru-RU" sz="3600" dirty="0">
              <a:solidFill>
                <a:srgbClr val="FF0000"/>
              </a:solidFill>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3333"/>
          <a:stretch/>
        </p:blipFill>
        <p:spPr bwMode="auto">
          <a:xfrm>
            <a:off x="251520" y="4077072"/>
            <a:ext cx="8640960"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764704"/>
            <a:ext cx="8640960" cy="3046988"/>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When two α-amino acids interact, a dipeptide is formed. The intermolecular interaction of three α-amino acids leads to the formation of a tripeptide.</a:t>
            </a:r>
          </a:p>
          <a:p>
            <a:pPr algn="just"/>
            <a:r>
              <a:rPr lang="en-US" sz="2400" dirty="0">
                <a:latin typeface="Arial" panose="020B0604020202020204" pitchFamily="34" charset="0"/>
                <a:cs typeface="Arial" panose="020B0604020202020204" pitchFamily="34" charset="0"/>
              </a:rPr>
              <a:t>Fragments of amino acid molecules that form a peptide chain are called amino acid residues, and the CO – NH bond is called a peptide bond.</a:t>
            </a:r>
          </a:p>
          <a:p>
            <a:pPr algn="just"/>
            <a:r>
              <a:rPr lang="en-US" sz="2400" dirty="0">
                <a:latin typeface="Arial" panose="020B0604020202020204" pitchFamily="34" charset="0"/>
                <a:cs typeface="Arial" panose="020B0604020202020204" pitchFamily="34" charset="0"/>
              </a:rPr>
              <a:t>The reaction involves the carboxyl group of one amino acid and the amino group of another amino acid.</a:t>
            </a:r>
            <a:endParaRPr lang="ru-RU" dirty="0"/>
          </a:p>
        </p:txBody>
      </p:sp>
      <p:sp>
        <p:nvSpPr>
          <p:cNvPr id="5" name="Полилиния 4"/>
          <p:cNvSpPr/>
          <p:nvPr/>
        </p:nvSpPr>
        <p:spPr>
          <a:xfrm>
            <a:off x="1793015" y="4588625"/>
            <a:ext cx="1005155" cy="681644"/>
          </a:xfrm>
          <a:custGeom>
            <a:avLst/>
            <a:gdLst>
              <a:gd name="connsiteX0" fmla="*/ 717429 w 1005155"/>
              <a:gd name="connsiteY0" fmla="*/ 16626 h 681644"/>
              <a:gd name="connsiteX1" fmla="*/ 401545 w 1005155"/>
              <a:gd name="connsiteY1" fmla="*/ 49877 h 681644"/>
              <a:gd name="connsiteX2" fmla="*/ 318418 w 1005155"/>
              <a:gd name="connsiteY2" fmla="*/ 66502 h 681644"/>
              <a:gd name="connsiteX3" fmla="*/ 135538 w 1005155"/>
              <a:gd name="connsiteY3" fmla="*/ 99753 h 681644"/>
              <a:gd name="connsiteX4" fmla="*/ 85661 w 1005155"/>
              <a:gd name="connsiteY4" fmla="*/ 116379 h 681644"/>
              <a:gd name="connsiteX5" fmla="*/ 52410 w 1005155"/>
              <a:gd name="connsiteY5" fmla="*/ 166255 h 681644"/>
              <a:gd name="connsiteX6" fmla="*/ 2534 w 1005155"/>
              <a:gd name="connsiteY6" fmla="*/ 199506 h 681644"/>
              <a:gd name="connsiteX7" fmla="*/ 19160 w 1005155"/>
              <a:gd name="connsiteY7" fmla="*/ 332510 h 681644"/>
              <a:gd name="connsiteX8" fmla="*/ 85661 w 1005155"/>
              <a:gd name="connsiteY8" fmla="*/ 482139 h 681644"/>
              <a:gd name="connsiteX9" fmla="*/ 118912 w 1005155"/>
              <a:gd name="connsiteY9" fmla="*/ 598517 h 681644"/>
              <a:gd name="connsiteX10" fmla="*/ 152163 w 1005155"/>
              <a:gd name="connsiteY10" fmla="*/ 648393 h 681644"/>
              <a:gd name="connsiteX11" fmla="*/ 285167 w 1005155"/>
              <a:gd name="connsiteY11" fmla="*/ 681644 h 681644"/>
              <a:gd name="connsiteX12" fmla="*/ 584425 w 1005155"/>
              <a:gd name="connsiteY12" fmla="*/ 665019 h 681644"/>
              <a:gd name="connsiteX13" fmla="*/ 817181 w 1005155"/>
              <a:gd name="connsiteY13" fmla="*/ 598517 h 681644"/>
              <a:gd name="connsiteX14" fmla="*/ 933560 w 1005155"/>
              <a:gd name="connsiteY14" fmla="*/ 565266 h 681644"/>
              <a:gd name="connsiteX15" fmla="*/ 1000061 w 1005155"/>
              <a:gd name="connsiteY15" fmla="*/ 482139 h 681644"/>
              <a:gd name="connsiteX16" fmla="*/ 950185 w 1005155"/>
              <a:gd name="connsiteY16" fmla="*/ 166255 h 681644"/>
              <a:gd name="connsiteX17" fmla="*/ 850432 w 1005155"/>
              <a:gd name="connsiteY17" fmla="*/ 99753 h 681644"/>
              <a:gd name="connsiteX18" fmla="*/ 800556 w 1005155"/>
              <a:gd name="connsiteY18" fmla="*/ 66502 h 681644"/>
              <a:gd name="connsiteX19" fmla="*/ 700803 w 1005155"/>
              <a:gd name="connsiteY19" fmla="*/ 33251 h 681644"/>
              <a:gd name="connsiteX20" fmla="*/ 650927 w 1005155"/>
              <a:gd name="connsiteY20" fmla="*/ 0 h 68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5155" h="681644">
                <a:moveTo>
                  <a:pt x="717429" y="16626"/>
                </a:moveTo>
                <a:cubicBezTo>
                  <a:pt x="524171" y="55276"/>
                  <a:pt x="755683" y="12599"/>
                  <a:pt x="401545" y="49877"/>
                </a:cubicBezTo>
                <a:cubicBezTo>
                  <a:pt x="373443" y="52835"/>
                  <a:pt x="346220" y="61447"/>
                  <a:pt x="318418" y="66502"/>
                </a:cubicBezTo>
                <a:cubicBezTo>
                  <a:pt x="264088" y="76380"/>
                  <a:pt x="190279" y="86068"/>
                  <a:pt x="135538" y="99753"/>
                </a:cubicBezTo>
                <a:cubicBezTo>
                  <a:pt x="118536" y="104003"/>
                  <a:pt x="102287" y="110837"/>
                  <a:pt x="85661" y="116379"/>
                </a:cubicBezTo>
                <a:cubicBezTo>
                  <a:pt x="74577" y="133004"/>
                  <a:pt x="66539" y="152126"/>
                  <a:pt x="52410" y="166255"/>
                </a:cubicBezTo>
                <a:cubicBezTo>
                  <a:pt x="38281" y="180384"/>
                  <a:pt x="6453" y="179913"/>
                  <a:pt x="2534" y="199506"/>
                </a:cubicBezTo>
                <a:cubicBezTo>
                  <a:pt x="-6228" y="243318"/>
                  <a:pt x="9798" y="288822"/>
                  <a:pt x="19160" y="332510"/>
                </a:cubicBezTo>
                <a:cubicBezTo>
                  <a:pt x="37904" y="419980"/>
                  <a:pt x="44841" y="420908"/>
                  <a:pt x="85661" y="482139"/>
                </a:cubicBezTo>
                <a:cubicBezTo>
                  <a:pt x="90986" y="503439"/>
                  <a:pt x="106989" y="574671"/>
                  <a:pt x="118912" y="598517"/>
                </a:cubicBezTo>
                <a:cubicBezTo>
                  <a:pt x="127848" y="616389"/>
                  <a:pt x="136560" y="635911"/>
                  <a:pt x="152163" y="648393"/>
                </a:cubicBezTo>
                <a:cubicBezTo>
                  <a:pt x="169205" y="662027"/>
                  <a:pt x="281023" y="680815"/>
                  <a:pt x="285167" y="681644"/>
                </a:cubicBezTo>
                <a:cubicBezTo>
                  <a:pt x="384920" y="676102"/>
                  <a:pt x="485177" y="676471"/>
                  <a:pt x="584425" y="665019"/>
                </a:cubicBezTo>
                <a:cubicBezTo>
                  <a:pt x="699929" y="651692"/>
                  <a:pt x="713576" y="624419"/>
                  <a:pt x="817181" y="598517"/>
                </a:cubicBezTo>
                <a:cubicBezTo>
                  <a:pt x="900685" y="577640"/>
                  <a:pt x="862006" y="589116"/>
                  <a:pt x="933560" y="565266"/>
                </a:cubicBezTo>
                <a:cubicBezTo>
                  <a:pt x="971858" y="539734"/>
                  <a:pt x="1000061" y="535675"/>
                  <a:pt x="1000061" y="482139"/>
                </a:cubicBezTo>
                <a:cubicBezTo>
                  <a:pt x="1000061" y="441173"/>
                  <a:pt x="1028698" y="234953"/>
                  <a:pt x="950185" y="166255"/>
                </a:cubicBezTo>
                <a:cubicBezTo>
                  <a:pt x="920110" y="139939"/>
                  <a:pt x="883683" y="121920"/>
                  <a:pt x="850432" y="99753"/>
                </a:cubicBezTo>
                <a:cubicBezTo>
                  <a:pt x="833807" y="88669"/>
                  <a:pt x="819512" y="72821"/>
                  <a:pt x="800556" y="66502"/>
                </a:cubicBezTo>
                <a:lnTo>
                  <a:pt x="700803" y="33251"/>
                </a:lnTo>
                <a:cubicBezTo>
                  <a:pt x="645669" y="14873"/>
                  <a:pt x="650927" y="34151"/>
                  <a:pt x="6509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804248" y="4005064"/>
            <a:ext cx="648072" cy="17281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669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936104"/>
          </a:xfrm>
        </p:spPr>
        <p:txBody>
          <a:bodyPr/>
          <a:lstStyle/>
          <a:p>
            <a:r>
              <a:rPr lang="en-US" b="1" dirty="0">
                <a:solidFill>
                  <a:srgbClr val="C00000"/>
                </a:solidFill>
              </a:rPr>
              <a:t>Peptide bond formation</a:t>
            </a:r>
            <a:endParaRPr lang="ru-RU" b="1" dirty="0">
              <a:solidFill>
                <a:srgbClr val="C00000"/>
              </a:solidFill>
            </a:endParaRPr>
          </a:p>
        </p:txBody>
      </p:sp>
      <p:pic>
        <p:nvPicPr>
          <p:cNvPr id="5" name="Объект 4"/>
          <p:cNvPicPr>
            <a:picLocks noGrp="1" noChangeAspect="1"/>
          </p:cNvPicPr>
          <p:nvPr>
            <p:ph idx="1"/>
          </p:nvPr>
        </p:nvPicPr>
        <p:blipFill>
          <a:blip r:embed="rId2"/>
          <a:stretch>
            <a:fillRect/>
          </a:stretch>
        </p:blipFill>
        <p:spPr>
          <a:xfrm>
            <a:off x="791580" y="959007"/>
            <a:ext cx="7560839" cy="5839064"/>
          </a:xfrm>
          <a:prstGeom prst="rect">
            <a:avLst/>
          </a:prstGeom>
        </p:spPr>
      </p:pic>
    </p:spTree>
    <p:extLst>
      <p:ext uri="{BB962C8B-B14F-4D97-AF65-F5344CB8AC3E}">
        <p14:creationId xmlns:p14="http://schemas.microsoft.com/office/powerpoint/2010/main" val="3957330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44624"/>
            <a:ext cx="8928992" cy="6686823"/>
          </a:xfrm>
          <a:prstGeom prst="rect">
            <a:avLst/>
          </a:prstGeom>
        </p:spPr>
      </p:pic>
    </p:spTree>
    <p:extLst>
      <p:ext uri="{BB962C8B-B14F-4D97-AF65-F5344CB8AC3E}">
        <p14:creationId xmlns:p14="http://schemas.microsoft.com/office/powerpoint/2010/main" val="3303299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8476" y="-19000"/>
            <a:ext cx="9115524" cy="711696"/>
          </a:xfrm>
        </p:spPr>
        <p:txBody>
          <a:bodyPr/>
          <a:lstStyle/>
          <a:p>
            <a:r>
              <a:rPr lang="en-US" altLang="ru-RU" sz="3600" b="1" spc="-20" dirty="0">
                <a:solidFill>
                  <a:schemeClr val="accent2"/>
                </a:solidFill>
              </a:rPr>
              <a:t>Pathology of protein and nitrogen metabolism</a:t>
            </a:r>
            <a:endParaRPr lang="ru-RU" altLang="ru-RU" sz="3600" spc="-20" dirty="0" smtClean="0">
              <a:solidFill>
                <a:schemeClr val="accent2"/>
              </a:solidFill>
            </a:endParaRPr>
          </a:p>
        </p:txBody>
      </p:sp>
      <p:graphicFrame>
        <p:nvGraphicFramePr>
          <p:cNvPr id="8" name="Схема 7"/>
          <p:cNvGraphicFramePr/>
          <p:nvPr>
            <p:extLst>
              <p:ext uri="{D42A27DB-BD31-4B8C-83A1-F6EECF244321}">
                <p14:modId xmlns:p14="http://schemas.microsoft.com/office/powerpoint/2010/main" val="2256453390"/>
              </p:ext>
            </p:extLst>
          </p:nvPr>
        </p:nvGraphicFramePr>
        <p:xfrm>
          <a:off x="321694" y="714356"/>
          <a:ext cx="8786810" cy="614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2131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1276"/>
            <a:ext cx="3563888" cy="280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Rectangle 2"/>
          <p:cNvSpPr>
            <a:spLocks noGrp="1" noChangeArrowheads="1"/>
          </p:cNvSpPr>
          <p:nvPr>
            <p:ph type="title"/>
          </p:nvPr>
        </p:nvSpPr>
        <p:spPr>
          <a:xfrm>
            <a:off x="0" y="188640"/>
            <a:ext cx="9180512" cy="1008112"/>
          </a:xfrm>
        </p:spPr>
        <p:txBody>
          <a:bodyPr/>
          <a:lstStyle/>
          <a:p>
            <a:r>
              <a:rPr lang="en-US" altLang="ru-RU" sz="3600" b="1" dirty="0">
                <a:solidFill>
                  <a:srgbClr val="FF0000"/>
                </a:solidFill>
              </a:rPr>
              <a:t>Hyperacid gastritis and the formation of stomach ulcers (less often - duodenal ulcer)</a:t>
            </a:r>
            <a:endParaRPr lang="ru-RU" altLang="ru-RU" sz="3600" b="1" dirty="0">
              <a:solidFill>
                <a:srgbClr val="FF000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83" t="6869" r="54110" b="68525"/>
          <a:stretch/>
        </p:blipFill>
        <p:spPr bwMode="auto">
          <a:xfrm>
            <a:off x="251520" y="1343891"/>
            <a:ext cx="2141426" cy="158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6094" r="8282" b="67743"/>
          <a:stretch/>
        </p:blipFill>
        <p:spPr bwMode="auto">
          <a:xfrm>
            <a:off x="3066794" y="1379062"/>
            <a:ext cx="2117271" cy="159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трелка вправо 2"/>
          <p:cNvSpPr/>
          <p:nvPr/>
        </p:nvSpPr>
        <p:spPr>
          <a:xfrm>
            <a:off x="2418722" y="1630361"/>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594" t="31230" r="7618" b="43541"/>
          <a:stretch/>
        </p:blipFill>
        <p:spPr bwMode="auto">
          <a:xfrm>
            <a:off x="5652121" y="4332004"/>
            <a:ext cx="2952328" cy="229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0898" y="2793122"/>
            <a:ext cx="2382669" cy="400110"/>
          </a:xfrm>
          <a:prstGeom prst="rect">
            <a:avLst/>
          </a:prstGeom>
          <a:noFill/>
        </p:spPr>
        <p:txBody>
          <a:bodyPr wrap="square" rtlCol="0">
            <a:spAutoFit/>
          </a:bodyPr>
          <a:lstStyle/>
          <a:p>
            <a:pPr algn="ctr"/>
            <a:r>
              <a:rPr lang="en-US" sz="2000" dirty="0"/>
              <a:t>intact stomach wall</a:t>
            </a:r>
            <a:endParaRPr lang="ru-RU" sz="2000" dirty="0"/>
          </a:p>
        </p:txBody>
      </p:sp>
      <p:sp>
        <p:nvSpPr>
          <p:cNvPr id="13" name="TextBox 12"/>
          <p:cNvSpPr txBox="1"/>
          <p:nvPr/>
        </p:nvSpPr>
        <p:spPr>
          <a:xfrm>
            <a:off x="2934094" y="2773771"/>
            <a:ext cx="2382669" cy="707886"/>
          </a:xfrm>
          <a:prstGeom prst="rect">
            <a:avLst/>
          </a:prstGeom>
          <a:noFill/>
        </p:spPr>
        <p:txBody>
          <a:bodyPr wrap="square" rtlCol="0">
            <a:spAutoFit/>
          </a:bodyPr>
          <a:lstStyle/>
          <a:p>
            <a:pPr algn="ctr"/>
            <a:r>
              <a:rPr lang="en-US" sz="2000" dirty="0"/>
              <a:t>inflammation (gastritis)</a:t>
            </a:r>
            <a:endParaRPr lang="ru-RU" sz="2000" dirty="0"/>
          </a:p>
        </p:txBody>
      </p:sp>
      <p:sp>
        <p:nvSpPr>
          <p:cNvPr id="5" name="TextBox 4"/>
          <p:cNvSpPr txBox="1"/>
          <p:nvPr/>
        </p:nvSpPr>
        <p:spPr>
          <a:xfrm>
            <a:off x="2742758" y="3501008"/>
            <a:ext cx="3328155" cy="830997"/>
          </a:xfrm>
          <a:prstGeom prst="rect">
            <a:avLst/>
          </a:prstGeom>
          <a:noFill/>
        </p:spPr>
        <p:txBody>
          <a:bodyPr wrap="none" rtlCol="0">
            <a:spAutoFit/>
          </a:bodyPr>
          <a:lstStyle/>
          <a:p>
            <a:r>
              <a:rPr lang="en-US" dirty="0"/>
              <a:t>↑ </a:t>
            </a:r>
            <a:r>
              <a:rPr lang="en-US" dirty="0" err="1"/>
              <a:t>HCl</a:t>
            </a:r>
            <a:r>
              <a:rPr lang="en-US" dirty="0"/>
              <a:t> (</a:t>
            </a:r>
            <a:r>
              <a:rPr lang="en-US" dirty="0" err="1"/>
              <a:t>hyperchlorhydria</a:t>
            </a:r>
            <a:r>
              <a:rPr lang="en-US" dirty="0"/>
              <a:t>)</a:t>
            </a:r>
          </a:p>
          <a:p>
            <a:r>
              <a:rPr lang="en-US" dirty="0"/>
              <a:t>↑ pepsin</a:t>
            </a:r>
            <a:endParaRPr lang="ru-RU" dirty="0">
              <a:solidFill>
                <a:srgbClr val="000000"/>
              </a:solidFill>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60" t="31399" r="53022" b="42438"/>
          <a:stretch/>
        </p:blipFill>
        <p:spPr bwMode="auto">
          <a:xfrm>
            <a:off x="5991231" y="1379061"/>
            <a:ext cx="2117271" cy="159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Стрелка вправо 15"/>
          <p:cNvSpPr/>
          <p:nvPr/>
        </p:nvSpPr>
        <p:spPr>
          <a:xfrm>
            <a:off x="5208704" y="1670007"/>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5856776" y="2924944"/>
            <a:ext cx="2382669" cy="707886"/>
          </a:xfrm>
          <a:prstGeom prst="rect">
            <a:avLst/>
          </a:prstGeom>
          <a:noFill/>
        </p:spPr>
        <p:txBody>
          <a:bodyPr wrap="square" rtlCol="0">
            <a:spAutoFit/>
          </a:bodyPr>
          <a:lstStyle/>
          <a:p>
            <a:pPr algn="ctr"/>
            <a:r>
              <a:rPr lang="en-US" sz="2000" dirty="0"/>
              <a:t>erosion (erosive gastritis)</a:t>
            </a:r>
            <a:endParaRPr lang="ru-RU" sz="2000" dirty="0"/>
          </a:p>
        </p:txBody>
      </p:sp>
      <p:sp>
        <p:nvSpPr>
          <p:cNvPr id="18" name="Стрелка вправо 17"/>
          <p:cNvSpPr/>
          <p:nvPr/>
        </p:nvSpPr>
        <p:spPr>
          <a:xfrm rot="5400000">
            <a:off x="6725830" y="3503913"/>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6900105" y="6304002"/>
            <a:ext cx="2382669" cy="400110"/>
          </a:xfrm>
          <a:prstGeom prst="rect">
            <a:avLst/>
          </a:prstGeom>
          <a:noFill/>
        </p:spPr>
        <p:txBody>
          <a:bodyPr wrap="square" rtlCol="0">
            <a:spAutoFit/>
          </a:bodyPr>
          <a:lstStyle/>
          <a:p>
            <a:pPr algn="ctr"/>
            <a:r>
              <a:rPr lang="en-GB" sz="2000" dirty="0" smtClean="0"/>
              <a:t>Ulcer</a:t>
            </a:r>
            <a:endParaRPr lang="ru-RU" sz="2000" dirty="0"/>
          </a:p>
        </p:txBody>
      </p:sp>
      <p:sp>
        <p:nvSpPr>
          <p:cNvPr id="21" name="TextBox 20"/>
          <p:cNvSpPr txBox="1"/>
          <p:nvPr/>
        </p:nvSpPr>
        <p:spPr>
          <a:xfrm>
            <a:off x="2480166" y="4273047"/>
            <a:ext cx="2382669" cy="584775"/>
          </a:xfrm>
          <a:prstGeom prst="rect">
            <a:avLst/>
          </a:prstGeom>
          <a:solidFill>
            <a:schemeClr val="bg1"/>
          </a:solidFill>
        </p:spPr>
        <p:txBody>
          <a:bodyPr wrap="square" rtlCol="0">
            <a:spAutoFit/>
          </a:bodyPr>
          <a:lstStyle/>
          <a:p>
            <a:pPr algn="ctr"/>
            <a:r>
              <a:rPr lang="en-US" sz="1600" dirty="0"/>
              <a:t>stomach and duodenal ulcer</a:t>
            </a:r>
            <a:endParaRPr lang="ru-RU" sz="1600" dirty="0"/>
          </a:p>
        </p:txBody>
      </p:sp>
    </p:spTree>
    <p:extLst>
      <p:ext uri="{BB962C8B-B14F-4D97-AF65-F5344CB8AC3E}">
        <p14:creationId xmlns:p14="http://schemas.microsoft.com/office/powerpoint/2010/main" val="15264580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576" y="620688"/>
            <a:ext cx="6578279" cy="4248472"/>
          </a:xfrm>
          <a:prstGeom prst="rect">
            <a:avLst/>
          </a:prstGeom>
        </p:spPr>
      </p:pic>
      <p:pic>
        <p:nvPicPr>
          <p:cNvPr id="3" name="Рисунок 2"/>
          <p:cNvPicPr>
            <a:picLocks noChangeAspect="1"/>
          </p:cNvPicPr>
          <p:nvPr/>
        </p:nvPicPr>
        <p:blipFill>
          <a:blip r:embed="rId3"/>
          <a:stretch>
            <a:fillRect/>
          </a:stretch>
        </p:blipFill>
        <p:spPr>
          <a:xfrm>
            <a:off x="4381500" y="1988840"/>
            <a:ext cx="4762500" cy="4762500"/>
          </a:xfrm>
          <a:prstGeom prst="rect">
            <a:avLst/>
          </a:prstGeom>
        </p:spPr>
      </p:pic>
    </p:spTree>
    <p:extLst>
      <p:ext uri="{BB962C8B-B14F-4D97-AF65-F5344CB8AC3E}">
        <p14:creationId xmlns:p14="http://schemas.microsoft.com/office/powerpoint/2010/main" val="28934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Белковый обмен\Белковый обмен-рисунки и мнемоники\1 занятие\Переваривание Б-хеликобактер пилори\l_f7m3dyt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815"/>
            <a:ext cx="8044845" cy="68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062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0" y="16624"/>
            <a:ext cx="9180512" cy="1008112"/>
          </a:xfrm>
        </p:spPr>
        <p:txBody>
          <a:bodyPr/>
          <a:lstStyle/>
          <a:p>
            <a:r>
              <a:rPr lang="en-US" altLang="ru-RU" sz="3600" b="1" dirty="0" err="1" smtClean="0">
                <a:solidFill>
                  <a:srgbClr val="FF0000"/>
                </a:solidFill>
              </a:rPr>
              <a:t>Hypoacidic</a:t>
            </a:r>
            <a:r>
              <a:rPr lang="en-US" altLang="ru-RU" sz="3600" b="1" dirty="0" smtClean="0">
                <a:solidFill>
                  <a:srgbClr val="FF0000"/>
                </a:solidFill>
              </a:rPr>
              <a:t> </a:t>
            </a:r>
            <a:r>
              <a:rPr lang="en-US" altLang="ru-RU" sz="3600" b="1" dirty="0">
                <a:solidFill>
                  <a:srgbClr val="FF0000"/>
                </a:solidFill>
              </a:rPr>
              <a:t>gastritis and the formation of stomach cancer</a:t>
            </a:r>
            <a:endParaRPr lang="ru-RU" altLang="ru-RU" sz="3600" b="1" dirty="0">
              <a:solidFill>
                <a:srgbClr val="FF0000"/>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6094" r="8282" b="67743"/>
          <a:stretch/>
        </p:blipFill>
        <p:spPr bwMode="auto">
          <a:xfrm>
            <a:off x="0" y="897941"/>
            <a:ext cx="2117271" cy="159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5398" y="2331417"/>
            <a:ext cx="2382669" cy="707886"/>
          </a:xfrm>
          <a:prstGeom prst="rect">
            <a:avLst/>
          </a:prstGeom>
          <a:noFill/>
        </p:spPr>
        <p:txBody>
          <a:bodyPr wrap="square" rtlCol="0">
            <a:spAutoFit/>
          </a:bodyPr>
          <a:lstStyle/>
          <a:p>
            <a:pPr algn="ctr"/>
            <a:r>
              <a:rPr lang="en-US" sz="2000" dirty="0"/>
              <a:t>inflammation (gastritis)</a:t>
            </a:r>
            <a:endParaRPr lang="ru-RU" sz="2000" dirty="0"/>
          </a:p>
        </p:txBody>
      </p:sp>
      <p:sp>
        <p:nvSpPr>
          <p:cNvPr id="8" name="TextBox 7"/>
          <p:cNvSpPr txBox="1"/>
          <p:nvPr/>
        </p:nvSpPr>
        <p:spPr>
          <a:xfrm>
            <a:off x="71501" y="3030666"/>
            <a:ext cx="1908211" cy="1938992"/>
          </a:xfrm>
          <a:prstGeom prst="rect">
            <a:avLst/>
          </a:prstGeom>
          <a:noFill/>
        </p:spPr>
        <p:txBody>
          <a:bodyPr wrap="square" rtlCol="0">
            <a:spAutoFit/>
          </a:bodyPr>
          <a:lstStyle/>
          <a:p>
            <a:pPr algn="ctr"/>
            <a:r>
              <a:rPr lang="en-US" dirty="0"/>
              <a:t>↓ or 0 </a:t>
            </a:r>
            <a:r>
              <a:rPr lang="en-US" dirty="0" err="1"/>
              <a:t>HCl</a:t>
            </a:r>
            <a:r>
              <a:rPr lang="en-US" dirty="0"/>
              <a:t> (hypo (a) -</a:t>
            </a:r>
            <a:r>
              <a:rPr lang="en-US" dirty="0" err="1"/>
              <a:t>chlorhydria</a:t>
            </a:r>
            <a:r>
              <a:rPr lang="en-US" dirty="0"/>
              <a:t>)</a:t>
            </a:r>
          </a:p>
          <a:p>
            <a:pPr algn="ctr"/>
            <a:r>
              <a:rPr lang="en-US" dirty="0"/>
              <a:t>N, ↓ or 0 pepsin</a:t>
            </a:r>
            <a:endParaRPr lang="ru-RU" dirty="0">
              <a:solidFill>
                <a:srgbClr val="000000"/>
              </a:solidFill>
            </a:endParaRPr>
          </a:p>
        </p:txBody>
      </p:sp>
      <p:sp>
        <p:nvSpPr>
          <p:cNvPr id="9" name="Стрелка вправо 8"/>
          <p:cNvSpPr/>
          <p:nvPr/>
        </p:nvSpPr>
        <p:spPr>
          <a:xfrm>
            <a:off x="2117271" y="1479832"/>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6953736" y="6273231"/>
            <a:ext cx="2382669" cy="400110"/>
          </a:xfrm>
          <a:prstGeom prst="rect">
            <a:avLst/>
          </a:prstGeom>
          <a:noFill/>
        </p:spPr>
        <p:txBody>
          <a:bodyPr wrap="square" rtlCol="0">
            <a:spAutoFit/>
          </a:bodyPr>
          <a:lstStyle/>
          <a:p>
            <a:pPr algn="ctr"/>
            <a:r>
              <a:rPr lang="en-US" sz="2000" dirty="0"/>
              <a:t>stomach cancer</a:t>
            </a:r>
            <a:endParaRPr lang="ru-RU" sz="2000" dirty="0"/>
          </a:p>
        </p:txBody>
      </p:sp>
      <p:sp>
        <p:nvSpPr>
          <p:cNvPr id="15" name="TextBox 14"/>
          <p:cNvSpPr txBox="1"/>
          <p:nvPr/>
        </p:nvSpPr>
        <p:spPr>
          <a:xfrm>
            <a:off x="7128284" y="2742739"/>
            <a:ext cx="1908212" cy="1477328"/>
          </a:xfrm>
          <a:prstGeom prst="rect">
            <a:avLst/>
          </a:prstGeom>
          <a:noFill/>
        </p:spPr>
        <p:txBody>
          <a:bodyPr wrap="square" rtlCol="0">
            <a:spAutoFit/>
          </a:bodyPr>
          <a:lstStyle/>
          <a:p>
            <a:pPr algn="ctr"/>
            <a:r>
              <a:rPr lang="en-US" sz="1800" dirty="0"/>
              <a:t>dysplasia (tissue disorder:</a:t>
            </a:r>
          </a:p>
          <a:p>
            <a:pPr algn="ctr"/>
            <a:r>
              <a:rPr lang="en-US" sz="1800" dirty="0"/>
              <a:t>high proliferation and atypia of the epithelium)</a:t>
            </a:r>
            <a:endParaRPr lang="ru-RU" sz="1400"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678" t="34293" r="5414" b="34921"/>
          <a:stretch/>
        </p:blipFill>
        <p:spPr bwMode="auto">
          <a:xfrm>
            <a:off x="7541444" y="4911986"/>
            <a:ext cx="1126061" cy="144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68" t="34106" r="81475" b="36649"/>
          <a:stretch/>
        </p:blipFill>
        <p:spPr bwMode="auto">
          <a:xfrm>
            <a:off x="2765343" y="1295824"/>
            <a:ext cx="1089545" cy="137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91880" y="2671952"/>
            <a:ext cx="2382669" cy="1015663"/>
          </a:xfrm>
          <a:prstGeom prst="rect">
            <a:avLst/>
          </a:prstGeom>
          <a:noFill/>
        </p:spPr>
        <p:txBody>
          <a:bodyPr wrap="square" rtlCol="0">
            <a:spAutoFit/>
          </a:bodyPr>
          <a:lstStyle/>
          <a:p>
            <a:pPr algn="ctr"/>
            <a:r>
              <a:rPr lang="en-US" sz="2000" dirty="0"/>
              <a:t>atrophy </a:t>
            </a:r>
            <a:endParaRPr lang="en-US" sz="2000" dirty="0" smtClean="0"/>
          </a:p>
          <a:p>
            <a:pPr algn="ctr"/>
            <a:r>
              <a:rPr lang="en-US" sz="2000" dirty="0" smtClean="0"/>
              <a:t>(</a:t>
            </a:r>
            <a:r>
              <a:rPr lang="en-US" sz="2000" dirty="0"/>
              <a:t>atrophic</a:t>
            </a:r>
          </a:p>
          <a:p>
            <a:pPr algn="ctr"/>
            <a:r>
              <a:rPr lang="en-US" sz="2000" dirty="0"/>
              <a:t>gastritis)</a:t>
            </a:r>
            <a:endParaRPr lang="ru-RU" sz="1600" dirty="0"/>
          </a:p>
        </p:txBody>
      </p:sp>
      <p:sp>
        <p:nvSpPr>
          <p:cNvPr id="18" name="TextBox 17"/>
          <p:cNvSpPr txBox="1"/>
          <p:nvPr/>
        </p:nvSpPr>
        <p:spPr>
          <a:xfrm>
            <a:off x="2039072" y="2656763"/>
            <a:ext cx="2382669" cy="400110"/>
          </a:xfrm>
          <a:prstGeom prst="rect">
            <a:avLst/>
          </a:prstGeom>
          <a:noFill/>
        </p:spPr>
        <p:txBody>
          <a:bodyPr wrap="square" rtlCol="0">
            <a:spAutoFit/>
          </a:bodyPr>
          <a:lstStyle/>
          <a:p>
            <a:pPr algn="ctr"/>
            <a:r>
              <a:rPr lang="en-US" sz="2000" dirty="0"/>
              <a:t>normal epithelium</a:t>
            </a:r>
            <a:endParaRPr lang="ru-RU" sz="200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741" y="1299271"/>
            <a:ext cx="582307" cy="135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34065" r="63313" b="36434"/>
          <a:stretch/>
        </p:blipFill>
        <p:spPr bwMode="auto">
          <a:xfrm>
            <a:off x="5666266" y="1299271"/>
            <a:ext cx="1048576" cy="138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973" t="34293" r="44434" b="36846"/>
          <a:stretch/>
        </p:blipFill>
        <p:spPr bwMode="auto">
          <a:xfrm>
            <a:off x="7635277" y="1329419"/>
            <a:ext cx="1019588" cy="1358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Стрелка вправо 23"/>
          <p:cNvSpPr/>
          <p:nvPr/>
        </p:nvSpPr>
        <p:spPr>
          <a:xfrm>
            <a:off x="3773669" y="1451654"/>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5292401" y="2708744"/>
            <a:ext cx="1872208" cy="2554545"/>
          </a:xfrm>
          <a:prstGeom prst="rect">
            <a:avLst/>
          </a:prstGeom>
          <a:noFill/>
        </p:spPr>
        <p:txBody>
          <a:bodyPr wrap="square" rtlCol="0">
            <a:spAutoFit/>
          </a:bodyPr>
          <a:lstStyle/>
          <a:p>
            <a:pPr algn="ctr"/>
            <a:r>
              <a:rPr lang="en-US" sz="2000" dirty="0"/>
              <a:t>metaplasia</a:t>
            </a:r>
          </a:p>
          <a:p>
            <a:pPr algn="ctr"/>
            <a:r>
              <a:rPr lang="en-US" sz="2000" dirty="0"/>
              <a:t>(the epithelium of the stomach becomes similar to the epithelium of the small or large intestine)</a:t>
            </a:r>
            <a:endParaRPr lang="ru-RU" sz="1600" dirty="0"/>
          </a:p>
        </p:txBody>
      </p:sp>
      <p:sp>
        <p:nvSpPr>
          <p:cNvPr id="25" name="Стрелка вправо 24"/>
          <p:cNvSpPr/>
          <p:nvPr/>
        </p:nvSpPr>
        <p:spPr>
          <a:xfrm>
            <a:off x="5043256" y="1504372"/>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p:cNvSpPr/>
          <p:nvPr/>
        </p:nvSpPr>
        <p:spPr>
          <a:xfrm>
            <a:off x="6804248" y="1504372"/>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право 26"/>
          <p:cNvSpPr/>
          <p:nvPr/>
        </p:nvSpPr>
        <p:spPr>
          <a:xfrm rot="5400000">
            <a:off x="7704076" y="4092781"/>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06273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44624"/>
            <a:ext cx="9180512" cy="1008112"/>
          </a:xfrm>
        </p:spPr>
        <p:txBody>
          <a:bodyPr/>
          <a:lstStyle/>
          <a:p>
            <a:r>
              <a:rPr lang="en-US" altLang="ru-RU" sz="3600" b="1" dirty="0">
                <a:solidFill>
                  <a:srgbClr val="FF0000"/>
                </a:solidFill>
              </a:rPr>
              <a:t>Classification of gastritis by acidity of gastric juice</a:t>
            </a:r>
            <a:endParaRPr lang="ru-RU" altLang="ru-RU" sz="3600" b="1" dirty="0">
              <a:solidFill>
                <a:srgbClr val="FF0000"/>
              </a:solidFill>
            </a:endParaRPr>
          </a:p>
        </p:txBody>
      </p:sp>
      <p:sp>
        <p:nvSpPr>
          <p:cNvPr id="5" name="Скругленный прямоугольник 4"/>
          <p:cNvSpPr/>
          <p:nvPr/>
        </p:nvSpPr>
        <p:spPr>
          <a:xfrm>
            <a:off x="107504" y="1340768"/>
            <a:ext cx="1656184"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Hyper acidic</a:t>
            </a:r>
            <a:endParaRPr lang="ru-RU" dirty="0"/>
          </a:p>
        </p:txBody>
      </p:sp>
      <p:sp>
        <p:nvSpPr>
          <p:cNvPr id="6" name="Скругленный прямоугольник 5"/>
          <p:cNvSpPr/>
          <p:nvPr/>
        </p:nvSpPr>
        <p:spPr>
          <a:xfrm>
            <a:off x="1935056" y="1340768"/>
            <a:ext cx="1800200"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Normo</a:t>
            </a:r>
            <a:r>
              <a:rPr lang="en-US" dirty="0"/>
              <a:t>-</a:t>
            </a:r>
          </a:p>
          <a:p>
            <a:pPr algn="ctr"/>
            <a:r>
              <a:rPr lang="en-US" dirty="0"/>
              <a:t>acidic</a:t>
            </a:r>
            <a:endParaRPr lang="ru-RU" dirty="0"/>
          </a:p>
        </p:txBody>
      </p:sp>
      <p:sp>
        <p:nvSpPr>
          <p:cNvPr id="7" name="Скругленный прямоугольник 6"/>
          <p:cNvSpPr/>
          <p:nvPr/>
        </p:nvSpPr>
        <p:spPr>
          <a:xfrm>
            <a:off x="3906624" y="1340768"/>
            <a:ext cx="1584176"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Hypo-</a:t>
            </a:r>
          </a:p>
          <a:p>
            <a:pPr algn="ctr"/>
            <a:r>
              <a:rPr lang="en-US" dirty="0"/>
              <a:t>acidic</a:t>
            </a:r>
            <a:endParaRPr lang="ru-RU" dirty="0"/>
          </a:p>
        </p:txBody>
      </p:sp>
      <p:sp>
        <p:nvSpPr>
          <p:cNvPr id="8" name="Скругленный прямоугольник 7"/>
          <p:cNvSpPr/>
          <p:nvPr/>
        </p:nvSpPr>
        <p:spPr>
          <a:xfrm>
            <a:off x="5662168" y="1340768"/>
            <a:ext cx="1584176"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An-</a:t>
            </a:r>
          </a:p>
          <a:p>
            <a:pPr algn="ctr"/>
            <a:r>
              <a:rPr lang="en-US" dirty="0"/>
              <a:t>acidic</a:t>
            </a:r>
            <a:endParaRPr lang="ru-RU" dirty="0"/>
          </a:p>
        </p:txBody>
      </p:sp>
      <p:sp>
        <p:nvSpPr>
          <p:cNvPr id="9" name="Скругленный прямоугольник 8"/>
          <p:cNvSpPr/>
          <p:nvPr/>
        </p:nvSpPr>
        <p:spPr>
          <a:xfrm>
            <a:off x="7417713" y="1340768"/>
            <a:ext cx="1584176"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Achilia</a:t>
            </a:r>
            <a:endParaRPr lang="ru-RU" dirty="0"/>
          </a:p>
        </p:txBody>
      </p:sp>
      <p:sp>
        <p:nvSpPr>
          <p:cNvPr id="10" name="TextBox 9"/>
          <p:cNvSpPr txBox="1"/>
          <p:nvPr/>
        </p:nvSpPr>
        <p:spPr>
          <a:xfrm>
            <a:off x="157670" y="2415099"/>
            <a:ext cx="1568066"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t>↑ </a:t>
            </a:r>
            <a:r>
              <a:rPr lang="en-US" sz="2000" dirty="0" err="1"/>
              <a:t>HCl</a:t>
            </a:r>
            <a:r>
              <a:rPr lang="en-US" sz="2000" dirty="0"/>
              <a:t> (hyper-</a:t>
            </a:r>
            <a:r>
              <a:rPr lang="en-US" sz="2000" dirty="0" err="1"/>
              <a:t>chloro</a:t>
            </a:r>
            <a:r>
              <a:rPr lang="en-US" sz="2000" dirty="0"/>
              <a:t>-hydria)</a:t>
            </a:r>
          </a:p>
          <a:p>
            <a:pPr algn="ctr"/>
            <a:r>
              <a:rPr lang="en-US" sz="2000" dirty="0"/>
              <a:t>pepsin more often ↑</a:t>
            </a:r>
            <a:endParaRPr lang="ru-RU" sz="2000" dirty="0">
              <a:solidFill>
                <a:srgbClr val="000000"/>
              </a:solidFill>
            </a:endParaRPr>
          </a:p>
        </p:txBody>
      </p:sp>
      <p:sp>
        <p:nvSpPr>
          <p:cNvPr id="11" name="TextBox 10"/>
          <p:cNvSpPr txBox="1"/>
          <p:nvPr/>
        </p:nvSpPr>
        <p:spPr>
          <a:xfrm>
            <a:off x="2051720" y="2415099"/>
            <a:ext cx="168353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a:t>N HCl (normo-chloro-hydria)</a:t>
            </a:r>
          </a:p>
          <a:p>
            <a:pPr algn="ctr"/>
            <a:r>
              <a:rPr lang="it-IT" dirty="0"/>
              <a:t>pepsin in N or ↑</a:t>
            </a:r>
            <a:endParaRPr lang="ru-RU" dirty="0">
              <a:solidFill>
                <a:srgbClr val="000000"/>
              </a:solidFill>
            </a:endParaRPr>
          </a:p>
        </p:txBody>
      </p:sp>
      <p:sp>
        <p:nvSpPr>
          <p:cNvPr id="12" name="TextBox 11"/>
          <p:cNvSpPr txBox="1"/>
          <p:nvPr/>
        </p:nvSpPr>
        <p:spPr>
          <a:xfrm>
            <a:off x="3923928" y="2426895"/>
            <a:ext cx="1554995"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 </a:t>
            </a:r>
            <a:r>
              <a:rPr lang="en-US" dirty="0" err="1"/>
              <a:t>HCl</a:t>
            </a:r>
            <a:r>
              <a:rPr lang="en-US" dirty="0"/>
              <a:t> (hypo-</a:t>
            </a:r>
            <a:r>
              <a:rPr lang="en-US" dirty="0" err="1"/>
              <a:t>chloro</a:t>
            </a:r>
            <a:r>
              <a:rPr lang="en-US" dirty="0"/>
              <a:t>-hydria)</a:t>
            </a:r>
          </a:p>
          <a:p>
            <a:pPr algn="ctr"/>
            <a:r>
              <a:rPr lang="en-US" dirty="0"/>
              <a:t>pepsin in N or ↓</a:t>
            </a:r>
            <a:endParaRPr lang="ru-RU" dirty="0">
              <a:solidFill>
                <a:srgbClr val="000000"/>
              </a:solidFill>
            </a:endParaRPr>
          </a:p>
        </p:txBody>
      </p:sp>
      <p:sp>
        <p:nvSpPr>
          <p:cNvPr id="13" name="TextBox 12"/>
          <p:cNvSpPr txBox="1"/>
          <p:nvPr/>
        </p:nvSpPr>
        <p:spPr>
          <a:xfrm>
            <a:off x="5662168" y="2411157"/>
            <a:ext cx="1538763"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no </a:t>
            </a:r>
            <a:r>
              <a:rPr lang="en-US" dirty="0" err="1"/>
              <a:t>HCl</a:t>
            </a:r>
            <a:r>
              <a:rPr lang="en-US" dirty="0"/>
              <a:t> (</a:t>
            </a:r>
            <a:r>
              <a:rPr lang="en-US" dirty="0" err="1"/>
              <a:t>achlorhydria</a:t>
            </a:r>
            <a:r>
              <a:rPr lang="en-US" dirty="0"/>
              <a:t>)</a:t>
            </a:r>
          </a:p>
          <a:p>
            <a:pPr algn="ctr"/>
            <a:r>
              <a:rPr lang="en-US" dirty="0"/>
              <a:t>pepsin in N or ↓</a:t>
            </a:r>
            <a:endParaRPr lang="ru-RU" dirty="0">
              <a:solidFill>
                <a:srgbClr val="000000"/>
              </a:solidFill>
            </a:endParaRPr>
          </a:p>
        </p:txBody>
      </p:sp>
      <p:sp>
        <p:nvSpPr>
          <p:cNvPr id="14" name="TextBox 13"/>
          <p:cNvSpPr txBox="1"/>
          <p:nvPr/>
        </p:nvSpPr>
        <p:spPr>
          <a:xfrm>
            <a:off x="7417713" y="2047488"/>
            <a:ext cx="1584176"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no </a:t>
            </a:r>
            <a:r>
              <a:rPr lang="en-US" dirty="0" err="1"/>
              <a:t>HCl</a:t>
            </a:r>
            <a:r>
              <a:rPr lang="en-US" dirty="0"/>
              <a:t> (</a:t>
            </a:r>
            <a:r>
              <a:rPr lang="en-US" dirty="0" err="1"/>
              <a:t>achlorhydria</a:t>
            </a:r>
            <a:r>
              <a:rPr lang="en-US" dirty="0"/>
              <a:t>)</a:t>
            </a:r>
          </a:p>
          <a:p>
            <a:pPr algn="ctr"/>
            <a:r>
              <a:rPr lang="en-US" dirty="0"/>
              <a:t>pepsin in N or ↓</a:t>
            </a:r>
            <a:endParaRPr lang="ru-RU" b="1" dirty="0">
              <a:solidFill>
                <a:srgbClr val="FF0000"/>
              </a:solidFill>
            </a:endParaRPr>
          </a:p>
        </p:txBody>
      </p:sp>
      <p:sp>
        <p:nvSpPr>
          <p:cNvPr id="15" name="TextBox 14"/>
          <p:cNvSpPr txBox="1"/>
          <p:nvPr/>
        </p:nvSpPr>
        <p:spPr>
          <a:xfrm>
            <a:off x="195622" y="5445223"/>
            <a:ext cx="4824536" cy="1569660"/>
          </a:xfrm>
          <a:prstGeom prst="rect">
            <a:avLst/>
          </a:prstGeom>
          <a:noFill/>
        </p:spPr>
        <p:txBody>
          <a:bodyPr wrap="square" rtlCol="0">
            <a:spAutoFit/>
          </a:bodyPr>
          <a:lstStyle/>
          <a:p>
            <a:r>
              <a:rPr lang="en-US" dirty="0"/>
              <a:t>The risk of developing ulcers, much less often - oncology (ulcerated carcinoma or "Cancer-ulcer" - only 1% of cases)</a:t>
            </a:r>
            <a:endParaRPr lang="ru-RU" sz="2000" dirty="0"/>
          </a:p>
        </p:txBody>
      </p:sp>
      <p:sp>
        <p:nvSpPr>
          <p:cNvPr id="16" name="TextBox 15"/>
          <p:cNvSpPr txBox="1"/>
          <p:nvPr/>
        </p:nvSpPr>
        <p:spPr>
          <a:xfrm>
            <a:off x="5230538" y="5956246"/>
            <a:ext cx="3940787" cy="461665"/>
          </a:xfrm>
          <a:prstGeom prst="rect">
            <a:avLst/>
          </a:prstGeom>
          <a:noFill/>
        </p:spPr>
        <p:txBody>
          <a:bodyPr wrap="square" rtlCol="0">
            <a:spAutoFit/>
          </a:bodyPr>
          <a:lstStyle/>
          <a:p>
            <a:r>
              <a:rPr lang="en-US" dirty="0"/>
              <a:t>The risk of developing </a:t>
            </a:r>
            <a:r>
              <a:rPr lang="en-US" dirty="0" smtClean="0"/>
              <a:t>cancer</a:t>
            </a:r>
            <a:endParaRPr lang="ru-RU" sz="2000" dirty="0"/>
          </a:p>
        </p:txBody>
      </p:sp>
      <p:sp>
        <p:nvSpPr>
          <p:cNvPr id="17" name="Стрелка вправо 16"/>
          <p:cNvSpPr/>
          <p:nvPr/>
        </p:nvSpPr>
        <p:spPr>
          <a:xfrm rot="4035683">
            <a:off x="660959" y="4906296"/>
            <a:ext cx="823432"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7"/>
          <p:cNvSpPr/>
          <p:nvPr/>
        </p:nvSpPr>
        <p:spPr>
          <a:xfrm rot="5726931">
            <a:off x="1875364" y="4906297"/>
            <a:ext cx="823432"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rot="3693811">
            <a:off x="4784223" y="5119689"/>
            <a:ext cx="1358798"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rot="6472239">
            <a:off x="7371753" y="5124191"/>
            <a:ext cx="1305360" cy="630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20"/>
          <p:cNvSpPr/>
          <p:nvPr/>
        </p:nvSpPr>
        <p:spPr>
          <a:xfrm rot="4035683">
            <a:off x="5872738" y="5162463"/>
            <a:ext cx="1302976"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2435178" y="4653136"/>
            <a:ext cx="1512168" cy="954107"/>
          </a:xfrm>
          <a:prstGeom prst="rect">
            <a:avLst/>
          </a:prstGeom>
          <a:noFill/>
        </p:spPr>
        <p:txBody>
          <a:bodyPr wrap="square" rtlCol="0">
            <a:spAutoFit/>
          </a:bodyPr>
          <a:lstStyle/>
          <a:p>
            <a:r>
              <a:rPr lang="en-US" sz="1400" dirty="0"/>
              <a:t>(in the case of ↑ pepsin and with Helicobacter pylori infection)</a:t>
            </a:r>
            <a:endParaRPr lang="ru-RU" sz="1400" dirty="0"/>
          </a:p>
        </p:txBody>
      </p:sp>
    </p:spTree>
    <p:extLst>
      <p:ext uri="{BB962C8B-B14F-4D97-AF65-F5344CB8AC3E}">
        <p14:creationId xmlns:p14="http://schemas.microsoft.com/office/powerpoint/2010/main" val="2786173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extLst>
              <p:ext uri="{D42A27DB-BD31-4B8C-83A1-F6EECF244321}">
                <p14:modId xmlns:p14="http://schemas.microsoft.com/office/powerpoint/2010/main" val="1618028947"/>
              </p:ext>
            </p:extLst>
          </p:nvPr>
        </p:nvGraphicFramePr>
        <p:xfrm>
          <a:off x="107504" y="692696"/>
          <a:ext cx="8929117" cy="6030592"/>
        </p:xfrm>
        <a:graphic>
          <a:graphicData uri="http://schemas.openxmlformats.org/drawingml/2006/table">
            <a:tbl>
              <a:tblPr>
                <a:tableStyleId>{8A107856-5554-42FB-B03E-39F5DBC370BA}</a:tableStyleId>
              </a:tblPr>
              <a:tblGrid>
                <a:gridCol w="2342928">
                  <a:extLst>
                    <a:ext uri="{9D8B030D-6E8A-4147-A177-3AD203B41FA5}">
                      <a16:colId xmlns:a16="http://schemas.microsoft.com/office/drawing/2014/main" val="20000"/>
                    </a:ext>
                  </a:extLst>
                </a:gridCol>
                <a:gridCol w="2195396">
                  <a:extLst>
                    <a:ext uri="{9D8B030D-6E8A-4147-A177-3AD203B41FA5}">
                      <a16:colId xmlns:a16="http://schemas.microsoft.com/office/drawing/2014/main" val="20001"/>
                    </a:ext>
                  </a:extLst>
                </a:gridCol>
                <a:gridCol w="2268576">
                  <a:extLst>
                    <a:ext uri="{9D8B030D-6E8A-4147-A177-3AD203B41FA5}">
                      <a16:colId xmlns:a16="http://schemas.microsoft.com/office/drawing/2014/main" val="20002"/>
                    </a:ext>
                  </a:extLst>
                </a:gridCol>
                <a:gridCol w="2122217">
                  <a:extLst>
                    <a:ext uri="{9D8B030D-6E8A-4147-A177-3AD203B41FA5}">
                      <a16:colId xmlns:a16="http://schemas.microsoft.com/office/drawing/2014/main" val="20003"/>
                    </a:ext>
                  </a:extLst>
                </a:gridCol>
              </a:tblGrid>
              <a:tr h="998261">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GB" sz="2800" b="1" u="none" strike="noStrike" cap="none" normalizeH="0" baseline="0" dirty="0" smtClean="0">
                          <a:ln>
                            <a:noFill/>
                          </a:ln>
                          <a:solidFill>
                            <a:schemeClr val="accent2"/>
                          </a:solidFill>
                          <a:effectLst/>
                        </a:rPr>
                        <a:t>Essential</a:t>
                      </a:r>
                      <a:r>
                        <a:rPr kumimoji="0" lang="ru-RU" sz="2800" b="1" u="none" strike="noStrike" cap="none" normalizeH="0" baseline="0" dirty="0" smtClean="0">
                          <a:ln>
                            <a:noFill/>
                          </a:ln>
                          <a:solidFill>
                            <a:schemeClr val="accent2"/>
                          </a:solidFill>
                          <a:effectLst/>
                        </a:rPr>
                        <a:t> </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u="none" strike="noStrike" cap="none" normalizeH="0" baseline="0" dirty="0" smtClean="0">
                          <a:ln>
                            <a:noFill/>
                          </a:ln>
                          <a:solidFill>
                            <a:schemeClr val="accent2"/>
                          </a:solidFill>
                          <a:effectLst/>
                        </a:rPr>
                        <a:t>Conditionally nonessential</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u="none" strike="noStrike" cap="none" normalizeH="0" baseline="0" dirty="0" smtClean="0">
                          <a:ln>
                            <a:noFill/>
                          </a:ln>
                          <a:solidFill>
                            <a:schemeClr val="accent2"/>
                          </a:solidFill>
                          <a:effectLst/>
                        </a:rPr>
                        <a:t>Partially nonessential</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GB" sz="2800" b="1" u="none" strike="noStrike" cap="none" normalizeH="0" baseline="0" dirty="0" smtClean="0">
                          <a:ln>
                            <a:noFill/>
                          </a:ln>
                          <a:solidFill>
                            <a:schemeClr val="accent2"/>
                          </a:solidFill>
                          <a:effectLst/>
                        </a:rPr>
                        <a:t>Nonessential</a:t>
                      </a:r>
                      <a:r>
                        <a:rPr kumimoji="0" lang="ru-RU" sz="2800" b="1" u="none" strike="noStrike" cap="none" normalizeH="0" baseline="0" dirty="0" smtClean="0">
                          <a:ln>
                            <a:noFill/>
                          </a:ln>
                          <a:solidFill>
                            <a:schemeClr val="accent2"/>
                          </a:solidFill>
                          <a:effectLst/>
                        </a:rPr>
                        <a:t> </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extLst>
                  <a:ext uri="{0D108BD9-81ED-4DB2-BD59-A6C34878D82A}">
                    <a16:rowId xmlns:a16="http://schemas.microsoft.com/office/drawing/2014/main" val="10000"/>
                  </a:ext>
                </a:extLst>
              </a:tr>
              <a:tr h="2143848">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Tryptophan</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Phenylalanine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Lysine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Threonine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Methionine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Leucine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Isoleucine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Valine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Tyrosine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Cysteine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Histidine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Arginine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Glycine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Alanin</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Serine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Glutamate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Glutamine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Aspartate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Asparagine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Proline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extLst>
                  <a:ext uri="{0D108BD9-81ED-4DB2-BD59-A6C34878D82A}">
                    <a16:rowId xmlns:a16="http://schemas.microsoft.com/office/drawing/2014/main" val="10001"/>
                  </a:ext>
                </a:extLst>
              </a:tr>
              <a:tr h="2577127">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their presence in food proteins is obligatory</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synthesized in small amounts in the body</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essential amino acids are needed for their synthesis in the body</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the need for them can be met by synthesis from other substances</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extLst>
                  <a:ext uri="{0D108BD9-81ED-4DB2-BD59-A6C34878D82A}">
                    <a16:rowId xmlns:a16="http://schemas.microsoft.com/office/drawing/2014/main" val="10002"/>
                  </a:ext>
                </a:extLst>
              </a:tr>
            </a:tbl>
          </a:graphicData>
        </a:graphic>
      </p:graphicFrame>
      <p:sp>
        <p:nvSpPr>
          <p:cNvPr id="3" name="Заголовок 1"/>
          <p:cNvSpPr>
            <a:spLocks noGrp="1"/>
          </p:cNvSpPr>
          <p:nvPr>
            <p:ph type="title"/>
          </p:nvPr>
        </p:nvSpPr>
        <p:spPr>
          <a:xfrm>
            <a:off x="395536" y="-315416"/>
            <a:ext cx="8579296" cy="1156990"/>
          </a:xfrm>
        </p:spPr>
        <p:txBody>
          <a:bodyPr>
            <a:normAutofit/>
          </a:bodyPr>
          <a:lstStyle/>
          <a:p>
            <a:pPr eaLnBrk="1" hangingPunct="1"/>
            <a:r>
              <a:rPr lang="en-US" sz="4000" dirty="0"/>
              <a:t>By the ability of synthesis in the body</a:t>
            </a:r>
            <a:endParaRPr lang="ru-RU" dirty="0" smtClean="0"/>
          </a:p>
        </p:txBody>
      </p:sp>
    </p:spTree>
    <p:extLst>
      <p:ext uri="{BB962C8B-B14F-4D97-AF65-F5344CB8AC3E}">
        <p14:creationId xmlns:p14="http://schemas.microsoft.com/office/powerpoint/2010/main" val="30793316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434521135"/>
              </p:ext>
            </p:extLst>
          </p:nvPr>
        </p:nvGraphicFramePr>
        <p:xfrm>
          <a:off x="0" y="332656"/>
          <a:ext cx="9252520" cy="676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Прямоугольник 2"/>
          <p:cNvSpPr/>
          <p:nvPr/>
        </p:nvSpPr>
        <p:spPr>
          <a:xfrm>
            <a:off x="4788024" y="1931334"/>
            <a:ext cx="4464496" cy="705578"/>
          </a:xfrm>
          <a:prstGeom prst="rect">
            <a:avLst/>
          </a:prstGeom>
        </p:spPr>
        <p:txBody>
          <a:bodyPr wrap="square">
            <a:spAutoFit/>
          </a:bodyPr>
          <a:lstStyle/>
          <a:p>
            <a:pPr algn="ctr">
              <a:lnSpc>
                <a:spcPct val="60000"/>
              </a:lnSpc>
            </a:pPr>
            <a:r>
              <a:rPr lang="en-US" sz="3200" dirty="0">
                <a:solidFill>
                  <a:srgbClr val="000000"/>
                </a:solidFill>
              </a:rPr>
              <a:t>digestive deficiency syndrome</a:t>
            </a:r>
            <a:endParaRPr lang="ru-RU" sz="3200" dirty="0">
              <a:solidFill>
                <a:srgbClr val="000000"/>
              </a:solidFill>
            </a:endParaRPr>
          </a:p>
        </p:txBody>
      </p:sp>
      <p:sp>
        <p:nvSpPr>
          <p:cNvPr id="45059" name="Rectangle 2"/>
          <p:cNvSpPr>
            <a:spLocks noGrp="1" noChangeArrowheads="1"/>
          </p:cNvSpPr>
          <p:nvPr>
            <p:ph type="title"/>
          </p:nvPr>
        </p:nvSpPr>
        <p:spPr>
          <a:xfrm>
            <a:off x="0" y="-99392"/>
            <a:ext cx="9180512" cy="573950"/>
          </a:xfrm>
        </p:spPr>
        <p:txBody>
          <a:bodyPr/>
          <a:lstStyle/>
          <a:p>
            <a:r>
              <a:rPr lang="en-US" altLang="ru-RU" sz="3400" b="1" dirty="0">
                <a:solidFill>
                  <a:srgbClr val="FF0000"/>
                </a:solidFill>
              </a:rPr>
              <a:t>Important bowel disease syndromes</a:t>
            </a:r>
            <a:endParaRPr lang="ru-RU" altLang="ru-RU" sz="3400" b="1" dirty="0">
              <a:solidFill>
                <a:srgbClr val="FF0000"/>
              </a:solidFill>
            </a:endParaRPr>
          </a:p>
        </p:txBody>
      </p:sp>
      <p:sp>
        <p:nvSpPr>
          <p:cNvPr id="6" name="TextBox 5"/>
          <p:cNvSpPr txBox="1"/>
          <p:nvPr/>
        </p:nvSpPr>
        <p:spPr>
          <a:xfrm>
            <a:off x="323528" y="620688"/>
            <a:ext cx="1933543" cy="461665"/>
          </a:xfrm>
          <a:prstGeom prst="rect">
            <a:avLst/>
          </a:prstGeom>
          <a:noFill/>
        </p:spPr>
        <p:txBody>
          <a:bodyPr wrap="none" rtlCol="0">
            <a:spAutoFit/>
          </a:bodyPr>
          <a:lstStyle/>
          <a:p>
            <a:r>
              <a:rPr lang="en-US" dirty="0"/>
              <a:t>Celiac disease</a:t>
            </a:r>
            <a:endParaRPr lang="ru-RU" dirty="0"/>
          </a:p>
        </p:txBody>
      </p:sp>
      <p:sp>
        <p:nvSpPr>
          <p:cNvPr id="9" name="TextBox 8"/>
          <p:cNvSpPr txBox="1"/>
          <p:nvPr/>
        </p:nvSpPr>
        <p:spPr>
          <a:xfrm>
            <a:off x="7150013" y="476672"/>
            <a:ext cx="1617751" cy="461665"/>
          </a:xfrm>
          <a:prstGeom prst="rect">
            <a:avLst/>
          </a:prstGeom>
          <a:noFill/>
        </p:spPr>
        <p:txBody>
          <a:bodyPr wrap="none" rtlCol="0">
            <a:spAutoFit/>
          </a:bodyPr>
          <a:lstStyle/>
          <a:p>
            <a:r>
              <a:rPr lang="en-US" dirty="0"/>
              <a:t>Pancreatitis</a:t>
            </a:r>
            <a:endParaRPr lang="ru-RU" dirty="0"/>
          </a:p>
        </p:txBody>
      </p:sp>
      <p:sp>
        <p:nvSpPr>
          <p:cNvPr id="10" name="TextBox 9"/>
          <p:cNvSpPr txBox="1"/>
          <p:nvPr/>
        </p:nvSpPr>
        <p:spPr>
          <a:xfrm>
            <a:off x="4499992" y="813911"/>
            <a:ext cx="1225015" cy="461665"/>
          </a:xfrm>
          <a:prstGeom prst="rect">
            <a:avLst/>
          </a:prstGeom>
          <a:noFill/>
        </p:spPr>
        <p:txBody>
          <a:bodyPr wrap="none" rtlCol="0">
            <a:spAutoFit/>
          </a:bodyPr>
          <a:lstStyle/>
          <a:p>
            <a:r>
              <a:rPr lang="en-US" dirty="0"/>
              <a:t>Enteritis</a:t>
            </a:r>
            <a:endParaRPr lang="ru-RU" dirty="0"/>
          </a:p>
        </p:txBody>
      </p:sp>
      <p:sp>
        <p:nvSpPr>
          <p:cNvPr id="12" name="TextBox 11"/>
          <p:cNvSpPr txBox="1"/>
          <p:nvPr/>
        </p:nvSpPr>
        <p:spPr>
          <a:xfrm>
            <a:off x="7154804" y="836712"/>
            <a:ext cx="1970411" cy="461665"/>
          </a:xfrm>
          <a:prstGeom prst="rect">
            <a:avLst/>
          </a:prstGeom>
          <a:noFill/>
        </p:spPr>
        <p:txBody>
          <a:bodyPr wrap="none" rtlCol="0">
            <a:spAutoFit/>
          </a:bodyPr>
          <a:lstStyle/>
          <a:p>
            <a:r>
              <a:rPr lang="en-US" dirty="0"/>
              <a:t>Cystic fibrosis</a:t>
            </a:r>
            <a:endParaRPr lang="ru-RU" dirty="0"/>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83" y="2608935"/>
            <a:ext cx="3969060" cy="360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Картинки по запросу пищеварение в кишечнике"/>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7799" y="2591666"/>
            <a:ext cx="3843574" cy="319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Прямоугольник 3"/>
          <p:cNvSpPr>
            <a:spLocks noChangeArrowheads="1"/>
          </p:cNvSpPr>
          <p:nvPr/>
        </p:nvSpPr>
        <p:spPr bwMode="auto">
          <a:xfrm>
            <a:off x="-15027" y="5443344"/>
            <a:ext cx="39150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ru-RU" sz="2000" dirty="0"/>
              <a:t>severe form of food dystrophy (protein starvation).</a:t>
            </a:r>
          </a:p>
          <a:p>
            <a:pPr algn="just" eaLnBrk="1" hangingPunct="1">
              <a:spcBef>
                <a:spcPct val="0"/>
              </a:spcBef>
              <a:buFontTx/>
              <a:buNone/>
            </a:pPr>
            <a:r>
              <a:rPr lang="en-US" altLang="ru-RU" sz="2000" dirty="0"/>
              <a:t>is mainly observed in children after 18 months.</a:t>
            </a:r>
            <a:endParaRPr lang="ru-RU" altLang="ru-RU" sz="2000" dirty="0"/>
          </a:p>
        </p:txBody>
      </p:sp>
      <p:sp>
        <p:nvSpPr>
          <p:cNvPr id="44035" name="Rectangle 2"/>
          <p:cNvSpPr>
            <a:spLocks noGrp="1" noChangeArrowheads="1"/>
          </p:cNvSpPr>
          <p:nvPr>
            <p:ph type="title"/>
          </p:nvPr>
        </p:nvSpPr>
        <p:spPr>
          <a:xfrm>
            <a:off x="0" y="0"/>
            <a:ext cx="9144000" cy="620688"/>
          </a:xfrm>
        </p:spPr>
        <p:txBody>
          <a:bodyPr/>
          <a:lstStyle/>
          <a:p>
            <a:r>
              <a:rPr lang="en-US" altLang="ru-RU" sz="3600" b="1" dirty="0">
                <a:solidFill>
                  <a:schemeClr val="accent2"/>
                </a:solidFill>
              </a:rPr>
              <a:t>Alimentary protein deficiency</a:t>
            </a:r>
            <a:endParaRPr lang="ru-RU" altLang="ru-RU" sz="3600" b="1" dirty="0" smtClean="0">
              <a:solidFill>
                <a:schemeClr val="accent2"/>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964"/>
          <a:stretch/>
        </p:blipFill>
        <p:spPr bwMode="auto">
          <a:xfrm>
            <a:off x="395536" y="1718183"/>
            <a:ext cx="2713037" cy="371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txBox="1">
            <a:spLocks noChangeArrowheads="1"/>
          </p:cNvSpPr>
          <p:nvPr/>
        </p:nvSpPr>
        <p:spPr bwMode="auto">
          <a:xfrm>
            <a:off x="251520" y="1107512"/>
            <a:ext cx="316835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ru-RU" sz="3600" b="1" kern="0" dirty="0">
                <a:solidFill>
                  <a:srgbClr val="FF0000"/>
                </a:solidFill>
              </a:rPr>
              <a:t>Kwashiorkor</a:t>
            </a:r>
            <a:endParaRPr lang="ru-RU" altLang="ru-RU" sz="3600" b="1" kern="0" dirty="0" smtClean="0">
              <a:solidFill>
                <a:srgbClr val="FF0000"/>
              </a:solidFill>
            </a:endParaRPr>
          </a:p>
        </p:txBody>
      </p:sp>
      <p:sp>
        <p:nvSpPr>
          <p:cNvPr id="12" name="Rectangle 2"/>
          <p:cNvSpPr txBox="1">
            <a:spLocks noChangeArrowheads="1"/>
          </p:cNvSpPr>
          <p:nvPr/>
        </p:nvSpPr>
        <p:spPr bwMode="auto">
          <a:xfrm>
            <a:off x="44397" y="531440"/>
            <a:ext cx="424847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ru-RU" sz="3600" kern="0" dirty="0">
                <a:solidFill>
                  <a:schemeClr val="accent2"/>
                </a:solidFill>
              </a:rPr>
              <a:t>unbalanced</a:t>
            </a:r>
            <a:endParaRPr lang="ru-RU" altLang="ru-RU" sz="3600" kern="0" dirty="0" smtClean="0">
              <a:solidFill>
                <a:schemeClr val="accent2"/>
              </a:solidFill>
            </a:endParaRPr>
          </a:p>
        </p:txBody>
      </p:sp>
      <p:sp>
        <p:nvSpPr>
          <p:cNvPr id="13" name="Rectangle 2"/>
          <p:cNvSpPr txBox="1">
            <a:spLocks noChangeArrowheads="1"/>
          </p:cNvSpPr>
          <p:nvPr/>
        </p:nvSpPr>
        <p:spPr bwMode="auto">
          <a:xfrm>
            <a:off x="4900872" y="500172"/>
            <a:ext cx="424847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ru-RU" sz="3600" kern="0" dirty="0" smtClean="0">
                <a:solidFill>
                  <a:schemeClr val="accent2"/>
                </a:solidFill>
              </a:rPr>
              <a:t>balanced</a:t>
            </a:r>
            <a:endParaRPr lang="ru-RU" altLang="ru-RU" sz="3600" kern="0" dirty="0" smtClean="0">
              <a:solidFill>
                <a:schemeClr val="accent2"/>
              </a:solidFill>
            </a:endParaRPr>
          </a:p>
        </p:txBody>
      </p:sp>
      <p:sp>
        <p:nvSpPr>
          <p:cNvPr id="14" name="Прямоугольник 3"/>
          <p:cNvSpPr>
            <a:spLocks noChangeArrowheads="1"/>
          </p:cNvSpPr>
          <p:nvPr/>
        </p:nvSpPr>
        <p:spPr bwMode="auto">
          <a:xfrm>
            <a:off x="3900001" y="5289455"/>
            <a:ext cx="52493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ru-RU" sz="2000" dirty="0"/>
              <a:t>severe form of protein-energy malnutrition (balanced in protein) with a predominance of energy malnutrition (mainly observed in children under 1 year of age)</a:t>
            </a:r>
            <a:endParaRPr lang="ru-RU" altLang="ru-RU" sz="2000" dirty="0"/>
          </a:p>
        </p:txBody>
      </p:sp>
      <p:sp>
        <p:nvSpPr>
          <p:cNvPr id="15" name="Rectangle 2"/>
          <p:cNvSpPr txBox="1">
            <a:spLocks noChangeArrowheads="1"/>
          </p:cNvSpPr>
          <p:nvPr/>
        </p:nvSpPr>
        <p:spPr bwMode="auto">
          <a:xfrm>
            <a:off x="3900001" y="1097176"/>
            <a:ext cx="5657464"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1" dirty="0"/>
              <a:t>alimentary marasmus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73" y="2843063"/>
            <a:ext cx="2438670" cy="244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0494"/>
          <a:stretch/>
        </p:blipFill>
        <p:spPr bwMode="auto">
          <a:xfrm>
            <a:off x="5543970" y="1717864"/>
            <a:ext cx="2962275" cy="347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Прямоугольник 3"/>
          <p:cNvSpPr>
            <a:spLocks noChangeArrowheads="1"/>
          </p:cNvSpPr>
          <p:nvPr/>
        </p:nvSpPr>
        <p:spPr bwMode="auto">
          <a:xfrm>
            <a:off x="0" y="313620"/>
            <a:ext cx="588454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US" altLang="ru-RU" dirty="0">
                <a:solidFill>
                  <a:srgbClr val="000000"/>
                </a:solidFill>
              </a:rPr>
              <a:t>Pancreatitis is an acute or chronic inflammation of the pancreas.</a:t>
            </a:r>
            <a:endParaRPr lang="ru-RU" altLang="ru-RU" dirty="0" smtClean="0">
              <a:solidFill>
                <a:srgbClr val="000000"/>
              </a:solidFill>
            </a:endParaRPr>
          </a:p>
        </p:txBody>
      </p:sp>
      <p:sp>
        <p:nvSpPr>
          <p:cNvPr id="45059" name="Rectangle 2"/>
          <p:cNvSpPr>
            <a:spLocks noGrp="1" noChangeArrowheads="1"/>
          </p:cNvSpPr>
          <p:nvPr>
            <p:ph type="title"/>
          </p:nvPr>
        </p:nvSpPr>
        <p:spPr>
          <a:xfrm>
            <a:off x="142875" y="-285750"/>
            <a:ext cx="8153400" cy="990600"/>
          </a:xfrm>
        </p:spPr>
        <p:txBody>
          <a:bodyPr/>
          <a:lstStyle/>
          <a:p>
            <a:r>
              <a:rPr lang="en-US" altLang="ru-RU" sz="3600" b="1" dirty="0">
                <a:solidFill>
                  <a:srgbClr val="FF0000"/>
                </a:solidFill>
              </a:rPr>
              <a:t>Pancreatitis</a:t>
            </a:r>
            <a:endParaRPr lang="ru-RU" altLang="ru-RU" sz="3600" b="1" dirty="0" smtClean="0">
              <a:solidFill>
                <a:srgbClr val="FF0000"/>
              </a:solidFill>
            </a:endParaRPr>
          </a:p>
        </p:txBody>
      </p:sp>
      <p:graphicFrame>
        <p:nvGraphicFramePr>
          <p:cNvPr id="6" name="Схема 5"/>
          <p:cNvGraphicFramePr/>
          <p:nvPr>
            <p:extLst>
              <p:ext uri="{D42A27DB-BD31-4B8C-83A1-F6EECF244321}">
                <p14:modId xmlns:p14="http://schemas.microsoft.com/office/powerpoint/2010/main" val="4240212369"/>
              </p:ext>
            </p:extLst>
          </p:nvPr>
        </p:nvGraphicFramePr>
        <p:xfrm>
          <a:off x="0" y="1143882"/>
          <a:ext cx="9144000" cy="571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3925" y="5096983"/>
            <a:ext cx="1296144" cy="176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661248"/>
            <a:ext cx="1600572"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0862" b="11046"/>
          <a:stretch/>
        </p:blipFill>
        <p:spPr bwMode="auto">
          <a:xfrm>
            <a:off x="1600572" y="5589240"/>
            <a:ext cx="2004604" cy="124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6056" y="5241032"/>
            <a:ext cx="1616968" cy="161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2159" y="116632"/>
            <a:ext cx="2903191"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8616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142875" y="-285750"/>
            <a:ext cx="8153400" cy="990600"/>
          </a:xfrm>
        </p:spPr>
        <p:txBody>
          <a:bodyPr/>
          <a:lstStyle/>
          <a:p>
            <a:r>
              <a:rPr lang="en-US" altLang="ru-RU" sz="3600" b="1" dirty="0">
                <a:solidFill>
                  <a:srgbClr val="FF0000"/>
                </a:solidFill>
              </a:rPr>
              <a:t>Cystic fibrosis</a:t>
            </a:r>
            <a:endParaRPr lang="ru-RU" altLang="ru-RU" sz="3600" b="1" dirty="0" smtClean="0">
              <a:solidFill>
                <a:srgbClr val="FF0000"/>
              </a:solidFill>
            </a:endParaRPr>
          </a:p>
        </p:txBody>
      </p:sp>
      <p:sp>
        <p:nvSpPr>
          <p:cNvPr id="2" name="TextBox 1"/>
          <p:cNvSpPr txBox="1"/>
          <p:nvPr/>
        </p:nvSpPr>
        <p:spPr>
          <a:xfrm>
            <a:off x="2771801" y="548680"/>
            <a:ext cx="6194402" cy="830997"/>
          </a:xfrm>
          <a:prstGeom prst="rect">
            <a:avLst/>
          </a:prstGeom>
          <a:noFill/>
        </p:spPr>
        <p:txBody>
          <a:bodyPr wrap="square" rtlCol="0">
            <a:spAutoFit/>
          </a:bodyPr>
          <a:lstStyle/>
          <a:p>
            <a:pPr algn="r"/>
            <a:r>
              <a:rPr lang="en-US" dirty="0"/>
              <a:t>Thick viscous secretion in the bronchi and pancreatic duct</a:t>
            </a:r>
            <a:endParaRPr lang="ru-RU" dirty="0"/>
          </a:p>
        </p:txBody>
      </p:sp>
      <p:sp>
        <p:nvSpPr>
          <p:cNvPr id="3" name="AutoShape 2" descr="Cystic Fibrosis | Lung and Thoracic Treatment in New Jers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a:blip r:embed="rId3"/>
          <a:stretch>
            <a:fillRect/>
          </a:stretch>
        </p:blipFill>
        <p:spPr>
          <a:xfrm>
            <a:off x="1187624" y="1539280"/>
            <a:ext cx="6219179" cy="4581303"/>
          </a:xfrm>
          <a:prstGeom prst="rect">
            <a:avLst/>
          </a:prstGeom>
        </p:spPr>
      </p:pic>
    </p:spTree>
    <p:extLst>
      <p:ext uri="{BB962C8B-B14F-4D97-AF65-F5344CB8AC3E}">
        <p14:creationId xmlns:p14="http://schemas.microsoft.com/office/powerpoint/2010/main" val="22620171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3"/>
          <p:cNvSpPr>
            <a:spLocks noChangeArrowheads="1"/>
          </p:cNvSpPr>
          <p:nvPr/>
        </p:nvSpPr>
        <p:spPr bwMode="auto">
          <a:xfrm>
            <a:off x="46991" y="2348880"/>
            <a:ext cx="88582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ru-RU" sz="2400" b="1" dirty="0"/>
              <a:t>Celiac disease </a:t>
            </a:r>
            <a:r>
              <a:rPr lang="en-US" altLang="ru-RU" sz="2400" dirty="0"/>
              <a:t>(Guy-Herter-</a:t>
            </a:r>
            <a:r>
              <a:rPr lang="en-US" altLang="ru-RU" sz="2400" dirty="0" err="1"/>
              <a:t>Heibner</a:t>
            </a:r>
            <a:r>
              <a:rPr lang="en-US" altLang="ru-RU" sz="2400" dirty="0"/>
              <a:t> disease, gluten enteropathy, intestinal infantilism) is a hereditary disease caused by damage to the villi of the small intestine by certain foods containing certain proteins - gluten (gliadin) and related cereal proteins (</a:t>
            </a:r>
            <a:r>
              <a:rPr lang="en-US" altLang="ru-RU" sz="2400" dirty="0" err="1"/>
              <a:t>avenin</a:t>
            </a:r>
            <a:r>
              <a:rPr lang="en-US" altLang="ru-RU" sz="2400" dirty="0"/>
              <a:t>, </a:t>
            </a:r>
            <a:r>
              <a:rPr lang="en-US" altLang="ru-RU" sz="2400" dirty="0" err="1"/>
              <a:t>hordein</a:t>
            </a:r>
            <a:r>
              <a:rPr lang="en-US" altLang="ru-RU" sz="2400" dirty="0"/>
              <a:t>, etc.) - in foods such as wheat, rye, malt, barley and oats. </a:t>
            </a:r>
            <a:endParaRPr lang="en-US" altLang="ru-RU" sz="2400" dirty="0" smtClean="0"/>
          </a:p>
          <a:p>
            <a:pPr algn="just" eaLnBrk="1" hangingPunct="1">
              <a:spcBef>
                <a:spcPct val="0"/>
              </a:spcBef>
              <a:buFontTx/>
              <a:buNone/>
            </a:pPr>
            <a:r>
              <a:rPr lang="en-US" altLang="ru-RU" sz="2400" dirty="0" smtClean="0"/>
              <a:t>The </a:t>
            </a:r>
            <a:r>
              <a:rPr lang="en-US" altLang="ru-RU" sz="2400" dirty="0"/>
              <a:t>presence of an enzyme defect is assumed - the absence or insufficiency of </a:t>
            </a:r>
            <a:r>
              <a:rPr lang="en-US" altLang="ru-RU" sz="2400" dirty="0" err="1"/>
              <a:t>gliadininopeptidase</a:t>
            </a:r>
            <a:r>
              <a:rPr lang="en-US" altLang="ru-RU" sz="2400" dirty="0"/>
              <a:t> or another enzyme involved in the breakdown of gluten. Has an autoimmune and allergic genesis (antibodies against gluten are formed, which I begin to destroy my own enterocytes).</a:t>
            </a:r>
          </a:p>
          <a:p>
            <a:pPr algn="just" eaLnBrk="1" hangingPunct="1">
              <a:spcBef>
                <a:spcPct val="0"/>
              </a:spcBef>
              <a:buFontTx/>
              <a:buNone/>
            </a:pPr>
            <a:r>
              <a:rPr lang="en-US" altLang="ru-RU" sz="2400" dirty="0"/>
              <a:t>Frequent foamy stools appear, plentiful, with a pungent odor, light or with a grayish tinge, greasy.</a:t>
            </a:r>
            <a:endParaRPr lang="ru-RU" altLang="ru-RU" sz="2400" dirty="0"/>
          </a:p>
        </p:txBody>
      </p:sp>
      <p:sp>
        <p:nvSpPr>
          <p:cNvPr id="43011" name="Rectangle 2"/>
          <p:cNvSpPr>
            <a:spLocks noGrp="1" noChangeArrowheads="1"/>
          </p:cNvSpPr>
          <p:nvPr>
            <p:ph type="title"/>
          </p:nvPr>
        </p:nvSpPr>
        <p:spPr>
          <a:xfrm>
            <a:off x="-4733" y="1002386"/>
            <a:ext cx="4552178" cy="476672"/>
          </a:xfrm>
        </p:spPr>
        <p:txBody>
          <a:bodyPr/>
          <a:lstStyle/>
          <a:p>
            <a:r>
              <a:rPr lang="en-US" altLang="ru-RU" sz="3600" b="1" dirty="0">
                <a:solidFill>
                  <a:srgbClr val="FF0000"/>
                </a:solidFill>
              </a:rPr>
              <a:t>Celiac disease - impaired absorption of amino acids and other monomers</a:t>
            </a:r>
            <a:endParaRPr lang="ru-RU" altLang="ru-RU" sz="3200" dirty="0" smtClean="0">
              <a:solidFill>
                <a:srgbClr val="FF0000"/>
              </a:solidFill>
            </a:endParaRPr>
          </a:p>
        </p:txBody>
      </p:sp>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9489"/>
            <a:ext cx="1595438" cy="121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77786" y="1240722"/>
            <a:ext cx="1550424" cy="369332"/>
          </a:xfrm>
          <a:prstGeom prst="rect">
            <a:avLst/>
          </a:prstGeom>
          <a:noFill/>
        </p:spPr>
        <p:txBody>
          <a:bodyPr wrap="none" rtlCol="0">
            <a:spAutoFit/>
          </a:bodyPr>
          <a:lstStyle/>
          <a:p>
            <a:r>
              <a:rPr lang="en-US" sz="1800" dirty="0">
                <a:solidFill>
                  <a:srgbClr val="FF0000"/>
                </a:solidFill>
              </a:rPr>
              <a:t>Bald intestines</a:t>
            </a:r>
            <a:endParaRPr lang="ru-RU" sz="1800" dirty="0">
              <a:solidFill>
                <a:srgbClr val="FF000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297"/>
          <a:stretch/>
        </p:blipFill>
        <p:spPr bwMode="auto">
          <a:xfrm>
            <a:off x="6336010" y="22810"/>
            <a:ext cx="2772493" cy="147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683568" y="-19356"/>
            <a:ext cx="7772400" cy="856068"/>
          </a:xfrm>
        </p:spPr>
        <p:txBody>
          <a:bodyPr/>
          <a:lstStyle/>
          <a:p>
            <a:r>
              <a:rPr lang="en-US" altLang="ru-RU" b="1" dirty="0">
                <a:solidFill>
                  <a:srgbClr val="FF0000"/>
                </a:solidFill>
              </a:rPr>
              <a:t>Conclusions:</a:t>
            </a:r>
            <a:endParaRPr lang="ru-RU" altLang="ru-RU" b="1" dirty="0" smtClean="0">
              <a:solidFill>
                <a:srgbClr val="FF0000"/>
              </a:solidFill>
            </a:endParaRPr>
          </a:p>
        </p:txBody>
      </p:sp>
      <p:sp>
        <p:nvSpPr>
          <p:cNvPr id="23555" name="Содержимое 2"/>
          <p:cNvSpPr>
            <a:spLocks noGrp="1"/>
          </p:cNvSpPr>
          <p:nvPr>
            <p:ph idx="1"/>
          </p:nvPr>
        </p:nvSpPr>
        <p:spPr>
          <a:xfrm>
            <a:off x="179512" y="720080"/>
            <a:ext cx="8784976" cy="6021288"/>
          </a:xfrm>
        </p:spPr>
        <p:txBody>
          <a:bodyPr/>
          <a:lstStyle/>
          <a:p>
            <a:pPr marL="0" indent="0" algn="just">
              <a:buFontTx/>
              <a:buNone/>
            </a:pPr>
            <a:r>
              <a:rPr lang="en-US" altLang="ru-RU" dirty="0"/>
              <a:t>1. Protein digestion enzymes are produced in an inactive form and are activated by limited proteolysis.</a:t>
            </a:r>
          </a:p>
          <a:p>
            <a:pPr marL="0" indent="0" algn="just">
              <a:buFontTx/>
              <a:buNone/>
            </a:pPr>
            <a:r>
              <a:rPr lang="en-US" altLang="ru-RU" dirty="0"/>
              <a:t>2. Decarboxylation of amino acids leads to the formation of biologically active amines.</a:t>
            </a:r>
          </a:p>
          <a:p>
            <a:pPr marL="0" indent="0" algn="just">
              <a:buFontTx/>
              <a:buNone/>
            </a:pPr>
            <a:r>
              <a:rPr lang="en-US" altLang="ru-RU" dirty="0"/>
              <a:t>3. Impaired digestion of exogenous proteins manifests itself in the form of diseases of the stomach, intestines and pancreas (gastritis, pancreatitis, etc.)</a:t>
            </a:r>
            <a:endParaRPr lang="ru-RU" altLang="ru-RU" dirty="0" smtClean="0"/>
          </a:p>
        </p:txBody>
      </p:sp>
    </p:spTree>
    <p:extLst>
      <p:ext uri="{BB962C8B-B14F-4D97-AF65-F5344CB8AC3E}">
        <p14:creationId xmlns:p14="http://schemas.microsoft.com/office/powerpoint/2010/main" val="30226999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772400" cy="1143000"/>
          </a:xfrm>
        </p:spPr>
        <p:txBody>
          <a:bodyPr/>
          <a:lstStyle/>
          <a:p>
            <a:r>
              <a:rPr lang="en-US" b="1" dirty="0">
                <a:solidFill>
                  <a:srgbClr val="C00000"/>
                </a:solidFill>
              </a:rPr>
              <a:t>Thank you for attention!</a:t>
            </a:r>
            <a:endParaRPr lang="ru-RU" b="1" dirty="0">
              <a:solidFill>
                <a:srgbClr val="C00000"/>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645964"/>
            <a:ext cx="5472638" cy="521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9773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12" y="404664"/>
            <a:ext cx="9162212" cy="3970318"/>
          </a:xfrm>
          <a:prstGeom prst="rect">
            <a:avLst/>
          </a:prstGeom>
          <a:noFill/>
        </p:spPr>
        <p:txBody>
          <a:bodyPr wrap="square" rtlCol="0">
            <a:spAutoFit/>
          </a:bodyPr>
          <a:lstStyle/>
          <a:p>
            <a:pPr algn="ctr" fontAlgn="auto">
              <a:spcBef>
                <a:spcPts val="0"/>
              </a:spcBef>
              <a:spcAft>
                <a:spcPts val="0"/>
              </a:spcAft>
            </a:pPr>
            <a:r>
              <a:rPr lang="en-GB" sz="5400" smtClean="0">
                <a:solidFill>
                  <a:srgbClr val="FF0000"/>
                </a:solidFill>
                <a:latin typeface="Calibri"/>
              </a:rPr>
              <a:t>Question</a:t>
            </a:r>
            <a:r>
              <a:rPr lang="ru-RU" sz="5400" smtClean="0">
                <a:solidFill>
                  <a:srgbClr val="FF0000"/>
                </a:solidFill>
                <a:latin typeface="Calibri"/>
              </a:rPr>
              <a:t>:</a:t>
            </a:r>
            <a:endParaRPr lang="ru-RU" sz="5400" dirty="0" smtClean="0">
              <a:solidFill>
                <a:srgbClr val="FF0000"/>
              </a:solidFill>
              <a:latin typeface="Calibri"/>
            </a:endParaRPr>
          </a:p>
          <a:p>
            <a:pPr algn="ctr" fontAlgn="auto">
              <a:spcBef>
                <a:spcPts val="0"/>
              </a:spcBef>
              <a:spcAft>
                <a:spcPts val="0"/>
              </a:spcAft>
            </a:pPr>
            <a:endParaRPr lang="ru-RU" sz="1800" dirty="0" smtClean="0">
              <a:solidFill>
                <a:prstClr val="black"/>
              </a:solidFill>
              <a:latin typeface="Calibri"/>
            </a:endParaRPr>
          </a:p>
          <a:p>
            <a:pPr algn="ctr" fontAlgn="auto">
              <a:spcBef>
                <a:spcPts val="0"/>
              </a:spcBef>
              <a:spcAft>
                <a:spcPts val="0"/>
              </a:spcAft>
            </a:pPr>
            <a:r>
              <a:rPr lang="en-US" sz="6000">
                <a:solidFill>
                  <a:prstClr val="black"/>
                </a:solidFill>
                <a:latin typeface="+mn-lt"/>
              </a:rPr>
              <a:t>What is the term for the absence of hydrochloric acid in the stomach?</a:t>
            </a:r>
            <a:endParaRPr lang="ru-RU" sz="6000" dirty="0">
              <a:solidFill>
                <a:prstClr val="black"/>
              </a:solidFill>
              <a:latin typeface="+mn-lt"/>
            </a:endParaRPr>
          </a:p>
        </p:txBody>
      </p:sp>
    </p:spTree>
    <p:extLst>
      <p:ext uri="{BB962C8B-B14F-4D97-AF65-F5344CB8AC3E}">
        <p14:creationId xmlns:p14="http://schemas.microsoft.com/office/powerpoint/2010/main" val="1698163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2263</TotalTime>
  <Words>5040</Words>
  <Application>Microsoft Office PowerPoint</Application>
  <PresentationFormat>Экран (4:3)</PresentationFormat>
  <Paragraphs>751</Paragraphs>
  <Slides>97</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7</vt:i4>
      </vt:variant>
      <vt:variant>
        <vt:lpstr>Заголовки слайдов</vt:lpstr>
      </vt:variant>
      <vt:variant>
        <vt:i4>97</vt:i4>
      </vt:variant>
    </vt:vector>
  </HeadingPairs>
  <TitlesOfParts>
    <vt:vector size="109" baseType="lpstr">
      <vt:lpstr>Arial</vt:lpstr>
      <vt:lpstr>Calibri</vt:lpstr>
      <vt:lpstr>Calibri Light</vt:lpstr>
      <vt:lpstr>Times New Roman</vt:lpstr>
      <vt:lpstr>TimesNewRomanPSMT</vt:lpstr>
      <vt:lpstr>Оформление по умолчанию</vt:lpstr>
      <vt:lpstr>Тема Office</vt:lpstr>
      <vt:lpstr>1_Оформление по умолчанию</vt:lpstr>
      <vt:lpstr>2_Тема Office</vt:lpstr>
      <vt:lpstr>2_Оформление по умолчанию</vt:lpstr>
      <vt:lpstr>6_Оформление по умолчанию</vt:lpstr>
      <vt:lpstr>1_Тема Office</vt:lpstr>
      <vt:lpstr>Презентация PowerPoint</vt:lpstr>
      <vt:lpstr>Lecture plan</vt:lpstr>
      <vt:lpstr>Презентация PowerPoint</vt:lpstr>
      <vt:lpstr>Amino acid structure</vt:lpstr>
      <vt:lpstr>DEFINITION. GENERAL FORMULA</vt:lpstr>
      <vt:lpstr>Functions and biomedical significance of amino acids</vt:lpstr>
      <vt:lpstr>Functions and biomedical significance of amino acids</vt:lpstr>
      <vt:lpstr>Classification of amino acids by radical</vt:lpstr>
      <vt:lpstr>By the ability of synthesis in the body</vt:lpstr>
      <vt:lpstr>Презентация PowerPoint</vt:lpstr>
      <vt:lpstr>Proteinogenic amino acids</vt:lpstr>
      <vt:lpstr>Proteinogenic amino acids</vt:lpstr>
      <vt:lpstr>Презентация PowerPoint</vt:lpstr>
      <vt:lpstr>Презентация PowerPoint</vt:lpstr>
      <vt:lpstr>Peptides</vt:lpstr>
      <vt:lpstr>CLASSIFICATION OF PEPTIDES </vt:lpstr>
      <vt:lpstr>Functions of peptides</vt:lpstr>
      <vt:lpstr>Biomedical significance of peptides</vt:lpstr>
      <vt:lpstr>Proteins</vt:lpstr>
      <vt:lpstr>DEFINITION</vt:lpstr>
      <vt:lpstr>Презентация PowerPoint</vt:lpstr>
      <vt:lpstr>Презентация PowerPoint</vt:lpstr>
      <vt:lpstr>Protein functions</vt:lpstr>
      <vt:lpstr>Protein functions</vt:lpstr>
      <vt:lpstr>Biomedical significance of peptides and proteins</vt:lpstr>
      <vt:lpstr>Презентация PowerPoint</vt:lpstr>
      <vt:lpstr>Презентация PowerPoint</vt:lpstr>
      <vt:lpstr>CLASSES OF CONJUGATED PROTEINS</vt:lpstr>
      <vt:lpstr>CLASSES OF CONJUGATED PROTEINS</vt:lpstr>
      <vt:lpstr>Презентация PowerPoint</vt:lpstr>
      <vt:lpstr>Solubility</vt:lpstr>
      <vt:lpstr>Protein in the diet</vt:lpstr>
      <vt:lpstr>Презентация PowerPoint</vt:lpstr>
      <vt:lpstr>Reserve proteins</vt:lpstr>
      <vt:lpstr>Презентация PowerPoint</vt:lpstr>
      <vt:lpstr>Digestion of proteins</vt:lpstr>
      <vt:lpstr>Digestion of proteins</vt:lpstr>
      <vt:lpstr>Digestion of proteins</vt:lpstr>
      <vt:lpstr>Digestion of proteins</vt:lpstr>
      <vt:lpstr>Characterization of stomach peptidases</vt:lpstr>
      <vt:lpstr>Characterization of stomach peptidases</vt:lpstr>
      <vt:lpstr>Презентация PowerPoint</vt:lpstr>
      <vt:lpstr>Secretion of hydrochloric acid in the stomach</vt:lpstr>
      <vt:lpstr>Role of HCl</vt:lpstr>
      <vt:lpstr>Activation of stomach peptidases</vt:lpstr>
      <vt:lpstr>Characterization of pancreatic peptidases</vt:lpstr>
      <vt:lpstr>Characterization of pancreatic peptidases</vt:lpstr>
      <vt:lpstr>Activation of pancreatic peptidases</vt:lpstr>
      <vt:lpstr>Презентация PowerPoint</vt:lpstr>
      <vt:lpstr>Characterization of intestinal peptidases</vt:lpstr>
      <vt:lpstr>Regulation of the production of digestive juices</vt:lpstr>
      <vt:lpstr>Regulation of the production of digestive juices</vt:lpstr>
      <vt:lpstr>Regulation of the production of digestive juices (APUD-system)</vt:lpstr>
      <vt:lpstr>Protecting cells from the action of peptidases</vt:lpstr>
      <vt:lpstr>Defense mechanisms against proteases</vt:lpstr>
      <vt:lpstr>Absorption of amino acids</vt:lpstr>
      <vt:lpstr>Transport of amino acids across cell membranes</vt:lpstr>
      <vt:lpstr>Sources of amino acids</vt:lpstr>
      <vt:lpstr>Ways to Use Amino Acids</vt:lpstr>
      <vt:lpstr>CHEMICAL PROPERTIES OF AMINO ACIDS</vt:lpstr>
      <vt:lpstr>General and particular ways of amino acid metabolism in the human body</vt:lpstr>
      <vt:lpstr>Презентация PowerPoint</vt:lpstr>
      <vt:lpstr>α-decarboxylation of amino acids</vt:lpstr>
      <vt:lpstr>α-decarboxylation of histidine</vt:lpstr>
      <vt:lpstr>α-decarboxylation of serine</vt:lpstr>
      <vt:lpstr>α-decarboxylation of serine</vt:lpstr>
      <vt:lpstr>α-decarboxylation of cysteine and cysteic acid</vt:lpstr>
      <vt:lpstr>α-decarboxylation of aspartate</vt:lpstr>
      <vt:lpstr>α-decarboxylation of glutamate</vt:lpstr>
      <vt:lpstr>Презентация PowerPoint</vt:lpstr>
      <vt:lpstr>α-decarboxylation of tryptophan</vt:lpstr>
      <vt:lpstr>α-decarboxylation of tryptophan</vt:lpstr>
      <vt:lpstr>Презентация PowerPoint</vt:lpstr>
      <vt:lpstr>Презентация PowerPoint</vt:lpstr>
      <vt:lpstr>α-decarboxylation of dihydroxyphenylalanine</vt:lpstr>
      <vt:lpstr>Презентация PowerPoint</vt:lpstr>
      <vt:lpstr>α-decarboxylation of ornithine and lysine</vt:lpstr>
      <vt:lpstr>α-decarboxylation of ornithine and lysine</vt:lpstr>
      <vt:lpstr>ω-decarboxylation of glutamate</vt:lpstr>
      <vt:lpstr>α- and ω- decarboxylation of aspartate</vt:lpstr>
      <vt:lpstr>FORMATION OF PEPTIDES</vt:lpstr>
      <vt:lpstr>Peptide bond formation</vt:lpstr>
      <vt:lpstr>Презентация PowerPoint</vt:lpstr>
      <vt:lpstr>Pathology of protein and nitrogen metabolism</vt:lpstr>
      <vt:lpstr>Hyperacid gastritis and the formation of stomach ulcers (less often - duodenal ulcer)</vt:lpstr>
      <vt:lpstr>Презентация PowerPoint</vt:lpstr>
      <vt:lpstr>Презентация PowerPoint</vt:lpstr>
      <vt:lpstr>Hypoacidic gastritis and the formation of stomach cancer</vt:lpstr>
      <vt:lpstr>Classification of gastritis by acidity of gastric juice</vt:lpstr>
      <vt:lpstr>Important bowel disease syndromes</vt:lpstr>
      <vt:lpstr>Alimentary protein deficiency</vt:lpstr>
      <vt:lpstr>Pancreatitis</vt:lpstr>
      <vt:lpstr>Cystic fibrosis</vt:lpstr>
      <vt:lpstr>Celiac disease - impaired absorption of amino acids and other monomers</vt:lpstr>
      <vt:lpstr>Conclusions:</vt:lpstr>
      <vt:lpstr>Thank you for attention!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OEM</dc:creator>
  <cp:lastModifiedBy>yulia</cp:lastModifiedBy>
  <cp:revision>248</cp:revision>
  <dcterms:created xsi:type="dcterms:W3CDTF">1601-01-01T00:00:00Z</dcterms:created>
  <dcterms:modified xsi:type="dcterms:W3CDTF">2022-12-02T16:41:34Z</dcterms:modified>
</cp:coreProperties>
</file>