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6" r:id="rId3"/>
    <p:sldId id="375" r:id="rId4"/>
    <p:sldId id="261" r:id="rId5"/>
    <p:sldId id="377" r:id="rId6"/>
    <p:sldId id="262" r:id="rId7"/>
    <p:sldId id="266" r:id="rId8"/>
    <p:sldId id="530" r:id="rId9"/>
    <p:sldId id="479" r:id="rId10"/>
    <p:sldId id="382" r:id="rId11"/>
    <p:sldId id="531" r:id="rId12"/>
    <p:sldId id="383" r:id="rId13"/>
    <p:sldId id="384" r:id="rId14"/>
    <p:sldId id="270" r:id="rId15"/>
    <p:sldId id="365" r:id="rId1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51" d="100"/>
          <a:sy n="51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14"/>
    </p:cViewPr>
  </p:sorterViewPr>
  <p:notesViewPr>
    <p:cSldViewPr>
      <p:cViewPr varScale="1">
        <p:scale>
          <a:sx n="77" d="100"/>
          <a:sy n="77" d="100"/>
        </p:scale>
        <p:origin x="-1644" y="-8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F1F53-EECC-45BE-8676-764CF54B53D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BAF1-6694-4993-B4DF-4BE2382E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1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DBD2-37F3-43CB-903A-EF4C2557E37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1185-3508-47EA-A528-FFAF8A4AE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7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1185-3508-47EA-A528-FFAF8A4AE9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8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5716-21E0-4F1E-A1E7-D4AC71522CB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0F9-3CCF-4ED0-9280-D2536B3B7D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7BE-4495-4BF2-B7CC-A0A3EBE963D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9BCF-3F52-4B41-ACA7-7618E44D035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C34C-8C09-4064-9120-B499BBE39BB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3061-662A-4B08-A75D-7D6F296B9CA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B36E-84C2-4814-AB48-D182AE04038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539-984D-46BB-93C4-CFA58A3C8BB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0C3E-212D-44EC-A2F1-671855ED82D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0AE5-9FBE-4022-96BA-47F1B522767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A66D8D-FFD6-41D5-90DA-5158D741384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F1868D-95CF-4F38-B777-00A11D21C36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1974081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ea typeface="Calibri"/>
                <a:cs typeface="Times New Roman"/>
              </a:rPr>
              <a:t>Хронический экссудативный средний отит, показания к оперативному лечению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2" y="177032"/>
            <a:ext cx="1187624" cy="84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889543"/>
            <a:ext cx="65947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buFontTx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</a:rPr>
              <a:t>Торопова Л. А., доцент, к.м.н.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buFontTx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</a:rPr>
              <a:t>кафедры ЛОР-болезней с курсом ПО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713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sz="2400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КрасГМУ</a:t>
            </a:r>
            <a:r>
              <a:rPr kumimoji="1" lang="ru-RU" sz="2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им. проф. В. Ф. </a:t>
            </a:r>
            <a:r>
              <a:rPr kumimoji="1" lang="ru-RU" sz="2400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Войно-Ясенецкого</a:t>
            </a:r>
            <a:r>
              <a:rPr kumimoji="1" lang="ru-RU" sz="2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endParaRPr lang="ru-RU" sz="2400" kern="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</a:t>
            </a:r>
          </a:p>
        </p:txBody>
      </p:sp>
    </p:spTree>
    <p:extLst>
      <p:ext uri="{BB962C8B-B14F-4D97-AF65-F5344CB8AC3E}">
        <p14:creationId xmlns:p14="http://schemas.microsoft.com/office/powerpoint/2010/main" val="92549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type="title"/>
          </p:nvPr>
        </p:nvGraphicFramePr>
        <p:xfrm>
          <a:off x="50800" y="1371600"/>
          <a:ext cx="1295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Clip" r:id="rId3" imgW="1728720" imgH="3252600" progId="MS_ClipArt_Gallery.2">
                  <p:embed/>
                </p:oleObj>
              </mc:Choice>
              <mc:Fallback>
                <p:oleObj name="Clip" r:id="rId3" imgW="1728720" imgH="3252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371600"/>
                        <a:ext cx="1295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52400"/>
            <a:ext cx="8153400" cy="67056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Стандартным</a:t>
            </a:r>
            <a:r>
              <a:rPr lang="ru-RU" sz="3600" dirty="0"/>
              <a:t> и </a:t>
            </a:r>
            <a:r>
              <a:rPr lang="ru-RU" sz="3600" dirty="0">
                <a:solidFill>
                  <a:srgbClr val="FF3300"/>
                </a:solidFill>
              </a:rPr>
              <a:t>эффективным</a:t>
            </a:r>
            <a:r>
              <a:rPr lang="ru-RU" sz="3600" dirty="0"/>
              <a:t> </a:t>
            </a:r>
          </a:p>
          <a:p>
            <a:pPr>
              <a:buFontTx/>
              <a:buNone/>
            </a:pPr>
            <a:r>
              <a:rPr lang="ru-RU" sz="3600" dirty="0"/>
              <a:t>  лечением экссудативного среднего отита является </a:t>
            </a:r>
            <a:r>
              <a:rPr lang="ru-RU" sz="3600" b="1" dirty="0">
                <a:solidFill>
                  <a:srgbClr val="0070C0"/>
                </a:solidFill>
              </a:rPr>
              <a:t>шунтирование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None/>
            </a:pPr>
            <a:endParaRPr lang="ru-RU" sz="3600" dirty="0"/>
          </a:p>
          <a:p>
            <a:pPr>
              <a:buFontTx/>
              <a:buNone/>
            </a:pPr>
            <a:r>
              <a:rPr lang="ru-RU" sz="3600" dirty="0"/>
              <a:t> При неэффективности и рецидивах показана тщательная </a:t>
            </a:r>
            <a:r>
              <a:rPr lang="ru-RU" sz="3600" dirty="0">
                <a:solidFill>
                  <a:srgbClr val="0070C0"/>
                </a:solidFill>
              </a:rPr>
              <a:t>коррекция внутриносовых структур </a:t>
            </a:r>
          </a:p>
          <a:p>
            <a:pPr>
              <a:buFontTx/>
              <a:buNone/>
            </a:pPr>
            <a:r>
              <a:rPr lang="ru-RU" sz="3600" dirty="0">
                <a:solidFill>
                  <a:srgbClr val="0070C0"/>
                </a:solidFill>
              </a:rPr>
              <a:t>   и ревизия барабанной полости</a:t>
            </a:r>
          </a:p>
        </p:txBody>
      </p:sp>
    </p:spTree>
    <p:extLst>
      <p:ext uri="{BB962C8B-B14F-4D97-AF65-F5344CB8AC3E}">
        <p14:creationId xmlns:p14="http://schemas.microsoft.com/office/powerpoint/2010/main" val="188904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E049801-343F-406C-9D8C-8EA452B9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5145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Рисунок 1">
            <a:extLst>
              <a:ext uri="{FF2B5EF4-FFF2-40B4-BE49-F238E27FC236}">
                <a16:creationId xmlns:a16="http://schemas.microsoft.com/office/drawing/2014/main" id="{C14B0C4E-141B-4EAE-A54E-5F896E34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71767"/>
            <a:ext cx="2582863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0B3B6AD-1609-4DAD-BA4F-374954EF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638163"/>
            <a:ext cx="6312113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трубки вентиляции среднего уха.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разреза в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задне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нижней части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98989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барабанной перепонки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миринготомии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более безопасно.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8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569325" cy="6121400"/>
          </a:xfrm>
        </p:spPr>
        <p:txBody>
          <a:bodyPr/>
          <a:lstStyle/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en-US" sz="2800" b="1" dirty="0">
                <a:solidFill>
                  <a:srgbClr val="7030A0"/>
                </a:solidFill>
              </a:rPr>
              <a:t>I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I</a:t>
            </a:r>
            <a:r>
              <a:rPr lang="ru-RU" sz="2800" b="1" dirty="0">
                <a:solidFill>
                  <a:srgbClr val="7030A0"/>
                </a:solidFill>
              </a:rPr>
              <a:t>-секреторная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стадия</a:t>
            </a:r>
            <a:r>
              <a:rPr lang="ru-RU" sz="2800" dirty="0">
                <a:solidFill>
                  <a:srgbClr val="7030A0"/>
                </a:solidFill>
              </a:rPr>
              <a:t> (</a:t>
            </a:r>
            <a:r>
              <a:rPr lang="ru-RU" sz="2800" dirty="0">
                <a:solidFill>
                  <a:srgbClr val="7030A0"/>
                </a:solidFill>
                <a:effectLst/>
                <a:latin typeface="Arial"/>
                <a:cs typeface="Arial"/>
              </a:rPr>
              <a:t>от 1 до 12 мес.)</a:t>
            </a:r>
            <a:endParaRPr lang="ru-RU" sz="2800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400" dirty="0" err="1"/>
              <a:t>миринготомия</a:t>
            </a:r>
            <a:r>
              <a:rPr lang="ru-RU" sz="2400" dirty="0"/>
              <a:t>;</a:t>
            </a:r>
          </a:p>
          <a:p>
            <a:pPr>
              <a:buFontTx/>
              <a:buChar char="-"/>
            </a:pPr>
            <a:r>
              <a:rPr lang="ru-RU" sz="2400" dirty="0"/>
              <a:t>отмывание и удаление жидкого содержимого из барабанной полости;</a:t>
            </a:r>
          </a:p>
          <a:p>
            <a:pPr>
              <a:buFontTx/>
              <a:buChar char="-"/>
            </a:pPr>
            <a:r>
              <a:rPr lang="ru-RU" sz="2400" dirty="0"/>
              <a:t>введение вентиляционной трубки на 2 – 6 мес.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7030A0"/>
                </a:solidFill>
              </a:rPr>
              <a:t>III</a:t>
            </a:r>
            <a:r>
              <a:rPr lang="ru-RU" sz="2800" b="1" dirty="0">
                <a:solidFill>
                  <a:srgbClr val="7030A0"/>
                </a:solidFill>
              </a:rPr>
              <a:t> –</a:t>
            </a:r>
            <a:r>
              <a:rPr lang="ru-RU" sz="2800" b="1" dirty="0" err="1">
                <a:solidFill>
                  <a:srgbClr val="7030A0"/>
                </a:solidFill>
              </a:rPr>
              <a:t>мукозная</a:t>
            </a:r>
            <a:r>
              <a:rPr lang="ru-RU" sz="2800" b="1" dirty="0">
                <a:solidFill>
                  <a:srgbClr val="7030A0"/>
                </a:solidFill>
              </a:rPr>
              <a:t> стадия</a:t>
            </a:r>
            <a:r>
              <a:rPr lang="ru-RU" sz="2800" dirty="0">
                <a:solidFill>
                  <a:srgbClr val="7030A0"/>
                </a:solidFill>
              </a:rPr>
              <a:t>  (12-24 </a:t>
            </a:r>
            <a:r>
              <a:rPr lang="ru-RU" sz="2800" dirty="0" err="1">
                <a:solidFill>
                  <a:srgbClr val="7030A0"/>
                </a:solidFill>
              </a:rPr>
              <a:t>мес</a:t>
            </a:r>
            <a:r>
              <a:rPr lang="ru-RU" sz="2800" dirty="0">
                <a:solidFill>
                  <a:srgbClr val="7030A0"/>
                </a:solidFill>
              </a:rPr>
              <a:t>)</a:t>
            </a:r>
          </a:p>
          <a:p>
            <a:pPr>
              <a:buFontTx/>
              <a:buNone/>
            </a:pPr>
            <a:r>
              <a:rPr lang="ru-RU" dirty="0"/>
              <a:t> </a:t>
            </a:r>
            <a:r>
              <a:rPr lang="ru-RU" sz="2400" dirty="0"/>
              <a:t>- лечение тоже, но главное полностью удалить вязкую слизь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В стадии фиброза (</a:t>
            </a:r>
            <a:r>
              <a:rPr lang="ru-RU" sz="2800" dirty="0">
                <a:solidFill>
                  <a:srgbClr val="7030A0"/>
                </a:solidFill>
              </a:rPr>
              <a:t>более 24 </a:t>
            </a:r>
            <a:r>
              <a:rPr lang="ru-RU" sz="2800" dirty="0" err="1">
                <a:solidFill>
                  <a:srgbClr val="7030A0"/>
                </a:solidFill>
              </a:rPr>
              <a:t>мес</a:t>
            </a:r>
            <a:r>
              <a:rPr lang="ru-RU" sz="2800" dirty="0">
                <a:solidFill>
                  <a:srgbClr val="7030A0"/>
                </a:solidFill>
              </a:rPr>
              <a:t> )_</a:t>
            </a:r>
          </a:p>
          <a:p>
            <a:pPr>
              <a:buFontTx/>
              <a:buNone/>
            </a:pPr>
            <a:r>
              <a:rPr lang="ru-RU" sz="2400" dirty="0"/>
              <a:t> - введение вентиляционной трубки;</a:t>
            </a:r>
          </a:p>
          <a:p>
            <a:pPr>
              <a:buFontTx/>
              <a:buChar char="-"/>
            </a:pPr>
            <a:r>
              <a:rPr lang="ru-RU" sz="2400" dirty="0"/>
              <a:t>рассечение рубцов;</a:t>
            </a:r>
          </a:p>
          <a:p>
            <a:pPr>
              <a:buFontTx/>
              <a:buChar char="-"/>
            </a:pPr>
            <a:r>
              <a:rPr lang="ru-RU" sz="2400" dirty="0"/>
              <a:t>удаление организованного экссудата;</a:t>
            </a:r>
          </a:p>
          <a:p>
            <a:pPr>
              <a:buFontTx/>
              <a:buNone/>
            </a:pPr>
            <a:endParaRPr lang="ru-RU" sz="4400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25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1994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Calibri" pitchFamily="34" charset="0"/>
              </a:rPr>
              <a:t>Последствия ЭСО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711008" cy="425117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атрофия и ретракция барабанной перепонки;</a:t>
            </a:r>
          </a:p>
          <a:p>
            <a:pPr>
              <a:buFontTx/>
              <a:buChar char="-"/>
            </a:pP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снижение </a:t>
            </a:r>
            <a:r>
              <a:rPr lang="ru-RU" sz="2400" dirty="0" err="1"/>
              <a:t>пневматизации</a:t>
            </a:r>
            <a:r>
              <a:rPr lang="ru-RU" sz="2400" dirty="0"/>
              <a:t> сосцевидного отростка;</a:t>
            </a:r>
          </a:p>
          <a:p>
            <a:pPr>
              <a:buFontTx/>
              <a:buChar char="-"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последующее развитие ателектаза, адгезивного  </a:t>
            </a:r>
          </a:p>
          <a:p>
            <a:pPr marL="0" indent="0">
              <a:buNone/>
            </a:pPr>
            <a:r>
              <a:rPr lang="ru-RU" sz="2400" dirty="0"/>
              <a:t>  отита или </a:t>
            </a:r>
            <a:r>
              <a:rPr lang="ru-RU" sz="2400" dirty="0" err="1"/>
              <a:t>холестеатомы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- стойкая перфорация и хронический отит</a:t>
            </a:r>
          </a:p>
        </p:txBody>
      </p:sp>
    </p:spTree>
    <p:extLst>
      <p:ext uri="{BB962C8B-B14F-4D97-AF65-F5344CB8AC3E}">
        <p14:creationId xmlns:p14="http://schemas.microsoft.com/office/powerpoint/2010/main" val="271275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50000"/>
              </a:spcBef>
            </a:pPr>
            <a:r>
              <a:rPr lang="ru-RU" sz="3600" b="1" kern="1200" dirty="0">
                <a:solidFill>
                  <a:srgbClr val="7030A0"/>
                </a:solidFill>
                <a:latin typeface="Tahoma"/>
                <a:ea typeface="+mn-ea"/>
                <a:cs typeface="+mn-cs"/>
              </a:rPr>
              <a:t>Экссудативный средний </a:t>
            </a:r>
            <a:br>
              <a:rPr lang="ru-RU" sz="4800" b="1" kern="12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</a:br>
            <a:endParaRPr lang="ru-RU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148263" y="1600200"/>
            <a:ext cx="3538537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Мезотимпаническая</a:t>
            </a:r>
            <a:r>
              <a:rPr lang="ru-RU" sz="2000" dirty="0"/>
              <a:t> </a:t>
            </a:r>
            <a:r>
              <a:rPr lang="ru-RU" sz="2000" dirty="0" err="1"/>
              <a:t>холестеатома</a:t>
            </a:r>
            <a:r>
              <a:rPr lang="ru-RU" sz="2000" dirty="0"/>
              <a:t>, видна на уровне овального окна.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Полип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865687" cy="49149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 flipH="1">
            <a:off x="2123728" y="2132856"/>
            <a:ext cx="3024336" cy="1224136"/>
          </a:xfrm>
          <a:prstGeom prst="straightConnector1">
            <a:avLst/>
          </a:prstGeom>
          <a:noFill/>
          <a:ln w="76200" cap="flat" cmpd="tri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 стрелкой 4"/>
          <p:cNvCxnSpPr/>
          <p:nvPr/>
        </p:nvCxnSpPr>
        <p:spPr bwMode="auto">
          <a:xfrm flipH="1">
            <a:off x="2051720" y="3140968"/>
            <a:ext cx="3096344" cy="1224136"/>
          </a:xfrm>
          <a:prstGeom prst="straightConnector1">
            <a:avLst/>
          </a:prstGeom>
          <a:noFill/>
          <a:ln w="76200" cap="flat" cmpd="tri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09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Анализ возникновения </a:t>
            </a:r>
            <a:r>
              <a:rPr lang="ru-RU" sz="3600" b="1" dirty="0" err="1">
                <a:solidFill>
                  <a:srgbClr val="7030A0"/>
                </a:solidFill>
              </a:rPr>
              <a:t>холестеатом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Наблюдение с 1993 по 2007 -15 лет.</a:t>
            </a:r>
          </a:p>
          <a:p>
            <a:r>
              <a:rPr lang="ru-RU" dirty="0">
                <a:solidFill>
                  <a:srgbClr val="0070C0"/>
                </a:solidFill>
              </a:rPr>
              <a:t>« Число </a:t>
            </a:r>
            <a:r>
              <a:rPr lang="ru-RU" dirty="0" err="1">
                <a:solidFill>
                  <a:srgbClr val="0070C0"/>
                </a:solidFill>
              </a:rPr>
              <a:t>холестеатом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снижается</a:t>
            </a:r>
            <a:r>
              <a:rPr lang="ru-RU" dirty="0">
                <a:solidFill>
                  <a:srgbClr val="0070C0"/>
                </a:solidFill>
              </a:rPr>
              <a:t>, так как  стали </a:t>
            </a:r>
            <a:r>
              <a:rPr lang="ru-RU" dirty="0">
                <a:solidFill>
                  <a:srgbClr val="FF0000"/>
                </a:solidFill>
              </a:rPr>
              <a:t>чаще пользоваться  шунтами</a:t>
            </a:r>
            <a:r>
              <a:rPr lang="ru-RU" dirty="0">
                <a:solidFill>
                  <a:srgbClr val="0070C0"/>
                </a:solidFill>
              </a:rPr>
              <a:t>, особенно в детском возрасте, тогда во взрослом состоянии уменьшается число </a:t>
            </a:r>
            <a:r>
              <a:rPr lang="ru-RU" dirty="0" err="1">
                <a:solidFill>
                  <a:srgbClr val="0070C0"/>
                </a:solidFill>
              </a:rPr>
              <a:t>холестеатом</a:t>
            </a:r>
            <a:r>
              <a:rPr lang="ru-RU" dirty="0">
                <a:solidFill>
                  <a:srgbClr val="0070C0"/>
                </a:solidFill>
              </a:rPr>
              <a:t> и заболеваний среднего уха »</a:t>
            </a:r>
          </a:p>
          <a:p>
            <a:r>
              <a:rPr lang="en-US" dirty="0"/>
              <a:t> Prof. Michael </a:t>
            </a:r>
            <a:r>
              <a:rPr lang="en-US" dirty="0" err="1"/>
              <a:t>Gaihede</a:t>
            </a:r>
            <a:r>
              <a:rPr lang="ru-RU" dirty="0"/>
              <a:t>, Дания, 2010г.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>
                <a:solidFill>
                  <a:srgbClr val="7030A0"/>
                </a:solidFill>
                <a:latin typeface="Bookman Old Style" pitchFamily="18" charset="0"/>
              </a:rPr>
              <a:t>Хронический секреторный средний отит </a:t>
            </a:r>
            <a:br>
              <a:rPr lang="ru-RU" sz="2800" u="sng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u="sng" dirty="0">
                <a:solidFill>
                  <a:srgbClr val="7030A0"/>
                </a:solidFill>
                <a:latin typeface="Bookman Old Style" pitchFamily="18" charset="0"/>
              </a:rPr>
              <a:t>-хронический экссудативный средний отит </a:t>
            </a:r>
            <a:br>
              <a:rPr lang="ru-RU" sz="2800" u="sng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3200" b="0" dirty="0" err="1">
                <a:solidFill>
                  <a:srgbClr val="7030A0"/>
                </a:solidFill>
                <a:latin typeface="Arial"/>
                <a:cs typeface="Arial"/>
              </a:rPr>
              <a:t>Патогенз</a:t>
            </a:r>
            <a:r>
              <a:rPr lang="ru-RU" sz="3200" b="0" dirty="0">
                <a:solidFill>
                  <a:srgbClr val="7030A0"/>
                </a:solidFill>
                <a:latin typeface="Arial"/>
                <a:cs typeface="Arial"/>
              </a:rPr>
              <a:t> экссудативного среднего отита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8208912" cy="41764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000" dirty="0">
                <a:effectLst/>
                <a:latin typeface="Arial"/>
                <a:cs typeface="Arial"/>
              </a:rPr>
              <a:t>Нарушение функции слуховой трубы: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000" dirty="0">
                <a:effectLst/>
                <a:latin typeface="Arial"/>
                <a:cs typeface="Arial"/>
              </a:rPr>
              <a:t>-нарушение </a:t>
            </a:r>
            <a:r>
              <a:rPr lang="ru-RU" sz="2000" b="1" dirty="0">
                <a:effectLst/>
                <a:latin typeface="Arial"/>
                <a:cs typeface="Arial"/>
              </a:rPr>
              <a:t>аэрации </a:t>
            </a:r>
            <a:r>
              <a:rPr lang="ru-RU" sz="2000" dirty="0">
                <a:effectLst/>
                <a:latin typeface="Arial"/>
                <a:cs typeface="Arial"/>
              </a:rPr>
              <a:t>б/ п – развитие </a:t>
            </a:r>
            <a:r>
              <a:rPr lang="ru-RU" sz="2000" dirty="0">
                <a:solidFill>
                  <a:srgbClr val="0070C0"/>
                </a:solidFill>
                <a:effectLst/>
                <a:latin typeface="Arial"/>
                <a:cs typeface="Arial"/>
              </a:rPr>
              <a:t>отрицательного давления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000" dirty="0">
              <a:solidFill>
                <a:srgbClr val="0070C0"/>
              </a:solidFill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000" dirty="0">
                <a:solidFill>
                  <a:srgbClr val="0070C0"/>
                </a:solidFill>
                <a:effectLst/>
                <a:latin typeface="Arial"/>
                <a:cs typeface="Arial"/>
              </a:rPr>
              <a:t>-транссудация</a:t>
            </a:r>
            <a:r>
              <a:rPr lang="ru-RU" sz="2000" dirty="0">
                <a:effectLst/>
                <a:latin typeface="Arial"/>
                <a:cs typeface="Arial"/>
              </a:rPr>
              <a:t> из сосудов слизистой оболочки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000" dirty="0"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000" dirty="0">
                <a:effectLst/>
                <a:latin typeface="Arial"/>
                <a:cs typeface="Arial"/>
              </a:rPr>
              <a:t>-нарушение </a:t>
            </a:r>
            <a:r>
              <a:rPr lang="ru-RU" sz="2000" dirty="0">
                <a:solidFill>
                  <a:srgbClr val="0070C0"/>
                </a:solidFill>
                <a:effectLst/>
                <a:latin typeface="Arial"/>
                <a:cs typeface="Arial"/>
              </a:rPr>
              <a:t>эвакуации</a:t>
            </a:r>
            <a:r>
              <a:rPr lang="ru-RU" sz="2000" dirty="0">
                <a:effectLst/>
                <a:latin typeface="Arial"/>
                <a:cs typeface="Arial"/>
              </a:rPr>
              <a:t> экссудата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000" dirty="0"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000" dirty="0">
                <a:effectLst/>
                <a:latin typeface="Arial"/>
                <a:cs typeface="Arial"/>
              </a:rPr>
              <a:t>нарушение </a:t>
            </a:r>
            <a:r>
              <a:rPr lang="ru-RU" sz="2000" dirty="0">
                <a:solidFill>
                  <a:srgbClr val="0070C0"/>
                </a:solidFill>
                <a:effectLst/>
                <a:latin typeface="Arial"/>
                <a:cs typeface="Arial"/>
              </a:rPr>
              <a:t>рефлекторной регуляции просвета </a:t>
            </a:r>
            <a:r>
              <a:rPr lang="ru-RU" sz="2000" dirty="0">
                <a:effectLst/>
                <a:latin typeface="Arial"/>
                <a:cs typeface="Arial"/>
              </a:rPr>
              <a:t>слуховой трубы</a:t>
            </a: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endParaRPr lang="ru-RU" sz="2000" dirty="0">
              <a:effectLst/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Clr>
                <a:srgbClr val="E3E3FF"/>
              </a:buClr>
              <a:buSzTx/>
              <a:buNone/>
            </a:pPr>
            <a:r>
              <a:rPr lang="ru-RU" sz="2000" b="1" dirty="0">
                <a:effectLst/>
                <a:latin typeface="Arial"/>
                <a:cs typeface="Arial"/>
              </a:rPr>
              <a:t>-</a:t>
            </a:r>
            <a:r>
              <a:rPr lang="ru-RU" sz="2000" b="1" dirty="0" err="1">
                <a:effectLst/>
                <a:latin typeface="Arial"/>
                <a:cs typeface="Arial"/>
              </a:rPr>
              <a:t>метапластические</a:t>
            </a:r>
            <a:r>
              <a:rPr lang="ru-RU" sz="2000" b="1" dirty="0">
                <a:effectLst/>
                <a:latin typeface="Arial"/>
                <a:cs typeface="Arial"/>
              </a:rPr>
              <a:t> изменения слизистой </a:t>
            </a:r>
            <a:r>
              <a:rPr lang="ru-RU" sz="2000" dirty="0">
                <a:effectLst/>
                <a:latin typeface="Arial"/>
                <a:cs typeface="Arial"/>
              </a:rPr>
              <a:t>оболочки – </a:t>
            </a:r>
            <a:r>
              <a:rPr lang="ru-RU" sz="2000" dirty="0">
                <a:solidFill>
                  <a:srgbClr val="0070C0"/>
                </a:solidFill>
                <a:effectLst/>
                <a:latin typeface="Arial"/>
                <a:cs typeface="Arial"/>
              </a:rPr>
              <a:t>увеличение количества секреторных желез и бокаловидных клеток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39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4801"/>
            <a:ext cx="8640960" cy="675928"/>
          </a:xfrm>
        </p:spPr>
        <p:txBody>
          <a:bodyPr/>
          <a:lstStyle/>
          <a:p>
            <a:pPr algn="ctr"/>
            <a:r>
              <a:rPr lang="ru-RU" sz="3600" b="0" dirty="0">
                <a:solidFill>
                  <a:srgbClr val="7030A0"/>
                </a:solidFill>
                <a:latin typeface="Arial"/>
                <a:cs typeface="Arial"/>
              </a:rPr>
              <a:t>Причины обструкции слуховой трубы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36724"/>
            <a:ext cx="8071048" cy="4359275"/>
          </a:xfrm>
        </p:spPr>
        <p:txBody>
          <a:bodyPr>
            <a:normAutofit fontScale="92500" lnSpcReduction="20000"/>
          </a:bodyPr>
          <a:lstStyle/>
          <a:p>
            <a:pPr marL="609600" lvl="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r>
              <a:rPr lang="ru-RU" sz="2800" dirty="0">
                <a:effectLst/>
                <a:latin typeface="Arial"/>
                <a:cs typeface="Arial"/>
              </a:rPr>
              <a:t>- Воспаление ее слизистой оболочки</a:t>
            </a:r>
          </a:p>
          <a:p>
            <a:pPr marL="609600" lvl="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endParaRPr lang="ru-RU" sz="2800" dirty="0">
              <a:effectLst/>
              <a:latin typeface="Arial"/>
              <a:cs typeface="Arial"/>
            </a:endParaRPr>
          </a:p>
          <a:p>
            <a:pPr marL="609600" lvl="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r>
              <a:rPr lang="ru-RU" sz="2800" dirty="0">
                <a:effectLst/>
                <a:latin typeface="Arial"/>
                <a:cs typeface="Arial"/>
              </a:rPr>
              <a:t>- Аллергическая реакция в виде отека</a:t>
            </a:r>
          </a:p>
          <a:p>
            <a:pPr marL="609600" lvl="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endParaRPr lang="ru-RU" sz="2800" dirty="0">
              <a:effectLst/>
              <a:latin typeface="Arial"/>
              <a:cs typeface="Arial"/>
            </a:endParaRPr>
          </a:p>
          <a:p>
            <a:pPr marL="60960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/>
                <a:cs typeface="Arial"/>
              </a:rPr>
              <a:t>- Аденоидные вегетации и хр.  </a:t>
            </a:r>
          </a:p>
          <a:p>
            <a:pPr marL="60960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/>
                <a:cs typeface="Arial"/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/>
                <a:cs typeface="Arial"/>
              </a:rPr>
              <a:t>аденоидит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/>
                <a:cs typeface="Arial"/>
              </a:rPr>
              <a:t>   </a:t>
            </a:r>
            <a:r>
              <a:rPr lang="ru-RU" sz="2800" dirty="0">
                <a:latin typeface="Times New Roman"/>
                <a:ea typeface="Times New Roman"/>
              </a:rPr>
              <a:t>73,3% (</a:t>
            </a:r>
            <a:r>
              <a:rPr lang="ru-RU" sz="1400" dirty="0" err="1">
                <a:latin typeface="Times New Roman"/>
                <a:ea typeface="Times New Roman"/>
              </a:rPr>
              <a:t>Извин</a:t>
            </a:r>
            <a:r>
              <a:rPr lang="ru-RU" sz="1400" dirty="0">
                <a:latin typeface="Times New Roman"/>
                <a:ea typeface="Times New Roman"/>
              </a:rPr>
              <a:t> А.И., Кузнецова Н.Е., Тюмень, 2013</a:t>
            </a:r>
            <a:r>
              <a:rPr lang="ru-RU" sz="2800" dirty="0">
                <a:latin typeface="Times New Roman"/>
                <a:ea typeface="Times New Roman"/>
              </a:rPr>
              <a:t>)</a:t>
            </a:r>
          </a:p>
          <a:p>
            <a:pPr marL="60960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/>
              <a:cs typeface="Arial"/>
            </a:endParaRPr>
          </a:p>
          <a:p>
            <a:pPr marL="609600" lvl="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r>
              <a:rPr lang="ru-RU" sz="2800" dirty="0">
                <a:effectLst/>
                <a:latin typeface="Arial"/>
                <a:cs typeface="Arial"/>
              </a:rPr>
              <a:t>- </a:t>
            </a:r>
            <a:r>
              <a:rPr lang="ru-RU" sz="2800" dirty="0" err="1">
                <a:effectLst/>
                <a:latin typeface="Arial"/>
                <a:cs typeface="Arial"/>
              </a:rPr>
              <a:t>Ангиофиброма</a:t>
            </a:r>
            <a:r>
              <a:rPr lang="ru-RU" sz="2800" dirty="0">
                <a:effectLst/>
                <a:latin typeface="Arial"/>
                <a:cs typeface="Arial"/>
              </a:rPr>
              <a:t> </a:t>
            </a:r>
          </a:p>
          <a:p>
            <a:pPr marL="609600" lvl="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endParaRPr lang="ru-RU" sz="2800" dirty="0">
              <a:effectLst/>
              <a:latin typeface="Arial"/>
              <a:cs typeface="Arial"/>
            </a:endParaRPr>
          </a:p>
          <a:p>
            <a:pPr marL="609600" lvl="0" indent="-609600" eaLnBrk="1" hangingPunct="1">
              <a:buClr>
                <a:srgbClr val="E3E3FF"/>
              </a:buClr>
              <a:buSzTx/>
              <a:buFont typeface="Wingdings" pitchFamily="2" charset="2"/>
              <a:buAutoNum type="arabicPeriod"/>
            </a:pPr>
            <a:r>
              <a:rPr lang="ru-RU" sz="2800" dirty="0">
                <a:effectLst/>
                <a:latin typeface="Arial"/>
                <a:cs typeface="Arial"/>
              </a:rPr>
              <a:t>- Злокачественные опухоли носоглотки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410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9512" y="-531440"/>
            <a:ext cx="8964488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800" b="1" u="sng" dirty="0">
              <a:solidFill>
                <a:srgbClr val="000000"/>
              </a:solidFill>
              <a:latin typeface="Bookman Old Style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u="sng" dirty="0">
                <a:solidFill>
                  <a:srgbClr val="7030A0"/>
                </a:solidFill>
                <a:latin typeface="Bookman Old Style" pitchFamily="18" charset="0"/>
              </a:rPr>
              <a:t>ПРОГНОЗ И КЛИНИЧЕСКИЙ ИСХОД</a:t>
            </a:r>
            <a:endParaRPr lang="ru-RU" sz="2400" dirty="0">
              <a:solidFill>
                <a:srgbClr val="CC0066"/>
              </a:solidFill>
              <a:latin typeface="Bookman Old Style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* </a:t>
            </a:r>
            <a:r>
              <a:rPr lang="ru-RU" sz="2800" dirty="0">
                <a:latin typeface="Bookman Old Style" pitchFamily="18" charset="0"/>
              </a:rPr>
              <a:t>у 5% дошкольников ХССО сохраняется в течение года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latin typeface="Bookman Old Style" pitchFamily="18" charset="0"/>
              </a:rPr>
              <a:t>   </a:t>
            </a:r>
            <a:r>
              <a:rPr lang="en-US" sz="2800" dirty="0">
                <a:latin typeface="Bookman Old Style" pitchFamily="18" charset="0"/>
              </a:rPr>
              <a:t>* </a:t>
            </a:r>
            <a:r>
              <a:rPr lang="ru-RU" sz="2800" dirty="0">
                <a:latin typeface="Bookman Old Style" pitchFamily="18" charset="0"/>
              </a:rPr>
              <a:t>повышение порогов слухового восприятия </a:t>
            </a:r>
            <a:r>
              <a:rPr lang="ru-RU" sz="2800" dirty="0">
                <a:solidFill>
                  <a:srgbClr val="FF0000"/>
                </a:solidFill>
                <a:latin typeface="Bookman Old Style" pitchFamily="18" charset="0"/>
              </a:rPr>
              <a:t>на 15 ДБ </a:t>
            </a:r>
            <a:r>
              <a:rPr lang="ru-RU" sz="2800" dirty="0">
                <a:latin typeface="Bookman Old Style" pitchFamily="18" charset="0"/>
              </a:rPr>
              <a:t>по сравнению с нормой может вызвать </a:t>
            </a:r>
            <a:r>
              <a:rPr lang="ru-RU" sz="2800" dirty="0">
                <a:solidFill>
                  <a:srgbClr val="0070C0"/>
                </a:solidFill>
                <a:latin typeface="Bookman Old Style" pitchFamily="18" charset="0"/>
              </a:rPr>
              <a:t>поведенческие нарушения</a:t>
            </a:r>
            <a:r>
              <a:rPr lang="ru-RU" sz="2800" dirty="0">
                <a:latin typeface="Bookman Old Style" pitchFamily="18" charset="0"/>
              </a:rPr>
              <a:t>, </a:t>
            </a:r>
            <a:r>
              <a:rPr lang="ru-RU" sz="2800" dirty="0">
                <a:solidFill>
                  <a:srgbClr val="0070C0"/>
                </a:solidFill>
                <a:latin typeface="Bookman Old Style" pitchFamily="18" charset="0"/>
              </a:rPr>
              <a:t>задержку речевого развития, снижение успеваемости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58" y="4740275"/>
            <a:ext cx="2056067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40275"/>
            <a:ext cx="2079562" cy="211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2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4801"/>
            <a:ext cx="8431088" cy="747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>
                <a:solidFill>
                  <a:srgbClr val="7030A0"/>
                </a:solidFill>
                <a:latin typeface="Arial"/>
                <a:cs typeface="Arial"/>
              </a:rPr>
              <a:t>Стадии ЭСО</a:t>
            </a:r>
            <a:br>
              <a:rPr lang="ru-RU" b="0" dirty="0">
                <a:solidFill>
                  <a:srgbClr val="E3E3FF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43056" cy="5259288"/>
          </a:xfrm>
        </p:spPr>
        <p:txBody>
          <a:bodyPr/>
          <a:lstStyle/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ru-RU" sz="2800" dirty="0">
                <a:effectLst/>
                <a:latin typeface="Arial"/>
                <a:cs typeface="Arial"/>
              </a:rPr>
              <a:t>  </a:t>
            </a:r>
            <a:r>
              <a:rPr lang="en-US" sz="2800" dirty="0">
                <a:effectLst/>
                <a:latin typeface="Arial"/>
                <a:cs typeface="Arial"/>
              </a:rPr>
              <a:t>I –</a:t>
            </a:r>
            <a:r>
              <a:rPr lang="ru-RU" sz="2800" dirty="0">
                <a:effectLst/>
                <a:latin typeface="Arial"/>
                <a:cs typeface="Arial"/>
              </a:rPr>
              <a:t>  </a:t>
            </a:r>
            <a:r>
              <a:rPr lang="en-US" sz="2800" dirty="0">
                <a:effectLst/>
                <a:latin typeface="Arial"/>
                <a:cs typeface="Arial"/>
              </a:rPr>
              <a:t> </a:t>
            </a:r>
            <a:r>
              <a:rPr lang="ru-RU" sz="2800" dirty="0">
                <a:effectLst/>
                <a:latin typeface="Arial"/>
                <a:cs typeface="Arial"/>
              </a:rPr>
              <a:t>катаральная – длительность        	заболевания 1 мес.</a:t>
            </a:r>
          </a:p>
          <a:p>
            <a:pPr lvl="0" eaLnBrk="1" hangingPunct="1">
              <a:buClr>
                <a:srgbClr val="E3E3FF"/>
              </a:buClr>
              <a:buSzTx/>
              <a:buNone/>
            </a:pPr>
            <a:endParaRPr lang="ru-RU" sz="2800" dirty="0"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ru-RU" sz="2800" dirty="0">
                <a:effectLst/>
                <a:latin typeface="Arial"/>
                <a:cs typeface="Arial"/>
              </a:rPr>
              <a:t> </a:t>
            </a:r>
            <a:r>
              <a:rPr lang="en-US" sz="2800" dirty="0">
                <a:effectLst/>
                <a:latin typeface="Arial"/>
                <a:cs typeface="Arial"/>
              </a:rPr>
              <a:t>II</a:t>
            </a:r>
            <a:r>
              <a:rPr lang="ru-RU" sz="2800" dirty="0">
                <a:effectLst/>
                <a:latin typeface="Arial"/>
                <a:cs typeface="Arial"/>
              </a:rPr>
              <a:t>  –  секреторная – от 1 до 12 мес.</a:t>
            </a:r>
            <a:endParaRPr lang="ru-RU" sz="2800" dirty="0">
              <a:solidFill>
                <a:srgbClr val="FF0000"/>
              </a:solidFill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Arial"/>
                <a:cs typeface="Arial"/>
              </a:rPr>
              <a:t>- наше вмешательство может быть более эффективным !</a:t>
            </a:r>
          </a:p>
          <a:p>
            <a:pPr lvl="0" eaLnBrk="1" hangingPunct="1">
              <a:buClr>
                <a:srgbClr val="E3E3FF"/>
              </a:buClr>
              <a:buSzTx/>
              <a:buNone/>
            </a:pPr>
            <a:endParaRPr lang="ru-RU" sz="2800" dirty="0"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en-US" sz="2800" dirty="0">
                <a:effectLst/>
                <a:latin typeface="Arial"/>
                <a:cs typeface="Arial"/>
              </a:rPr>
              <a:t>III – </a:t>
            </a:r>
            <a:r>
              <a:rPr lang="ru-RU" sz="2800" dirty="0">
                <a:effectLst/>
                <a:latin typeface="Arial"/>
                <a:cs typeface="Arial"/>
              </a:rPr>
              <a:t>  </a:t>
            </a:r>
            <a:r>
              <a:rPr lang="ru-RU" sz="2800" dirty="0" err="1">
                <a:effectLst/>
                <a:latin typeface="Arial"/>
                <a:cs typeface="Arial"/>
              </a:rPr>
              <a:t>мукозная</a:t>
            </a:r>
            <a:r>
              <a:rPr lang="ru-RU" sz="2800" dirty="0">
                <a:effectLst/>
                <a:latin typeface="Arial"/>
                <a:cs typeface="Arial"/>
              </a:rPr>
              <a:t>       – от 12 до 24 мес.</a:t>
            </a:r>
          </a:p>
          <a:p>
            <a:pPr lvl="0" eaLnBrk="1" hangingPunct="1">
              <a:buClr>
                <a:srgbClr val="E3E3FF"/>
              </a:buClr>
              <a:buSzTx/>
              <a:buNone/>
            </a:pPr>
            <a:endParaRPr lang="ru-RU" sz="2800" dirty="0">
              <a:effectLst/>
              <a:latin typeface="Arial"/>
              <a:cs typeface="Arial"/>
            </a:endParaRPr>
          </a:p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en-US" sz="2800" dirty="0">
                <a:effectLst/>
                <a:latin typeface="Arial"/>
                <a:cs typeface="Arial"/>
              </a:rPr>
              <a:t>IV</a:t>
            </a:r>
            <a:r>
              <a:rPr lang="ru-RU" sz="2800" dirty="0">
                <a:effectLst/>
                <a:latin typeface="Arial"/>
                <a:cs typeface="Arial"/>
              </a:rPr>
              <a:t> –  фиброзная    – более 24 мес.</a:t>
            </a:r>
          </a:p>
          <a:p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t="21111" r="47501" b="37778"/>
          <a:stretch/>
        </p:blipFill>
        <p:spPr bwMode="auto">
          <a:xfrm>
            <a:off x="6248400" y="5085183"/>
            <a:ext cx="2644080" cy="14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6289745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FontTx/>
              <a:buChar char="•"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Тимпанограмма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– тип В</a:t>
            </a:r>
          </a:p>
        </p:txBody>
      </p:sp>
    </p:spTree>
    <p:extLst>
      <p:ext uri="{BB962C8B-B14F-4D97-AF65-F5344CB8AC3E}">
        <p14:creationId xmlns:p14="http://schemas.microsoft.com/office/powerpoint/2010/main" val="191106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" y="1013818"/>
            <a:ext cx="2901299" cy="293775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23850" y="180166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7030A0"/>
                </a:solidFill>
                <a:latin typeface="Tahoma"/>
              </a:rPr>
              <a:t>Экссудативный средний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2462"/>
            <a:ext cx="3020673" cy="295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97" y="1004078"/>
            <a:ext cx="2987824" cy="29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08497" y="3951573"/>
            <a:ext cx="3135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Густой липкий секрет в б/ п -выпячивание б/п. истонченный участок перепонки- возможно место будущей перфорации.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948264" y="2636912"/>
            <a:ext cx="288032" cy="194421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03848" y="3951573"/>
            <a:ext cx="2592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Густой транссудат, придает б/ п темно-желтый цвет. Жидкость, воздух в </a:t>
            </a:r>
            <a:r>
              <a:rPr lang="ru-RU" sz="2000" dirty="0" err="1">
                <a:solidFill>
                  <a:srgbClr val="000000"/>
                </a:solidFill>
              </a:rPr>
              <a:t>задневерхнем</a:t>
            </a:r>
            <a:r>
              <a:rPr lang="ru-RU" sz="2000" dirty="0">
                <a:solidFill>
                  <a:srgbClr val="000000"/>
                </a:solidFill>
              </a:rPr>
              <a:t> квадранте.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01996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Впереди рукоятки молоточка, а также в задненижнем квадранте пузырьки воздуха</a:t>
            </a:r>
            <a:endParaRPr lang="ru-RU" sz="2000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B0C15A4-0761-4859-8EED-38659DF9531D}"/>
              </a:ext>
            </a:extLst>
          </p:cNvPr>
          <p:cNvCxnSpPr>
            <a:cxnSpLocks/>
          </p:cNvCxnSpPr>
          <p:nvPr/>
        </p:nvCxnSpPr>
        <p:spPr>
          <a:xfrm flipV="1">
            <a:off x="3632233" y="3429000"/>
            <a:ext cx="792089" cy="1512168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BE97DAE-9E75-44BE-B23F-C27859DDAC16}"/>
              </a:ext>
            </a:extLst>
          </p:cNvPr>
          <p:cNvCxnSpPr/>
          <p:nvPr/>
        </p:nvCxnSpPr>
        <p:spPr>
          <a:xfrm flipV="1">
            <a:off x="4932040" y="2780928"/>
            <a:ext cx="216024" cy="216024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B8BBA92-1A6B-43AE-BB52-C32ED155CD67}"/>
              </a:ext>
            </a:extLst>
          </p:cNvPr>
          <p:cNvCxnSpPr/>
          <p:nvPr/>
        </p:nvCxnSpPr>
        <p:spPr>
          <a:xfrm flipV="1">
            <a:off x="1204049" y="2503037"/>
            <a:ext cx="646241" cy="165152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E6D504F-83D4-49CD-A4E6-46D14E995DA0}"/>
              </a:ext>
            </a:extLst>
          </p:cNvPr>
          <p:cNvCxnSpPr/>
          <p:nvPr/>
        </p:nvCxnSpPr>
        <p:spPr>
          <a:xfrm flipH="1" flipV="1">
            <a:off x="539552" y="3212976"/>
            <a:ext cx="540569" cy="1512168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5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3889214"/>
            <a:ext cx="2520973" cy="252111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dirty="0"/>
              <a:t>Экссудат просматривается через два истонченных участка б/ п, впереди и 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сзади рукоятки молоточка. 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7848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7030A0"/>
                </a:solidFill>
                <a:latin typeface="Tahoma"/>
              </a:rPr>
              <a:t>Экссудативный средний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96975"/>
            <a:ext cx="2664990" cy="269223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27" y="1196975"/>
            <a:ext cx="2702077" cy="274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3946580"/>
            <a:ext cx="27084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Вязкий секрет,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тимпаносклероз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эпитимпаническая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эрозия. 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б/п участки склероза и атрофии.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156176" y="1844824"/>
            <a:ext cx="792088" cy="304047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E4E88B0-2F19-4875-8DBF-EFED9D3CDAB3}"/>
              </a:ext>
            </a:extLst>
          </p:cNvPr>
          <p:cNvCxnSpPr/>
          <p:nvPr/>
        </p:nvCxnSpPr>
        <p:spPr>
          <a:xfrm flipV="1">
            <a:off x="1115616" y="2996952"/>
            <a:ext cx="864096" cy="23042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D7374D3-9D1D-4EF8-8ADA-7D6F92BC6024}"/>
              </a:ext>
            </a:extLst>
          </p:cNvPr>
          <p:cNvCxnSpPr/>
          <p:nvPr/>
        </p:nvCxnSpPr>
        <p:spPr>
          <a:xfrm flipV="1">
            <a:off x="971600" y="2780928"/>
            <a:ext cx="144016" cy="28800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7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692696"/>
            <a:ext cx="7729534" cy="6646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ДИАГНОСТИКА</a:t>
            </a:r>
          </a:p>
        </p:txBody>
      </p:sp>
      <p:pic>
        <p:nvPicPr>
          <p:cNvPr id="12291" name="Picture 5" descr="j00792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3643314"/>
            <a:ext cx="3000396" cy="257176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484784"/>
            <a:ext cx="734481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          Методы исследования слуха</a:t>
            </a:r>
          </a:p>
          <a:p>
            <a:r>
              <a:rPr lang="ru-RU" sz="2000" i="1" u="sng" dirty="0">
                <a:solidFill>
                  <a:srgbClr val="800080"/>
                </a:solidFill>
              </a:rPr>
              <a:t>Цели и содержание диагностического исследования</a:t>
            </a:r>
          </a:p>
          <a:p>
            <a:r>
              <a:rPr lang="ru-RU" sz="2000" dirty="0">
                <a:solidFill>
                  <a:prstClr val="black"/>
                </a:solidFill>
              </a:rPr>
              <a:t>Исключить или подтвердить нарушение слуха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Провести </a:t>
            </a:r>
            <a:r>
              <a:rPr lang="ru-RU" sz="2000" dirty="0" err="1">
                <a:solidFill>
                  <a:prstClr val="black"/>
                </a:solidFill>
              </a:rPr>
              <a:t>диф.диагностику</a:t>
            </a:r>
            <a:r>
              <a:rPr lang="ru-RU" sz="2000" dirty="0">
                <a:solidFill>
                  <a:prstClr val="black"/>
                </a:solidFill>
              </a:rPr>
              <a:t> нарушения – определить тип и уровень поражения слуховой системы</a:t>
            </a:r>
          </a:p>
          <a:p>
            <a:r>
              <a:rPr lang="ru-RU" sz="2000" dirty="0">
                <a:solidFill>
                  <a:prstClr val="black"/>
                </a:solidFill>
              </a:rPr>
              <a:t>Определить степень слуховых потерь для выбора метода лечения и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9330987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  <a:cs typeface="+mn-cs"/>
              </a:rPr>
              <a:t>ЭТАПЫ ВЕДЕНИЯ БОЛЬНЫХ ЭКССУДАТИВНЫМ СРЕДНИМ ОТИТОМ</a:t>
            </a:r>
            <a:b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b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Н. А.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Милешина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с соавт. рекомендуют: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устранить все причины, вызвавшие нарушение функции слуховой трубы </a:t>
            </a:r>
            <a:r>
              <a:rPr lang="ru-RU" sz="2400" dirty="0">
                <a:latin typeface="Times New Roman"/>
                <a:ea typeface="Times New Roman"/>
              </a:rPr>
              <a:t>(санация хронических заболеваний носа, околоносовых пазух, глотки первый обязательный этап </a:t>
            </a:r>
            <a:r>
              <a:rPr lang="ru-RU" sz="2400" dirty="0" err="1">
                <a:latin typeface="Times New Roman"/>
                <a:ea typeface="Times New Roman"/>
              </a:rPr>
              <a:t>лечени</a:t>
            </a:r>
            <a:r>
              <a:rPr lang="ru-RU" sz="2400" dirty="0">
                <a:latin typeface="Times New Roman"/>
                <a:ea typeface="Times New Roman"/>
              </a:rPr>
              <a:t>). </a:t>
            </a:r>
          </a:p>
          <a:p>
            <a:pPr marL="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>-при неэффективности медикаментозного лечения необходимо проводить </a:t>
            </a:r>
            <a:r>
              <a:rPr lang="ru-RU" sz="2400" dirty="0" err="1">
                <a:latin typeface="Times New Roman"/>
                <a:ea typeface="Times New Roman"/>
              </a:rPr>
              <a:t>тимпаностомию</a:t>
            </a:r>
            <a:r>
              <a:rPr lang="ru-RU" sz="2400" dirty="0">
                <a:latin typeface="Times New Roman"/>
                <a:ea typeface="Times New Roman"/>
              </a:rPr>
              <a:t>  с  введением вентиляционных трубок. </a:t>
            </a: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Появление отделяемого </a:t>
            </a:r>
            <a:r>
              <a:rPr lang="ru-RU" sz="2400" dirty="0">
                <a:latin typeface="Times New Roman"/>
                <a:ea typeface="Times New Roman"/>
              </a:rPr>
              <a:t>в наружном слуховом проходе должно быть расценено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как острый гнойный средний отит</a:t>
            </a:r>
            <a:r>
              <a:rPr lang="ru-RU" sz="2400" dirty="0">
                <a:latin typeface="Times New Roman"/>
                <a:ea typeface="Times New Roman"/>
              </a:rPr>
              <a:t>, требующий адекватного общепринятого лечения, но без удаления ВТ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достигнуть восстановления слуховой функции удается  у 95,6% больных</a:t>
            </a:r>
          </a:p>
          <a:p>
            <a:pPr marL="0" indent="0">
              <a:spcAft>
                <a:spcPts val="0"/>
              </a:spcAft>
              <a:buNone/>
            </a:pPr>
            <a:endParaRPr lang="ru-RU" sz="1200" dirty="0">
              <a:latin typeface="Times New Roman"/>
              <a:ea typeface="Times New Roman"/>
            </a:endParaRPr>
          </a:p>
          <a:p>
            <a:pPr marL="0" indent="0" algn="r">
              <a:buNone/>
            </a:pPr>
            <a:r>
              <a:rPr lang="ru-RU" sz="1300" dirty="0">
                <a:latin typeface="Times New Roman"/>
                <a:ea typeface="Times New Roman"/>
              </a:rPr>
              <a:t>Н. А. </a:t>
            </a:r>
            <a:r>
              <a:rPr lang="ru-RU" sz="1300" dirty="0" err="1">
                <a:latin typeface="Times New Roman"/>
                <a:ea typeface="Times New Roman"/>
              </a:rPr>
              <a:t>Милешина</a:t>
            </a:r>
            <a:r>
              <a:rPr lang="ru-RU" sz="1300" dirty="0">
                <a:latin typeface="Times New Roman"/>
                <a:ea typeface="Times New Roman"/>
              </a:rPr>
              <a:t>, В. В. Володькина, Е. В. Курбатова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Times New Roman"/>
              </a:rPr>
              <a:t>ЭТАПЫ ВЕДЕНИЯ БОЛЬНЫХ ЭКССУДАТИВНЫМ СРЕДНИМ ОТИТОМ </a:t>
            </a:r>
          </a:p>
          <a:p>
            <a:pPr marL="0" indent="0" algn="r">
              <a:buNone/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Times New Roman"/>
              </a:rPr>
              <a:t>//Материалы II Петербургского форума оториноларингологов России.- Санкт-Петербург, </a:t>
            </a:r>
            <a:r>
              <a:rPr lang="ru-RU" sz="1300" dirty="0" err="1">
                <a:solidFill>
                  <a:prstClr val="black"/>
                </a:solidFill>
                <a:latin typeface="Times New Roman"/>
                <a:ea typeface="Times New Roman"/>
              </a:rPr>
              <a:t>Полифорум</a:t>
            </a:r>
            <a:r>
              <a:rPr lang="ru-RU" sz="1300" dirty="0">
                <a:solidFill>
                  <a:prstClr val="black"/>
                </a:solidFill>
                <a:latin typeface="Times New Roman"/>
                <a:ea typeface="Times New Roman"/>
              </a:rPr>
              <a:t>.- 2013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61415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701</Words>
  <Application>Microsoft Office PowerPoint</Application>
  <PresentationFormat>Экран (4:3)</PresentationFormat>
  <Paragraphs>107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Clip</vt:lpstr>
      <vt:lpstr>Хронический экссудативный средний отит, показания к оперативному лечению </vt:lpstr>
      <vt:lpstr>Хронический секреторный средний отит  -хронический экссудативный средний отит  Патогенз экссудативного среднего отита</vt:lpstr>
      <vt:lpstr>Причины обструкции слуховой трубы</vt:lpstr>
      <vt:lpstr>Презентация PowerPoint</vt:lpstr>
      <vt:lpstr>Стадии ЭСО </vt:lpstr>
      <vt:lpstr>Презентация PowerPoint</vt:lpstr>
      <vt:lpstr>Презентация PowerPoint</vt:lpstr>
      <vt:lpstr>ДИАГНОСТИКА</vt:lpstr>
      <vt:lpstr> ЭТАПЫ ВЕДЕНИЯ БОЛЬНЫХ ЭКССУДАТИВНЫМ СРЕДНИМ ОТИТОМ  </vt:lpstr>
      <vt:lpstr>Презентация PowerPoint</vt:lpstr>
      <vt:lpstr>Презентация PowerPoint</vt:lpstr>
      <vt:lpstr>Презентация PowerPoint</vt:lpstr>
      <vt:lpstr>Последствия ЭСО</vt:lpstr>
      <vt:lpstr>Экссудативный средний  </vt:lpstr>
      <vt:lpstr>Анализ возникновения холестеатом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 Торопова</cp:lastModifiedBy>
  <cp:revision>118</cp:revision>
  <cp:lastPrinted>2013-11-27T22:33:03Z</cp:lastPrinted>
  <dcterms:created xsi:type="dcterms:W3CDTF">2013-11-23T09:44:10Z</dcterms:created>
  <dcterms:modified xsi:type="dcterms:W3CDTF">2020-03-25T03:57:35Z</dcterms:modified>
</cp:coreProperties>
</file>