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5" r:id="rId2"/>
    <p:sldId id="290" r:id="rId3"/>
    <p:sldId id="302" r:id="rId4"/>
    <p:sldId id="304" r:id="rId5"/>
    <p:sldId id="333" r:id="rId6"/>
    <p:sldId id="314" r:id="rId7"/>
    <p:sldId id="332" r:id="rId8"/>
    <p:sldId id="325" r:id="rId9"/>
    <p:sldId id="324" r:id="rId10"/>
    <p:sldId id="315" r:id="rId11"/>
    <p:sldId id="316" r:id="rId12"/>
    <p:sldId id="328" r:id="rId13"/>
    <p:sldId id="329" r:id="rId14"/>
    <p:sldId id="330" r:id="rId15"/>
    <p:sldId id="318" r:id="rId16"/>
    <p:sldId id="331" r:id="rId17"/>
    <p:sldId id="319" r:id="rId18"/>
    <p:sldId id="320" r:id="rId19"/>
    <p:sldId id="326" r:id="rId20"/>
    <p:sldId id="321" r:id="rId21"/>
    <p:sldId id="322" r:id="rId22"/>
    <p:sldId id="327" r:id="rId23"/>
    <p:sldId id="323" r:id="rId24"/>
    <p:sldId id="305" r:id="rId25"/>
    <p:sldId id="306" r:id="rId26"/>
    <p:sldId id="310" r:id="rId27"/>
    <p:sldId id="311" r:id="rId28"/>
    <p:sldId id="307" r:id="rId29"/>
    <p:sldId id="285" r:id="rId30"/>
    <p:sldId id="288" r:id="rId31"/>
    <p:sldId id="298" r:id="rId32"/>
    <p:sldId id="299" r:id="rId33"/>
    <p:sldId id="281" r:id="rId34"/>
    <p:sldId id="287" r:id="rId35"/>
    <p:sldId id="282" r:id="rId36"/>
    <p:sldId id="334" r:id="rId37"/>
    <p:sldId id="300" r:id="rId38"/>
    <p:sldId id="336" r:id="rId39"/>
    <p:sldId id="283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4" autoAdjust="0"/>
    <p:restoredTop sz="94660"/>
  </p:normalViewPr>
  <p:slideViewPr>
    <p:cSldViewPr>
      <p:cViewPr varScale="1">
        <p:scale>
          <a:sx n="109" d="100"/>
          <a:sy n="109" d="100"/>
        </p:scale>
        <p:origin x="129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48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05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51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18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77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59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05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41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10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11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762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5DEC8548-BDA1-4C6E-90EC-0396B7B5D6D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8BB3E923-AC1C-42B4-A889-E7F2A2445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39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4" y="115888"/>
            <a:ext cx="8280400" cy="360114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КрасГМУ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им.проф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В.Ф.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Минздрава России</a:t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r>
              <a:rPr lang="ru-RU" sz="2000" i="1" cap="none" dirty="0" smtClean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cap="none" dirty="0" smtClean="0"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 ДЛЯ НАРКОЗА. ЭТИЛОВЫЙ СПИРТ</a:t>
            </a:r>
            <a:r>
              <a:rPr lang="ru-RU" sz="2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Видеолекция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студентов 1 курса</a:t>
            </a:r>
            <a:b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обучающихся по специальности 33.02.01 - </a:t>
            </a:r>
            <a: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Фармация</a:t>
            </a:r>
            <a:endParaRPr lang="ru-RU" sz="2000" b="0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267744" y="5949280"/>
            <a:ext cx="4590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Красноярск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932041" y="4869160"/>
            <a:ext cx="396044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</a:p>
          <a:p>
            <a:pPr algn="l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Марина Владимировна Анисимова</a:t>
            </a:r>
          </a:p>
        </p:txBody>
      </p:sp>
    </p:spTree>
    <p:extLst>
      <p:ext uri="{BB962C8B-B14F-4D97-AF65-F5344CB8AC3E}">
        <p14:creationId xmlns:p14="http://schemas.microsoft.com/office/powerpoint/2010/main" val="25606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477" y="260648"/>
            <a:ext cx="6131723" cy="633670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Требования к общим </a:t>
            </a:r>
            <a:r>
              <a:rPr lang="ru-RU" sz="32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анестетикам</a:t>
            </a:r>
            <a:endParaRPr lang="ru-RU" sz="32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) Высокая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наркотическая активность, позволяющая проводить наркоз малыми дозами и концентрациями анестетиков.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) Большая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наркотическая широта действия- диапазон м/у состоянием хирург. наркоза и параличом жизненно важных центров.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) Отсутствие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вредного , раздражающего действия на ССС, слизистые дыхательных путей.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4) Быстрое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наступление наркоза, без возбуждения больного и неприятных ощущений.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) Быстрое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выведение анестетика , что обеспечит быстрое пробуждение больного после прекращения анестезии.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) Стойкость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при хранении,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взрывобезопастность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Picture 2" descr="C:\Users\HP\Desktop\120603110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 r="26849"/>
          <a:stretch/>
        </p:blipFill>
        <p:spPr bwMode="auto">
          <a:xfrm>
            <a:off x="6516216" y="980728"/>
            <a:ext cx="2324398" cy="272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4" r="16181"/>
          <a:stretch/>
        </p:blipFill>
        <p:spPr bwMode="auto">
          <a:xfrm>
            <a:off x="6300192" y="4005064"/>
            <a:ext cx="23762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08548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5904656" cy="666936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b="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Ингаляционные общие </a:t>
            </a:r>
            <a:r>
              <a:rPr lang="ru-RU" sz="3400" b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анестетики</a:t>
            </a:r>
            <a:endParaRPr lang="ru-RU" sz="3400" b="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Эфир </a:t>
            </a:r>
            <a:r>
              <a:rPr lang="ru-RU" sz="29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наркоза </a:t>
            </a:r>
            <a:r>
              <a:rPr lang="ru-RU" sz="29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9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диэтиловый</a:t>
            </a:r>
            <a:r>
              <a:rPr lang="ru-RU" sz="29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эфир) </a:t>
            </a:r>
            <a:endParaRPr lang="ru-RU" sz="2900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Atether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 </a:t>
            </a:r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narkosi</a:t>
            </a:r>
            <a:endParaRPr lang="ru-RU" sz="2900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b="0" dirty="0" smtClean="0">
                <a:latin typeface="Times New Roman" pitchFamily="18" charset="0"/>
                <a:cs typeface="Times New Roman" pitchFamily="18" charset="0"/>
              </a:rPr>
              <a:t>Самое </a:t>
            </a:r>
            <a:r>
              <a:rPr lang="ru-RU" sz="2900" b="0" dirty="0">
                <a:latin typeface="Times New Roman" pitchFamily="18" charset="0"/>
                <a:cs typeface="Times New Roman" pitchFamily="18" charset="0"/>
              </a:rPr>
              <a:t>распространенное в недалеком прошлом средство для наркоза, сегодня его используют редко </a:t>
            </a:r>
            <a:endParaRPr lang="ru-RU" sz="29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b="0" dirty="0" smtClean="0">
                <a:latin typeface="Times New Roman" pitchFamily="18" charset="0"/>
                <a:cs typeface="Times New Roman" pitchFamily="18" charset="0"/>
              </a:rPr>
              <a:t>Пары </a:t>
            </a:r>
            <a:r>
              <a:rPr lang="ru-RU" sz="2900" b="0" dirty="0">
                <a:latin typeface="Times New Roman" pitchFamily="18" charset="0"/>
                <a:cs typeface="Times New Roman" pitchFamily="18" charset="0"/>
              </a:rPr>
              <a:t>эфира легко воспламеняются, а с </a:t>
            </a:r>
            <a:r>
              <a:rPr lang="ru-RU" sz="2900" b="0" dirty="0" smtClean="0">
                <a:latin typeface="Times New Roman" pitchFamily="18" charset="0"/>
                <a:cs typeface="Times New Roman" pitchFamily="18" charset="0"/>
              </a:rPr>
              <a:t>кислородом воздуха и оксидом азота  в </a:t>
            </a:r>
            <a:r>
              <a:rPr lang="ru-RU" sz="2900" b="0" dirty="0">
                <a:latin typeface="Times New Roman" pitchFamily="18" charset="0"/>
                <a:cs typeface="Times New Roman" pitchFamily="18" charset="0"/>
              </a:rPr>
              <a:t>определенных концентрациях образует взрывоопасные смеси</a:t>
            </a:r>
            <a:r>
              <a:rPr lang="ru-RU" sz="2900" b="0" dirty="0" smtClean="0">
                <a:latin typeface="Times New Roman" pitchFamily="18" charset="0"/>
                <a:cs typeface="Times New Roman" pitchFamily="18" charset="0"/>
              </a:rPr>
              <a:t>.. </a:t>
            </a:r>
          </a:p>
          <a:p>
            <a:r>
              <a:rPr lang="ru-RU" sz="2900" b="0" dirty="0" smtClean="0">
                <a:latin typeface="Times New Roman" pitchFamily="18" charset="0"/>
                <a:cs typeface="Times New Roman" pitchFamily="18" charset="0"/>
              </a:rPr>
              <a:t>Обладает </a:t>
            </a:r>
            <a:r>
              <a:rPr lang="ru-RU" sz="2900" b="0" dirty="0">
                <a:latin typeface="Times New Roman" pitchFamily="18" charset="0"/>
                <a:cs typeface="Times New Roman" pitchFamily="18" charset="0"/>
              </a:rPr>
              <a:t>высокой активностью при низкой токсичности, что позволяет получить любую глубину наркоза, хорошее расслабление мышц. </a:t>
            </a:r>
            <a:endParaRPr lang="ru-RU" sz="29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b="0" dirty="0" smtClean="0">
                <a:latin typeface="Times New Roman" pitchFamily="18" charset="0"/>
                <a:cs typeface="Times New Roman" pitchFamily="18" charset="0"/>
              </a:rPr>
              <a:t>Все 4 стадии наркоза больше характерны для эфира, но проявляется и при использовании др. ингаляционных анестетиков.</a:t>
            </a:r>
          </a:p>
          <a:p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476672"/>
            <a:ext cx="252028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эфф.jpg"/>
          <p:cNvPicPr>
            <a:picLocks noChangeAspect="1"/>
          </p:cNvPicPr>
          <p:nvPr/>
        </p:nvPicPr>
        <p:blipFill>
          <a:blip r:embed="rId3" cstate="print"/>
          <a:srcRect l="67010" t="15980" r="1806"/>
          <a:stretch>
            <a:fillRect/>
          </a:stretch>
        </p:blipFill>
        <p:spPr>
          <a:xfrm>
            <a:off x="7308304" y="2708920"/>
            <a:ext cx="1656184" cy="3657504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5"/>
          <a:stretch/>
        </p:blipFill>
        <p:spPr>
          <a:xfrm>
            <a:off x="5940152" y="2996952"/>
            <a:ext cx="126999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9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1" y="404664"/>
            <a:ext cx="4826675" cy="6259373"/>
          </a:xfrm>
        </p:spPr>
        <p:txBody>
          <a:bodyPr>
            <a:normAutofit fontScale="92500"/>
          </a:bodyPr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Наркоз эфиром и другими летучими жидкостями и газами проводят масочным аппаратным способом, добавляя кислород.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После наркоза переводят больного на дыхание воздухом, обогащенного О2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Усыпление эфиром тягостно для больных, продолжается -12-20 мин. пробуждение наступает через 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40мин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после прекращения подачи эфира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Посленаркозная депрессия проходит через несколько часов.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92% поглощенного организмом эфира выводится легкими, остальное кожей, почками и кишечником, его полная элиминация растягивается на несколько дней. 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01325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эфф.jpg"/>
          <p:cNvPicPr>
            <a:picLocks noChangeAspect="1"/>
          </p:cNvPicPr>
          <p:nvPr/>
        </p:nvPicPr>
        <p:blipFill>
          <a:blip r:embed="rId3" cstate="print"/>
          <a:srcRect l="16925" t="17240" r="50945"/>
          <a:stretch>
            <a:fillRect/>
          </a:stretch>
        </p:blipFill>
        <p:spPr>
          <a:xfrm>
            <a:off x="7164288" y="3212976"/>
            <a:ext cx="1601130" cy="3429000"/>
          </a:xfrm>
          <a:prstGeom prst="rect">
            <a:avLst/>
          </a:prstGeom>
        </p:spPr>
      </p:pic>
      <p:pic>
        <p:nvPicPr>
          <p:cNvPr id="8" name="Рисунок 7" descr="эфф.jpg"/>
          <p:cNvPicPr>
            <a:picLocks noChangeAspect="1"/>
          </p:cNvPicPr>
          <p:nvPr/>
        </p:nvPicPr>
        <p:blipFill>
          <a:blip r:embed="rId3" cstate="print"/>
          <a:srcRect l="67010" t="15980" r="1806"/>
          <a:stretch>
            <a:fillRect/>
          </a:stretch>
        </p:blipFill>
        <p:spPr>
          <a:xfrm>
            <a:off x="5220072" y="3429000"/>
            <a:ext cx="1482918" cy="308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9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1" y="332656"/>
            <a:ext cx="5186715" cy="6331381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Эфир существенно не угнетает функции дыхания, а на 1 и 2 уровнях даже увеличивает объем легочной вентиляции за счет раздражения легочных рецепторов, при передозировке вызывает паралич дыхательного центра.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АД остается в пределах нормы, и снижается при передозировке. Эфир не влияет на чувствительность миокарда к катехоламинам.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Оказывает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гепатотоксическое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действие, степень  действия зависит от длительности и глубины наркоза и состояния печени пациента  (у людей со здоровой печенью функциональные расстройства проходят на 5-7 день).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52839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эфф.jpg"/>
          <p:cNvPicPr>
            <a:picLocks noChangeAspect="1"/>
          </p:cNvPicPr>
          <p:nvPr/>
        </p:nvPicPr>
        <p:blipFill>
          <a:blip r:embed="rId3" cstate="print"/>
          <a:srcRect l="16925" t="17240" r="50945"/>
          <a:stretch>
            <a:fillRect/>
          </a:stretch>
        </p:blipFill>
        <p:spPr>
          <a:xfrm>
            <a:off x="7236296" y="3284984"/>
            <a:ext cx="1601130" cy="3429000"/>
          </a:xfrm>
          <a:prstGeom prst="rect">
            <a:avLst/>
          </a:prstGeom>
        </p:spPr>
      </p:pic>
      <p:pic>
        <p:nvPicPr>
          <p:cNvPr id="8" name="Рисунок 7" descr="эфф.jpg"/>
          <p:cNvPicPr>
            <a:picLocks noChangeAspect="1"/>
          </p:cNvPicPr>
          <p:nvPr/>
        </p:nvPicPr>
        <p:blipFill>
          <a:blip r:embed="rId3" cstate="print"/>
          <a:srcRect l="67010" t="15980" r="1806"/>
          <a:stretch>
            <a:fillRect/>
          </a:stretch>
        </p:blipFill>
        <p:spPr>
          <a:xfrm>
            <a:off x="5580112" y="3140968"/>
            <a:ext cx="1656184" cy="344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9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88640"/>
            <a:ext cx="5184575" cy="6669360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Характерные побочные эффекты: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при наркозе эфиром  выражена стадия возбуждения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он  сильно раздражает слизистые дыхательных путей, вызывает чувство удушья, обильную секрецию бронхиальных желез,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может вызвать рвоту после операции и вовремя наркоза </a:t>
            </a:r>
          </a:p>
          <a:p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Противопоказания: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острые заболевания дыхательных путей,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сердечно-сосудистые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заболевания с гипертонией,  тяжелые заболевания печени и почек, сахарный диабет, опасность  возбуждения.</a:t>
            </a:r>
            <a:r>
              <a:rPr lang="ru-RU" sz="2400" b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2400" b="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664"/>
            <a:ext cx="301325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эфф.jpg"/>
          <p:cNvPicPr>
            <a:picLocks noChangeAspect="1"/>
          </p:cNvPicPr>
          <p:nvPr/>
        </p:nvPicPr>
        <p:blipFill>
          <a:blip r:embed="rId3" cstate="print"/>
          <a:srcRect l="67010" t="15980" r="1806"/>
          <a:stretch>
            <a:fillRect/>
          </a:stretch>
        </p:blipFill>
        <p:spPr>
          <a:xfrm>
            <a:off x="6516216" y="3140968"/>
            <a:ext cx="2088232" cy="344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9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6264696" cy="10269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Фторотан (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Галотан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318" y="618978"/>
            <a:ext cx="5851842" cy="623902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Относится 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к наиболее сильным анестетикам, по наркотической активности в 3 раза сильнее эфира, наркоз наступает через 3-5 мин при вдыхании 2-3 оборотных 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% и длится 15 минут. Во избежание передозировки используют специальный испаритель для фторотана «</a:t>
            </a:r>
            <a:r>
              <a:rPr lang="ru-RU" sz="2400" b="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Фторотэк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»,  позволяющий точно его дозировать.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отличии от эфира безопасен в пожарном отношении. Не вызывает чувство удушья, не раздражает слизистые оболочки, не усиливает саливацию бронхиальных желез, не дает </a:t>
            </a:r>
            <a:r>
              <a:rPr lang="ru-RU" sz="2400" b="0" dirty="0" err="1">
                <a:latin typeface="Times New Roman" pitchFamily="18" charset="0"/>
                <a:ea typeface="Calibri"/>
                <a:cs typeface="Times New Roman" pitchFamily="18" charset="0"/>
              </a:rPr>
              <a:t>бронхоспазма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, подавляет кашлевой и гортанный рефлексы. </a:t>
            </a:r>
            <a:endParaRPr lang="ru-RU" sz="2400" b="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P\Desktop\120603110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 r="55511"/>
          <a:stretch/>
        </p:blipFill>
        <p:spPr bwMode="auto">
          <a:xfrm>
            <a:off x="7524328" y="3789040"/>
            <a:ext cx="133346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4" r="16181"/>
          <a:stretch/>
        </p:blipFill>
        <p:spPr bwMode="auto">
          <a:xfrm>
            <a:off x="6300192" y="548680"/>
            <a:ext cx="241812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HP\Desktop\120603110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r="26849"/>
          <a:stretch/>
        </p:blipFill>
        <p:spPr bwMode="auto">
          <a:xfrm>
            <a:off x="6300192" y="3645024"/>
            <a:ext cx="129614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19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318" y="260648"/>
            <a:ext cx="5563810" cy="6597352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Больные быстро выходят из </a:t>
            </a:r>
            <a:r>
              <a:rPr lang="ru-RU" sz="2400" b="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фторотанового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 наркоза, он не вызывает рвоты, посленаркозная депрессия проходит через 5-10 мин при коротких операциях и через 30-40 мин после длительных.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Стадия возбуждения 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наблюдается редко и </a:t>
            </a:r>
            <a:r>
              <a:rPr lang="ru-RU" sz="2400" b="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выраженна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слабо. </a:t>
            </a:r>
            <a:endParaRPr lang="ru-RU" sz="2400" b="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Повышает 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чувствительность миокарда к 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катехоламинам (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может возникнуть аритмия или фибрилляция 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желудочков).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Для 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усиления релаксации мышц назначают 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деполяризующие курареподобные </a:t>
            </a:r>
            <a:r>
              <a:rPr lang="ru-RU" sz="2400" b="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миорелаксанты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 (чаще </a:t>
            </a:r>
            <a:r>
              <a:rPr lang="ru-RU" sz="2400" b="0" dirty="0" err="1">
                <a:latin typeface="Times New Roman" pitchFamily="18" charset="0"/>
                <a:ea typeface="Calibri"/>
                <a:cs typeface="Times New Roman" pitchFamily="18" charset="0"/>
              </a:rPr>
              <a:t>дитилин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) </a:t>
            </a:r>
            <a:endParaRPr lang="ru-RU" sz="2400" b="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HP\Desktop\120603110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 r="26849"/>
          <a:stretch/>
        </p:blipFill>
        <p:spPr bwMode="auto">
          <a:xfrm>
            <a:off x="6050447" y="3429000"/>
            <a:ext cx="2664296" cy="28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245661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019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301" y="126610"/>
            <a:ext cx="7467600" cy="443406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Энфлуран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изофлуран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534391"/>
            <a:ext cx="7128791" cy="632361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96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Фторсодержащие </a:t>
            </a:r>
            <a:r>
              <a:rPr lang="ru-RU" sz="9600" b="0" dirty="0">
                <a:latin typeface="Times New Roman" pitchFamily="18" charset="0"/>
                <a:ea typeface="Calibri"/>
                <a:cs typeface="Times New Roman" pitchFamily="18" charset="0"/>
              </a:rPr>
              <a:t>общие анестетики, похожие на фторотан, более широко применяются в анестезиологии, вызывают быстрое наступление стадии наркоза, в 1,5 раза активнее эфира, наркоз наступает через 7-8 мин. </a:t>
            </a:r>
            <a:endParaRPr lang="ru-RU" sz="9600" b="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96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Не </a:t>
            </a:r>
            <a:r>
              <a:rPr lang="ru-RU" sz="9600" b="0" dirty="0">
                <a:latin typeface="Times New Roman" pitchFamily="18" charset="0"/>
                <a:ea typeface="Calibri"/>
                <a:cs typeface="Times New Roman" pitchFamily="18" charset="0"/>
              </a:rPr>
              <a:t>вызывают стадию возбуждения, анальгезия выражена слабо, не вызывают чувства удушья при введении. Быстро наступает пробуждение, с гладким течением послеоперационного периода. </a:t>
            </a:r>
            <a:endParaRPr lang="ru-RU" sz="9600" b="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9600" b="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Изофлуран</a:t>
            </a:r>
            <a:r>
              <a:rPr lang="ru-RU" sz="96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9600" b="0" dirty="0">
                <a:latin typeface="Times New Roman" pitchFamily="18" charset="0"/>
                <a:ea typeface="Calibri"/>
                <a:cs typeface="Times New Roman" pitchFamily="18" charset="0"/>
              </a:rPr>
              <a:t>умеренно раздражает дыхательные пути и оказывает </a:t>
            </a:r>
            <a:r>
              <a:rPr lang="ru-RU" sz="9600" b="0" dirty="0" err="1">
                <a:latin typeface="Times New Roman" pitchFamily="18" charset="0"/>
                <a:ea typeface="Calibri"/>
                <a:cs typeface="Times New Roman" pitchFamily="18" charset="0"/>
              </a:rPr>
              <a:t>бронхорасширяющее</a:t>
            </a:r>
            <a:r>
              <a:rPr lang="ru-RU" sz="9600" b="0" dirty="0">
                <a:latin typeface="Times New Roman" pitchFamily="18" charset="0"/>
                <a:ea typeface="Calibri"/>
                <a:cs typeface="Times New Roman" pitchFamily="18" charset="0"/>
              </a:rPr>
              <a:t> действие, снижает АД. </a:t>
            </a:r>
            <a:endParaRPr lang="ru-RU" sz="9600" b="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9600" b="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Энфлуран</a:t>
            </a:r>
            <a:r>
              <a:rPr lang="ru-RU" sz="96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9600" b="0" dirty="0">
                <a:latin typeface="Times New Roman" pitchFamily="18" charset="0"/>
                <a:ea typeface="Calibri"/>
                <a:cs typeface="Times New Roman" pitchFamily="18" charset="0"/>
              </a:rPr>
              <a:t>ослабляет сократимость миокарда. </a:t>
            </a:r>
            <a:endParaRPr lang="ru-RU" sz="9600" b="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96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Оба </a:t>
            </a:r>
            <a:r>
              <a:rPr lang="ru-RU" sz="9600" b="0" dirty="0">
                <a:latin typeface="Times New Roman" pitchFamily="18" charset="0"/>
                <a:ea typeface="Calibri"/>
                <a:cs typeface="Times New Roman" pitchFamily="18" charset="0"/>
              </a:rPr>
              <a:t>анестетика не вызывают посленаркозной депрессии, выводятся </a:t>
            </a:r>
            <a:r>
              <a:rPr lang="ru-RU" sz="96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легкими.</a:t>
            </a:r>
            <a:endParaRPr lang="ru-RU" sz="9600" b="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b="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r="22735"/>
          <a:stretch/>
        </p:blipFill>
        <p:spPr bwMode="auto">
          <a:xfrm>
            <a:off x="7380312" y="0"/>
            <a:ext cx="151216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t="8476" r="33196" b="8779"/>
          <a:stretch/>
        </p:blipFill>
        <p:spPr bwMode="auto">
          <a:xfrm>
            <a:off x="7380312" y="3645024"/>
            <a:ext cx="1443662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53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8475"/>
            <a:ext cx="7673280" cy="48341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Закись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азота (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веселящий газ)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411" y="510639"/>
            <a:ext cx="6220789" cy="6194961"/>
          </a:xfrm>
        </p:spPr>
        <p:txBody>
          <a:bodyPr>
            <a:normAutofit lnSpcReduction="10000"/>
          </a:bodyPr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быстро диффундирующий при поступлении в организм газ, вызывает моментальную анестезию, без стадии возбуждения ,после наркоза быстро выводится через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легкие, в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связи с чем закись азота используют при амбулаторных операциях(удаление зубов).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Обладает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слабым наркотическим действием в связи с чем ее нужно использовать в больших концентрациях, поэтому чаще применяют комбинированный наркоз с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фторотаном или 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эфиром,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миорелаксантами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Обладает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высокой анальгезирующей активностью.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Обезболивающее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действие широко используют при оказании первой помощи при инфаркте миокарда, при родах, послеоперационных болях, обширных травмах.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6672"/>
            <a:ext cx="2642022" cy="31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77072"/>
            <a:ext cx="2580079" cy="231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635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1" y="188640"/>
            <a:ext cx="5904657" cy="6516961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Закись азота не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вызывает раздражения органов дыхания, не усиливает саливацию желез, не вызывает удушья. На ССС, печень, почки существенно не влияет.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Чистый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газ при вдыхании вызывает асфиксию,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поэтому его применяют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 смеси с О2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вводят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с помощью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специального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аппарата для газового наркоза.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Газ не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воспламеняется, не поддерживает горения, но в смеси с эфиром, циклопропаном, хлорэтилом в определенных концентрациях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взрывоопасен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наркоза во избежание гипоксии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дают кислород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12976"/>
            <a:ext cx="2952328" cy="31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664"/>
            <a:ext cx="2436063" cy="231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635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/>
          <a:lstStyle/>
          <a:p>
            <a:r>
              <a:rPr lang="ru-RU" dirty="0" smtClean="0"/>
              <a:t>План лекции: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363272" cy="4373563"/>
          </a:xfrm>
        </p:spPr>
        <p:txBody>
          <a:bodyPr/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1) Понятие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«общие анестетики». Их механизм действия.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Классификация средств для наркоза.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3) Характеристика ингаляционных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общих анестетиков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4) Характеристика неингаляционных общих анестетиков.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5) Фармакологические эффекты и применение в медицинской практике спирта этилового. Острое и хроническое отравление этанолом. Первая помощь.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719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465" y="188639"/>
            <a:ext cx="8403983" cy="655852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Метоксифлуран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ru-RU" sz="2400" b="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пентран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и </a:t>
            </a:r>
            <a:r>
              <a:rPr lang="ru-RU" sz="2400" b="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трихлорэтилен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ru-RU" sz="2400" b="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трилен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- 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летучие 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жидкости, обладают высокой наркотической активностью, но сильно угнетают дыхательный центр, оказывают токсическое 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действие на 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миокард, печень, 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почки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В медицинской </a:t>
            </a:r>
            <a:r>
              <a:rPr lang="ru-RU" sz="2400" b="0" dirty="0">
                <a:latin typeface="Times New Roman" pitchFamily="18" charset="0"/>
                <a:ea typeface="Calibri"/>
                <a:cs typeface="Times New Roman" pitchFamily="18" charset="0"/>
              </a:rPr>
              <a:t>практике используют их анальгезирующие свойства при ожогах, родах, при болезненных перевязках, в послеоперационном периоде с помощью специальных аппаратов для </a:t>
            </a:r>
            <a:r>
              <a:rPr lang="ru-RU" sz="2400" b="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аутоанальгезии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400" b="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11207" r="19671"/>
          <a:stretch/>
        </p:blipFill>
        <p:spPr>
          <a:xfrm>
            <a:off x="6012160" y="3717032"/>
            <a:ext cx="2575717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8" r="30800"/>
          <a:stretch/>
        </p:blipFill>
        <p:spPr>
          <a:xfrm>
            <a:off x="4572000" y="4005064"/>
            <a:ext cx="1094016" cy="244827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3" y="4010853"/>
            <a:ext cx="387167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962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29" y="260648"/>
            <a:ext cx="8786359" cy="3672408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Десфлуран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супран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Средство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для ингаляционного наркоза,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галогенизированный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фтором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метил-этиловый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эфир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другим членам ряда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галогенизированных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метилэтилэфиров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относятся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энфлуран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и его структурный изомер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изофлуран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галогенизированные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хлором и фтором.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Десфлуран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характеризуется более быстрым, по сравнению с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изофлураном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введением в общую анестезию и выходом из нее.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суу.png"/>
          <p:cNvPicPr>
            <a:picLocks noChangeAspect="1"/>
          </p:cNvPicPr>
          <p:nvPr/>
        </p:nvPicPr>
        <p:blipFill>
          <a:blip r:embed="rId2" cstate="print"/>
          <a:srcRect l="8346" t="8492" r="14158"/>
          <a:stretch>
            <a:fillRect/>
          </a:stretch>
        </p:blipFill>
        <p:spPr>
          <a:xfrm>
            <a:off x="4788024" y="3573016"/>
            <a:ext cx="3096344" cy="264826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11207" r="19671"/>
          <a:stretch/>
        </p:blipFill>
        <p:spPr>
          <a:xfrm>
            <a:off x="1186652" y="3573016"/>
            <a:ext cx="266429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757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29" y="188640"/>
            <a:ext cx="6482103" cy="6669360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При ингаляционном введении вызывает зависимую от дозы, обратимую потерю сознания и  болевой чувствительности, подавление произвольной двигательной активности, снижение вегетативных рефлексов, а также угнетение дыхательной системы и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сердечно-сосудистой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системы. </a:t>
            </a:r>
          </a:p>
          <a:p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Десфлуран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выводится легкими, подвергаясь минимальному метаболизму в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организме.</a:t>
            </a:r>
          </a:p>
          <a:p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Показания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качестве ингаляционного средства для вводной и/или поддерживающей анестезии у взрослых, а также для поддержания анестезии у детей при проведении хирургических вмешательств в стационарных и амбулаторных условиях.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8" r="30800"/>
          <a:stretch/>
        </p:blipFill>
        <p:spPr>
          <a:xfrm>
            <a:off x="6890818" y="2060848"/>
            <a:ext cx="1950905" cy="437324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76" y="404664"/>
            <a:ext cx="183601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47578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91880" y="2636912"/>
            <a:ext cx="5391820" cy="403244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" r="30718" b="61972"/>
          <a:stretch/>
        </p:blipFill>
        <p:spPr>
          <a:xfrm>
            <a:off x="0" y="0"/>
            <a:ext cx="9144000" cy="371703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5" y="4224164"/>
            <a:ext cx="236570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23332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Неингаляционные общие анестетики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4968551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Вводят внутривенно. К этой группе относятся производные барбитуровой 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кислоты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тиопентал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-натрий 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0" dirty="0" err="1">
                <a:latin typeface="Times New Roman" pitchFamily="18" charset="0"/>
                <a:cs typeface="Times New Roman" pitchFamily="18" charset="0"/>
              </a:rPr>
              <a:t>пентонал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); </a:t>
            </a:r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гексабарбитал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0" dirty="0" err="1">
                <a:latin typeface="Times New Roman" pitchFamily="18" charset="0"/>
                <a:cs typeface="Times New Roman" pitchFamily="18" charset="0"/>
              </a:rPr>
              <a:t>гексенал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);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небарбитуровые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неингаляционные общие анестетики:</a:t>
            </a:r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кетамин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калипсол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кеталар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пропофол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диприван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) и др.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2952328" cy="21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88627"/>
            <a:ext cx="208823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374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5976664" cy="633670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5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Производные барбитуровой кислоты </a:t>
            </a:r>
          </a:p>
          <a:p>
            <a:r>
              <a:rPr lang="ru-RU" sz="3400" b="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3400" b="0" dirty="0">
                <a:latin typeface="Times New Roman" pitchFamily="18" charset="0"/>
                <a:cs typeface="Times New Roman" pitchFamily="18" charset="0"/>
              </a:rPr>
              <a:t>барбитураты для наркоза оказывают возбуждающее действие на </a:t>
            </a:r>
            <a:r>
              <a:rPr lang="ru-RU" sz="3400" b="0" dirty="0" err="1">
                <a:latin typeface="Times New Roman" pitchFamily="18" charset="0"/>
                <a:cs typeface="Times New Roman" pitchFamily="18" charset="0"/>
              </a:rPr>
              <a:t>вагус</a:t>
            </a:r>
            <a:r>
              <a:rPr lang="ru-RU" sz="3400" b="0" dirty="0">
                <a:latin typeface="Times New Roman" pitchFamily="18" charset="0"/>
                <a:cs typeface="Times New Roman" pitchFamily="18" charset="0"/>
              </a:rPr>
              <a:t>, провоцируя тем самым </a:t>
            </a:r>
            <a:r>
              <a:rPr lang="ru-RU" sz="3400" b="0" dirty="0" err="1">
                <a:latin typeface="Times New Roman" pitchFamily="18" charset="0"/>
                <a:cs typeface="Times New Roman" pitchFamily="18" charset="0"/>
              </a:rPr>
              <a:t>бронхоспазм</a:t>
            </a:r>
            <a:r>
              <a:rPr lang="ru-RU" sz="3400" b="0" dirty="0">
                <a:latin typeface="Times New Roman" pitchFamily="18" charset="0"/>
                <a:cs typeface="Times New Roman" pitchFamily="18" charset="0"/>
              </a:rPr>
              <a:t> и повышая саливацию желез ( обильную секрецию слизи). </a:t>
            </a:r>
            <a:endParaRPr lang="ru-RU" sz="3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b="0" dirty="0" smtClean="0">
                <a:latin typeface="Times New Roman" pitchFamily="18" charset="0"/>
                <a:cs typeface="Times New Roman" pitchFamily="18" charset="0"/>
              </a:rPr>
              <a:t>Вызывают угнетение </a:t>
            </a:r>
            <a:r>
              <a:rPr lang="ru-RU" sz="3400" b="0" dirty="0">
                <a:latin typeface="Times New Roman" pitchFamily="18" charset="0"/>
                <a:cs typeface="Times New Roman" pitchFamily="18" charset="0"/>
              </a:rPr>
              <a:t>дыхательного и сосудодвигательного </a:t>
            </a:r>
            <a:r>
              <a:rPr lang="ru-RU" sz="3400" b="0" dirty="0" smtClean="0">
                <a:latin typeface="Times New Roman" pitchFamily="18" charset="0"/>
                <a:cs typeface="Times New Roman" pitchFamily="18" charset="0"/>
              </a:rPr>
              <a:t>центров при </a:t>
            </a:r>
            <a:r>
              <a:rPr lang="ru-RU" sz="3400" b="0" dirty="0">
                <a:latin typeface="Times New Roman" pitchFamily="18" charset="0"/>
                <a:cs typeface="Times New Roman" pitchFamily="18" charset="0"/>
              </a:rPr>
              <a:t>быстром введение растворов, поэтому их вводят </a:t>
            </a:r>
            <a:r>
              <a:rPr lang="ru-RU" sz="3400" b="0" dirty="0" err="1">
                <a:latin typeface="Times New Roman" pitchFamily="18" charset="0"/>
                <a:cs typeface="Times New Roman" pitchFamily="18" charset="0"/>
              </a:rPr>
              <a:t>капельно</a:t>
            </a:r>
            <a:r>
              <a:rPr lang="ru-RU" sz="3400" b="0" dirty="0">
                <a:latin typeface="Times New Roman" pitchFamily="18" charset="0"/>
                <a:cs typeface="Times New Roman" pitchFamily="18" charset="0"/>
              </a:rPr>
              <a:t>, медленно. </a:t>
            </a:r>
            <a:endParaRPr lang="ru-RU" sz="3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b="0" dirty="0" smtClean="0">
                <a:latin typeface="Times New Roman" pitchFamily="18" charset="0"/>
                <a:cs typeface="Times New Roman" pitchFamily="18" charset="0"/>
              </a:rPr>
              <a:t>Выраженного </a:t>
            </a:r>
            <a:r>
              <a:rPr lang="ru-RU" sz="3400" b="0" dirty="0">
                <a:latin typeface="Times New Roman" pitchFamily="18" charset="0"/>
                <a:cs typeface="Times New Roman" pitchFamily="18" charset="0"/>
              </a:rPr>
              <a:t>токсического действия на печень и почки не оказывают, и не изменяют уровень сахара и катехоламинов в крови и не проявляют выраженного анальгезирующего </a:t>
            </a:r>
            <a:r>
              <a:rPr lang="ru-RU" sz="3400" b="0" dirty="0" smtClean="0">
                <a:latin typeface="Times New Roman" pitchFamily="18" charset="0"/>
                <a:cs typeface="Times New Roman" pitchFamily="18" charset="0"/>
              </a:rPr>
              <a:t>действия</a:t>
            </a:r>
            <a:r>
              <a:rPr lang="ru-RU" sz="3400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51064"/>
          <a:stretch>
            <a:fillRect/>
          </a:stretch>
        </p:blipFill>
        <p:spPr bwMode="auto">
          <a:xfrm>
            <a:off x="6588224" y="598376"/>
            <a:ext cx="193638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93096"/>
            <a:ext cx="251864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81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Небарбитуровые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нестетики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6021288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Кетамин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калипсол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кеталар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Оказывает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быстрый и непродолжительный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эффект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который наступает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2-8 мин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(при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введение 2мг на 1 кг массы тела в/в и 6 мг на 1 кг массы- в/м) и длится 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15(в/в) до 40 мин (в/м). </a:t>
            </a:r>
            <a:endParaRPr lang="ru-RU" sz="2400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Кетаминовую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анестезию называют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диссоциативной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т.к.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он избирательно угнетает ассоциативную зону и подкорковые образования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таламуса.</a:t>
            </a:r>
          </a:p>
        </p:txBody>
      </p:sp>
      <p:pic>
        <p:nvPicPr>
          <p:cNvPr id="6" name="Рисунок 5" descr="ами.jpg"/>
          <p:cNvPicPr>
            <a:picLocks noChangeAspect="1"/>
          </p:cNvPicPr>
          <p:nvPr/>
        </p:nvPicPr>
        <p:blipFill>
          <a:blip r:embed="rId2" cstate="print"/>
          <a:srcRect l="9838" t="20746" r="69687" b="13115"/>
          <a:stretch>
            <a:fillRect/>
          </a:stretch>
        </p:blipFill>
        <p:spPr>
          <a:xfrm>
            <a:off x="6876256" y="3645024"/>
            <a:ext cx="1307345" cy="2736304"/>
          </a:xfrm>
          <a:prstGeom prst="rect">
            <a:avLst/>
          </a:prstGeom>
        </p:spPr>
      </p:pic>
      <p:pic>
        <p:nvPicPr>
          <p:cNvPr id="7" name="Рисунок 6" descr="кета.jpg"/>
          <p:cNvPicPr>
            <a:picLocks noChangeAspect="1"/>
          </p:cNvPicPr>
          <p:nvPr/>
        </p:nvPicPr>
        <p:blipFill>
          <a:blip r:embed="rId3" cstate="print"/>
          <a:srcRect l="9293" r="12201"/>
          <a:stretch>
            <a:fillRect/>
          </a:stretch>
        </p:blipFill>
        <p:spPr>
          <a:xfrm>
            <a:off x="1835696" y="3850142"/>
            <a:ext cx="432048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6048672" cy="6552728"/>
          </a:xfrm>
        </p:spPr>
        <p:txBody>
          <a:bodyPr>
            <a:normAutofit/>
          </a:bodyPr>
          <a:lstStyle/>
          <a:p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Кетамин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не угнетает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дыхания -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сохраняется самостоятельно вентиляция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легких, повышает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АД, ЧСС, что полезно для применения у гипотоников.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угнетает глоточный и гортанный рефлексы, умеренно повышается мышечный тонус.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Применятся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моно- и комбинированного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наркоза, в экстренной хирургии, при эвакуации больных с травматическим шоком, при различных хирургических  операциях, в том числе в кардиохирургии, в акушерстве при кесаревом сечении и абортах, при удалении аппендицита, в стоматологии, офтальмологии.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кета.jpg"/>
          <p:cNvPicPr>
            <a:picLocks noChangeAspect="1"/>
          </p:cNvPicPr>
          <p:nvPr/>
        </p:nvPicPr>
        <p:blipFill>
          <a:blip r:embed="rId2" cstate="print"/>
          <a:srcRect l="9293" r="12201"/>
          <a:stretch>
            <a:fillRect/>
          </a:stretch>
        </p:blipFill>
        <p:spPr>
          <a:xfrm>
            <a:off x="6300192" y="3573016"/>
            <a:ext cx="2574773" cy="2736304"/>
          </a:xfrm>
          <a:prstGeom prst="rect">
            <a:avLst/>
          </a:prstGeom>
        </p:spPr>
      </p:pic>
      <p:pic>
        <p:nvPicPr>
          <p:cNvPr id="7" name="Рисунок 6" descr="мим.jpg"/>
          <p:cNvPicPr>
            <a:picLocks noChangeAspect="1"/>
          </p:cNvPicPr>
          <p:nvPr/>
        </p:nvPicPr>
        <p:blipFill>
          <a:blip r:embed="rId3" cstate="print"/>
          <a:srcRect l="16138" t="9826" r="9838" b="3918"/>
          <a:stretch>
            <a:fillRect/>
          </a:stretch>
        </p:blipFill>
        <p:spPr>
          <a:xfrm>
            <a:off x="6300192" y="476672"/>
            <a:ext cx="259623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0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996808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Пропофол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Диприван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6120680" cy="5949280"/>
          </a:xfrm>
        </p:spPr>
        <p:txBody>
          <a:bodyPr>
            <a:normAutofit/>
          </a:bodyPr>
          <a:lstStyle/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1% водная эмульсия по 20 мл; анестетик для вводного наркоза, короткого действия, анестезия развивается 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через 30 секунд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после в/в введения и 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длится 1минуту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после 1 кратного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введения.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Применяют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для вводного наркоза, вводят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капельно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по 20-40 мг каждые 10 сек до развития необходимой стадии анестезии, затем для поддержания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анестезии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вводят 4-12 мг в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час. Также применяют для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премедикации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Для обезболивания родов не используется т.к проникает через плацентарный барьер. </a:t>
            </a:r>
          </a:p>
          <a:p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Пропофол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применяют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при обязательной ИВЛ.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дипри.jpg"/>
          <p:cNvPicPr>
            <a:picLocks noChangeAspect="1"/>
          </p:cNvPicPr>
          <p:nvPr/>
        </p:nvPicPr>
        <p:blipFill>
          <a:blip r:embed="rId2" cstate="print"/>
          <a:srcRect l="50787" t="9000" b="8501"/>
          <a:stretch>
            <a:fillRect/>
          </a:stretch>
        </p:blipFill>
        <p:spPr>
          <a:xfrm>
            <a:off x="6336704" y="3801943"/>
            <a:ext cx="2555776" cy="2808312"/>
          </a:xfrm>
          <a:prstGeom prst="rect">
            <a:avLst/>
          </a:prstGeom>
        </p:spPr>
      </p:pic>
      <p:pic>
        <p:nvPicPr>
          <p:cNvPr id="6" name="Рисунок 5" descr="оол.jpg"/>
          <p:cNvPicPr>
            <a:picLocks noChangeAspect="1"/>
          </p:cNvPicPr>
          <p:nvPr/>
        </p:nvPicPr>
        <p:blipFill>
          <a:blip r:embed="rId3" cstate="print"/>
          <a:srcRect l="18501" r="19550"/>
          <a:stretch>
            <a:fillRect/>
          </a:stretch>
        </p:blipFill>
        <p:spPr>
          <a:xfrm>
            <a:off x="6300192" y="404664"/>
            <a:ext cx="2592288" cy="3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2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2656"/>
            <a:ext cx="7924800" cy="1584176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СПИРТ ЭТИЛОВЫЙ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(Этанол)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52600"/>
            <a:ext cx="5688632" cy="4628728"/>
          </a:xfrm>
        </p:spPr>
        <p:txBody>
          <a:bodyPr>
            <a:normAutofit lnSpcReduction="10000"/>
          </a:bodyPr>
          <a:lstStyle/>
          <a:p>
            <a:r>
              <a:rPr lang="ru-RU" sz="2800" b="0" dirty="0" smtClean="0"/>
              <a:t>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характеру действие на ЦНС можно отнести к средствам для наркоза, но его наркотическая широта крайне малая и стадия наркоза быстро переходит в стадию паралича,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стадия 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возбуждения очень длинная. </a:t>
            </a:r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Большой 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вклад в изучение действия спирта на организм внесли отечественные физиологии И.М.Сеченов и И.П. Павлов.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15203" r="11801" b="14481"/>
          <a:stretch>
            <a:fillRect/>
          </a:stretch>
        </p:blipFill>
        <p:spPr bwMode="auto">
          <a:xfrm>
            <a:off x="5796807" y="2060848"/>
            <a:ext cx="2952328" cy="352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3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71184" cy="683994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анестетики -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6372200" cy="536145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вещества, которые при введении в организм различными путями вызывают состояние наркоза - обратимую утрату сознания, всех видов чувствительности, снижение мышечного тонуса, рефлекторной активности при  сохранении жизненно важных функций организма. </a:t>
            </a:r>
          </a:p>
          <a:p>
            <a:pPr algn="ctr"/>
            <a:r>
              <a:rPr lang="ru-RU" b="0" dirty="0">
                <a:latin typeface="Times New Roman" pitchFamily="18" charset="0"/>
                <a:cs typeface="Times New Roman" pitchFamily="18" charset="0"/>
              </a:rPr>
              <a:t>Средства для наркоза уменьшают проницаемость клеточных мембран для ионов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, в результате чего тормозится процесс возникновения волны возбуждения в постсинаптической мембране нейронов (стабилизация мембраны). После выхода из наркоза функции ЦНС полностью восстанавливаются.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5"/>
          <a:stretch/>
        </p:blipFill>
        <p:spPr>
          <a:xfrm>
            <a:off x="6588224" y="188640"/>
            <a:ext cx="2237918" cy="374441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8208" r="51818" b="15930"/>
          <a:stretch>
            <a:fillRect/>
          </a:stretch>
        </p:blipFill>
        <p:spPr bwMode="auto">
          <a:xfrm>
            <a:off x="6588224" y="4293096"/>
            <a:ext cx="2160240" cy="22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8208" r="9091" b="15930"/>
          <a:stretch>
            <a:fillRect/>
          </a:stretch>
        </p:blipFill>
        <p:spPr bwMode="auto">
          <a:xfrm>
            <a:off x="457200" y="5081965"/>
            <a:ext cx="309634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013176"/>
            <a:ext cx="266429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51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6525344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действии спирта различают 4 стадии: </a:t>
            </a:r>
            <a:endParaRPr lang="ru-RU" sz="2400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анальгезии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возбуждения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наркоза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паралича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– те же, что и при действии общих анестетиков.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больших дозах стадия возбуждения сменяется угнетением ЦНС, продолговатого и спинного мозга,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 что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ведет к нарушению координации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 движении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мышечному расслаблению, </a:t>
            </a:r>
          </a:p>
          <a:p>
            <a:pPr marL="3429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 глубокому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сну.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15203" r="11801" b="14481"/>
          <a:stretch>
            <a:fillRect/>
          </a:stretch>
        </p:blipFill>
        <p:spPr bwMode="auto">
          <a:xfrm>
            <a:off x="5940152" y="3356992"/>
            <a:ext cx="2736304" cy="291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9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6120680" cy="6264696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Фармакологические эффекты и применение:</a:t>
            </a:r>
          </a:p>
          <a:p>
            <a:pPr marL="457200" indent="-457200" algn="ctr"/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Антисептическое действие</a:t>
            </a:r>
          </a:p>
          <a:p>
            <a:pPr marL="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при местном применении этиловый спирт</a:t>
            </a:r>
          </a:p>
          <a:p>
            <a:pPr marL="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вызывает денатурацию белка клеток, в том</a:t>
            </a:r>
          </a:p>
          <a:p>
            <a:pPr marL="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числе и микробных, благодаря чему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этиловый спирт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используют как антисептик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для обработки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кожи операционного  поля, рук хирурга)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- 70% спирт, </a:t>
            </a:r>
          </a:p>
          <a:p>
            <a:pPr marL="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более высокие % не годятся т.к быстро вызывают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денатурацию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белка, что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препятствует проникновению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спирта в глубокие слои кожи. </a:t>
            </a:r>
          </a:p>
          <a:p>
            <a:pPr marL="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Для обработки инструментов используют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90-96%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спирт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4" t="12697" r="35349" b="9977"/>
          <a:stretch/>
        </p:blipFill>
        <p:spPr bwMode="auto">
          <a:xfrm>
            <a:off x="6516216" y="1052736"/>
            <a:ext cx="219959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3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6480720" cy="619268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Раздражающее 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действие</a:t>
            </a:r>
          </a:p>
          <a:p>
            <a:pPr marL="457200" indent="-457200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      Этиловый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спирт обладает раздражающим действием, благодаря чему применятся для растираний и компрессов – 40% концентрации при воспалениях внутренних органов (как отвлекающие), мышц, суставов.</a:t>
            </a:r>
          </a:p>
          <a:p>
            <a:pPr marL="457200" indent="-457200" algn="ctr"/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Консервирующее 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действие</a:t>
            </a:r>
          </a:p>
          <a:p>
            <a:pPr marL="457200" indent="-457200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     В химико-фармацевтической промышленности применяется как консервант, растворитель и как извлекающая жидкость при изготовлении настоек, экстрактов.</a:t>
            </a:r>
          </a:p>
          <a:p>
            <a:pPr marL="457200" indent="-457200" algn="ctr"/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Противошоковое действие</a:t>
            </a:r>
          </a:p>
          <a:p>
            <a:pPr marL="457200" indent="-457200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       При тяжелых травматических повреждениях назначают внутрь или в/в-25-30% раствор, входит в состав многих противошоковых жидкостей.</a:t>
            </a:r>
          </a:p>
          <a:p>
            <a:pPr marL="457200" indent="-457200"/>
            <a:endParaRPr lang="ru-RU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60"/>
          <a:stretch/>
        </p:blipFill>
        <p:spPr bwMode="auto">
          <a:xfrm>
            <a:off x="7016619" y="3501008"/>
            <a:ext cx="154419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0" t="15203" r="11801" b="14481"/>
          <a:stretch>
            <a:fillRect/>
          </a:stretch>
        </p:blipFill>
        <p:spPr bwMode="auto">
          <a:xfrm>
            <a:off x="6804248" y="548680"/>
            <a:ext cx="170855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3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5256584" cy="6597352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Спирт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обладает 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высокой энергетической эффективностью: </a:t>
            </a:r>
            <a:endParaRPr lang="ru-RU" sz="2400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1.0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спирта при сгорании дает 7 ккал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энергии</a:t>
            </a:r>
          </a:p>
          <a:p>
            <a:pPr algn="ctr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Для сравнения 1.0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белка – 5 ккал,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1.0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жиров – 9.3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ккал. </a:t>
            </a:r>
          </a:p>
          <a:p>
            <a:pPr algn="ctr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свойство используется для поддержания истощённых больных, требующих парентерального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питания.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Спирт 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повышает теплопродукцию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организма. </a:t>
            </a:r>
          </a:p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15203" r="11801" b="14481"/>
          <a:stretch>
            <a:fillRect/>
          </a:stretch>
        </p:blipFill>
        <p:spPr bwMode="auto">
          <a:xfrm>
            <a:off x="6300192" y="591884"/>
            <a:ext cx="2304256" cy="276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4" t="12697" r="35349" b="9977"/>
          <a:stretch/>
        </p:blipFill>
        <p:spPr bwMode="auto">
          <a:xfrm>
            <a:off x="6732240" y="3645024"/>
            <a:ext cx="143330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07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6192688" cy="6525344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Всасывание этанола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происходит в желудке и в тонком кишечнике. Причем слабые растворы (до 20%) быстрее, а более крепкие -  медленнее. Количество и характер пищи также влияют на всасывание. 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После поступления в кровь сравнительно равномерно распределяется в организме, хорошо приникает через ГЭБ, оказывая угнетающее действие на ЦНС, проникает через плацентарный барьер, оказывая токсическое действие на плод, в таком случае ребенок рождается с заторможенным психическим развитием.</a:t>
            </a:r>
          </a:p>
          <a:p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Выводится 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этанол 5-7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 в неизменном виде через легкие,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1-5% с мочой, 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90% от принятой дозы полностью окисляется в 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организме.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2" t="15203" r="11801" b="14481"/>
          <a:stretch>
            <a:fillRect/>
          </a:stretch>
        </p:blipFill>
        <p:spPr bwMode="auto">
          <a:xfrm>
            <a:off x="7020272" y="692696"/>
            <a:ext cx="1656184" cy="26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15203" r="52488" b="14481"/>
          <a:stretch>
            <a:fillRect/>
          </a:stretch>
        </p:blipFill>
        <p:spPr bwMode="auto">
          <a:xfrm>
            <a:off x="7380312" y="3501008"/>
            <a:ext cx="1440160" cy="304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5976664" cy="652534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Острое отравление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спиртом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напоминает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состояние глубокого наркоза – отсутствие сознания,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расслабление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скелетных мышц,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потеря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чувствительности,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редкое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дыхание,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понижение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температуры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тела.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Смерть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может наступить от остановки дыхательного центра или резкого угнетения сердечно-сосудистой системы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Помощь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промывание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желудка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назначение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аналептиков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для возбуждения дыхательного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центра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средств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возбуждающих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ЦНС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– кофеина,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камфоры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эфедрина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ИВЛ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15203" r="11801" b="14481"/>
          <a:stretch>
            <a:fillRect/>
          </a:stretch>
        </p:blipFill>
        <p:spPr bwMode="auto">
          <a:xfrm>
            <a:off x="6474107" y="980728"/>
            <a:ext cx="2232248" cy="246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9080"/>
            <a:ext cx="2436063" cy="218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9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568952" cy="6192688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Хроническое отравление спиртом этиловым</a:t>
            </a:r>
          </a:p>
          <a:p>
            <a:pPr marL="3429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развивается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при систематическом употреблении спиртного, что вызывает пристрастие с тяжелыми явлениями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абстиненции.</a:t>
            </a:r>
          </a:p>
          <a:p>
            <a:pPr marL="3429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Сопровождается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нарушением функций ЦНС,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снижением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умственной работоспособности,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удушением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памяти,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возникновением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психических заболеваний.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15203" r="11801" b="14481"/>
          <a:stretch>
            <a:fillRect/>
          </a:stretch>
        </p:blipFill>
        <p:spPr bwMode="auto">
          <a:xfrm>
            <a:off x="4932040" y="3789040"/>
            <a:ext cx="3744416" cy="29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9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6840760" cy="659735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Лечение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роводится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в специальных наркологических диспансерах.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" indent="0">
              <a:buNone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Наряду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с лекарственной терапией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применяют психотерапию, гипноз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" indent="0">
              <a:buNone/>
            </a:pPr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Эффективными </a:t>
            </a:r>
            <a:r>
              <a:rPr lang="ru-RU" sz="2200" b="0" dirty="0">
                <a:latin typeface="Times New Roman" pitchFamily="18" charset="0"/>
                <a:cs typeface="Times New Roman" pitchFamily="18" charset="0"/>
              </a:rPr>
              <a:t>для лечения алкоголизма являются </a:t>
            </a:r>
            <a:endParaRPr lang="ru-RU" sz="22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err="1" smtClean="0">
                <a:latin typeface="Times New Roman" panose="02020603050405020304" pitchFamily="18" charset="0"/>
                <a:cs typeface="Times New Roman" pitchFamily="18" charset="0"/>
              </a:rPr>
              <a:t>дисульфирам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(антабус,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эспераль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200" b="0" dirty="0">
                <a:latin typeface="Times New Roman" pitchFamily="18" charset="0"/>
                <a:cs typeface="Times New Roman" pitchFamily="18" charset="0"/>
              </a:rPr>
              <a:t>препарат </a:t>
            </a:r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0" dirty="0">
                <a:latin typeface="Times New Roman" pitchFamily="18" charset="0"/>
                <a:cs typeface="Times New Roman" pitchFamily="18" charset="0"/>
              </a:rPr>
              <a:t>пролонгированного действия, </a:t>
            </a:r>
            <a:endParaRPr lang="ru-RU" sz="22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цианамид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колме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колме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лайт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этих препаратов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основано на блокаде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ацетальдегидегидрогеназы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участвует в метаболизме этилового спирта. Это приводит к повышению концентрации метаболита этилового спирта - ацетальдегида, вызывающего отрицательные ощущения (приливы крови к лицу, тошноту, тахикардию, одышку и т.п.), которые делают чрезвычайно неприятным употребление алкоголя после приема препарата. Это приводит к условно-рефлекторному отвращению к вкусу и запаху спиртных напитков.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 descr="эспе.jpg"/>
          <p:cNvPicPr>
            <a:picLocks noChangeAspect="1"/>
          </p:cNvPicPr>
          <p:nvPr/>
        </p:nvPicPr>
        <p:blipFill>
          <a:blip r:embed="rId2" cstate="print"/>
          <a:srcRect l="8751" t="8348" r="5485" b="8173"/>
          <a:stretch>
            <a:fillRect/>
          </a:stretch>
        </p:blipFill>
        <p:spPr>
          <a:xfrm>
            <a:off x="7056276" y="2845735"/>
            <a:ext cx="1728192" cy="1382554"/>
          </a:xfrm>
          <a:prstGeom prst="rect">
            <a:avLst/>
          </a:prstGeom>
        </p:spPr>
      </p:pic>
      <p:pic>
        <p:nvPicPr>
          <p:cNvPr id="8" name="Рисунок 7" descr="ко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9879" y="4365104"/>
            <a:ext cx="1799186" cy="2160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r="24801"/>
          <a:stretch/>
        </p:blipFill>
        <p:spPr>
          <a:xfrm>
            <a:off x="7380312" y="476672"/>
            <a:ext cx="1080120" cy="20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6840760" cy="640871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Сенсибилизационное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действие цианамида на алкоголь проявляется раньше (примерно через 45-60 минут) и длится короче (около 12 часов), чем действие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дисульфирама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дисульфирама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цианамид не обладает гипотоническим эффектом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такими препаратами проводят только в стационарах под наблюдением врача.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Тяжелые сердечные заболевания, заболевания дыхательных путей и почек со снижением функций, тяжелые заболевания печени, беременность, период грудного вскармливания, повышенная индивидуальная чувствительность к препарату.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эспе.jpg"/>
          <p:cNvPicPr>
            <a:picLocks noChangeAspect="1"/>
          </p:cNvPicPr>
          <p:nvPr/>
        </p:nvPicPr>
        <p:blipFill>
          <a:blip r:embed="rId2" cstate="print"/>
          <a:srcRect l="8751" t="8348" r="5485" b="8173"/>
          <a:stretch>
            <a:fillRect/>
          </a:stretch>
        </p:blipFill>
        <p:spPr>
          <a:xfrm>
            <a:off x="7056276" y="2845735"/>
            <a:ext cx="1728192" cy="1382554"/>
          </a:xfrm>
          <a:prstGeom prst="rect">
            <a:avLst/>
          </a:prstGeom>
        </p:spPr>
      </p:pic>
      <p:pic>
        <p:nvPicPr>
          <p:cNvPr id="8" name="Рисунок 7" descr="ко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9879" y="4365104"/>
            <a:ext cx="1799186" cy="2160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r="24801"/>
          <a:stretch/>
        </p:blipFill>
        <p:spPr>
          <a:xfrm>
            <a:off x="7380312" y="476672"/>
            <a:ext cx="1080120" cy="20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9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3654" y="1520043"/>
            <a:ext cx="4104410" cy="4168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161" y="1928750"/>
            <a:ext cx="2119745" cy="28263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8223" y="3570516"/>
            <a:ext cx="2454209" cy="30133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0016" y="201882"/>
            <a:ext cx="60653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2196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4087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Классификация средств для наркоза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Ингаляционные: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а) летучие жидкости - эфир для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наркоза; 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фторотан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галотан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энфлуран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изофлуран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етоксифлуран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ru-RU" sz="2400" b="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пентран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); </a:t>
            </a:r>
            <a:r>
              <a:rPr lang="ru-RU" sz="2400" b="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трихлорэтилен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ru-RU" sz="2400" b="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трилен</a:t>
            </a:r>
            <a:r>
              <a:rPr lang="ru-RU" sz="24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);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десфлуран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супран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севофлуран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севоран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б) газообразные вещества - закись азота (веселящий газ)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и фторотан (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галотан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2" descr="C:\Users\HP\Desktop\120603110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 r="26849"/>
          <a:stretch/>
        </p:blipFill>
        <p:spPr bwMode="auto">
          <a:xfrm>
            <a:off x="2141730" y="3789040"/>
            <a:ext cx="313234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321882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эфф.jpg"/>
          <p:cNvPicPr>
            <a:picLocks noChangeAspect="1"/>
          </p:cNvPicPr>
          <p:nvPr/>
        </p:nvPicPr>
        <p:blipFill>
          <a:blip r:embed="rId4" cstate="print"/>
          <a:srcRect l="16925" t="17240" r="50945"/>
          <a:stretch>
            <a:fillRect/>
          </a:stretch>
        </p:blipFill>
        <p:spPr>
          <a:xfrm>
            <a:off x="464013" y="3717032"/>
            <a:ext cx="151216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43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856984" cy="3168352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Неингаляционные средства для наркоза:</a:t>
            </a:r>
            <a:endParaRPr lang="ru-RU" sz="24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а) производные барбитуровой кислоты -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тиопентал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-натрий (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пентонал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гексабарбитал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гексенал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б) не барбитуровые средства -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кетамин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кеталар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калипсол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пропофол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профол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диприван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8208" r="9091" b="15930"/>
          <a:stretch>
            <a:fillRect/>
          </a:stretch>
        </p:blipFill>
        <p:spPr bwMode="auto">
          <a:xfrm>
            <a:off x="683568" y="3701586"/>
            <a:ext cx="3492896" cy="278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дипри.jpg"/>
          <p:cNvPicPr>
            <a:picLocks noChangeAspect="1"/>
          </p:cNvPicPr>
          <p:nvPr/>
        </p:nvPicPr>
        <p:blipFill>
          <a:blip r:embed="rId3" cstate="print"/>
          <a:srcRect l="50787" t="9000" b="8501"/>
          <a:stretch>
            <a:fillRect/>
          </a:stretch>
        </p:blipFill>
        <p:spPr>
          <a:xfrm>
            <a:off x="5868144" y="2947816"/>
            <a:ext cx="2923071" cy="353964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12727" r="30500" b="16364"/>
          <a:stretch/>
        </p:blipFill>
        <p:spPr bwMode="auto">
          <a:xfrm>
            <a:off x="4499992" y="3456493"/>
            <a:ext cx="1173742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843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543"/>
            <a:ext cx="7467600" cy="94019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действия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172819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3800" b="0" dirty="0" smtClean="0">
                <a:latin typeface="Times New Roman"/>
                <a:ea typeface="Calibri"/>
                <a:cs typeface="Times New Roman"/>
              </a:rPr>
              <a:t>Средства </a:t>
            </a:r>
            <a:r>
              <a:rPr lang="ru-RU" sz="3800" b="0" dirty="0">
                <a:latin typeface="Times New Roman"/>
                <a:ea typeface="Calibri"/>
                <a:cs typeface="Times New Roman"/>
              </a:rPr>
              <a:t>для наркоза уменьшают проницаемость клеточных мембран для ионов </a:t>
            </a:r>
            <a:r>
              <a:rPr lang="en-US" sz="3800" b="0" dirty="0">
                <a:latin typeface="Times New Roman"/>
                <a:ea typeface="Calibri"/>
                <a:cs typeface="Times New Roman"/>
              </a:rPr>
              <a:t>Na</a:t>
            </a:r>
            <a:r>
              <a:rPr lang="ru-RU" sz="3800" b="0" dirty="0">
                <a:latin typeface="Times New Roman"/>
                <a:ea typeface="Calibri"/>
                <a:cs typeface="Times New Roman"/>
              </a:rPr>
              <a:t>, в результате чего тормозится процесс возникновения волны возбуждения в постсинаптической  мембране </a:t>
            </a:r>
            <a:r>
              <a:rPr lang="ru-RU" sz="3800" b="0" dirty="0" smtClean="0">
                <a:latin typeface="Times New Roman"/>
                <a:ea typeface="Calibri"/>
                <a:cs typeface="Times New Roman"/>
              </a:rPr>
              <a:t>нейронов (</a:t>
            </a:r>
            <a:r>
              <a:rPr lang="ru-RU" sz="3800" b="0" dirty="0">
                <a:latin typeface="Times New Roman"/>
                <a:ea typeface="Calibri"/>
                <a:cs typeface="Times New Roman"/>
              </a:rPr>
              <a:t>стабилизация мембраны). </a:t>
            </a:r>
            <a:r>
              <a:rPr lang="ru-RU" sz="3800" b="0" dirty="0" smtClean="0">
                <a:latin typeface="Times New Roman"/>
                <a:ea typeface="Calibri"/>
                <a:cs typeface="Times New Roman"/>
              </a:rPr>
              <a:t>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16" y="3429000"/>
            <a:ext cx="388843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10445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779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309634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</a:pPr>
            <a:r>
              <a:rPr lang="ru-RU" sz="3100" b="0" dirty="0" smtClean="0">
                <a:latin typeface="Times New Roman"/>
                <a:ea typeface="Calibri"/>
                <a:cs typeface="Times New Roman"/>
              </a:rPr>
              <a:t>Наркотизация или погружение в наркоз наступает постепенно. </a:t>
            </a:r>
          </a:p>
          <a:p>
            <a:pPr marL="0" indent="0" algn="just">
              <a:lnSpc>
                <a:spcPct val="120000"/>
              </a:lnSpc>
            </a:pPr>
            <a:r>
              <a:rPr lang="ru-RU" sz="3100" b="0" dirty="0" smtClean="0">
                <a:latin typeface="Times New Roman"/>
                <a:ea typeface="Calibri"/>
                <a:cs typeface="Times New Roman"/>
              </a:rPr>
              <a:t>Выделяют </a:t>
            </a:r>
            <a:r>
              <a:rPr lang="ru-RU" sz="3100" b="0" dirty="0">
                <a:latin typeface="Times New Roman"/>
                <a:ea typeface="Calibri"/>
                <a:cs typeface="Times New Roman"/>
              </a:rPr>
              <a:t>4 основные стадии наркоза, которые сменяют другие по мере увеличения концентрации </a:t>
            </a:r>
            <a:r>
              <a:rPr lang="ru-RU" sz="3100" b="0" dirty="0" smtClean="0">
                <a:latin typeface="Times New Roman"/>
                <a:ea typeface="Calibri"/>
                <a:cs typeface="Times New Roman"/>
              </a:rPr>
              <a:t>анестетика.</a:t>
            </a:r>
          </a:p>
          <a:p>
            <a:pPr marL="0" indent="0" algn="just">
              <a:lnSpc>
                <a:spcPct val="120000"/>
              </a:lnSpc>
            </a:pPr>
            <a:r>
              <a:rPr lang="ru-RU" sz="3100" b="0" dirty="0" smtClean="0">
                <a:latin typeface="Times New Roman"/>
                <a:ea typeface="Calibri"/>
                <a:cs typeface="Times New Roman"/>
              </a:rPr>
              <a:t>Низкая </a:t>
            </a:r>
            <a:r>
              <a:rPr lang="ru-RU" sz="3100" b="0" dirty="0">
                <a:latin typeface="Times New Roman"/>
                <a:ea typeface="Calibri"/>
                <a:cs typeface="Times New Roman"/>
              </a:rPr>
              <a:t>чувствительность продолговатого мозга позволяет поддерживать стадию наркоза на безопасном для жизни уровне </a:t>
            </a:r>
            <a:r>
              <a:rPr lang="ru-RU" sz="3100" b="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3100" b="0" dirty="0">
                <a:latin typeface="Times New Roman"/>
                <a:ea typeface="Calibri"/>
                <a:cs typeface="Times New Roman"/>
              </a:rPr>
              <a:t>при достаточной функции </a:t>
            </a:r>
            <a:r>
              <a:rPr lang="ru-RU" sz="3100" b="0" dirty="0" smtClean="0">
                <a:latin typeface="Times New Roman"/>
                <a:ea typeface="Calibri"/>
                <a:cs typeface="Times New Roman"/>
              </a:rPr>
              <a:t>дыхательной </a:t>
            </a:r>
            <a:r>
              <a:rPr lang="ru-RU" sz="3100" b="0" dirty="0">
                <a:latin typeface="Times New Roman"/>
                <a:ea typeface="Calibri"/>
                <a:cs typeface="Times New Roman"/>
              </a:rPr>
              <a:t>и </a:t>
            </a:r>
            <a:r>
              <a:rPr lang="ru-RU" sz="3100" b="0" dirty="0" err="1" smtClean="0">
                <a:latin typeface="Times New Roman"/>
                <a:ea typeface="Calibri"/>
                <a:cs typeface="Times New Roman"/>
              </a:rPr>
              <a:t>сердечно-сосудистой</a:t>
            </a:r>
            <a:r>
              <a:rPr lang="ru-RU" sz="3100" b="0" dirty="0" smtClean="0">
                <a:latin typeface="Times New Roman"/>
                <a:ea typeface="Calibri"/>
                <a:cs typeface="Times New Roman"/>
              </a:rPr>
              <a:t> систем.</a:t>
            </a:r>
            <a:endParaRPr lang="ru-RU" sz="3100" b="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7" y="3861048"/>
            <a:ext cx="406356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17646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779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55160" cy="104403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Критерии оценки глубины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наркоза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1"/>
            <a:ext cx="7467600" cy="425495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ru-RU" sz="2200" b="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1) Реакция </a:t>
            </a:r>
            <a:r>
              <a:rPr lang="ru-RU" sz="2200" b="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болевые раздражители кожи, внутренних органов;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b="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2) Наличие </a:t>
            </a:r>
            <a:r>
              <a:rPr lang="ru-RU" sz="2200" b="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глоточных гортанных рефлексов;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b="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3) Роговичный</a:t>
            </a:r>
            <a:r>
              <a:rPr lang="ru-RU" sz="2200" b="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зрачковый рефлексы, величина зрачка;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b="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4)Изменение </a:t>
            </a:r>
            <a:r>
              <a:rPr lang="ru-RU" sz="2200" b="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тонуса скелетных мышц;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b="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200" b="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5) Колебания </a:t>
            </a:r>
            <a:r>
              <a:rPr lang="ru-RU" sz="2200" b="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АД, ритм, наполнение, частота пульса.</a:t>
            </a:r>
          </a:p>
          <a:p>
            <a:endParaRPr lang="ru-RU" b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2592288" cy="236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46161"/>
            <a:ext cx="3055109" cy="21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342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260648"/>
            <a:ext cx="4171069" cy="6597352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Стадии наркоза:</a:t>
            </a:r>
          </a:p>
          <a:p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) Стадия аналгезии (оглушения)</a:t>
            </a:r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2) Стадия возбуждения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3) Стадия 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хирургического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наркоза</a:t>
            </a:r>
          </a:p>
          <a:p>
            <a:pPr marL="0" indent="0">
              <a:buNone/>
            </a:pP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	2) уровень: выраженный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наркоз</a:t>
            </a:r>
          </a:p>
          <a:p>
            <a:pPr marL="0" indent="0">
              <a:buNone/>
            </a:pP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        3)уровень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: глубокий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наркоз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Стадия 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пробуждения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19" y="3442329"/>
            <a:ext cx="4135272" cy="326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19" y="183610"/>
            <a:ext cx="3889612" cy="351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21375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628</TotalTime>
  <Words>2292</Words>
  <Application>Microsoft Office PowerPoint</Application>
  <PresentationFormat>Экран (4:3)</PresentationFormat>
  <Paragraphs>187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Calibri</vt:lpstr>
      <vt:lpstr>Corbel</vt:lpstr>
      <vt:lpstr>Times New Roman</vt:lpstr>
      <vt:lpstr>Базис</vt:lpstr>
      <vt:lpstr>  ФГБОУ ВО КрасГМУ им.проф. В.Ф. Войно-Ясенецкого Минздрава России  Фармацевтический колледж       СРЕДСТВА ДЛЯ НАРКОЗА. ЭТИЛОВЫЙ СПИРТ    Видеолекция для студентов 1 курса обучающихся по специальности 33.02.01 -  Фармация</vt:lpstr>
      <vt:lpstr>План лекции:</vt:lpstr>
      <vt:lpstr>Общие анестетики - </vt:lpstr>
      <vt:lpstr>Презентация PowerPoint</vt:lpstr>
      <vt:lpstr>Презентация PowerPoint</vt:lpstr>
      <vt:lpstr>Механизм действия</vt:lpstr>
      <vt:lpstr>Презентация PowerPoint</vt:lpstr>
      <vt:lpstr>Критерии оценки глубины наркоза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Фторотан (Галотан) </vt:lpstr>
      <vt:lpstr>Презентация PowerPoint</vt:lpstr>
      <vt:lpstr>Энфлуран, изофлуран</vt:lpstr>
      <vt:lpstr>Закись азота (веселящий газ)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Неингаляционные общие анестетики </vt:lpstr>
      <vt:lpstr>Презентация PowerPoint</vt:lpstr>
      <vt:lpstr>Небарбитуровые общие анестетики</vt:lpstr>
      <vt:lpstr>Презентация PowerPoint</vt:lpstr>
      <vt:lpstr> Пропофол  (Диприван) </vt:lpstr>
      <vt:lpstr>СПИРТ ЭТИЛОВЫЙ (Этанол)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Неингаляционный наркоз. Этиловый спирт.</dc:title>
  <dc:creator>Windows User</dc:creator>
  <cp:lastModifiedBy>Анисимова Марина Владимировна</cp:lastModifiedBy>
  <cp:revision>57</cp:revision>
  <dcterms:created xsi:type="dcterms:W3CDTF">2019-11-18T14:13:36Z</dcterms:created>
  <dcterms:modified xsi:type="dcterms:W3CDTF">2023-04-24T05:36:43Z</dcterms:modified>
</cp:coreProperties>
</file>