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26.jpeg" ContentType="image/jpeg"/>
  <Override PartName="/ppt/media/image24.png" ContentType="image/png"/>
  <Override PartName="/ppt/media/image10.jpeg" ContentType="image/jpeg"/>
  <Override PartName="/ppt/media/image25.jpeg" ContentType="image/jpeg"/>
  <Override PartName="/ppt/media/image9.jpeg" ContentType="image/jpeg"/>
  <Override PartName="/ppt/media/image23.jpeg" ContentType="image/jpeg"/>
  <Override PartName="/ppt/media/image7.jpeg" ContentType="image/jpeg"/>
  <Override PartName="/ppt/media/image2.png" ContentType="image/png"/>
  <Override PartName="/ppt/media/image22.png" ContentType="image/png"/>
  <Override PartName="/ppt/media/image8.jpeg" ContentType="image/jpeg"/>
  <Override PartName="/ppt/media/image1.png" ContentType="image/png"/>
  <Override PartName="/ppt/media/image19.jpeg" ContentType="image/jpeg"/>
  <Override PartName="/ppt/media/image20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5.jpeg" ContentType="image/jpeg"/>
  <Override PartName="/ppt/media/image21.jpeg" ContentType="image/jpe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49" name="" descr=""/>
          <p:cNvPicPr/>
          <p:nvPr/>
        </p:nvPicPr>
        <p:blipFill>
          <a:blip r:embed="rId2"/>
          <a:stretch/>
        </p:blipFill>
        <p:spPr>
          <a:xfrm>
            <a:off x="2413800" y="2675520"/>
            <a:ext cx="4324320" cy="3450240"/>
          </a:xfrm>
          <a:prstGeom prst="rect">
            <a:avLst/>
          </a:prstGeom>
          <a:ln>
            <a:noFill/>
          </a:ln>
        </p:spPr>
      </p:pic>
      <p:pic>
        <p:nvPicPr>
          <p:cNvPr id="50" name="" descr=""/>
          <p:cNvPicPr/>
          <p:nvPr/>
        </p:nvPicPr>
        <p:blipFill>
          <a:blip r:embed="rId3"/>
          <a:stretch/>
        </p:blipFill>
        <p:spPr>
          <a:xfrm>
            <a:off x="2413800" y="2675520"/>
            <a:ext cx="4324320" cy="345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94" name="" descr=""/>
          <p:cNvPicPr/>
          <p:nvPr/>
        </p:nvPicPr>
        <p:blipFill>
          <a:blip r:embed="rId2"/>
          <a:stretch/>
        </p:blipFill>
        <p:spPr>
          <a:xfrm>
            <a:off x="2413800" y="2675520"/>
            <a:ext cx="4324320" cy="3450240"/>
          </a:xfrm>
          <a:prstGeom prst="rect">
            <a:avLst/>
          </a:prstGeom>
          <a:ln>
            <a:noFill/>
          </a:ln>
        </p:spPr>
      </p:pic>
      <p:pic>
        <p:nvPicPr>
          <p:cNvPr id="95" name="" descr=""/>
          <p:cNvPicPr/>
          <p:nvPr/>
        </p:nvPicPr>
        <p:blipFill>
          <a:blip r:embed="rId3"/>
          <a:stretch/>
        </p:blipFill>
        <p:spPr>
          <a:xfrm>
            <a:off x="2413800" y="2675520"/>
            <a:ext cx="4324320" cy="345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6054840" y="5499360"/>
            <a:ext cx="2879640" cy="71460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2622240" y="5370840"/>
            <a:ext cx="5551200" cy="85104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2832120" y="5383080"/>
            <a:ext cx="5474520" cy="77508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5616360" y="5369760"/>
            <a:ext cx="3312000" cy="65196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211680" y="5353920"/>
            <a:ext cx="8723160" cy="13312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1.10.19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52BFC81F-B3E6-4CEA-BB19-0E3343B147B7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 структуры</a:t>
            </a:r>
            <a:endParaRPr b="0" lang="ru-RU" sz="18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Четвёртый уровень структуры</a:t>
            </a:r>
            <a:endParaRPr b="0" lang="ru-RU" sz="16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Шестой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Седьмой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PlaceHolder 7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Четвёртый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Шестой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Седьмой уровень структурыОбразец текста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57636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85572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14300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Четвертый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146304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1.10.19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9" name="PlaceHolder 9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PlaceHolder 10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90BDA3DA-AD33-49FD-98BA-BE481643D13C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PlaceHolder 1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image" Target="../media/image15.jpeg"/><Relationship Id="rId7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0.jpeg"/><Relationship Id="rId6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jpeg"/><Relationship Id="rId3" Type="http://schemas.openxmlformats.org/officeDocument/2006/relationships/image" Target="../media/image24.png"/><Relationship Id="rId4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image" Target="../media/image26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76000" y="2828160"/>
            <a:ext cx="7772040" cy="24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                                          </a:t>
            </a:r>
            <a:r>
              <a:rPr b="0" i="1" lang="ru-R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i="1" lang="ru-R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i="1" lang="ru-R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i="1" lang="ru-RU" sz="2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i="1" lang="ru-RU" sz="1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i="1" lang="ru-RU" sz="32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Тема: </a:t>
            </a:r>
            <a:r>
              <a:rPr b="1" lang="ru-RU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Оценка качество жизни больных с послеоперационными дефектами верхней челюсти.</a:t>
            </a:r>
            <a:r>
              <a:rPr b="0" lang="ru-RU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i="1" lang="ru-R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i="1" lang="ru-RU" sz="1400" spc="-1" strike="noStrike">
                <a:solidFill>
                  <a:srgbClr val="99ff66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14440" y="3789000"/>
            <a:ext cx="7873560" cy="2553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Выполнила: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Герасимова Анна Викторовна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Красноярск, 2019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14920" y="288000"/>
            <a:ext cx="34999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4"/>
          <p:cNvSpPr/>
          <p:nvPr/>
        </p:nvSpPr>
        <p:spPr>
          <a:xfrm>
            <a:off x="5143680" y="285840"/>
            <a:ext cx="3714480" cy="97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TextShape 5"/>
          <p:cNvSpPr txBox="1"/>
          <p:nvPr/>
        </p:nvSpPr>
        <p:spPr>
          <a:xfrm>
            <a:off x="0" y="360000"/>
            <a:ext cx="9193680" cy="1775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2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Красноярский государственный медицинский университет имени профессора В.Ф. Войно-Ясенецкого</a:t>
            </a:r>
            <a:r>
              <a:rPr b="0" lang="ru-RU" sz="2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
</a:t>
            </a:r>
            <a:r>
              <a:rPr b="0" lang="ru-RU" sz="2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
</a:t>
            </a:r>
            <a:r>
              <a:rPr b="0" lang="ru-RU" sz="2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Кафедра общей хирургии им. профессора Гульмана М.И.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990960" y="6250320"/>
            <a:ext cx="1161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fld id="{B6CBA3E8-D846-4229-A0E0-205048ACA4D9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457200" y="3808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ru-RU" sz="2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Непосредственный  резекциенный протез  припасованна в полости рта после операции</a:t>
            </a:r>
            <a:r>
              <a:rPr b="0" lang="ru-RU" sz="2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121" name="Picture 21" descr=""/>
          <p:cNvPicPr/>
          <p:nvPr/>
        </p:nvPicPr>
        <p:blipFill>
          <a:blip r:embed="rId1"/>
          <a:stretch/>
        </p:blipFill>
        <p:spPr>
          <a:xfrm>
            <a:off x="1216080" y="1725480"/>
            <a:ext cx="1564920" cy="1520640"/>
          </a:xfrm>
          <a:prstGeom prst="rect">
            <a:avLst/>
          </a:prstGeom>
          <a:ln>
            <a:noFill/>
          </a:ln>
        </p:spPr>
      </p:pic>
      <p:pic>
        <p:nvPicPr>
          <p:cNvPr id="122" name="Picture 20" descr=""/>
          <p:cNvPicPr/>
          <p:nvPr/>
        </p:nvPicPr>
        <p:blipFill>
          <a:blip r:embed="rId2"/>
          <a:stretch/>
        </p:blipFill>
        <p:spPr>
          <a:xfrm>
            <a:off x="3560760" y="1763640"/>
            <a:ext cx="1603080" cy="1441080"/>
          </a:xfrm>
          <a:prstGeom prst="rect">
            <a:avLst/>
          </a:prstGeom>
          <a:ln>
            <a:noFill/>
          </a:ln>
        </p:spPr>
      </p:pic>
      <p:pic>
        <p:nvPicPr>
          <p:cNvPr id="123" name="Picture 19" descr=""/>
          <p:cNvPicPr/>
          <p:nvPr/>
        </p:nvPicPr>
        <p:blipFill>
          <a:blip r:embed="rId3"/>
          <a:stretch/>
        </p:blipFill>
        <p:spPr>
          <a:xfrm>
            <a:off x="6076800" y="1773360"/>
            <a:ext cx="1680840" cy="1415520"/>
          </a:xfrm>
          <a:prstGeom prst="rect">
            <a:avLst/>
          </a:prstGeom>
          <a:ln>
            <a:noFill/>
          </a:ln>
        </p:spPr>
      </p:pic>
      <p:pic>
        <p:nvPicPr>
          <p:cNvPr id="124" name="Picture 21" descr=""/>
          <p:cNvPicPr/>
          <p:nvPr/>
        </p:nvPicPr>
        <p:blipFill>
          <a:blip r:embed="rId4"/>
          <a:stretch/>
        </p:blipFill>
        <p:spPr>
          <a:xfrm>
            <a:off x="4840200" y="4178160"/>
            <a:ext cx="1956960" cy="1418760"/>
          </a:xfrm>
          <a:prstGeom prst="rect">
            <a:avLst/>
          </a:prstGeom>
          <a:ln>
            <a:noFill/>
          </a:ln>
        </p:spPr>
      </p:pic>
      <p:pic>
        <p:nvPicPr>
          <p:cNvPr id="125" name="Picture 16" descr=""/>
          <p:cNvPicPr/>
          <p:nvPr/>
        </p:nvPicPr>
        <p:blipFill>
          <a:blip r:embed="rId5"/>
          <a:stretch/>
        </p:blipFill>
        <p:spPr>
          <a:xfrm>
            <a:off x="2309760" y="4184640"/>
            <a:ext cx="1744200" cy="1431720"/>
          </a:xfrm>
          <a:prstGeom prst="rect">
            <a:avLst/>
          </a:prstGeom>
          <a:ln>
            <a:noFill/>
          </a:ln>
        </p:spPr>
      </p:pic>
      <p:sp>
        <p:nvSpPr>
          <p:cNvPr id="126" name="CustomShape 3"/>
          <p:cNvSpPr/>
          <p:nvPr/>
        </p:nvSpPr>
        <p:spPr>
          <a:xfrm>
            <a:off x="582480" y="5634000"/>
            <a:ext cx="8079840" cy="13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послеоперационная рана заполнена  тампоном с лекарствами;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непосредственный протез выполняет удерживающую функцию тампонов.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1163520" y="3260880"/>
            <a:ext cx="660348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непосредственный протез;  готовый протез припасован и зафиксирован в полости рта.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3990960" y="6250320"/>
            <a:ext cx="1161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fld id="{7438E2F2-19A1-4557-8526-61775956A92A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212760" y="162000"/>
            <a:ext cx="8686440" cy="659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fffc91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Изготовление формирующего протеза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130" name="Picture 9" descr=""/>
          <p:cNvPicPr/>
          <p:nvPr/>
        </p:nvPicPr>
        <p:blipFill>
          <a:blip r:embed="rId1"/>
          <a:stretch/>
        </p:blipFill>
        <p:spPr>
          <a:xfrm>
            <a:off x="1270080" y="1319040"/>
            <a:ext cx="1703160" cy="1512360"/>
          </a:xfrm>
          <a:prstGeom prst="rect">
            <a:avLst/>
          </a:prstGeom>
          <a:ln>
            <a:noFill/>
          </a:ln>
        </p:spPr>
      </p:pic>
      <p:pic>
        <p:nvPicPr>
          <p:cNvPr id="131" name="Picture 8" descr=""/>
          <p:cNvPicPr/>
          <p:nvPr/>
        </p:nvPicPr>
        <p:blipFill>
          <a:blip r:embed="rId2"/>
          <a:stretch/>
        </p:blipFill>
        <p:spPr>
          <a:xfrm>
            <a:off x="3689280" y="1343160"/>
            <a:ext cx="1649160" cy="1487160"/>
          </a:xfrm>
          <a:prstGeom prst="rect">
            <a:avLst/>
          </a:prstGeom>
          <a:ln>
            <a:noFill/>
          </a:ln>
        </p:spPr>
      </p:pic>
      <p:pic>
        <p:nvPicPr>
          <p:cNvPr id="132" name="Picture 7" descr=""/>
          <p:cNvPicPr/>
          <p:nvPr/>
        </p:nvPicPr>
        <p:blipFill>
          <a:blip r:embed="rId3"/>
          <a:stretch/>
        </p:blipFill>
        <p:spPr>
          <a:xfrm>
            <a:off x="6087960" y="1316160"/>
            <a:ext cx="1633320" cy="1503000"/>
          </a:xfrm>
          <a:prstGeom prst="rect">
            <a:avLst/>
          </a:prstGeom>
          <a:ln>
            <a:noFill/>
          </a:ln>
        </p:spPr>
      </p:pic>
      <p:pic>
        <p:nvPicPr>
          <p:cNvPr id="133" name="Picture 6" descr=""/>
          <p:cNvPicPr/>
          <p:nvPr/>
        </p:nvPicPr>
        <p:blipFill>
          <a:blip r:embed="rId4"/>
          <a:stretch/>
        </p:blipFill>
        <p:spPr>
          <a:xfrm>
            <a:off x="1244520" y="3861000"/>
            <a:ext cx="1753920" cy="1449000"/>
          </a:xfrm>
          <a:prstGeom prst="rect">
            <a:avLst/>
          </a:prstGeom>
          <a:ln>
            <a:noFill/>
          </a:ln>
        </p:spPr>
      </p:pic>
      <p:pic>
        <p:nvPicPr>
          <p:cNvPr id="134" name="Picture 5" descr=""/>
          <p:cNvPicPr/>
          <p:nvPr/>
        </p:nvPicPr>
        <p:blipFill>
          <a:blip r:embed="rId5"/>
          <a:stretch/>
        </p:blipFill>
        <p:spPr>
          <a:xfrm>
            <a:off x="3834360" y="3861000"/>
            <a:ext cx="1630080" cy="1474560"/>
          </a:xfrm>
          <a:prstGeom prst="rect">
            <a:avLst/>
          </a:prstGeom>
          <a:ln>
            <a:noFill/>
          </a:ln>
        </p:spPr>
      </p:pic>
      <p:pic>
        <p:nvPicPr>
          <p:cNvPr id="135" name="Picture 4" descr=""/>
          <p:cNvPicPr/>
          <p:nvPr/>
        </p:nvPicPr>
        <p:blipFill>
          <a:blip r:embed="rId6"/>
          <a:stretch/>
        </p:blipFill>
        <p:spPr>
          <a:xfrm>
            <a:off x="6042960" y="3876120"/>
            <a:ext cx="1725120" cy="1444320"/>
          </a:xfrm>
          <a:prstGeom prst="rect">
            <a:avLst/>
          </a:prstGeom>
          <a:ln>
            <a:noFill/>
          </a:ln>
        </p:spPr>
      </p:pic>
      <p:sp>
        <p:nvSpPr>
          <p:cNvPr id="136" name="CustomShape 3"/>
          <p:cNvSpPr/>
          <p:nvPr/>
        </p:nvSpPr>
        <p:spPr>
          <a:xfrm>
            <a:off x="1138320" y="2881440"/>
            <a:ext cx="19947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Предварительный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слепок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4"/>
          <p:cNvSpPr/>
          <p:nvPr/>
        </p:nvSpPr>
        <p:spPr>
          <a:xfrm>
            <a:off x="3636360" y="2844720"/>
            <a:ext cx="17676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Окончательный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слепок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5"/>
          <p:cNvSpPr/>
          <p:nvPr/>
        </p:nvSpPr>
        <p:spPr>
          <a:xfrm>
            <a:off x="6067080" y="2825640"/>
            <a:ext cx="19886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Вырезанная часть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базиса на модели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6"/>
          <p:cNvSpPr/>
          <p:nvPr/>
        </p:nvSpPr>
        <p:spPr>
          <a:xfrm>
            <a:off x="902160" y="5661360"/>
            <a:ext cx="78512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Этапы изготовления пустотелой,  легкой обтурирующей части протеза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3990960" y="6250320"/>
            <a:ext cx="1161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fld id="{6334144C-5543-4F1D-94A8-AF549945669B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992880" y="600840"/>
            <a:ext cx="7029000" cy="515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Формирующие резекционные протезы</a:t>
            </a:r>
            <a:r>
              <a:rPr b="1" lang="ru-RU" sz="2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142" name="Picture 19" descr=""/>
          <p:cNvPicPr/>
          <p:nvPr/>
        </p:nvPicPr>
        <p:blipFill>
          <a:blip r:embed="rId1"/>
          <a:stretch/>
        </p:blipFill>
        <p:spPr>
          <a:xfrm>
            <a:off x="2096280" y="4761720"/>
            <a:ext cx="1802880" cy="1398240"/>
          </a:xfrm>
          <a:prstGeom prst="rect">
            <a:avLst/>
          </a:prstGeom>
          <a:ln>
            <a:noFill/>
          </a:ln>
        </p:spPr>
      </p:pic>
      <p:pic>
        <p:nvPicPr>
          <p:cNvPr id="143" name="Picture 20" descr=""/>
          <p:cNvPicPr/>
          <p:nvPr/>
        </p:nvPicPr>
        <p:blipFill>
          <a:blip r:embed="rId2"/>
          <a:stretch/>
        </p:blipFill>
        <p:spPr>
          <a:xfrm>
            <a:off x="5292720" y="4681080"/>
            <a:ext cx="1763280" cy="1390320"/>
          </a:xfrm>
          <a:prstGeom prst="rect">
            <a:avLst/>
          </a:prstGeom>
          <a:ln>
            <a:noFill/>
          </a:ln>
        </p:spPr>
      </p:pic>
      <p:pic>
        <p:nvPicPr>
          <p:cNvPr id="144" name="Picture 2" descr=""/>
          <p:cNvPicPr/>
          <p:nvPr/>
        </p:nvPicPr>
        <p:blipFill>
          <a:blip r:embed="rId3"/>
          <a:stretch/>
        </p:blipFill>
        <p:spPr>
          <a:xfrm>
            <a:off x="1434960" y="1130400"/>
            <a:ext cx="1510920" cy="1584000"/>
          </a:xfrm>
          <a:prstGeom prst="rect">
            <a:avLst/>
          </a:prstGeom>
          <a:ln>
            <a:noFill/>
          </a:ln>
        </p:spPr>
      </p:pic>
      <p:pic>
        <p:nvPicPr>
          <p:cNvPr id="145" name="Picture 3" descr=""/>
          <p:cNvPicPr/>
          <p:nvPr/>
        </p:nvPicPr>
        <p:blipFill>
          <a:blip r:embed="rId4"/>
          <a:stretch/>
        </p:blipFill>
        <p:spPr>
          <a:xfrm>
            <a:off x="3646440" y="1136520"/>
            <a:ext cx="1645920" cy="1584000"/>
          </a:xfrm>
          <a:prstGeom prst="rect">
            <a:avLst/>
          </a:prstGeom>
          <a:ln>
            <a:noFill/>
          </a:ln>
        </p:spPr>
      </p:pic>
      <p:pic>
        <p:nvPicPr>
          <p:cNvPr id="146" name="Picture 4" descr=""/>
          <p:cNvPicPr/>
          <p:nvPr/>
        </p:nvPicPr>
        <p:blipFill>
          <a:blip r:embed="rId5"/>
          <a:stretch/>
        </p:blipFill>
        <p:spPr>
          <a:xfrm>
            <a:off x="5967360" y="1146240"/>
            <a:ext cx="1625400" cy="1553760"/>
          </a:xfrm>
          <a:prstGeom prst="rect">
            <a:avLst/>
          </a:prstGeom>
          <a:ln>
            <a:noFill/>
          </a:ln>
        </p:spPr>
      </p:pic>
      <p:sp>
        <p:nvSpPr>
          <p:cNvPr id="147" name="CustomShape 3"/>
          <p:cNvSpPr/>
          <p:nvPr/>
        </p:nvSpPr>
        <p:spPr>
          <a:xfrm>
            <a:off x="679680" y="3601080"/>
            <a:ext cx="7343280" cy="124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Постоянный резекционный протез с пустотелой обтурирующей частью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1395360" y="2770200"/>
            <a:ext cx="62244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Изготовливается  через 15-30 дней после операции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5"/>
          <p:cNvSpPr/>
          <p:nvPr/>
        </p:nvSpPr>
        <p:spPr>
          <a:xfrm>
            <a:off x="1238400" y="6160320"/>
            <a:ext cx="72219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Изготавливается  через 150-180 дней после операции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Объект 3" descr=""/>
          <p:cNvPicPr/>
          <p:nvPr/>
        </p:nvPicPr>
        <p:blipFill>
          <a:blip r:embed="rId1"/>
          <a:stretch/>
        </p:blipFill>
        <p:spPr>
          <a:xfrm>
            <a:off x="1979640" y="692640"/>
            <a:ext cx="4176000" cy="5568120"/>
          </a:xfrm>
          <a:prstGeom prst="rect">
            <a:avLst/>
          </a:prstGeom>
          <a:ln w="190440">
            <a:solidFill>
              <a:srgbClr val="c8c6bd"/>
            </a:solidFill>
            <a:miter/>
          </a:ln>
          <a:effectLst>
            <a:outerShdw algn="bl" blurRad="254000" rotWithShape="0">
              <a:srgbClr val="000000">
                <a:alpha val="43000"/>
              </a:srgbClr>
            </a:outerShdw>
          </a:effectLst>
          <a:scene3d>
            <a:camera fov="5400000" prst="perspectiveFront"/>
            <a:lightRig dir="t" rig="threePt">
              <a:rot lat="0" lon="0" rev="2100000"/>
            </a:lightRig>
          </a:scene3d>
          <a:sp3d extrusionH="25400">
            <a:bevelT prst="hardEdge" w="304800" h="152400"/>
            <a:extrusionClr>
              <a:srgbClr val="000000"/>
            </a:extrusionClr>
          </a:sp3d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Table 1"/>
          <p:cNvGraphicFramePr/>
          <p:nvPr/>
        </p:nvGraphicFramePr>
        <p:xfrm>
          <a:off x="323640" y="2770200"/>
          <a:ext cx="8640720" cy="2098440"/>
        </p:xfrm>
        <a:graphic>
          <a:graphicData uri="http://schemas.openxmlformats.org/drawingml/2006/table">
            <a:tbl>
              <a:tblPr/>
              <a:tblGrid>
                <a:gridCol w="959760"/>
                <a:gridCol w="959760"/>
                <a:gridCol w="959760"/>
                <a:gridCol w="959760"/>
                <a:gridCol w="959760"/>
                <a:gridCol w="959760"/>
                <a:gridCol w="959760"/>
                <a:gridCol w="959760"/>
                <a:gridCol w="962640"/>
              </a:tblGrid>
              <a:tr h="1049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Дефекты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Во время операции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2 недели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1 мес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2 мес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3 мес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4 мес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5 мес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6 мес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</a:tr>
              <a:tr h="1049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Верх.челюсть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152" name="TextShape 2"/>
          <p:cNvSpPr txBox="1"/>
          <p:nvPr/>
        </p:nvSpPr>
        <p:spPr>
          <a:xfrm>
            <a:off x="323640" y="18864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Сроки изготовления резекционных протезов для верхней челюсти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1259640" y="3896640"/>
            <a:ext cx="1007640" cy="1079640"/>
          </a:xfrm>
          <a:prstGeom prst="rect">
            <a:avLst/>
          </a:prstGeom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154" name="CustomShape 4"/>
          <p:cNvSpPr/>
          <p:nvPr/>
        </p:nvSpPr>
        <p:spPr>
          <a:xfrm>
            <a:off x="2267640" y="3896640"/>
            <a:ext cx="1944000" cy="107964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155" name="CustomShape 5"/>
          <p:cNvSpPr/>
          <p:nvPr/>
        </p:nvSpPr>
        <p:spPr>
          <a:xfrm>
            <a:off x="4212000" y="3896640"/>
            <a:ext cx="3744000" cy="107964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156" name="CustomShape 6"/>
          <p:cNvSpPr/>
          <p:nvPr/>
        </p:nvSpPr>
        <p:spPr>
          <a:xfrm>
            <a:off x="7956360" y="3896640"/>
            <a:ext cx="1007640" cy="1079640"/>
          </a:xfrm>
          <a:prstGeom prst="rect">
            <a:avLst/>
          </a:prstGeom>
          <a:ln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157" name="CustomShape 7"/>
          <p:cNvSpPr/>
          <p:nvPr/>
        </p:nvSpPr>
        <p:spPr>
          <a:xfrm>
            <a:off x="323640" y="5445360"/>
            <a:ext cx="1944000" cy="359640"/>
          </a:xfrm>
          <a:prstGeom prst="rect">
            <a:avLst/>
          </a:prstGeom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Непосредственный протез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8"/>
          <p:cNvSpPr/>
          <p:nvPr/>
        </p:nvSpPr>
        <p:spPr>
          <a:xfrm>
            <a:off x="2410560" y="5445360"/>
            <a:ext cx="1944000" cy="35964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Формирующий протез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9"/>
          <p:cNvSpPr/>
          <p:nvPr/>
        </p:nvSpPr>
        <p:spPr>
          <a:xfrm>
            <a:off x="4644000" y="5445360"/>
            <a:ext cx="2376000" cy="359640"/>
          </a:xfrm>
          <a:prstGeom prst="rect">
            <a:avLst/>
          </a:prstGeom>
          <a:ln>
            <a:round/>
          </a:ln>
          <a:effectLst>
            <a:outerShdw blurRad="50800" dir="5400000" dist="254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Коррекция протеза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10"/>
          <p:cNvSpPr/>
          <p:nvPr/>
        </p:nvSpPr>
        <p:spPr>
          <a:xfrm>
            <a:off x="7308360" y="5445360"/>
            <a:ext cx="1656000" cy="359640"/>
          </a:xfrm>
          <a:prstGeom prst="rect">
            <a:avLst/>
          </a:prstGeom>
          <a:ln>
            <a:round/>
          </a:ln>
          <a:effectLst>
            <a:outerShdw blurRad="50800" dir="5400000" dist="254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Постоянные протезы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Оказанная ортопедическая стоматологическая помощь 66 больным при резекций верхней челюсти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graphicFrame>
        <p:nvGraphicFramePr>
          <p:cNvPr id="162" name="Table 2"/>
          <p:cNvGraphicFramePr/>
          <p:nvPr/>
        </p:nvGraphicFramePr>
        <p:xfrm>
          <a:off x="683640" y="1845000"/>
          <a:ext cx="7488360" cy="4608000"/>
        </p:xfrm>
        <a:graphic>
          <a:graphicData uri="http://schemas.openxmlformats.org/drawingml/2006/table">
            <a:tbl>
              <a:tblPr/>
              <a:tblGrid>
                <a:gridCol w="4978800"/>
                <a:gridCol w="1369800"/>
                <a:gridCol w="1139760"/>
              </a:tblGrid>
              <a:tr h="1175760">
                <a:tc>
                  <a:txBody>
                    <a:bodyPr lIns="25200" rIns="252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Ортопедические конструкции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Кол-о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936000">
                <a:tc>
                  <a:txBody>
                    <a:bodyPr lIns="25200" rIns="252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Защитные пластинки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927360">
                <a:tc>
                  <a:txBody>
                    <a:bodyPr lIns="25200" rIns="252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Формирующие протезы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44%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941400">
                <a:tc>
                  <a:txBody>
                    <a:bodyPr lIns="25200" rIns="252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Постоянные обтурирующие протезы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24%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627480">
                <a:tc>
                  <a:txBody>
                    <a:bodyPr lIns="25200" rIns="252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Всего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25200" rIns="252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0" marR="25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</a:tbl>
          </a:graphicData>
        </a:graphic>
      </p:graphicFrame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3990960" y="6250320"/>
            <a:ext cx="1161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fld id="{ED51DA7C-1AB3-4CA3-A062-C8A88143590E}" type="slidenum">
              <a:rPr b="0" lang="ru-RU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2244600" y="258840"/>
            <a:ext cx="4165200" cy="433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Функциональные пробы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165" name="Picture 3" descr=""/>
          <p:cNvPicPr/>
          <p:nvPr/>
        </p:nvPicPr>
        <p:blipFill>
          <a:blip r:embed="rId1"/>
          <a:stretch/>
        </p:blipFill>
        <p:spPr>
          <a:xfrm>
            <a:off x="179640" y="1308240"/>
            <a:ext cx="2880000" cy="2565000"/>
          </a:xfrm>
          <a:prstGeom prst="rect">
            <a:avLst/>
          </a:prstGeom>
          <a:ln>
            <a:noFill/>
          </a:ln>
        </p:spPr>
      </p:pic>
      <p:pic>
        <p:nvPicPr>
          <p:cNvPr id="166" name="Picture 2" descr=""/>
          <p:cNvPicPr/>
          <p:nvPr/>
        </p:nvPicPr>
        <p:blipFill>
          <a:blip r:embed="rId2"/>
          <a:stretch/>
        </p:blipFill>
        <p:spPr>
          <a:xfrm>
            <a:off x="3132000" y="1294920"/>
            <a:ext cx="2952000" cy="2571840"/>
          </a:xfrm>
          <a:prstGeom prst="rect">
            <a:avLst/>
          </a:prstGeom>
          <a:ln>
            <a:noFill/>
          </a:ln>
        </p:spPr>
      </p:pic>
      <p:pic>
        <p:nvPicPr>
          <p:cNvPr id="167" name="Picture 1" descr=""/>
          <p:cNvPicPr/>
          <p:nvPr/>
        </p:nvPicPr>
        <p:blipFill>
          <a:blip r:embed="rId3"/>
          <a:stretch/>
        </p:blipFill>
        <p:spPr>
          <a:xfrm>
            <a:off x="6156000" y="1267200"/>
            <a:ext cx="2664000" cy="2570040"/>
          </a:xfrm>
          <a:prstGeom prst="rect">
            <a:avLst/>
          </a:prstGeom>
          <a:ln>
            <a:noFill/>
          </a:ln>
        </p:spPr>
      </p:pic>
      <p:sp>
        <p:nvSpPr>
          <p:cNvPr id="168" name="CustomShape 3"/>
          <p:cNvSpPr/>
          <p:nvPr/>
        </p:nvSpPr>
        <p:spPr>
          <a:xfrm>
            <a:off x="851400" y="4077000"/>
            <a:ext cx="194580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Проба с трубочкой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4"/>
          <p:cNvSpPr/>
          <p:nvPr/>
        </p:nvSpPr>
        <p:spPr>
          <a:xfrm>
            <a:off x="3951360" y="4092840"/>
            <a:ext cx="15955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Проба с шаром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6639840" y="3988440"/>
            <a:ext cx="19339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Проба с сигаретой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323640" y="436680"/>
            <a:ext cx="8280720" cy="60483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4" name="CustomShape 4"/>
          <p:cNvSpPr/>
          <p:nvPr/>
        </p:nvSpPr>
        <p:spPr>
          <a:xfrm>
            <a:off x="2178000" y="404640"/>
            <a:ext cx="457164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Результаты функциональных проб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75" name="Table 5"/>
          <p:cNvGraphicFramePr/>
          <p:nvPr/>
        </p:nvGraphicFramePr>
        <p:xfrm>
          <a:off x="515880" y="1660680"/>
          <a:ext cx="7895880" cy="1800000"/>
        </p:xfrm>
        <a:graphic>
          <a:graphicData uri="http://schemas.openxmlformats.org/drawingml/2006/table">
            <a:tbl>
              <a:tblPr/>
              <a:tblGrid>
                <a:gridCol w="523080"/>
                <a:gridCol w="2992320"/>
                <a:gridCol w="1646640"/>
                <a:gridCol w="1752120"/>
                <a:gridCol w="981720"/>
              </a:tblGrid>
              <a:tr h="360360">
                <a:tc rowSpan="2"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№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 rowSpan="2"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Ортопедические конструкции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 gridSpan="3"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Количество функциональных проб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18200"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Всего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Положительных проб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60360">
                <a:tc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Формирующие протезы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19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76%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61080">
                <a:tc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Постоянные протезы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21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84%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6" name="CustomShape 6"/>
          <p:cNvSpPr/>
          <p:nvPr/>
        </p:nvSpPr>
        <p:spPr>
          <a:xfrm>
            <a:off x="1568160" y="3536640"/>
            <a:ext cx="57909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i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Результаты разговорных проб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77" name="Table 7"/>
          <p:cNvGraphicFramePr/>
          <p:nvPr/>
        </p:nvGraphicFramePr>
        <p:xfrm>
          <a:off x="539640" y="4293000"/>
          <a:ext cx="8064360" cy="1863000"/>
        </p:xfrm>
        <a:graphic>
          <a:graphicData uri="http://schemas.openxmlformats.org/drawingml/2006/table">
            <a:tbl>
              <a:tblPr/>
              <a:tblGrid>
                <a:gridCol w="534240"/>
                <a:gridCol w="3056040"/>
                <a:gridCol w="1681560"/>
                <a:gridCol w="1789560"/>
                <a:gridCol w="1002960"/>
              </a:tblGrid>
              <a:tr h="372960">
                <a:tc rowSpan="2"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№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 rowSpan="2"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Ортопедические конструкции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 gridSpan="3"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Количество разговорных  проб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43400"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Всего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Положительных проб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2960">
                <a:tc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Формирующие протезы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15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11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73%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3680">
                <a:tc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Постоянные протезы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15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13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59400" rIns="59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86%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9400" marR="59400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685800" y="1600200"/>
            <a:ext cx="7772040" cy="177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1371600" y="3556080"/>
            <a:ext cx="6400440" cy="1472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179640" y="764640"/>
            <a:ext cx="8712720" cy="5361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 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ctr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Заключение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Таким образом,  наше исследование  с использованием функциональных проб  и карты обследования больных с  послеоперационными дефектами верхней челюсти  показало, что качество жизни больных в значительной степени  ухудшается. Деформация лицевого скелета,  обезображивание лица и нарушения жизненно важных функции отрицательно сказывается на психическом состоянии человека и приводит к социальной дезадаптации.     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Трехэтапное последовательное и в определенные сроки реабилитационно-восстановительное мероприятие обеспечит наиболее оптимальное восстановительное ортопедическое лечение с сохранением эстетического минимума у этой категории больных.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Предложенные  нами карта обследования  и функциональные пробы  могут быть  использованы для определения  качества реабилитации больных с челюстно- лицевым дефектом до и после ортопедического лечения.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11640" y="1497960"/>
            <a:ext cx="792036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395640" y="1628640"/>
            <a:ext cx="8208720" cy="47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80000"/>
              </a:lnSpc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4320" indent="-273960">
              <a:lnSpc>
                <a:spcPct val="8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Использование стоматологических критериев качества жизни в практике стоматолога особенно важно, т.к. позволяет комплексно оценить не только степень утраты собственно стоматологического здоровья, но и позволяет оценить адекватность проводимого стоматологического лечения.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457200" y="338400"/>
            <a:ext cx="8074800" cy="114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1" lang="ru-RU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Введение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183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84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28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5" name="CustomShape 3"/>
          <p:cNvSpPr/>
          <p:nvPr/>
        </p:nvSpPr>
        <p:spPr>
          <a:xfrm>
            <a:off x="323640" y="3244320"/>
            <a:ext cx="8496720" cy="301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96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Спасибо за внимание!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" dur="3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67640" y="1196640"/>
            <a:ext cx="8424720" cy="5472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Хирургическое лечение   ЧЛО часто сопровождается резекцией значительного объема тканей средней зоны лица и приводит к тяжелым анатомо-функциональным и эстетическим нарушениям. Поиск и разработка методик определения качества реабилитации пациентов с</a:t>
            </a: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 послеоперационными дефектами верхней челюсти до и после лечения  составляет актуальную проблему ортопедической  стоматологии.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395640" y="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Актуальность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251640" y="1917000"/>
            <a:ext cx="8640720" cy="4209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3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Определение качества реабилитации  больных с послеоперационными дефектами верхней челюсти до и после оказания ортопедической стоматологической помощи.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Цель исследования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79640" y="1268640"/>
            <a:ext cx="8712720" cy="504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3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ru-RU" sz="3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Нами было обследовано 66 больных с  послеоперационными дефектами верхней челюсти  проходивших лечение в  стоматологической клинике  КазНМУ   им. С.Д.Асфендиярова.  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Материалы и методы исследования. </a:t>
            </a: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Table 1"/>
          <p:cNvGraphicFramePr/>
          <p:nvPr/>
        </p:nvGraphicFramePr>
        <p:xfrm>
          <a:off x="539640" y="1099800"/>
          <a:ext cx="3672000" cy="5471640"/>
        </p:xfrm>
        <a:graphic>
          <a:graphicData uri="http://schemas.openxmlformats.org/drawingml/2006/table">
            <a:tbl>
              <a:tblPr/>
              <a:tblGrid>
                <a:gridCol w="170640"/>
                <a:gridCol w="532080"/>
                <a:gridCol w="1737360"/>
                <a:gridCol w="1231920"/>
              </a:tblGrid>
              <a:tr h="31824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Наименования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Данные до и после  лечения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Ф.И.О.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Год рождения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Место жительство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Профессия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Локализация дефекта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3660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Рентгеновский снимок  до операции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Диагноз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Дата операции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3660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Рентгеновский снимок после операции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36600">
                <a:tc rowSpan="3"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rowSpan="3">
                  <a:txBody>
                    <a:bodyPr lIns="44280" rIns="442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Местные осложнения: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Деформирующие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рубцы мягких тканей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511560">
                <a:tc>
                  <a:txBody>
                    <a:bodyPr lIns="44280" rIns="4428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Ограничение открывания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рта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36600">
                <a:tc>
                  <a:txBody>
                    <a:bodyPr lIns="44280" rIns="4428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Воспаление слизистой ротовой  полости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 rowSpan="9"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rowSpan="9">
                  <a:txBody>
                    <a:bodyPr lIns="44280" rIns="442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Выявленные функциональные нарушения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Речеобразование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Дыхание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xBody>
                    <a:bodyPr lIns="44280" rIns="4428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Жевание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36600"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Формирование пищевого комка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Глотание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Нарушение зрения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Нарушение ориентации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Депрессии, психогении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74960"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Косметический дефект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3732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Table 2"/>
          <p:cNvGraphicFramePr/>
          <p:nvPr/>
        </p:nvGraphicFramePr>
        <p:xfrm>
          <a:off x="4779720" y="2722680"/>
          <a:ext cx="3282480" cy="1994760"/>
        </p:xfrm>
        <a:graphic>
          <a:graphicData uri="http://schemas.openxmlformats.org/drawingml/2006/table">
            <a:tbl>
              <a:tblPr/>
              <a:tblGrid>
                <a:gridCol w="124560"/>
                <a:gridCol w="743040"/>
                <a:gridCol w="1595160"/>
                <a:gridCol w="819720"/>
              </a:tblGrid>
              <a:tr h="318240">
                <a:tc rowSpan="5"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rowSpan="5">
                  <a:txBody>
                    <a:bodyPr lIns="44280" rIns="442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Выявленные анатомические нарушения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Отсутствие глазного яблока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18240"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Деформация мягких тканей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48320"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Дефект костных тканей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488160"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Патологическая подвижность зубов, ограничиваюших дефект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828000"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Дефекты альвеолярного отростка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48320">
                <a:tc rowSpan="5"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rowSpan="5">
                  <a:txBody>
                    <a:bodyPr lIns="44280" rIns="442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Лечение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ортопедическими конструкциями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 lIns="44280" rIns="4428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Защитная пластинка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48320">
                <a:tc>
                  <a:txBody>
                    <a:bodyPr lIns="44280" rIns="4428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Формирующий протез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48320">
                <a:tc>
                  <a:txBody>
                    <a:bodyPr lIns="44280" rIns="4428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Постоянный протез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48320"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Эктопротез орбиты глаза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18240">
                <a:tc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Эктопротез лицевой области 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4832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Рентгеновский снимок  через 6 мес.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48320"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 gridSpan="2">
                  <a:txBody>
                    <a:bodyPr lIns="44280" rIns="4428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Рентгеновский снимок  через 12 мес.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cPr marL="44280" marR="442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2fe"/>
                    </a:solidFill>
                  </a:tcPr>
                </a:tc>
              </a:tr>
            </a:tbl>
          </a:graphicData>
        </a:graphic>
      </p:graphicFrame>
      <p:sp>
        <p:nvSpPr>
          <p:cNvPr id="112" name="CustomShape 3"/>
          <p:cNvSpPr/>
          <p:nvPr/>
        </p:nvSpPr>
        <p:spPr>
          <a:xfrm>
            <a:off x="683640" y="260640"/>
            <a:ext cx="82807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Специальная карта обследования больных с послеоперационными дефектами верхней челюсти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
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79640" y="1340640"/>
            <a:ext cx="8784720" cy="4785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 algn="just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3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ru-RU" sz="3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После обработки</a:t>
            </a:r>
            <a:r>
              <a:rPr b="1" lang="ru-RU" sz="3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«</a:t>
            </a:r>
            <a:r>
              <a:rPr b="0" lang="ru-RU" sz="3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Специальной карты  обследования больных с дефектами верхней челюсти до  оказания ортопедической стоматологической помощи</a:t>
            </a:r>
            <a:r>
              <a:rPr b="1" lang="ru-RU" sz="3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ru-RU" sz="3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были установлены особенности функциональных и анатомических нарушений. У больных с дефектами  и деформациями верхней  челюсти  качество жизни  в значительной степени  ухудшается.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Результаты и обсуждения.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67640" y="16200"/>
            <a:ext cx="8352720" cy="155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Функциональные и анатомические нарушения с дефектами верхней челюсти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496080" y="1124640"/>
            <a:ext cx="8354880" cy="411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 Функциональные нарушения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1) Речеобразование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2) Дыхание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3) Жевание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4) Формирование пищевого комка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5) Глотание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467640" y="3720960"/>
            <a:ext cx="835272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 I Анатомические нарушения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1) Рубцовая деформация мягких тканей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2) Патологическая подвижность зубов, ограничивающих дефект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3) Дефекты альвеолярного отростка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4) Нарушение клапанной зоны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251640" y="548640"/>
            <a:ext cx="8640720" cy="557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Трехэтапная методика заключается в следующем: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57200" indent="-456840">
              <a:lnSpc>
                <a:spcPct val="100000"/>
              </a:lnSpc>
              <a:buClr>
                <a:srgbClr val="31b6fd"/>
              </a:buClr>
              <a:buFont typeface="Arial"/>
              <a:buChar char="•"/>
            </a:pPr>
            <a:r>
              <a:rPr b="1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Первый этап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-изготовление резекционного протеза до операции и наложение его на операционном столе после операции,  который обеспечивает эстетический оптимум и восстанавливает речь и акт жевания;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57200" indent="-456840">
              <a:lnSpc>
                <a:spcPct val="100000"/>
              </a:lnSpc>
              <a:buClr>
                <a:srgbClr val="31b6fd"/>
              </a:buClr>
              <a:buFont typeface="Arial"/>
              <a:buChar char="•"/>
            </a:pPr>
            <a:r>
              <a:rPr b="1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Второй этап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-10-15 суток после операции  изготовление формирующего протеза;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57200" indent="-456840">
              <a:lnSpc>
                <a:spcPct val="100000"/>
              </a:lnSpc>
              <a:buClr>
                <a:srgbClr val="31b6fd"/>
              </a:buClr>
              <a:buFont typeface="Arial"/>
              <a:buChar char="•"/>
            </a:pPr>
            <a:r>
              <a:rPr b="1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Третий этап-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через 6 месяцев  после операции производится изготовление окончательного постоянно действующего обтурирующего пустотелого протеза.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712</TotalTime>
  <Application>LibreOffice/5.1.6.2$Linux_X86_64 LibreOffice_project/10m0$Build-2</Application>
  <Words>680</Words>
  <Paragraphs>190</Paragraphs>
  <Company>SPecialiST RePack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2013-12-23T21:41:01Z</dcterms:created>
  <dc:creator>User</dc:creator>
  <dc:description/>
  <dc:language>ru-RU</dc:language>
  <cp:lastModifiedBy/>
  <dcterms:modified xsi:type="dcterms:W3CDTF">2019-10-01T12:56:45Z</dcterms:modified>
  <cp:revision>26</cp:revision>
  <dc:subject/>
  <dc:title>                                                                                      Ортопедиялық стоматология пропедевтикасының модулі  Тақырыбы: Стоматология факультеті  2 курс студенттерінің стоматологиялық ақуалын анықтау.  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20</vt:i4>
  </property>
</Properties>
</file>