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7" r:id="rId33"/>
    <p:sldId id="285" r:id="rId34"/>
    <p:sldId id="286" r:id="rId3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2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3722760" y="5921640"/>
            <a:ext cx="3983760" cy="42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fld id="{7A508325-5E58-4F5E-BBAE-FD98D9B20C91}" type="author">
              <a:rPr lang="ru-RU" sz="2179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fld>
            <a:endParaRPr lang="ru-RU" sz="2179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722760" y="5921640"/>
            <a:ext cx="3983760" cy="42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fld id="{4327AF90-F24F-4FFB-8018-2074A93C96B7}" type="author">
              <a:rPr lang="ru-RU" sz="2179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fld>
            <a:endParaRPr lang="ru-RU" sz="2179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130320" y="4429800"/>
            <a:ext cx="8164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3722760" y="5921640"/>
            <a:ext cx="3983760" cy="42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fld id="{8E55C080-2FBB-4602-B40B-0CA0C4B7F8BC}" type="author">
              <a:rPr lang="ru-RU" sz="2179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fld>
            <a:endParaRPr lang="ru-RU" sz="2179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130320" y="4429800"/>
            <a:ext cx="8164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1436760" y="783360"/>
            <a:ext cx="5877720" cy="3879000"/>
          </a:xfrm>
          <a:prstGeom prst="rect">
            <a:avLst/>
          </a:prstGeom>
        </p:spPr>
        <p:txBody>
          <a:bodyPr lIns="0" tIns="0" rIns="0" bIns="0">
            <a:normAutofit fontScale="6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108947" y="2018631"/>
            <a:ext cx="6835680" cy="9972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>
            <a:spAutoFit/>
          </a:bodyPr>
          <a:lstStyle/>
          <a:p>
            <a:pPr marL="1219680" indent="-1207080">
              <a:lnSpc>
                <a:spcPct val="100000"/>
              </a:lnSpc>
              <a:spcBef>
                <a:spcPts val="96"/>
              </a:spcBef>
            </a:pPr>
            <a:r>
              <a:rPr lang="ru-RU" sz="3200" b="1" strike="noStrike" spc="-7" dirty="0" smtClean="0">
                <a:solidFill>
                  <a:srgbClr val="FFFF00"/>
                </a:solidFill>
                <a:latin typeface="Arial"/>
                <a:ea typeface="DejaVu Sans"/>
              </a:rPr>
              <a:t>Инфекции, </a:t>
            </a:r>
            <a:r>
              <a:rPr lang="ru-RU" sz="3200" b="1" strike="noStrike" spc="-7" dirty="0">
                <a:solidFill>
                  <a:srgbClr val="FFFF00"/>
                </a:solidFill>
                <a:latin typeface="Arial"/>
                <a:ea typeface="DejaVu Sans"/>
              </a:rPr>
              <a:t>передаваемые </a:t>
            </a:r>
            <a:r>
              <a:rPr lang="ru-RU" sz="3200" b="1" strike="noStrike" spc="-1211" dirty="0">
                <a:solidFill>
                  <a:srgbClr val="FFFF00"/>
                </a:solidFill>
                <a:latin typeface="Arial"/>
                <a:ea typeface="DejaVu Sans"/>
              </a:rPr>
              <a:t> </a:t>
            </a:r>
            <a:r>
              <a:rPr lang="ru-RU" sz="3200" b="1" strike="noStrike" spc="-12" dirty="0">
                <a:solidFill>
                  <a:srgbClr val="FFFF00"/>
                </a:solidFill>
                <a:latin typeface="Arial"/>
                <a:ea typeface="DejaVu Sans"/>
              </a:rPr>
              <a:t>половым</a:t>
            </a:r>
            <a:r>
              <a:rPr lang="ru-RU" sz="3200" b="1" strike="noStrike" spc="21" dirty="0">
                <a:solidFill>
                  <a:srgbClr val="FFFF00"/>
                </a:solidFill>
                <a:latin typeface="Arial"/>
                <a:ea typeface="DejaVu Sans"/>
              </a:rPr>
              <a:t> </a:t>
            </a:r>
            <a:r>
              <a:rPr lang="ru-RU" sz="3200" b="1" strike="noStrike" spc="-32" dirty="0">
                <a:solidFill>
                  <a:srgbClr val="FFFF00"/>
                </a:solidFill>
                <a:latin typeface="Arial"/>
                <a:ea typeface="DejaVu Sans"/>
              </a:rPr>
              <a:t>путем</a:t>
            </a:r>
            <a:endParaRPr lang="ru-RU" sz="32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75560" y="289440"/>
            <a:ext cx="8164080" cy="79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Осложненные формы урогенитальных заболеваний, вызванных M. genitalium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208080" y="1152000"/>
            <a:ext cx="835956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C9211E"/>
                </a:solidFill>
                <a:latin typeface="Arial"/>
                <a:ea typeface="DejaVu Sans"/>
              </a:rPr>
              <a:t>Субъективными симптомами у женщин являются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сальпингоофорит: </a:t>
            </a:r>
            <a:endParaRPr lang="ru-RU" sz="18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боль в области нижней части живота схваткообразного характера, </a:t>
            </a:r>
            <a:endParaRPr lang="ru-RU" sz="18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слизисто-гнойные выделения из половых путей;</a:t>
            </a:r>
            <a:endParaRPr lang="ru-RU" sz="18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при хроническом течении заболевания субъективные проявления менее выражены, отмечается нарушение менструального цикла;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эндометрит: </a:t>
            </a:r>
            <a:endParaRPr lang="ru-RU" sz="18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боль в нижней части живота, как правило, тянущего характера, </a:t>
            </a:r>
            <a:endParaRPr lang="ru-RU" sz="18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слизисто-гнойные выделения из половых путей; </a:t>
            </a:r>
            <a:endParaRPr lang="ru-RU" sz="18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 хроническом течении заболевания субъективные проявления менее выражены, нередко отмечаются межменструальные скудные кровянистые выделения.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-72000" y="942120"/>
            <a:ext cx="9018000" cy="502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C9211E"/>
                </a:solidFill>
                <a:latin typeface="Arial"/>
                <a:ea typeface="DejaVu Sans"/>
              </a:rPr>
              <a:t>Объективными симптомами у женщин являются: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сальпингоофорит: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 остром течении инфекционного процесса определяются увеличенные, резко болезненные маточные трубы и яичники,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укорочение сводов влагалища,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обильные слизисто-гнойные выделения из цервикального канала;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 хроническом течении заболевания – незначительная болезненность, уплотнение маточных труб;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эндометрит: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 остром течении инфекционного процесса определяется болезненная, увеличенная матка мягковатой консистенции,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обильные слизисто-гнойные выделения из цервикального канала;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при хроническом течении заболевания – плотная консистенция и ограниченная подвижность матки.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436760" y="783360"/>
            <a:ext cx="5877720" cy="38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Диагностика</a:t>
            </a:r>
            <a:endParaRPr lang="ru-RU" sz="4679" b="0" strike="noStrike" spc="-1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-26640" y="1584000"/>
            <a:ext cx="902628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C9211E"/>
                </a:solidFill>
                <a:latin typeface="Arial"/>
                <a:ea typeface="DejaVu Sans"/>
              </a:rPr>
              <a:t>Критерии установления диагноза.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Диагноз заболеваний, вызванных M. genitalium, устанавливаетсяна основании обнаружения ДНК и/или РНК возбудителя в исследуемом клиническом материале урогенитального тракта молекулярно-биологическими методами.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71640" y="3509640"/>
            <a:ext cx="8640000" cy="255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Проводится осмотр кожных покровов наружных половых органов и аногенитальной области, видимых слизистых оболочек наружных половых органов и уретры, оценивается наличие свободных выделений и их характер, проводится пальпация уретры, а также регионарных лимфатических узлов.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У женщин: осмотр слизистых оболочек влагалища и видимой части шейки матки с помощью зеркала Куско; оценка выделений в заднем и задне-боковых сводах влагалища, выделений из цервикального канала; бимануальное влагалищное исследование.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889920" y="368640"/>
            <a:ext cx="5877720" cy="150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Консервативное лечение</a:t>
            </a:r>
            <a:endParaRPr lang="ru-RU" sz="4679" b="0" strike="noStrike" spc="-1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74520" y="1670400"/>
            <a:ext cx="8925120" cy="48306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Цели лечения: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эрадикация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Mycoplasmagenitalium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– клиническое выздоровление;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– предотвращение развития осложнений;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– предупреждение инфицирования других лиц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Рекомендовано для лечения неосложненных форм урогенитальных заболеваний, вызванных M.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с целью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эрадикации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M.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назначать перорально один из следующих антибактериальных препаратов: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Доксициклин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ru-RU" sz="16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юнидокс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салютаб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)  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** 100 мг 2 раза в сутки течение 10 дней — противопоказан беременным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Или  </a:t>
            </a:r>
            <a:r>
              <a:rPr lang="ru-RU" sz="16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джозамицин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ru-RU" sz="16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вильпрофен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)** 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500 мг 3 раза в сутки в течение 10 дней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#</a:t>
            </a:r>
            <a:r>
              <a:rPr lang="ru-RU" sz="16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моксифлоксацин</a:t>
            </a:r>
            <a:r>
              <a:rPr lang="ru-RU" sz="1600" spc="-1" dirty="0">
                <a:solidFill>
                  <a:srgbClr val="000000"/>
                </a:solidFill>
              </a:rPr>
              <a:t> (</a:t>
            </a:r>
            <a:r>
              <a:rPr lang="ru-RU" sz="1600" spc="-1" dirty="0" err="1">
                <a:solidFill>
                  <a:srgbClr val="000000"/>
                </a:solidFill>
              </a:rPr>
              <a:t>ротомокс</a:t>
            </a:r>
            <a:r>
              <a:rPr lang="ru-RU" sz="1600" spc="-1" dirty="0">
                <a:solidFill>
                  <a:srgbClr val="000000"/>
                </a:solidFill>
              </a:rPr>
              <a:t>, </a:t>
            </a:r>
            <a:r>
              <a:rPr lang="ru-RU" sz="1600" spc="-1" dirty="0" err="1">
                <a:solidFill>
                  <a:srgbClr val="000000"/>
                </a:solidFill>
              </a:rPr>
              <a:t>мофлаксия</a:t>
            </a:r>
            <a:r>
              <a:rPr lang="ru-RU" sz="1600" spc="-1" dirty="0">
                <a:solidFill>
                  <a:srgbClr val="000000"/>
                </a:solidFill>
              </a:rPr>
              <a:t>, </a:t>
            </a:r>
            <a:r>
              <a:rPr lang="ru-RU" sz="1600" spc="-1" dirty="0" err="1">
                <a:solidFill>
                  <a:srgbClr val="000000"/>
                </a:solidFill>
              </a:rPr>
              <a:t>авелокс</a:t>
            </a:r>
            <a:r>
              <a:rPr lang="ru-RU" sz="1600" spc="-1" dirty="0">
                <a:solidFill>
                  <a:srgbClr val="000000"/>
                </a:solidFill>
              </a:rPr>
              <a:t>, </a:t>
            </a:r>
            <a:r>
              <a:rPr lang="ru-RU" sz="1600" spc="-1" dirty="0" err="1">
                <a:solidFill>
                  <a:srgbClr val="000000"/>
                </a:solidFill>
              </a:rPr>
              <a:t>кимокс</a:t>
            </a:r>
            <a:r>
              <a:rPr lang="ru-RU" sz="1600" spc="-1" dirty="0">
                <a:solidFill>
                  <a:srgbClr val="000000"/>
                </a:solidFill>
              </a:rPr>
              <a:t> )** 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внутрь 400 мг 1раз в день  в течение 7-10 суток — п. Беременным 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393920" y="432000"/>
            <a:ext cx="5877720" cy="137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Консервативное лечение</a:t>
            </a:r>
            <a:endParaRPr lang="ru-RU" sz="4679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-16200" y="3127320"/>
            <a:ext cx="9181080" cy="283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Для лечения осложненных форм урогенитальных заболеваний, вызванных M.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с целью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эрадикации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M.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genitaliumназначать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перорально один из следующих антибактериальных препаратов:</a:t>
            </a:r>
            <a:endParaRPr lang="ru-RU" sz="18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доксициклин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Юнидокс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салютаб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)** 100 мг 2 раза в сутки течение 14-21 дней.</a:t>
            </a:r>
            <a:endParaRPr lang="ru-RU" sz="18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#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моксифлоксацин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ротомокс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мофлаксия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авелокс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кимокс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)** по 400 мг внутрь один раз в день в течение 14 суток для элиминации M.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и разрешения клинических симптомов заболевания.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Рекомендовано для лечения беременных назначать перорально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джозамицин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вильпрафен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)** 500 мг 3 раза в сутки в течение 10 дней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35880" y="156960"/>
            <a:ext cx="4828320" cy="135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152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1"/>
              </a:spcBef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Гонококковая инфекция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523440" y="1621440"/>
            <a:ext cx="7887240" cy="389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4040" rIns="0" bIns="0">
            <a:spAutoFit/>
          </a:bodyPr>
          <a:lstStyle/>
          <a:p>
            <a:pPr>
              <a:lnSpc>
                <a:spcPct val="100000"/>
              </a:lnSpc>
              <a:spcBef>
                <a:spcPts val="111"/>
              </a:spcBef>
            </a:pPr>
            <a:r>
              <a:rPr lang="ru-RU" sz="2800" b="0" strike="noStrike" spc="-1">
                <a:latin typeface="Microsoft Sans Serif"/>
                <a:ea typeface="DejaVu Sans"/>
              </a:rPr>
              <a:t>Гонококковая инфекция – инфекционное заболевание человека, передаваемое половым путем, вызываемое гонококками (Neisseria gonorrhoeae).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1"/>
              </a:spcBef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1"/>
              </a:spcBef>
            </a:pPr>
            <a:r>
              <a:rPr lang="ru-RU" sz="2800" b="0" strike="noStrike" spc="-1">
                <a:latin typeface="Microsoft Sans Serif"/>
                <a:ea typeface="DejaVu Sans"/>
              </a:rPr>
              <a:t>Neisseria gonorrhoeae – грамотрицательные диплококки, представляющие собой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1"/>
              </a:spcBef>
            </a:pPr>
            <a:r>
              <a:rPr lang="ru-RU" sz="2800" b="0" strike="noStrike" spc="-1">
                <a:latin typeface="Microsoft Sans Serif"/>
                <a:ea typeface="DejaVu Sans"/>
              </a:rPr>
              <a:t>бобовидной формы, неподвижные, не образующие спор гноеродные бактерии.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408960" y="284040"/>
            <a:ext cx="8318520" cy="37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2400" b="1" strike="noStrike" spc="-7">
                <a:solidFill>
                  <a:srgbClr val="FFFF00"/>
                </a:solidFill>
                <a:latin typeface="Microsoft Sans Serif"/>
                <a:ea typeface="DejaVu Sans"/>
              </a:rPr>
              <a:t>Этиология и патогенез заболевания</a:t>
            </a:r>
            <a:endParaRPr lang="ru-RU" sz="2400" b="1" strike="noStrike" spc="-1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329760" y="863640"/>
            <a:ext cx="8487360" cy="44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230040">
              <a:lnSpc>
                <a:spcPct val="100000"/>
              </a:lnSpc>
              <a:spcBef>
                <a:spcPts val="99"/>
              </a:spcBef>
            </a:pPr>
            <a:r>
              <a:rPr lang="ru-RU" sz="1800" b="1" strike="noStrike" spc="-15">
                <a:solidFill>
                  <a:srgbClr val="FFFF00"/>
                </a:solidFill>
                <a:latin typeface="Arial"/>
                <a:ea typeface="DejaVu Sans"/>
              </a:rPr>
              <a:t>Гонорея</a:t>
            </a:r>
            <a:r>
              <a:rPr lang="ru-RU" sz="1800" b="1" strike="noStrike" spc="-7">
                <a:solidFill>
                  <a:srgbClr val="FFFF00"/>
                </a:solidFill>
                <a:latin typeface="Arial"/>
                <a:ea typeface="DejaVu Sans"/>
              </a:rPr>
              <a:t> </a:t>
            </a:r>
            <a:r>
              <a:rPr lang="ru-RU" sz="1600" b="0" strike="noStrike" spc="420">
                <a:solidFill>
                  <a:srgbClr val="FFC000"/>
                </a:solidFill>
                <a:latin typeface="Microsoft Sans Serif"/>
                <a:ea typeface="DejaVu Sans"/>
              </a:rPr>
              <a:t>–</a:t>
            </a:r>
            <a:r>
              <a:rPr lang="ru-RU" sz="1600" b="0" strike="noStrike" spc="21">
                <a:solidFill>
                  <a:srgbClr val="FFC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Передача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инфекции</a:t>
            </a:r>
            <a:r>
              <a:rPr lang="ru-RU" sz="1600" b="0" strike="noStrike" spc="46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наиболее</a:t>
            </a:r>
            <a:r>
              <a:rPr lang="ru-RU" sz="1600" b="0" strike="noStrike" spc="2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часто</a:t>
            </a:r>
            <a:r>
              <a:rPr lang="ru-RU" sz="1600" b="0" strike="noStrike" spc="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происходит</a:t>
            </a:r>
            <a:r>
              <a:rPr lang="ru-RU" sz="1600" b="0" strike="noStrike" spc="60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половым</a:t>
            </a:r>
            <a:r>
              <a:rPr lang="ru-RU" sz="16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путем,</a:t>
            </a:r>
            <a:r>
              <a:rPr lang="ru-RU" sz="1600" b="0" strike="noStrike" spc="4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реже</a:t>
            </a:r>
            <a:r>
              <a:rPr lang="ru-RU" sz="1600" b="0" strike="noStrike" spc="-114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-</a:t>
            </a:r>
            <a:endParaRPr lang="ru-RU" sz="1600" b="0" strike="noStrike" spc="-1">
              <a:latin typeface="Arial"/>
            </a:endParaRPr>
          </a:p>
          <a:p>
            <a:pPr marL="230040">
              <a:lnSpc>
                <a:spcPct val="100000"/>
              </a:lnSpc>
              <a:spcBef>
                <a:spcPts val="11"/>
              </a:spcBef>
            </a:pP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внеполовым</a:t>
            </a:r>
            <a:r>
              <a:rPr lang="ru-RU" sz="16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(у</a:t>
            </a:r>
            <a:r>
              <a:rPr lang="ru-RU" sz="1600" b="0" strike="noStrike" spc="1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детей),</a:t>
            </a:r>
            <a:r>
              <a:rPr lang="ru-RU" sz="1600" b="0" strike="noStrike" spc="2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через</a:t>
            </a:r>
            <a:r>
              <a:rPr lang="ru-RU" sz="1600" b="0" strike="noStrike" spc="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загрязненное</a:t>
            </a:r>
            <a:r>
              <a:rPr lang="ru-RU" sz="1600" b="0" strike="noStrike" spc="1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белье,</a:t>
            </a:r>
            <a:r>
              <a:rPr lang="ru-RU" sz="1600" b="0" strike="noStrike" spc="1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32">
                <a:solidFill>
                  <a:srgbClr val="000000"/>
                </a:solidFill>
                <a:latin typeface="Microsoft Sans Serif"/>
                <a:ea typeface="DejaVu Sans"/>
              </a:rPr>
              <a:t>губки,</a:t>
            </a:r>
            <a:r>
              <a:rPr lang="ru-RU" sz="1600" b="0" strike="noStrike" spc="60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полотенца. </a:t>
            </a:r>
            <a:r>
              <a:rPr lang="ru-RU" sz="1600" b="0" strike="noStrike" spc="-60">
                <a:solidFill>
                  <a:srgbClr val="000000"/>
                </a:solidFill>
                <a:latin typeface="Microsoft Sans Serif"/>
                <a:ea typeface="DejaVu Sans"/>
              </a:rPr>
              <a:t>Гонококк </a:t>
            </a:r>
            <a:r>
              <a:rPr lang="ru-RU" sz="1600" b="0" strike="noStrike" spc="-5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поражает</a:t>
            </a:r>
            <a:r>
              <a:rPr lang="ru-RU" sz="1600" b="0" strike="noStrike" spc="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те</a:t>
            </a:r>
            <a:r>
              <a:rPr lang="ru-RU" sz="1600" b="0" strike="noStrike" spc="1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отделы</a:t>
            </a:r>
            <a:r>
              <a:rPr lang="ru-RU" sz="1600" b="0" strike="noStrike" spc="-3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мочеполового</a:t>
            </a:r>
            <a:r>
              <a:rPr lang="ru-RU" sz="1600" b="0" strike="noStrike" spc="-3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аппарата,</a:t>
            </a:r>
            <a:r>
              <a:rPr lang="ru-RU" sz="1600" b="0" strike="noStrike" spc="7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которые</a:t>
            </a: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выстланы</a:t>
            </a:r>
            <a:r>
              <a:rPr lang="ru-RU" sz="16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цилиндрическим </a:t>
            </a:r>
            <a:r>
              <a:rPr lang="ru-RU" sz="16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эпителием:</a:t>
            </a:r>
            <a:r>
              <a:rPr lang="ru-RU" sz="1600" b="0" strike="noStrike" spc="4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шейку</a:t>
            </a:r>
            <a:r>
              <a:rPr lang="ru-RU" sz="1600" b="0" strike="noStrike" spc="1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32">
                <a:solidFill>
                  <a:srgbClr val="000000"/>
                </a:solidFill>
                <a:latin typeface="Microsoft Sans Serif"/>
                <a:ea typeface="DejaVu Sans"/>
              </a:rPr>
              <a:t>матки,</a:t>
            </a:r>
            <a:r>
              <a:rPr lang="ru-RU" sz="1600" b="0" strike="noStrike" spc="2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маточные</a:t>
            </a:r>
            <a:r>
              <a:rPr lang="ru-RU" sz="1600" b="0" strike="noStrike" spc="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трубы,</a:t>
            </a:r>
            <a:r>
              <a:rPr lang="ru-RU" sz="1600" b="0" strike="noStrike" spc="1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мочеиспускательный</a:t>
            </a: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канал,</a:t>
            </a:r>
            <a:r>
              <a:rPr lang="ru-RU" sz="1600" b="0" strike="noStrike" spc="4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покровный </a:t>
            </a:r>
            <a:r>
              <a:rPr lang="ru-RU" sz="1600" b="0" strike="noStrike" spc="-40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эпителий</a:t>
            </a:r>
            <a:r>
              <a:rPr lang="ru-RU" sz="1600" b="0" strike="noStrike" spc="2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16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яичников.</a:t>
            </a:r>
            <a:endParaRPr lang="ru-RU" sz="1600" b="0" strike="noStrike" spc="-1">
              <a:latin typeface="Arial"/>
            </a:endParaRPr>
          </a:p>
          <a:p>
            <a:pPr marL="230040">
              <a:lnSpc>
                <a:spcPct val="100000"/>
              </a:lnSpc>
              <a:spcBef>
                <a:spcPts val="31"/>
              </a:spcBef>
            </a:pP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Возбудитель гонококковой инфекции поражает клетки цилиндрического эпителия уретры и цервикального канала (удевочек и женщин в период менопаузы возможно поражение клеток вагинального эпителия), распространяется по протяжению (per continuitatem) по слизистой оболочке мочеполовых органов или по лимфатическим сосудам в более отдаленные отделы мочеполового тракта: </a:t>
            </a: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заднюю уретру, </a:t>
            </a: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предстательную железу, </a:t>
            </a: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семенные пузырьки, </a:t>
            </a: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придатки яичек, </a:t>
            </a: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фаллопиевы</a:t>
            </a: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трубы, яичники и т.д. </a:t>
            </a:r>
            <a:endParaRPr lang="ru-RU" sz="1600" b="0" strike="noStrike" spc="-1">
              <a:latin typeface="Arial"/>
            </a:endParaRPr>
          </a:p>
          <a:p>
            <a:pPr marL="140400">
              <a:lnSpc>
                <a:spcPct val="100000"/>
              </a:lnSpc>
              <a:spcBef>
                <a:spcPts val="6"/>
              </a:spcBef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2354760" y="-2880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Классификация</a:t>
            </a:r>
          </a:p>
        </p:txBody>
      </p:sp>
      <p:sp>
        <p:nvSpPr>
          <p:cNvPr id="150" name="TextShape 2"/>
          <p:cNvSpPr txBox="1"/>
          <p:nvPr/>
        </p:nvSpPr>
        <p:spPr>
          <a:xfrm>
            <a:off x="288000" y="792000"/>
            <a:ext cx="8424000" cy="5625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latin typeface="Arial"/>
              </a:rPr>
              <a:t>Клиническая классификация гонококковой инфекции основана на локализации</a:t>
            </a:r>
          </a:p>
          <a:p>
            <a:r>
              <a:rPr lang="ru-RU" sz="1500" b="0" strike="noStrike" spc="-1">
                <a:latin typeface="Arial"/>
              </a:rPr>
              <a:t>патологического процесса.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latin typeface="Arial"/>
              </a:rPr>
              <a:t>Гонококковая инфекция нижних отделов мочеполового тракта без абсцедирования</a:t>
            </a:r>
          </a:p>
          <a:p>
            <a:r>
              <a:rPr lang="ru-RU" sz="1500" b="0" strike="noStrike" spc="-1">
                <a:latin typeface="Arial"/>
              </a:rPr>
              <a:t>парауретральных и придаточных желез:</a:t>
            </a:r>
          </a:p>
          <a:p>
            <a:r>
              <a:rPr lang="ru-RU" sz="1500" b="0" strike="noStrike" spc="-1">
                <a:latin typeface="Arial"/>
              </a:rPr>
              <a:t>- уретрит;</a:t>
            </a:r>
          </a:p>
          <a:p>
            <a:r>
              <a:rPr lang="ru-RU" sz="1500" b="0" strike="noStrike" spc="-1">
                <a:latin typeface="Arial"/>
              </a:rPr>
              <a:t>- цервицит;</a:t>
            </a:r>
          </a:p>
          <a:p>
            <a:r>
              <a:rPr lang="ru-RU" sz="1500" b="0" strike="noStrike" spc="-1">
                <a:latin typeface="Arial"/>
              </a:rPr>
              <a:t>- цистит;</a:t>
            </a:r>
          </a:p>
          <a:p>
            <a:r>
              <a:rPr lang="ru-RU" sz="1500" b="0" strike="noStrike" spc="-1">
                <a:latin typeface="Arial"/>
              </a:rPr>
              <a:t>- вульвовагинит.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latin typeface="Arial"/>
              </a:rPr>
              <a:t> Гонококковая инфекция нижних отделов мочеполового тракта с абсцедированием</a:t>
            </a:r>
          </a:p>
          <a:p>
            <a:r>
              <a:rPr lang="ru-RU" sz="1500" b="0" strike="noStrike" spc="-1">
                <a:latin typeface="Arial"/>
              </a:rPr>
              <a:t>парауретральных и придаточных желез.</a:t>
            </a:r>
          </a:p>
          <a:p>
            <a:r>
              <a:rPr lang="ru-RU" sz="1500" b="0" strike="noStrike" spc="-1">
                <a:latin typeface="Arial"/>
              </a:rPr>
              <a:t>- абсцесс больших вестибулярных желез;</a:t>
            </a:r>
          </a:p>
          <a:p>
            <a:r>
              <a:rPr lang="ru-RU" sz="1500" b="0" strike="noStrike" spc="-1">
                <a:latin typeface="Arial"/>
              </a:rPr>
              <a:t>- парауретрит;</a:t>
            </a:r>
          </a:p>
          <a:p>
            <a:r>
              <a:rPr lang="ru-RU" sz="1500" b="0" strike="noStrike" spc="-1">
                <a:latin typeface="Arial"/>
              </a:rPr>
              <a:t>- вестибулит.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latin typeface="Arial"/>
              </a:rPr>
              <a:t>Гонококковый пельвиоперитонит и другая гонококковая инфекция мочеполовых</a:t>
            </a:r>
          </a:p>
          <a:p>
            <a:r>
              <a:rPr lang="ru-RU" sz="1500" b="0" strike="noStrike" spc="-1">
                <a:latin typeface="Arial"/>
              </a:rPr>
              <a:t>органов:</a:t>
            </a:r>
          </a:p>
          <a:p>
            <a:r>
              <a:rPr lang="ru-RU" sz="1500" b="0" strike="noStrike" spc="-1">
                <a:latin typeface="Arial"/>
              </a:rPr>
              <a:t>- эпидидимит;</a:t>
            </a:r>
          </a:p>
          <a:p>
            <a:r>
              <a:rPr lang="ru-RU" sz="1500" b="0" strike="noStrike" spc="-1">
                <a:latin typeface="Arial"/>
              </a:rPr>
              <a:t>- орхит;</a:t>
            </a:r>
          </a:p>
          <a:p>
            <a:r>
              <a:rPr lang="ru-RU" sz="1500" b="0" strike="noStrike" spc="-1">
                <a:latin typeface="Arial"/>
              </a:rPr>
              <a:t>- простатит;</a:t>
            </a:r>
          </a:p>
          <a:p>
            <a:r>
              <a:rPr lang="ru-RU" sz="1500" b="0" strike="noStrike" spc="-1">
                <a:latin typeface="Arial"/>
              </a:rPr>
              <a:t>- сальпингоофорит;</a:t>
            </a:r>
          </a:p>
          <a:p>
            <a:r>
              <a:rPr lang="ru-RU" sz="1500" b="0" strike="noStrike" spc="-1">
                <a:latin typeface="Arial"/>
              </a:rPr>
              <a:t>- эндометрит;</a:t>
            </a:r>
          </a:p>
          <a:p>
            <a:r>
              <a:rPr lang="ru-RU" sz="1500" b="0" strike="noStrike" spc="-1">
                <a:latin typeface="Arial"/>
              </a:rPr>
              <a:t>- пельвиоперитонит</a:t>
            </a:r>
            <a:r>
              <a:rPr lang="ru-RU" sz="1800" b="0" strike="noStrike" spc="-1">
                <a:latin typeface="Arial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338760" y="792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ru-RU" sz="2200" b="0" strike="noStrike" spc="-1">
                <a:solidFill>
                  <a:srgbClr val="000000"/>
                </a:solidFill>
                <a:latin typeface="Arial"/>
              </a:rPr>
              <a:t>Клиническая картина</a:t>
            </a:r>
          </a:p>
        </p:txBody>
      </p:sp>
      <p:sp>
        <p:nvSpPr>
          <p:cNvPr id="152" name="TextShape 2"/>
          <p:cNvSpPr txBox="1"/>
          <p:nvPr/>
        </p:nvSpPr>
        <p:spPr>
          <a:xfrm>
            <a:off x="144000" y="1080000"/>
            <a:ext cx="7765560" cy="60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Гонококковая инфекция нижних отделов мочеполового тракта без</a:t>
            </a:r>
          </a:p>
          <a:p>
            <a:r>
              <a:rPr lang="ru-RU" sz="1800" b="0" strike="noStrike" spc="-1">
                <a:latin typeface="Arial"/>
              </a:rPr>
              <a:t>абсцедирования парауретральных и придаточных желез</a:t>
            </a:r>
          </a:p>
        </p:txBody>
      </p:sp>
      <p:sp>
        <p:nvSpPr>
          <p:cNvPr id="153" name="TextShape 3"/>
          <p:cNvSpPr txBox="1"/>
          <p:nvPr/>
        </p:nvSpPr>
        <p:spPr>
          <a:xfrm>
            <a:off x="0" y="1872000"/>
            <a:ext cx="9176760" cy="2138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Субъективные симптомы у женщин:</a:t>
            </a:r>
            <a:endParaRPr lang="ru-RU" sz="15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гнойные или слизисто-гнойные выделения из уретры и/или половых путей;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Зуд, жжение в области наружных половых органов;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болезненность во время половых контактов</a:t>
            </a:r>
          </a:p>
          <a:p>
            <a:r>
              <a:rPr lang="ru-RU" sz="1500" b="0" strike="noStrike" spc="-1">
                <a:latin typeface="Arial"/>
              </a:rPr>
              <a:t>(диспареуния);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зуд, жжение, болезненность при мочеиспускании (дизурия);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дискомфорт или боль в области нижней части живота.</a:t>
            </a:r>
          </a:p>
        </p:txBody>
      </p:sp>
      <p:sp>
        <p:nvSpPr>
          <p:cNvPr id="154" name="TextShape 4"/>
          <p:cNvSpPr txBox="1"/>
          <p:nvPr/>
        </p:nvSpPr>
        <p:spPr>
          <a:xfrm>
            <a:off x="576000" y="3678120"/>
            <a:ext cx="7128000" cy="2873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Объективными симптомами заболевания у женщин являются:</a:t>
            </a:r>
            <a:r>
              <a:rPr lang="ru-RU" sz="15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гиперемия и отечность слизистой оболочки наружного отверстия мочеиспускательного канала,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Инфильтрация стенок уретры,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слизисто-гнойные или гнойные уретральные выделения;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гиперемия и отечность слизистой оболочки вульвы,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влагалища;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слизисто-гнойные или гнойные выделения в заднем и боковых сводах влагалища;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отечность, гиперемия и эрозии слизистой оболочки шейки матки,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слизисто-гнойные или гнойные выделения из цервикального канала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288000" y="-720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Гонококковый пельвиоперитонит и другая гонококковая инфекция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мочеполовых органов </a:t>
            </a:r>
          </a:p>
        </p:txBody>
      </p:sp>
      <p:sp>
        <p:nvSpPr>
          <p:cNvPr id="156" name="TextShape 2"/>
          <p:cNvSpPr txBox="1"/>
          <p:nvPr/>
        </p:nvSpPr>
        <p:spPr>
          <a:xfrm>
            <a:off x="504000" y="792000"/>
            <a:ext cx="7344000" cy="137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400" b="0" strike="noStrike" spc="-1">
                <a:latin typeface="Arial"/>
              </a:rPr>
              <a:t>Заболевания, как правило, сопровождаются симптомами общей интоксикации: повышением температуры тела, общей слабостью, утомляемостью, повышением скорости оседания эритроцитов при клиническом исследовании крови</a:t>
            </a:r>
            <a:r>
              <a:rPr lang="ru-RU" sz="1800" b="0" strike="noStrike" spc="-1">
                <a:latin typeface="Arial"/>
              </a:rPr>
              <a:t>.</a:t>
            </a:r>
          </a:p>
        </p:txBody>
      </p:sp>
      <p:sp>
        <p:nvSpPr>
          <p:cNvPr id="157" name="TextShape 3"/>
          <p:cNvSpPr txBox="1"/>
          <p:nvPr/>
        </p:nvSpPr>
        <p:spPr>
          <a:xfrm>
            <a:off x="0" y="1512000"/>
            <a:ext cx="8484840" cy="509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Субъективными симптомами у женщин являются:</a:t>
            </a:r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latin typeface="Arial"/>
              </a:rPr>
              <a:t>- сальпингоофорит: боль в области нижней части живота схваткообразного характера, слизисто-гнойные выделения из половых путей; при хроническом течении заболевания</a:t>
            </a:r>
          </a:p>
          <a:p>
            <a:r>
              <a:rPr lang="ru-RU" sz="1500" b="0" strike="noStrike" spc="-1">
                <a:latin typeface="Arial"/>
              </a:rPr>
              <a:t>субъективные проявления менее выражены, отмечается нарушение менструального цикла;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latin typeface="Arial"/>
              </a:rPr>
              <a:t>- эндометрит: боль в нижней части живота, как правило, тянущего характера, слизистогнойные выделения из половых путей; при хроническом течении заболевания субъективные</a:t>
            </a:r>
          </a:p>
          <a:p>
            <a:r>
              <a:rPr lang="ru-RU" sz="1500" b="0" strike="noStrike" spc="-1">
                <a:latin typeface="Arial"/>
              </a:rPr>
              <a:t>проявления менее выражены, нередко отмечаются пост- и межменструальные скудные</a:t>
            </a:r>
          </a:p>
          <a:p>
            <a:r>
              <a:rPr lang="ru-RU" sz="1500" b="0" strike="noStrike" spc="-1">
                <a:latin typeface="Arial"/>
              </a:rPr>
              <a:t>кровянистые выделения.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Объективными симптомами у женщин являются:</a:t>
            </a:r>
            <a:endParaRPr lang="ru-RU" sz="1500" b="0" strike="noStrike" spc="-1">
              <a:latin typeface="Arial"/>
            </a:endParaRPr>
          </a:p>
          <a:p>
            <a:pPr algn="just"/>
            <a:r>
              <a:rPr lang="ru-RU" sz="1500" b="0" strike="noStrike" spc="-1">
                <a:latin typeface="Arial"/>
              </a:rPr>
              <a:t>- сальпингоофорит: при остром течении воспалительного процесса – увеличенные,</a:t>
            </a:r>
          </a:p>
          <a:p>
            <a:pPr algn="just"/>
            <a:r>
              <a:rPr lang="ru-RU" sz="1500" b="0" strike="noStrike" spc="-1">
                <a:latin typeface="Arial"/>
              </a:rPr>
              <a:t>болезненные при пальпации маточные трубы и яичники, укорочение сводов влагалища,</a:t>
            </a:r>
          </a:p>
          <a:p>
            <a:pPr algn="just"/>
            <a:r>
              <a:rPr lang="ru-RU" sz="1500" b="0" strike="noStrike" spc="-1">
                <a:latin typeface="Arial"/>
              </a:rPr>
              <a:t>слизисто-гнойные выделения из цервикального канала; при хроническом течении</a:t>
            </a:r>
          </a:p>
          <a:p>
            <a:pPr algn="just"/>
            <a:r>
              <a:rPr lang="ru-RU" sz="1500" b="0" strike="noStrike" spc="-1">
                <a:latin typeface="Arial"/>
              </a:rPr>
              <a:t>заболевания – незначительная болезненность, уплотнение маточных труб;</a:t>
            </a:r>
          </a:p>
          <a:p>
            <a:pPr algn="just"/>
            <a:endParaRPr lang="ru-RU" sz="1500" b="0" strike="noStrike" spc="-1">
              <a:latin typeface="Arial"/>
            </a:endParaRPr>
          </a:p>
          <a:p>
            <a:pPr algn="just"/>
            <a:r>
              <a:rPr lang="ru-RU" sz="1500" b="0" strike="noStrike" spc="-1">
                <a:latin typeface="Arial"/>
              </a:rPr>
              <a:t>- эндометрит: при остром течении воспалительного процесса – болезненная,</a:t>
            </a:r>
          </a:p>
          <a:p>
            <a:pPr algn="just"/>
            <a:r>
              <a:rPr lang="ru-RU" sz="1500" b="0" strike="noStrike" spc="-1">
                <a:latin typeface="Arial"/>
              </a:rPr>
              <a:t>увеличенная матка мягковатой консистенции, слизисто-гнойные выделения из</a:t>
            </a:r>
          </a:p>
          <a:p>
            <a:pPr algn="just"/>
            <a:r>
              <a:rPr lang="ru-RU" sz="1500" b="0" strike="noStrike" spc="-1">
                <a:latin typeface="Arial"/>
              </a:rPr>
              <a:t>цервикального канала; при хроническом течении заболевания – плотная консистенция и</a:t>
            </a:r>
          </a:p>
          <a:p>
            <a:pPr algn="just"/>
            <a:r>
              <a:rPr lang="ru-RU" sz="1500" b="0" strike="noStrike" spc="-1">
                <a:latin typeface="Arial"/>
              </a:rPr>
              <a:t>ограниченная подвижность матки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195800" y="764640"/>
            <a:ext cx="823680" cy="2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ИППП).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119" name="object 3"/>
          <p:cNvPicPr/>
          <p:nvPr/>
        </p:nvPicPr>
        <p:blipFill>
          <a:blip r:embed="rId2"/>
          <a:stretch/>
        </p:blipFill>
        <p:spPr>
          <a:xfrm>
            <a:off x="1258920" y="1843920"/>
            <a:ext cx="6625800" cy="4827240"/>
          </a:xfrm>
          <a:prstGeom prst="rect">
            <a:avLst/>
          </a:prstGeom>
          <a:ln>
            <a:noFill/>
          </a:ln>
        </p:spPr>
      </p:pic>
      <p:sp>
        <p:nvSpPr>
          <p:cNvPr id="120" name="CustomShape 2"/>
          <p:cNvSpPr/>
          <p:nvPr/>
        </p:nvSpPr>
        <p:spPr>
          <a:xfrm>
            <a:off x="474120" y="216000"/>
            <a:ext cx="8576280" cy="155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346680" indent="-185400">
              <a:lnSpc>
                <a:spcPct val="100000"/>
              </a:lnSpc>
              <a:spcBef>
                <a:spcPts val="99"/>
              </a:spcBef>
            </a:pPr>
            <a:r>
              <a:rPr lang="ru-RU" sz="1800" b="0" strike="noStrike" spc="-26">
                <a:solidFill>
                  <a:srgbClr val="FFFFFF"/>
                </a:solidFill>
                <a:latin typeface="Microsoft Sans Serif"/>
                <a:ea typeface="DejaVu Sans"/>
              </a:rPr>
              <a:t>Болезни,</a:t>
            </a:r>
            <a:r>
              <a:rPr lang="ru-RU" sz="1800" b="0" strike="noStrike" spc="55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передаваемые</a:t>
            </a:r>
            <a:r>
              <a:rPr lang="ru-RU" sz="1800" b="0" strike="noStrike" spc="-35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половым</a:t>
            </a:r>
            <a:r>
              <a:rPr lang="ru-RU" sz="1800" b="0" strike="noStrike" spc="-7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6">
                <a:solidFill>
                  <a:srgbClr val="FFFFFF"/>
                </a:solidFill>
                <a:latin typeface="Microsoft Sans Serif"/>
                <a:ea typeface="DejaVu Sans"/>
              </a:rPr>
              <a:t>путем</a:t>
            </a:r>
            <a:r>
              <a:rPr lang="ru-RU" sz="1800" b="0" strike="noStrike" spc="35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7">
                <a:solidFill>
                  <a:srgbClr val="FFFFFF"/>
                </a:solidFill>
                <a:latin typeface="Microsoft Sans Serif"/>
                <a:ea typeface="DejaVu Sans"/>
              </a:rPr>
              <a:t>(БППП),</a:t>
            </a:r>
            <a:r>
              <a:rPr lang="ru-RU" sz="1800" b="0" strike="noStrike" spc="55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по</a:t>
            </a:r>
            <a:r>
              <a:rPr lang="ru-RU" sz="1800" b="0" strike="noStrike" spc="9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7">
                <a:solidFill>
                  <a:srgbClr val="FFFFFF"/>
                </a:solidFill>
                <a:latin typeface="Microsoft Sans Serif"/>
                <a:ea typeface="DejaVu Sans"/>
              </a:rPr>
              <a:t>традиции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6">
                <a:solidFill>
                  <a:srgbClr val="FFFFFF"/>
                </a:solidFill>
                <a:latin typeface="Microsoft Sans Serif"/>
                <a:ea typeface="DejaVu Sans"/>
              </a:rPr>
              <a:t>называются </a:t>
            </a:r>
            <a:r>
              <a:rPr lang="ru-RU" sz="1800" b="0" strike="noStrike" spc="-466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7">
                <a:solidFill>
                  <a:srgbClr val="FFFFFF"/>
                </a:solidFill>
                <a:latin typeface="Microsoft Sans Serif"/>
                <a:ea typeface="DejaVu Sans"/>
              </a:rPr>
              <a:t>еще</a:t>
            </a:r>
            <a:r>
              <a:rPr lang="ru-RU" sz="1800" b="0" strike="noStrike" spc="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венерическими</a:t>
            </a:r>
            <a:r>
              <a:rPr lang="ru-RU" sz="1800" b="0" strike="noStrike" spc="-46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заболеваниями.</a:t>
            </a:r>
            <a:r>
              <a:rPr lang="ru-RU" sz="1800" b="0" strike="noStrike" spc="-2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(сокращенно</a:t>
            </a:r>
            <a:r>
              <a:rPr lang="ru-RU" sz="1800" b="0" strike="noStrike" spc="29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741">
                <a:solidFill>
                  <a:srgbClr val="FFFFFF"/>
                </a:solidFill>
                <a:latin typeface="Microsoft Sans Serif"/>
                <a:ea typeface="DejaVu Sans"/>
              </a:rPr>
              <a:t>—</a:t>
            </a:r>
            <a:r>
              <a:rPr lang="ru-RU" sz="1800" b="0" strike="noStrike" spc="2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ЗППП</a:t>
            </a:r>
            <a:r>
              <a:rPr lang="ru-RU" sz="1800" b="0" strike="noStrike" spc="-1">
                <a:solidFill>
                  <a:srgbClr val="FFFFFF"/>
                </a:solidFill>
                <a:latin typeface="Microsoft Sans Serif"/>
                <a:ea typeface="DejaVu Sans"/>
              </a:rPr>
              <a:t>,</a:t>
            </a:r>
            <a:r>
              <a:rPr lang="ru-RU" sz="1800" b="0" strike="noStrike" spc="2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БППП</a:t>
            </a:r>
            <a:r>
              <a:rPr lang="ru-RU" sz="1800" b="1" strike="noStrike" spc="29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1">
                <a:solidFill>
                  <a:srgbClr val="FFFFFF"/>
                </a:solidFill>
                <a:latin typeface="Microsoft Sans Serif"/>
                <a:ea typeface="DejaVu Sans"/>
              </a:rPr>
              <a:t>или</a:t>
            </a:r>
            <a:endParaRPr lang="ru-RU" sz="1800" b="0" strike="noStrike" spc="-1">
              <a:latin typeface="Arial"/>
            </a:endParaRPr>
          </a:p>
          <a:p>
            <a:pPr marL="12600" indent="-185400">
              <a:lnSpc>
                <a:spcPct val="100000"/>
              </a:lnSpc>
              <a:spcBef>
                <a:spcPts val="1344"/>
              </a:spcBef>
            </a:pP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Упрощенное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отношение </a:t>
            </a:r>
            <a:r>
              <a:rPr lang="ru-RU" sz="1800" b="0" strike="noStrike" spc="-114">
                <a:solidFill>
                  <a:srgbClr val="FFFFFF"/>
                </a:solidFill>
                <a:latin typeface="Microsoft Sans Serif"/>
                <a:ea typeface="DejaVu Sans"/>
              </a:rPr>
              <a:t>к</a:t>
            </a:r>
            <a:r>
              <a:rPr lang="ru-RU" sz="1800" b="0" strike="noStrike" spc="-11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сексуальной </a:t>
            </a:r>
            <a:r>
              <a:rPr lang="ru-RU" sz="1800" b="0" strike="noStrike" spc="-32">
                <a:solidFill>
                  <a:srgbClr val="FFFFFF"/>
                </a:solidFill>
                <a:latin typeface="Microsoft Sans Serif"/>
                <a:ea typeface="DejaVu Sans"/>
              </a:rPr>
              <a:t>жизни, </a:t>
            </a: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неразборчивые, </a:t>
            </a:r>
            <a:r>
              <a:rPr lang="ru-RU" sz="1800" b="0" strike="noStrike" spc="-1">
                <a:solidFill>
                  <a:srgbClr val="FFFFFF"/>
                </a:solidFill>
                <a:latin typeface="Microsoft Sans Serif"/>
                <a:ea typeface="DejaVu Sans"/>
              </a:rPr>
              <a:t>случайные </a:t>
            </a:r>
            <a:r>
              <a:rPr lang="ru-RU" sz="1800" b="0" strike="noStrike" spc="-21">
                <a:solidFill>
                  <a:srgbClr val="FFFFFF"/>
                </a:solidFill>
                <a:latin typeface="Microsoft Sans Serif"/>
                <a:ea typeface="DejaVu Sans"/>
              </a:rPr>
              <a:t>связи </a:t>
            </a:r>
            <a:r>
              <a:rPr lang="ru-RU" sz="1800" b="0" strike="noStrike" spc="-466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FF"/>
                </a:solidFill>
                <a:latin typeface="Microsoft Sans Serif"/>
                <a:ea typeface="DejaVu Sans"/>
              </a:rPr>
              <a:t>с</a:t>
            </a:r>
            <a:r>
              <a:rPr lang="ru-RU" sz="1800" b="0" strike="noStrike" spc="9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6">
                <a:solidFill>
                  <a:srgbClr val="FFFFFF"/>
                </a:solidFill>
                <a:latin typeface="Microsoft Sans Serif"/>
                <a:ea typeface="DejaVu Sans"/>
              </a:rPr>
              <a:t>разными</a:t>
            </a:r>
            <a:r>
              <a:rPr lang="ru-RU" sz="1800" b="0" strike="noStrike" spc="29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партнерами</a:t>
            </a:r>
            <a:r>
              <a:rPr lang="ru-RU" sz="1800" b="0" strike="noStrike" spc="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32">
                <a:solidFill>
                  <a:srgbClr val="FFFFFF"/>
                </a:solidFill>
                <a:latin typeface="Microsoft Sans Serif"/>
                <a:ea typeface="DejaVu Sans"/>
              </a:rPr>
              <a:t>многократно</a:t>
            </a:r>
            <a:r>
              <a:rPr lang="ru-RU" sz="1800" b="0" strike="noStrike" spc="26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повышают</a:t>
            </a:r>
            <a:r>
              <a:rPr lang="ru-RU" sz="1800" b="0" strike="noStrike" spc="4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6">
                <a:solidFill>
                  <a:srgbClr val="FFFFFF"/>
                </a:solidFill>
                <a:latin typeface="Microsoft Sans Serif"/>
                <a:ea typeface="DejaVu Sans"/>
              </a:rPr>
              <a:t>риск</a:t>
            </a: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1">
                <a:solidFill>
                  <a:srgbClr val="FFFFFF"/>
                </a:solidFill>
                <a:latin typeface="Microsoft Sans Serif"/>
                <a:ea typeface="DejaVu Sans"/>
              </a:rPr>
              <a:t>заражения</a:t>
            </a:r>
            <a:r>
              <a:rPr lang="ru-RU" sz="1800" b="0" strike="noStrike" spc="9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БППП. </a:t>
            </a:r>
            <a:r>
              <a:rPr lang="ru-RU" sz="1800" b="0" strike="noStrike" spc="-7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1">
                <a:solidFill>
                  <a:srgbClr val="FFFFFF"/>
                </a:solidFill>
                <a:latin typeface="Microsoft Sans Serif"/>
                <a:ea typeface="DejaVu Sans"/>
              </a:rPr>
              <a:t>Некоторые</a:t>
            </a:r>
            <a:r>
              <a:rPr lang="ru-RU" sz="1800" b="0" strike="noStrike" spc="9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41">
                <a:solidFill>
                  <a:srgbClr val="FFFFFF"/>
                </a:solidFill>
                <a:latin typeface="Microsoft Sans Serif"/>
                <a:ea typeface="DejaVu Sans"/>
              </a:rPr>
              <a:t>из</a:t>
            </a:r>
            <a:r>
              <a:rPr lang="ru-RU" sz="1800" b="0" strike="noStrike" spc="15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них</a:t>
            </a:r>
            <a:r>
              <a:rPr lang="ru-RU" sz="1800" b="0" strike="noStrike" spc="41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15">
                <a:solidFill>
                  <a:srgbClr val="FFFFFF"/>
                </a:solidFill>
                <a:latin typeface="Microsoft Sans Serif"/>
                <a:ea typeface="DejaVu Sans"/>
              </a:rPr>
              <a:t>передаются</a:t>
            </a:r>
            <a:r>
              <a:rPr lang="ru-RU" sz="1800" b="0" strike="noStrike" spc="-12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6">
                <a:solidFill>
                  <a:srgbClr val="FFFFFF"/>
                </a:solidFill>
                <a:latin typeface="Microsoft Sans Serif"/>
                <a:ea typeface="DejaVu Sans"/>
              </a:rPr>
              <a:t>контактно-бытовым</a:t>
            </a:r>
            <a:r>
              <a:rPr lang="ru-RU" sz="1800" b="0" strike="noStrike" spc="35">
                <a:solidFill>
                  <a:srgbClr val="FFFFFF"/>
                </a:solidFill>
                <a:latin typeface="Microsoft Sans Serif"/>
                <a:ea typeface="DejaVu Sans"/>
              </a:rPr>
              <a:t> </a:t>
            </a:r>
            <a:r>
              <a:rPr lang="ru-RU" sz="1800" b="0" strike="noStrike" spc="-21">
                <a:solidFill>
                  <a:srgbClr val="FFFFFF"/>
                </a:solidFill>
                <a:latin typeface="Microsoft Sans Serif"/>
                <a:ea typeface="DejaVu Sans"/>
              </a:rPr>
              <a:t>путем.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Лабораторные диагностические исследования</a:t>
            </a:r>
          </a:p>
        </p:txBody>
      </p:sp>
      <p:sp>
        <p:nvSpPr>
          <p:cNvPr id="159" name="TextShape 2"/>
          <p:cNvSpPr txBox="1"/>
          <p:nvPr/>
        </p:nvSpPr>
        <p:spPr>
          <a:xfrm>
            <a:off x="504000" y="1584000"/>
            <a:ext cx="7871040" cy="432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latin typeface="Arial"/>
              </a:rPr>
              <a:t>Рекомендуется для верификации диагноза гонококковой инфекции только у пациентов с манифестными проявлениями гонококковой инфекции микроскопическое исследование отделяемого из уретры на гонококк (Neisseria gonorrhoeae) (микроскопическое исследование препарата, окрашенного 1% раствором метиленового синего и по Граму) для выявления грамотрицательных диплококков 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latin typeface="Arial"/>
              </a:rPr>
              <a:t>Рекомендуется для подтверждения диагноза гонококковой инфекции проведение</a:t>
            </a:r>
          </a:p>
          <a:p>
            <a:r>
              <a:rPr lang="ru-RU" sz="1500" b="0" strike="noStrike" spc="-1">
                <a:latin typeface="Arial"/>
              </a:rPr>
              <a:t>пациентам следующих лабораторных исследований: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Молекулярно-биологическое исследование отделяемого слизистых оболочек женских половых органов на гонококк</a:t>
            </a:r>
          </a:p>
          <a:p>
            <a:r>
              <a:rPr lang="ru-RU" sz="1500" b="0" strike="noStrike" spc="-1">
                <a:latin typeface="Arial"/>
              </a:rPr>
              <a:t>(Neisseria gonorrhoeae)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и/или молекулярно-биологическое исследование отделяемого уретры на гонококк (Neisseria gonorrhoeae)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и/или молекулярно-биологическое исследование мазков со слизистой оболочки ротоглотки на гонококк (Neisseria gonorrhoeae)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и/или молекулярнобиологическое исследование отделяемого слизистой оболочки прямой кишки на гонококк (Neisseria gonorrhoeae)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и/или молекулярно-биологическое исследование мочи на гонококк (Neisseria gonorrhoeae)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Лечение</a:t>
            </a:r>
          </a:p>
        </p:txBody>
      </p:sp>
      <p:sp>
        <p:nvSpPr>
          <p:cNvPr id="161" name="TextShape 2"/>
          <p:cNvSpPr txBox="1"/>
          <p:nvPr/>
        </p:nvSpPr>
        <p:spPr>
          <a:xfrm>
            <a:off x="0" y="1296000"/>
            <a:ext cx="8954280" cy="54000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 dirty="0">
                <a:latin typeface="Arial"/>
              </a:rPr>
              <a:t>Рекомендуется для лечения гонококковой инфекции нижних отделов мочеполового</a:t>
            </a:r>
          </a:p>
          <a:p>
            <a:r>
              <a:rPr lang="ru-RU" sz="1500" b="0" strike="noStrike" spc="-1" dirty="0">
                <a:latin typeface="Arial"/>
              </a:rPr>
              <a:t>тракта без </a:t>
            </a:r>
            <a:r>
              <a:rPr lang="ru-RU" sz="1500" b="0" strike="noStrike" spc="-1" dirty="0" err="1">
                <a:latin typeface="Arial"/>
              </a:rPr>
              <a:t>абсцедирования</a:t>
            </a:r>
            <a:r>
              <a:rPr lang="ru-RU" sz="1500" b="0" strike="noStrike" spc="-1" dirty="0">
                <a:latin typeface="Arial"/>
              </a:rPr>
              <a:t> </a:t>
            </a:r>
            <a:r>
              <a:rPr lang="ru-RU" sz="1500" b="0" strike="noStrike" spc="-1" dirty="0" err="1">
                <a:latin typeface="Arial"/>
              </a:rPr>
              <a:t>парауретральных</a:t>
            </a:r>
            <a:r>
              <a:rPr lang="ru-RU" sz="1500" b="0" strike="noStrike" spc="-1" dirty="0">
                <a:latin typeface="Arial"/>
              </a:rPr>
              <a:t> и придаточных желез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N.</a:t>
            </a:r>
          </a:p>
          <a:p>
            <a:r>
              <a:rPr lang="ru-RU" sz="1500" b="0" strike="noStrike" spc="-1" dirty="0" err="1">
                <a:latin typeface="Arial"/>
              </a:rPr>
              <a:t>gonorrhoeae</a:t>
            </a:r>
            <a:r>
              <a:rPr lang="ru-RU" sz="1500" b="0" strike="noStrike" spc="-1" dirty="0">
                <a:latin typeface="Arial"/>
              </a:rPr>
              <a:t> и клинического выздоровления назначать один из следующих</a:t>
            </a:r>
          </a:p>
          <a:p>
            <a:r>
              <a:rPr lang="ru-RU" sz="1500" b="0" strike="noStrike" spc="-1" dirty="0">
                <a:latin typeface="Arial"/>
              </a:rPr>
              <a:t>антибактериальных препаратов: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 err="1" smtClean="0">
                <a:latin typeface="Arial"/>
              </a:rPr>
              <a:t>Цефтриаксон</a:t>
            </a:r>
            <a:r>
              <a:rPr lang="ru-RU" sz="1500" b="0" strike="noStrike" spc="-1" dirty="0" smtClean="0">
                <a:latin typeface="Arial"/>
              </a:rPr>
              <a:t> (</a:t>
            </a:r>
            <a:r>
              <a:rPr lang="ru-RU" sz="1500" b="0" strike="noStrike" spc="-1" dirty="0" err="1" smtClean="0">
                <a:latin typeface="Arial"/>
              </a:rPr>
              <a:t>цефатрин</a:t>
            </a:r>
            <a:r>
              <a:rPr lang="ru-RU" sz="1500" b="0" strike="noStrike" spc="-1" dirty="0" smtClean="0">
                <a:latin typeface="Arial"/>
              </a:rPr>
              <a:t>, </a:t>
            </a:r>
            <a:r>
              <a:rPr lang="ru-RU" sz="1500" b="0" strike="noStrike" spc="-1" dirty="0" err="1" smtClean="0">
                <a:latin typeface="Arial"/>
              </a:rPr>
              <a:t>лораксон</a:t>
            </a:r>
            <a:r>
              <a:rPr lang="ru-RU" sz="1500" b="0" strike="noStrike" spc="-1" dirty="0" smtClean="0">
                <a:latin typeface="Arial"/>
              </a:rPr>
              <a:t>)** </a:t>
            </a:r>
            <a:r>
              <a:rPr lang="ru-RU" sz="1500" b="0" strike="noStrike" spc="-1" dirty="0">
                <a:latin typeface="Arial"/>
              </a:rPr>
              <a:t>500 мг внутримышечно однократно.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 err="1" smtClean="0">
                <a:latin typeface="Arial"/>
              </a:rPr>
              <a:t>Цефиксим</a:t>
            </a:r>
            <a:r>
              <a:rPr lang="ru-RU" sz="1500" b="0" strike="noStrike" spc="-1" dirty="0" smtClean="0">
                <a:latin typeface="Arial"/>
              </a:rPr>
              <a:t> (</a:t>
            </a:r>
            <a:r>
              <a:rPr lang="ru-RU" sz="1500" b="0" strike="noStrike" spc="-1" dirty="0" err="1" smtClean="0">
                <a:latin typeface="Arial"/>
              </a:rPr>
              <a:t>панцеф</a:t>
            </a:r>
            <a:r>
              <a:rPr lang="ru-RU" sz="1500" b="0" strike="noStrike" spc="-1" dirty="0" smtClean="0">
                <a:latin typeface="Arial"/>
              </a:rPr>
              <a:t>) </a:t>
            </a:r>
            <a:r>
              <a:rPr lang="ru-RU" sz="1500" b="0" strike="noStrike" spc="-1" dirty="0">
                <a:latin typeface="Arial"/>
              </a:rPr>
              <a:t>400 мг перорально однократно 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 err="1">
                <a:latin typeface="Arial"/>
              </a:rPr>
              <a:t>спектиномицин</a:t>
            </a:r>
            <a:r>
              <a:rPr lang="ru-RU" sz="1500" b="0" strike="noStrike" spc="-1" dirty="0">
                <a:latin typeface="Arial"/>
              </a:rPr>
              <a:t> </a:t>
            </a:r>
            <a:r>
              <a:rPr lang="ru-RU" sz="1500" spc="-1" dirty="0" smtClean="0">
                <a:latin typeface="Arial"/>
              </a:rPr>
              <a:t>(</a:t>
            </a:r>
            <a:r>
              <a:rPr lang="ru-RU" sz="1500" spc="-1" dirty="0" err="1" smtClean="0">
                <a:latin typeface="Arial"/>
              </a:rPr>
              <a:t>кирин</a:t>
            </a:r>
            <a:r>
              <a:rPr lang="ru-RU" sz="1500" spc="-1" dirty="0" smtClean="0">
                <a:latin typeface="Arial"/>
              </a:rPr>
              <a:t>, </a:t>
            </a:r>
            <a:r>
              <a:rPr lang="ru-RU" sz="1500" spc="-1" dirty="0" err="1" smtClean="0">
                <a:latin typeface="Arial"/>
              </a:rPr>
              <a:t>трокрин</a:t>
            </a:r>
            <a:r>
              <a:rPr lang="ru-RU" sz="1500" spc="-1" dirty="0" smtClean="0">
                <a:latin typeface="Arial"/>
              </a:rPr>
              <a:t>)</a:t>
            </a:r>
            <a:r>
              <a:rPr lang="ru-RU" sz="1500" b="0" strike="noStrike" spc="-1" dirty="0" smtClean="0">
                <a:latin typeface="Arial"/>
              </a:rPr>
              <a:t>2,0 </a:t>
            </a:r>
            <a:r>
              <a:rPr lang="ru-RU" sz="1500" b="0" strike="noStrike" spc="-1" dirty="0">
                <a:latin typeface="Arial"/>
              </a:rPr>
              <a:t>г внутримышечно однократно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5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>
                <a:latin typeface="Arial"/>
              </a:rPr>
              <a:t>Рекомендуется для лечения гонококковой инфекции нижних отделов мочеполового  тракта с </a:t>
            </a:r>
            <a:r>
              <a:rPr lang="ru-RU" sz="1500" b="0" strike="noStrike" spc="-1" dirty="0" err="1">
                <a:latin typeface="Arial"/>
              </a:rPr>
              <a:t>абсцедированием</a:t>
            </a:r>
            <a:r>
              <a:rPr lang="ru-RU" sz="1500" b="0" strike="noStrike" spc="-1" dirty="0">
                <a:latin typeface="Arial"/>
              </a:rPr>
              <a:t> </a:t>
            </a:r>
            <a:r>
              <a:rPr lang="ru-RU" sz="1500" b="0" strike="noStrike" spc="-1" dirty="0" err="1">
                <a:latin typeface="Arial"/>
              </a:rPr>
              <a:t>парауретральных</a:t>
            </a:r>
            <a:r>
              <a:rPr lang="ru-RU" sz="1500" b="0" strike="noStrike" spc="-1" dirty="0">
                <a:latin typeface="Arial"/>
              </a:rPr>
              <a:t> и придаточных желез, гонококкового </a:t>
            </a:r>
            <a:r>
              <a:rPr lang="ru-RU" sz="1500" b="0" strike="noStrike" spc="-1" dirty="0" err="1">
                <a:latin typeface="Arial"/>
              </a:rPr>
              <a:t>пельвиоперитонита</a:t>
            </a:r>
            <a:r>
              <a:rPr lang="ru-RU" sz="1500" b="0" strike="noStrike" spc="-1" dirty="0">
                <a:latin typeface="Arial"/>
              </a:rPr>
              <a:t> и другой гонококковой инфекции мочеполовых органов 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N. </a:t>
            </a:r>
            <a:r>
              <a:rPr lang="ru-RU" sz="1500" b="0" strike="noStrike" spc="-1" dirty="0" err="1">
                <a:latin typeface="Arial"/>
              </a:rPr>
              <a:t>gonorrhoeae</a:t>
            </a:r>
            <a:r>
              <a:rPr lang="ru-RU" sz="1500" b="0" strike="noStrike" spc="-1" dirty="0">
                <a:latin typeface="Arial"/>
              </a:rPr>
              <a:t> и клинического выздоровления назначать один из следующих антибактериальных препаратов: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 err="1">
                <a:latin typeface="Arial"/>
              </a:rPr>
              <a:t>цефтриаксон</a:t>
            </a:r>
            <a:r>
              <a:rPr lang="ru-RU" sz="1500" b="0" strike="noStrike" spc="-1" dirty="0">
                <a:latin typeface="Arial"/>
              </a:rPr>
              <a:t>** 1,0 г внутримышечно или внутривенно каждые 24 часа в течение 14дней ].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>
                <a:latin typeface="Arial"/>
              </a:rPr>
              <a:t>или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 err="1">
                <a:latin typeface="Arial"/>
              </a:rPr>
              <a:t>цефотаксим</a:t>
            </a:r>
            <a:r>
              <a:rPr lang="ru-RU" sz="1500" b="0" strike="noStrike" spc="-1" dirty="0">
                <a:latin typeface="Arial"/>
              </a:rPr>
              <a:t>** 1,0 г внутривенно каждые 8 часов в течение 14 дней.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>
                <a:latin typeface="Arial"/>
              </a:rPr>
              <a:t>или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спектиномицин</a:t>
            </a:r>
            <a:r>
              <a:rPr lang="ru-RU" sz="1500" b="0" strike="noStrike" spc="-1" dirty="0">
                <a:latin typeface="Arial"/>
              </a:rPr>
              <a:t> 2,0 г внутримышечно каждые 12 часов в течение 14 дней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5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>
                <a:latin typeface="Arial"/>
              </a:rPr>
              <a:t>Рекомендуется для лечения беременных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N. </a:t>
            </a:r>
            <a:r>
              <a:rPr lang="ru-RU" sz="1500" b="0" strike="noStrike" spc="-1" dirty="0" err="1">
                <a:latin typeface="Arial"/>
              </a:rPr>
              <a:t>gonorrhoeae</a:t>
            </a:r>
            <a:r>
              <a:rPr lang="ru-RU" sz="1500" b="0" strike="noStrike" spc="-1" dirty="0">
                <a:latin typeface="Arial"/>
              </a:rPr>
              <a:t> и клинического выздоровления назначать один из следующих антибактериальных препаратов: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 err="1">
                <a:latin typeface="Arial"/>
              </a:rPr>
              <a:t>цефтриаксон</a:t>
            </a:r>
            <a:r>
              <a:rPr lang="ru-RU" sz="1500" b="0" strike="noStrike" spc="-1" dirty="0">
                <a:latin typeface="Arial"/>
              </a:rPr>
              <a:t>** 500 мг внутримышечно однократно.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>
                <a:latin typeface="Arial"/>
              </a:rPr>
              <a:t>Или </a:t>
            </a:r>
            <a:r>
              <a:rPr lang="ru-RU" sz="1500" b="0" strike="noStrike" spc="-1" dirty="0" err="1">
                <a:latin typeface="Arial"/>
              </a:rPr>
              <a:t>цефиксим</a:t>
            </a:r>
            <a:r>
              <a:rPr lang="ru-RU" sz="1500" b="0" strike="noStrike" spc="-1" dirty="0">
                <a:latin typeface="Arial"/>
              </a:rPr>
              <a:t> 400 мг перорально однократно 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спектиномицин</a:t>
            </a:r>
            <a:r>
              <a:rPr lang="ru-RU" sz="1500" b="0" strike="noStrike" spc="-1" dirty="0">
                <a:latin typeface="Arial"/>
              </a:rPr>
              <a:t> 2,0 г внутримышечно однократно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185640" y="216000"/>
            <a:ext cx="2934360" cy="6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152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1"/>
              </a:spcBef>
            </a:pPr>
            <a:r>
              <a:rPr lang="ru-RU" sz="4400" b="0" strike="noStrike" spc="-35">
                <a:solidFill>
                  <a:srgbClr val="FFC000"/>
                </a:solidFill>
                <a:latin typeface="Microsoft Sans Serif"/>
                <a:ea typeface="DejaVu Sans"/>
              </a:rPr>
              <a:t>Хламидиоз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63" name="object 4"/>
          <p:cNvPicPr/>
          <p:nvPr/>
        </p:nvPicPr>
        <p:blipFill>
          <a:blip r:embed="rId2"/>
          <a:stretch/>
        </p:blipFill>
        <p:spPr>
          <a:xfrm>
            <a:off x="1475280" y="2996280"/>
            <a:ext cx="6409080" cy="3455640"/>
          </a:xfrm>
          <a:prstGeom prst="rect">
            <a:avLst/>
          </a:prstGeom>
          <a:ln>
            <a:noFill/>
          </a:ln>
        </p:spPr>
      </p:pic>
      <p:sp>
        <p:nvSpPr>
          <p:cNvPr id="164" name="TextShape 2"/>
          <p:cNvSpPr txBox="1"/>
          <p:nvPr/>
        </p:nvSpPr>
        <p:spPr>
          <a:xfrm>
            <a:off x="154800" y="1440000"/>
            <a:ext cx="9061200" cy="85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Урогенитальная хламидийная инфекция – инфекция, передаваемая половым путем (ИППП), возбудителем которой является Chlamydiatrachomatis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08960" y="284040"/>
            <a:ext cx="8318520" cy="37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2400" b="0" strike="noStrike" spc="-7">
                <a:solidFill>
                  <a:srgbClr val="FFFF00"/>
                </a:solidFill>
                <a:latin typeface="Microsoft Sans Serif"/>
                <a:ea typeface="DejaVu Sans"/>
              </a:rPr>
              <a:t>Последствия</a:t>
            </a:r>
            <a:r>
              <a:rPr lang="ru-RU" sz="2400" b="0" strike="noStrike" spc="1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21">
                <a:solidFill>
                  <a:srgbClr val="FFFF00"/>
                </a:solidFill>
                <a:latin typeface="Microsoft Sans Serif"/>
                <a:ea typeface="DejaVu Sans"/>
              </a:rPr>
              <a:t>заболеваний,</a:t>
            </a:r>
            <a:r>
              <a:rPr lang="ru-RU" sz="2400" b="0" strike="noStrike" spc="-12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15">
                <a:solidFill>
                  <a:srgbClr val="FFFF00"/>
                </a:solidFill>
                <a:latin typeface="Microsoft Sans Serif"/>
                <a:ea typeface="DejaVu Sans"/>
              </a:rPr>
              <a:t>передаваемых</a:t>
            </a:r>
            <a:r>
              <a:rPr lang="ru-RU" sz="2400" b="0" strike="noStrike" spc="-7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15">
                <a:solidFill>
                  <a:srgbClr val="FFFF00"/>
                </a:solidFill>
                <a:latin typeface="Microsoft Sans Serif"/>
                <a:ea typeface="DejaVu Sans"/>
              </a:rPr>
              <a:t>половым</a:t>
            </a:r>
            <a:r>
              <a:rPr lang="ru-RU" sz="2400" b="0" strike="noStrike" spc="26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32">
                <a:solidFill>
                  <a:srgbClr val="FFFF00"/>
                </a:solidFill>
                <a:latin typeface="Microsoft Sans Serif"/>
                <a:ea typeface="DejaVu Sans"/>
              </a:rPr>
              <a:t>путем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181440" y="909720"/>
            <a:ext cx="8963640" cy="4995360"/>
          </a:xfrm>
          <a:custGeom>
            <a:avLst/>
            <a:gdLst/>
            <a:ahLst/>
            <a:cxnLst/>
            <a:rect l="l" t="t" r="r" b="b"/>
            <a:pathLst>
              <a:path w="8964295" h="4996180">
                <a:moveTo>
                  <a:pt x="0" y="4995672"/>
                </a:moveTo>
                <a:lnTo>
                  <a:pt x="8964168" y="4995672"/>
                </a:lnTo>
                <a:lnTo>
                  <a:pt x="8964168" y="0"/>
                </a:lnTo>
                <a:lnTo>
                  <a:pt x="0" y="0"/>
                </a:lnTo>
                <a:lnTo>
                  <a:pt x="0" y="4995672"/>
                </a:lnTo>
                <a:close/>
              </a:path>
            </a:pathLst>
          </a:custGeom>
          <a:noFill/>
          <a:ln w="9000">
            <a:solidFill>
              <a:srgbClr val="6B6BC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3"/>
          <p:cNvSpPr/>
          <p:nvPr/>
        </p:nvSpPr>
        <p:spPr>
          <a:xfrm>
            <a:off x="258120" y="935640"/>
            <a:ext cx="8794080" cy="552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76320">
              <a:lnSpc>
                <a:spcPct val="100000"/>
              </a:lnSpc>
              <a:spcBef>
                <a:spcPts val="99"/>
              </a:spcBef>
            </a:pPr>
            <a:r>
              <a:rPr lang="ru-RU" sz="1800" b="1" strike="noStrike" spc="-7">
                <a:solidFill>
                  <a:srgbClr val="000000"/>
                </a:solidFill>
                <a:latin typeface="Arial"/>
                <a:ea typeface="DejaVu Sans"/>
              </a:rPr>
              <a:t>Хламидиоз</a:t>
            </a:r>
            <a:r>
              <a:rPr lang="ru-RU" sz="1800" b="1" strike="noStrike" spc="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r>
              <a:rPr lang="ru-RU" sz="1800" b="0" strike="noStrike" spc="2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5">
                <a:solidFill>
                  <a:srgbClr val="000000"/>
                </a:solidFill>
                <a:latin typeface="Arial"/>
                <a:ea typeface="DejaVu Sans"/>
              </a:rPr>
              <a:t>заболевание,</a:t>
            </a:r>
            <a:r>
              <a:rPr lang="ru-RU" sz="1800" b="0" strike="noStrike" spc="7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7">
                <a:solidFill>
                  <a:srgbClr val="000000"/>
                </a:solidFill>
                <a:latin typeface="Arial"/>
                <a:ea typeface="DejaVu Sans"/>
              </a:rPr>
              <a:t>передающееся</a:t>
            </a:r>
            <a:r>
              <a:rPr lang="ru-RU" sz="1800" b="0" strike="noStrike" spc="-6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2">
                <a:solidFill>
                  <a:srgbClr val="000000"/>
                </a:solidFill>
                <a:latin typeface="Arial"/>
                <a:ea typeface="DejaVu Sans"/>
              </a:rPr>
              <a:t>половым</a:t>
            </a:r>
            <a:r>
              <a:rPr lang="ru-RU" sz="1800" b="0" strike="noStrike" spc="9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21">
                <a:solidFill>
                  <a:srgbClr val="000000"/>
                </a:solidFill>
                <a:latin typeface="Arial"/>
                <a:ea typeface="DejaVu Sans"/>
              </a:rPr>
              <a:t>путем,</a:t>
            </a:r>
            <a:r>
              <a:rPr lang="ru-RU" sz="1800" b="0" strike="noStrike" spc="7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1">
                <a:solidFill>
                  <a:srgbClr val="000000"/>
                </a:solidFill>
                <a:latin typeface="Arial"/>
                <a:ea typeface="DejaVu Sans"/>
              </a:rPr>
              <a:t>либо</a:t>
            </a:r>
            <a:r>
              <a:rPr lang="ru-RU" sz="1800" b="0" strike="noStrike" spc="7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в</a:t>
            </a:r>
            <a:r>
              <a:rPr lang="ru-RU" sz="1800" b="0" strike="noStrike" spc="2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7">
                <a:solidFill>
                  <a:srgbClr val="000000"/>
                </a:solidFill>
                <a:latin typeface="Arial"/>
                <a:ea typeface="DejaVu Sans"/>
              </a:rPr>
              <a:t>процессе</a:t>
            </a:r>
            <a:endParaRPr lang="ru-RU" sz="1800" b="0" strike="noStrike" spc="-1">
              <a:latin typeface="Arial"/>
            </a:endParaRPr>
          </a:p>
          <a:p>
            <a:pPr marL="12600">
              <a:lnSpc>
                <a:spcPts val="2055"/>
              </a:lnSpc>
            </a:pPr>
            <a:r>
              <a:rPr lang="ru-RU" sz="1800" b="0" strike="noStrike" spc="-12">
                <a:solidFill>
                  <a:srgbClr val="000000"/>
                </a:solidFill>
                <a:latin typeface="Arial"/>
                <a:ea typeface="DejaVu Sans"/>
              </a:rPr>
              <a:t>родов</a:t>
            </a:r>
            <a:r>
              <a:rPr lang="ru-RU" sz="1800" b="0" strike="noStrike" spc="-7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21">
                <a:solidFill>
                  <a:srgbClr val="000000"/>
                </a:solidFill>
                <a:latin typeface="Arial"/>
                <a:ea typeface="DejaVu Sans"/>
              </a:rPr>
              <a:t>инфекция переходит</a:t>
            </a:r>
            <a:r>
              <a:rPr lang="ru-RU" sz="1800" b="0" strike="noStrike" spc="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21">
                <a:solidFill>
                  <a:srgbClr val="000000"/>
                </a:solidFill>
                <a:latin typeface="Arial"/>
                <a:ea typeface="DejaVu Sans"/>
              </a:rPr>
              <a:t>от</a:t>
            </a:r>
            <a:r>
              <a:rPr lang="ru-RU" sz="1800" b="0" strike="noStrike" spc="2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21">
                <a:solidFill>
                  <a:srgbClr val="000000"/>
                </a:solidFill>
                <a:latin typeface="Arial"/>
                <a:ea typeface="DejaVu Sans"/>
              </a:rPr>
              <a:t>матери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14">
                <a:solidFill>
                  <a:srgbClr val="000000"/>
                </a:solidFill>
                <a:latin typeface="Arial"/>
                <a:ea typeface="DejaVu Sans"/>
              </a:rPr>
              <a:t>к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46">
                <a:solidFill>
                  <a:srgbClr val="000000"/>
                </a:solidFill>
                <a:latin typeface="Arial"/>
                <a:ea typeface="DejaVu Sans"/>
              </a:rPr>
              <a:t>ребенку.</a:t>
            </a:r>
            <a:endParaRPr lang="ru-RU" sz="1800" b="0" strike="noStrike" spc="-1">
              <a:latin typeface="Arial"/>
            </a:endParaRPr>
          </a:p>
          <a:p>
            <a:pPr marL="210960">
              <a:lnSpc>
                <a:spcPts val="1945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Серотипы Chlamydia trachomatis A, B, Ba, C – возбудители трахомы; D-K – урогенитального хламидиоза; L1, L2, L3 – венерической лимфогранулемы.</a:t>
            </a:r>
            <a:endParaRPr lang="ru-RU" sz="1800" b="0" strike="noStrike" spc="-1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"/>
              </a:spcBef>
            </a:pPr>
            <a:r>
              <a:rPr lang="ru-RU" sz="1400" b="0" strike="noStrike" spc="-1">
                <a:solidFill>
                  <a:srgbClr val="C9211E"/>
                </a:solidFill>
                <a:latin typeface="Arial"/>
                <a:ea typeface="DejaVu Sans"/>
              </a:rPr>
              <a:t>Объективные симптомы у женщин: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вестибулит: незначительные слизисто-гнойные выделения из половых путей, гиперемия наружных отверстий протоков вестибулярных желез, болезненность и отечность протоков при пальпации; 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сальпингоофорит: 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8D281E"/>
                </a:solidFill>
                <a:latin typeface="Arial"/>
                <a:ea typeface="DejaVu Sans"/>
              </a:rPr>
              <a:t>при остром течении воспалительного процесса</a:t>
            </a:r>
            <a:r>
              <a:rPr lang="ru-RU" sz="1400" b="0" strike="noStrike" spc="-1">
                <a:solidFill>
                  <a:srgbClr val="E6E905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– увеличенные, болезненные при пальпации маточные трубы и яичники, укорочение сводов влагалища, слизисто-гнойные выделения из цервикального канала;</a:t>
            </a:r>
            <a:r>
              <a:rPr lang="ru-RU" sz="1400" b="0" strike="noStrike" spc="-1">
                <a:solidFill>
                  <a:srgbClr val="8D281E"/>
                </a:solidFill>
                <a:latin typeface="Arial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8D281E"/>
                </a:solidFill>
                <a:latin typeface="Arial"/>
                <a:ea typeface="DejaVu Sans"/>
              </a:rPr>
              <a:t>при хроническом течении заболевания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– незначительная болезненность, уплотнение маточных труб; 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эндометрит: 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8D281E"/>
                </a:solidFill>
                <a:latin typeface="Arial"/>
                <a:ea typeface="DejaVu Sans"/>
              </a:rPr>
              <a:t>при остром течении воспалительного процесса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– болезненная, увеличенная матка мягковатой консистенции, слизисто-гнойные выделения из цервикального канала;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8D281E"/>
                </a:solidFill>
                <a:latin typeface="Arial"/>
                <a:ea typeface="DejaVu Sans"/>
              </a:rPr>
              <a:t>при хроническом течении заболевания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– плотная консистенция и ограниченная подвижность матки;</a:t>
            </a: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endParaRPr lang="ru-RU" sz="14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пельвиоперитонит: характерный внешний вид – facies hypocratica, гектическая температура тела, гипотензия, олигурия, резкая болезненность живота при поверхностной пальпации, в нижних отделах определяется напряжение мышц брюшной стенки и положительный симптом раздражения брюшины.</a:t>
            </a:r>
            <a:endParaRPr lang="ru-RU" sz="1400" b="0" strike="noStrike" spc="-1">
              <a:latin typeface="Arial"/>
            </a:endParaRPr>
          </a:p>
          <a:p>
            <a:pPr marL="12600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Особой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7">
                <a:solidFill>
                  <a:srgbClr val="000000"/>
                </a:solidFill>
                <a:latin typeface="Arial"/>
                <a:ea typeface="DejaVu Sans"/>
              </a:rPr>
              <a:t>опасности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 при</a:t>
            </a:r>
            <a:r>
              <a:rPr lang="ru-RU" sz="1400" b="0" strike="noStrike" spc="3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21">
                <a:solidFill>
                  <a:srgbClr val="000000"/>
                </a:solidFill>
                <a:latin typeface="Arial"/>
                <a:ea typeface="DejaVu Sans"/>
              </a:rPr>
              <a:t>хламидиозе</a:t>
            </a:r>
            <a:r>
              <a:rPr lang="ru-RU" sz="1400" b="0" strike="noStrike" spc="4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21">
                <a:solidFill>
                  <a:srgbClr val="000000"/>
                </a:solidFill>
                <a:latin typeface="Arial"/>
                <a:ea typeface="DejaVu Sans"/>
              </a:rPr>
              <a:t>подвержены</a:t>
            </a:r>
            <a:r>
              <a:rPr lang="ru-RU" sz="1400" b="0" strike="noStrike" spc="9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беременные</a:t>
            </a:r>
            <a:r>
              <a:rPr lang="ru-RU" sz="1400" b="0" strike="noStrike" spc="2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5">
                <a:solidFill>
                  <a:srgbClr val="000000"/>
                </a:solidFill>
                <a:latin typeface="Arial"/>
                <a:ea typeface="DejaVu Sans"/>
              </a:rPr>
              <a:t>женщины,</a:t>
            </a:r>
            <a:r>
              <a:rPr lang="ru-RU" sz="1400" b="0" strike="noStrike" spc="29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у</a:t>
            </a:r>
            <a:r>
              <a:rPr lang="ru-RU" sz="1400" b="0" strike="noStrike" spc="2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26">
                <a:solidFill>
                  <a:srgbClr val="000000"/>
                </a:solidFill>
                <a:latin typeface="Arial"/>
                <a:ea typeface="DejaVu Sans"/>
              </a:rPr>
              <a:t>которых </a:t>
            </a:r>
            <a:r>
              <a:rPr lang="ru-RU" sz="1400" b="0" strike="noStrike" spc="-46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21">
                <a:solidFill>
                  <a:srgbClr val="000000"/>
                </a:solidFill>
                <a:latin typeface="Arial"/>
                <a:ea typeface="DejaVu Sans"/>
              </a:rPr>
              <a:t>инфекция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46">
                <a:solidFill>
                  <a:srgbClr val="000000"/>
                </a:solidFill>
                <a:latin typeface="Arial"/>
                <a:ea typeface="DejaVu Sans"/>
              </a:rPr>
              <a:t>может</a:t>
            </a:r>
            <a:r>
              <a:rPr lang="ru-RU" sz="1400" b="0" strike="noStrike" spc="9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21">
                <a:solidFill>
                  <a:srgbClr val="000000"/>
                </a:solidFill>
                <a:latin typeface="Arial"/>
                <a:ea typeface="DejaVu Sans"/>
              </a:rPr>
              <a:t>стать</a:t>
            </a:r>
            <a:r>
              <a:rPr lang="ru-RU" sz="1400" b="0" strike="noStrike" spc="2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причиной</a:t>
            </a:r>
            <a:r>
              <a:rPr lang="ru-RU" sz="1400" b="0" strike="noStrike" spc="7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21">
                <a:solidFill>
                  <a:srgbClr val="000000"/>
                </a:solidFill>
                <a:latin typeface="Arial"/>
                <a:ea typeface="DejaVu Sans"/>
              </a:rPr>
              <a:t>самопроизвольного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 аборта,</a:t>
            </a:r>
            <a:r>
              <a:rPr lang="ru-RU" sz="1400" b="0" strike="noStrike" spc="7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неразвивающейся </a:t>
            </a:r>
            <a:r>
              <a:rPr lang="ru-RU" sz="1400" b="0" strike="noStrike" spc="-7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беременности,</a:t>
            </a:r>
            <a:r>
              <a:rPr lang="ru-RU" sz="1400" b="0" strike="noStrike" spc="-2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5">
                <a:solidFill>
                  <a:srgbClr val="000000"/>
                </a:solidFill>
                <a:latin typeface="Arial"/>
                <a:ea typeface="DejaVu Sans"/>
              </a:rPr>
              <a:t>преждевременной</a:t>
            </a:r>
            <a:r>
              <a:rPr lang="ru-RU" sz="1400" b="0" strike="noStrike" spc="-2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21">
                <a:solidFill>
                  <a:srgbClr val="000000"/>
                </a:solidFill>
                <a:latin typeface="Arial"/>
                <a:ea typeface="DejaVu Sans"/>
              </a:rPr>
              <a:t>отслойки </a:t>
            </a:r>
            <a:r>
              <a:rPr lang="ru-RU" sz="1400" b="0" strike="noStrike" spc="-12">
                <a:solidFill>
                  <a:srgbClr val="000000"/>
                </a:solidFill>
                <a:latin typeface="Arial"/>
                <a:ea typeface="DejaVu Sans"/>
              </a:rPr>
              <a:t>плаценты</a:t>
            </a:r>
            <a:r>
              <a:rPr lang="ru-RU" sz="1400" b="0" strike="noStrike" spc="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и</a:t>
            </a:r>
            <a:r>
              <a:rPr lang="ru-RU" sz="1400" b="0" strike="noStrike" spc="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52">
                <a:solidFill>
                  <a:srgbClr val="000000"/>
                </a:solidFill>
                <a:latin typeface="Arial"/>
                <a:ea typeface="DejaVu Sans"/>
              </a:rPr>
              <a:t>т.д.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1152000" y="432000"/>
            <a:ext cx="5040000" cy="1231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Хламидийные инфекции у беременных  </a:t>
            </a:r>
          </a:p>
        </p:txBody>
      </p:sp>
      <p:sp>
        <p:nvSpPr>
          <p:cNvPr id="169" name="TextShape 2"/>
          <p:cNvSpPr txBox="1"/>
          <p:nvPr/>
        </p:nvSpPr>
        <p:spPr>
          <a:xfrm>
            <a:off x="36000" y="1296000"/>
            <a:ext cx="8888760" cy="432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latin typeface="Arial"/>
              </a:rPr>
              <a:t>Хламидийная инфекция у беременных. Хламидийная инфекция может приводить к</a:t>
            </a:r>
          </a:p>
          <a:p>
            <a:r>
              <a:rPr lang="ru-RU" sz="1500" b="0" strike="noStrike" spc="-1">
                <a:latin typeface="Arial"/>
              </a:rPr>
              <a:t>прерыванию беременности, невынашиванию, развитию фетоплацентарной недостаточности,</a:t>
            </a:r>
          </a:p>
          <a:p>
            <a:r>
              <a:rPr lang="ru-RU" sz="1500" b="0" strike="noStrike" spc="-1">
                <a:latin typeface="Arial"/>
              </a:rPr>
              <a:t>внутриутробному инфицированию плода, послеродовым воспалительным заболеваниям,</a:t>
            </a:r>
          </a:p>
          <a:p>
            <a:r>
              <a:rPr lang="ru-RU" sz="1500" b="0" strike="noStrike" spc="-1">
                <a:latin typeface="Arial"/>
              </a:rPr>
              <a:t>неонатальным инфекциям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latin typeface="Arial"/>
              </a:rPr>
              <a:t>В I триместре беременности наиболее характерным осложнением является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Угрожающий выкидыш,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неразвивающаяся беременность и спонтанный аборт.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5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Во II и III триместрах угроза прерывания беременности имеет длительное течение, а токолитическая терапия дает, как правило, нестойкий эффект.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5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В плацентах женщин с генитальным хламидиозом происходит нарушение иммунного гомеостаза с образованием патогенных иммунных комплексов (ПИК), включающих IgM, IgG, IgA и фиксирующих C3-фракцию комплемента как маркер патогенности.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5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В случаях инфицирования амниотических оболочек может развиться многоводие, специфическое поражение плаценты (плацентит), плацентарная недостаточность, гипотрофия и гипоксия плода</a:t>
            </a:r>
          </a:p>
          <a:p>
            <a:endParaRPr lang="ru-RU" sz="1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1368000" y="216000"/>
            <a:ext cx="382248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2400" b="0" strike="noStrike" spc="-1">
                <a:latin typeface="Arial"/>
              </a:rPr>
              <a:t> Диагностика</a:t>
            </a:r>
          </a:p>
        </p:txBody>
      </p:sp>
      <p:sp>
        <p:nvSpPr>
          <p:cNvPr id="171" name="TextShape 2"/>
          <p:cNvSpPr txBox="1"/>
          <p:nvPr/>
        </p:nvSpPr>
        <p:spPr>
          <a:xfrm>
            <a:off x="288000" y="936000"/>
            <a:ext cx="8352000" cy="489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just"/>
            <a:r>
              <a:rPr lang="ru-RU" sz="1500" b="0" strike="noStrike" spc="-1">
                <a:latin typeface="Arial"/>
              </a:rPr>
              <a:t>Рекомендовано проводить верификацию диагноза хламидийной инфекции на</a:t>
            </a:r>
          </a:p>
          <a:p>
            <a:pPr algn="just"/>
            <a:r>
              <a:rPr lang="ru-RU" sz="1500" b="0" strike="noStrike" spc="-1">
                <a:latin typeface="Arial"/>
              </a:rPr>
              <a:t>основании результатов лабораторных исследований молекулярно-биологическими методами, направленными на обнаружение специфических фрагментов ДНК и/или РНК C. trachomatis в зависимости от локализации инфекционного процесса</a:t>
            </a:r>
          </a:p>
          <a:p>
            <a:pPr algn="just"/>
            <a:endParaRPr lang="ru-RU" sz="1500" b="0" strike="noStrike" spc="-1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отделяемого слизистых оболочек женских половых органов на хламидию трахоматис (Chlamydia trachomatis) и/или отделяемого из уретры на хламидии трахоматис (Chlamydia trachomatis) и исследование мочи на хламидию трахоматис</a:t>
            </a: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500" b="0" strike="noStrike" spc="-1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При подозрении на воспалительные заболевания органов малого таза (ВЗОМТ)</a:t>
            </a: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обязательное проведение исследования на хламидийной инфекции отделяемого</a:t>
            </a: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цервикального канала и операционного материала</a:t>
            </a:r>
          </a:p>
          <a:p>
            <a:pPr algn="just"/>
            <a:endParaRPr lang="ru-RU" sz="1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504000" y="360000"/>
            <a:ext cx="3122280" cy="1137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Лечение</a:t>
            </a:r>
          </a:p>
        </p:txBody>
      </p:sp>
      <p:sp>
        <p:nvSpPr>
          <p:cNvPr id="173" name="TextShape 2"/>
          <p:cNvSpPr txBox="1"/>
          <p:nvPr/>
        </p:nvSpPr>
        <p:spPr>
          <a:xfrm>
            <a:off x="216000" y="870480"/>
            <a:ext cx="8568000" cy="498452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 dirty="0">
                <a:latin typeface="Arial"/>
              </a:rPr>
              <a:t>Рекомендовано для лечения </a:t>
            </a:r>
            <a:r>
              <a:rPr lang="ru-RU" sz="1800" b="0" strike="noStrike" spc="-1" dirty="0" err="1">
                <a:latin typeface="Arial"/>
              </a:rPr>
              <a:t>хламидийных</a:t>
            </a:r>
            <a:r>
              <a:rPr lang="ru-RU" sz="1800" b="0" strike="noStrike" spc="-1" dirty="0">
                <a:latin typeface="Arial"/>
              </a:rPr>
              <a:t> инфекций нижнего отдела </a:t>
            </a:r>
            <a:r>
              <a:rPr lang="ru-RU" sz="1500" b="0" strike="noStrike" spc="-1" dirty="0">
                <a:latin typeface="Arial"/>
              </a:rPr>
              <a:t>мочеполовой системы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C. </a:t>
            </a:r>
            <a:r>
              <a:rPr lang="ru-RU" sz="1500" b="0" strike="noStrike" spc="-1" dirty="0" err="1">
                <a:latin typeface="Arial"/>
              </a:rPr>
              <a:t>trachomatis</a:t>
            </a:r>
            <a:r>
              <a:rPr lang="ru-RU" sz="1500" b="0" strike="noStrike" spc="-1" dirty="0">
                <a:latin typeface="Arial"/>
              </a:rPr>
              <a:t> пероральное назначение: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 err="1">
                <a:latin typeface="Arial"/>
              </a:rPr>
              <a:t>доксициклин</a:t>
            </a:r>
            <a:r>
              <a:rPr lang="ru-RU" sz="1500" b="0" strike="noStrike" spc="-1" dirty="0">
                <a:latin typeface="Arial"/>
              </a:rPr>
              <a:t>** 100 мг 2 раза в сутки течение 7 дней</a:t>
            </a:r>
          </a:p>
          <a:p>
            <a:r>
              <a:rPr lang="ru-RU" sz="1500" b="0" strike="noStrike" spc="-1" dirty="0">
                <a:latin typeface="Arial"/>
              </a:rPr>
              <a:t>Или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 err="1" smtClean="0">
                <a:latin typeface="Arial"/>
              </a:rPr>
              <a:t>Офлоксацин</a:t>
            </a:r>
            <a:r>
              <a:rPr lang="ru-RU" sz="1500" b="0" strike="noStrike" spc="-1" dirty="0" smtClean="0">
                <a:latin typeface="Arial"/>
              </a:rPr>
              <a:t> </a:t>
            </a:r>
            <a:r>
              <a:rPr lang="ru-RU" sz="1500" b="0" strike="noStrike" spc="-1" dirty="0" err="1" smtClean="0">
                <a:latin typeface="Arial"/>
              </a:rPr>
              <a:t>Велфарм</a:t>
            </a:r>
            <a:r>
              <a:rPr lang="ru-RU" sz="1500" b="0" strike="noStrike" spc="-1" dirty="0" smtClean="0">
                <a:latin typeface="Arial"/>
              </a:rPr>
              <a:t>,(</a:t>
            </a:r>
            <a:r>
              <a:rPr lang="ru-RU" sz="1500" b="0" strike="noStrike" spc="-1" dirty="0" err="1" smtClean="0">
                <a:latin typeface="Arial"/>
              </a:rPr>
              <a:t>офломелид</a:t>
            </a:r>
            <a:r>
              <a:rPr lang="ru-RU" sz="1500" b="0" strike="noStrike" spc="-1" dirty="0" smtClean="0">
                <a:latin typeface="Arial"/>
              </a:rPr>
              <a:t>)** </a:t>
            </a:r>
            <a:r>
              <a:rPr lang="ru-RU" sz="1500" b="0" strike="noStrike" spc="-1" dirty="0">
                <a:latin typeface="Arial"/>
              </a:rPr>
              <a:t>400 мг 2 раза в сутки в течение 7 дней </a:t>
            </a:r>
          </a:p>
          <a:p>
            <a:r>
              <a:rPr lang="ru-RU" sz="1500" b="0" strike="noStrike" spc="-1" dirty="0" err="1">
                <a:latin typeface="Arial"/>
              </a:rPr>
              <a:t>или#левофлоксацин</a:t>
            </a:r>
            <a:r>
              <a:rPr lang="ru-RU" sz="1500" b="0" strike="noStrike" spc="-1" dirty="0">
                <a:latin typeface="Arial"/>
              </a:rPr>
              <a:t>** по 500 мг 1 раза в сутки течение 7 дней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 err="1">
                <a:latin typeface="Arial"/>
              </a:rPr>
              <a:t>джозамицин</a:t>
            </a:r>
            <a:r>
              <a:rPr lang="ru-RU" sz="1500" b="0" strike="noStrike" spc="-1" dirty="0">
                <a:latin typeface="Arial"/>
              </a:rPr>
              <a:t>** 500 мг 3 раза в сутки в течение 7 </a:t>
            </a:r>
            <a:r>
              <a:rPr lang="ru-RU" sz="1500" b="0" strike="noStrike" spc="-1" dirty="0" err="1">
                <a:latin typeface="Arial"/>
              </a:rPr>
              <a:t>дн</a:t>
            </a:r>
            <a:endParaRPr lang="ru-RU" sz="15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ru-RU" sz="15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>
                <a:latin typeface="Arial"/>
              </a:rPr>
              <a:t>Рекомендовано для лечения </a:t>
            </a:r>
            <a:r>
              <a:rPr lang="ru-RU" sz="1500" b="0" strike="noStrike" spc="-1" dirty="0" err="1">
                <a:latin typeface="Arial"/>
              </a:rPr>
              <a:t>хламидийной</a:t>
            </a:r>
            <a:r>
              <a:rPr lang="ru-RU" sz="1500" b="0" strike="noStrike" spc="-1" dirty="0">
                <a:latin typeface="Arial"/>
              </a:rPr>
              <a:t> инфекции верхних отделов мочеполовой системы, органов малого таза и других органов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C. </a:t>
            </a:r>
            <a:r>
              <a:rPr lang="ru-RU" sz="1500" b="0" strike="noStrike" spc="-1" dirty="0" err="1">
                <a:latin typeface="Arial"/>
              </a:rPr>
              <a:t>Trachomatis</a:t>
            </a:r>
            <a:r>
              <a:rPr lang="ru-RU" sz="1500" b="0" strike="noStrike" spc="-1" dirty="0">
                <a:latin typeface="Arial"/>
              </a:rPr>
              <a:t> пероральное назначение: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доксициклина</a:t>
            </a:r>
            <a:r>
              <a:rPr lang="ru-RU" sz="1500" b="0" strike="noStrike" spc="-1" dirty="0">
                <a:latin typeface="Arial"/>
              </a:rPr>
              <a:t>** 100 мг 2 раза в сутки в течение 14 дней Препарат противопоказан беременным.  или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офлоксацин</a:t>
            </a:r>
            <a:r>
              <a:rPr lang="ru-RU" sz="1500" b="0" strike="noStrike" spc="-1" dirty="0">
                <a:latin typeface="Arial"/>
              </a:rPr>
              <a:t>** 400 мг 2 раза в сутки в течение 14-21 дней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 err="1">
                <a:latin typeface="Arial"/>
              </a:rPr>
              <a:t>джозамицин</a:t>
            </a:r>
            <a:r>
              <a:rPr lang="ru-RU" sz="1500" b="0" strike="noStrike" spc="-1" dirty="0">
                <a:latin typeface="Arial"/>
              </a:rPr>
              <a:t>** 500 мг 3 раза в сутки в течение 14-21 дней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ru-RU" sz="15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>
                <a:latin typeface="Arial"/>
              </a:rPr>
              <a:t>Рекомендуется для лечения беременных и женщин в период лактации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C. </a:t>
            </a:r>
            <a:r>
              <a:rPr lang="ru-RU" sz="1500" b="0" strike="noStrike" spc="-1" dirty="0" err="1">
                <a:latin typeface="Arial"/>
              </a:rPr>
              <a:t>trachomatis</a:t>
            </a:r>
            <a:r>
              <a:rPr lang="ru-RU" sz="1500" b="0" strike="noStrike" spc="-1" dirty="0">
                <a:latin typeface="Arial"/>
              </a:rPr>
              <a:t> назначать перорально: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 err="1">
                <a:latin typeface="Arial"/>
              </a:rPr>
              <a:t>джозамицин</a:t>
            </a:r>
            <a:r>
              <a:rPr lang="ru-RU" sz="1500" b="0" strike="noStrike" spc="-1" dirty="0">
                <a:latin typeface="Arial"/>
              </a:rPr>
              <a:t>** 500 мг 3 раза в сутки в течение 7 дней или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 err="1" smtClean="0">
                <a:latin typeface="Arial"/>
              </a:rPr>
              <a:t>Азитромицин</a:t>
            </a:r>
            <a:r>
              <a:rPr lang="ru-RU" sz="1500" b="0" strike="noStrike" spc="-1" dirty="0" smtClean="0">
                <a:latin typeface="Arial"/>
              </a:rPr>
              <a:t> (</a:t>
            </a:r>
            <a:r>
              <a:rPr lang="ru-RU" sz="1500" b="0" strike="noStrike" spc="-1" dirty="0" err="1" smtClean="0">
                <a:latin typeface="Arial"/>
              </a:rPr>
              <a:t>азитрокс</a:t>
            </a:r>
            <a:r>
              <a:rPr lang="ru-RU" sz="1500" b="0" strike="noStrike" spc="-1" dirty="0" smtClean="0">
                <a:latin typeface="Arial"/>
              </a:rPr>
              <a:t>, </a:t>
            </a:r>
            <a:r>
              <a:rPr lang="ru-RU" sz="1500" b="0" strike="noStrike" spc="-1" dirty="0" err="1" smtClean="0">
                <a:latin typeface="Arial"/>
              </a:rPr>
              <a:t>сумамед</a:t>
            </a:r>
            <a:r>
              <a:rPr lang="ru-RU" sz="1500" b="0" strike="noStrike" spc="-1" dirty="0" smtClean="0">
                <a:latin typeface="Arial"/>
              </a:rPr>
              <a:t>, </a:t>
            </a:r>
            <a:r>
              <a:rPr lang="ru-RU" sz="1500" b="0" strike="noStrike" spc="-1" dirty="0" err="1" smtClean="0">
                <a:latin typeface="Arial"/>
              </a:rPr>
              <a:t>суматролид</a:t>
            </a:r>
            <a:r>
              <a:rPr lang="ru-RU" sz="1500" b="0" strike="noStrike" spc="-1" dirty="0" smtClean="0">
                <a:latin typeface="Arial"/>
              </a:rPr>
              <a:t>)** </a:t>
            </a:r>
            <a:r>
              <a:rPr lang="ru-RU" sz="1500" b="0" strike="noStrike" spc="-1" dirty="0">
                <a:latin typeface="Arial"/>
              </a:rPr>
              <a:t>1,0 г однократно [31, 33].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 dirty="0">
                <a:latin typeface="Arial"/>
              </a:rPr>
              <a:t>эритромицин 500 мг 4 раза в сутки в течение 7 дней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08960" y="284040"/>
            <a:ext cx="8318520" cy="37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2400" b="0" strike="noStrike" spc="-7">
                <a:solidFill>
                  <a:srgbClr val="FFFF00"/>
                </a:solidFill>
                <a:latin typeface="Microsoft Sans Serif"/>
                <a:ea typeface="DejaVu Sans"/>
              </a:rPr>
              <a:t>Последствия</a:t>
            </a:r>
            <a:r>
              <a:rPr lang="ru-RU" sz="2400" b="0" strike="noStrike" spc="1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21">
                <a:solidFill>
                  <a:srgbClr val="FFFF00"/>
                </a:solidFill>
                <a:latin typeface="Microsoft Sans Serif"/>
                <a:ea typeface="DejaVu Sans"/>
              </a:rPr>
              <a:t>заболеваний,</a:t>
            </a:r>
            <a:r>
              <a:rPr lang="ru-RU" sz="2400" b="0" strike="noStrike" spc="-12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15">
                <a:solidFill>
                  <a:srgbClr val="FFFF00"/>
                </a:solidFill>
                <a:latin typeface="Microsoft Sans Serif"/>
                <a:ea typeface="DejaVu Sans"/>
              </a:rPr>
              <a:t>передаваемых</a:t>
            </a:r>
            <a:r>
              <a:rPr lang="ru-RU" sz="2400" b="0" strike="noStrike" spc="-7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15">
                <a:solidFill>
                  <a:srgbClr val="FFFF00"/>
                </a:solidFill>
                <a:latin typeface="Microsoft Sans Serif"/>
                <a:ea typeface="DejaVu Sans"/>
              </a:rPr>
              <a:t>половым</a:t>
            </a:r>
            <a:r>
              <a:rPr lang="ru-RU" sz="2400" b="0" strike="noStrike" spc="26">
                <a:solidFill>
                  <a:srgbClr val="FFFF00"/>
                </a:solidFill>
                <a:latin typeface="Microsoft Sans Serif"/>
                <a:ea typeface="DejaVu Sans"/>
              </a:rPr>
              <a:t> </a:t>
            </a:r>
            <a:r>
              <a:rPr lang="ru-RU" sz="2400" b="0" strike="noStrike" spc="-32">
                <a:solidFill>
                  <a:srgbClr val="FFFF00"/>
                </a:solidFill>
                <a:latin typeface="Microsoft Sans Serif"/>
                <a:ea typeface="DejaVu Sans"/>
              </a:rPr>
              <a:t>путем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288000" y="936000"/>
            <a:ext cx="8494920" cy="431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Урогенитальный трихомониаз – инфекция, передаваемая половым путем, возбудителем которой является Trichomonas vaginalis.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Клиническая классификация урогенитального трихомониаза основана на локализации патологического процесса.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Трихомониаз нижнего отдела урогенитального тракта у женщин: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вульвит;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вагинит;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цервицит;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уретрит;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цистит.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Трихомониаз органов малого таза и других мочеполовых органов у женщин: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вестибулит;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парауретрит;</a:t>
            </a:r>
            <a:endParaRPr lang="ru-RU" sz="1600" b="0" strike="noStrike" spc="-1">
              <a:latin typeface="Arial"/>
            </a:endParaRPr>
          </a:p>
          <a:p>
            <a:pPr marL="12600" indent="63360">
              <a:lnSpc>
                <a:spcPct val="100000"/>
              </a:lnSpc>
              <a:spcBef>
                <a:spcPts val="99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- сальпингит.</a:t>
            </a:r>
            <a:endParaRPr lang="ru-RU" sz="1600" b="0" strike="noStrike" spc="-1">
              <a:latin typeface="Arial"/>
            </a:endParaRPr>
          </a:p>
          <a:p>
            <a:pPr marL="76320" indent="63360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288360" y="1008000"/>
            <a:ext cx="7631640" cy="572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latin typeface="Arial"/>
              </a:rPr>
              <a:t>У женщин при наличии клинических проявлений могут быть следующие </a:t>
            </a:r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субъективные</a:t>
            </a:r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Симптомы:</a:t>
            </a:r>
            <a:endParaRPr lang="ru-RU" sz="15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 </a:t>
            </a:r>
            <a:r>
              <a:rPr lang="ru-RU" sz="1500" b="0" strike="noStrike" spc="-1">
                <a:latin typeface="Arial"/>
              </a:rPr>
              <a:t>выделения из половых путей серо-желтого цвета, нередко – пенистые, с</a:t>
            </a:r>
          </a:p>
          <a:p>
            <a:r>
              <a:rPr lang="ru-RU" sz="1500" b="0" strike="noStrike" spc="-1">
                <a:latin typeface="Arial"/>
              </a:rPr>
              <a:t>неприятным запахом;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 зуд, жжение в области половых органов;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болезненность во время половых контактов (диспареуния);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зуд, жжение, болезненность при мочеиспускании (дизурия);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дискомфорт и/или боль в нижней части живота.</a:t>
            </a:r>
          </a:p>
          <a:p>
            <a:endParaRPr lang="ru-RU" sz="1500" b="0" strike="noStrike" spc="-1">
              <a:latin typeface="Arial"/>
            </a:endParaRPr>
          </a:p>
          <a:p>
            <a:r>
              <a:rPr lang="ru-RU" sz="1500" b="0" strike="noStrike" spc="-1">
                <a:solidFill>
                  <a:srgbClr val="C9211E"/>
                </a:solidFill>
                <a:latin typeface="Arial"/>
              </a:rPr>
              <a:t>Объективными симптомами заболевания у женщин являются</a:t>
            </a:r>
            <a:r>
              <a:rPr lang="ru-RU" sz="1500" b="0" strike="noStrike" spc="-1">
                <a:latin typeface="Arial"/>
              </a:rPr>
              <a:t>: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гиперемия и отечность слизистой оболочки вульвы, влагалища; серо-желтые, жидкие пенистые вагинальные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выделения с неприятным запахом; редко – эрозивно-язвенные поражения слизистой</a:t>
            </a:r>
          </a:p>
          <a:p>
            <a:r>
              <a:rPr lang="ru-RU" sz="1500" b="0" strike="noStrike" spc="-1">
                <a:latin typeface="Arial"/>
              </a:rPr>
              <a:t>оболочки половых органов, кожи внутренней поверхности бедер; петехиальные</a:t>
            </a:r>
          </a:p>
          <a:p>
            <a:r>
              <a:rPr lang="ru-RU" sz="1500" b="0" strike="noStrike" spc="-1">
                <a:latin typeface="Arial"/>
              </a:rPr>
              <a:t>кровоизлияния на слизистой оболочке влагалищной части шейки матки.</a:t>
            </a:r>
          </a:p>
        </p:txBody>
      </p:sp>
      <p:sp>
        <p:nvSpPr>
          <p:cNvPr id="177" name="TextShape 2"/>
          <p:cNvSpPr txBox="1"/>
          <p:nvPr/>
        </p:nvSpPr>
        <p:spPr>
          <a:xfrm>
            <a:off x="984960" y="360000"/>
            <a:ext cx="607104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Трихомониаз нижних отделов мочеполового тракта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0" y="205920"/>
            <a:ext cx="8647200" cy="50768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 dirty="0">
                <a:latin typeface="Arial"/>
              </a:rPr>
              <a:t>Трихомониаз органов малого таза и других мочеполовых органов</a:t>
            </a:r>
          </a:p>
          <a:p>
            <a:endParaRPr lang="ru-RU" sz="1800" b="0" strike="noStrike" spc="-1" dirty="0">
              <a:latin typeface="Arial"/>
            </a:endParaRPr>
          </a:p>
          <a:p>
            <a:r>
              <a:rPr lang="ru-RU" b="0" strike="noStrike" spc="-1" dirty="0">
                <a:solidFill>
                  <a:srgbClr val="C9211E"/>
                </a:solidFill>
                <a:latin typeface="Arial"/>
              </a:rPr>
              <a:t>Субъективными симптомами у женщин являются:</a:t>
            </a:r>
            <a:endParaRPr lang="ru-RU" b="0" strike="noStrike" spc="-1" dirty="0">
              <a:latin typeface="Arial"/>
            </a:endParaRPr>
          </a:p>
          <a:p>
            <a:r>
              <a:rPr lang="ru-RU" b="0" strike="noStrike" spc="-1" dirty="0">
                <a:latin typeface="Arial"/>
              </a:rPr>
              <a:t>- при </a:t>
            </a:r>
            <a:r>
              <a:rPr lang="ru-RU" b="0" strike="noStrike" spc="-1" dirty="0" err="1">
                <a:latin typeface="Arial"/>
              </a:rPr>
              <a:t>вестибулите</a:t>
            </a:r>
            <a:r>
              <a:rPr lang="ru-RU" b="0" strike="noStrike" spc="-1" dirty="0">
                <a:latin typeface="Arial"/>
              </a:rPr>
              <a:t>: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0" strike="noStrike" spc="-1" dirty="0">
                <a:latin typeface="Arial"/>
              </a:rPr>
              <a:t>незначительные выделения из половых путей серо-желтого цвета, нередко – пенистые, с неприятным запахом,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0" strike="noStrike" spc="-1" dirty="0">
                <a:latin typeface="Arial"/>
              </a:rPr>
              <a:t> болезненность и отечность в области вульвы.</a:t>
            </a:r>
          </a:p>
          <a:p>
            <a:endParaRPr lang="ru-RU" b="0" strike="noStrike" spc="-1" dirty="0">
              <a:latin typeface="Arial"/>
            </a:endParaRPr>
          </a:p>
          <a:p>
            <a:r>
              <a:rPr lang="ru-RU" b="0" strike="noStrike" spc="-1" dirty="0">
                <a:latin typeface="Arial"/>
              </a:rPr>
              <a:t>При формировании абсцесса железы присоединяются симптомы общей интоксикации; боли</a:t>
            </a:r>
          </a:p>
          <a:p>
            <a:r>
              <a:rPr lang="ru-RU" b="0" strike="noStrike" spc="-1" dirty="0">
                <a:latin typeface="Arial"/>
              </a:rPr>
              <a:t>усиливаются при ходьбе и в покое, принимая пульсирующий характер;</a:t>
            </a:r>
          </a:p>
          <a:p>
            <a:r>
              <a:rPr lang="ru-RU" b="0" strike="noStrike" spc="-1" dirty="0">
                <a:latin typeface="Arial"/>
              </a:rPr>
              <a:t>- при сальпингите: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0" strike="noStrike" spc="-1" dirty="0">
                <a:latin typeface="Arial"/>
              </a:rPr>
              <a:t>боль в области нижней части живота, нередко схваткообразного характера;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0" strike="noStrike" spc="-1" dirty="0">
                <a:latin typeface="Arial"/>
              </a:rPr>
              <a:t>выделения из половых путей серо-желтого цвета, нередко – пенистые, с неприятным запахом;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0" strike="noStrike" spc="-1" dirty="0">
                <a:latin typeface="Arial"/>
              </a:rPr>
              <a:t>при хроническом течении заболевания субъективные проявления менее выражены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619280" y="483480"/>
            <a:ext cx="5904000" cy="6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152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1"/>
              </a:spcBef>
            </a:pPr>
            <a:r>
              <a:rPr lang="ru-RU" sz="4400" b="1" strike="noStrike" spc="-32">
                <a:solidFill>
                  <a:srgbClr val="000000"/>
                </a:solidFill>
                <a:latin typeface="Arial"/>
                <a:ea typeface="DejaVu Sans"/>
              </a:rPr>
              <a:t>Пути</a:t>
            </a:r>
            <a:r>
              <a:rPr lang="ru-RU" sz="4400" b="1" strike="noStrike" spc="6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4400" b="1" strike="noStrike" spc="-7">
                <a:solidFill>
                  <a:srgbClr val="000000"/>
                </a:solidFill>
                <a:latin typeface="Arial"/>
                <a:ea typeface="DejaVu Sans"/>
              </a:rPr>
              <a:t>передачи</a:t>
            </a:r>
            <a:r>
              <a:rPr lang="ru-RU" sz="4400" b="1" strike="noStrike" spc="-2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4400" b="1" strike="noStrike" spc="-7">
                <a:solidFill>
                  <a:srgbClr val="000000"/>
                </a:solidFill>
                <a:latin typeface="Arial"/>
                <a:ea typeface="DejaVu Sans"/>
              </a:rPr>
              <a:t>ИППП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840" y="1218600"/>
            <a:ext cx="8409240" cy="513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>
            <a:spAutoFit/>
          </a:bodyPr>
          <a:lstStyle/>
          <a:p>
            <a:pPr marL="622440" indent="-609480">
              <a:lnSpc>
                <a:spcPct val="100000"/>
              </a:lnSpc>
              <a:spcBef>
                <a:spcPts val="105"/>
              </a:spcBef>
              <a:buClr>
                <a:srgbClr val="FFC000"/>
              </a:buClr>
              <a:buFont typeface="StarSymbol"/>
              <a:buAutoNum type="arabicPeriod"/>
            </a:pPr>
            <a:r>
              <a:rPr lang="ru-RU" sz="2800" b="1" strike="noStrike" spc="-32">
                <a:solidFill>
                  <a:srgbClr val="000000"/>
                </a:solidFill>
                <a:latin typeface="Arial"/>
                <a:ea typeface="DejaVu Sans"/>
              </a:rPr>
              <a:t>Половой</a:t>
            </a:r>
            <a:r>
              <a:rPr lang="ru-RU" sz="2800" b="1" strike="noStrike" spc="2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26">
                <a:solidFill>
                  <a:srgbClr val="000000"/>
                </a:solidFill>
                <a:latin typeface="Arial"/>
                <a:ea typeface="DejaVu Sans"/>
              </a:rPr>
              <a:t>путь</a:t>
            </a:r>
            <a:r>
              <a:rPr lang="ru-RU" sz="2800" b="1" strike="noStrike" spc="94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7">
                <a:solidFill>
                  <a:srgbClr val="000000"/>
                </a:solidFill>
                <a:latin typeface="Arial"/>
                <a:ea typeface="DejaVu Sans"/>
              </a:rPr>
              <a:t>передачи</a:t>
            </a:r>
            <a:r>
              <a:rPr lang="ru-RU" sz="28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:</a:t>
            </a:r>
            <a:r>
              <a:rPr lang="ru-RU" sz="2800" b="0" strike="noStrike" spc="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7">
                <a:solidFill>
                  <a:srgbClr val="000000"/>
                </a:solidFill>
                <a:latin typeface="Microsoft Sans Serif"/>
                <a:ea typeface="DejaVu Sans"/>
              </a:rPr>
              <a:t>любые</a:t>
            </a:r>
            <a:r>
              <a:rPr lang="ru-RU" sz="2800" b="0" strike="noStrike" spc="1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виды</a:t>
            </a:r>
            <a:r>
              <a:rPr lang="ru-RU" sz="2800" b="0" strike="noStrike" spc="2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секса</a:t>
            </a:r>
            <a:endParaRPr lang="ru-RU" sz="2800" b="0" strike="noStrike" spc="-1">
              <a:latin typeface="Arial"/>
            </a:endParaRPr>
          </a:p>
          <a:p>
            <a:pPr marL="622440" indent="-609480">
              <a:lnSpc>
                <a:spcPct val="100000"/>
              </a:lnSpc>
              <a:buClr>
                <a:srgbClr val="FFC000"/>
              </a:buClr>
              <a:buFont typeface="StarSymbol"/>
              <a:buAutoNum type="arabicPeriod"/>
            </a:pPr>
            <a:r>
              <a:rPr lang="ru-RU" sz="2800" b="1" strike="noStrike" spc="-12">
                <a:solidFill>
                  <a:srgbClr val="000000"/>
                </a:solidFill>
                <a:latin typeface="Arial"/>
                <a:ea typeface="DejaVu Sans"/>
              </a:rPr>
              <a:t>Контактно</a:t>
            </a:r>
            <a:r>
              <a:rPr lang="ru-RU" sz="2800" b="1" strike="noStrike" spc="29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1">
                <a:solidFill>
                  <a:srgbClr val="000000"/>
                </a:solidFill>
                <a:latin typeface="Arial"/>
                <a:ea typeface="DejaVu Sans"/>
              </a:rPr>
              <a:t>–</a:t>
            </a:r>
            <a:r>
              <a:rPr lang="ru-RU" sz="2800" b="1" strike="noStrike" spc="-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21">
                <a:solidFill>
                  <a:srgbClr val="000000"/>
                </a:solidFill>
                <a:latin typeface="Arial"/>
                <a:ea typeface="DejaVu Sans"/>
              </a:rPr>
              <a:t>бытовой</a:t>
            </a:r>
            <a:r>
              <a:rPr lang="ru-RU" sz="2800" b="1" strike="noStrike" spc="5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15">
                <a:solidFill>
                  <a:srgbClr val="000000"/>
                </a:solidFill>
                <a:latin typeface="Arial"/>
                <a:ea typeface="DejaVu Sans"/>
              </a:rPr>
              <a:t>путь:</a:t>
            </a:r>
            <a:r>
              <a:rPr lang="ru-RU" sz="2800" b="1" strike="noStrike" spc="94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поцелуи,</a:t>
            </a:r>
            <a:r>
              <a:rPr lang="ru-RU" sz="2800" b="0" strike="noStrike" spc="46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тесные </a:t>
            </a:r>
            <a:r>
              <a:rPr lang="ru-RU" sz="2800" b="0" strike="noStrike" spc="-73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объятия,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общее</a:t>
            </a:r>
            <a:r>
              <a:rPr lang="ru-RU" sz="2800" b="0" strike="noStrike" spc="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пользование</a:t>
            </a:r>
            <a:r>
              <a:rPr lang="ru-RU" sz="2800" b="0" strike="noStrike" spc="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зубной</a:t>
            </a:r>
            <a:r>
              <a:rPr lang="ru-RU" sz="2800" b="0" strike="noStrike" spc="2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41">
                <a:solidFill>
                  <a:srgbClr val="000000"/>
                </a:solidFill>
                <a:latin typeface="Microsoft Sans Serif"/>
                <a:ea typeface="DejaVu Sans"/>
              </a:rPr>
              <a:t>щеткой, </a:t>
            </a:r>
            <a:r>
              <a:rPr lang="ru-RU" sz="2800" b="0" strike="noStrike" spc="-3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бритвой,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26">
                <a:solidFill>
                  <a:srgbClr val="000000"/>
                </a:solidFill>
                <a:latin typeface="Microsoft Sans Serif"/>
                <a:ea typeface="DejaVu Sans"/>
              </a:rPr>
              <a:t>полотенцем,</a:t>
            </a:r>
            <a:r>
              <a:rPr lang="ru-RU" sz="2800" b="0" strike="noStrike" spc="2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35">
                <a:solidFill>
                  <a:srgbClr val="000000"/>
                </a:solidFill>
                <a:latin typeface="Microsoft Sans Serif"/>
                <a:ea typeface="DejaVu Sans"/>
              </a:rPr>
              <a:t>купание</a:t>
            </a:r>
            <a:r>
              <a:rPr lang="ru-RU" sz="2800" b="0" strike="noStrike" spc="4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1">
                <a:solidFill>
                  <a:srgbClr val="000000"/>
                </a:solidFill>
                <a:latin typeface="Microsoft Sans Serif"/>
                <a:ea typeface="DejaVu Sans"/>
              </a:rPr>
              <a:t>в</a:t>
            </a:r>
            <a:r>
              <a:rPr lang="ru-RU" sz="2800" b="0" strike="noStrike" spc="7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бассейне, </a:t>
            </a:r>
            <a:r>
              <a:rPr lang="ru-RU" sz="28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нестерилизованный</a:t>
            </a:r>
            <a:r>
              <a:rPr lang="ru-RU" sz="2800" b="0" strike="noStrike" spc="-5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35">
                <a:solidFill>
                  <a:srgbClr val="000000"/>
                </a:solidFill>
                <a:latin typeface="Microsoft Sans Serif"/>
                <a:ea typeface="DejaVu Sans"/>
              </a:rPr>
              <a:t>медицинский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инструмент</a:t>
            </a:r>
            <a:endParaRPr lang="ru-RU" sz="2800" b="0" strike="noStrike" spc="-1">
              <a:latin typeface="Arial"/>
            </a:endParaRPr>
          </a:p>
          <a:p>
            <a:pPr marL="408960" indent="-408240">
              <a:lnSpc>
                <a:spcPct val="100000"/>
              </a:lnSpc>
              <a:spcBef>
                <a:spcPts val="11"/>
              </a:spcBef>
              <a:buClr>
                <a:srgbClr val="FFC000"/>
              </a:buClr>
              <a:buFont typeface="StarSymbol"/>
              <a:buAutoNum type="arabicPeriod"/>
            </a:pPr>
            <a:r>
              <a:rPr lang="ru-RU" sz="2800" b="1" strike="noStrike" spc="-7">
                <a:solidFill>
                  <a:srgbClr val="000000"/>
                </a:solidFill>
                <a:latin typeface="Arial"/>
                <a:ea typeface="DejaVu Sans"/>
              </a:rPr>
              <a:t>Внутриутробный</a:t>
            </a:r>
            <a:r>
              <a:rPr lang="ru-RU" sz="2800" b="1" strike="noStrike" spc="69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15">
                <a:solidFill>
                  <a:srgbClr val="000000"/>
                </a:solidFill>
                <a:latin typeface="Arial"/>
                <a:ea typeface="DejaVu Sans"/>
              </a:rPr>
              <a:t>путь:</a:t>
            </a:r>
            <a:r>
              <a:rPr lang="ru-RU" sz="2800" b="1" strike="noStrike" spc="92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при</a:t>
            </a:r>
            <a:r>
              <a:rPr lang="ru-RU" sz="2800" b="0" strike="noStrike" spc="2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родах,</a:t>
            </a:r>
            <a:r>
              <a:rPr lang="ru-RU" sz="2800" b="0" strike="noStrike" spc="66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46">
                <a:solidFill>
                  <a:srgbClr val="000000"/>
                </a:solidFill>
                <a:latin typeface="Microsoft Sans Serif"/>
                <a:ea typeface="DejaVu Sans"/>
              </a:rPr>
              <a:t>через </a:t>
            </a:r>
            <a:r>
              <a:rPr lang="ru-RU" sz="2800" b="0" strike="noStrike" spc="-73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плаценту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во</a:t>
            </a:r>
            <a:r>
              <a:rPr lang="ru-RU" sz="2800" b="0" strike="noStrike" spc="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время</a:t>
            </a:r>
            <a:r>
              <a:rPr lang="ru-RU" sz="2800" b="0" strike="noStrike" spc="2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беременности</a:t>
            </a:r>
            <a:endParaRPr lang="ru-RU" sz="2800" b="0" strike="noStrike" spc="-1">
              <a:latin typeface="Arial"/>
            </a:endParaRPr>
          </a:p>
          <a:p>
            <a:pPr marL="408960" indent="-408240" algn="just">
              <a:lnSpc>
                <a:spcPct val="100000"/>
              </a:lnSpc>
              <a:buClr>
                <a:srgbClr val="FFC000"/>
              </a:buClr>
              <a:buFont typeface="Microsoft Sans Serif"/>
              <a:buAutoNum type="arabicPeriod"/>
            </a:pPr>
            <a:r>
              <a:rPr lang="ru-RU" sz="2800" b="1" strike="noStrike" spc="-7">
                <a:solidFill>
                  <a:srgbClr val="000000"/>
                </a:solidFill>
                <a:latin typeface="Arial"/>
                <a:ea typeface="DejaVu Sans"/>
              </a:rPr>
              <a:t>Парентеральный </a:t>
            </a:r>
            <a:r>
              <a:rPr lang="ru-RU" sz="2800" b="1" strike="noStrike" spc="-21">
                <a:solidFill>
                  <a:srgbClr val="000000"/>
                </a:solidFill>
                <a:latin typeface="Arial"/>
                <a:ea typeface="DejaVu Sans"/>
              </a:rPr>
              <a:t>путь</a:t>
            </a:r>
            <a:r>
              <a:rPr lang="ru-RU" sz="2800" b="0" strike="noStrike" spc="-21">
                <a:solidFill>
                  <a:srgbClr val="000000"/>
                </a:solidFill>
                <a:latin typeface="Microsoft Sans Serif"/>
                <a:ea typeface="DejaVu Sans"/>
              </a:rPr>
              <a:t>: </a:t>
            </a:r>
            <a:r>
              <a:rPr lang="ru-RU" sz="28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попадание </a:t>
            </a:r>
            <a:r>
              <a:rPr lang="ru-RU" sz="2800" b="0" strike="noStrike" spc="-32">
                <a:solidFill>
                  <a:srgbClr val="000000"/>
                </a:solidFill>
                <a:latin typeface="Microsoft Sans Serif"/>
                <a:ea typeface="DejaVu Sans"/>
              </a:rPr>
              <a:t>инфекции </a:t>
            </a:r>
            <a:r>
              <a:rPr lang="ru-RU" sz="2800" b="0" strike="noStrike" spc="1">
                <a:solidFill>
                  <a:srgbClr val="000000"/>
                </a:solidFill>
                <a:latin typeface="Microsoft Sans Serif"/>
                <a:ea typeface="DejaVu Sans"/>
              </a:rPr>
              <a:t>в </a:t>
            </a:r>
            <a:r>
              <a:rPr lang="ru-RU" sz="2800" b="0" strike="noStrike" spc="-73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35">
                <a:solidFill>
                  <a:srgbClr val="000000"/>
                </a:solidFill>
                <a:latin typeface="Microsoft Sans Serif"/>
                <a:ea typeface="DejaVu Sans"/>
              </a:rPr>
              <a:t>кровь 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и на 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слизистые </a:t>
            </a:r>
            <a:r>
              <a:rPr lang="ru-RU" sz="2800" b="0" strike="noStrike" spc="-7">
                <a:solidFill>
                  <a:srgbClr val="000000"/>
                </a:solidFill>
                <a:latin typeface="Microsoft Sans Serif"/>
                <a:ea typeface="DejaVu Sans"/>
              </a:rPr>
              <a:t>(внутривенное </a:t>
            </a:r>
            <a:r>
              <a:rPr lang="ru-RU" sz="28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введение </a:t>
            </a:r>
            <a:r>
              <a:rPr lang="ru-RU" sz="2800" b="0" strike="noStrike" spc="-73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41">
                <a:solidFill>
                  <a:srgbClr val="000000"/>
                </a:solidFill>
                <a:latin typeface="Microsoft Sans Serif"/>
                <a:ea typeface="DejaVu Sans"/>
              </a:rPr>
              <a:t>наркотиков,</a:t>
            </a:r>
            <a:r>
              <a:rPr lang="ru-RU" sz="2800" b="0" strike="noStrike" spc="9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">
                <a:solidFill>
                  <a:srgbClr val="000000"/>
                </a:solidFill>
                <a:latin typeface="Microsoft Sans Serif"/>
                <a:ea typeface="DejaVu Sans"/>
              </a:rPr>
              <a:t>нестерильное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переливание</a:t>
            </a:r>
            <a:r>
              <a:rPr lang="ru-RU" sz="2800" b="0" strike="noStrike" spc="2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32">
                <a:solidFill>
                  <a:srgbClr val="000000"/>
                </a:solidFill>
                <a:latin typeface="Microsoft Sans Serif"/>
                <a:ea typeface="DejaVu Sans"/>
              </a:rPr>
              <a:t>крови)</a:t>
            </a:r>
            <a:endParaRPr lang="ru-RU" sz="2800" b="0" strike="noStrike" spc="-1">
              <a:latin typeface="Arial"/>
            </a:endParaRPr>
          </a:p>
          <a:p>
            <a:pPr marL="408960" indent="-408240" algn="just">
              <a:lnSpc>
                <a:spcPct val="100000"/>
              </a:lnSpc>
              <a:spcBef>
                <a:spcPts val="6"/>
              </a:spcBef>
              <a:buClr>
                <a:srgbClr val="FFC000"/>
              </a:buClr>
              <a:buFont typeface="Microsoft Sans Serif"/>
              <a:buAutoNum type="arabicPeriod"/>
            </a:pPr>
            <a:r>
              <a:rPr lang="ru-RU" sz="2800" b="1" strike="noStrike" spc="-26">
                <a:solidFill>
                  <a:srgbClr val="000000"/>
                </a:solidFill>
                <a:latin typeface="Arial"/>
                <a:ea typeface="DejaVu Sans"/>
              </a:rPr>
              <a:t>Другие </a:t>
            </a:r>
            <a:r>
              <a:rPr lang="ru-RU" sz="2800" b="1" strike="noStrike" spc="-15">
                <a:solidFill>
                  <a:srgbClr val="000000"/>
                </a:solidFill>
                <a:latin typeface="Arial"/>
                <a:ea typeface="DejaVu Sans"/>
              </a:rPr>
              <a:t>пути: </a:t>
            </a:r>
            <a:r>
              <a:rPr lang="ru-RU" sz="2800" b="0" strike="noStrike" spc="-46">
                <a:solidFill>
                  <a:srgbClr val="000000"/>
                </a:solidFill>
                <a:latin typeface="Microsoft Sans Serif"/>
                <a:ea typeface="DejaVu Sans"/>
              </a:rPr>
              <a:t>через слюну, </a:t>
            </a:r>
            <a:r>
              <a:rPr lang="ru-RU" sz="2800" b="0" strike="noStrike" spc="-100">
                <a:solidFill>
                  <a:srgbClr val="000000"/>
                </a:solidFill>
                <a:latin typeface="Microsoft Sans Serif"/>
                <a:ea typeface="DejaVu Sans"/>
              </a:rPr>
              <a:t>мочу, 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выделения </a:t>
            </a:r>
            <a:r>
              <a:rPr lang="ru-RU" sz="2800" b="0" strike="noStrike" spc="-60">
                <a:solidFill>
                  <a:srgbClr val="000000"/>
                </a:solidFill>
                <a:latin typeface="Microsoft Sans Serif"/>
                <a:ea typeface="DejaVu Sans"/>
              </a:rPr>
              <a:t>из </a:t>
            </a:r>
            <a:r>
              <a:rPr lang="ru-RU" sz="2800" b="0" strike="noStrike" spc="-732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2">
                <a:solidFill>
                  <a:srgbClr val="000000"/>
                </a:solidFill>
                <a:latin typeface="Microsoft Sans Serif"/>
                <a:ea typeface="DejaVu Sans"/>
              </a:rPr>
              <a:t>половых</a:t>
            </a:r>
            <a:r>
              <a:rPr lang="ru-RU" sz="2800" b="0" strike="noStrike" spc="4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15">
                <a:solidFill>
                  <a:srgbClr val="000000"/>
                </a:solidFill>
                <a:latin typeface="Microsoft Sans Serif"/>
                <a:ea typeface="DejaVu Sans"/>
              </a:rPr>
              <a:t>органов,</a:t>
            </a:r>
            <a:r>
              <a:rPr lang="ru-RU" sz="2800" b="0" strike="noStrike" spc="1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32">
                <a:solidFill>
                  <a:srgbClr val="000000"/>
                </a:solidFill>
                <a:latin typeface="Microsoft Sans Serif"/>
                <a:ea typeface="DejaVu Sans"/>
              </a:rPr>
              <a:t>грудное</a:t>
            </a:r>
            <a:r>
              <a:rPr lang="ru-RU" sz="2800" b="0" strike="noStrike" spc="55">
                <a:solidFill>
                  <a:srgbClr val="000000"/>
                </a:solidFill>
                <a:latin typeface="Microsoft Sans Serif"/>
                <a:ea typeface="DejaVu Sans"/>
              </a:rPr>
              <a:t> </a:t>
            </a:r>
            <a:r>
              <a:rPr lang="ru-RU" sz="2800" b="0" strike="noStrike" spc="-46">
                <a:solidFill>
                  <a:srgbClr val="000000"/>
                </a:solidFill>
                <a:latin typeface="Microsoft Sans Serif"/>
                <a:ea typeface="DejaVu Sans"/>
              </a:rPr>
              <a:t>молоко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5029" y="1010083"/>
            <a:ext cx="700729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pc="-1" dirty="0">
                <a:solidFill>
                  <a:srgbClr val="C9211E"/>
                </a:solidFill>
              </a:rPr>
              <a:t>Объективными симптомами у женщин являются:</a:t>
            </a:r>
            <a:endParaRPr lang="ru-RU" spc="-1" dirty="0"/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pc="-1" dirty="0"/>
              <a:t>- при </a:t>
            </a:r>
            <a:r>
              <a:rPr lang="ru-RU" spc="-1" dirty="0" err="1"/>
              <a:t>вестибулите</a:t>
            </a:r>
            <a:r>
              <a:rPr lang="ru-RU" spc="-1" dirty="0"/>
              <a:t>: незначительные серо-желтые, жидкие выделения из половых путей,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pc="-1" dirty="0"/>
              <a:t> гиперемия наружных отверстий протоков вестибулярных желез,  болезненность и отечность протоков при пальпации.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/>
              <a:t>При формировании абсцесса железы – общая и местная гипертермия, при пальпации железы наблюдаются скудные выделения серо-желтого цвета; определяется четко ограниченная инфильтрация, гиперемия и выраженная болезненность в зоне проекции протока;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pc="-1" dirty="0"/>
              <a:t>- при сальпингите: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pc="-1" dirty="0"/>
              <a:t>при остром течении воспалительного процесса – увеличенные, болезненные при пальпации маточные трубы, укорочение сводов влагалища, серо-желтые, жидкие пенистые выделения из цервикального канала;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pc="-1" dirty="0"/>
              <a:t>при хроническом течении заболевания – незначительная болезненность, уплотнение маточных труб..</a:t>
            </a:r>
            <a:endParaRPr lang="ru-RU" spc="-1" dirty="0"/>
          </a:p>
        </p:txBody>
      </p:sp>
    </p:spTree>
    <p:extLst>
      <p:ext uri="{BB962C8B-B14F-4D97-AF65-F5344CB8AC3E}">
        <p14:creationId xmlns:p14="http://schemas.microsoft.com/office/powerpoint/2010/main" val="2169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366920" y="445320"/>
            <a:ext cx="554508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Лабораторные диагностические исследования</a:t>
            </a:r>
          </a:p>
        </p:txBody>
      </p:sp>
      <p:sp>
        <p:nvSpPr>
          <p:cNvPr id="180" name="TextShape 2"/>
          <p:cNvSpPr txBox="1"/>
          <p:nvPr/>
        </p:nvSpPr>
        <p:spPr>
          <a:xfrm>
            <a:off x="432000" y="1213920"/>
            <a:ext cx="8270640" cy="4186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>
                <a:latin typeface="Arial"/>
              </a:rPr>
              <a:t>Рекомендуется лабораторное подтверждение урогенитального трихомониаза</a:t>
            </a:r>
          </a:p>
          <a:p>
            <a:r>
              <a:rPr lang="ru-RU" sz="1500" b="0" strike="noStrike" spc="-1">
                <a:latin typeface="Arial"/>
              </a:rPr>
              <a:t>пациентам молекулярно-биологическими методами, направленными на обнаружение</a:t>
            </a:r>
          </a:p>
          <a:p>
            <a:r>
              <a:rPr lang="ru-RU" sz="1500" b="0" strike="noStrike" spc="-1">
                <a:latin typeface="Arial"/>
              </a:rPr>
              <a:t>специфических фрагментов ДНК и/или РНК T. vaginalis, с использованием тест-систем,</a:t>
            </a:r>
          </a:p>
          <a:p>
            <a:r>
              <a:rPr lang="ru-RU" sz="1500" b="0" strike="noStrike" spc="-1">
                <a:latin typeface="Arial"/>
              </a:rPr>
              <a:t>разрешенных к медицинскому применению в Российской Федерации (ПЦР, NASBA):</a:t>
            </a:r>
          </a:p>
          <a:p>
            <a:endParaRPr lang="ru-RU" sz="15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>
                <a:latin typeface="Arial"/>
              </a:rPr>
              <a:t>молекулярно-биологическое исследование отделяемого из уретры на трихомонас вагиналис (Trichomonas vaginalis)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>
                <a:latin typeface="Arial"/>
              </a:rPr>
              <a:t>и/или молекулярно-биологическое исследование отделяемого</a:t>
            </a:r>
          </a:p>
          <a:p>
            <a:r>
              <a:rPr lang="ru-RU" sz="1500" b="0" strike="noStrike" spc="-1">
                <a:latin typeface="Arial"/>
              </a:rPr>
              <a:t>слизистых оболочек женских половых органов на трихомонас вагиналис (Trichomonas</a:t>
            </a:r>
          </a:p>
          <a:p>
            <a:r>
              <a:rPr lang="ru-RU" sz="1500" b="0" strike="noStrike" spc="-1">
                <a:latin typeface="Arial"/>
              </a:rPr>
              <a:t>vaginalis)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1500" b="0" strike="noStrike" spc="-1">
                <a:latin typeface="Arial"/>
              </a:rPr>
              <a:t>и/или молекулярно-биологическое исследование мочи на трихомонас вагиналис</a:t>
            </a:r>
          </a:p>
          <a:p>
            <a:r>
              <a:rPr lang="ru-RU" sz="1500" b="0" strike="noStrike" spc="-1">
                <a:latin typeface="Arial"/>
              </a:rPr>
              <a:t>(Trichomonas vaginalis)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1440000" y="216000"/>
            <a:ext cx="304596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Консервативное лечение</a:t>
            </a:r>
          </a:p>
        </p:txBody>
      </p:sp>
      <p:sp>
        <p:nvSpPr>
          <p:cNvPr id="182" name="TextShape 2"/>
          <p:cNvSpPr txBox="1"/>
          <p:nvPr/>
        </p:nvSpPr>
        <p:spPr>
          <a:xfrm>
            <a:off x="72000" y="792000"/>
            <a:ext cx="8280000" cy="586168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500" b="0" strike="noStrike" spc="-1" dirty="0">
                <a:latin typeface="Arial"/>
              </a:rPr>
              <a:t>Рекомендуется для лечения трихомониаза нижнего отдела мочеполовой системы</a:t>
            </a:r>
          </a:p>
          <a:p>
            <a:r>
              <a:rPr lang="ru-RU" sz="1500" b="0" strike="noStrike" spc="-1" dirty="0">
                <a:latin typeface="Arial"/>
              </a:rPr>
              <a:t>назначать перорально один из следующих препаратов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T. </a:t>
            </a:r>
            <a:r>
              <a:rPr lang="ru-RU" sz="1500" b="0" strike="noStrike" spc="-1" dirty="0" err="1">
                <a:latin typeface="Arial"/>
              </a:rPr>
              <a:t>vaginalis</a:t>
            </a:r>
            <a:r>
              <a:rPr lang="ru-RU" sz="1500" b="0" strike="noStrike" spc="-1" dirty="0">
                <a:latin typeface="Arial"/>
              </a:rPr>
              <a:t> и</a:t>
            </a:r>
          </a:p>
          <a:p>
            <a:r>
              <a:rPr lang="ru-RU" sz="1500" b="0" strike="noStrike" spc="-1" dirty="0">
                <a:latin typeface="Arial"/>
              </a:rPr>
              <a:t>клинического выздоровления:</a:t>
            </a:r>
          </a:p>
          <a:p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метронидазол</a:t>
            </a:r>
            <a:r>
              <a:rPr lang="ru-RU" sz="1500" b="0" strike="noStrike" spc="-1" dirty="0">
                <a:latin typeface="Arial"/>
              </a:rPr>
              <a:t>** 500 мг 2 раза в сутки в течение 7 дней или </a:t>
            </a:r>
          </a:p>
          <a:p>
            <a:r>
              <a:rPr lang="ru-RU" sz="1500" b="0" strike="noStrike" spc="-1" dirty="0" err="1">
                <a:latin typeface="Arial"/>
              </a:rPr>
              <a:t>метронидазол</a:t>
            </a:r>
            <a:r>
              <a:rPr lang="ru-RU" sz="1500" b="0" strike="noStrike" spc="-1" dirty="0">
                <a:latin typeface="Arial"/>
              </a:rPr>
              <a:t>** 2,0 г однократно </a:t>
            </a:r>
          </a:p>
          <a:p>
            <a:r>
              <a:rPr lang="ru-RU" sz="1500" b="0" strike="noStrike" spc="-1" dirty="0">
                <a:latin typeface="Arial"/>
              </a:rPr>
              <a:t>или</a:t>
            </a:r>
          </a:p>
          <a:p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тинидазол</a:t>
            </a:r>
            <a:r>
              <a:rPr lang="ru-RU" sz="1500" b="0" strike="noStrike" spc="-1" dirty="0">
                <a:latin typeface="Arial"/>
              </a:rPr>
              <a:t> 500 мг 2 раза в сутки в течение 5 дней</a:t>
            </a:r>
          </a:p>
          <a:p>
            <a:r>
              <a:rPr lang="ru-RU" sz="1500" b="0" strike="noStrike" spc="-1" dirty="0">
                <a:latin typeface="Arial"/>
              </a:rPr>
              <a:t>или</a:t>
            </a:r>
          </a:p>
          <a:p>
            <a:r>
              <a:rPr lang="ru-RU" sz="1500" b="0" strike="noStrike" spc="-1" dirty="0" err="1">
                <a:latin typeface="Arial"/>
              </a:rPr>
              <a:t>тинидазол</a:t>
            </a:r>
            <a:r>
              <a:rPr lang="ru-RU" sz="1500" b="0" strike="noStrike" spc="-1" dirty="0">
                <a:latin typeface="Arial"/>
              </a:rPr>
              <a:t> 2,0 г однократно</a:t>
            </a:r>
          </a:p>
          <a:p>
            <a:r>
              <a:rPr lang="ru-RU" sz="1500" b="0" strike="noStrike" spc="-1" dirty="0">
                <a:latin typeface="Arial"/>
              </a:rPr>
              <a:t>или</a:t>
            </a:r>
          </a:p>
          <a:p>
            <a:r>
              <a:rPr lang="ru-RU" sz="1500" b="0" strike="noStrike" spc="-1" dirty="0" err="1">
                <a:latin typeface="Arial"/>
              </a:rPr>
              <a:t>орнидазол</a:t>
            </a:r>
            <a:r>
              <a:rPr lang="ru-RU" sz="1500" b="0" strike="noStrike" spc="-1" dirty="0">
                <a:latin typeface="Arial"/>
              </a:rPr>
              <a:t> </a:t>
            </a:r>
            <a:r>
              <a:rPr lang="ru-RU" sz="1500" b="0" strike="noStrike" spc="-1" dirty="0" smtClean="0">
                <a:latin typeface="Arial"/>
              </a:rPr>
              <a:t>(</a:t>
            </a:r>
            <a:r>
              <a:rPr lang="ru-RU" sz="1500" b="0" strike="noStrike" spc="-1" dirty="0" err="1" smtClean="0">
                <a:latin typeface="Arial"/>
              </a:rPr>
              <a:t>дазолик</a:t>
            </a:r>
            <a:r>
              <a:rPr lang="ru-RU" sz="1500" b="0" strike="noStrike" spc="-1" dirty="0" smtClean="0">
                <a:latin typeface="Arial"/>
              </a:rPr>
              <a:t>)500 </a:t>
            </a:r>
            <a:r>
              <a:rPr lang="ru-RU" sz="1500" b="0" strike="noStrike" spc="-1" dirty="0">
                <a:latin typeface="Arial"/>
              </a:rPr>
              <a:t>мг 2 раза в сутки в течение 5 дней \</a:t>
            </a:r>
          </a:p>
          <a:p>
            <a:r>
              <a:rPr lang="ru-RU" sz="1500" b="0" strike="noStrike" spc="-1" dirty="0">
                <a:latin typeface="Arial"/>
              </a:rPr>
              <a:t>или</a:t>
            </a:r>
          </a:p>
          <a:p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орнидазол</a:t>
            </a:r>
            <a:r>
              <a:rPr lang="ru-RU" sz="1500" b="0" strike="noStrike" spc="-1" dirty="0">
                <a:latin typeface="Arial"/>
              </a:rPr>
              <a:t> 1,5 г однократно</a:t>
            </a:r>
          </a:p>
          <a:p>
            <a:endParaRPr lang="ru-RU" sz="1500" b="0" strike="noStrike" spc="-1" dirty="0">
              <a:latin typeface="Arial"/>
            </a:endParaRPr>
          </a:p>
          <a:p>
            <a:r>
              <a:rPr lang="ru-RU" sz="1500" b="0" strike="noStrike" spc="-1" dirty="0">
                <a:latin typeface="Arial"/>
              </a:rPr>
              <a:t>Рекомендуется для лечения беременных с целью </a:t>
            </a:r>
            <a:r>
              <a:rPr lang="ru-RU" sz="1500" b="0" strike="noStrike" spc="-1" dirty="0" err="1">
                <a:latin typeface="Arial"/>
              </a:rPr>
              <a:t>эрадикации</a:t>
            </a:r>
            <a:r>
              <a:rPr lang="ru-RU" sz="1500" b="0" strike="noStrike" spc="-1" dirty="0">
                <a:latin typeface="Arial"/>
              </a:rPr>
              <a:t> T. </a:t>
            </a:r>
            <a:r>
              <a:rPr lang="ru-RU" sz="1500" b="0" strike="noStrike" spc="-1" dirty="0" err="1">
                <a:latin typeface="Arial"/>
              </a:rPr>
              <a:t>vaginalis</a:t>
            </a:r>
            <a:r>
              <a:rPr lang="ru-RU" sz="1500" b="0" strike="noStrike" spc="-1" dirty="0">
                <a:latin typeface="Arial"/>
              </a:rPr>
              <a:t> и</a:t>
            </a:r>
          </a:p>
          <a:p>
            <a:r>
              <a:rPr lang="ru-RU" sz="1500" b="0" strike="noStrike" spc="-1" dirty="0">
                <a:latin typeface="Arial"/>
              </a:rPr>
              <a:t>клинического выздоровления назначать перорально один из следующих препаратов:</a:t>
            </a:r>
          </a:p>
          <a:p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 smtClean="0">
                <a:latin typeface="Arial"/>
              </a:rPr>
              <a:t>метронидазол</a:t>
            </a:r>
            <a:r>
              <a:rPr lang="ru-RU" sz="1500" b="0" strike="noStrike" spc="-1" dirty="0" smtClean="0">
                <a:latin typeface="Arial"/>
              </a:rPr>
              <a:t> (</a:t>
            </a:r>
            <a:r>
              <a:rPr lang="ru-RU" sz="1500" b="0" strike="noStrike" spc="-1" dirty="0" err="1" smtClean="0">
                <a:latin typeface="Arial"/>
              </a:rPr>
              <a:t>метрогил</a:t>
            </a:r>
            <a:r>
              <a:rPr lang="ru-RU" sz="1500" b="0" strike="noStrike" spc="-1" dirty="0" smtClean="0">
                <a:latin typeface="Arial"/>
              </a:rPr>
              <a:t>)** </a:t>
            </a:r>
            <a:r>
              <a:rPr lang="ru-RU" sz="1500" b="0" strike="noStrike" spc="-1" dirty="0">
                <a:latin typeface="Arial"/>
              </a:rPr>
              <a:t>500 мг 2 раза в сутки в течение 7 дней</a:t>
            </a:r>
          </a:p>
          <a:p>
            <a:r>
              <a:rPr lang="ru-RU" sz="1500" b="0" strike="noStrike" spc="-1" dirty="0">
                <a:latin typeface="Arial"/>
              </a:rPr>
              <a:t>или</a:t>
            </a:r>
          </a:p>
          <a:p>
            <a:r>
              <a:rPr lang="ru-RU" sz="1500" b="0" strike="noStrike" spc="-1" dirty="0">
                <a:latin typeface="Arial"/>
              </a:rPr>
              <a:t>#</a:t>
            </a:r>
            <a:r>
              <a:rPr lang="ru-RU" sz="1500" b="0" strike="noStrike" spc="-1" dirty="0" err="1">
                <a:latin typeface="Arial"/>
              </a:rPr>
              <a:t>метронидазол</a:t>
            </a:r>
            <a:r>
              <a:rPr lang="ru-RU" sz="1500" b="0" strike="noStrike" spc="-1" dirty="0">
                <a:latin typeface="Arial"/>
              </a:rPr>
              <a:t>** 2,0 г однократно \</a:t>
            </a:r>
          </a:p>
          <a:p>
            <a:endParaRPr lang="ru-RU" sz="1500" b="0" strike="noStrike" spc="-1" dirty="0">
              <a:latin typeface="Arial"/>
            </a:endParaRPr>
          </a:p>
          <a:p>
            <a:r>
              <a:rPr lang="ru-RU" sz="1500" b="0" strike="noStrike" spc="-1" dirty="0">
                <a:latin typeface="Arial"/>
              </a:rPr>
              <a:t>Комментарии: применение </a:t>
            </a:r>
            <a:r>
              <a:rPr lang="ru-RU" sz="1500" b="0" strike="noStrike" spc="-1" dirty="0" err="1">
                <a:latin typeface="Arial"/>
              </a:rPr>
              <a:t>метронидазола</a:t>
            </a:r>
            <a:r>
              <a:rPr lang="ru-RU" sz="1500" b="0" strike="noStrike" spc="-1" dirty="0">
                <a:latin typeface="Arial"/>
              </a:rPr>
              <a:t>**, возможно не ранее 2 триместра</a:t>
            </a:r>
          </a:p>
          <a:p>
            <a:r>
              <a:rPr lang="ru-RU" sz="1500" b="0" strike="noStrike" spc="-1" dirty="0">
                <a:latin typeface="Arial"/>
              </a:rPr>
              <a:t>беременности с учетом его влияния на плод при участии врачей-акушеров-гинекологов.</a:t>
            </a:r>
          </a:p>
          <a:p>
            <a:r>
              <a:rPr lang="ru-RU" sz="1500" b="0" strike="noStrike" spc="-1" dirty="0">
                <a:latin typeface="Arial"/>
              </a:rPr>
              <a:t>Одновременно с пероральными препаратами возможно применение препаратов с</a:t>
            </a:r>
          </a:p>
          <a:p>
            <a:r>
              <a:rPr lang="ru-RU" sz="1500" b="0" strike="noStrike" spc="-1" dirty="0" err="1">
                <a:latin typeface="Arial"/>
              </a:rPr>
              <a:t>противопротозойным</a:t>
            </a:r>
            <a:r>
              <a:rPr lang="ru-RU" sz="1500" b="0" strike="noStrike" spc="-1" dirty="0">
                <a:latin typeface="Arial"/>
              </a:rPr>
              <a:t> и антибактериальным действием для местного применения в</a:t>
            </a:r>
          </a:p>
          <a:p>
            <a:r>
              <a:rPr lang="ru-RU" sz="1500" b="0" strike="noStrike" spc="-1" dirty="0">
                <a:latin typeface="Arial"/>
              </a:rPr>
              <a:t>гинекологии.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2720" y="1375560"/>
            <a:ext cx="8854920" cy="447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C9211E"/>
                </a:solidFill>
                <a:latin typeface="Arial"/>
                <a:ea typeface="DejaVu Sans"/>
              </a:rPr>
              <a:t>ПОКАЗАНИЯ К ОБСЛЕДОВАНИЮ НА ИППП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■ клинические и/или лабораторные признаки воспалительного процесса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органов урогенитального тракта;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■ предгравидарное обследование половых партнеров;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■ обследование женщин во время беременности;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■ предстоящие оперативные (инвазивные) манипуляции на органах малого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таза;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■ перинатальные потери и бесплодие в анамнезе;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■ половой контакт с партнером больным ИППП;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■ сексуальное насилие.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720000" y="733320"/>
            <a:ext cx="7683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Урогенитальные заболевания, вызванные Mycoplasma genitalium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303120" y="2304000"/>
            <a:ext cx="855252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Mycoplasma genitalium – патогенный микроорганизм, способный вызывать уретрит у лиц обоего пола, цервицит и воспалительные заболевания органов малого таза у женщин.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126720" y="4104000"/>
            <a:ext cx="894492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Mycoplasma hominis, Ureaplasma urealyticum, Ureaplasmaparvum – условно-патогенные микроорганизмы, которые при реализации своих патогенных свойств способны вызывать уретрит, цервицит, цистит, а также осложнения течения беременности, послеродовые и послеабортные осложнения.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4000" y="783360"/>
            <a:ext cx="8927640" cy="38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57000" lnSpcReduction="10000"/>
          </a:bodyPr>
          <a:lstStyle/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Mycoplasmagenitalium</a:t>
            </a:r>
            <a:endParaRPr lang="ru-RU" sz="4679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4679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lang="ru-RU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. genitalium принадлежит к подвижным видам бактерий, имеет колбообразную форму и удлиненную терминальную структуру, используемую для обеспечения скользящего движения, внедрения в слои слизи, покрывающие эпителиальные клетки, прикрепления к поверхности клеток и проникновения в них. 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Способность M. genitalium к прикреплению к поверхности эукариотических клеток определяется рецепторами, которые содержат нейраминовую кислоту, что обусловливает выраженное цитопатогенное действие и формирование клеточного воспалительного ответа</a:t>
            </a:r>
            <a:endParaRPr lang="ru-RU" sz="3200" b="0" strike="noStrike" spc="-1">
              <a:latin typeface="Arial"/>
            </a:endParaRPr>
          </a:p>
        </p:txBody>
      </p:sp>
      <p:pic>
        <p:nvPicPr>
          <p:cNvPr id="128" name="Рисунок 175"/>
          <p:cNvPicPr/>
          <p:nvPr/>
        </p:nvPicPr>
        <p:blipFill>
          <a:blip r:embed="rId2"/>
          <a:stretch/>
        </p:blipFill>
        <p:spPr>
          <a:xfrm>
            <a:off x="4675680" y="4752000"/>
            <a:ext cx="3027960" cy="184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32000" y="1584000"/>
            <a:ext cx="8351640" cy="418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55000" lnSpcReduction="10000"/>
          </a:bodyPr>
          <a:lstStyle/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M. genitalium обладают тропизмом к цилиндрическому эпителию и способны поражать слизистую оболочку уретры и цервикального канала. </a:t>
            </a:r>
            <a:endParaRPr lang="ru-RU" sz="4679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4679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Инфицирование M. genitalium взрослых лиц происходит  половым путем, детей – интранатальным и половым путями. Обсуждается вопрос об этиологической роли M. genitalium в развитии эпидидимита и простатита, но убедительных доказательств по данному вопросу на настоящий момент не получено.</a:t>
            </a:r>
            <a:endParaRPr lang="ru-RU" sz="4679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792000" y="504000"/>
            <a:ext cx="7683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Урогенитальные заболевания, вызванные Mycoplasma genitalium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15560" y="193680"/>
            <a:ext cx="8164080" cy="19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440" b="0" strike="noStrike" spc="-1">
                <a:solidFill>
                  <a:srgbClr val="000000"/>
                </a:solidFill>
                <a:latin typeface="Arial"/>
                <a:ea typeface="DejaVu Sans"/>
              </a:rPr>
              <a:t>Классификация заболевания</a:t>
            </a:r>
            <a:endParaRPr lang="ru-RU" sz="644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216000" y="2232000"/>
            <a:ext cx="8135640" cy="38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Общепринятой клинической классификации не существует. По локализации патологического процесса выделяют:</a:t>
            </a:r>
            <a:endParaRPr lang="ru-RU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Неосложненные клинические формы:</a:t>
            </a:r>
            <a:endParaRPr lang="ru-RU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Уретрит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вызванныйM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ru-RU" sz="1400" b="0" strike="noStrike" spc="-1" dirty="0">
              <a:latin typeface="Arial"/>
            </a:endParaRPr>
          </a:p>
          <a:p>
            <a:pPr marL="216000" indent="-215640" algn="just">
              <a:lnSpc>
                <a:spcPct val="100000"/>
              </a:lnSpc>
              <a:spcBef>
                <a:spcPts val="20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Цервицит,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вызванныйM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ru-RU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Осложненные клинически формы:</a:t>
            </a:r>
            <a:endParaRPr lang="ru-RU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69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Сальпингоофорит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вызванный M.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ru-RU" sz="1400" b="0" strike="noStrike" spc="-1" dirty="0">
              <a:latin typeface="Arial"/>
            </a:endParaRPr>
          </a:p>
          <a:p>
            <a:pPr marL="216000" indent="-215640" algn="just">
              <a:lnSpc>
                <a:spcPct val="100000"/>
              </a:lnSpc>
              <a:spcBef>
                <a:spcPts val="20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Эндометрит, вызванный M.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genitalium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97920" y="8640"/>
            <a:ext cx="5877720" cy="38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2069"/>
              </a:spcBef>
            </a:pPr>
            <a:r>
              <a:rPr lang="ru-RU" sz="4679" b="0" strike="noStrike" spc="-1">
                <a:solidFill>
                  <a:srgbClr val="000000"/>
                </a:solidFill>
                <a:latin typeface="Arial"/>
                <a:ea typeface="DejaVu Sans"/>
              </a:rPr>
              <a:t>Клиническая картина</a:t>
            </a:r>
            <a:endParaRPr lang="ru-RU" sz="4679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0" y="1574280"/>
            <a:ext cx="9060840" cy="447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 наличии клинических проявлений могут быть следующие </a:t>
            </a:r>
            <a:r>
              <a:rPr lang="ru-RU" sz="1800" b="0" strike="noStrike" spc="-1">
                <a:solidFill>
                  <a:srgbClr val="C9211E"/>
                </a:solidFill>
                <a:latin typeface="Arial"/>
                <a:ea typeface="DejaVu Sans"/>
              </a:rPr>
              <a:t>субъективные симптомы: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слизисто-гнойные выделения из уретры и/или половых путей;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ациклические кровянистые выделения;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болезненность во время половых контактов (диспареуния);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зуд, жжение,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болезненность при мочеиспускании (дизурия);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дискомфорт или боль в нижней части живота.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C9211E"/>
                </a:solidFill>
                <a:latin typeface="Arial"/>
                <a:ea typeface="DejaVu Sans"/>
              </a:rPr>
              <a:t>Объективными симптомами заболеваний у женщин являются: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гиперемия и отечность слизистой оболочки наружного отверстия мочеиспускательного канала,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инфильтрация стенок уретры,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слизистые или слизисто-гнойные выделения из уретры;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отечность и гиперемия слизистой оболочки шейки матки, </a:t>
            </a:r>
            <a:endParaRPr lang="ru-RU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слизисто-гнойные выделения из цервикального канала.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3193</Words>
  <Application>Microsoft Office PowerPoint</Application>
  <PresentationFormat>Экран (4:3)</PresentationFormat>
  <Paragraphs>369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Arial</vt:lpstr>
      <vt:lpstr>DejaVu Sans</vt:lpstr>
      <vt:lpstr>Microsoft Sans Serif</vt:lpstr>
      <vt:lpstr>StarSymbol</vt:lpstr>
      <vt:lpstr>Symbol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Пользователь</cp:lastModifiedBy>
  <cp:revision>5</cp:revision>
  <dcterms:created xsi:type="dcterms:W3CDTF">2024-02-19T17:55:21Z</dcterms:created>
  <dcterms:modified xsi:type="dcterms:W3CDTF">2024-02-22T06:16:39Z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reated">
    <vt:filetime>2022-10-24T00:00:00Z</vt:filetime>
  </property>
  <property fmtid="{D5CDD505-2E9C-101B-9397-08002B2CF9AE}" pid="4" name="Creator">
    <vt:lpwstr>Microsoft® PowerPoint® 2016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2024-02-19T00:00:00Z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21</vt:i4>
  </property>
</Properties>
</file>