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Default Extension="ppt" ContentType="application/vnd.ms-powerpoint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256" r:id="rId2"/>
    <p:sldId id="331" r:id="rId3"/>
    <p:sldId id="332" r:id="rId4"/>
    <p:sldId id="257" r:id="rId5"/>
    <p:sldId id="258" r:id="rId6"/>
    <p:sldId id="259" r:id="rId7"/>
    <p:sldId id="260" r:id="rId8"/>
    <p:sldId id="261" r:id="rId9"/>
    <p:sldId id="317" r:id="rId10"/>
    <p:sldId id="321" r:id="rId11"/>
    <p:sldId id="326" r:id="rId12"/>
    <p:sldId id="269" r:id="rId13"/>
    <p:sldId id="270" r:id="rId14"/>
    <p:sldId id="328" r:id="rId15"/>
    <p:sldId id="271" r:id="rId16"/>
    <p:sldId id="329" r:id="rId17"/>
    <p:sldId id="272" r:id="rId18"/>
    <p:sldId id="330" r:id="rId19"/>
    <p:sldId id="273" r:id="rId20"/>
    <p:sldId id="274" r:id="rId21"/>
    <p:sldId id="322" r:id="rId22"/>
    <p:sldId id="324" r:id="rId23"/>
    <p:sldId id="336" r:id="rId24"/>
    <p:sldId id="337" r:id="rId25"/>
    <p:sldId id="323" r:id="rId26"/>
    <p:sldId id="327" r:id="rId27"/>
    <p:sldId id="325" r:id="rId28"/>
    <p:sldId id="338" r:id="rId29"/>
    <p:sldId id="276" r:id="rId30"/>
    <p:sldId id="277" r:id="rId31"/>
    <p:sldId id="278" r:id="rId32"/>
    <p:sldId id="333" r:id="rId33"/>
    <p:sldId id="334" r:id="rId34"/>
    <p:sldId id="281" r:id="rId35"/>
    <p:sldId id="282" r:id="rId36"/>
    <p:sldId id="283" r:id="rId37"/>
    <p:sldId id="284" r:id="rId38"/>
    <p:sldId id="312" r:id="rId39"/>
    <p:sldId id="285" r:id="rId40"/>
    <p:sldId id="286" r:id="rId41"/>
    <p:sldId id="311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98" r:id="rId54"/>
    <p:sldId id="299" r:id="rId55"/>
    <p:sldId id="300" r:id="rId56"/>
    <p:sldId id="339" r:id="rId57"/>
    <p:sldId id="340" r:id="rId58"/>
    <p:sldId id="341" r:id="rId59"/>
    <p:sldId id="342" r:id="rId60"/>
    <p:sldId id="343" r:id="rId61"/>
    <p:sldId id="344" r:id="rId62"/>
    <p:sldId id="345" r:id="rId63"/>
    <p:sldId id="346" r:id="rId64"/>
    <p:sldId id="347" r:id="rId65"/>
    <p:sldId id="348" r:id="rId66"/>
    <p:sldId id="349" r:id="rId67"/>
    <p:sldId id="350" r:id="rId68"/>
    <p:sldId id="351" r:id="rId69"/>
    <p:sldId id="352" r:id="rId70"/>
    <p:sldId id="353" r:id="rId71"/>
    <p:sldId id="354" r:id="rId72"/>
    <p:sldId id="309" r:id="rId7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D4BDBFE-27FA-4B42-8BF7-DC4086C77E26}" type="datetimeFigureOut">
              <a:rPr lang="ru-RU"/>
              <a:pPr>
                <a:defRPr/>
              </a:pPr>
              <a:t>03.10.2020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AF73E8A-C155-4E1A-ACA2-0156E72513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4A0DD96-1B07-4A74-99AA-35DF77CF75B3}" type="datetimeFigureOut">
              <a:rPr lang="ru-RU"/>
              <a:pPr>
                <a:defRPr/>
              </a:pPr>
              <a:t>03.10.2020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9F37DC6-18CD-486A-847A-433BB8EC15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60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CC2805-F5CF-4BFE-ABD4-2C78F38CA147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529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F0ADA7-D8F3-4CAD-BC78-A18C120C3C9B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EBC34-7B1F-4AAF-ACA6-4921FBA01F9B}" type="datetimeFigureOut">
              <a:rPr lang="ru-RU"/>
              <a:pPr>
                <a:defRPr/>
              </a:pPr>
              <a:t>03.10.2020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BC045-9215-449B-94E4-DFA7A9611E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45A16-98EF-476B-9FFC-92BB239B081B}" type="datetimeFigureOut">
              <a:rPr lang="ru-RU"/>
              <a:pPr>
                <a:defRPr/>
              </a:pPr>
              <a:t>03.10.2020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5D5A2-573C-44CD-B0F7-B88D27DF1F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995F6-3E5A-4EA3-A45D-97ECFC3F304F}" type="datetimeFigureOut">
              <a:rPr lang="ru-RU"/>
              <a:pPr>
                <a:defRPr/>
              </a:pPr>
              <a:t>03.10.2020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7235D-09BB-4B89-AC32-965E6B3334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52B33-623E-4AB9-BCBD-A1CE8CEF62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3F14F-3215-4A21-A91C-F81069770E4E}" type="datetimeFigureOut">
              <a:rPr lang="ru-RU"/>
              <a:pPr>
                <a:defRPr/>
              </a:pPr>
              <a:t>03.10.2020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664FD-A25A-45B1-AB11-AB761A6992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CFA88-934E-4E67-9CE6-706733606B76}" type="datetimeFigureOut">
              <a:rPr lang="ru-RU"/>
              <a:pPr>
                <a:defRPr/>
              </a:pPr>
              <a:t>03.10.2020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8D134-A8ED-489B-9874-A9CD490D37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BC06EA-35BB-4DDB-AD7F-5966EA3B7CF9}" type="datetimeFigureOut">
              <a:rPr lang="ru-RU"/>
              <a:pPr>
                <a:defRPr/>
              </a:pPr>
              <a:t>03.10.2020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FC9C38-6A53-4A23-B4D1-E1C5C7D258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FC692-43FC-4D64-8571-C1C050435342}" type="datetimeFigureOut">
              <a:rPr lang="ru-RU"/>
              <a:pPr>
                <a:defRPr/>
              </a:pPr>
              <a:t>03.10.2020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5E442-DD42-476A-82A3-19E948106D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99D13-FE6D-4341-8C18-23DAB31C96FB}" type="datetimeFigureOut">
              <a:rPr lang="ru-RU"/>
              <a:pPr>
                <a:defRPr/>
              </a:pPr>
              <a:t>03.10.2020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8A765-6A26-432F-90CE-7EFB40B55F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B039D-3714-41D0-81AB-9FE3DC267DC9}" type="datetimeFigureOut">
              <a:rPr lang="ru-RU"/>
              <a:pPr>
                <a:defRPr/>
              </a:pPr>
              <a:t>03.10.2020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6E8E3-F6E1-4B43-9E6E-30E19D0FC8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0A91D-3667-4FE3-B256-610C8FEAFF35}" type="datetimeFigureOut">
              <a:rPr lang="ru-RU"/>
              <a:pPr>
                <a:defRPr/>
              </a:pPr>
              <a:t>03.10.2020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4A583-F353-4097-B32B-0F454B65B7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051EC-4D16-4D48-8F0D-F88A8CECDEC1}" type="datetimeFigureOut">
              <a:rPr lang="ru-RU"/>
              <a:pPr>
                <a:defRPr/>
              </a:pPr>
              <a:t>03.10.2020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F10A2-B377-4AE3-A202-0E2F5AAAD7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270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C2BEEB6-FD40-436A-B9FD-EC60FE2F86D3}" type="datetimeFigureOut">
              <a:rPr lang="ru-RU"/>
              <a:pPr>
                <a:defRPr/>
              </a:pPr>
              <a:t>03.10.2020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E77F033-E6AE-4B76-98FA-E94BCAE077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krasgmu.ru/index.php?page%5bcommon%5d=elib&amp;cat=catalog&amp;res_id=20768" TargetMode="External"/><Relationship Id="rId2" Type="http://schemas.openxmlformats.org/officeDocument/2006/relationships/hyperlink" Target="http://krasgmu.ru/index.php?page%5bcommon%5d=elib&amp;cat=catalog&amp;res_id=20766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krasgmu.ru/index.php?page%5bcommon%5d=elib&amp;cat=catalog&amp;res_id=50287" TargetMode="External"/><Relationship Id="rId4" Type="http://schemas.openxmlformats.org/officeDocument/2006/relationships/hyperlink" Target="http://krasgmu.ru/index.php?page%5bcommon%5d=elib&amp;cat=catalog&amp;res_id=50286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krasgmu.ru/index.php?page%5bcommon%5d=elib&amp;cat=catalog&amp;res_id=60349" TargetMode="External"/><Relationship Id="rId7" Type="http://schemas.openxmlformats.org/officeDocument/2006/relationships/hyperlink" Target="http://krasgmu.ru/index.php?page%5bcommon%5d=elib&amp;cat=catalog&amp;res_id=24731" TargetMode="External"/><Relationship Id="rId2" Type="http://schemas.openxmlformats.org/officeDocument/2006/relationships/hyperlink" Target="http://krasgmu.ru/index.php?page%5bcommon%5d=elib&amp;cat=catalog&amp;res_id=49589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krasgmu.ru/index.php?page%5bcommon%5d=elib&amp;cat=catalog&amp;res_id=28631" TargetMode="External"/><Relationship Id="rId5" Type="http://schemas.openxmlformats.org/officeDocument/2006/relationships/hyperlink" Target="http://krasgmu.ru/index.php?page%5bcommon%5d=elib&amp;cat=catalog&amp;res_id=61795" TargetMode="External"/><Relationship Id="rId4" Type="http://schemas.openxmlformats.org/officeDocument/2006/relationships/hyperlink" Target="http://krasgmu.ru/index.php?page%5bcommon%5d=elib&amp;cat=catalog&amp;res_id=60352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1.ppt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i-compass.ru/img/compas/2009-02-03/gaziev/56634156_orig.jpg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2"/>
          <p:cNvSpPr txBox="1">
            <a:spLocks noChangeArrowheads="1"/>
          </p:cNvSpPr>
          <p:nvPr/>
        </p:nvSpPr>
        <p:spPr bwMode="auto">
          <a:xfrm>
            <a:off x="468313" y="188913"/>
            <a:ext cx="63722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>
                <a:latin typeface="Calibri" pitchFamily="34" charset="0"/>
              </a:rPr>
              <a:t>Кафедра биологии </a:t>
            </a:r>
            <a:r>
              <a:rPr lang="ru-RU" sz="2800" b="1" dirty="0" smtClean="0">
                <a:latin typeface="Calibri" pitchFamily="34" charset="0"/>
              </a:rPr>
              <a:t>и экологии</a:t>
            </a:r>
            <a:endParaRPr lang="ru-RU" sz="2800" b="1" dirty="0">
              <a:latin typeface="Calibri" pitchFamily="34" charset="0"/>
            </a:endParaRPr>
          </a:p>
        </p:txBody>
      </p:sp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755650" y="5661025"/>
            <a:ext cx="6119813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>
                <a:solidFill>
                  <a:srgbClr val="003300"/>
                </a:solidFill>
                <a:latin typeface="Calibri" pitchFamily="34" charset="0"/>
              </a:rPr>
              <a:t>К.б.н, доцент  Е.В. Зубарева</a:t>
            </a:r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1331913" y="1484313"/>
            <a:ext cx="4895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latin typeface="Calibri" pitchFamily="34" charset="0"/>
              </a:rPr>
              <a:t>Лекция </a:t>
            </a:r>
            <a:r>
              <a:rPr lang="ru-RU" sz="2000" b="1" dirty="0" smtClean="0">
                <a:latin typeface="Calibri" pitchFamily="34" charset="0"/>
              </a:rPr>
              <a:t>3</a:t>
            </a:r>
            <a:r>
              <a:rPr lang="ru-RU" sz="2000" b="1" dirty="0" smtClean="0">
                <a:latin typeface="Calibri" pitchFamily="34" charset="0"/>
              </a:rPr>
              <a:t>. Лечебное дело</a:t>
            </a:r>
            <a:endParaRPr lang="ru-RU" sz="2000" b="1" dirty="0">
              <a:latin typeface="Calibri" pitchFamily="34" charset="0"/>
            </a:endParaRP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179512" y="1916113"/>
            <a:ext cx="6624513" cy="255454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dirty="0">
                <a:latin typeface="Calibri" pitchFamily="34" charset="0"/>
              </a:rPr>
              <a:t>Генный уровень организации наследственного </a:t>
            </a:r>
            <a:r>
              <a:rPr lang="ru-RU" sz="4000" b="1" dirty="0" smtClean="0">
                <a:latin typeface="Calibri" pitchFamily="34" charset="0"/>
              </a:rPr>
              <a:t>материала. Экспрессия генов.</a:t>
            </a:r>
            <a:endParaRPr lang="ru-RU" sz="4000" b="1" dirty="0">
              <a:latin typeface="Calibri" pitchFamily="34" charset="0"/>
            </a:endParaRPr>
          </a:p>
        </p:txBody>
      </p:sp>
      <p:pic>
        <p:nvPicPr>
          <p:cNvPr id="16389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7050" y="0"/>
            <a:ext cx="2266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1989138"/>
            <a:ext cx="592137" cy="245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images.myshared.ru/5/440839/slide_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400" y="228600"/>
            <a:ext cx="8356600" cy="626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1896910"/>
            <a:ext cx="3600400" cy="370358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39552" y="404664"/>
            <a:ext cx="828092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dirty="0" err="1">
                <a:latin typeface="Calibri" pitchFamily="34" charset="0"/>
              </a:rPr>
              <a:t>Третьичная</a:t>
            </a:r>
            <a:r>
              <a:rPr lang="ru-RU" sz="3200" b="1" dirty="0">
                <a:latin typeface="Calibri" pitchFamily="34" charset="0"/>
              </a:rPr>
              <a:t> структура</a:t>
            </a:r>
            <a:r>
              <a:rPr lang="ru-RU" sz="3200" dirty="0">
                <a:latin typeface="Calibri" pitchFamily="34" charset="0"/>
              </a:rPr>
              <a:t> – трехмерная структура </a:t>
            </a:r>
            <a:r>
              <a:rPr lang="ru-RU" sz="3200" dirty="0" smtClean="0">
                <a:latin typeface="Calibri" pitchFamily="34" charset="0"/>
              </a:rPr>
              <a:t>ДНП (</a:t>
            </a:r>
            <a:r>
              <a:rPr lang="ru-RU" sz="3200" dirty="0" err="1" smtClean="0">
                <a:latin typeface="Calibri" pitchFamily="34" charset="0"/>
              </a:rPr>
              <a:t>дезоксирибонуклеопротеин</a:t>
            </a:r>
            <a:r>
              <a:rPr lang="ru-RU" sz="3200" dirty="0" smtClean="0">
                <a:latin typeface="Calibri" pitchFamily="34" charset="0"/>
              </a:rPr>
              <a:t>)</a:t>
            </a:r>
            <a:endParaRPr lang="ru-RU" sz="3200" dirty="0">
              <a:latin typeface="Calibri" pitchFamily="34" charset="0"/>
            </a:endParaRPr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1259632" y="1340768"/>
            <a:ext cx="2592289" cy="223224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24744"/>
            <a:ext cx="7848600" cy="52578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8674" name="Text Box 6"/>
          <p:cNvSpPr txBox="1">
            <a:spLocks noChangeArrowheads="1"/>
          </p:cNvSpPr>
          <p:nvPr/>
        </p:nvSpPr>
        <p:spPr bwMode="auto">
          <a:xfrm>
            <a:off x="395288" y="260350"/>
            <a:ext cx="84978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dirty="0" smtClean="0">
                <a:latin typeface="Calibri" pitchFamily="34" charset="0"/>
              </a:rPr>
              <a:t>Уровни </a:t>
            </a:r>
            <a:r>
              <a:rPr lang="ru-RU" sz="3200" b="1" dirty="0">
                <a:latin typeface="Calibri" pitchFamily="34" charset="0"/>
              </a:rPr>
              <a:t>компактизации </a:t>
            </a:r>
            <a:r>
              <a:rPr lang="ru-RU" sz="3200" b="1" dirty="0" smtClean="0">
                <a:latin typeface="Calibri" pitchFamily="34" charset="0"/>
              </a:rPr>
              <a:t>ДНК (упаковка) </a:t>
            </a:r>
            <a:endParaRPr lang="ru-RU" sz="3200" b="1" dirty="0">
              <a:latin typeface="Calibri" pitchFamily="34" charset="0"/>
            </a:endParaRPr>
          </a:p>
        </p:txBody>
      </p:sp>
      <p:sp>
        <p:nvSpPr>
          <p:cNvPr id="28675" name="Text Box 7"/>
          <p:cNvSpPr txBox="1">
            <a:spLocks noChangeArrowheads="1"/>
          </p:cNvSpPr>
          <p:nvPr/>
        </p:nvSpPr>
        <p:spPr bwMode="auto">
          <a:xfrm>
            <a:off x="2771800" y="1268760"/>
            <a:ext cx="287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dirty="0" err="1">
                <a:latin typeface="Calibri" pitchFamily="34" charset="0"/>
              </a:rPr>
              <a:t>нуклеосомный</a:t>
            </a:r>
            <a:endParaRPr lang="ru-RU" sz="2000" b="1" dirty="0">
              <a:latin typeface="Calibri" pitchFamily="34" charset="0"/>
            </a:endParaRPr>
          </a:p>
        </p:txBody>
      </p:sp>
      <p:sp>
        <p:nvSpPr>
          <p:cNvPr id="28676" name="Text Box 8"/>
          <p:cNvSpPr txBox="1">
            <a:spLocks noChangeArrowheads="1"/>
          </p:cNvSpPr>
          <p:nvPr/>
        </p:nvSpPr>
        <p:spPr bwMode="auto">
          <a:xfrm>
            <a:off x="4572000" y="2204864"/>
            <a:ext cx="2232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dirty="0" err="1">
                <a:latin typeface="Calibri" pitchFamily="34" charset="0"/>
              </a:rPr>
              <a:t>нуклеомерный</a:t>
            </a:r>
            <a:endParaRPr lang="ru-RU" sz="2000" b="1" dirty="0">
              <a:latin typeface="Calibri" pitchFamily="34" charset="0"/>
            </a:endParaRPr>
          </a:p>
        </p:txBody>
      </p:sp>
      <p:sp>
        <p:nvSpPr>
          <p:cNvPr id="28677" name="Text Box 9"/>
          <p:cNvSpPr txBox="1">
            <a:spLocks noChangeArrowheads="1"/>
          </p:cNvSpPr>
          <p:nvPr/>
        </p:nvSpPr>
        <p:spPr bwMode="auto">
          <a:xfrm>
            <a:off x="1116013" y="5805488"/>
            <a:ext cx="2663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>
                <a:latin typeface="Calibri" pitchFamily="34" charset="0"/>
              </a:rPr>
              <a:t>хромомерный</a:t>
            </a:r>
          </a:p>
        </p:txBody>
      </p:sp>
      <p:sp>
        <p:nvSpPr>
          <p:cNvPr id="28678" name="Text Box 10"/>
          <p:cNvSpPr txBox="1">
            <a:spLocks noChangeArrowheads="1"/>
          </p:cNvSpPr>
          <p:nvPr/>
        </p:nvSpPr>
        <p:spPr bwMode="auto">
          <a:xfrm>
            <a:off x="4932363" y="5445125"/>
            <a:ext cx="2160587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>
                <a:latin typeface="Calibri" pitchFamily="34" charset="0"/>
              </a:rPr>
              <a:t>хромонемный</a:t>
            </a:r>
          </a:p>
          <a:p>
            <a:pPr>
              <a:spcBef>
                <a:spcPct val="50000"/>
              </a:spcBef>
            </a:pPr>
            <a:endParaRPr lang="ru-RU" sz="2000">
              <a:latin typeface="Calibri" pitchFamily="34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683568" y="1556792"/>
            <a:ext cx="432048" cy="144016"/>
          </a:xfrm>
          <a:prstGeom prst="rightArrow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4905375" cy="4638675"/>
          </a:xfrm>
          <a:prstGeom prst="rect">
            <a:avLst/>
          </a:prstGeom>
          <a:solidFill>
            <a:srgbClr val="FFCCCC"/>
          </a:solidFill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323850" y="188913"/>
            <a:ext cx="504031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latin typeface="Calibri" pitchFamily="34" charset="0"/>
              </a:rPr>
              <a:t>1</a:t>
            </a:r>
            <a:r>
              <a:rPr lang="ru-RU" sz="3600" b="1">
                <a:latin typeface="Calibri" pitchFamily="34" charset="0"/>
              </a:rPr>
              <a:t>. НУКЛЕОСОМА –</a:t>
            </a:r>
            <a:r>
              <a:rPr lang="ru-RU" sz="2000" b="1">
                <a:latin typeface="Calibri" pitchFamily="34" charset="0"/>
              </a:rPr>
              <a:t> дискретная единица хроматина</a:t>
            </a:r>
            <a:endParaRPr lang="ru-RU" sz="3600" b="1">
              <a:latin typeface="Calibri" pitchFamily="34" charset="0"/>
            </a:endParaRPr>
          </a:p>
        </p:txBody>
      </p:sp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188913"/>
            <a:ext cx="3155950" cy="31638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9700" name="Text Box 6"/>
          <p:cNvSpPr txBox="1">
            <a:spLocks noChangeArrowheads="1"/>
          </p:cNvSpPr>
          <p:nvPr/>
        </p:nvSpPr>
        <p:spPr bwMode="auto">
          <a:xfrm>
            <a:off x="7451725" y="2924175"/>
            <a:ext cx="1223963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latin typeface="Calibri" pitchFamily="34" charset="0"/>
              </a:rPr>
              <a:t>4 пары</a:t>
            </a:r>
          </a:p>
          <a:p>
            <a:pPr>
              <a:spcBef>
                <a:spcPct val="50000"/>
              </a:spcBef>
            </a:pPr>
            <a:r>
              <a:rPr lang="ru-RU" b="1">
                <a:latin typeface="Calibri" pitchFamily="34" charset="0"/>
              </a:rPr>
              <a:t>гистонов</a:t>
            </a:r>
          </a:p>
        </p:txBody>
      </p:sp>
      <p:sp>
        <p:nvSpPr>
          <p:cNvPr id="29701" name="Line 7"/>
          <p:cNvSpPr>
            <a:spLocks noChangeShapeType="1"/>
          </p:cNvSpPr>
          <p:nvPr/>
        </p:nvSpPr>
        <p:spPr bwMode="auto">
          <a:xfrm>
            <a:off x="7956550" y="1412875"/>
            <a:ext cx="71438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9702" name="Line 8"/>
          <p:cNvSpPr>
            <a:spLocks noChangeShapeType="1"/>
          </p:cNvSpPr>
          <p:nvPr/>
        </p:nvSpPr>
        <p:spPr bwMode="auto">
          <a:xfrm flipH="1" flipV="1">
            <a:off x="7308850" y="3141663"/>
            <a:ext cx="215900" cy="2873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9703" name="Line 9"/>
          <p:cNvSpPr>
            <a:spLocks noChangeShapeType="1"/>
          </p:cNvSpPr>
          <p:nvPr/>
        </p:nvSpPr>
        <p:spPr bwMode="auto">
          <a:xfrm flipH="1" flipV="1">
            <a:off x="7380288" y="836613"/>
            <a:ext cx="431800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9704" name="Text Box 10"/>
          <p:cNvSpPr txBox="1">
            <a:spLocks noChangeArrowheads="1"/>
          </p:cNvSpPr>
          <p:nvPr/>
        </p:nvSpPr>
        <p:spPr bwMode="auto">
          <a:xfrm>
            <a:off x="539552" y="5949280"/>
            <a:ext cx="48593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dirty="0" err="1">
                <a:latin typeface="Calibri" pitchFamily="34" charset="0"/>
              </a:rPr>
              <a:t>Нуклеосомы</a:t>
            </a:r>
            <a:r>
              <a:rPr lang="ru-RU" sz="2000" b="1" dirty="0">
                <a:latin typeface="Calibri" pitchFamily="34" charset="0"/>
              </a:rPr>
              <a:t> в виде «бусин на нити»</a:t>
            </a:r>
            <a:r>
              <a:rPr lang="en-US" sz="2000" b="1" dirty="0">
                <a:latin typeface="Calibri" pitchFamily="34" charset="0"/>
              </a:rPr>
              <a:t/>
            </a:r>
            <a:br>
              <a:rPr lang="en-US" sz="2000" b="1" dirty="0">
                <a:latin typeface="Calibri" pitchFamily="34" charset="0"/>
              </a:rPr>
            </a:br>
            <a:r>
              <a:rPr lang="ru-RU" sz="2000" b="1" dirty="0">
                <a:latin typeface="Calibri" pitchFamily="34" charset="0"/>
              </a:rPr>
              <a:t>уплотнение ДНК в 7 раз</a:t>
            </a:r>
          </a:p>
        </p:txBody>
      </p:sp>
      <p:pic>
        <p:nvPicPr>
          <p:cNvPr id="2970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3789363"/>
            <a:ext cx="3600450" cy="28384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9706" name="Line 12"/>
          <p:cNvSpPr>
            <a:spLocks noChangeShapeType="1"/>
          </p:cNvSpPr>
          <p:nvPr/>
        </p:nvSpPr>
        <p:spPr bwMode="auto">
          <a:xfrm flipV="1">
            <a:off x="4787900" y="5516563"/>
            <a:ext cx="1944688" cy="9366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24744"/>
            <a:ext cx="7848600" cy="52578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8674" name="Text Box 6"/>
          <p:cNvSpPr txBox="1">
            <a:spLocks noChangeArrowheads="1"/>
          </p:cNvSpPr>
          <p:nvPr/>
        </p:nvSpPr>
        <p:spPr bwMode="auto">
          <a:xfrm>
            <a:off x="395288" y="260350"/>
            <a:ext cx="84978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dirty="0" err="1" smtClean="0">
                <a:latin typeface="Calibri" pitchFamily="34" charset="0"/>
              </a:rPr>
              <a:t>Уровени</a:t>
            </a:r>
            <a:r>
              <a:rPr lang="ru-RU" sz="3200" b="1" dirty="0" smtClean="0">
                <a:latin typeface="Calibri" pitchFamily="34" charset="0"/>
              </a:rPr>
              <a:t> </a:t>
            </a:r>
            <a:r>
              <a:rPr lang="ru-RU" sz="3200" b="1" dirty="0">
                <a:latin typeface="Calibri" pitchFamily="34" charset="0"/>
              </a:rPr>
              <a:t>компактизации </a:t>
            </a:r>
            <a:r>
              <a:rPr lang="ru-RU" sz="3200" b="1" dirty="0" smtClean="0">
                <a:latin typeface="Calibri" pitchFamily="34" charset="0"/>
              </a:rPr>
              <a:t>ДНК (упаковка) </a:t>
            </a:r>
            <a:endParaRPr lang="ru-RU" sz="3200" b="1" dirty="0">
              <a:latin typeface="Calibri" pitchFamily="34" charset="0"/>
            </a:endParaRPr>
          </a:p>
        </p:txBody>
      </p:sp>
      <p:sp>
        <p:nvSpPr>
          <p:cNvPr id="28675" name="Text Box 7"/>
          <p:cNvSpPr txBox="1">
            <a:spLocks noChangeArrowheads="1"/>
          </p:cNvSpPr>
          <p:nvPr/>
        </p:nvSpPr>
        <p:spPr bwMode="auto">
          <a:xfrm>
            <a:off x="2843808" y="1268760"/>
            <a:ext cx="287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dirty="0" err="1">
                <a:latin typeface="Calibri" pitchFamily="34" charset="0"/>
              </a:rPr>
              <a:t>нуклеосомный</a:t>
            </a:r>
            <a:endParaRPr lang="ru-RU" sz="2000" b="1" dirty="0">
              <a:latin typeface="Calibri" pitchFamily="34" charset="0"/>
            </a:endParaRPr>
          </a:p>
        </p:txBody>
      </p:sp>
      <p:sp>
        <p:nvSpPr>
          <p:cNvPr id="28676" name="Text Box 8"/>
          <p:cNvSpPr txBox="1">
            <a:spLocks noChangeArrowheads="1"/>
          </p:cNvSpPr>
          <p:nvPr/>
        </p:nvSpPr>
        <p:spPr bwMode="auto">
          <a:xfrm>
            <a:off x="4644008" y="2276872"/>
            <a:ext cx="2232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dirty="0" err="1">
                <a:latin typeface="Calibri" pitchFamily="34" charset="0"/>
              </a:rPr>
              <a:t>нуклеомерный</a:t>
            </a:r>
            <a:endParaRPr lang="ru-RU" sz="2000" b="1" dirty="0">
              <a:latin typeface="Calibri" pitchFamily="34" charset="0"/>
            </a:endParaRPr>
          </a:p>
        </p:txBody>
      </p:sp>
      <p:sp>
        <p:nvSpPr>
          <p:cNvPr id="28677" name="Text Box 9"/>
          <p:cNvSpPr txBox="1">
            <a:spLocks noChangeArrowheads="1"/>
          </p:cNvSpPr>
          <p:nvPr/>
        </p:nvSpPr>
        <p:spPr bwMode="auto">
          <a:xfrm>
            <a:off x="971600" y="5877272"/>
            <a:ext cx="2663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dirty="0" err="1">
                <a:latin typeface="Calibri" pitchFamily="34" charset="0"/>
              </a:rPr>
              <a:t>хромомерный</a:t>
            </a:r>
            <a:endParaRPr lang="ru-RU" sz="2000" b="1" dirty="0">
              <a:latin typeface="Calibri" pitchFamily="34" charset="0"/>
            </a:endParaRPr>
          </a:p>
        </p:txBody>
      </p:sp>
      <p:sp>
        <p:nvSpPr>
          <p:cNvPr id="28678" name="Text Box 10"/>
          <p:cNvSpPr txBox="1">
            <a:spLocks noChangeArrowheads="1"/>
          </p:cNvSpPr>
          <p:nvPr/>
        </p:nvSpPr>
        <p:spPr bwMode="auto">
          <a:xfrm>
            <a:off x="5076056" y="5157192"/>
            <a:ext cx="2160587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dirty="0" err="1">
                <a:latin typeface="Calibri" pitchFamily="34" charset="0"/>
              </a:rPr>
              <a:t>хромонемный</a:t>
            </a:r>
            <a:endParaRPr lang="ru-RU" sz="2000" b="1" dirty="0"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endParaRPr lang="ru-RU" sz="2000" dirty="0">
              <a:latin typeface="Calibri" pitchFamily="34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683568" y="2060848"/>
            <a:ext cx="432048" cy="144016"/>
          </a:xfrm>
          <a:prstGeom prst="rightArrow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4"/>
          <p:cNvSpPr txBox="1">
            <a:spLocks noChangeArrowheads="1"/>
          </p:cNvSpPr>
          <p:nvPr/>
        </p:nvSpPr>
        <p:spPr bwMode="auto">
          <a:xfrm>
            <a:off x="395288" y="404813"/>
            <a:ext cx="4464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>
              <a:latin typeface="Calibri" pitchFamily="34" charset="0"/>
            </a:endParaRPr>
          </a:p>
        </p:txBody>
      </p:sp>
      <p:sp>
        <p:nvSpPr>
          <p:cNvPr id="30722" name="Text Box 5"/>
          <p:cNvSpPr txBox="1">
            <a:spLocks noChangeArrowheads="1"/>
          </p:cNvSpPr>
          <p:nvPr/>
        </p:nvSpPr>
        <p:spPr bwMode="auto">
          <a:xfrm>
            <a:off x="468313" y="260350"/>
            <a:ext cx="8280400" cy="5324475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>
                <a:latin typeface="Calibri" pitchFamily="34" charset="0"/>
              </a:rPr>
              <a:t>2. </a:t>
            </a:r>
            <a:r>
              <a:rPr lang="ru-RU" sz="4400" b="1">
                <a:latin typeface="Calibri" pitchFamily="34" charset="0"/>
              </a:rPr>
              <a:t>нуклеомерный</a:t>
            </a:r>
          </a:p>
          <a:p>
            <a:r>
              <a:rPr lang="ru-RU" sz="3200">
                <a:latin typeface="Calibri" pitchFamily="34" charset="0"/>
              </a:rPr>
              <a:t>- упаковка нуклеосом с помощью </a:t>
            </a:r>
            <a:r>
              <a:rPr lang="ru-RU" sz="4000" b="1">
                <a:latin typeface="Calibri" pitchFamily="34" charset="0"/>
              </a:rPr>
              <a:t>гистоновых</a:t>
            </a:r>
            <a:r>
              <a:rPr lang="ru-RU" sz="4000">
                <a:latin typeface="Calibri" pitchFamily="34" charset="0"/>
              </a:rPr>
              <a:t> </a:t>
            </a:r>
            <a:r>
              <a:rPr lang="ru-RU" sz="3200">
                <a:latin typeface="Calibri" pitchFamily="34" charset="0"/>
              </a:rPr>
              <a:t>белков.</a:t>
            </a:r>
          </a:p>
          <a:p>
            <a:r>
              <a:rPr lang="ru-RU" sz="3200">
                <a:latin typeface="Calibri" pitchFamily="34" charset="0"/>
              </a:rPr>
              <a:t>-Возникает структура спирального типа – </a:t>
            </a:r>
            <a:r>
              <a:rPr lang="ru-RU" sz="4000" b="1">
                <a:latin typeface="Calibri" pitchFamily="34" charset="0"/>
              </a:rPr>
              <a:t>соленоид</a:t>
            </a:r>
            <a:r>
              <a:rPr lang="ru-RU" sz="3200">
                <a:latin typeface="Calibri" pitchFamily="34" charset="0"/>
              </a:rPr>
              <a:t>.</a:t>
            </a:r>
          </a:p>
          <a:p>
            <a:r>
              <a:rPr lang="ru-RU" sz="3200">
                <a:latin typeface="Calibri" pitchFamily="34" charset="0"/>
              </a:rPr>
              <a:t> Она повышает компактность ДНК еще  в </a:t>
            </a:r>
            <a:r>
              <a:rPr lang="ru-RU" sz="4000" b="1">
                <a:latin typeface="Calibri" pitchFamily="34" charset="0"/>
              </a:rPr>
              <a:t>40 -70 раз</a:t>
            </a:r>
            <a:r>
              <a:rPr lang="ru-RU" sz="3200">
                <a:latin typeface="Calibri" pitchFamily="34" charset="0"/>
              </a:rPr>
              <a:t>.</a:t>
            </a:r>
          </a:p>
          <a:p>
            <a:r>
              <a:rPr lang="ru-RU" sz="3200">
                <a:latin typeface="Calibri" pitchFamily="34" charset="0"/>
              </a:rPr>
              <a:t> Под электронным микроскопом </a:t>
            </a:r>
            <a:r>
              <a:rPr lang="ru-RU" sz="4000" b="1">
                <a:latin typeface="Calibri" pitchFamily="34" charset="0"/>
              </a:rPr>
              <a:t>соленоид </a:t>
            </a:r>
            <a:r>
              <a:rPr lang="ru-RU" sz="3200">
                <a:latin typeface="Calibri" pitchFamily="34" charset="0"/>
              </a:rPr>
              <a:t>–</a:t>
            </a:r>
            <a:r>
              <a:rPr lang="ru-RU" sz="3200" b="1">
                <a:latin typeface="Calibri" pitchFamily="34" charset="0"/>
              </a:rPr>
              <a:t>фибриллы хроматина</a:t>
            </a:r>
            <a:r>
              <a:rPr lang="ru-RU" sz="3200">
                <a:latin typeface="Calibri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24744"/>
            <a:ext cx="7848600" cy="52578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8674" name="Text Box 6"/>
          <p:cNvSpPr txBox="1">
            <a:spLocks noChangeArrowheads="1"/>
          </p:cNvSpPr>
          <p:nvPr/>
        </p:nvSpPr>
        <p:spPr bwMode="auto">
          <a:xfrm>
            <a:off x="395288" y="260350"/>
            <a:ext cx="84978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dirty="0" err="1" smtClean="0">
                <a:latin typeface="Calibri" pitchFamily="34" charset="0"/>
              </a:rPr>
              <a:t>Уровени</a:t>
            </a:r>
            <a:r>
              <a:rPr lang="ru-RU" sz="3200" b="1" dirty="0" smtClean="0">
                <a:latin typeface="Calibri" pitchFamily="34" charset="0"/>
              </a:rPr>
              <a:t> </a:t>
            </a:r>
            <a:r>
              <a:rPr lang="ru-RU" sz="3200" b="1" dirty="0" err="1">
                <a:latin typeface="Calibri" pitchFamily="34" charset="0"/>
              </a:rPr>
              <a:t>компактизации</a:t>
            </a:r>
            <a:r>
              <a:rPr lang="ru-RU" sz="3200" b="1" dirty="0">
                <a:latin typeface="Calibri" pitchFamily="34" charset="0"/>
              </a:rPr>
              <a:t> </a:t>
            </a:r>
            <a:r>
              <a:rPr lang="ru-RU" sz="3200" b="1" dirty="0" smtClean="0">
                <a:latin typeface="Calibri" pitchFamily="34" charset="0"/>
              </a:rPr>
              <a:t>ДНК (упаковка) </a:t>
            </a:r>
            <a:endParaRPr lang="ru-RU" sz="3200" b="1" dirty="0">
              <a:latin typeface="Calibri" pitchFamily="34" charset="0"/>
            </a:endParaRPr>
          </a:p>
        </p:txBody>
      </p:sp>
      <p:sp>
        <p:nvSpPr>
          <p:cNvPr id="28675" name="Text Box 7"/>
          <p:cNvSpPr txBox="1">
            <a:spLocks noChangeArrowheads="1"/>
          </p:cNvSpPr>
          <p:nvPr/>
        </p:nvSpPr>
        <p:spPr bwMode="auto">
          <a:xfrm>
            <a:off x="2627313" y="1412875"/>
            <a:ext cx="287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>
                <a:latin typeface="Calibri" pitchFamily="34" charset="0"/>
              </a:rPr>
              <a:t>нуклеосомный</a:t>
            </a:r>
          </a:p>
        </p:txBody>
      </p:sp>
      <p:sp>
        <p:nvSpPr>
          <p:cNvPr id="28676" name="Text Box 8"/>
          <p:cNvSpPr txBox="1">
            <a:spLocks noChangeArrowheads="1"/>
          </p:cNvSpPr>
          <p:nvPr/>
        </p:nvSpPr>
        <p:spPr bwMode="auto">
          <a:xfrm>
            <a:off x="4787900" y="1916113"/>
            <a:ext cx="2232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>
                <a:latin typeface="Calibri" pitchFamily="34" charset="0"/>
              </a:rPr>
              <a:t>нуклеомерный</a:t>
            </a:r>
          </a:p>
        </p:txBody>
      </p:sp>
      <p:sp>
        <p:nvSpPr>
          <p:cNvPr id="28677" name="Text Box 9"/>
          <p:cNvSpPr txBox="1">
            <a:spLocks noChangeArrowheads="1"/>
          </p:cNvSpPr>
          <p:nvPr/>
        </p:nvSpPr>
        <p:spPr bwMode="auto">
          <a:xfrm>
            <a:off x="1116013" y="5805488"/>
            <a:ext cx="2663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>
                <a:latin typeface="Calibri" pitchFamily="34" charset="0"/>
              </a:rPr>
              <a:t>хромомерный</a:t>
            </a:r>
          </a:p>
        </p:txBody>
      </p:sp>
      <p:sp>
        <p:nvSpPr>
          <p:cNvPr id="28678" name="Text Box 10"/>
          <p:cNvSpPr txBox="1">
            <a:spLocks noChangeArrowheads="1"/>
          </p:cNvSpPr>
          <p:nvPr/>
        </p:nvSpPr>
        <p:spPr bwMode="auto">
          <a:xfrm>
            <a:off x="4932363" y="5445125"/>
            <a:ext cx="2160587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>
                <a:latin typeface="Calibri" pitchFamily="34" charset="0"/>
              </a:rPr>
              <a:t>хромонемный</a:t>
            </a:r>
          </a:p>
          <a:p>
            <a:pPr>
              <a:spcBef>
                <a:spcPct val="50000"/>
              </a:spcBef>
            </a:pPr>
            <a:endParaRPr lang="ru-RU" sz="2000">
              <a:latin typeface="Calibri" pitchFamily="34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107504" y="4005064"/>
            <a:ext cx="720080" cy="216024"/>
          </a:xfrm>
          <a:prstGeom prst="rightArrow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4"/>
          <p:cNvSpPr txBox="1">
            <a:spLocks noChangeArrowheads="1"/>
          </p:cNvSpPr>
          <p:nvPr/>
        </p:nvSpPr>
        <p:spPr bwMode="auto">
          <a:xfrm>
            <a:off x="539750" y="549275"/>
            <a:ext cx="8064500" cy="5715000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ru-RU" sz="4000" b="1">
                <a:latin typeface="Calibri" pitchFamily="34" charset="0"/>
              </a:rPr>
              <a:t>3. Доменно-петлевой  или хромомерный</a:t>
            </a:r>
            <a:r>
              <a:rPr lang="ru-RU" sz="3200">
                <a:latin typeface="Calibri" pitchFamily="34" charset="0"/>
              </a:rPr>
              <a:t> </a:t>
            </a:r>
          </a:p>
          <a:p>
            <a:pPr marL="342900" indent="-342900"/>
            <a:r>
              <a:rPr lang="ru-RU" sz="3200">
                <a:latin typeface="Calibri" pitchFamily="34" charset="0"/>
              </a:rPr>
              <a:t>-  Связан с </a:t>
            </a:r>
            <a:r>
              <a:rPr lang="ru-RU" sz="4000" b="1" u="sng">
                <a:latin typeface="Calibri" pitchFamily="34" charset="0"/>
              </a:rPr>
              <a:t>негистоновыми белками</a:t>
            </a:r>
            <a:r>
              <a:rPr lang="ru-RU" sz="3200">
                <a:latin typeface="Calibri" pitchFamily="34" charset="0"/>
              </a:rPr>
              <a:t>.</a:t>
            </a:r>
          </a:p>
          <a:p>
            <a:pPr marL="342900" indent="-342900"/>
            <a:r>
              <a:rPr lang="ru-RU" sz="3200">
                <a:latin typeface="Calibri" pitchFamily="34" charset="0"/>
              </a:rPr>
              <a:t>- Фибриллы хроматина в местах связывания с </a:t>
            </a:r>
            <a:r>
              <a:rPr lang="ru-RU" sz="3600" b="1">
                <a:latin typeface="Calibri" pitchFamily="34" charset="0"/>
              </a:rPr>
              <a:t>негистоновыми белками</a:t>
            </a:r>
            <a:r>
              <a:rPr lang="ru-RU" sz="3200">
                <a:latin typeface="Calibri" pitchFamily="34" charset="0"/>
              </a:rPr>
              <a:t> образуют </a:t>
            </a:r>
            <a:r>
              <a:rPr lang="ru-RU" sz="4000" b="1">
                <a:latin typeface="Calibri" pitchFamily="34" charset="0"/>
              </a:rPr>
              <a:t>петли.</a:t>
            </a:r>
          </a:p>
          <a:p>
            <a:pPr marL="342900" indent="-342900"/>
            <a:r>
              <a:rPr lang="ru-RU" sz="3200">
                <a:latin typeface="Calibri" pitchFamily="34" charset="0"/>
              </a:rPr>
              <a:t>- Формируется поперечная </a:t>
            </a:r>
            <a:r>
              <a:rPr lang="ru-RU" sz="3200" b="1">
                <a:latin typeface="Calibri" pitchFamily="34" charset="0"/>
              </a:rPr>
              <a:t>петлистая структура</a:t>
            </a:r>
            <a:r>
              <a:rPr lang="ru-RU" sz="3200">
                <a:latin typeface="Calibri" pitchFamily="34" charset="0"/>
              </a:rPr>
              <a:t> вдоль хромосомы</a:t>
            </a:r>
            <a:r>
              <a:rPr lang="ru-RU" sz="3200"/>
              <a:t>.</a:t>
            </a:r>
          </a:p>
          <a:p>
            <a:pPr marL="342900" indent="-342900"/>
            <a:r>
              <a:rPr lang="ru-RU" sz="3200">
                <a:latin typeface="Calibri" pitchFamily="34" charset="0"/>
              </a:rPr>
              <a:t>Уплотнение ДНК в 600-700раз.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24744"/>
            <a:ext cx="7848600" cy="52578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8674" name="Text Box 6"/>
          <p:cNvSpPr txBox="1">
            <a:spLocks noChangeArrowheads="1"/>
          </p:cNvSpPr>
          <p:nvPr/>
        </p:nvSpPr>
        <p:spPr bwMode="auto">
          <a:xfrm>
            <a:off x="395288" y="260350"/>
            <a:ext cx="84978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dirty="0" err="1" smtClean="0">
                <a:latin typeface="Calibri" pitchFamily="34" charset="0"/>
              </a:rPr>
              <a:t>Уровени</a:t>
            </a:r>
            <a:r>
              <a:rPr lang="ru-RU" sz="3200" b="1" dirty="0" smtClean="0">
                <a:latin typeface="Calibri" pitchFamily="34" charset="0"/>
              </a:rPr>
              <a:t> </a:t>
            </a:r>
            <a:r>
              <a:rPr lang="ru-RU" sz="3200" b="1" dirty="0" err="1">
                <a:latin typeface="Calibri" pitchFamily="34" charset="0"/>
              </a:rPr>
              <a:t>компактизации</a:t>
            </a:r>
            <a:r>
              <a:rPr lang="ru-RU" sz="3200" b="1" dirty="0">
                <a:latin typeface="Calibri" pitchFamily="34" charset="0"/>
              </a:rPr>
              <a:t> </a:t>
            </a:r>
            <a:r>
              <a:rPr lang="ru-RU" sz="3200" b="1" dirty="0" smtClean="0">
                <a:latin typeface="Calibri" pitchFamily="34" charset="0"/>
              </a:rPr>
              <a:t>ДНК (упаковка) </a:t>
            </a:r>
            <a:endParaRPr lang="ru-RU" sz="3200" b="1" dirty="0">
              <a:latin typeface="Calibri" pitchFamily="34" charset="0"/>
            </a:endParaRPr>
          </a:p>
        </p:txBody>
      </p:sp>
      <p:sp>
        <p:nvSpPr>
          <p:cNvPr id="28675" name="Text Box 7"/>
          <p:cNvSpPr txBox="1">
            <a:spLocks noChangeArrowheads="1"/>
          </p:cNvSpPr>
          <p:nvPr/>
        </p:nvSpPr>
        <p:spPr bwMode="auto">
          <a:xfrm>
            <a:off x="2627313" y="1412875"/>
            <a:ext cx="287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>
                <a:latin typeface="Calibri" pitchFamily="34" charset="0"/>
              </a:rPr>
              <a:t>нуклеосомный</a:t>
            </a:r>
          </a:p>
        </p:txBody>
      </p:sp>
      <p:sp>
        <p:nvSpPr>
          <p:cNvPr id="28676" name="Text Box 8"/>
          <p:cNvSpPr txBox="1">
            <a:spLocks noChangeArrowheads="1"/>
          </p:cNvSpPr>
          <p:nvPr/>
        </p:nvSpPr>
        <p:spPr bwMode="auto">
          <a:xfrm>
            <a:off x="4787900" y="1916113"/>
            <a:ext cx="2232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>
                <a:latin typeface="Calibri" pitchFamily="34" charset="0"/>
              </a:rPr>
              <a:t>нуклеомерный</a:t>
            </a:r>
          </a:p>
        </p:txBody>
      </p:sp>
      <p:sp>
        <p:nvSpPr>
          <p:cNvPr id="28677" name="Text Box 9"/>
          <p:cNvSpPr txBox="1">
            <a:spLocks noChangeArrowheads="1"/>
          </p:cNvSpPr>
          <p:nvPr/>
        </p:nvSpPr>
        <p:spPr bwMode="auto">
          <a:xfrm>
            <a:off x="1116013" y="5805488"/>
            <a:ext cx="2663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>
                <a:latin typeface="Calibri" pitchFamily="34" charset="0"/>
              </a:rPr>
              <a:t>хромомерный</a:t>
            </a:r>
          </a:p>
        </p:txBody>
      </p:sp>
      <p:sp>
        <p:nvSpPr>
          <p:cNvPr id="28678" name="Text Box 10"/>
          <p:cNvSpPr txBox="1">
            <a:spLocks noChangeArrowheads="1"/>
          </p:cNvSpPr>
          <p:nvPr/>
        </p:nvSpPr>
        <p:spPr bwMode="auto">
          <a:xfrm>
            <a:off x="4932363" y="5445125"/>
            <a:ext cx="2160587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>
                <a:latin typeface="Calibri" pitchFamily="34" charset="0"/>
              </a:rPr>
              <a:t>хромонемный</a:t>
            </a:r>
          </a:p>
          <a:p>
            <a:pPr>
              <a:spcBef>
                <a:spcPct val="50000"/>
              </a:spcBef>
            </a:pPr>
            <a:endParaRPr lang="ru-RU" sz="2000">
              <a:latin typeface="Calibri" pitchFamily="34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 rot="19953895" flipV="1">
            <a:off x="4565075" y="4873229"/>
            <a:ext cx="1008112" cy="216024"/>
          </a:xfrm>
          <a:prstGeom prst="rightArrow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4"/>
          <p:cNvSpPr txBox="1">
            <a:spLocks noChangeArrowheads="1"/>
          </p:cNvSpPr>
          <p:nvPr/>
        </p:nvSpPr>
        <p:spPr bwMode="auto">
          <a:xfrm>
            <a:off x="395288" y="188913"/>
            <a:ext cx="8353425" cy="4832350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ru-RU" sz="3600" dirty="0">
                <a:latin typeface="Calibri" pitchFamily="34" charset="0"/>
              </a:rPr>
              <a:t>4. </a:t>
            </a:r>
            <a:r>
              <a:rPr lang="ru-RU" sz="4400" dirty="0">
                <a:latin typeface="Calibri" pitchFamily="34" charset="0"/>
              </a:rPr>
              <a:t>Дезактивация хроматина, образуется </a:t>
            </a:r>
            <a:r>
              <a:rPr lang="ru-RU" sz="4400" b="1" dirty="0" err="1">
                <a:solidFill>
                  <a:srgbClr val="006600"/>
                </a:solidFill>
                <a:latin typeface="Calibri" pitchFamily="34" charset="0"/>
              </a:rPr>
              <a:t>гетерохроматин</a:t>
            </a:r>
            <a:r>
              <a:rPr lang="ru-RU" sz="4400" dirty="0">
                <a:latin typeface="Calibri" pitchFamily="34" charset="0"/>
              </a:rPr>
              <a:t>. В митотических хромосомах   ЭТО– </a:t>
            </a:r>
            <a:r>
              <a:rPr lang="ru-RU" sz="4400" b="1" dirty="0">
                <a:solidFill>
                  <a:srgbClr val="C00000"/>
                </a:solidFill>
                <a:latin typeface="Calibri" pitchFamily="34" charset="0"/>
              </a:rPr>
              <a:t>хромонемы</a:t>
            </a:r>
            <a:r>
              <a:rPr lang="ru-RU" sz="4400" dirty="0">
                <a:latin typeface="Calibri" pitchFamily="34" charset="0"/>
              </a:rPr>
              <a:t>. Образуются хроматиды.</a:t>
            </a:r>
          </a:p>
          <a:p>
            <a:pPr marL="342900" indent="-342900"/>
            <a:r>
              <a:rPr lang="ru-RU" sz="4400" dirty="0">
                <a:latin typeface="Calibri" pitchFamily="34" charset="0"/>
              </a:rPr>
              <a:t> 5. </a:t>
            </a:r>
            <a:r>
              <a:rPr lang="ru-RU" sz="4400" dirty="0" err="1">
                <a:latin typeface="Calibri" pitchFamily="34" charset="0"/>
              </a:rPr>
              <a:t>Спирализация</a:t>
            </a:r>
            <a:r>
              <a:rPr lang="ru-RU" sz="4400" dirty="0">
                <a:latin typeface="Calibri" pitchFamily="34" charset="0"/>
              </a:rPr>
              <a:t> хроматина до образования </a:t>
            </a:r>
            <a:r>
              <a:rPr lang="ru-RU" sz="4400" b="1" dirty="0">
                <a:solidFill>
                  <a:srgbClr val="990000"/>
                </a:solidFill>
                <a:latin typeface="Calibri" pitchFamily="34" charset="0"/>
              </a:rPr>
              <a:t>хромосом</a:t>
            </a:r>
            <a:r>
              <a:rPr lang="ru-RU" sz="4400" b="1" dirty="0">
                <a:latin typeface="Calibri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"/>
          <p:cNvSpPr txBox="1">
            <a:spLocks noChangeArrowheads="1"/>
          </p:cNvSpPr>
          <p:nvPr/>
        </p:nvSpPr>
        <p:spPr bwMode="auto">
          <a:xfrm>
            <a:off x="1619250" y="115888"/>
            <a:ext cx="62658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Список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основной литературы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68313" y="620713"/>
          <a:ext cx="8136908" cy="3824580"/>
        </p:xfrm>
        <a:graphic>
          <a:graphicData uri="http://schemas.openxmlformats.org/drawingml/2006/table">
            <a:tbl>
              <a:tblPr/>
              <a:tblGrid>
                <a:gridCol w="432050"/>
                <a:gridCol w="3636404"/>
                <a:gridCol w="2034227"/>
                <a:gridCol w="2034227"/>
              </a:tblGrid>
              <a:tr h="504031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24242"/>
                          </a:solidFill>
                          <a:latin typeface="tahoma"/>
                        </a:rPr>
                        <a:t>1</a:t>
                      </a:r>
                    </a:p>
                  </a:txBody>
                  <a:tcPr marL="18885" marR="18885" marT="18885" marB="18885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u="none" strike="noStrike" dirty="0">
                          <a:solidFill>
                            <a:srgbClr val="A12A30"/>
                          </a:solidFill>
                          <a:latin typeface="Times New Roman" pitchFamily="18" charset="0"/>
                          <a:cs typeface="Times New Roman" pitchFamily="18" charset="0"/>
                          <a:hlinkClick r:id="rId2"/>
                        </a:rPr>
                        <a:t>Биология</a:t>
                      </a:r>
                      <a:r>
                        <a:rPr lang="ru-RU" sz="1800" dirty="0">
                          <a:solidFill>
                            <a:srgbClr val="42424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: учебник. Кн.1. Жизнь. Гены. Клетка. Онтогенез. Человек</a:t>
                      </a:r>
                    </a:p>
                  </a:txBody>
                  <a:tcPr marL="18885" marR="18885" marT="18885" marB="18885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rgbClr val="42424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ред. В. Н. Ярыгин</a:t>
                      </a:r>
                    </a:p>
                  </a:txBody>
                  <a:tcPr marL="18885" marR="18885" marT="18885" marB="18885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rgbClr val="42424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М. : Высшая школа, </a:t>
                      </a:r>
                      <a:r>
                        <a:rPr lang="ru-RU" sz="1800" dirty="0" smtClean="0">
                          <a:solidFill>
                            <a:srgbClr val="42424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2007,</a:t>
                      </a:r>
                      <a:r>
                        <a:rPr lang="ru-RU" sz="1800" baseline="0" dirty="0" smtClean="0">
                          <a:solidFill>
                            <a:srgbClr val="42424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2012</a:t>
                      </a:r>
                      <a:endParaRPr lang="ru-RU" sz="1800" dirty="0">
                        <a:solidFill>
                          <a:srgbClr val="42424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885" marR="18885" marT="18885" marB="18885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l"/>
                      <a:r>
                        <a:rPr lang="ru-RU" sz="1400" b="0" i="0">
                          <a:solidFill>
                            <a:srgbClr val="424242"/>
                          </a:solidFill>
                          <a:latin typeface="tahoma"/>
                        </a:rPr>
                        <a:t>2</a:t>
                      </a:r>
                    </a:p>
                  </a:txBody>
                  <a:tcPr marL="18885" marR="18885" marT="18885" marB="18885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0" i="0" u="none" strike="noStrike" dirty="0">
                          <a:solidFill>
                            <a:srgbClr val="A12A30"/>
                          </a:solidFill>
                          <a:latin typeface="Times New Roman" pitchFamily="18" charset="0"/>
                          <a:cs typeface="Times New Roman" pitchFamily="18" charset="0"/>
                          <a:hlinkClick r:id="rId3"/>
                        </a:rPr>
                        <a:t>Биология</a:t>
                      </a:r>
                      <a:r>
                        <a:rPr lang="ru-RU" sz="1800" b="0" i="0" dirty="0">
                          <a:solidFill>
                            <a:srgbClr val="42424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: учебник. Кн. 2. Эволюция. Экосистема. Биосфера. Человечество</a:t>
                      </a:r>
                    </a:p>
                  </a:txBody>
                  <a:tcPr marL="18885" marR="18885" marT="18885" marB="18885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0" i="0" dirty="0">
                          <a:solidFill>
                            <a:srgbClr val="42424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ред. В. Н. Ярыгин</a:t>
                      </a:r>
                    </a:p>
                  </a:txBody>
                  <a:tcPr marL="18885" marR="18885" marT="18885" marB="18885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0" i="0" dirty="0">
                          <a:solidFill>
                            <a:srgbClr val="42424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М. : Высшая школа, </a:t>
                      </a:r>
                      <a:r>
                        <a:rPr lang="ru-RU" sz="1800" b="0" i="0" dirty="0" smtClean="0">
                          <a:solidFill>
                            <a:srgbClr val="42424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2007,</a:t>
                      </a:r>
                      <a:r>
                        <a:rPr lang="ru-RU" sz="1800" b="0" i="0" baseline="0" dirty="0" smtClean="0">
                          <a:solidFill>
                            <a:srgbClr val="42424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2012</a:t>
                      </a:r>
                      <a:endParaRPr lang="ru-RU" sz="1800" b="0" i="0" dirty="0">
                        <a:solidFill>
                          <a:srgbClr val="42424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885" marR="18885" marT="18885" marB="18885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l"/>
                      <a:r>
                        <a:rPr lang="ru-RU" sz="1400" b="0" i="0" dirty="0" smtClean="0">
                          <a:solidFill>
                            <a:srgbClr val="424242"/>
                          </a:solidFill>
                          <a:latin typeface="tahoma"/>
                        </a:rPr>
                        <a:t>3</a:t>
                      </a:r>
                      <a:endParaRPr lang="ru-RU" sz="1400" b="0" i="0" dirty="0">
                        <a:solidFill>
                          <a:srgbClr val="424242"/>
                        </a:solidFill>
                        <a:latin typeface="tahoma"/>
                      </a:endParaRPr>
                    </a:p>
                  </a:txBody>
                  <a:tcPr marL="18885" marR="18885" marT="18885" marB="18885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  <a:hlinkClick r:id="rId4"/>
                        </a:rPr>
                        <a:t>Биология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 [Электронный ресурс] : учебник. Т. 1. - Режим доступа: http://www.studmedlib.ru/ru/book/ISBN9785970435649.html </a:t>
                      </a:r>
                    </a:p>
                  </a:txBody>
                  <a:tcPr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ред. В. Н. Ярыгин</a:t>
                      </a:r>
                    </a:p>
                  </a:txBody>
                  <a:tcPr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М. : </a:t>
                      </a:r>
                      <a:r>
                        <a:rPr lang="ru-RU" sz="1800" dirty="0" err="1">
                          <a:latin typeface="Times New Roman" pitchFamily="18" charset="0"/>
                          <a:cs typeface="Times New Roman" pitchFamily="18" charset="0"/>
                        </a:rPr>
                        <a:t>ГЭОТАР-Медиа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, 2015.</a:t>
                      </a:r>
                    </a:p>
                  </a:txBody>
                  <a:tcPr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l"/>
                      <a:r>
                        <a:rPr lang="ru-RU" sz="1400" b="0" i="0" dirty="0" smtClean="0">
                          <a:solidFill>
                            <a:srgbClr val="424242"/>
                          </a:solidFill>
                          <a:latin typeface="tahoma"/>
                        </a:rPr>
                        <a:t>4</a:t>
                      </a:r>
                      <a:endParaRPr lang="ru-RU" sz="1400" b="0" i="0" dirty="0">
                        <a:solidFill>
                          <a:srgbClr val="424242"/>
                        </a:solidFill>
                        <a:latin typeface="tahoma"/>
                      </a:endParaRPr>
                    </a:p>
                  </a:txBody>
                  <a:tcPr marL="18885" marR="18885" marT="18885" marB="18885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  <a:hlinkClick r:id="rId5"/>
                        </a:rPr>
                        <a:t>Биология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 [Электронный ресурс] : учебник. Т. 2. - Режим доступа: http://www.studmedlib.ru/ru/book/ISBN9785970435656.html </a:t>
                      </a:r>
                    </a:p>
                  </a:txBody>
                  <a:tcPr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ред. В. Н. Ярыгин</a:t>
                      </a:r>
                    </a:p>
                  </a:txBody>
                  <a:tcPr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М. : </a:t>
                      </a:r>
                      <a:r>
                        <a:rPr lang="ru-RU" sz="1800" dirty="0" err="1">
                          <a:latin typeface="Times New Roman" pitchFamily="18" charset="0"/>
                          <a:cs typeface="Times New Roman" pitchFamily="18" charset="0"/>
                        </a:rPr>
                        <a:t>ГЭОТАР-Медиа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, 2015.</a:t>
                      </a:r>
                    </a:p>
                  </a:txBody>
                  <a:tcPr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2" cstate="print"/>
          <a:srcRect b="10527"/>
          <a:stretch>
            <a:fillRect/>
          </a:stretch>
        </p:blipFill>
        <p:spPr bwMode="auto">
          <a:xfrm>
            <a:off x="971600" y="476672"/>
            <a:ext cx="7345362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Свойства ДНК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12875"/>
            <a:ext cx="8229600" cy="4525963"/>
          </a:xfrm>
        </p:spPr>
        <p:txBody>
          <a:bodyPr/>
          <a:lstStyle/>
          <a:p>
            <a:pPr eaLnBrk="1" hangingPunct="1"/>
            <a:r>
              <a:rPr lang="ru-RU" smtClean="0"/>
              <a:t>1. репликация</a:t>
            </a:r>
          </a:p>
          <a:p>
            <a:pPr eaLnBrk="1" hangingPunct="1"/>
            <a:r>
              <a:rPr lang="ru-RU" smtClean="0"/>
              <a:t>2. репарация </a:t>
            </a:r>
          </a:p>
          <a:p>
            <a:pPr eaLnBrk="1" hangingPunct="1"/>
            <a:r>
              <a:rPr lang="ru-RU" smtClean="0"/>
              <a:t>3.транскрипция  </a:t>
            </a:r>
          </a:p>
          <a:p>
            <a:pPr eaLnBrk="1" hangingPunct="1"/>
            <a:r>
              <a:rPr lang="ru-RU" smtClean="0"/>
              <a:t>4. рекомбинация</a:t>
            </a:r>
          </a:p>
          <a:p>
            <a:pPr eaLnBrk="1" hangingPunct="1"/>
            <a:r>
              <a:rPr lang="ru-RU" smtClean="0"/>
              <a:t>5. мутация </a:t>
            </a:r>
          </a:p>
          <a:p>
            <a:pPr eaLnBrk="1" hangingPunct="1">
              <a:buFontTx/>
              <a:buNone/>
            </a:pPr>
            <a:r>
              <a:rPr lang="ru-RU" smtClean="0"/>
              <a:t>   Основная функция ДНК – хранение и  передача наследственной информации.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2"/>
          <p:cNvSpPr txBox="1">
            <a:spLocks noChangeArrowheads="1"/>
          </p:cNvSpPr>
          <p:nvPr/>
        </p:nvSpPr>
        <p:spPr bwMode="auto">
          <a:xfrm>
            <a:off x="539750" y="188913"/>
            <a:ext cx="8353425" cy="758825"/>
          </a:xfrm>
          <a:prstGeom prst="rect">
            <a:avLst/>
          </a:prstGeom>
          <a:solidFill>
            <a:schemeClr val="accent1"/>
          </a:solidFill>
          <a:ln w="57150">
            <a:solidFill>
              <a:srgbClr val="3399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>
                <a:latin typeface="Calibri" pitchFamily="34" charset="0"/>
              </a:rPr>
              <a:t>Свойства ДНК. Репликация</a:t>
            </a:r>
            <a:r>
              <a:rPr lang="ru-RU" sz="4000">
                <a:latin typeface="Calibri" pitchFamily="34" charset="0"/>
              </a:rPr>
              <a:t> </a:t>
            </a:r>
          </a:p>
        </p:txBody>
      </p:sp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323850" y="1125538"/>
            <a:ext cx="8280400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Calibri" pitchFamily="34" charset="0"/>
              </a:rPr>
              <a:t>Этапы РЕПЛИКАЦИИ:</a:t>
            </a:r>
          </a:p>
          <a:p>
            <a:r>
              <a:rPr lang="ru-RU" sz="2800">
                <a:latin typeface="Calibri" pitchFamily="34" charset="0"/>
              </a:rPr>
              <a:t>1 - Разделение материнской цепи на 2 матричные нити  (работает фермент </a:t>
            </a:r>
            <a:r>
              <a:rPr lang="ru-RU" sz="2800" b="1">
                <a:latin typeface="Calibri" pitchFamily="34" charset="0"/>
              </a:rPr>
              <a:t>ГЕЛИКАЗА)</a:t>
            </a:r>
          </a:p>
          <a:p>
            <a:r>
              <a:rPr lang="ru-RU" sz="2800">
                <a:latin typeface="Calibri" pitchFamily="34" charset="0"/>
              </a:rPr>
              <a:t>2 - </a:t>
            </a:r>
            <a:r>
              <a:rPr lang="ru-RU" sz="2800" b="1">
                <a:latin typeface="Calibri" pitchFamily="34" charset="0"/>
              </a:rPr>
              <a:t>Дестабилизирующие белки</a:t>
            </a:r>
            <a:r>
              <a:rPr lang="ru-RU" sz="2800">
                <a:latin typeface="Calibri" pitchFamily="34" charset="0"/>
              </a:rPr>
              <a:t> располагаются вдоль каждой полинуклеотидной цепи (роль: </a:t>
            </a:r>
            <a:r>
              <a:rPr lang="ru-RU" sz="2800" b="1" i="1">
                <a:latin typeface="Calibri" pitchFamily="34" charset="0"/>
              </a:rPr>
              <a:t>растяжение нити</a:t>
            </a:r>
            <a:r>
              <a:rPr lang="ru-RU" sz="2800" b="1">
                <a:latin typeface="Calibri" pitchFamily="34" charset="0"/>
              </a:rPr>
              <a:t> </a:t>
            </a:r>
            <a:r>
              <a:rPr lang="ru-RU" sz="2800">
                <a:latin typeface="Calibri" pitchFamily="34" charset="0"/>
              </a:rPr>
              <a:t>и </a:t>
            </a:r>
            <a:r>
              <a:rPr lang="ru-RU" sz="2800" b="1" i="1">
                <a:latin typeface="Calibri" pitchFamily="34" charset="0"/>
              </a:rPr>
              <a:t>доступность для </a:t>
            </a:r>
            <a:r>
              <a:rPr lang="ru-RU" sz="2800">
                <a:latin typeface="Calibri" pitchFamily="34" charset="0"/>
              </a:rPr>
              <a:t>комплементарных нуклеотидов)</a:t>
            </a:r>
          </a:p>
          <a:p>
            <a:r>
              <a:rPr lang="ru-RU" sz="2800">
                <a:latin typeface="Calibri" pitchFamily="34" charset="0"/>
              </a:rPr>
              <a:t>3 – Достраивание дочерней нити ДНК у каждой материнской с участием фермента</a:t>
            </a:r>
          </a:p>
          <a:p>
            <a:r>
              <a:rPr lang="ru-RU" sz="2800" b="1">
                <a:latin typeface="Calibri" pitchFamily="34" charset="0"/>
              </a:rPr>
              <a:t>ДНК-зависимойДНК-полимеразы</a:t>
            </a:r>
            <a:r>
              <a:rPr lang="ru-RU" sz="3200">
                <a:latin typeface="Calibri" pitchFamily="34" charset="0"/>
              </a:rPr>
              <a:t>.</a:t>
            </a:r>
          </a:p>
          <a:p>
            <a:endParaRPr lang="ru-RU" sz="32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5219700" y="1593850"/>
            <a:ext cx="3673475" cy="396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79388"/>
            <a:r>
              <a:rPr lang="ru-RU"/>
              <a:t>В материнской ДНК цепи антипараллельны. ДНК-полимеразы способны двигаться в одном направлении — от 3'-конца к 5'-концу, </a:t>
            </a:r>
            <a:r>
              <a:rPr lang="ru-RU" i="1">
                <a:solidFill>
                  <a:srgbClr val="0000CC"/>
                </a:solidFill>
              </a:rPr>
              <a:t>строя дочернюю цепь антипараллельно — от 5' к 3'-концу. </a:t>
            </a:r>
            <a:endParaRPr lang="en-US" i="1">
              <a:solidFill>
                <a:srgbClr val="0000CC"/>
              </a:solidFill>
            </a:endParaRPr>
          </a:p>
          <a:p>
            <a:pPr indent="179388"/>
            <a:endParaRPr lang="en-US" i="1">
              <a:solidFill>
                <a:srgbClr val="0000CC"/>
              </a:solidFill>
            </a:endParaRPr>
          </a:p>
          <a:p>
            <a:pPr indent="179388"/>
            <a:r>
              <a:rPr lang="ru-RU"/>
              <a:t>Одна ДНК-полимераза передвигается в направлении 3'→5' по одной цепи ДНК непрерывно, синтезируя </a:t>
            </a:r>
            <a:r>
              <a:rPr lang="ru-RU" i="1">
                <a:solidFill>
                  <a:srgbClr val="0000CC"/>
                </a:solidFill>
              </a:rPr>
              <a:t>лидирующую цепь</a:t>
            </a:r>
            <a:r>
              <a:rPr lang="ru-RU"/>
              <a:t>. </a:t>
            </a:r>
          </a:p>
        </p:txBody>
      </p:sp>
      <p:pic>
        <p:nvPicPr>
          <p:cNvPr id="6758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963" y="1196975"/>
            <a:ext cx="4741862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228600" y="304800"/>
            <a:ext cx="8229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sz="2400" i="1" dirty="0">
                <a:solidFill>
                  <a:srgbClr val="FF3300"/>
                </a:solidFill>
              </a:rPr>
              <a:t>Репликация ДНК - самоудвоение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5143500" y="1852613"/>
            <a:ext cx="3673475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79388"/>
            <a:r>
              <a:rPr lang="ru-RU"/>
              <a:t>Другая ДНК-полимераза движется по другой цепи (5'—3') в обратную сторону (тоже в направлении 3'→5'), синтезируя вторую дочернюю цепь </a:t>
            </a:r>
            <a:r>
              <a:rPr lang="ru-RU" i="1">
                <a:solidFill>
                  <a:srgbClr val="0000CC"/>
                </a:solidFill>
              </a:rPr>
              <a:t>фрагментами, которые получили название фрагменты  Оказаки</a:t>
            </a:r>
            <a:r>
              <a:rPr lang="ru-RU"/>
              <a:t>, которые после завершения репликации сшиваются в единую цепь. Эта цепь называется </a:t>
            </a:r>
            <a:r>
              <a:rPr lang="ru-RU" i="1">
                <a:solidFill>
                  <a:srgbClr val="0000CC"/>
                </a:solidFill>
              </a:rPr>
              <a:t>отстающей</a:t>
            </a:r>
            <a:r>
              <a:rPr lang="ru-RU"/>
              <a:t>.</a:t>
            </a:r>
          </a:p>
          <a:p>
            <a:pPr indent="179388"/>
            <a:r>
              <a:rPr lang="ru-RU"/>
              <a:t>Сшивают фрагменты Оказаки ферменты </a:t>
            </a:r>
            <a:r>
              <a:rPr lang="ru-RU" i="1">
                <a:solidFill>
                  <a:srgbClr val="FF0000"/>
                </a:solidFill>
              </a:rPr>
              <a:t>лигазы</a:t>
            </a:r>
            <a:r>
              <a:rPr lang="ru-RU"/>
              <a:t>.</a:t>
            </a:r>
          </a:p>
        </p:txBody>
      </p:sp>
      <p:pic>
        <p:nvPicPr>
          <p:cNvPr id="686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963" y="1196975"/>
            <a:ext cx="4741862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519113" y="115888"/>
            <a:ext cx="8229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sz="2400" i="1" dirty="0">
                <a:solidFill>
                  <a:srgbClr val="FF3300"/>
                </a:solidFill>
              </a:rPr>
              <a:t>Репликация ДНК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2"/>
          <p:cNvSpPr txBox="1">
            <a:spLocks noChangeArrowheads="1"/>
          </p:cNvSpPr>
          <p:nvPr/>
        </p:nvSpPr>
        <p:spPr bwMode="auto">
          <a:xfrm>
            <a:off x="1979613" y="188913"/>
            <a:ext cx="51847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>
                <a:latin typeface="Calibri" pitchFamily="34" charset="0"/>
              </a:rPr>
              <a:t>Свойства ДНК</a:t>
            </a:r>
            <a:r>
              <a:rPr lang="ru-RU" sz="4000">
                <a:latin typeface="Calibri" pitchFamily="34" charset="0"/>
              </a:rPr>
              <a:t> </a:t>
            </a:r>
          </a:p>
        </p:txBody>
      </p:sp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468313" y="1196975"/>
            <a:ext cx="8207375" cy="1266825"/>
          </a:xfrm>
          <a:prstGeom prst="rect">
            <a:avLst/>
          </a:prstGeom>
          <a:solidFill>
            <a:schemeClr val="bg1"/>
          </a:solidFill>
          <a:ln w="76200">
            <a:solidFill>
              <a:srgbClr val="00808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>
                <a:latin typeface="Calibri" pitchFamily="34" charset="0"/>
              </a:rPr>
              <a:t>РЕПЛИКАЦИЯ – способность  к самокопированию </a:t>
            </a:r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395288" y="2708275"/>
            <a:ext cx="482441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>
                <a:latin typeface="Calibri" pitchFamily="34" charset="0"/>
              </a:rPr>
              <a:t>Способ: </a:t>
            </a:r>
            <a:r>
              <a:rPr lang="ru-RU" sz="2800" b="1">
                <a:latin typeface="Calibri" pitchFamily="34" charset="0"/>
              </a:rPr>
              <a:t>ПОЛУКОНСЕРВАТИВНЫЙ</a:t>
            </a:r>
          </a:p>
        </p:txBody>
      </p:sp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2565400"/>
            <a:ext cx="3671888" cy="406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3860800"/>
            <a:ext cx="4464050" cy="247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2"/>
          <p:cNvSpPr txBox="1">
            <a:spLocks noChangeArrowheads="1"/>
          </p:cNvSpPr>
          <p:nvPr/>
        </p:nvSpPr>
        <p:spPr bwMode="auto">
          <a:xfrm>
            <a:off x="468313" y="692150"/>
            <a:ext cx="8135937" cy="558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/>
              <a:t>М</a:t>
            </a:r>
            <a:r>
              <a:rPr lang="ru-RU" sz="3600">
                <a:latin typeface="Calibri" pitchFamily="34" charset="0"/>
              </a:rPr>
              <a:t>инимальное количество наследственного материала, способного </a:t>
            </a:r>
            <a:r>
              <a:rPr lang="ru-RU" sz="3600" i="1" u="sng">
                <a:latin typeface="Calibri" pitchFamily="34" charset="0"/>
              </a:rPr>
              <a:t>изменяться</a:t>
            </a:r>
            <a:r>
              <a:rPr lang="ru-RU" sz="3600">
                <a:latin typeface="Calibri" pitchFamily="34" charset="0"/>
              </a:rPr>
              <a:t>  и приводить к </a:t>
            </a:r>
            <a:r>
              <a:rPr lang="ru-RU" sz="3600" i="1" u="sng">
                <a:latin typeface="Calibri" pitchFamily="34" charset="0"/>
              </a:rPr>
              <a:t>появлению новых</a:t>
            </a:r>
            <a:r>
              <a:rPr lang="ru-RU" sz="3600">
                <a:latin typeface="Calibri" pitchFamily="34" charset="0"/>
              </a:rPr>
              <a:t> вариантов признака</a:t>
            </a:r>
            <a:r>
              <a:rPr lang="ru-RU" sz="3600"/>
              <a:t> называется мутон</a:t>
            </a:r>
            <a:r>
              <a:rPr lang="ru-RU" sz="3600">
                <a:latin typeface="Calibri" pitchFamily="34" charset="0"/>
              </a:rPr>
              <a:t>.</a:t>
            </a:r>
            <a:endParaRPr lang="ru-RU" sz="3600" b="1">
              <a:latin typeface="Calibri" pitchFamily="34" charset="0"/>
            </a:endParaRPr>
          </a:p>
          <a:p>
            <a:r>
              <a:rPr lang="ru-RU" sz="3600" b="1">
                <a:solidFill>
                  <a:srgbClr val="003300"/>
                </a:solidFill>
                <a:latin typeface="Calibri" pitchFamily="34" charset="0"/>
              </a:rPr>
              <a:t>Мутон</a:t>
            </a:r>
            <a:r>
              <a:rPr lang="ru-RU" sz="3600">
                <a:solidFill>
                  <a:srgbClr val="003300"/>
                </a:solidFill>
                <a:latin typeface="Calibri" pitchFamily="34" charset="0"/>
              </a:rPr>
              <a:t> </a:t>
            </a:r>
            <a:r>
              <a:rPr lang="ru-RU" sz="3600">
                <a:latin typeface="Calibri" pitchFamily="34" charset="0"/>
              </a:rPr>
              <a:t>– это элементарная единица мутационного процесса.</a:t>
            </a:r>
          </a:p>
          <a:p>
            <a:r>
              <a:rPr lang="ru-RU" sz="3600" b="1">
                <a:solidFill>
                  <a:srgbClr val="003300"/>
                </a:solidFill>
                <a:latin typeface="Calibri" pitchFamily="34" charset="0"/>
              </a:rPr>
              <a:t>Минимальный мутон</a:t>
            </a:r>
            <a:r>
              <a:rPr lang="ru-RU" sz="3600">
                <a:solidFill>
                  <a:srgbClr val="003300"/>
                </a:solidFill>
                <a:latin typeface="Calibri" pitchFamily="34" charset="0"/>
              </a:rPr>
              <a:t> </a:t>
            </a:r>
            <a:r>
              <a:rPr lang="ru-RU" sz="3600">
                <a:latin typeface="Calibri" pitchFamily="34" charset="0"/>
              </a:rPr>
              <a:t>соответствует 1 паре комплементарных нуклеотидов.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2"/>
          <p:cNvSpPr txBox="1">
            <a:spLocks noChangeArrowheads="1"/>
          </p:cNvSpPr>
          <p:nvPr/>
        </p:nvSpPr>
        <p:spPr bwMode="auto">
          <a:xfrm>
            <a:off x="395288" y="188913"/>
            <a:ext cx="8210550" cy="1570037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solidFill>
                  <a:srgbClr val="FF0000"/>
                </a:solidFill>
                <a:latin typeface="Calibri" pitchFamily="34" charset="0"/>
              </a:rPr>
              <a:t>РЕПАРАЦИЯ </a:t>
            </a:r>
            <a:r>
              <a:rPr lang="ru-RU" sz="3200">
                <a:latin typeface="Calibri" pitchFamily="34" charset="0"/>
              </a:rPr>
              <a:t>– коррекция нарушений соединений, возникших под влиянием реакционно-способных веществ или УФ.</a:t>
            </a:r>
            <a:endParaRPr lang="ru-RU" sz="2400">
              <a:latin typeface="Calibri" pitchFamily="34" charset="0"/>
            </a:endParaRPr>
          </a:p>
        </p:txBody>
      </p:sp>
      <p:sp>
        <p:nvSpPr>
          <p:cNvPr id="25602" name="Прямоугольник 2"/>
          <p:cNvSpPr>
            <a:spLocks noChangeArrowheads="1"/>
          </p:cNvSpPr>
          <p:nvPr/>
        </p:nvSpPr>
        <p:spPr bwMode="auto">
          <a:xfrm>
            <a:off x="323850" y="1844675"/>
            <a:ext cx="8208963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latin typeface="Calibri" pitchFamily="34" charset="0"/>
              </a:rPr>
              <a:t>При наличии большого объема поражений включается  </a:t>
            </a:r>
            <a:r>
              <a:rPr lang="ru-RU" sz="3200" u="sng">
                <a:latin typeface="Calibri" pitchFamily="34" charset="0"/>
              </a:rPr>
              <a:t>система индуцируемых ферментов репарации</a:t>
            </a:r>
            <a:r>
              <a:rPr lang="ru-RU" sz="3200">
                <a:latin typeface="Calibri" pitchFamily="34" charset="0"/>
              </a:rPr>
              <a:t>  (</a:t>
            </a:r>
            <a:r>
              <a:rPr lang="en-US" sz="3200" b="1">
                <a:latin typeface="Calibri" pitchFamily="34" charset="0"/>
              </a:rPr>
              <a:t>SOS</a:t>
            </a:r>
            <a:r>
              <a:rPr lang="ru-RU" sz="3200" b="1">
                <a:latin typeface="Calibri" pitchFamily="34" charset="0"/>
              </a:rPr>
              <a:t> система).</a:t>
            </a:r>
            <a:r>
              <a:rPr lang="ru-RU" sz="3200">
                <a:latin typeface="Calibri" pitchFamily="34" charset="0"/>
              </a:rPr>
              <a:t> Иногда восстановление может идти без соблюдения принципа комплементарности, что ведет к стойким изменениям – мутациям)</a:t>
            </a:r>
          </a:p>
          <a:p>
            <a:r>
              <a:rPr lang="ru-RU" sz="3200">
                <a:latin typeface="Calibri" pitchFamily="34" charset="0"/>
              </a:rPr>
              <a:t>- При значительном повреждении – </a:t>
            </a:r>
            <a:r>
              <a:rPr lang="ru-RU" sz="3200" b="1">
                <a:latin typeface="Calibri" pitchFamily="34" charset="0"/>
              </a:rPr>
              <a:t>блокада </a:t>
            </a:r>
            <a:r>
              <a:rPr lang="ru-RU" sz="3200">
                <a:latin typeface="Calibri" pitchFamily="34" charset="0"/>
              </a:rPr>
              <a:t>репликации ДНК.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468313" y="692150"/>
            <a:ext cx="8135937" cy="507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>
                <a:latin typeface="Calibri" pitchFamily="34" charset="0"/>
              </a:rPr>
              <a:t>Минимальное количество наследственного материала, способного </a:t>
            </a:r>
            <a:r>
              <a:rPr lang="ru-RU" sz="3600" i="1" u="sng">
                <a:latin typeface="Calibri" pitchFamily="34" charset="0"/>
              </a:rPr>
              <a:t>изменяться</a:t>
            </a:r>
            <a:r>
              <a:rPr lang="ru-RU" sz="3600">
                <a:latin typeface="Calibri" pitchFamily="34" charset="0"/>
              </a:rPr>
              <a:t>  и приводить к </a:t>
            </a:r>
            <a:r>
              <a:rPr lang="ru-RU" sz="3600" i="1" u="sng">
                <a:latin typeface="Calibri" pitchFamily="34" charset="0"/>
              </a:rPr>
              <a:t>появлению новых</a:t>
            </a:r>
            <a:r>
              <a:rPr lang="ru-RU" sz="3600">
                <a:latin typeface="Calibri" pitchFamily="34" charset="0"/>
              </a:rPr>
              <a:t> вариантов признака называется </a:t>
            </a:r>
            <a:r>
              <a:rPr lang="ru-RU" sz="3600" b="1">
                <a:solidFill>
                  <a:srgbClr val="C00000"/>
                </a:solidFill>
                <a:latin typeface="Calibri" pitchFamily="34" charset="0"/>
              </a:rPr>
              <a:t>мутон.</a:t>
            </a:r>
          </a:p>
          <a:p>
            <a:r>
              <a:rPr lang="ru-RU" sz="3600" b="1">
                <a:solidFill>
                  <a:srgbClr val="003300"/>
                </a:solidFill>
                <a:latin typeface="Calibri" pitchFamily="34" charset="0"/>
              </a:rPr>
              <a:t>Мутон</a:t>
            </a:r>
            <a:r>
              <a:rPr lang="ru-RU" sz="3600">
                <a:solidFill>
                  <a:srgbClr val="003300"/>
                </a:solidFill>
                <a:latin typeface="Calibri" pitchFamily="34" charset="0"/>
              </a:rPr>
              <a:t> </a:t>
            </a:r>
            <a:r>
              <a:rPr lang="ru-RU" sz="3600">
                <a:latin typeface="Calibri" pitchFamily="34" charset="0"/>
              </a:rPr>
              <a:t>– это элементарная единица мутационного процесса.</a:t>
            </a:r>
          </a:p>
          <a:p>
            <a:r>
              <a:rPr lang="ru-RU" sz="3600" b="1">
                <a:solidFill>
                  <a:srgbClr val="003300"/>
                </a:solidFill>
                <a:latin typeface="Calibri" pitchFamily="34" charset="0"/>
              </a:rPr>
              <a:t>Минимальный мутон</a:t>
            </a:r>
            <a:r>
              <a:rPr lang="ru-RU" sz="3600">
                <a:solidFill>
                  <a:srgbClr val="003300"/>
                </a:solidFill>
                <a:latin typeface="Calibri" pitchFamily="34" charset="0"/>
              </a:rPr>
              <a:t> </a:t>
            </a:r>
            <a:r>
              <a:rPr lang="ru-RU" sz="3600">
                <a:latin typeface="Calibri" pitchFamily="34" charset="0"/>
              </a:rPr>
              <a:t>соответствует 1 паре комплементарных нуклеотидов.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29600" cy="1143000"/>
          </a:xfrm>
        </p:spPr>
        <p:txBody>
          <a:bodyPr/>
          <a:lstStyle/>
          <a:p>
            <a:pPr eaLnBrk="1" hangingPunct="1"/>
            <a:r>
              <a:rPr lang="ru-RU" sz="6000" b="1" smtClean="0"/>
              <a:t>Геном эукариот</a:t>
            </a:r>
          </a:p>
        </p:txBody>
      </p:sp>
      <p:pic>
        <p:nvPicPr>
          <p:cNvPr id="3481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8000" contrast="30000"/>
          </a:blip>
          <a:srcRect/>
          <a:stretch>
            <a:fillRect/>
          </a:stretch>
        </p:blipFill>
        <p:spPr>
          <a:xfrm>
            <a:off x="3995738" y="1700213"/>
            <a:ext cx="4968875" cy="4751387"/>
          </a:xfrm>
          <a:ln w="38100">
            <a:solidFill>
              <a:schemeClr val="folHlink"/>
            </a:solidFill>
          </a:ln>
        </p:spPr>
      </p:pic>
      <p:sp>
        <p:nvSpPr>
          <p:cNvPr id="34819" name="Text Box 4"/>
          <p:cNvSpPr txBox="1">
            <a:spLocks noChangeArrowheads="1"/>
          </p:cNvSpPr>
          <p:nvPr/>
        </p:nvSpPr>
        <p:spPr bwMode="auto">
          <a:xfrm>
            <a:off x="250825" y="1700213"/>
            <a:ext cx="3455988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>
                <a:solidFill>
                  <a:schemeClr val="hlink"/>
                </a:solidFill>
                <a:latin typeface="Tahoma" pitchFamily="34" charset="0"/>
              </a:rPr>
              <a:t>Геном </a:t>
            </a:r>
            <a:r>
              <a:rPr lang="ru-RU" sz="2800" b="1">
                <a:latin typeface="Tahoma" pitchFamily="34" charset="0"/>
              </a:rPr>
              <a:t>– совокупность ядерной и цитоплазматической ДНК в половой клетке.</a:t>
            </a:r>
          </a:p>
        </p:txBody>
      </p:sp>
      <p:sp>
        <p:nvSpPr>
          <p:cNvPr id="34820" name="Text Box 5"/>
          <p:cNvSpPr txBox="1">
            <a:spLocks noChangeArrowheads="1"/>
          </p:cNvSpPr>
          <p:nvPr/>
        </p:nvSpPr>
        <p:spPr bwMode="auto">
          <a:xfrm>
            <a:off x="179388" y="4437063"/>
            <a:ext cx="367347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600" b="1">
                <a:solidFill>
                  <a:schemeClr val="hlink"/>
                </a:solidFill>
                <a:latin typeface="Tahoma" pitchFamily="34" charset="0"/>
              </a:rPr>
              <a:t>Геном</a:t>
            </a:r>
            <a:r>
              <a:rPr lang="ru-RU" sz="2600" b="1">
                <a:latin typeface="Tahoma" pitchFamily="34" charset="0"/>
              </a:rPr>
              <a:t> – величина, характеризующая вид, измеряется в н.п. или дальтонах.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95536" y="764704"/>
          <a:ext cx="8208912" cy="5318555"/>
        </p:xfrm>
        <a:graphic>
          <a:graphicData uri="http://schemas.openxmlformats.org/drawingml/2006/table">
            <a:tbl>
              <a:tblPr/>
              <a:tblGrid>
                <a:gridCol w="360040"/>
                <a:gridCol w="3744416"/>
                <a:gridCol w="2052228"/>
                <a:gridCol w="2052228"/>
              </a:tblGrid>
              <a:tr h="72008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24" marR="5424" marT="5424" marB="5424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rId2"/>
                        </a:rPr>
                        <a:t>Биология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: учебник. Т. 1 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24" marR="5424" marT="5424" marB="5424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ред. В. Н. Ярыгин</a:t>
                      </a:r>
                    </a:p>
                  </a:txBody>
                  <a:tcPr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М. :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ГЭОТАР-Медиа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2014.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99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24" marR="5424" marT="5424" marB="5424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rId2"/>
                        </a:rPr>
                        <a:t>Биология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: учебник. Т. 2 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24" marR="5424" marT="5424" marB="5424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ред. В. Н. Ярыгин</a:t>
                      </a:r>
                    </a:p>
                  </a:txBody>
                  <a:tcPr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М. :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ГЭОТАР-Медиа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2014.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99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24" marR="5424" marT="5424" marB="5424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rId3"/>
                        </a:rPr>
                        <a:t>Биология. Руководство к лабораторным занятиям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[Электронный ресурс] : учеб. пособие. - Режим доступа: http://www.studmedlib.ru/ru/book/ISBN9785970434116.html 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24" marR="5424" marT="5424" marB="5424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ред. Н. В. Чебышев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24" marR="5424" marT="5424" marB="5424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М. : 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ГЭОТАР-Медиа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2015.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24" marR="5424" marT="5424" marB="5424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05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24" marR="5424" marT="5424" marB="5424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rId4"/>
                        </a:rPr>
                        <a:t>Биология: медицинская биология, генетика и паразитология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[Электронный ресурс] : учебник. - Режим доступа: http://www.studmedlib.ru/ru/book/ISBN9785970430729.html 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24" marR="5424" marT="5424" marB="5424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А. П. 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Пехов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24" marR="5424" marT="5424" marB="5424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М. : 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ГЭОТАР-Медиа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2014.</a:t>
                      </a:r>
                    </a:p>
                    <a:p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24" marR="5424" marT="5424" marB="5424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59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24" marR="5424" marT="5424" marB="5424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rId5"/>
                        </a:rPr>
                        <a:t>Биология: руководство к лабораторным занятиям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[Электронный ресурс] : учеб. пособие. - Режим доступа: http://www.studmedlib.ru/ru/book/ISBN9785970437261.html 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24" marR="5424" marT="5424" marB="5424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ред. О. Б. 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Гигани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24" marR="5424" marT="5424" marB="5424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М. : 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ГЭОТАР-Медиа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2016.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24" marR="5424" marT="5424" marB="5424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217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24" marR="5424" marT="5424" marB="5424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rId6"/>
                        </a:rPr>
                        <a:t>Биология с экологией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[Электронный ресурс] : сб. ситуационных задач с эталонами ответов для студентов 1 курса, обучающихся по спец. 060101 - Лечебное дело, 060103 - Педиатрия, 060105 – Стоматология. - Режим доступа: http://krasgmu.vmede.ru/index.php?page[common]=elib&amp;cat=&amp;res_id=28631</a:t>
                      </a:r>
                    </a:p>
                  </a:txBody>
                  <a:tcPr marL="5424" marR="5424" marT="5424" marB="5424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сост. Т. Я.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Орлянская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Т. И. Устинова, Н. Н.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Дегерменджи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[и др.]</a:t>
                      </a:r>
                    </a:p>
                  </a:txBody>
                  <a:tcPr marL="5424" marR="5424" marT="5424" marB="5424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Красноярск :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КрасГМУ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2011.</a:t>
                      </a:r>
                    </a:p>
                  </a:txBody>
                  <a:tcPr marL="5424" marR="5424" marT="5424" marB="5424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217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2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24" marR="5424" marT="5424" marB="5424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rId7"/>
                        </a:rPr>
                        <a:t>Биология с экологией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: учеб. пособие к внеаудиторной работе для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студентов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курса по спец. 060101 - Лечебное дело, 060103 - Педиатрия</a:t>
                      </a:r>
                    </a:p>
                  </a:txBody>
                  <a:tcPr marL="5424" marR="5424" marT="5424" marB="5424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сост. Т. Я.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Орлянская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В. С.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Крупкина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С. В. Чижова [и др.]</a:t>
                      </a:r>
                    </a:p>
                  </a:txBody>
                  <a:tcPr marL="5424" marR="5424" marT="5424" marB="5424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Красноярск :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КрасГМУ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2009.</a:t>
                      </a:r>
                    </a:p>
                  </a:txBody>
                  <a:tcPr marL="5424" marR="5424" marT="5424" marB="5424">
                    <a:lnL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1691680" y="260648"/>
            <a:ext cx="67687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Список дополнительной литературы</a:t>
            </a:r>
            <a:endParaRPr lang="ru-RU" sz="2800" dirty="0"/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5400" b="1" smtClean="0"/>
              <a:t>Геном человека</a:t>
            </a:r>
          </a:p>
        </p:txBody>
      </p:sp>
      <p:sp>
        <p:nvSpPr>
          <p:cNvPr id="35842" name="Text Box 3"/>
          <p:cNvSpPr txBox="1">
            <a:spLocks noChangeArrowheads="1"/>
          </p:cNvSpPr>
          <p:nvPr/>
        </p:nvSpPr>
        <p:spPr bwMode="auto">
          <a:xfrm>
            <a:off x="539750" y="1989138"/>
            <a:ext cx="79914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4638" indent="-274638">
              <a:spcBef>
                <a:spcPct val="50000"/>
              </a:spcBef>
            </a:pPr>
            <a:r>
              <a:rPr lang="ru-RU" sz="3000" b="1">
                <a:latin typeface="Tahoma" pitchFamily="34" charset="0"/>
              </a:rPr>
              <a:t>Содержит 3,5 х 10</a:t>
            </a:r>
            <a:r>
              <a:rPr lang="ru-RU" sz="3000" b="1" baseline="30000">
                <a:latin typeface="Tahoma" pitchFamily="34" charset="0"/>
              </a:rPr>
              <a:t>9</a:t>
            </a:r>
            <a:r>
              <a:rPr lang="ru-RU" sz="3000" b="1">
                <a:latin typeface="Tahoma" pitchFamily="34" charset="0"/>
              </a:rPr>
              <a:t> н.п. (соответствует 1,5 млн. генов)</a:t>
            </a:r>
          </a:p>
        </p:txBody>
      </p:sp>
      <p:sp>
        <p:nvSpPr>
          <p:cNvPr id="3584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44513" y="3530600"/>
            <a:ext cx="8204200" cy="30670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3000" b="1" smtClean="0"/>
              <a:t>У человека около 100 тыс. различных белков – это только 1-3% от всей ДНК.</a:t>
            </a:r>
          </a:p>
          <a:p>
            <a:pPr eaLnBrk="1" hangingPunct="1">
              <a:buFontTx/>
              <a:buNone/>
            </a:pPr>
            <a:r>
              <a:rPr lang="ru-RU" sz="3000" b="1" smtClean="0"/>
              <a:t>Гены, регулирующие экспрессию генов – 16%. Более 80% генома – избыточно.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8135937" cy="146208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b="1" dirty="0" smtClean="0"/>
              <a:t>Парадокс «С» - избыточность, захламленность генома</a:t>
            </a:r>
          </a:p>
        </p:txBody>
      </p:sp>
      <p:pic>
        <p:nvPicPr>
          <p:cNvPr id="3686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42000" contrast="60000"/>
          </a:blip>
          <a:srcRect t="1581" b="2272"/>
          <a:stretch>
            <a:fillRect/>
          </a:stretch>
        </p:blipFill>
        <p:spPr>
          <a:xfrm>
            <a:off x="3563938" y="2052638"/>
            <a:ext cx="5400675" cy="4546600"/>
          </a:xfrm>
          <a:ln w="38100">
            <a:solidFill>
              <a:schemeClr val="folHlink"/>
            </a:solidFill>
          </a:ln>
        </p:spPr>
      </p:pic>
      <p:sp>
        <p:nvSpPr>
          <p:cNvPr id="36867" name="Rectangle 4"/>
          <p:cNvSpPr>
            <a:spLocks noChangeArrowheads="1"/>
          </p:cNvSpPr>
          <p:nvPr/>
        </p:nvSpPr>
        <p:spPr bwMode="auto">
          <a:xfrm>
            <a:off x="142875" y="2060575"/>
            <a:ext cx="349250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6200" indent="-76200">
              <a:spcBef>
                <a:spcPct val="20000"/>
              </a:spcBef>
              <a:buClr>
                <a:schemeClr val="hlink"/>
              </a:buClr>
              <a:buSzPct val="85000"/>
            </a:pPr>
            <a:r>
              <a:rPr lang="ru-RU" sz="2600" b="1">
                <a:solidFill>
                  <a:schemeClr val="hlink"/>
                </a:solidFill>
                <a:latin typeface="Calibri" pitchFamily="34" charset="0"/>
              </a:rPr>
              <a:t>1.</a:t>
            </a:r>
            <a:r>
              <a:rPr lang="ru-RU" sz="2600" b="1">
                <a:latin typeface="Calibri" pitchFamily="34" charset="0"/>
              </a:rPr>
              <a:t> Увеличение генома (величины «С») с усложнением организмов в ходе филогенеза.</a:t>
            </a:r>
          </a:p>
          <a:p>
            <a:pPr marL="76200" indent="-76200">
              <a:spcBef>
                <a:spcPct val="20000"/>
              </a:spcBef>
              <a:buClr>
                <a:schemeClr val="hlink"/>
              </a:buClr>
              <a:buSzPct val="85000"/>
            </a:pPr>
            <a:r>
              <a:rPr lang="ru-RU" sz="2600" b="1">
                <a:solidFill>
                  <a:schemeClr val="hlink"/>
                </a:solidFill>
                <a:latin typeface="Calibri" pitchFamily="34" charset="0"/>
              </a:rPr>
              <a:t>2.</a:t>
            </a:r>
            <a:r>
              <a:rPr lang="ru-RU" sz="2600" b="1">
                <a:latin typeface="Calibri" pitchFamily="34" charset="0"/>
              </a:rPr>
              <a:t> Величина «С» может значительно различаться даже у родственных видов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125538"/>
            <a:ext cx="8064500" cy="5032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/>
              <a:t>Классификация генов</a:t>
            </a:r>
          </a:p>
        </p:txBody>
      </p:sp>
      <p:sp>
        <p:nvSpPr>
          <p:cNvPr id="10243" name="AutoShape 3"/>
          <p:cNvSpPr>
            <a:spLocks noChangeArrowheads="1"/>
          </p:cNvSpPr>
          <p:nvPr/>
        </p:nvSpPr>
        <p:spPr bwMode="auto">
          <a:xfrm rot="9138441">
            <a:off x="1258888" y="1916113"/>
            <a:ext cx="1655762" cy="43338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244" name="AutoShape 4"/>
          <p:cNvSpPr>
            <a:spLocks noChangeArrowheads="1"/>
          </p:cNvSpPr>
          <p:nvPr/>
        </p:nvSpPr>
        <p:spPr bwMode="auto">
          <a:xfrm rot="5400000">
            <a:off x="3851275" y="2024063"/>
            <a:ext cx="1081087" cy="43338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245" name="AutoShape 5"/>
          <p:cNvSpPr>
            <a:spLocks noChangeArrowheads="1"/>
          </p:cNvSpPr>
          <p:nvPr/>
        </p:nvSpPr>
        <p:spPr bwMode="auto">
          <a:xfrm rot="2241897">
            <a:off x="6084888" y="1916113"/>
            <a:ext cx="1655762" cy="43338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179388" y="2781300"/>
            <a:ext cx="3240087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09600" indent="-609600">
              <a:spcBef>
                <a:spcPct val="50000"/>
              </a:spcBef>
            </a:pPr>
            <a:r>
              <a:rPr lang="en-US" sz="2400" b="1" dirty="0">
                <a:solidFill>
                  <a:schemeClr val="hlink"/>
                </a:solidFill>
                <a:latin typeface="tahoma" pitchFamily="34" charset="0"/>
              </a:rPr>
              <a:t>I</a:t>
            </a:r>
            <a:r>
              <a:rPr lang="ru-RU" sz="2400" b="1" dirty="0">
                <a:solidFill>
                  <a:schemeClr val="hlink"/>
                </a:solidFill>
                <a:latin typeface="tahoma" pitchFamily="34" charset="0"/>
              </a:rPr>
              <a:t>.</a:t>
            </a:r>
            <a:r>
              <a:rPr lang="ru-RU" sz="2400" dirty="0">
                <a:latin typeface="tahoma" pitchFamily="34" charset="0"/>
              </a:rPr>
              <a:t> Структурные</a:t>
            </a:r>
          </a:p>
          <a:p>
            <a:pPr marL="609600" indent="-609600">
              <a:spcBef>
                <a:spcPct val="50000"/>
              </a:spcBef>
            </a:pPr>
            <a:r>
              <a:rPr lang="ru-RU" sz="2400" b="1" dirty="0">
                <a:solidFill>
                  <a:schemeClr val="folHlink"/>
                </a:solidFill>
                <a:latin typeface="tahoma" pitchFamily="34" charset="0"/>
              </a:rPr>
              <a:t>1.</a:t>
            </a:r>
            <a:r>
              <a:rPr lang="ru-RU" sz="2400" dirty="0">
                <a:latin typeface="tahoma" pitchFamily="34" charset="0"/>
              </a:rPr>
              <a:t> Независимые</a:t>
            </a:r>
          </a:p>
          <a:p>
            <a:pPr marL="609600" indent="-609600">
              <a:spcBef>
                <a:spcPct val="50000"/>
              </a:spcBef>
            </a:pPr>
            <a:r>
              <a:rPr lang="ru-RU" sz="2400" b="1" dirty="0">
                <a:solidFill>
                  <a:schemeClr val="folHlink"/>
                </a:solidFill>
                <a:latin typeface="tahoma" pitchFamily="34" charset="0"/>
              </a:rPr>
              <a:t>2.</a:t>
            </a:r>
            <a:r>
              <a:rPr lang="ru-RU" sz="2400" dirty="0">
                <a:latin typeface="tahoma" pitchFamily="34" charset="0"/>
              </a:rPr>
              <a:t> Повторяющиеся</a:t>
            </a:r>
          </a:p>
          <a:p>
            <a:pPr marL="609600" indent="-609600">
              <a:spcBef>
                <a:spcPct val="50000"/>
              </a:spcBef>
            </a:pPr>
            <a:r>
              <a:rPr lang="ru-RU" sz="2400" b="1" dirty="0">
                <a:solidFill>
                  <a:schemeClr val="folHlink"/>
                </a:solidFill>
                <a:latin typeface="tahoma" pitchFamily="34" charset="0"/>
              </a:rPr>
              <a:t>3.</a:t>
            </a:r>
            <a:r>
              <a:rPr lang="ru-RU" sz="2400" dirty="0">
                <a:latin typeface="tahoma" pitchFamily="34" charset="0"/>
              </a:rPr>
              <a:t> Кластерные</a:t>
            </a:r>
            <a:endParaRPr lang="ru-RU" sz="2400" dirty="0"/>
          </a:p>
          <a:p>
            <a:pPr marL="609600" indent="-609600">
              <a:spcBef>
                <a:spcPct val="50000"/>
              </a:spcBef>
            </a:pPr>
            <a:r>
              <a:rPr lang="ru-RU" sz="2400" b="1" dirty="0">
                <a:solidFill>
                  <a:schemeClr val="folHlink"/>
                </a:solidFill>
              </a:rPr>
              <a:t>4</a:t>
            </a:r>
            <a:r>
              <a:rPr lang="ru-RU" sz="2400" b="1" dirty="0"/>
              <a:t>.</a:t>
            </a:r>
            <a:r>
              <a:rPr lang="ru-RU" sz="2400" dirty="0"/>
              <a:t> </a:t>
            </a:r>
            <a:r>
              <a:rPr lang="ru-RU" sz="2400" dirty="0" err="1" smtClean="0"/>
              <a:t>Спейсеры</a:t>
            </a:r>
            <a:endParaRPr lang="ru-RU" sz="2400" dirty="0" smtClean="0"/>
          </a:p>
          <a:p>
            <a:pPr marL="609600" indent="-609600">
              <a:spcBef>
                <a:spcPct val="50000"/>
              </a:spcBef>
            </a:pPr>
            <a:r>
              <a:rPr lang="ru-RU" sz="2400" b="1" dirty="0" smtClean="0">
                <a:solidFill>
                  <a:srgbClr val="7030A0"/>
                </a:solidFill>
              </a:rPr>
              <a:t>5.</a:t>
            </a:r>
            <a:r>
              <a:rPr lang="ru-RU" sz="2400" b="1" dirty="0" smtClean="0"/>
              <a:t> </a:t>
            </a:r>
            <a:r>
              <a:rPr lang="ru-RU" sz="2400" dirty="0" err="1" smtClean="0"/>
              <a:t>Интроны</a:t>
            </a:r>
            <a:endParaRPr lang="ru-RU" sz="2400" dirty="0" smtClean="0"/>
          </a:p>
          <a:p>
            <a:pPr marL="609600" indent="-609600">
              <a:spcBef>
                <a:spcPct val="50000"/>
              </a:spcBef>
            </a:pPr>
            <a:r>
              <a:rPr lang="ru-RU" sz="2400" b="1" dirty="0" smtClean="0">
                <a:solidFill>
                  <a:srgbClr val="7030A0"/>
                </a:solidFill>
              </a:rPr>
              <a:t>6. </a:t>
            </a:r>
            <a:r>
              <a:rPr lang="ru-RU" sz="2400" dirty="0" err="1" smtClean="0"/>
              <a:t>Экзоны</a:t>
            </a:r>
            <a:endParaRPr lang="ru-RU" sz="2400" dirty="0"/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2843213" y="2781300"/>
            <a:ext cx="316865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50000"/>
              </a:spcBef>
            </a:pPr>
            <a:r>
              <a:rPr lang="en-US" sz="2400" b="1">
                <a:solidFill>
                  <a:schemeClr val="hlink"/>
                </a:solidFill>
                <a:latin typeface="tahoma" pitchFamily="34" charset="0"/>
              </a:rPr>
              <a:t>II</a:t>
            </a:r>
            <a:r>
              <a:rPr lang="ru-RU" sz="2400" b="1">
                <a:solidFill>
                  <a:schemeClr val="hlink"/>
                </a:solidFill>
                <a:latin typeface="tahoma" pitchFamily="34" charset="0"/>
              </a:rPr>
              <a:t>.</a:t>
            </a:r>
            <a:r>
              <a:rPr lang="ru-RU" sz="2400">
                <a:latin typeface="tahoma" pitchFamily="34" charset="0"/>
              </a:rPr>
              <a:t> Функциональные</a:t>
            </a:r>
          </a:p>
          <a:p>
            <a:pPr marL="457200" indent="-457200">
              <a:lnSpc>
                <a:spcPct val="80000"/>
              </a:lnSpc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latin typeface="tahoma" pitchFamily="34" charset="0"/>
              </a:rPr>
              <a:t>1.</a:t>
            </a:r>
            <a:r>
              <a:rPr lang="ru-RU" sz="2400">
                <a:latin typeface="tahoma" pitchFamily="34" charset="0"/>
              </a:rPr>
              <a:t> Промотор</a:t>
            </a:r>
          </a:p>
          <a:p>
            <a:pPr marL="457200" indent="-457200">
              <a:lnSpc>
                <a:spcPct val="80000"/>
              </a:lnSpc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latin typeface="tahoma" pitchFamily="34" charset="0"/>
              </a:rPr>
              <a:t>2.</a:t>
            </a:r>
            <a:r>
              <a:rPr lang="ru-RU" sz="2400">
                <a:latin typeface="tahoma" pitchFamily="34" charset="0"/>
              </a:rPr>
              <a:t> Оператор</a:t>
            </a:r>
          </a:p>
          <a:p>
            <a:pPr marL="457200" indent="-457200">
              <a:lnSpc>
                <a:spcPct val="80000"/>
              </a:lnSpc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latin typeface="tahoma" pitchFamily="34" charset="0"/>
              </a:rPr>
              <a:t>3.</a:t>
            </a:r>
            <a:r>
              <a:rPr lang="ru-RU" sz="2400">
                <a:latin typeface="tahoma" pitchFamily="34" charset="0"/>
              </a:rPr>
              <a:t> Энхансер</a:t>
            </a:r>
          </a:p>
          <a:p>
            <a:pPr marL="457200" indent="-457200">
              <a:lnSpc>
                <a:spcPct val="80000"/>
              </a:lnSpc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latin typeface="tahoma" pitchFamily="34" charset="0"/>
              </a:rPr>
              <a:t>4.</a:t>
            </a:r>
            <a:r>
              <a:rPr lang="ru-RU" sz="2400">
                <a:latin typeface="tahoma" pitchFamily="34" charset="0"/>
              </a:rPr>
              <a:t> Сайленсер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5580063" y="3284538"/>
            <a:ext cx="3563937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41325" indent="-441325">
              <a:spcBef>
                <a:spcPct val="50000"/>
              </a:spcBef>
            </a:pPr>
            <a:r>
              <a:rPr lang="en-US" sz="2400" b="1">
                <a:solidFill>
                  <a:schemeClr val="hlink"/>
                </a:solidFill>
                <a:latin typeface="tahoma" pitchFamily="34" charset="0"/>
              </a:rPr>
              <a:t>III</a:t>
            </a:r>
            <a:r>
              <a:rPr lang="ru-RU" sz="2400" b="1">
                <a:solidFill>
                  <a:schemeClr val="hlink"/>
                </a:solidFill>
                <a:latin typeface="tahoma" pitchFamily="34" charset="0"/>
              </a:rPr>
              <a:t>.</a:t>
            </a:r>
            <a:r>
              <a:rPr lang="ru-RU" sz="2400">
                <a:latin typeface="tahoma" pitchFamily="34" charset="0"/>
              </a:rPr>
              <a:t> Регулирующие ход онтогенеза</a:t>
            </a:r>
          </a:p>
          <a:p>
            <a:pPr marL="441325" indent="-441325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latin typeface="tahoma" pitchFamily="34" charset="0"/>
              </a:rPr>
              <a:t>1.</a:t>
            </a:r>
            <a:r>
              <a:rPr lang="ru-RU" sz="2400">
                <a:latin typeface="tahoma" pitchFamily="34" charset="0"/>
              </a:rPr>
              <a:t> Хроногены</a:t>
            </a:r>
          </a:p>
          <a:p>
            <a:pPr marL="441325" indent="-441325">
              <a:spcBef>
                <a:spcPct val="50000"/>
              </a:spcBef>
            </a:pPr>
            <a:r>
              <a:rPr lang="ru-RU" sz="2400" b="1">
                <a:solidFill>
                  <a:schemeClr val="folHlink"/>
                </a:solidFill>
                <a:latin typeface="tahoma" pitchFamily="34" charset="0"/>
              </a:rPr>
              <a:t>2.</a:t>
            </a:r>
            <a:r>
              <a:rPr lang="ru-RU" sz="2400">
                <a:latin typeface="tahoma" pitchFamily="34" charset="0"/>
              </a:rPr>
              <a:t> Гены пространственной организации</a:t>
            </a:r>
          </a:p>
        </p:txBody>
      </p:sp>
      <p:sp>
        <p:nvSpPr>
          <p:cNvPr id="10249" name="TextBox 8"/>
          <p:cNvSpPr txBox="1">
            <a:spLocks noChangeArrowheads="1"/>
          </p:cNvSpPr>
          <p:nvPr/>
        </p:nvSpPr>
        <p:spPr bwMode="auto">
          <a:xfrm>
            <a:off x="323850" y="188913"/>
            <a:ext cx="84963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Calibri" pitchFamily="34" charset="0"/>
              </a:rPr>
              <a:t>Ген – единица наследственности. Участок молекулы ДНК, несущий информацию о продукте.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1050" y="260350"/>
            <a:ext cx="5410200" cy="6096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b="1" smtClean="0">
                <a:latin typeface="tahoma" pitchFamily="34" charset="0"/>
              </a:rPr>
              <a:t>Классификация генов</a:t>
            </a:r>
          </a:p>
        </p:txBody>
      </p:sp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395536" y="836712"/>
            <a:ext cx="83518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2400" b="1" dirty="0">
                <a:latin typeface="tahoma" pitchFamily="34" charset="0"/>
              </a:rPr>
              <a:t>Структурные гены –несут информацию о продукте</a:t>
            </a:r>
            <a:r>
              <a:rPr lang="ru-RU" sz="2400" b="1" dirty="0" smtClean="0">
                <a:latin typeface="tahoma" pitchFamily="34" charset="0"/>
              </a:rPr>
              <a:t>.</a:t>
            </a:r>
            <a:endParaRPr lang="ru-RU" sz="2400" b="1" dirty="0">
              <a:latin typeface="tahoma" pitchFamily="34" charset="0"/>
            </a:endParaRPr>
          </a:p>
        </p:txBody>
      </p:sp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395536" y="1628800"/>
            <a:ext cx="8305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chemeClr val="accent2"/>
              </a:buClr>
              <a:buFontTx/>
              <a:buChar char="•"/>
            </a:pP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</a:rPr>
              <a:t>Независимые гены</a:t>
            </a:r>
            <a:r>
              <a:rPr lang="ru-RU" sz="2400" b="1" dirty="0">
                <a:latin typeface="Times New Roman" pitchFamily="18" charset="0"/>
              </a:rPr>
              <a:t> – их транскрипция не связана с функциональными генами, а напрямую регулируется гормонами.</a:t>
            </a:r>
          </a:p>
        </p:txBody>
      </p:sp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395536" y="2924944"/>
            <a:ext cx="7788275" cy="83099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CC0000"/>
              </a:buClr>
              <a:buFontTx/>
              <a:buChar char="•"/>
            </a:pP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</a:rPr>
              <a:t>Повторяющиеся гены 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(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</a:rPr>
              <a:t>тандемные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)</a:t>
            </a:r>
            <a:r>
              <a:rPr lang="ru-RU" sz="2400" b="1" dirty="0">
                <a:latin typeface="Times New Roman" pitchFamily="18" charset="0"/>
              </a:rPr>
              <a:t> – так устроены гены, несущие информацию о </a:t>
            </a:r>
            <a:r>
              <a:rPr lang="ru-RU" sz="2400" b="1" dirty="0" err="1">
                <a:latin typeface="Times New Roman" pitchFamily="18" charset="0"/>
              </a:rPr>
              <a:t>тРНК</a:t>
            </a:r>
            <a:r>
              <a:rPr lang="ru-RU" sz="2400" b="1" dirty="0">
                <a:latin typeface="Times New Roman" pitchFamily="18" charset="0"/>
              </a:rPr>
              <a:t> и </a:t>
            </a:r>
            <a:r>
              <a:rPr lang="ru-RU" sz="2400" b="1" dirty="0" err="1">
                <a:latin typeface="Times New Roman" pitchFamily="18" charset="0"/>
              </a:rPr>
              <a:t>рРНК</a:t>
            </a:r>
            <a:r>
              <a:rPr lang="ru-RU" sz="2400" b="1" dirty="0">
                <a:latin typeface="Times New Roman" pitchFamily="18" charset="0"/>
              </a:rPr>
              <a:t>.</a:t>
            </a:r>
          </a:p>
        </p:txBody>
      </p:sp>
      <p:sp>
        <p:nvSpPr>
          <p:cNvPr id="11270" name="Text Box 7"/>
          <p:cNvSpPr txBox="1">
            <a:spLocks noChangeArrowheads="1"/>
          </p:cNvSpPr>
          <p:nvPr/>
        </p:nvSpPr>
        <p:spPr bwMode="auto">
          <a:xfrm>
            <a:off x="467544" y="3861048"/>
            <a:ext cx="8153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CC0000"/>
              </a:buClr>
              <a:buFontTx/>
              <a:buChar char="•"/>
            </a:pP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</a:rPr>
              <a:t>Кластерные гены</a:t>
            </a:r>
            <a:r>
              <a:rPr lang="ru-RU" sz="2400" b="1" dirty="0">
                <a:latin typeface="Times New Roman" pitchFamily="18" charset="0"/>
              </a:rPr>
              <a:t> – группы различных генов, объединенных одной функцией.</a:t>
            </a:r>
          </a:p>
        </p:txBody>
      </p:sp>
      <p:sp>
        <p:nvSpPr>
          <p:cNvPr id="11273" name="Rectangle 7"/>
          <p:cNvSpPr>
            <a:spLocks noChangeArrowheads="1"/>
          </p:cNvSpPr>
          <p:nvPr/>
        </p:nvSpPr>
        <p:spPr bwMode="auto">
          <a:xfrm>
            <a:off x="467544" y="4653136"/>
            <a:ext cx="838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CC0000"/>
              </a:buClr>
              <a:buFontTx/>
              <a:buChar char="•"/>
            </a:pP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itchFamily="18" charset="0"/>
              </a:rPr>
              <a:t>Спейсер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</a:rPr>
              <a:t> –</a:t>
            </a:r>
            <a:r>
              <a:rPr lang="ru-RU" sz="2400" b="1" dirty="0">
                <a:latin typeface="Times New Roman" pitchFamily="18" charset="0"/>
              </a:rPr>
              <a:t> неинформативный участок генома прокариот.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467544" y="5229200"/>
            <a:ext cx="838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CC0000"/>
              </a:buClr>
              <a:buFontTx/>
              <a:buChar char="•"/>
            </a:pP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00FF"/>
                </a:solidFill>
                <a:latin typeface="Times New Roman" pitchFamily="18" charset="0"/>
              </a:rPr>
              <a:t>Интрон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</a:rPr>
              <a:t>–</a:t>
            </a:r>
            <a:r>
              <a:rPr lang="ru-RU" sz="2400" b="1" dirty="0">
                <a:latin typeface="Times New Roman" pitchFamily="18" charset="0"/>
              </a:rPr>
              <a:t> неинформативный участок генома </a:t>
            </a:r>
            <a:r>
              <a:rPr lang="ru-RU" sz="2400" b="1" dirty="0" smtClean="0">
                <a:latin typeface="Times New Roman" pitchFamily="18" charset="0"/>
              </a:rPr>
              <a:t>эукариот.</a:t>
            </a:r>
            <a:endParaRPr lang="ru-RU" sz="2400" b="1" dirty="0">
              <a:latin typeface="Times New Roman" pitchFamily="18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467544" y="5733256"/>
            <a:ext cx="838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CC0000"/>
              </a:buClr>
              <a:buFontTx/>
              <a:buChar char="•"/>
            </a:pP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00FF"/>
                </a:solidFill>
                <a:latin typeface="Times New Roman" pitchFamily="18" charset="0"/>
              </a:rPr>
              <a:t>Экзон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</a:rPr>
              <a:t>–</a:t>
            </a:r>
            <a:r>
              <a:rPr lang="ru-RU" sz="2400" b="1" dirty="0">
                <a:latin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</a:rPr>
              <a:t>информативный </a:t>
            </a:r>
            <a:r>
              <a:rPr lang="ru-RU" sz="2400" b="1" dirty="0">
                <a:latin typeface="Times New Roman" pitchFamily="18" charset="0"/>
              </a:rPr>
              <a:t>участок генома </a:t>
            </a:r>
            <a:r>
              <a:rPr lang="ru-RU" sz="2400" b="1" dirty="0" smtClean="0">
                <a:latin typeface="Times New Roman" pitchFamily="18" charset="0"/>
              </a:rPr>
              <a:t>эукариот.</a:t>
            </a:r>
            <a:endParaRPr lang="ru-RU" sz="2400" b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4"/>
          <p:cNvSpPr txBox="1">
            <a:spLocks noChangeArrowheads="1"/>
          </p:cNvSpPr>
          <p:nvPr/>
        </p:nvSpPr>
        <p:spPr bwMode="auto">
          <a:xfrm>
            <a:off x="179388" y="115888"/>
            <a:ext cx="8713787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3200" b="1" dirty="0">
                <a:latin typeface="Times New Roman" pitchFamily="18" charset="0"/>
              </a:rPr>
              <a:t>Функциональные гены – регулируют процесс считывания информации:</a:t>
            </a:r>
          </a:p>
        </p:txBody>
      </p:sp>
      <p:sp>
        <p:nvSpPr>
          <p:cNvPr id="39938" name="Text Box 5"/>
          <p:cNvSpPr txBox="1">
            <a:spLocks noChangeArrowheads="1"/>
          </p:cNvSpPr>
          <p:nvPr/>
        </p:nvSpPr>
        <p:spPr bwMode="auto">
          <a:xfrm>
            <a:off x="539750" y="1125538"/>
            <a:ext cx="7940675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CC0000"/>
              </a:buClr>
              <a:buFontTx/>
              <a:buChar char="•"/>
            </a:pPr>
            <a:r>
              <a:rPr lang="ru-RU" sz="2800" b="1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</a:rPr>
              <a:t>Оператор –</a:t>
            </a:r>
            <a:r>
              <a:rPr lang="ru-RU" sz="2800" b="1" dirty="0">
                <a:latin typeface="Times New Roman" pitchFamily="18" charset="0"/>
              </a:rPr>
              <a:t> относится к группе акцепторов. Определяет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</a:rPr>
              <a:t>время</a:t>
            </a:r>
            <a:r>
              <a:rPr lang="ru-RU" sz="2800" b="1" dirty="0">
                <a:latin typeface="Times New Roman" pitchFamily="18" charset="0"/>
              </a:rPr>
              <a:t>, с которого начинается </a:t>
            </a: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</a:rPr>
              <a:t>транскрипция.</a:t>
            </a:r>
          </a:p>
        </p:txBody>
      </p:sp>
      <p:sp>
        <p:nvSpPr>
          <p:cNvPr id="39939" name="Text Box 6"/>
          <p:cNvSpPr txBox="1">
            <a:spLocks noChangeArrowheads="1"/>
          </p:cNvSpPr>
          <p:nvPr/>
        </p:nvSpPr>
        <p:spPr bwMode="auto">
          <a:xfrm>
            <a:off x="0" y="2852738"/>
            <a:ext cx="8991600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Clr>
                <a:srgbClr val="CC0000"/>
              </a:buClr>
              <a:buFontTx/>
              <a:buChar char="•"/>
            </a:pPr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</a:rPr>
              <a:t>Промотор – </a:t>
            </a:r>
            <a:r>
              <a:rPr lang="ru-RU" sz="2800" b="1" dirty="0">
                <a:latin typeface="Times New Roman" pitchFamily="18" charset="0"/>
              </a:rPr>
              <a:t>участок ДНК, включает 80-90 </a:t>
            </a:r>
            <a:r>
              <a:rPr lang="ru-RU" sz="2800" b="1" dirty="0" err="1">
                <a:latin typeface="Times New Roman" pitchFamily="18" charset="0"/>
              </a:rPr>
              <a:t>нп</a:t>
            </a:r>
            <a:r>
              <a:rPr lang="ru-RU" sz="2800" b="1" dirty="0">
                <a:latin typeface="Times New Roman" pitchFamily="18" charset="0"/>
              </a:rPr>
              <a:t>. Способен связываться с ДНК – зависимой РНК – полимеразой. Полимераза узнает участок -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</a:rPr>
              <a:t>блок</a:t>
            </a:r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itchFamily="18" charset="0"/>
              </a:rPr>
              <a:t>Прибнова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</a:rPr>
              <a:t>или </a:t>
            </a:r>
            <a:r>
              <a:rPr lang="ru-RU" sz="2800" b="1" dirty="0" err="1">
                <a:solidFill>
                  <a:srgbClr val="C00000"/>
                </a:solidFill>
                <a:latin typeface="Times New Roman" pitchFamily="18" charset="0"/>
              </a:rPr>
              <a:t>Хогнесса</a:t>
            </a:r>
            <a:r>
              <a:rPr lang="ru-RU" sz="2800" b="1" dirty="0">
                <a:latin typeface="Times New Roman" pitchFamily="18" charset="0"/>
              </a:rPr>
              <a:t>. В этом месте ДНК плотно не упаковывается. Промотор определяет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</a:rPr>
              <a:t>место</a:t>
            </a:r>
            <a:r>
              <a:rPr lang="ru-RU" sz="2800" b="1" dirty="0">
                <a:latin typeface="Times New Roman" pitchFamily="18" charset="0"/>
              </a:rPr>
              <a:t>, с которого начинается </a:t>
            </a: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</a:rPr>
              <a:t>транскрипция.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3"/>
          <p:cNvSpPr>
            <a:spLocks noChangeArrowheads="1"/>
          </p:cNvSpPr>
          <p:nvPr/>
        </p:nvSpPr>
        <p:spPr bwMode="auto">
          <a:xfrm>
            <a:off x="3200400" y="3200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ru-RU" b="1" i="1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40962" name="Rectangle 4"/>
          <p:cNvSpPr>
            <a:spLocks noChangeArrowheads="1"/>
          </p:cNvSpPr>
          <p:nvPr/>
        </p:nvSpPr>
        <p:spPr bwMode="auto">
          <a:xfrm>
            <a:off x="3200400" y="3200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ru-RU" b="1" i="1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40963" name="Text Box 5"/>
          <p:cNvSpPr txBox="1">
            <a:spLocks noChangeArrowheads="1"/>
          </p:cNvSpPr>
          <p:nvPr/>
        </p:nvSpPr>
        <p:spPr bwMode="auto">
          <a:xfrm>
            <a:off x="468313" y="333375"/>
            <a:ext cx="8321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CC0000"/>
              </a:buClr>
              <a:buFontTx/>
              <a:buChar char="•"/>
            </a:pPr>
            <a:r>
              <a:rPr lang="ru-RU" sz="2800" b="1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ru-RU" sz="2800" b="1">
                <a:solidFill>
                  <a:srgbClr val="0000FF"/>
                </a:solidFill>
                <a:latin typeface="Times New Roman" pitchFamily="18" charset="0"/>
              </a:rPr>
              <a:t>Энхансер </a:t>
            </a:r>
            <a:r>
              <a:rPr lang="ru-RU" sz="2800" b="1">
                <a:latin typeface="Times New Roman" pitchFamily="18" charset="0"/>
              </a:rPr>
              <a:t>– увеличивает скорость транскрипции</a:t>
            </a:r>
          </a:p>
        </p:txBody>
      </p:sp>
      <p:sp>
        <p:nvSpPr>
          <p:cNvPr id="40964" name="Text Box 6"/>
          <p:cNvSpPr txBox="1">
            <a:spLocks noChangeArrowheads="1"/>
          </p:cNvSpPr>
          <p:nvPr/>
        </p:nvSpPr>
        <p:spPr bwMode="auto">
          <a:xfrm>
            <a:off x="395288" y="1196975"/>
            <a:ext cx="830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CC0000"/>
              </a:buClr>
              <a:buFontTx/>
              <a:buChar char="•"/>
            </a:pPr>
            <a:r>
              <a:rPr lang="ru-RU" sz="2800" b="1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ru-RU" sz="2800" b="1">
                <a:solidFill>
                  <a:srgbClr val="0000FF"/>
                </a:solidFill>
                <a:latin typeface="Times New Roman" pitchFamily="18" charset="0"/>
              </a:rPr>
              <a:t>Сайленсер</a:t>
            </a:r>
            <a:r>
              <a:rPr lang="ru-RU" sz="2800" b="1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ru-RU" sz="2800" b="1">
                <a:latin typeface="Times New Roman" pitchFamily="18" charset="0"/>
              </a:rPr>
              <a:t>– снижает скорость транскрипции</a:t>
            </a:r>
          </a:p>
        </p:txBody>
      </p:sp>
      <p:sp>
        <p:nvSpPr>
          <p:cNvPr id="40966" name="Line 11"/>
          <p:cNvSpPr>
            <a:spLocks noChangeShapeType="1"/>
          </p:cNvSpPr>
          <p:nvPr/>
        </p:nvSpPr>
        <p:spPr bwMode="auto">
          <a:xfrm>
            <a:off x="3132138" y="1052513"/>
            <a:ext cx="2438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67" name="Line 12"/>
          <p:cNvSpPr>
            <a:spLocks noChangeShapeType="1"/>
          </p:cNvSpPr>
          <p:nvPr/>
        </p:nvSpPr>
        <p:spPr bwMode="auto">
          <a:xfrm>
            <a:off x="3276600" y="1989138"/>
            <a:ext cx="2438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539750" y="2565400"/>
            <a:ext cx="4114800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CC0000"/>
              </a:buClr>
              <a:buFontTx/>
              <a:buChar char="•"/>
            </a:pPr>
            <a:r>
              <a:rPr lang="ru-RU" sz="2800" b="1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ru-RU" sz="2800" b="1">
                <a:solidFill>
                  <a:srgbClr val="0000FF"/>
                </a:solidFill>
                <a:latin typeface="Times New Roman" pitchFamily="18" charset="0"/>
              </a:rPr>
              <a:t>Терминатор </a:t>
            </a:r>
            <a:r>
              <a:rPr lang="ru-RU" sz="2800" b="1">
                <a:latin typeface="Times New Roman" pitchFamily="18" charset="0"/>
              </a:rPr>
              <a:t> </a:t>
            </a:r>
            <a:r>
              <a:rPr lang="ru-RU" sz="2800" b="1">
                <a:solidFill>
                  <a:schemeClr val="tx2"/>
                </a:solidFill>
                <a:latin typeface="Times New Roman" pitchFamily="18" charset="0"/>
              </a:rPr>
              <a:t>- </a:t>
            </a:r>
            <a:r>
              <a:rPr lang="ru-RU" sz="2800" b="1">
                <a:solidFill>
                  <a:srgbClr val="000000"/>
                </a:solidFill>
                <a:latin typeface="Times New Roman" pitchFamily="18" charset="0"/>
              </a:rPr>
              <a:t>ген, на</a:t>
            </a:r>
            <a:r>
              <a:rPr lang="ru-RU" sz="2800" b="1">
                <a:latin typeface="Times New Roman" pitchFamily="18" charset="0"/>
              </a:rPr>
              <a:t> котором заканчивается транскрипция. Находится на 3</a:t>
            </a:r>
            <a:r>
              <a:rPr lang="en-US" sz="2800" b="1">
                <a:latin typeface="Times New Roman" pitchFamily="18" charset="0"/>
              </a:rPr>
              <a:t>’ </a:t>
            </a:r>
            <a:r>
              <a:rPr lang="ru-RU" sz="2800" b="1">
                <a:latin typeface="Times New Roman" pitchFamily="18" charset="0"/>
              </a:rPr>
              <a:t> конце. Включает </a:t>
            </a:r>
            <a:r>
              <a:rPr lang="ru-RU" sz="2800" b="1">
                <a:solidFill>
                  <a:srgbClr val="0000FF"/>
                </a:solidFill>
                <a:latin typeface="Times New Roman" pitchFamily="18" charset="0"/>
              </a:rPr>
              <a:t>палиндром</a:t>
            </a:r>
          </a:p>
        </p:txBody>
      </p:sp>
      <p:grpSp>
        <p:nvGrpSpPr>
          <p:cNvPr id="40970" name="Group 4"/>
          <p:cNvGrpSpPr>
            <a:grpSpLocks/>
          </p:cNvGrpSpPr>
          <p:nvPr/>
        </p:nvGrpSpPr>
        <p:grpSpPr bwMode="auto">
          <a:xfrm>
            <a:off x="5148263" y="2781300"/>
            <a:ext cx="3527425" cy="3140075"/>
            <a:chOff x="1488" y="1614"/>
            <a:chExt cx="2586" cy="2610"/>
          </a:xfrm>
        </p:grpSpPr>
        <p:pic>
          <p:nvPicPr>
            <p:cNvPr id="40971" name="Picture 5" descr="Палиндром- рисунок"/>
            <p:cNvPicPr>
              <a:picLocks noChangeAspect="1" noChangeArrowheads="1"/>
            </p:cNvPicPr>
            <p:nvPr/>
          </p:nvPicPr>
          <p:blipFill>
            <a:blip r:embed="rId2" cstate="print">
              <a:lum bright="-30000" contrast="54000"/>
            </a:blip>
            <a:srcRect l="35568" t="12570" r="36842" b="83792"/>
            <a:stretch>
              <a:fillRect/>
            </a:stretch>
          </p:blipFill>
          <p:spPr bwMode="auto">
            <a:xfrm>
              <a:off x="1488" y="1614"/>
              <a:ext cx="2586" cy="498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</p:pic>
        <p:pic>
          <p:nvPicPr>
            <p:cNvPr id="40972" name="Picture 6" descr="Палиндром- рисунок"/>
            <p:cNvPicPr>
              <a:picLocks noChangeAspect="1" noChangeArrowheads="1"/>
            </p:cNvPicPr>
            <p:nvPr/>
          </p:nvPicPr>
          <p:blipFill>
            <a:blip r:embed="rId2" cstate="print"/>
            <a:srcRect l="28142" t="34222" r="26846" b="59253"/>
            <a:stretch>
              <a:fillRect/>
            </a:stretch>
          </p:blipFill>
          <p:spPr bwMode="auto">
            <a:xfrm>
              <a:off x="1488" y="2160"/>
              <a:ext cx="2585" cy="998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</p:pic>
        <p:pic>
          <p:nvPicPr>
            <p:cNvPr id="40973" name="Picture 7" descr="Палиндром- рисунок"/>
            <p:cNvPicPr>
              <a:picLocks noChangeAspect="1" noChangeArrowheads="1"/>
            </p:cNvPicPr>
            <p:nvPr/>
          </p:nvPicPr>
          <p:blipFill>
            <a:blip r:embed="rId2" cstate="print"/>
            <a:srcRect l="25110" t="59718" r="27522" b="33746"/>
            <a:stretch>
              <a:fillRect/>
            </a:stretch>
          </p:blipFill>
          <p:spPr bwMode="auto">
            <a:xfrm>
              <a:off x="1488" y="3226"/>
              <a:ext cx="2586" cy="998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smtClean="0"/>
              <a:t/>
            </a:r>
            <a:br>
              <a:rPr lang="ru-RU" sz="4000" b="1" smtClean="0"/>
            </a:br>
            <a:endParaRPr lang="ru-RU" sz="4000" b="1" smtClean="0"/>
          </a:p>
        </p:txBody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68413"/>
            <a:ext cx="8763000" cy="14478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chemeClr val="hlink"/>
              </a:buClr>
            </a:pPr>
            <a:r>
              <a:rPr lang="ru-RU" sz="2400" b="1" smtClean="0">
                <a:solidFill>
                  <a:srgbClr val="0000FF"/>
                </a:solidFill>
                <a:latin typeface="Tahoma" pitchFamily="34" charset="0"/>
              </a:rPr>
              <a:t>Код наследственности</a:t>
            </a:r>
            <a:r>
              <a:rPr lang="ru-RU" sz="2400" b="1" smtClean="0">
                <a:latin typeface="Tahoma" pitchFamily="34" charset="0"/>
              </a:rPr>
              <a:t> – способ зашифровки </a:t>
            </a: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Tx/>
              <a:buNone/>
            </a:pPr>
            <a:r>
              <a:rPr lang="ru-RU" sz="2400" b="1" smtClean="0">
                <a:latin typeface="Tahoma" pitchFamily="34" charset="0"/>
              </a:rPr>
              <a:t>в молекуле ДНК наследственной информации </a:t>
            </a: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Tx/>
              <a:buNone/>
            </a:pPr>
            <a:r>
              <a:rPr lang="ru-RU" sz="2400" b="1" smtClean="0">
                <a:latin typeface="Tahoma" pitchFamily="34" charset="0"/>
              </a:rPr>
              <a:t>о структуре и функции белков, рРНК, тРНК</a:t>
            </a:r>
          </a:p>
        </p:txBody>
      </p:sp>
      <p:sp>
        <p:nvSpPr>
          <p:cNvPr id="41987" name="Rectangle 4"/>
          <p:cNvSpPr>
            <a:spLocks noChangeArrowheads="1"/>
          </p:cNvSpPr>
          <p:nvPr/>
        </p:nvSpPr>
        <p:spPr bwMode="auto">
          <a:xfrm>
            <a:off x="611188" y="188913"/>
            <a:ext cx="7848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4000" b="1">
                <a:solidFill>
                  <a:schemeClr val="accent2"/>
                </a:solidFill>
                <a:latin typeface="Times New Roman" pitchFamily="18" charset="0"/>
              </a:rPr>
              <a:t>Генетический код и его свойства</a:t>
            </a:r>
          </a:p>
        </p:txBody>
      </p:sp>
      <p:sp>
        <p:nvSpPr>
          <p:cNvPr id="41988" name="Text Box 5"/>
          <p:cNvSpPr txBox="1">
            <a:spLocks noChangeArrowheads="1"/>
          </p:cNvSpPr>
          <p:nvPr/>
        </p:nvSpPr>
        <p:spPr bwMode="auto">
          <a:xfrm>
            <a:off x="1066800" y="2514600"/>
            <a:ext cx="7753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3200" b="1">
                <a:solidFill>
                  <a:srgbClr val="CC0000"/>
                </a:solidFill>
                <a:latin typeface="Times New Roman" pitchFamily="18" charset="0"/>
              </a:rPr>
              <a:t>Свойства кода  (М.Ниренберг, 1963 г.)</a:t>
            </a:r>
          </a:p>
        </p:txBody>
      </p:sp>
      <p:sp>
        <p:nvSpPr>
          <p:cNvPr id="41989" name="Text Box 6"/>
          <p:cNvSpPr txBox="1">
            <a:spLocks noChangeArrowheads="1"/>
          </p:cNvSpPr>
          <p:nvPr/>
        </p:nvSpPr>
        <p:spPr bwMode="auto">
          <a:xfrm>
            <a:off x="533400" y="2971800"/>
            <a:ext cx="8016875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CC0000"/>
              </a:buClr>
              <a:buFontTx/>
              <a:buChar char="•"/>
            </a:pPr>
            <a:r>
              <a:rPr lang="ru-RU" sz="2800" b="1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ru-RU" sz="2800" b="1">
                <a:solidFill>
                  <a:srgbClr val="0000FF"/>
                </a:solidFill>
                <a:latin typeface="Times New Roman" pitchFamily="18" charset="0"/>
              </a:rPr>
              <a:t>Колинеарность</a:t>
            </a:r>
            <a:r>
              <a:rPr lang="ru-RU" sz="2800" b="1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ru-RU" sz="2800" b="1">
                <a:latin typeface="Times New Roman" pitchFamily="18" charset="0"/>
              </a:rPr>
              <a:t>- параллелизм. Нуклеотидная последовательность ДНК соответствует аминокислотной последовательности белка</a:t>
            </a:r>
          </a:p>
        </p:txBody>
      </p:sp>
      <p:sp>
        <p:nvSpPr>
          <p:cNvPr id="41990" name="Text Box 7"/>
          <p:cNvSpPr txBox="1">
            <a:spLocks noChangeArrowheads="1"/>
          </p:cNvSpPr>
          <p:nvPr/>
        </p:nvSpPr>
        <p:spPr bwMode="auto">
          <a:xfrm>
            <a:off x="323850" y="4581525"/>
            <a:ext cx="8610600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CC0000"/>
              </a:buClr>
              <a:buFontTx/>
              <a:buChar char="•"/>
            </a:pPr>
            <a:r>
              <a:rPr lang="ru-RU" sz="2800" b="1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ru-RU" sz="2800" b="1">
                <a:solidFill>
                  <a:srgbClr val="0000FF"/>
                </a:solidFill>
                <a:latin typeface="Times New Roman" pitchFamily="18" charset="0"/>
              </a:rPr>
              <a:t>Триплетность </a:t>
            </a:r>
            <a:r>
              <a:rPr lang="ru-RU" sz="2800" b="1">
                <a:latin typeface="Times New Roman" pitchFamily="18" charset="0"/>
              </a:rPr>
              <a:t>–каждая аминокислота кодируется тройкой нуклеотидов – </a:t>
            </a:r>
            <a:r>
              <a:rPr lang="ru-RU" sz="2800" b="1">
                <a:solidFill>
                  <a:srgbClr val="CC0000"/>
                </a:solidFill>
                <a:latin typeface="Times New Roman" pitchFamily="18" charset="0"/>
              </a:rPr>
              <a:t>триплетом</a:t>
            </a:r>
            <a:r>
              <a:rPr lang="ru-RU" sz="2800" b="1">
                <a:latin typeface="Times New Roman" pitchFamily="18" charset="0"/>
              </a:rPr>
              <a:t>. Из четырех нуклеотидов путем различных сочетаний можно получить 64 триплета - </a:t>
            </a:r>
            <a:r>
              <a:rPr lang="ru-RU" sz="2800" b="1">
                <a:solidFill>
                  <a:srgbClr val="CC0000"/>
                </a:solidFill>
                <a:latin typeface="Times New Roman" pitchFamily="18" charset="0"/>
              </a:rPr>
              <a:t>кодона.</a:t>
            </a:r>
          </a:p>
        </p:txBody>
      </p:sp>
      <p:sp>
        <p:nvSpPr>
          <p:cNvPr id="41991" name="Line 8"/>
          <p:cNvSpPr>
            <a:spLocks noChangeShapeType="1"/>
          </p:cNvSpPr>
          <p:nvPr/>
        </p:nvSpPr>
        <p:spPr bwMode="auto">
          <a:xfrm>
            <a:off x="5580063" y="4652963"/>
            <a:ext cx="2438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1992" name="Line 9"/>
          <p:cNvSpPr>
            <a:spLocks noChangeShapeType="1"/>
          </p:cNvSpPr>
          <p:nvPr/>
        </p:nvSpPr>
        <p:spPr bwMode="auto">
          <a:xfrm>
            <a:off x="2743200" y="2590800"/>
            <a:ext cx="3048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153400" cy="1143000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rgbClr val="990099"/>
                </a:solidFill>
                <a:latin typeface="Tahoma" pitchFamily="34" charset="0"/>
              </a:rPr>
              <a:t>Генетический код и его свойства</a:t>
            </a:r>
          </a:p>
        </p:txBody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302625" cy="1905000"/>
          </a:xfrm>
        </p:spPr>
        <p:txBody>
          <a:bodyPr/>
          <a:lstStyle/>
          <a:p>
            <a:pPr eaLnBrk="1" hangingPunct="1">
              <a:buClr>
                <a:srgbClr val="CC0000"/>
              </a:buClr>
              <a:buFontTx/>
              <a:buNone/>
            </a:pPr>
            <a:r>
              <a:rPr lang="ru-RU" sz="2400" b="1" smtClean="0">
                <a:solidFill>
                  <a:srgbClr val="0000FF"/>
                </a:solidFill>
                <a:latin typeface="Tahoma" pitchFamily="34" charset="0"/>
              </a:rPr>
              <a:t>Неперекрываемость – </a:t>
            </a:r>
            <a:r>
              <a:rPr lang="ru-RU" sz="2400" b="1" smtClean="0">
                <a:latin typeface="Tahoma" pitchFamily="34" charset="0"/>
              </a:rPr>
              <a:t>один и тот же нуклеотид не может одновременно принадлежать двум кодонам (бывает исключение).</a:t>
            </a:r>
            <a:endParaRPr lang="ru-RU" sz="2400" smtClean="0">
              <a:latin typeface="Tahoma" pitchFamily="34" charset="0"/>
            </a:endParaRPr>
          </a:p>
        </p:txBody>
      </p:sp>
      <p:sp>
        <p:nvSpPr>
          <p:cNvPr id="43011" name="Line 18"/>
          <p:cNvSpPr>
            <a:spLocks noChangeShapeType="1"/>
          </p:cNvSpPr>
          <p:nvPr/>
        </p:nvSpPr>
        <p:spPr bwMode="auto">
          <a:xfrm>
            <a:off x="3276600" y="2349500"/>
            <a:ext cx="2438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12" name="TextBox 18"/>
          <p:cNvSpPr txBox="1">
            <a:spLocks noChangeArrowheads="1"/>
          </p:cNvSpPr>
          <p:nvPr/>
        </p:nvSpPr>
        <p:spPr bwMode="auto">
          <a:xfrm>
            <a:off x="468313" y="2708275"/>
            <a:ext cx="8351837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3300"/>
              </a:buClr>
            </a:pPr>
            <a:r>
              <a:rPr lang="ru-RU" sz="2400" b="1">
                <a:solidFill>
                  <a:srgbClr val="0000FF"/>
                </a:solidFill>
                <a:latin typeface="Tahoma" pitchFamily="34" charset="0"/>
              </a:rPr>
              <a:t>Вырожденность </a:t>
            </a:r>
            <a:r>
              <a:rPr lang="ru-RU" sz="2400" b="1">
                <a:latin typeface="Tahoma" pitchFamily="34" charset="0"/>
              </a:rPr>
              <a:t>– экспериментально установлено, что при триплетности все </a:t>
            </a:r>
            <a:r>
              <a:rPr lang="ru-RU" sz="2400" b="1">
                <a:solidFill>
                  <a:srgbClr val="0000FF"/>
                </a:solidFill>
                <a:latin typeface="Tahoma" pitchFamily="34" charset="0"/>
              </a:rPr>
              <a:t>64 </a:t>
            </a:r>
            <a:r>
              <a:rPr lang="ru-RU" sz="2400" b="1">
                <a:latin typeface="Tahoma" pitchFamily="34" charset="0"/>
              </a:rPr>
              <a:t>кодона имеют значение в экспрессии генов. Из них </a:t>
            </a:r>
            <a:r>
              <a:rPr lang="ru-RU" sz="2400" b="1">
                <a:solidFill>
                  <a:srgbClr val="0000FF"/>
                </a:solidFill>
                <a:latin typeface="Tahoma" pitchFamily="34" charset="0"/>
              </a:rPr>
              <a:t>61 </a:t>
            </a:r>
            <a:r>
              <a:rPr lang="ru-RU" sz="2400" b="1">
                <a:latin typeface="Tahoma" pitchFamily="34" charset="0"/>
              </a:rPr>
              <a:t>кодон кодирует аминокислоты, а 3 кодона являются </a:t>
            </a:r>
            <a:r>
              <a:rPr lang="ru-RU" sz="2400" b="1">
                <a:solidFill>
                  <a:srgbClr val="0000FF"/>
                </a:solidFill>
                <a:latin typeface="Tahoma" pitchFamily="34" charset="0"/>
              </a:rPr>
              <a:t>стоп – кодонами:</a:t>
            </a:r>
            <a:r>
              <a:rPr lang="ru-RU" sz="2400" b="1">
                <a:latin typeface="Tahoma" pitchFamily="34" charset="0"/>
              </a:rPr>
              <a:t> </a:t>
            </a:r>
            <a:r>
              <a:rPr lang="ru-RU" sz="2400" b="1">
                <a:solidFill>
                  <a:srgbClr val="0000FF"/>
                </a:solidFill>
                <a:latin typeface="Tahoma" pitchFamily="34" charset="0"/>
              </a:rPr>
              <a:t>УГА,УАГ,УАА.</a:t>
            </a:r>
            <a:endParaRPr lang="ru-RU" sz="2400">
              <a:solidFill>
                <a:srgbClr val="0000FF"/>
              </a:solidFill>
              <a:latin typeface="Tahoma" pitchFamily="34" charset="0"/>
            </a:endParaRPr>
          </a:p>
        </p:txBody>
      </p:sp>
      <p:sp>
        <p:nvSpPr>
          <p:cNvPr id="43013" name="Line 5"/>
          <p:cNvSpPr>
            <a:spLocks noChangeShapeType="1"/>
          </p:cNvSpPr>
          <p:nvPr/>
        </p:nvSpPr>
        <p:spPr bwMode="auto">
          <a:xfrm>
            <a:off x="3419475" y="4724400"/>
            <a:ext cx="2438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14" name="TextBox 20"/>
          <p:cNvSpPr txBox="1">
            <a:spLocks noChangeArrowheads="1"/>
          </p:cNvSpPr>
          <p:nvPr/>
        </p:nvSpPr>
        <p:spPr bwMode="auto">
          <a:xfrm>
            <a:off x="684213" y="5013325"/>
            <a:ext cx="79200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</a:rPr>
              <a:t>Универсальность</a:t>
            </a:r>
            <a:r>
              <a:rPr lang="ru-RU" sz="2400" b="1" dirty="0">
                <a:latin typeface="Times New Roman" pitchFamily="18" charset="0"/>
              </a:rPr>
              <a:t> – кодирование аминокислот происходит одинаково на всех уровнях организации живой системы</a:t>
            </a:r>
            <a:endParaRPr lang="ru-RU" sz="2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http://gerontology-explorer.narod.ru/Storage/09.11.2007_23-06-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549275"/>
            <a:ext cx="6192837" cy="566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1520" y="2205038"/>
            <a:ext cx="8568952" cy="1655762"/>
          </a:xfrm>
        </p:spPr>
        <p:txBody>
          <a:bodyPr>
            <a:normAutofit/>
          </a:bodyPr>
          <a:lstStyle/>
          <a:p>
            <a:pPr algn="just" eaLnBrk="1" hangingPunct="1">
              <a:buFontTx/>
              <a:buNone/>
            </a:pP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Редкие аминокислоты (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селеноцистеин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) могут включаться в первичную структуру полипептида, кодируясь тройкой 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УГА(стоп),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если за этим кодоном находится  особая стимулирующая последовательность нуклеотидов</a:t>
            </a:r>
            <a:r>
              <a:rPr lang="ru-RU" sz="2400" b="1" dirty="0" smtClean="0">
                <a:latin typeface="Arial" charset="0"/>
              </a:rPr>
              <a:t>.</a:t>
            </a:r>
          </a:p>
        </p:txBody>
      </p:sp>
      <p:sp>
        <p:nvSpPr>
          <p:cNvPr id="45058" name="Rectangle 3"/>
          <p:cNvSpPr>
            <a:spLocks noGrp="1" noChangeArrowheads="1"/>
          </p:cNvSpPr>
          <p:nvPr>
            <p:ph type="title"/>
          </p:nvPr>
        </p:nvSpPr>
        <p:spPr>
          <a:xfrm>
            <a:off x="684213" y="1412875"/>
            <a:ext cx="7772400" cy="792163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rgbClr val="990099"/>
                </a:solidFill>
                <a:latin typeface="Tahoma" pitchFamily="34" charset="0"/>
              </a:rPr>
              <a:t>Второй генетический код</a:t>
            </a:r>
            <a:r>
              <a:rPr lang="ru-RU" b="1" smtClean="0">
                <a:latin typeface="Times New Roman" pitchFamily="18" charset="0"/>
              </a:rPr>
              <a:t> </a:t>
            </a:r>
          </a:p>
        </p:txBody>
      </p:sp>
      <p:sp>
        <p:nvSpPr>
          <p:cNvPr id="45059" name="Text Box 4"/>
          <p:cNvSpPr txBox="1">
            <a:spLocks noChangeArrowheads="1"/>
          </p:cNvSpPr>
          <p:nvPr/>
        </p:nvSpPr>
        <p:spPr bwMode="auto">
          <a:xfrm>
            <a:off x="179512" y="4149080"/>
            <a:ext cx="8589962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Инициативный кодон 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АУГ,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отвечает за включение метионина. Иногда инициация метионина может быть обеспечена кодонами 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АЦА, АУУ,УУГ,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если за этими кодонами находится  особая стимулирующая последовательность нуклеотидов.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061" name="TextBox 5"/>
          <p:cNvSpPr txBox="1">
            <a:spLocks noChangeArrowheads="1"/>
          </p:cNvSpPr>
          <p:nvPr/>
        </p:nvSpPr>
        <p:spPr bwMode="auto">
          <a:xfrm>
            <a:off x="323850" y="404813"/>
            <a:ext cx="77771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rgbClr val="CC0000"/>
              </a:buClr>
            </a:pPr>
            <a:r>
              <a:rPr lang="ru-RU" sz="2400" b="1" dirty="0" err="1">
                <a:solidFill>
                  <a:srgbClr val="0000FF"/>
                </a:solidFill>
                <a:latin typeface="Times New Roman" pitchFamily="18" charset="0"/>
              </a:rPr>
              <a:t>Квазиуниверсальность</a:t>
            </a:r>
            <a:r>
              <a:rPr lang="ru-RU" sz="2400" b="1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</a:rPr>
              <a:t>– некоторые кодоны в разных генетических системах кодируют различные аминокислоты. Пример: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  <a:ln w="76200"/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mtClean="0"/>
              <a:t>ПЛАН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125538"/>
            <a:ext cx="8229600" cy="4968875"/>
          </a:xfrm>
        </p:spPr>
        <p:txBody>
          <a:bodyPr/>
          <a:lstStyle/>
          <a:p>
            <a:pPr eaLnBrk="1" hangingPunct="1"/>
            <a:r>
              <a:rPr lang="ru-RU" b="1" smtClean="0"/>
              <a:t>1. </a:t>
            </a:r>
            <a:r>
              <a:rPr lang="ru-RU" sz="3600" b="1" smtClean="0"/>
              <a:t>Материальный субстрат наследственности и изменчивости.</a:t>
            </a:r>
          </a:p>
          <a:p>
            <a:pPr eaLnBrk="1" hangingPunct="1"/>
            <a:r>
              <a:rPr lang="ru-RU" sz="3600" b="1" smtClean="0"/>
              <a:t>2. Понятие «геном», «ген».</a:t>
            </a:r>
          </a:p>
          <a:p>
            <a:pPr eaLnBrk="1" hangingPunct="1"/>
            <a:r>
              <a:rPr lang="ru-RU" sz="3600" b="1" smtClean="0"/>
              <a:t>3. Экспрессия генетической информации у про- и эукариот</a:t>
            </a:r>
          </a:p>
          <a:p>
            <a:pPr eaLnBrk="1" hangingPunct="1"/>
            <a:r>
              <a:rPr lang="ru-RU" sz="3600" b="1" smtClean="0"/>
              <a:t>4. Регуляция экспрессии.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7772400" cy="1143000"/>
          </a:xfrm>
        </p:spPr>
        <p:txBody>
          <a:bodyPr/>
          <a:lstStyle/>
          <a:p>
            <a:pPr eaLnBrk="1" hangingPunct="1"/>
            <a:r>
              <a:rPr lang="ru-RU" sz="3600" b="1" dirty="0" smtClean="0">
                <a:latin typeface="Tahoma" pitchFamily="34" charset="0"/>
              </a:rPr>
              <a:t>Экспрессия генов</a:t>
            </a:r>
          </a:p>
        </p:txBody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484313"/>
            <a:ext cx="8153400" cy="992187"/>
          </a:xfrm>
          <a:ln>
            <a:solidFill>
              <a:schemeClr val="bg1"/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800" b="1" dirty="0" smtClean="0">
                <a:solidFill>
                  <a:srgbClr val="CC0000"/>
                </a:solidFill>
                <a:latin typeface="Tahoma" pitchFamily="34" charset="0"/>
              </a:rPr>
              <a:t>Это реализация наследственной информации </a:t>
            </a:r>
            <a:r>
              <a:rPr lang="ru-RU" sz="2800" b="1" dirty="0" smtClean="0">
                <a:latin typeface="Tahoma" pitchFamily="34" charset="0"/>
              </a:rPr>
              <a:t>от гена к признаку.</a:t>
            </a:r>
          </a:p>
        </p:txBody>
      </p:sp>
      <p:sp>
        <p:nvSpPr>
          <p:cNvPr id="47107" name="Rectangle 4"/>
          <p:cNvSpPr>
            <a:spLocks noChangeArrowheads="1"/>
          </p:cNvSpPr>
          <p:nvPr/>
        </p:nvSpPr>
        <p:spPr bwMode="auto">
          <a:xfrm>
            <a:off x="539552" y="2564904"/>
            <a:ext cx="81534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>
                <a:latin typeface="Tahoma" pitchFamily="34" charset="0"/>
              </a:rPr>
              <a:t>Признак – белок, </a:t>
            </a:r>
            <a:r>
              <a:rPr lang="ru-RU" sz="2800" b="1" dirty="0" err="1">
                <a:latin typeface="Tahoma" pitchFamily="34" charset="0"/>
              </a:rPr>
              <a:t>рРНК</a:t>
            </a:r>
            <a:r>
              <a:rPr lang="ru-RU" sz="2800" b="1" dirty="0">
                <a:latin typeface="Tahoma" pitchFamily="34" charset="0"/>
              </a:rPr>
              <a:t>, </a:t>
            </a:r>
            <a:r>
              <a:rPr lang="ru-RU" sz="2800" b="1" dirty="0" err="1">
                <a:latin typeface="Tahoma" pitchFamily="34" charset="0"/>
              </a:rPr>
              <a:t>тРНК</a:t>
            </a:r>
            <a:r>
              <a:rPr lang="ru-RU" sz="2800" b="1" dirty="0">
                <a:latin typeface="Tahoma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2"/>
          <p:cNvSpPr txBox="1">
            <a:spLocks noChangeArrowheads="1"/>
          </p:cNvSpPr>
          <p:nvPr/>
        </p:nvSpPr>
        <p:spPr bwMode="auto">
          <a:xfrm>
            <a:off x="827088" y="188913"/>
            <a:ext cx="8066087" cy="13493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>
                <a:latin typeface="Times New Roman" pitchFamily="18" charset="0"/>
              </a:rPr>
              <a:t>Нарушение реализации экспрессии генов</a:t>
            </a:r>
          </a:p>
        </p:txBody>
      </p:sp>
      <p:sp>
        <p:nvSpPr>
          <p:cNvPr id="48130" name="Text Box 3"/>
          <p:cNvSpPr txBox="1">
            <a:spLocks noChangeArrowheads="1"/>
          </p:cNvSpPr>
          <p:nvPr/>
        </p:nvSpPr>
        <p:spPr bwMode="auto">
          <a:xfrm>
            <a:off x="395288" y="1628775"/>
            <a:ext cx="4140200" cy="5156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>
                <a:latin typeface="Times New Roman" pitchFamily="18" charset="0"/>
              </a:rPr>
              <a:t>РЕЗУЛЬТАТ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ru-RU" sz="2400" b="1">
                <a:latin typeface="Times New Roman" pitchFamily="18" charset="0"/>
              </a:rPr>
              <a:t> Синтез </a:t>
            </a:r>
            <a:r>
              <a:rPr lang="ru-RU" sz="2800" b="1">
                <a:solidFill>
                  <a:srgbClr val="003300"/>
                </a:solidFill>
                <a:latin typeface="Times New Roman" pitchFamily="18" charset="0"/>
              </a:rPr>
              <a:t>аномального </a:t>
            </a:r>
            <a:r>
              <a:rPr lang="ru-RU" sz="2400" b="1">
                <a:latin typeface="Times New Roman" pitchFamily="18" charset="0"/>
              </a:rPr>
              <a:t>белка;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ru-RU" sz="2400" b="1">
                <a:latin typeface="Times New Roman" pitchFamily="18" charset="0"/>
              </a:rPr>
              <a:t> Выработка </a:t>
            </a:r>
            <a:r>
              <a:rPr lang="ru-RU" sz="2800" b="1">
                <a:solidFill>
                  <a:srgbClr val="003300"/>
                </a:solidFill>
                <a:latin typeface="Times New Roman" pitchFamily="18" charset="0"/>
              </a:rPr>
              <a:t>избыточного </a:t>
            </a:r>
            <a:r>
              <a:rPr lang="ru-RU" sz="2400" b="1">
                <a:latin typeface="Times New Roman" pitchFamily="18" charset="0"/>
              </a:rPr>
              <a:t>количества;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ru-RU" sz="2400" b="1">
                <a:latin typeface="Times New Roman" pitchFamily="18" charset="0"/>
              </a:rPr>
              <a:t> </a:t>
            </a:r>
            <a:r>
              <a:rPr lang="ru-RU" sz="2400" b="1">
                <a:solidFill>
                  <a:srgbClr val="003300"/>
                </a:solidFill>
                <a:latin typeface="Times New Roman" pitchFamily="18" charset="0"/>
              </a:rPr>
              <a:t>Отсутствие</a:t>
            </a:r>
            <a:r>
              <a:rPr lang="ru-RU" sz="2400" b="1">
                <a:latin typeface="Times New Roman" pitchFamily="18" charset="0"/>
              </a:rPr>
              <a:t> выработки;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ru-RU" sz="2400" b="1">
                <a:latin typeface="Times New Roman" pitchFamily="18" charset="0"/>
              </a:rPr>
              <a:t> Выработка </a:t>
            </a:r>
            <a:r>
              <a:rPr lang="ru-RU" sz="2800" b="1">
                <a:solidFill>
                  <a:srgbClr val="003300"/>
                </a:solidFill>
                <a:latin typeface="Times New Roman" pitchFamily="18" charset="0"/>
              </a:rPr>
              <a:t>уменьшенного</a:t>
            </a:r>
            <a:r>
              <a:rPr lang="ru-RU" sz="2800" b="1">
                <a:latin typeface="Times New Roman" pitchFamily="18" charset="0"/>
              </a:rPr>
              <a:t> </a:t>
            </a:r>
            <a:r>
              <a:rPr lang="ru-RU" sz="2400" b="1">
                <a:latin typeface="Times New Roman" pitchFamily="18" charset="0"/>
              </a:rPr>
              <a:t>количества нормального продукта </a:t>
            </a:r>
          </a:p>
        </p:txBody>
      </p:sp>
      <p:sp>
        <p:nvSpPr>
          <p:cNvPr id="48131" name="Text Box 4"/>
          <p:cNvSpPr txBox="1">
            <a:spLocks noChangeArrowheads="1"/>
          </p:cNvSpPr>
          <p:nvPr/>
        </p:nvSpPr>
        <p:spPr bwMode="auto">
          <a:xfrm>
            <a:off x="5651500" y="3429000"/>
            <a:ext cx="3313113" cy="20526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>
                <a:solidFill>
                  <a:srgbClr val="003300"/>
                </a:solidFill>
                <a:latin typeface="Times New Roman" pitchFamily="18" charset="0"/>
              </a:rPr>
              <a:t>ГЕННЫЕ БОЛЕЗНИ</a:t>
            </a:r>
            <a:r>
              <a:rPr lang="ru-RU" sz="2800">
                <a:solidFill>
                  <a:srgbClr val="003300"/>
                </a:solidFill>
                <a:latin typeface="Times New Roman" pitchFamily="18" charset="0"/>
              </a:rPr>
              <a:t> –</a:t>
            </a:r>
            <a:r>
              <a:rPr lang="ru-RU" sz="2800">
                <a:latin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ru-RU" sz="2800" b="1">
                <a:latin typeface="Times New Roman" pitchFamily="18" charset="0"/>
              </a:rPr>
              <a:t>болезни обмена веществ</a:t>
            </a:r>
          </a:p>
        </p:txBody>
      </p:sp>
      <p:sp>
        <p:nvSpPr>
          <p:cNvPr id="48132" name="Line 5"/>
          <p:cNvSpPr>
            <a:spLocks noChangeShapeType="1"/>
          </p:cNvSpPr>
          <p:nvPr/>
        </p:nvSpPr>
        <p:spPr bwMode="auto">
          <a:xfrm>
            <a:off x="4572000" y="4437063"/>
            <a:ext cx="1008063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313613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smtClean="0">
                <a:solidFill>
                  <a:srgbClr val="990099"/>
                </a:solidFill>
                <a:latin typeface="Tahoma" pitchFamily="34" charset="0"/>
              </a:rPr>
              <a:t>Экспрессия генов</a:t>
            </a:r>
            <a:br>
              <a:rPr lang="ru-RU" sz="3600" b="1" smtClean="0">
                <a:solidFill>
                  <a:srgbClr val="990099"/>
                </a:solidFill>
                <a:latin typeface="Tahoma" pitchFamily="34" charset="0"/>
              </a:rPr>
            </a:br>
            <a:endParaRPr lang="ru-RU" sz="3600" b="1" smtClean="0">
              <a:solidFill>
                <a:srgbClr val="990099"/>
              </a:solidFill>
              <a:latin typeface="Tahoma" pitchFamily="34" charset="0"/>
            </a:endParaRPr>
          </a:p>
        </p:txBody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765175"/>
            <a:ext cx="8074025" cy="5867400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solidFill>
                  <a:srgbClr val="CC0000"/>
                </a:solidFill>
                <a:latin typeface="Tahoma" pitchFamily="34" charset="0"/>
              </a:rPr>
              <a:t>У прокариот</a:t>
            </a:r>
            <a:r>
              <a:rPr lang="ru-RU" dirty="0" smtClean="0"/>
              <a:t>            </a:t>
            </a:r>
            <a:r>
              <a:rPr lang="ru-RU" sz="2800" b="1" dirty="0" smtClean="0">
                <a:solidFill>
                  <a:srgbClr val="CC0000"/>
                </a:solidFill>
                <a:latin typeface="Tahoma" pitchFamily="34" charset="0"/>
              </a:rPr>
              <a:t>У эукариот</a:t>
            </a:r>
          </a:p>
        </p:txBody>
      </p:sp>
      <p:pic>
        <p:nvPicPr>
          <p:cNvPr id="49155" name="Picture 4" descr="Транскрипция и трансляция - схема"/>
          <p:cNvPicPr>
            <a:picLocks noChangeAspect="1" noChangeArrowheads="1"/>
          </p:cNvPicPr>
          <p:nvPr/>
        </p:nvPicPr>
        <p:blipFill>
          <a:blip r:embed="rId2" cstate="print">
            <a:lum bright="-6000" contrast="24000"/>
          </a:blip>
          <a:srcRect l="1346" t="2838" r="2362" b="64015"/>
          <a:stretch>
            <a:fillRect/>
          </a:stretch>
        </p:blipFill>
        <p:spPr bwMode="auto">
          <a:xfrm>
            <a:off x="395536" y="3717032"/>
            <a:ext cx="3409849" cy="2975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5" descr="Транскрипция и трансляция - схема"/>
          <p:cNvPicPr>
            <a:picLocks noChangeAspect="1" noChangeArrowheads="1"/>
          </p:cNvPicPr>
          <p:nvPr/>
        </p:nvPicPr>
        <p:blipFill>
          <a:blip r:embed="rId2" cstate="print">
            <a:lum bright="-12000" contrast="30000"/>
          </a:blip>
          <a:srcRect l="2310" t="34952" r="3337" b="14142"/>
          <a:stretch>
            <a:fillRect/>
          </a:stretch>
        </p:blipFill>
        <p:spPr bwMode="auto">
          <a:xfrm>
            <a:off x="5076825" y="3933825"/>
            <a:ext cx="3381375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Text Box 6"/>
          <p:cNvSpPr txBox="1">
            <a:spLocks noChangeArrowheads="1"/>
          </p:cNvSpPr>
          <p:nvPr/>
        </p:nvSpPr>
        <p:spPr bwMode="auto">
          <a:xfrm>
            <a:off x="609600" y="1447800"/>
            <a:ext cx="2911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2400" b="1" dirty="0" smtClean="0">
                <a:latin typeface="Times New Roman" pitchFamily="18" charset="0"/>
              </a:rPr>
              <a:t>Этапы:</a:t>
            </a:r>
            <a:endParaRPr lang="ru-RU" sz="2400" b="1" dirty="0">
              <a:latin typeface="Times New Roman" pitchFamily="18" charset="0"/>
            </a:endParaRPr>
          </a:p>
        </p:txBody>
      </p:sp>
      <p:sp>
        <p:nvSpPr>
          <p:cNvPr id="49158" name="Text Box 7"/>
          <p:cNvSpPr txBox="1">
            <a:spLocks noChangeArrowheads="1"/>
          </p:cNvSpPr>
          <p:nvPr/>
        </p:nvSpPr>
        <p:spPr bwMode="auto">
          <a:xfrm>
            <a:off x="5638800" y="14478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2400" b="1" dirty="0" smtClean="0">
                <a:latin typeface="Times New Roman" pitchFamily="18" charset="0"/>
              </a:rPr>
              <a:t>Этапы:</a:t>
            </a:r>
            <a:endParaRPr lang="ru-RU" sz="2400" b="1" dirty="0">
              <a:latin typeface="Times New Roman" pitchFamily="18" charset="0"/>
            </a:endParaRPr>
          </a:p>
        </p:txBody>
      </p:sp>
      <p:sp>
        <p:nvSpPr>
          <p:cNvPr id="49159" name="Text Box 8"/>
          <p:cNvSpPr txBox="1">
            <a:spLocks noChangeArrowheads="1"/>
          </p:cNvSpPr>
          <p:nvPr/>
        </p:nvSpPr>
        <p:spPr bwMode="auto">
          <a:xfrm>
            <a:off x="179512" y="1844824"/>
            <a:ext cx="306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0000FF"/>
              </a:buClr>
              <a:buFont typeface="Wingdings" pitchFamily="2" charset="2"/>
              <a:buChar char="v"/>
            </a:pPr>
            <a:r>
              <a:rPr lang="ru-RU" sz="2400" b="1" dirty="0">
                <a:latin typeface="Tahoma" pitchFamily="34" charset="0"/>
              </a:rPr>
              <a:t>Транскрипция</a:t>
            </a:r>
          </a:p>
        </p:txBody>
      </p:sp>
      <p:sp>
        <p:nvSpPr>
          <p:cNvPr id="49160" name="Text Box 9"/>
          <p:cNvSpPr txBox="1">
            <a:spLocks noChangeArrowheads="1"/>
          </p:cNvSpPr>
          <p:nvPr/>
        </p:nvSpPr>
        <p:spPr bwMode="auto">
          <a:xfrm>
            <a:off x="251520" y="2204864"/>
            <a:ext cx="46640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0000FF"/>
              </a:buClr>
              <a:buFont typeface="Wingdings" pitchFamily="2" charset="2"/>
              <a:buChar char="v"/>
            </a:pPr>
            <a:r>
              <a:rPr lang="ru-RU" sz="2400" b="1" dirty="0">
                <a:latin typeface="Tahoma" pitchFamily="34" charset="0"/>
              </a:rPr>
              <a:t>Активация и транспорт аминокислот</a:t>
            </a:r>
          </a:p>
        </p:txBody>
      </p:sp>
      <p:sp>
        <p:nvSpPr>
          <p:cNvPr id="49161" name="Text Box 10"/>
          <p:cNvSpPr txBox="1">
            <a:spLocks noChangeArrowheads="1"/>
          </p:cNvSpPr>
          <p:nvPr/>
        </p:nvSpPr>
        <p:spPr bwMode="auto">
          <a:xfrm>
            <a:off x="251520" y="2996952"/>
            <a:ext cx="306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0000FF"/>
              </a:buClr>
              <a:buFont typeface="Wingdings" pitchFamily="2" charset="2"/>
              <a:buChar char="v"/>
            </a:pPr>
            <a:r>
              <a:rPr lang="ru-RU" sz="2400" b="1" dirty="0">
                <a:latin typeface="Tahoma" pitchFamily="34" charset="0"/>
              </a:rPr>
              <a:t>Трансляция</a:t>
            </a:r>
          </a:p>
        </p:txBody>
      </p:sp>
      <p:sp>
        <p:nvSpPr>
          <p:cNvPr id="49162" name="Text Box 11"/>
          <p:cNvSpPr txBox="1">
            <a:spLocks noChangeArrowheads="1"/>
          </p:cNvSpPr>
          <p:nvPr/>
        </p:nvSpPr>
        <p:spPr bwMode="auto">
          <a:xfrm>
            <a:off x="4632325" y="1866900"/>
            <a:ext cx="3825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ru-RU" b="1">
              <a:latin typeface="Times New Roman" pitchFamily="18" charset="0"/>
            </a:endParaRPr>
          </a:p>
        </p:txBody>
      </p:sp>
      <p:sp>
        <p:nvSpPr>
          <p:cNvPr id="49163" name="Rectangle 12"/>
          <p:cNvSpPr>
            <a:spLocks noChangeArrowheads="1"/>
          </p:cNvSpPr>
          <p:nvPr/>
        </p:nvSpPr>
        <p:spPr bwMode="auto">
          <a:xfrm>
            <a:off x="4644008" y="1772816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0000FF"/>
              </a:buClr>
              <a:buFont typeface="Wingdings" pitchFamily="2" charset="2"/>
              <a:buChar char="v"/>
            </a:pPr>
            <a:r>
              <a:rPr lang="ru-RU" sz="2400" b="1" dirty="0">
                <a:latin typeface="Tahoma" pitchFamily="34" charset="0"/>
              </a:rPr>
              <a:t>Транскрипция</a:t>
            </a:r>
          </a:p>
        </p:txBody>
      </p:sp>
      <p:sp>
        <p:nvSpPr>
          <p:cNvPr id="49164" name="Text Box 13"/>
          <p:cNvSpPr txBox="1">
            <a:spLocks noChangeArrowheads="1"/>
          </p:cNvSpPr>
          <p:nvPr/>
        </p:nvSpPr>
        <p:spPr bwMode="auto">
          <a:xfrm>
            <a:off x="4644008" y="2204864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0000FF"/>
              </a:buClr>
              <a:buFont typeface="Wingdings" pitchFamily="2" charset="2"/>
              <a:buChar char="v"/>
            </a:pPr>
            <a:r>
              <a:rPr lang="ru-RU" sz="2400" b="1" dirty="0" err="1">
                <a:latin typeface="Tahoma" pitchFamily="34" charset="0"/>
              </a:rPr>
              <a:t>Процессинг</a:t>
            </a:r>
            <a:endParaRPr lang="ru-RU" sz="2400" b="1" dirty="0">
              <a:latin typeface="Tahoma" pitchFamily="34" charset="0"/>
            </a:endParaRPr>
          </a:p>
        </p:txBody>
      </p:sp>
      <p:sp>
        <p:nvSpPr>
          <p:cNvPr id="49165" name="Rectangle 14"/>
          <p:cNvSpPr>
            <a:spLocks noChangeArrowheads="1"/>
          </p:cNvSpPr>
          <p:nvPr/>
        </p:nvSpPr>
        <p:spPr bwMode="auto">
          <a:xfrm>
            <a:off x="4644008" y="2636912"/>
            <a:ext cx="4876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0000FF"/>
              </a:buClr>
              <a:buFont typeface="Wingdings" pitchFamily="2" charset="2"/>
              <a:buChar char="v"/>
            </a:pPr>
            <a:r>
              <a:rPr lang="ru-RU" sz="2400" b="1" dirty="0">
                <a:latin typeface="Tahoma" pitchFamily="34" charset="0"/>
              </a:rPr>
              <a:t> Активация и транспорт аминокислот</a:t>
            </a:r>
          </a:p>
        </p:txBody>
      </p:sp>
      <p:sp>
        <p:nvSpPr>
          <p:cNvPr id="49166" name="Rectangle 15"/>
          <p:cNvSpPr>
            <a:spLocks noChangeArrowheads="1"/>
          </p:cNvSpPr>
          <p:nvPr/>
        </p:nvSpPr>
        <p:spPr bwMode="auto">
          <a:xfrm>
            <a:off x="4644008" y="3356992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0000FF"/>
              </a:buClr>
              <a:buFont typeface="Wingdings" pitchFamily="2" charset="2"/>
              <a:buChar char="v"/>
            </a:pPr>
            <a:r>
              <a:rPr lang="ru-RU" sz="2400" b="1" dirty="0">
                <a:latin typeface="Tahoma" pitchFamily="34" charset="0"/>
              </a:rPr>
              <a:t>Трансляция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313613" cy="1527175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990099"/>
                </a:solidFill>
                <a:latin typeface="Tahoma" pitchFamily="34" charset="0"/>
              </a:rPr>
              <a:t>Экспрессия генов</a:t>
            </a:r>
            <a:br>
              <a:rPr lang="ru-RU" sz="3600" b="1" smtClean="0">
                <a:solidFill>
                  <a:srgbClr val="990099"/>
                </a:solidFill>
                <a:latin typeface="Tahoma" pitchFamily="34" charset="0"/>
              </a:rPr>
            </a:br>
            <a:endParaRPr lang="ru-RU" sz="3600" b="1" smtClean="0">
              <a:solidFill>
                <a:srgbClr val="990099"/>
              </a:solidFill>
              <a:latin typeface="Tahoma" pitchFamily="34" charset="0"/>
            </a:endParaRPr>
          </a:p>
        </p:txBody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764704"/>
            <a:ext cx="8748713" cy="1096962"/>
          </a:xfrm>
        </p:spPr>
        <p:txBody>
          <a:bodyPr/>
          <a:lstStyle/>
          <a:p>
            <a:pPr eaLnBrk="1" hangingPunct="1"/>
            <a:r>
              <a:rPr lang="ru-RU" sz="3100" b="1" dirty="0" smtClean="0">
                <a:latin typeface="Times New Roman" pitchFamily="18" charset="0"/>
              </a:rPr>
              <a:t>Единица транскрипции эукариот -</a:t>
            </a:r>
            <a:r>
              <a:rPr lang="ru-RU" sz="3100" b="1" dirty="0" err="1" smtClean="0">
                <a:latin typeface="Tahoma" pitchFamily="34" charset="0"/>
              </a:rPr>
              <a:t>транскриптон</a:t>
            </a:r>
            <a:r>
              <a:rPr lang="ru-RU" sz="3100" b="1" i="1" dirty="0" smtClean="0">
                <a:latin typeface="Times New Roman" pitchFamily="18" charset="0"/>
              </a:rPr>
              <a:t> </a:t>
            </a:r>
            <a:endParaRPr lang="ru-RU" sz="3100" b="1" dirty="0" smtClean="0">
              <a:latin typeface="Times New Roman" pitchFamily="18" charset="0"/>
            </a:endParaRPr>
          </a:p>
        </p:txBody>
      </p:sp>
      <p:pic>
        <p:nvPicPr>
          <p:cNvPr id="50179" name="Picture 4" descr="Структура эукариотического гена - из Коничесва"/>
          <p:cNvPicPr>
            <a:picLocks noChangeAspect="1" noChangeArrowheads="1"/>
          </p:cNvPicPr>
          <p:nvPr/>
        </p:nvPicPr>
        <p:blipFill>
          <a:blip r:embed="rId2" cstate="print">
            <a:lum bright="-6000" contrast="30000"/>
          </a:blip>
          <a:srcRect l="3844" t="8907" r="6416" b="34837"/>
          <a:stretch>
            <a:fillRect/>
          </a:stretch>
        </p:blipFill>
        <p:spPr bwMode="auto">
          <a:xfrm>
            <a:off x="107950" y="1772816"/>
            <a:ext cx="903605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Rectangle 5"/>
          <p:cNvSpPr>
            <a:spLocks noChangeArrowheads="1"/>
          </p:cNvSpPr>
          <p:nvPr/>
        </p:nvSpPr>
        <p:spPr bwMode="auto">
          <a:xfrm>
            <a:off x="179388" y="5084763"/>
            <a:ext cx="8153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ru-RU" sz="2400" b="1" i="1" dirty="0">
                <a:solidFill>
                  <a:schemeClr val="tx2"/>
                </a:solidFill>
                <a:latin typeface="Times New Roman" pitchFamily="18" charset="0"/>
              </a:rPr>
              <a:t>У эукариот</a:t>
            </a:r>
            <a:r>
              <a:rPr lang="ru-RU" sz="2400" b="1" dirty="0">
                <a:latin typeface="Times New Roman" pitchFamily="18" charset="0"/>
              </a:rPr>
              <a:t>– </a:t>
            </a:r>
            <a:r>
              <a:rPr lang="ru-RU" sz="2400" b="1" i="1" dirty="0" err="1">
                <a:solidFill>
                  <a:srgbClr val="0000FF"/>
                </a:solidFill>
                <a:latin typeface="Times New Roman" pitchFamily="18" charset="0"/>
              </a:rPr>
              <a:t>моноцистроновый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</a:rPr>
              <a:t> - содержит один ген	</a:t>
            </a:r>
          </a:p>
        </p:txBody>
      </p:sp>
      <p:sp>
        <p:nvSpPr>
          <p:cNvPr id="50181" name="Text Box 6"/>
          <p:cNvSpPr txBox="1">
            <a:spLocks noChangeArrowheads="1"/>
          </p:cNvSpPr>
          <p:nvPr/>
        </p:nvSpPr>
        <p:spPr bwMode="auto">
          <a:xfrm>
            <a:off x="0" y="5661025"/>
            <a:ext cx="464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ru-RU" b="1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ChangeArrowheads="1"/>
          </p:cNvSpPr>
          <p:nvPr/>
        </p:nvSpPr>
        <p:spPr bwMode="auto">
          <a:xfrm>
            <a:off x="685800" y="1676400"/>
            <a:ext cx="7772400" cy="457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51202" name="Picture 5" descr="Строение прокариотических генов  Коничев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lum bright="-12000" contrast="36000"/>
          </a:blip>
          <a:srcRect l="5170" t="5788" r="9483" b="21683"/>
          <a:stretch>
            <a:fillRect/>
          </a:stretch>
        </p:blipFill>
        <p:spPr>
          <a:xfrm>
            <a:off x="1187624" y="2029438"/>
            <a:ext cx="7194376" cy="4142762"/>
          </a:xfrm>
        </p:spPr>
      </p:pic>
      <p:sp>
        <p:nvSpPr>
          <p:cNvPr id="51203" name="TextBox 6"/>
          <p:cNvSpPr txBox="1">
            <a:spLocks noChangeArrowheads="1"/>
          </p:cNvSpPr>
          <p:nvPr/>
        </p:nvSpPr>
        <p:spPr bwMode="auto">
          <a:xfrm>
            <a:off x="395288" y="0"/>
            <a:ext cx="874871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3600" b="1" dirty="0" err="1">
                <a:latin typeface="Times New Roman" pitchFamily="18" charset="0"/>
              </a:rPr>
              <a:t>Транскриптоны</a:t>
            </a:r>
            <a:r>
              <a:rPr lang="ru-RU" sz="3600" b="1" dirty="0">
                <a:latin typeface="Times New Roman" pitchFamily="18" charset="0"/>
              </a:rPr>
              <a:t> прокариот </a:t>
            </a:r>
            <a:r>
              <a:rPr lang="ru-RU" sz="3600" b="1" i="1" dirty="0">
                <a:solidFill>
                  <a:schemeClr val="hlink"/>
                </a:solidFill>
                <a:latin typeface="Times New Roman" pitchFamily="18" charset="0"/>
              </a:rPr>
              <a:t>– </a:t>
            </a:r>
            <a:r>
              <a:rPr lang="ru-RU" sz="3600" b="1" dirty="0">
                <a:solidFill>
                  <a:srgbClr val="0000FF"/>
                </a:solidFill>
                <a:latin typeface="Times New Roman" pitchFamily="18" charset="0"/>
              </a:rPr>
              <a:t>ОПЕРОНЫ</a:t>
            </a:r>
            <a:r>
              <a:rPr lang="ru-RU" sz="3600" b="1" i="1" dirty="0">
                <a:solidFill>
                  <a:schemeClr val="hlink"/>
                </a:solidFill>
                <a:latin typeface="Times New Roman" pitchFamily="18" charset="0"/>
              </a:rPr>
              <a:t>-</a:t>
            </a:r>
            <a:r>
              <a:rPr lang="ru-RU" sz="3600" b="1" dirty="0">
                <a:latin typeface="Times New Roman" pitchFamily="18" charset="0"/>
              </a:rPr>
              <a:t> кодируют несколько </a:t>
            </a:r>
            <a:r>
              <a:rPr lang="ru-RU" sz="3600" b="1" dirty="0" smtClean="0">
                <a:latin typeface="Times New Roman" pitchFamily="18" charset="0"/>
              </a:rPr>
              <a:t>белков – </a:t>
            </a:r>
            <a:r>
              <a:rPr lang="ru-RU" sz="3600" b="1" dirty="0" err="1" smtClean="0">
                <a:latin typeface="Times New Roman" pitchFamily="18" charset="0"/>
              </a:rPr>
              <a:t>полицистроновые</a:t>
            </a:r>
            <a:r>
              <a:rPr lang="ru-RU" sz="3600" b="1" dirty="0" smtClean="0">
                <a:latin typeface="Times New Roman" pitchFamily="18" charset="0"/>
              </a:rPr>
              <a:t>.</a:t>
            </a:r>
            <a:endParaRPr lang="ru-RU" sz="3600" b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990099"/>
                </a:solidFill>
                <a:latin typeface="Tahoma" pitchFamily="34" charset="0"/>
              </a:rPr>
              <a:t>Этапы экспрессии генов</a:t>
            </a:r>
          </a:p>
        </p:txBody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676400"/>
            <a:ext cx="8784976" cy="3884613"/>
          </a:xfrm>
        </p:spPr>
        <p:txBody>
          <a:bodyPr/>
          <a:lstStyle/>
          <a:p>
            <a:pPr eaLnBrk="1" hangingPunct="1"/>
            <a:r>
              <a:rPr lang="ru-RU" sz="2700" b="1" dirty="0" smtClean="0">
                <a:latin typeface="Tahoma" pitchFamily="34" charset="0"/>
              </a:rPr>
              <a:t>Транскрипция происходит</a:t>
            </a:r>
            <a:r>
              <a:rPr lang="ru-RU" sz="2700" b="1" dirty="0" smtClean="0">
                <a:solidFill>
                  <a:srgbClr val="CC0000"/>
                </a:solidFill>
                <a:latin typeface="Tahoma" pitchFamily="34" charset="0"/>
              </a:rPr>
              <a:t> на матричной цепи ДНК.</a:t>
            </a:r>
          </a:p>
        </p:txBody>
      </p:sp>
      <p:sp>
        <p:nvSpPr>
          <p:cNvPr id="52227" name="Rectangle 4"/>
          <p:cNvSpPr>
            <a:spLocks noChangeArrowheads="1"/>
          </p:cNvSpPr>
          <p:nvPr/>
        </p:nvSpPr>
        <p:spPr bwMode="auto">
          <a:xfrm>
            <a:off x="914400" y="1066800"/>
            <a:ext cx="43053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3200" b="1" dirty="0">
                <a:latin typeface="Tahoma" pitchFamily="34" charset="0"/>
              </a:rPr>
              <a:t>1. Транскрипция</a:t>
            </a:r>
          </a:p>
        </p:txBody>
      </p:sp>
      <p:sp>
        <p:nvSpPr>
          <p:cNvPr id="132101" name="Rectangle 5"/>
          <p:cNvSpPr>
            <a:spLocks noChangeArrowheads="1"/>
          </p:cNvSpPr>
          <p:nvPr/>
        </p:nvSpPr>
        <p:spPr bwMode="auto">
          <a:xfrm>
            <a:off x="539552" y="2636912"/>
            <a:ext cx="684076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+mn-cs"/>
              </a:rPr>
              <a:t>Вторая цепь</a:t>
            </a:r>
            <a:r>
              <a:rPr lang="ru-RU" sz="2800" b="1" dirty="0">
                <a:latin typeface="Times New Roman" pitchFamily="18" charset="0"/>
                <a:cs typeface="+mn-cs"/>
              </a:rPr>
              <a:t> </a:t>
            </a:r>
            <a:r>
              <a:rPr lang="ru-RU" sz="2800" b="1" dirty="0">
                <a:solidFill>
                  <a:srgbClr val="FF6600"/>
                </a:solidFill>
                <a:latin typeface="Times New Roman" pitchFamily="18" charset="0"/>
                <a:cs typeface="+mn-cs"/>
              </a:rPr>
              <a:t>– </a:t>
            </a:r>
            <a:r>
              <a:rPr lang="ru-RU" sz="2800" b="1" dirty="0" err="1">
                <a:solidFill>
                  <a:srgbClr val="CC0000"/>
                </a:solidFill>
                <a:latin typeface="Tahoma" pitchFamily="34" charset="0"/>
                <a:cs typeface="+mn-cs"/>
              </a:rPr>
              <a:t>комплементарная</a:t>
            </a:r>
            <a:r>
              <a:rPr lang="ru-RU" sz="2800" b="1" dirty="0">
                <a:solidFill>
                  <a:srgbClr val="CC0000"/>
                </a:solidFill>
                <a:latin typeface="Tahoma" pitchFamily="34" charset="0"/>
                <a:cs typeface="+mn-cs"/>
              </a:rPr>
              <a:t> или смысловая</a:t>
            </a:r>
          </a:p>
        </p:txBody>
      </p:sp>
      <p:pic>
        <p:nvPicPr>
          <p:cNvPr id="52229" name="Picture 6" descr="Роль цепей ДНК"/>
          <p:cNvPicPr>
            <a:picLocks noChangeAspect="1" noChangeArrowheads="1"/>
          </p:cNvPicPr>
          <p:nvPr/>
        </p:nvPicPr>
        <p:blipFill>
          <a:blip r:embed="rId2" cstate="print">
            <a:lum bright="-18000" contrast="36000"/>
          </a:blip>
          <a:srcRect l="5560" t="40607" r="5560" b="13194"/>
          <a:stretch>
            <a:fillRect/>
          </a:stretch>
        </p:blipFill>
        <p:spPr bwMode="auto">
          <a:xfrm>
            <a:off x="457200" y="3581400"/>
            <a:ext cx="8229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67744" y="332656"/>
            <a:ext cx="5112568" cy="6096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b="1" dirty="0" smtClean="0">
                <a:latin typeface="Tahoma" pitchFamily="34" charset="0"/>
              </a:rPr>
              <a:t>Стадии транскрипции:</a:t>
            </a:r>
          </a:p>
        </p:txBody>
      </p:sp>
      <p:sp>
        <p:nvSpPr>
          <p:cNvPr id="53251" name="Text Box 4"/>
          <p:cNvSpPr txBox="1">
            <a:spLocks noChangeArrowheads="1"/>
          </p:cNvSpPr>
          <p:nvPr/>
        </p:nvSpPr>
        <p:spPr bwMode="auto">
          <a:xfrm>
            <a:off x="3203848" y="1196752"/>
            <a:ext cx="30638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Clr>
                <a:srgbClr val="0000FF"/>
              </a:buClr>
            </a:pPr>
            <a:r>
              <a:rPr lang="ru-RU" sz="2800" b="1" dirty="0" smtClean="0">
                <a:solidFill>
                  <a:srgbClr val="CC0000"/>
                </a:solidFill>
                <a:latin typeface="Tahoma" pitchFamily="34" charset="0"/>
              </a:rPr>
              <a:t>1.1. Инициация</a:t>
            </a:r>
            <a:endParaRPr lang="ru-RU" sz="2800" b="1" dirty="0">
              <a:solidFill>
                <a:srgbClr val="CC0000"/>
              </a:solidFill>
              <a:latin typeface="Tahoma" pitchFamily="34" charset="0"/>
            </a:endParaRPr>
          </a:p>
        </p:txBody>
      </p:sp>
      <p:sp>
        <p:nvSpPr>
          <p:cNvPr id="133125" name="Rectangle 5"/>
          <p:cNvSpPr>
            <a:spLocks noChangeArrowheads="1"/>
          </p:cNvSpPr>
          <p:nvPr/>
        </p:nvSpPr>
        <p:spPr bwMode="auto">
          <a:xfrm>
            <a:off x="3275856" y="1916832"/>
            <a:ext cx="3024188" cy="372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lnSpc>
                <a:spcPct val="75000"/>
              </a:lnSpc>
              <a:spcBef>
                <a:spcPct val="5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+mn-cs"/>
              </a:rPr>
              <a:t>Осуществляется</a:t>
            </a:r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+mn-cs"/>
              </a:rPr>
              <a:t>:</a:t>
            </a:r>
            <a:endParaRPr lang="ru-RU" sz="24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+mn-cs"/>
            </a:endParaRPr>
          </a:p>
        </p:txBody>
      </p:sp>
      <p:sp>
        <p:nvSpPr>
          <p:cNvPr id="53253" name="Text Box 6"/>
          <p:cNvSpPr txBox="1">
            <a:spLocks noChangeArrowheads="1"/>
          </p:cNvSpPr>
          <p:nvPr/>
        </p:nvSpPr>
        <p:spPr bwMode="auto">
          <a:xfrm>
            <a:off x="251520" y="2276475"/>
            <a:ext cx="88924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Clr>
                <a:srgbClr val="CC0000"/>
              </a:buClr>
              <a:buFontTx/>
              <a:buChar char="•"/>
            </a:pPr>
            <a:r>
              <a:rPr lang="ru-RU" sz="2400" b="1" dirty="0">
                <a:solidFill>
                  <a:srgbClr val="0000FF"/>
                </a:solidFill>
                <a:latin typeface="Tahoma" pitchFamily="34" charset="0"/>
              </a:rPr>
              <a:t> </a:t>
            </a:r>
            <a:r>
              <a:rPr lang="ru-RU" sz="2400" b="1" dirty="0" err="1" smtClean="0">
                <a:latin typeface="Tahoma" pitchFamily="34" charset="0"/>
              </a:rPr>
              <a:t>Хеликазами</a:t>
            </a:r>
            <a:r>
              <a:rPr lang="ru-RU" sz="2400" b="1" dirty="0" smtClean="0">
                <a:latin typeface="Tahoma" pitchFamily="34" charset="0"/>
              </a:rPr>
              <a:t>, ДНК–зависимыми РНК–полимеразами</a:t>
            </a:r>
          </a:p>
          <a:p>
            <a:pPr eaLnBrk="0" hangingPunct="0">
              <a:buClr>
                <a:srgbClr val="CC0000"/>
              </a:buClr>
              <a:buFontTx/>
              <a:buChar char="•"/>
            </a:pPr>
            <a:r>
              <a:rPr lang="ru-RU" sz="2400" b="1" dirty="0" smtClean="0">
                <a:solidFill>
                  <a:srgbClr val="0000FF"/>
                </a:solidFill>
                <a:latin typeface="Tahoma" pitchFamily="34" charset="0"/>
              </a:rPr>
              <a:t> </a:t>
            </a:r>
            <a:endParaRPr lang="ru-RU" sz="2400" b="1" dirty="0">
              <a:solidFill>
                <a:srgbClr val="0000FF"/>
              </a:solidFill>
              <a:latin typeface="Tahoma" pitchFamily="34" charset="0"/>
            </a:endParaRPr>
          </a:p>
        </p:txBody>
      </p:sp>
      <p:sp>
        <p:nvSpPr>
          <p:cNvPr id="133127" name="Text Box 7"/>
          <p:cNvSpPr txBox="1">
            <a:spLocks noChangeArrowheads="1"/>
          </p:cNvSpPr>
          <p:nvPr/>
        </p:nvSpPr>
        <p:spPr bwMode="auto">
          <a:xfrm>
            <a:off x="251520" y="3068960"/>
            <a:ext cx="8534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FontTx/>
              <a:buChar char="•"/>
              <a:defRPr/>
            </a:pPr>
            <a:r>
              <a:rPr lang="ru-RU" sz="2400" b="1" dirty="0">
                <a:latin typeface="Tahoma" pitchFamily="34" charset="0"/>
                <a:cs typeface="+mn-cs"/>
              </a:rPr>
              <a:t>Промотором, содержащим блок  </a:t>
            </a:r>
            <a:r>
              <a:rPr lang="ru-RU" sz="2400" b="1" dirty="0" err="1">
                <a:latin typeface="Tahoma" pitchFamily="34" charset="0"/>
                <a:cs typeface="+mn-cs"/>
              </a:rPr>
              <a:t>Прибнова</a:t>
            </a:r>
            <a:r>
              <a:rPr lang="ru-RU" sz="2400" b="1" dirty="0">
                <a:latin typeface="Tahoma" pitchFamily="34" charset="0"/>
                <a:cs typeface="+mn-cs"/>
              </a:rPr>
              <a:t> (или </a:t>
            </a:r>
            <a:r>
              <a:rPr lang="ru-RU" sz="2400" b="1" dirty="0" err="1">
                <a:latin typeface="Tahoma" pitchFamily="34" charset="0"/>
                <a:cs typeface="+mn-cs"/>
              </a:rPr>
              <a:t>Хогнесса</a:t>
            </a:r>
            <a:r>
              <a:rPr lang="ru-RU" sz="2400" b="1" dirty="0">
                <a:latin typeface="Tahoma" pitchFamily="34" charset="0"/>
                <a:cs typeface="+mn-cs"/>
              </a:rPr>
              <a:t>) 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5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imes New Roman" pitchFamily="18" charset="0"/>
              </a:rPr>
              <a:t>'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 - ТАТААТ - 3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imes New Roman" pitchFamily="18" charset="0"/>
              </a:rPr>
              <a:t>'</a:t>
            </a:r>
            <a:r>
              <a:rPr lang="ru-RU" sz="2400" b="1" dirty="0">
                <a:latin typeface="Tahoma" pitchFamily="34" charset="0"/>
                <a:cs typeface="+mn-cs"/>
              </a:rPr>
              <a:t>, который является стартом транскрипции</a:t>
            </a:r>
          </a:p>
        </p:txBody>
      </p:sp>
      <p:sp>
        <p:nvSpPr>
          <p:cNvPr id="53255" name="Text Box 8"/>
          <p:cNvSpPr txBox="1">
            <a:spLocks noChangeArrowheads="1"/>
          </p:cNvSpPr>
          <p:nvPr/>
        </p:nvSpPr>
        <p:spPr bwMode="auto">
          <a:xfrm>
            <a:off x="251520" y="4149080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CC0000"/>
              </a:buClr>
              <a:buFontTx/>
              <a:buChar char="•"/>
            </a:pPr>
            <a:r>
              <a:rPr lang="ru-RU" sz="2400" b="1" dirty="0">
                <a:latin typeface="Times New Roman" pitchFamily="18" charset="0"/>
              </a:rPr>
              <a:t> </a:t>
            </a:r>
            <a:r>
              <a:rPr lang="ru-RU" sz="2400" b="1" dirty="0">
                <a:latin typeface="Tahoma" pitchFamily="34" charset="0"/>
              </a:rPr>
              <a:t>Белковыми факторами инициации</a:t>
            </a:r>
          </a:p>
        </p:txBody>
      </p:sp>
      <p:pic>
        <p:nvPicPr>
          <p:cNvPr id="53256" name="Picture 9" descr="Структура промотора"/>
          <p:cNvPicPr>
            <a:picLocks noChangeAspect="1" noChangeArrowheads="1"/>
          </p:cNvPicPr>
          <p:nvPr/>
        </p:nvPicPr>
        <p:blipFill>
          <a:blip r:embed="rId2" cstate="print">
            <a:lum bright="-12000" contrast="36000"/>
          </a:blip>
          <a:srcRect l="19626" t="16238" r="17433" b="50285"/>
          <a:stretch>
            <a:fillRect/>
          </a:stretch>
        </p:blipFill>
        <p:spPr bwMode="auto">
          <a:xfrm>
            <a:off x="0" y="4725988"/>
            <a:ext cx="9144000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7" name="Text Box 10"/>
          <p:cNvSpPr txBox="1">
            <a:spLocks noChangeArrowheads="1"/>
          </p:cNvSpPr>
          <p:nvPr/>
        </p:nvSpPr>
        <p:spPr bwMode="auto">
          <a:xfrm>
            <a:off x="539552" y="2708920"/>
            <a:ext cx="5349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ru-RU" sz="2400" b="1" dirty="0" smtClean="0">
                <a:latin typeface="Tahoma" pitchFamily="34" charset="0"/>
              </a:rPr>
              <a:t>Оператором</a:t>
            </a:r>
            <a:endParaRPr kumimoji="1" lang="ru-RU" sz="2400" b="1" dirty="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052736"/>
            <a:ext cx="7848600" cy="1371600"/>
          </a:xfrm>
        </p:spPr>
        <p:txBody>
          <a:bodyPr/>
          <a:lstStyle/>
          <a:p>
            <a:pPr algn="just" eaLnBrk="1" hangingPunct="1">
              <a:spcBef>
                <a:spcPct val="50000"/>
              </a:spcBef>
              <a:buClr>
                <a:schemeClr val="hlink"/>
              </a:buClr>
            </a:pPr>
            <a:r>
              <a:rPr lang="ru-RU" sz="2400" dirty="0" smtClean="0">
                <a:latin typeface="Tahoma" pitchFamily="34" charset="0"/>
              </a:rPr>
              <a:t>Фермент </a:t>
            </a:r>
            <a:r>
              <a:rPr lang="ru-RU" sz="2400" dirty="0" smtClean="0">
                <a:solidFill>
                  <a:srgbClr val="C00000"/>
                </a:solidFill>
                <a:latin typeface="Tahoma" pitchFamily="34" charset="0"/>
              </a:rPr>
              <a:t>ДНК зависимая РНК - полимераза</a:t>
            </a:r>
            <a:r>
              <a:rPr lang="ru-RU" sz="2400" dirty="0" smtClean="0">
                <a:latin typeface="Tahoma" pitchFamily="34" charset="0"/>
              </a:rPr>
              <a:t> считывает информацию с   ДНК - матрицы в направлении 3</a:t>
            </a:r>
            <a:r>
              <a:rPr lang="en-US" sz="2400" dirty="0" smtClean="0">
                <a:latin typeface="Tahoma" pitchFamily="34" charset="0"/>
                <a:cs typeface="Times New Roman" pitchFamily="18" charset="0"/>
              </a:rPr>
              <a:t>'</a:t>
            </a:r>
            <a:r>
              <a:rPr lang="ru-RU" sz="2400" dirty="0" smtClean="0">
                <a:latin typeface="Tahoma" pitchFamily="34" charset="0"/>
              </a:rPr>
              <a:t>                     5</a:t>
            </a:r>
            <a:r>
              <a:rPr lang="en-US" sz="2400" dirty="0" smtClean="0">
                <a:latin typeface="Tahoma" pitchFamily="34" charset="0"/>
                <a:cs typeface="Times New Roman" pitchFamily="18" charset="0"/>
              </a:rPr>
              <a:t>'</a:t>
            </a:r>
          </a:p>
        </p:txBody>
      </p:sp>
      <p:sp>
        <p:nvSpPr>
          <p:cNvPr id="54275" name="Text Box 4"/>
          <p:cNvSpPr txBox="1">
            <a:spLocks noChangeArrowheads="1"/>
          </p:cNvSpPr>
          <p:nvPr/>
        </p:nvSpPr>
        <p:spPr bwMode="auto">
          <a:xfrm>
            <a:off x="395536" y="2636912"/>
            <a:ext cx="842563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Clr>
                <a:srgbClr val="CC0000"/>
              </a:buClr>
              <a:buFontTx/>
              <a:buChar char="•"/>
            </a:pPr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</a:rPr>
              <a:t>  </a:t>
            </a:r>
            <a:r>
              <a:rPr lang="ru-RU" sz="2400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Синтез </a:t>
            </a:r>
            <a:r>
              <a:rPr lang="ru-RU" sz="2400" dirty="0" err="1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м-РНК</a:t>
            </a:r>
            <a:r>
              <a:rPr lang="ru-RU" sz="2400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2400" dirty="0">
                <a:latin typeface="Tahoma" pitchFamily="34" charset="0"/>
                <a:cs typeface="Tahoma" pitchFamily="34" charset="0"/>
              </a:rPr>
              <a:t>идет в направлении 5</a:t>
            </a:r>
            <a:r>
              <a:rPr lang="en-US" sz="2400" dirty="0">
                <a:latin typeface="Tahoma" pitchFamily="34" charset="0"/>
                <a:cs typeface="Tahoma" pitchFamily="34" charset="0"/>
              </a:rPr>
              <a:t>' </a:t>
            </a:r>
            <a:r>
              <a:rPr lang="ru-RU" sz="2400" dirty="0">
                <a:latin typeface="Tahoma" pitchFamily="34" charset="0"/>
                <a:cs typeface="Tahoma" pitchFamily="34" charset="0"/>
              </a:rPr>
              <a:t>               3</a:t>
            </a:r>
            <a:r>
              <a:rPr lang="en-US" sz="2400" dirty="0">
                <a:latin typeface="Tahoma" pitchFamily="34" charset="0"/>
                <a:cs typeface="Tahoma" pitchFamily="34" charset="0"/>
              </a:rPr>
              <a:t>'</a:t>
            </a:r>
          </a:p>
          <a:p>
            <a:pPr eaLnBrk="0" hangingPunct="0"/>
            <a:endParaRPr lang="ru-RU" sz="2800" b="1" dirty="0">
              <a:latin typeface="Times New Roman" pitchFamily="18" charset="0"/>
            </a:endParaRPr>
          </a:p>
        </p:txBody>
      </p:sp>
      <p:sp>
        <p:nvSpPr>
          <p:cNvPr id="54276" name="Rectangle 5"/>
          <p:cNvSpPr>
            <a:spLocks noChangeArrowheads="1"/>
          </p:cNvSpPr>
          <p:nvPr/>
        </p:nvSpPr>
        <p:spPr bwMode="auto">
          <a:xfrm>
            <a:off x="0" y="3501008"/>
            <a:ext cx="8534400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lnSpc>
                <a:spcPct val="75000"/>
              </a:lnSpc>
              <a:spcBef>
                <a:spcPct val="50000"/>
              </a:spcBef>
              <a:buClr>
                <a:srgbClr val="CC0000"/>
              </a:buClr>
              <a:buFontTx/>
              <a:buChar char="•"/>
            </a:pPr>
            <a:r>
              <a:rPr lang="ru-RU" sz="28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Регуляторы скорости транскрипции:</a:t>
            </a:r>
          </a:p>
          <a:p>
            <a:pPr lvl="1">
              <a:lnSpc>
                <a:spcPct val="75000"/>
              </a:lnSpc>
              <a:spcBef>
                <a:spcPct val="50000"/>
              </a:spcBef>
              <a:buClr>
                <a:srgbClr val="CC0000"/>
              </a:buClr>
            </a:pPr>
            <a:r>
              <a:rPr lang="ru-RU" sz="2400" dirty="0" smtClean="0">
                <a:latin typeface="Tahoma" pitchFamily="34" charset="0"/>
                <a:cs typeface="Tahoma" pitchFamily="34" charset="0"/>
              </a:rPr>
              <a:t>ЭНХАНСЕРЫ </a:t>
            </a:r>
            <a:r>
              <a:rPr lang="ru-RU" sz="2400" dirty="0">
                <a:latin typeface="Tahoma" pitchFamily="34" charset="0"/>
                <a:cs typeface="Tahoma" pitchFamily="34" charset="0"/>
              </a:rPr>
              <a:t>– (ускоряют) </a:t>
            </a:r>
            <a:r>
              <a:rPr lang="ru-RU" sz="2400" dirty="0" smtClean="0">
                <a:latin typeface="Tahoma" pitchFamily="34" charset="0"/>
                <a:cs typeface="Tahoma" pitchFamily="34" charset="0"/>
              </a:rPr>
              <a:t>и </a:t>
            </a:r>
          </a:p>
          <a:p>
            <a:pPr lvl="1">
              <a:lnSpc>
                <a:spcPct val="75000"/>
              </a:lnSpc>
              <a:spcBef>
                <a:spcPct val="50000"/>
              </a:spcBef>
              <a:buClr>
                <a:srgbClr val="CC0000"/>
              </a:buClr>
            </a:pPr>
            <a:r>
              <a:rPr lang="ru-RU" sz="2400" dirty="0" smtClean="0">
                <a:latin typeface="Tahoma" pitchFamily="34" charset="0"/>
                <a:cs typeface="Tahoma" pitchFamily="34" charset="0"/>
              </a:rPr>
              <a:t>САЙЛЕНСЕРЫ </a:t>
            </a:r>
            <a:r>
              <a:rPr lang="ru-RU" sz="2400" dirty="0">
                <a:latin typeface="Tahoma" pitchFamily="34" charset="0"/>
                <a:cs typeface="Tahoma" pitchFamily="34" charset="0"/>
              </a:rPr>
              <a:t>(замедляют</a:t>
            </a:r>
            <a:r>
              <a:rPr lang="ru-RU" sz="2400" dirty="0" smtClean="0">
                <a:latin typeface="Tahoma" pitchFamily="34" charset="0"/>
                <a:cs typeface="Tahoma" pitchFamily="34" charset="0"/>
              </a:rPr>
              <a:t>)</a:t>
            </a:r>
            <a:r>
              <a:rPr lang="ru-RU" sz="2400" dirty="0">
                <a:latin typeface="Tahoma" pitchFamily="34" charset="0"/>
                <a:cs typeface="Tahoma" pitchFamily="34" charset="0"/>
              </a:rPr>
              <a:t>.</a:t>
            </a:r>
          </a:p>
        </p:txBody>
      </p:sp>
      <p:sp>
        <p:nvSpPr>
          <p:cNvPr id="54277" name="Text Box 6"/>
          <p:cNvSpPr txBox="1">
            <a:spLocks noChangeArrowheads="1"/>
          </p:cNvSpPr>
          <p:nvPr/>
        </p:nvSpPr>
        <p:spPr bwMode="auto">
          <a:xfrm>
            <a:off x="2915816" y="332656"/>
            <a:ext cx="3096344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ru-RU" sz="3200" b="1" dirty="0" smtClean="0">
                <a:solidFill>
                  <a:srgbClr val="CC0000"/>
                </a:solidFill>
                <a:latin typeface="Times New Roman" pitchFamily="18" charset="0"/>
              </a:rPr>
              <a:t>1.2. Элонгация</a:t>
            </a:r>
            <a:endParaRPr lang="ru-RU" sz="3200" b="1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54278" name="AutoShape 7"/>
          <p:cNvSpPr>
            <a:spLocks noChangeArrowheads="1"/>
          </p:cNvSpPr>
          <p:nvPr/>
        </p:nvSpPr>
        <p:spPr bwMode="auto">
          <a:xfrm>
            <a:off x="6012160" y="2708920"/>
            <a:ext cx="1371600" cy="304800"/>
          </a:xfrm>
          <a:prstGeom prst="rightArrow">
            <a:avLst>
              <a:gd name="adj1" fmla="val 50000"/>
              <a:gd name="adj2" fmla="val 1125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4279" name="AutoShape 8"/>
          <p:cNvSpPr>
            <a:spLocks noChangeArrowheads="1"/>
          </p:cNvSpPr>
          <p:nvPr/>
        </p:nvSpPr>
        <p:spPr bwMode="auto">
          <a:xfrm>
            <a:off x="3275856" y="1916832"/>
            <a:ext cx="1447800" cy="304800"/>
          </a:xfrm>
          <a:prstGeom prst="rightArrow">
            <a:avLst>
              <a:gd name="adj1" fmla="val 50000"/>
              <a:gd name="adj2" fmla="val 11875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332656"/>
            <a:ext cx="8496944" cy="2089150"/>
          </a:xfrm>
        </p:spPr>
        <p:txBody>
          <a:bodyPr/>
          <a:lstStyle/>
          <a:p>
            <a:pPr algn="ctr" eaLnBrk="1" hangingPunct="1">
              <a:buNone/>
            </a:pPr>
            <a:r>
              <a:rPr lang="ru-RU" sz="3100" b="1" dirty="0" smtClean="0">
                <a:solidFill>
                  <a:schemeClr val="accent2"/>
                </a:solidFill>
                <a:latin typeface="Tahoma" pitchFamily="34" charset="0"/>
              </a:rPr>
              <a:t>1.3. </a:t>
            </a:r>
            <a:r>
              <a:rPr lang="ru-RU" sz="3100" b="1" dirty="0" err="1" smtClean="0">
                <a:solidFill>
                  <a:schemeClr val="accent2"/>
                </a:solidFill>
                <a:latin typeface="Tahoma" pitchFamily="34" charset="0"/>
              </a:rPr>
              <a:t>Терминация</a:t>
            </a:r>
            <a:endParaRPr lang="ru-RU" sz="3100" b="1" dirty="0" smtClean="0">
              <a:solidFill>
                <a:schemeClr val="accent2"/>
              </a:solidFill>
              <a:latin typeface="Tahoma" pitchFamily="34" charset="0"/>
            </a:endParaRPr>
          </a:p>
          <a:p>
            <a:pPr eaLnBrk="1" hangingPunct="1">
              <a:buNone/>
            </a:pPr>
            <a:r>
              <a:rPr lang="ru-RU" sz="3100" b="1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ru-RU" sz="3100" b="1" dirty="0" smtClean="0">
                <a:solidFill>
                  <a:srgbClr val="000000"/>
                </a:solidFill>
                <a:latin typeface="Times New Roman" pitchFamily="18" charset="0"/>
              </a:rPr>
              <a:t>транскрипции осуществляется палиндромом, который  образует шпилечную структуру или фигуру  </a:t>
            </a:r>
            <a:r>
              <a:rPr lang="en-US" sz="3100" b="1" dirty="0" smtClean="0">
                <a:latin typeface="Times New Roman" pitchFamily="18" charset="0"/>
              </a:rPr>
              <a:t>“</a:t>
            </a:r>
            <a:r>
              <a:rPr lang="ru-RU" sz="3100" b="1" dirty="0" smtClean="0">
                <a:latin typeface="Times New Roman" pitchFamily="18" charset="0"/>
              </a:rPr>
              <a:t>креста</a:t>
            </a:r>
            <a:r>
              <a:rPr lang="en-US" sz="3100" b="1" dirty="0" smtClean="0">
                <a:latin typeface="Times New Roman" pitchFamily="18" charset="0"/>
              </a:rPr>
              <a:t>  “</a:t>
            </a:r>
            <a:endParaRPr lang="ru-RU" sz="3100" b="1" dirty="0" smtClean="0">
              <a:latin typeface="Times New Roman" pitchFamily="18" charset="0"/>
            </a:endParaRPr>
          </a:p>
        </p:txBody>
      </p:sp>
      <p:pic>
        <p:nvPicPr>
          <p:cNvPr id="56323" name="Picture 4" descr="Палиндром - схема"/>
          <p:cNvPicPr>
            <a:picLocks noChangeAspect="1" noChangeArrowheads="1"/>
          </p:cNvPicPr>
          <p:nvPr/>
        </p:nvPicPr>
        <p:blipFill>
          <a:blip r:embed="rId2" cstate="print">
            <a:lum bright="-18000" contrast="30000"/>
          </a:blip>
          <a:srcRect l="3329" t="48132" r="5379" b="3569"/>
          <a:stretch>
            <a:fillRect/>
          </a:stretch>
        </p:blipFill>
        <p:spPr bwMode="auto">
          <a:xfrm>
            <a:off x="467544" y="2708920"/>
            <a:ext cx="3960242" cy="3323833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6324" name="Picture 5" descr="Палиндром - схема"/>
          <p:cNvPicPr>
            <a:picLocks noChangeAspect="1" noChangeArrowheads="1"/>
          </p:cNvPicPr>
          <p:nvPr/>
        </p:nvPicPr>
        <p:blipFill>
          <a:blip r:embed="rId2" cstate="print">
            <a:lum bright="-18000" contrast="30000"/>
          </a:blip>
          <a:srcRect l="3329" t="4750" r="5379" b="38203"/>
          <a:stretch>
            <a:fillRect/>
          </a:stretch>
        </p:blipFill>
        <p:spPr bwMode="auto">
          <a:xfrm>
            <a:off x="4844995" y="2708920"/>
            <a:ext cx="4047857" cy="3348608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6325" name="Text Box 6"/>
          <p:cNvSpPr txBox="1">
            <a:spLocks noChangeArrowheads="1"/>
          </p:cNvSpPr>
          <p:nvPr/>
        </p:nvSpPr>
        <p:spPr bwMode="auto">
          <a:xfrm>
            <a:off x="1547813" y="6237288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2400" b="1" dirty="0">
                <a:latin typeface="Times New Roman" pitchFamily="18" charset="0"/>
              </a:rPr>
              <a:t>Шпилька</a:t>
            </a:r>
          </a:p>
        </p:txBody>
      </p:sp>
      <p:sp>
        <p:nvSpPr>
          <p:cNvPr id="56326" name="Text Box 7"/>
          <p:cNvSpPr txBox="1">
            <a:spLocks noChangeArrowheads="1"/>
          </p:cNvSpPr>
          <p:nvPr/>
        </p:nvSpPr>
        <p:spPr bwMode="auto">
          <a:xfrm>
            <a:off x="6227763" y="6237288"/>
            <a:ext cx="1463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2400" b="1" dirty="0">
                <a:latin typeface="Times New Roman" pitchFamily="18" charset="0"/>
              </a:rPr>
              <a:t>Крест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3"/>
          <p:cNvSpPr txBox="1">
            <a:spLocks noChangeArrowheads="1"/>
          </p:cNvSpPr>
          <p:nvPr/>
        </p:nvSpPr>
        <p:spPr bwMode="auto">
          <a:xfrm>
            <a:off x="539552" y="1268760"/>
            <a:ext cx="7924800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chemeClr val="hlink"/>
              </a:buClr>
              <a:buFontTx/>
              <a:buChar char="•"/>
            </a:pPr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ru-RU" sz="2800" b="1" dirty="0">
                <a:solidFill>
                  <a:srgbClr val="CC0000"/>
                </a:solidFill>
                <a:latin typeface="Times New Roman" pitchFamily="18" charset="0"/>
              </a:rPr>
              <a:t>У прокариот</a:t>
            </a:r>
            <a:r>
              <a:rPr lang="ru-RU" sz="2800" b="1" dirty="0">
                <a:latin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</a:rPr>
              <a:t>процессингу</a:t>
            </a:r>
            <a:r>
              <a:rPr lang="ru-RU" sz="2800" b="1" dirty="0">
                <a:latin typeface="Times New Roman" pitchFamily="18" charset="0"/>
              </a:rPr>
              <a:t> подвергаются предшественники т- РНК и </a:t>
            </a:r>
            <a:r>
              <a:rPr lang="ru-RU" sz="2800" b="1" dirty="0" err="1">
                <a:latin typeface="Times New Roman" pitchFamily="18" charset="0"/>
              </a:rPr>
              <a:t>р</a:t>
            </a:r>
            <a:r>
              <a:rPr lang="ru-RU" sz="2800" b="1" dirty="0">
                <a:latin typeface="Times New Roman" pitchFamily="18" charset="0"/>
              </a:rPr>
              <a:t>- РНК. В матричных РНК  защищаются 5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'</a:t>
            </a:r>
            <a:r>
              <a:rPr lang="ru-RU" sz="2800" b="1" dirty="0">
                <a:latin typeface="Times New Roman" pitchFamily="18" charset="0"/>
              </a:rPr>
              <a:t> конец – происходит </a:t>
            </a:r>
            <a:r>
              <a:rPr lang="ru-RU" sz="2800" b="1" dirty="0" err="1">
                <a:solidFill>
                  <a:schemeClr val="tx2"/>
                </a:solidFill>
                <a:latin typeface="Times New Roman" pitchFamily="18" charset="0"/>
              </a:rPr>
              <a:t>кэпирование</a:t>
            </a:r>
            <a:r>
              <a:rPr lang="ru-RU" sz="2800" b="1" dirty="0">
                <a:latin typeface="Times New Roman" pitchFamily="18" charset="0"/>
              </a:rPr>
              <a:t>, и 3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'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</a:rPr>
              <a:t>конец – происходит </a:t>
            </a:r>
            <a:r>
              <a:rPr lang="ru-RU" sz="2800" b="1" dirty="0" err="1">
                <a:solidFill>
                  <a:schemeClr val="tx2"/>
                </a:solidFill>
                <a:latin typeface="Times New Roman" pitchFamily="18" charset="0"/>
              </a:rPr>
              <a:t>полиаденилирование</a:t>
            </a:r>
            <a:r>
              <a:rPr lang="ru-RU" sz="2800" b="1" dirty="0">
                <a:latin typeface="Times New Roman" pitchFamily="18" charset="0"/>
              </a:rPr>
              <a:t>.</a:t>
            </a:r>
          </a:p>
        </p:txBody>
      </p:sp>
      <p:sp>
        <p:nvSpPr>
          <p:cNvPr id="57347" name="Text Box 4"/>
          <p:cNvSpPr txBox="1">
            <a:spLocks noChangeArrowheads="1"/>
          </p:cNvSpPr>
          <p:nvPr/>
        </p:nvSpPr>
        <p:spPr bwMode="auto">
          <a:xfrm>
            <a:off x="323528" y="3789040"/>
            <a:ext cx="85344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chemeClr val="hlink"/>
              </a:buClr>
              <a:buFontTx/>
              <a:buChar char="•"/>
            </a:pPr>
            <a:r>
              <a:rPr lang="ru-RU" sz="2800" b="1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ru-RU" sz="2800" b="1" dirty="0">
                <a:solidFill>
                  <a:srgbClr val="CC0000"/>
                </a:solidFill>
                <a:latin typeface="Times New Roman" pitchFamily="18" charset="0"/>
              </a:rPr>
              <a:t>У эукариот</a:t>
            </a:r>
            <a:r>
              <a:rPr lang="ru-RU" sz="2800" b="1" dirty="0">
                <a:latin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</a:rPr>
              <a:t>процессинг</a:t>
            </a:r>
            <a:r>
              <a:rPr lang="ru-RU" sz="2800" b="1" dirty="0">
                <a:latin typeface="Times New Roman" pitchFamily="18" charset="0"/>
              </a:rPr>
              <a:t> - это превращение первичного </a:t>
            </a:r>
            <a:r>
              <a:rPr lang="ru-RU" sz="2800" b="1" dirty="0" err="1">
                <a:latin typeface="Times New Roman" pitchFamily="18" charset="0"/>
              </a:rPr>
              <a:t>транскрипта</a:t>
            </a:r>
            <a:r>
              <a:rPr lang="ru-RU" sz="2800" b="1" dirty="0">
                <a:latin typeface="Times New Roman" pitchFamily="18" charset="0"/>
              </a:rPr>
              <a:t> г.я РНК в матричную РНК (вырезание </a:t>
            </a:r>
            <a:r>
              <a:rPr lang="ru-RU" sz="2800" b="1" dirty="0" err="1">
                <a:latin typeface="Times New Roman" pitchFamily="18" charset="0"/>
              </a:rPr>
              <a:t>интронов</a:t>
            </a:r>
            <a:r>
              <a:rPr lang="ru-RU" sz="2800" b="1" dirty="0">
                <a:latin typeface="Times New Roman" pitchFamily="18" charset="0"/>
              </a:rPr>
              <a:t>, защита концов).</a:t>
            </a:r>
          </a:p>
        </p:txBody>
      </p:sp>
      <p:sp>
        <p:nvSpPr>
          <p:cNvPr id="57348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627784" y="476672"/>
            <a:ext cx="3586162" cy="6096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b="1" dirty="0" smtClean="0">
                <a:latin typeface="Times New Roman" pitchFamily="18" charset="0"/>
              </a:rPr>
              <a:t>2. </a:t>
            </a:r>
            <a:r>
              <a:rPr lang="ru-RU" b="1" dirty="0" err="1" smtClean="0">
                <a:latin typeface="Times New Roman" pitchFamily="18" charset="0"/>
              </a:rPr>
              <a:t>Процессинг</a:t>
            </a:r>
            <a:endParaRPr lang="ru-RU" b="1" dirty="0" smtClean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642350" cy="5602287"/>
          </a:xfrm>
          <a:prstGeom prst="rect">
            <a:avLst/>
          </a:prstGeom>
          <a:solidFill>
            <a:schemeClr val="bg1"/>
          </a:solidFill>
          <a:ln w="76200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>
                <a:latin typeface="Times New Roman" pitchFamily="18" charset="0"/>
                <a:cs typeface="Times New Roman" pitchFamily="18" charset="0"/>
              </a:rPr>
              <a:t>Наследственность </a:t>
            </a:r>
            <a:r>
              <a:rPr lang="ru-RU" sz="3200">
                <a:latin typeface="Times New Roman" pitchFamily="18" charset="0"/>
                <a:cs typeface="Times New Roman" pitchFamily="18" charset="0"/>
              </a:rPr>
              <a:t>– свойство клеток или организмов в процессе самовоспроизведения передавать новому поколению способность к определенному обмену веществ и к онтогенезу, что обеспечивает формирование признаков и свойств этого типа  клеток и организмов.</a:t>
            </a:r>
          </a:p>
          <a:p>
            <a:pPr>
              <a:spcBef>
                <a:spcPct val="50000"/>
              </a:spcBef>
            </a:pPr>
            <a:r>
              <a:rPr lang="ru-RU" sz="3600" b="1">
                <a:latin typeface="Times New Roman" pitchFamily="18" charset="0"/>
                <a:cs typeface="Times New Roman" pitchFamily="18" charset="0"/>
              </a:rPr>
              <a:t>Наследственность</a:t>
            </a:r>
            <a:r>
              <a:rPr lang="ru-RU" sz="3200">
                <a:latin typeface="Times New Roman" pitchFamily="18" charset="0"/>
                <a:cs typeface="Times New Roman" pitchFamily="18" charset="0"/>
              </a:rPr>
              <a:t> – материальная и функциональная преемственность между поколениями.</a:t>
            </a:r>
          </a:p>
          <a:p>
            <a:pPr>
              <a:spcBef>
                <a:spcPct val="50000"/>
              </a:spcBef>
            </a:pPr>
            <a:endParaRPr lang="ru-RU" sz="32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chemeClr val="accent2"/>
                </a:solidFill>
                <a:latin typeface="Tahoma" pitchFamily="34" charset="0"/>
              </a:rPr>
              <a:t>Процессинг</a:t>
            </a:r>
          </a:p>
        </p:txBody>
      </p:sp>
      <p:sp>
        <p:nvSpPr>
          <p:cNvPr id="583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28775"/>
            <a:ext cx="9396413" cy="2087563"/>
          </a:xfrm>
        </p:spPr>
        <p:txBody>
          <a:bodyPr/>
          <a:lstStyle/>
          <a:p>
            <a:pPr eaLnBrk="1" hangingPunct="1"/>
            <a:endParaRPr lang="ru-RU" b="1" smtClean="0"/>
          </a:p>
          <a:p>
            <a:pPr eaLnBrk="1" hangingPunct="1"/>
            <a:endParaRPr lang="ru-RU" b="1" smtClean="0"/>
          </a:p>
        </p:txBody>
      </p:sp>
      <p:sp>
        <p:nvSpPr>
          <p:cNvPr id="151557" name="Rectangle 5"/>
          <p:cNvSpPr>
            <a:spLocks noChangeArrowheads="1"/>
          </p:cNvSpPr>
          <p:nvPr/>
        </p:nvSpPr>
        <p:spPr bwMode="auto">
          <a:xfrm>
            <a:off x="250825" y="2438400"/>
            <a:ext cx="88931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5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'</a:t>
            </a: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- Г- Р – Р – Р – </a:t>
            </a:r>
            <a:r>
              <a:rPr lang="ru-RU" sz="2000" b="1" dirty="0"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АУГАГГУ </a:t>
            </a:r>
            <a:r>
              <a:rPr lang="ru-RU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АУГ ААГЦАА ГЦЦ АГЦ УАА </a:t>
            </a: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</a:t>
            </a:r>
            <a:r>
              <a:rPr lang="ru-RU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3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'</a:t>
            </a:r>
            <a:r>
              <a:rPr lang="ru-RU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</a:t>
            </a: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</a:t>
            </a:r>
            <a:r>
              <a:rPr lang="ru-RU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POLY (A)</a:t>
            </a:r>
            <a:endParaRPr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58372" name="Rectangle 6"/>
          <p:cNvSpPr>
            <a:spLocks noChangeArrowheads="1"/>
          </p:cNvSpPr>
          <p:nvPr/>
        </p:nvSpPr>
        <p:spPr bwMode="auto">
          <a:xfrm>
            <a:off x="467544" y="1484784"/>
            <a:ext cx="8002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</a:rPr>
              <a:t>СН3</a:t>
            </a:r>
          </a:p>
        </p:txBody>
      </p:sp>
      <p:sp>
        <p:nvSpPr>
          <p:cNvPr id="58373" name="Line 7"/>
          <p:cNvSpPr>
            <a:spLocks noChangeShapeType="1"/>
          </p:cNvSpPr>
          <p:nvPr/>
        </p:nvSpPr>
        <p:spPr bwMode="auto">
          <a:xfrm>
            <a:off x="899592" y="2060848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990099"/>
                </a:solidFill>
                <a:latin typeface="Tahoma" pitchFamily="34" charset="0"/>
              </a:rPr>
              <a:t>Этапы экспрессии генов</a:t>
            </a:r>
          </a:p>
        </p:txBody>
      </p:sp>
      <p:pic>
        <p:nvPicPr>
          <p:cNvPr id="59394" name="Picture 3" descr="Т-РНК - двухмерн  Сорос ж"/>
          <p:cNvPicPr>
            <a:picLocks noChangeAspect="1" noChangeArrowheads="1"/>
          </p:cNvPicPr>
          <p:nvPr/>
        </p:nvPicPr>
        <p:blipFill>
          <a:blip r:embed="rId2" cstate="print">
            <a:lum bright="-24000" contrast="42000"/>
          </a:blip>
          <a:srcRect b="16888"/>
          <a:stretch>
            <a:fillRect/>
          </a:stretch>
        </p:blipFill>
        <p:spPr bwMode="auto">
          <a:xfrm>
            <a:off x="1066800" y="2209800"/>
            <a:ext cx="3529013" cy="388937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9395" name="Text Box 4"/>
          <p:cNvSpPr txBox="1">
            <a:spLocks noChangeArrowheads="1"/>
          </p:cNvSpPr>
          <p:nvPr/>
        </p:nvSpPr>
        <p:spPr bwMode="auto">
          <a:xfrm>
            <a:off x="4953000" y="2209800"/>
            <a:ext cx="34448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2800" b="1">
                <a:latin typeface="Times New Roman" pitchFamily="18" charset="0"/>
              </a:rPr>
              <a:t>Участвуют</a:t>
            </a:r>
            <a:r>
              <a:rPr lang="en-US" sz="2800" b="1">
                <a:latin typeface="Times New Roman" pitchFamily="18" charset="0"/>
              </a:rPr>
              <a:t>:</a:t>
            </a:r>
            <a:endParaRPr lang="ru-RU" sz="2800" b="1">
              <a:latin typeface="Times New Roman" pitchFamily="18" charset="0"/>
            </a:endParaRPr>
          </a:p>
        </p:txBody>
      </p:sp>
      <p:sp>
        <p:nvSpPr>
          <p:cNvPr id="59396" name="Text Box 5"/>
          <p:cNvSpPr txBox="1">
            <a:spLocks noChangeArrowheads="1"/>
          </p:cNvSpPr>
          <p:nvPr/>
        </p:nvSpPr>
        <p:spPr bwMode="auto">
          <a:xfrm>
            <a:off x="5943600" y="2743200"/>
            <a:ext cx="16922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2800" b="1">
                <a:solidFill>
                  <a:srgbClr val="CC0000"/>
                </a:solidFill>
                <a:latin typeface="Times New Roman" pitchFamily="18" charset="0"/>
              </a:rPr>
              <a:t>Т - РНК</a:t>
            </a:r>
          </a:p>
        </p:txBody>
      </p:sp>
      <p:sp>
        <p:nvSpPr>
          <p:cNvPr id="59397" name="Text Box 6"/>
          <p:cNvSpPr txBox="1">
            <a:spLocks noChangeArrowheads="1"/>
          </p:cNvSpPr>
          <p:nvPr/>
        </p:nvSpPr>
        <p:spPr bwMode="auto">
          <a:xfrm>
            <a:off x="5562600" y="3200400"/>
            <a:ext cx="24542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2800" b="1">
                <a:latin typeface="Times New Roman" pitchFamily="18" charset="0"/>
              </a:rPr>
              <a:t>Ферменты</a:t>
            </a:r>
            <a:r>
              <a:rPr lang="en-US" sz="2800" b="1">
                <a:latin typeface="Times New Roman" pitchFamily="18" charset="0"/>
              </a:rPr>
              <a:t>:</a:t>
            </a:r>
            <a:endParaRPr lang="ru-RU" sz="2800" b="1">
              <a:latin typeface="Times New Roman" pitchFamily="18" charset="0"/>
            </a:endParaRPr>
          </a:p>
        </p:txBody>
      </p:sp>
      <p:sp>
        <p:nvSpPr>
          <p:cNvPr id="59398" name="Text Box 7"/>
          <p:cNvSpPr txBox="1">
            <a:spLocks noChangeArrowheads="1"/>
          </p:cNvSpPr>
          <p:nvPr/>
        </p:nvSpPr>
        <p:spPr bwMode="auto">
          <a:xfrm>
            <a:off x="4648200" y="3657600"/>
            <a:ext cx="41306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2800" b="1">
                <a:solidFill>
                  <a:srgbClr val="CC0000"/>
                </a:solidFill>
                <a:latin typeface="Times New Roman" pitchFamily="18" charset="0"/>
              </a:rPr>
              <a:t>Аминоацил - т - РНК - синтетазы</a:t>
            </a:r>
          </a:p>
        </p:txBody>
      </p:sp>
      <p:sp>
        <p:nvSpPr>
          <p:cNvPr id="36872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762000" y="1371600"/>
            <a:ext cx="7769225" cy="53498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ru-RU" b="1" smtClean="0">
                <a:latin typeface="Times New Roman" pitchFamily="18" charset="0"/>
              </a:rPr>
              <a:t>3. Активация и транспорт аминокислот</a:t>
            </a:r>
          </a:p>
        </p:txBody>
      </p:sp>
      <p:sp>
        <p:nvSpPr>
          <p:cNvPr id="59400" name="Text Box 9"/>
          <p:cNvSpPr txBox="1">
            <a:spLocks noChangeArrowheads="1"/>
          </p:cNvSpPr>
          <p:nvPr/>
        </p:nvSpPr>
        <p:spPr bwMode="auto">
          <a:xfrm>
            <a:off x="4643438" y="4724400"/>
            <a:ext cx="41306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ru-RU" sz="2400" b="1" dirty="0">
                <a:latin typeface="Tahoma" pitchFamily="34" charset="0"/>
              </a:rPr>
              <a:t>Они обеспечивают </a:t>
            </a:r>
            <a:r>
              <a:rPr kumimoji="1" lang="ru-RU" sz="2400" b="1" dirty="0" err="1">
                <a:latin typeface="Tahoma" pitchFamily="34" charset="0"/>
              </a:rPr>
              <a:t>посттранскрипционную</a:t>
            </a:r>
            <a:r>
              <a:rPr kumimoji="1" lang="ru-RU" sz="2400" b="1" dirty="0">
                <a:latin typeface="Tahoma" pitchFamily="34" charset="0"/>
              </a:rPr>
              <a:t> регуляцию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1143000"/>
          </a:xfrm>
        </p:spPr>
        <p:txBody>
          <a:bodyPr/>
          <a:lstStyle/>
          <a:p>
            <a:pPr eaLnBrk="1" hangingPunct="1"/>
            <a:r>
              <a:rPr lang="ru-RU" sz="3600" b="1" smtClean="0">
                <a:latin typeface="Tahoma" pitchFamily="34" charset="0"/>
              </a:rPr>
              <a:t>4. Трансляция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066800"/>
            <a:ext cx="7696200" cy="1066800"/>
          </a:xfrm>
        </p:spPr>
        <p:txBody>
          <a:bodyPr/>
          <a:lstStyle/>
          <a:p>
            <a:pPr eaLnBrk="1" hangingPunct="1"/>
            <a:r>
              <a:rPr lang="ru-RU" b="1" dirty="0" smtClean="0">
                <a:latin typeface="Times New Roman" pitchFamily="18" charset="0"/>
              </a:rPr>
              <a:t>Происходит на рибосомах и включает три стадии</a:t>
            </a:r>
            <a:r>
              <a:rPr lang="en-US" b="1" dirty="0" smtClean="0">
                <a:latin typeface="Times New Roman" pitchFamily="18" charset="0"/>
              </a:rPr>
              <a:t>:</a:t>
            </a:r>
            <a:endParaRPr lang="ru-RU" b="1" dirty="0" smtClean="0">
              <a:latin typeface="Times New Roman" pitchFamily="18" charset="0"/>
            </a:endParaRPr>
          </a:p>
        </p:txBody>
      </p:sp>
      <p:grpSp>
        <p:nvGrpSpPr>
          <p:cNvPr id="60419" name="Group 4"/>
          <p:cNvGrpSpPr>
            <a:grpSpLocks/>
          </p:cNvGrpSpPr>
          <p:nvPr/>
        </p:nvGrpSpPr>
        <p:grpSpPr bwMode="auto">
          <a:xfrm>
            <a:off x="2667000" y="2286000"/>
            <a:ext cx="6172200" cy="4265613"/>
            <a:chOff x="768" y="960"/>
            <a:chExt cx="4704" cy="4161"/>
          </a:xfrm>
        </p:grpSpPr>
        <p:pic>
          <p:nvPicPr>
            <p:cNvPr id="60424" name="Picture 5" descr="Центры рибосом"/>
            <p:cNvPicPr>
              <a:picLocks noChangeAspect="1" noChangeArrowheads="1"/>
            </p:cNvPicPr>
            <p:nvPr/>
          </p:nvPicPr>
          <p:blipFill>
            <a:blip r:embed="rId2" cstate="print">
              <a:lum bright="-30000" contrast="54000"/>
            </a:blip>
            <a:srcRect l="1875" r="1854" b="17361"/>
            <a:stretch>
              <a:fillRect/>
            </a:stretch>
          </p:blipFill>
          <p:spPr bwMode="auto">
            <a:xfrm>
              <a:off x="768" y="960"/>
              <a:ext cx="4704" cy="2784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</p:spPr>
        </p:pic>
        <p:sp>
          <p:nvSpPr>
            <p:cNvPr id="60425" name="Text Box 6"/>
            <p:cNvSpPr txBox="1">
              <a:spLocks noChangeArrowheads="1"/>
            </p:cNvSpPr>
            <p:nvPr/>
          </p:nvSpPr>
          <p:spPr bwMode="auto">
            <a:xfrm>
              <a:off x="768" y="3745"/>
              <a:ext cx="4704" cy="137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ru-RU" sz="2800" b="1">
                  <a:latin typeface="Times New Roman" pitchFamily="18" charset="0"/>
                </a:rPr>
                <a:t>Каталитические центры располагаются на рибосоме в нескольких участках </a:t>
              </a:r>
            </a:p>
          </p:txBody>
        </p:sp>
      </p:grpSp>
      <p:grpSp>
        <p:nvGrpSpPr>
          <p:cNvPr id="60420" name="Group 7"/>
          <p:cNvGrpSpPr>
            <a:grpSpLocks/>
          </p:cNvGrpSpPr>
          <p:nvPr/>
        </p:nvGrpSpPr>
        <p:grpSpPr bwMode="auto">
          <a:xfrm>
            <a:off x="152400" y="3519488"/>
            <a:ext cx="2667000" cy="1738312"/>
            <a:chOff x="96" y="2505"/>
            <a:chExt cx="1680" cy="1095"/>
          </a:xfrm>
        </p:grpSpPr>
        <p:sp>
          <p:nvSpPr>
            <p:cNvPr id="60421" name="Text Box 8"/>
            <p:cNvSpPr txBox="1">
              <a:spLocks noChangeArrowheads="1"/>
            </p:cNvSpPr>
            <p:nvPr/>
          </p:nvSpPr>
          <p:spPr bwMode="auto">
            <a:xfrm>
              <a:off x="96" y="2505"/>
              <a:ext cx="168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buClr>
                  <a:schemeClr val="hlink"/>
                </a:buClr>
                <a:buFontTx/>
                <a:buChar char="•"/>
              </a:pPr>
              <a:r>
                <a:rPr lang="ru-RU" sz="2800" b="1">
                  <a:solidFill>
                    <a:schemeClr val="tx2"/>
                  </a:solidFill>
                  <a:latin typeface="Times New Roman" pitchFamily="18" charset="0"/>
                </a:rPr>
                <a:t> Инициация</a:t>
              </a:r>
            </a:p>
          </p:txBody>
        </p:sp>
        <p:sp>
          <p:nvSpPr>
            <p:cNvPr id="60422" name="Text Box 9"/>
            <p:cNvSpPr txBox="1">
              <a:spLocks noChangeArrowheads="1"/>
            </p:cNvSpPr>
            <p:nvPr/>
          </p:nvSpPr>
          <p:spPr bwMode="auto">
            <a:xfrm>
              <a:off x="96" y="2889"/>
              <a:ext cx="168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buClr>
                  <a:schemeClr val="hlink"/>
                </a:buClr>
                <a:buFontTx/>
                <a:buChar char="•"/>
              </a:pPr>
              <a:r>
                <a:rPr lang="ru-RU" sz="2800" b="1">
                  <a:solidFill>
                    <a:schemeClr val="tx2"/>
                  </a:solidFill>
                  <a:latin typeface="Times New Roman" pitchFamily="18" charset="0"/>
                </a:rPr>
                <a:t> Элонгация</a:t>
              </a:r>
            </a:p>
          </p:txBody>
        </p:sp>
        <p:sp>
          <p:nvSpPr>
            <p:cNvPr id="60423" name="Text Box 10"/>
            <p:cNvSpPr txBox="1">
              <a:spLocks noChangeArrowheads="1"/>
            </p:cNvSpPr>
            <p:nvPr/>
          </p:nvSpPr>
          <p:spPr bwMode="auto">
            <a:xfrm>
              <a:off x="96" y="3273"/>
              <a:ext cx="168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buClr>
                  <a:schemeClr val="hlink"/>
                </a:buClr>
                <a:buFontTx/>
                <a:buChar char="•"/>
              </a:pPr>
              <a:r>
                <a:rPr lang="ru-RU" sz="2800" b="1">
                  <a:solidFill>
                    <a:schemeClr val="tx2"/>
                  </a:solidFill>
                  <a:latin typeface="Times New Roman" pitchFamily="18" charset="0"/>
                </a:rPr>
                <a:t> Терминация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61722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600" b="1" smtClean="0">
                <a:latin typeface="Times New Roman" pitchFamily="18" charset="0"/>
              </a:rPr>
              <a:t>Малая субчастица узнаёт матричную РНК и её кодон - инициатор – АУГ;</a:t>
            </a:r>
          </a:p>
          <a:p>
            <a:pPr eaLnBrk="1" hangingPunct="1">
              <a:lnSpc>
                <a:spcPct val="90000"/>
              </a:lnSpc>
            </a:pPr>
            <a:endParaRPr lang="ru-RU" sz="2600" b="1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CC0000"/>
              </a:buClr>
            </a:pPr>
            <a:r>
              <a:rPr lang="ru-RU" sz="2600" b="1" smtClean="0">
                <a:latin typeface="Times New Roman" pitchFamily="18" charset="0"/>
              </a:rPr>
              <a:t>Инициаторная тРНК, узнаёт малую субчастицу рибосомы с помощью белковых факторов инициации;</a:t>
            </a:r>
          </a:p>
          <a:p>
            <a:pPr eaLnBrk="1" hangingPunct="1">
              <a:lnSpc>
                <a:spcPct val="90000"/>
              </a:lnSpc>
              <a:buClr>
                <a:srgbClr val="CC0000"/>
              </a:buClr>
            </a:pPr>
            <a:r>
              <a:rPr lang="ru-RU" sz="2600" b="1" smtClean="0">
                <a:latin typeface="Times New Roman" pitchFamily="18" charset="0"/>
              </a:rPr>
              <a:t>Образуется комплекс</a:t>
            </a:r>
            <a:r>
              <a:rPr lang="en-US" sz="2600" b="1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600" b="1" smtClean="0">
                <a:latin typeface="Times New Roman" pitchFamily="18" charset="0"/>
              </a:rPr>
              <a:t> малая субчастица рибосомы + мРНК. + тРНК .</a:t>
            </a:r>
          </a:p>
          <a:p>
            <a:pPr eaLnBrk="1" hangingPunct="1">
              <a:lnSpc>
                <a:spcPct val="90000"/>
              </a:lnSpc>
              <a:buClr>
                <a:srgbClr val="CC0000"/>
              </a:buClr>
            </a:pPr>
            <a:r>
              <a:rPr lang="ru-RU" sz="2600" b="1" smtClean="0">
                <a:latin typeface="Times New Roman" pitchFamily="18" charset="0"/>
              </a:rPr>
              <a:t>Белковые факторы инициации уступают место большой субчастице.</a:t>
            </a:r>
          </a:p>
          <a:p>
            <a:pPr eaLnBrk="1" hangingPunct="1">
              <a:lnSpc>
                <a:spcPct val="90000"/>
              </a:lnSpc>
              <a:buClr>
                <a:srgbClr val="CC0000"/>
              </a:buClr>
            </a:pPr>
            <a:r>
              <a:rPr lang="ru-RU" sz="2600" b="1" smtClean="0">
                <a:latin typeface="Times New Roman" pitchFamily="18" charset="0"/>
              </a:rPr>
              <a:t>Происходит сборка рибосомы</a:t>
            </a:r>
          </a:p>
        </p:txBody>
      </p:sp>
      <p:pic>
        <p:nvPicPr>
          <p:cNvPr id="61442" name="Picture 3" descr="Инициация трансляции"/>
          <p:cNvPicPr>
            <a:picLocks noChangeAspect="1" noChangeArrowheads="1"/>
          </p:cNvPicPr>
          <p:nvPr/>
        </p:nvPicPr>
        <p:blipFill>
          <a:blip r:embed="rId2" cstate="print">
            <a:lum bright="-18000" contrast="30000"/>
          </a:blip>
          <a:srcRect l="8427" t="4684" r="6554" b="4684"/>
          <a:stretch>
            <a:fillRect/>
          </a:stretch>
        </p:blipFill>
        <p:spPr bwMode="auto">
          <a:xfrm>
            <a:off x="6934200" y="1676400"/>
            <a:ext cx="210185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 eaLnBrk="1" hangingPunct="1"/>
            <a:r>
              <a:rPr lang="ru-RU" sz="3600" b="1" smtClean="0">
                <a:latin typeface="Tahoma" pitchFamily="34" charset="0"/>
              </a:rPr>
              <a:t>Инициация трансляции</a:t>
            </a:r>
            <a:r>
              <a:rPr lang="ru-RU" b="1" smtClean="0"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/>
            <a:r>
              <a:rPr lang="ru-RU" sz="4000" b="1" smtClean="0">
                <a:latin typeface="Times New Roman" pitchFamily="18" charset="0"/>
              </a:rPr>
              <a:t>Элонгация трансляции</a:t>
            </a:r>
          </a:p>
        </p:txBody>
      </p:sp>
      <p:pic>
        <p:nvPicPr>
          <p:cNvPr id="62466" name="Picture 3" descr="Элонгации трансляции из Мушкамбарова"/>
          <p:cNvPicPr>
            <a:picLocks noChangeAspect="1" noChangeArrowheads="1"/>
          </p:cNvPicPr>
          <p:nvPr/>
        </p:nvPicPr>
        <p:blipFill>
          <a:blip r:embed="rId2" cstate="print">
            <a:lum bright="18000" contrast="24000"/>
          </a:blip>
          <a:srcRect l="16965" t="6322" r="17262" b="9349"/>
          <a:stretch>
            <a:fillRect/>
          </a:stretch>
        </p:blipFill>
        <p:spPr bwMode="auto">
          <a:xfrm>
            <a:off x="6516216" y="1268760"/>
            <a:ext cx="1998663" cy="43434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2467" name="Text Box 4"/>
          <p:cNvSpPr txBox="1">
            <a:spLocks noChangeArrowheads="1"/>
          </p:cNvSpPr>
          <p:nvPr/>
        </p:nvSpPr>
        <p:spPr bwMode="auto">
          <a:xfrm>
            <a:off x="6372200" y="5733256"/>
            <a:ext cx="19812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sz="2800" b="1" dirty="0">
                <a:latin typeface="Times New Roman" pitchFamily="18" charset="0"/>
              </a:rPr>
              <a:t>Стадии элонгации</a:t>
            </a:r>
          </a:p>
        </p:txBody>
      </p:sp>
      <p:grpSp>
        <p:nvGrpSpPr>
          <p:cNvPr id="62468" name="Group 5"/>
          <p:cNvGrpSpPr>
            <a:grpSpLocks/>
          </p:cNvGrpSpPr>
          <p:nvPr/>
        </p:nvGrpSpPr>
        <p:grpSpPr bwMode="auto">
          <a:xfrm>
            <a:off x="539552" y="1268760"/>
            <a:ext cx="5715000" cy="5056188"/>
            <a:chOff x="624" y="1008"/>
            <a:chExt cx="3456" cy="3185"/>
          </a:xfrm>
        </p:grpSpPr>
        <p:grpSp>
          <p:nvGrpSpPr>
            <p:cNvPr id="62469" name="Group 6"/>
            <p:cNvGrpSpPr>
              <a:grpSpLocks/>
            </p:cNvGrpSpPr>
            <p:nvPr/>
          </p:nvGrpSpPr>
          <p:grpSpPr bwMode="auto">
            <a:xfrm>
              <a:off x="624" y="1008"/>
              <a:ext cx="3456" cy="3185"/>
              <a:chOff x="816" y="1140"/>
              <a:chExt cx="4704" cy="3412"/>
            </a:xfrm>
          </p:grpSpPr>
          <p:pic>
            <p:nvPicPr>
              <p:cNvPr id="62471" name="Picture 7" descr="Общая схема трансляции Сорос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24000" contrast="42000"/>
              </a:blip>
              <a:srcRect b="8032"/>
              <a:stretch>
                <a:fillRect/>
              </a:stretch>
            </p:blipFill>
            <p:spPr bwMode="auto">
              <a:xfrm>
                <a:off x="816" y="1140"/>
                <a:ext cx="4704" cy="2748"/>
              </a:xfrm>
              <a:prstGeom prst="rect">
                <a:avLst/>
              </a:prstGeom>
              <a:noFill/>
              <a:ln w="38100">
                <a:solidFill>
                  <a:schemeClr val="accent1"/>
                </a:solidFill>
                <a:miter lim="800000"/>
                <a:headEnd/>
                <a:tailEnd/>
              </a:ln>
            </p:spPr>
          </p:pic>
          <p:sp>
            <p:nvSpPr>
              <p:cNvPr id="62472" name="Text Box 8"/>
              <p:cNvSpPr txBox="1">
                <a:spLocks noChangeArrowheads="1"/>
              </p:cNvSpPr>
              <p:nvPr/>
            </p:nvSpPr>
            <p:spPr bwMode="auto">
              <a:xfrm>
                <a:off x="816" y="3888"/>
                <a:ext cx="4704" cy="66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ru-RU" sz="2800" b="1">
                    <a:latin typeface="Times New Roman" pitchFamily="18" charset="0"/>
                  </a:rPr>
                  <a:t>Общая схема процесса трансляции</a:t>
                </a:r>
              </a:p>
            </p:txBody>
          </p:sp>
        </p:grpSp>
        <p:sp>
          <p:nvSpPr>
            <p:cNvPr id="62470" name="Rectangle 9"/>
            <p:cNvSpPr>
              <a:spLocks noChangeArrowheads="1"/>
            </p:cNvSpPr>
            <p:nvPr/>
          </p:nvSpPr>
          <p:spPr bwMode="auto">
            <a:xfrm>
              <a:off x="720" y="1056"/>
              <a:ext cx="336" cy="24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ru-RU" sz="3600" b="1" smtClean="0">
                <a:latin typeface="Tahoma" pitchFamily="34" charset="0"/>
              </a:rPr>
              <a:t>Терминация трансляции</a:t>
            </a:r>
          </a:p>
        </p:txBody>
      </p:sp>
      <p:grpSp>
        <p:nvGrpSpPr>
          <p:cNvPr id="63490" name="Group 3"/>
          <p:cNvGrpSpPr>
            <a:grpSpLocks/>
          </p:cNvGrpSpPr>
          <p:nvPr/>
        </p:nvGrpSpPr>
        <p:grpSpPr bwMode="auto">
          <a:xfrm>
            <a:off x="1524000" y="990600"/>
            <a:ext cx="5638800" cy="5186363"/>
            <a:chOff x="1440" y="1008"/>
            <a:chExt cx="3168" cy="3267"/>
          </a:xfrm>
        </p:grpSpPr>
        <p:pic>
          <p:nvPicPr>
            <p:cNvPr id="63491" name="Picture 4" descr="Терминация трансляции - из Мушкамбарова"/>
            <p:cNvPicPr>
              <a:picLocks noChangeAspect="1" noChangeArrowheads="1"/>
            </p:cNvPicPr>
            <p:nvPr/>
          </p:nvPicPr>
          <p:blipFill>
            <a:blip r:embed="rId2" cstate="print">
              <a:lum bright="24000" contrast="54000"/>
            </a:blip>
            <a:srcRect l="5534" t="6873" r="4405" b="15686"/>
            <a:stretch>
              <a:fillRect/>
            </a:stretch>
          </p:blipFill>
          <p:spPr bwMode="auto">
            <a:xfrm>
              <a:off x="1440" y="1008"/>
              <a:ext cx="3168" cy="2954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</p:spPr>
        </p:pic>
        <p:sp>
          <p:nvSpPr>
            <p:cNvPr id="63492" name="Text Box 5"/>
            <p:cNvSpPr txBox="1">
              <a:spLocks noChangeArrowheads="1"/>
            </p:cNvSpPr>
            <p:nvPr/>
          </p:nvSpPr>
          <p:spPr bwMode="auto">
            <a:xfrm>
              <a:off x="1440" y="3924"/>
              <a:ext cx="3168" cy="3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ru-RU" sz="2800" b="1">
                  <a:latin typeface="Times New Roman" pitchFamily="18" charset="0"/>
                </a:rPr>
                <a:t>Стадии терминации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395288" y="1700213"/>
            <a:ext cx="8229600" cy="1143000"/>
          </a:xfrm>
        </p:spPr>
        <p:txBody>
          <a:bodyPr/>
          <a:lstStyle/>
          <a:p>
            <a:pPr eaLnBrk="1" hangingPunct="1"/>
            <a:r>
              <a:rPr lang="ru-RU" smtClean="0"/>
              <a:t>Регуляция экспрессии генов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0070C0"/>
                </a:solidFill>
              </a:rPr>
              <a:t>Гены организма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8195" name="TextBox 3"/>
          <p:cNvSpPr txBox="1">
            <a:spLocks noChangeArrowheads="1"/>
          </p:cNvSpPr>
          <p:nvPr/>
        </p:nvSpPr>
        <p:spPr bwMode="auto">
          <a:xfrm>
            <a:off x="611188" y="1341438"/>
            <a:ext cx="34559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C00000"/>
                </a:solidFill>
                <a:latin typeface="Calibri" pitchFamily="34" charset="0"/>
              </a:rPr>
              <a:t>Конститутивные (всегда включены) 1-3 %</a:t>
            </a:r>
          </a:p>
        </p:txBody>
      </p:sp>
      <p:sp>
        <p:nvSpPr>
          <p:cNvPr id="8196" name="TextBox 4"/>
          <p:cNvSpPr txBox="1">
            <a:spLocks noChangeArrowheads="1"/>
          </p:cNvSpPr>
          <p:nvPr/>
        </p:nvSpPr>
        <p:spPr bwMode="auto">
          <a:xfrm>
            <a:off x="4572000" y="1412875"/>
            <a:ext cx="36718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C00000"/>
                </a:solidFill>
                <a:latin typeface="Calibri" pitchFamily="34" charset="0"/>
              </a:rPr>
              <a:t>Регулируемые (все остальные)</a:t>
            </a:r>
          </a:p>
        </p:txBody>
      </p:sp>
      <p:sp>
        <p:nvSpPr>
          <p:cNvPr id="8197" name="TextBox 5"/>
          <p:cNvSpPr txBox="1">
            <a:spLocks noChangeArrowheads="1"/>
          </p:cNvSpPr>
          <p:nvPr/>
        </p:nvSpPr>
        <p:spPr bwMode="auto">
          <a:xfrm>
            <a:off x="2916238" y="2420938"/>
            <a:ext cx="3311525" cy="5238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solidFill>
                  <a:srgbClr val="0070C0"/>
                </a:solidFill>
                <a:latin typeface="Calibri" pitchFamily="34" charset="0"/>
              </a:rPr>
              <a:t>Регуляторы</a:t>
            </a:r>
          </a:p>
        </p:txBody>
      </p:sp>
      <p:sp>
        <p:nvSpPr>
          <p:cNvPr id="8198" name="TextBox 6"/>
          <p:cNvSpPr txBox="1">
            <a:spLocks noChangeArrowheads="1"/>
          </p:cNvSpPr>
          <p:nvPr/>
        </p:nvSpPr>
        <p:spPr bwMode="auto">
          <a:xfrm>
            <a:off x="684213" y="3068638"/>
            <a:ext cx="25193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rgbClr val="C00000"/>
                </a:solidFill>
                <a:latin typeface="Calibri" pitchFamily="34" charset="0"/>
              </a:rPr>
              <a:t>Вещества белковой природы</a:t>
            </a:r>
          </a:p>
        </p:txBody>
      </p:sp>
      <p:sp>
        <p:nvSpPr>
          <p:cNvPr id="8199" name="TextBox 7"/>
          <p:cNvSpPr txBox="1">
            <a:spLocks noChangeArrowheads="1"/>
          </p:cNvSpPr>
          <p:nvPr/>
        </p:nvSpPr>
        <p:spPr bwMode="auto">
          <a:xfrm>
            <a:off x="5364163" y="3141663"/>
            <a:ext cx="28797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C00000"/>
                </a:solidFill>
                <a:latin typeface="Calibri" pitchFamily="34" charset="0"/>
              </a:rPr>
              <a:t>Вещества небелковой природы</a:t>
            </a:r>
          </a:p>
        </p:txBody>
      </p:sp>
      <p:sp>
        <p:nvSpPr>
          <p:cNvPr id="8200" name="TextBox 8"/>
          <p:cNvSpPr txBox="1">
            <a:spLocks noChangeArrowheads="1"/>
          </p:cNvSpPr>
          <p:nvPr/>
        </p:nvSpPr>
        <p:spPr bwMode="auto">
          <a:xfrm>
            <a:off x="250825" y="4076700"/>
            <a:ext cx="1728788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0070C0"/>
                </a:solidFill>
                <a:latin typeface="Calibri" pitchFamily="34" charset="0"/>
              </a:rPr>
              <a:t>активаторы</a:t>
            </a:r>
          </a:p>
        </p:txBody>
      </p:sp>
      <p:sp>
        <p:nvSpPr>
          <p:cNvPr id="8201" name="TextBox 9"/>
          <p:cNvSpPr txBox="1">
            <a:spLocks noChangeArrowheads="1"/>
          </p:cNvSpPr>
          <p:nvPr/>
        </p:nvSpPr>
        <p:spPr bwMode="auto">
          <a:xfrm>
            <a:off x="2124075" y="4076700"/>
            <a:ext cx="1871663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0070C0"/>
                </a:solidFill>
                <a:latin typeface="Calibri" pitchFamily="34" charset="0"/>
              </a:rPr>
              <a:t>репрессоры</a:t>
            </a:r>
          </a:p>
        </p:txBody>
      </p:sp>
      <p:sp>
        <p:nvSpPr>
          <p:cNvPr id="8202" name="TextBox 10"/>
          <p:cNvSpPr txBox="1">
            <a:spLocks noChangeArrowheads="1"/>
          </p:cNvSpPr>
          <p:nvPr/>
        </p:nvSpPr>
        <p:spPr bwMode="auto">
          <a:xfrm>
            <a:off x="4572000" y="4076700"/>
            <a:ext cx="1728788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0070C0"/>
                </a:solidFill>
                <a:latin typeface="Calibri" pitchFamily="34" charset="0"/>
              </a:rPr>
              <a:t>индукторы</a:t>
            </a:r>
          </a:p>
        </p:txBody>
      </p:sp>
      <p:sp>
        <p:nvSpPr>
          <p:cNvPr id="8203" name="TextBox 11"/>
          <p:cNvSpPr txBox="1">
            <a:spLocks noChangeArrowheads="1"/>
          </p:cNvSpPr>
          <p:nvPr/>
        </p:nvSpPr>
        <p:spPr bwMode="auto">
          <a:xfrm>
            <a:off x="6659563" y="4076700"/>
            <a:ext cx="2160587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0070C0"/>
                </a:solidFill>
                <a:latin typeface="Calibri" pitchFamily="34" charset="0"/>
              </a:rPr>
              <a:t>сорепрессоры</a:t>
            </a:r>
          </a:p>
        </p:txBody>
      </p:sp>
      <p:sp>
        <p:nvSpPr>
          <p:cNvPr id="8204" name="TextBox 12"/>
          <p:cNvSpPr txBox="1">
            <a:spLocks noChangeArrowheads="1"/>
          </p:cNvSpPr>
          <p:nvPr/>
        </p:nvSpPr>
        <p:spPr bwMode="auto">
          <a:xfrm>
            <a:off x="684213" y="4797425"/>
            <a:ext cx="799147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C00000"/>
                </a:solidFill>
                <a:latin typeface="Calibri" pitchFamily="34" charset="0"/>
              </a:rPr>
              <a:t>У эукариот в каждой клетке транскрибируется 7-10% генов, 90-93% выключены. Поэтому регуляция транскрипции у эукариот осуществляется только путем индукции. А у прокариот путем репрессии и индукции.</a:t>
            </a:r>
          </a:p>
        </p:txBody>
      </p:sp>
      <p:cxnSp>
        <p:nvCxnSpPr>
          <p:cNvPr id="15" name="Прямая со стрелкой 14"/>
          <p:cNvCxnSpPr/>
          <p:nvPr/>
        </p:nvCxnSpPr>
        <p:spPr>
          <a:xfrm flipH="1">
            <a:off x="2700338" y="908050"/>
            <a:ext cx="1295400" cy="4333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4356100" y="908050"/>
            <a:ext cx="1152525" cy="50482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трелка вниз 18"/>
          <p:cNvSpPr/>
          <p:nvPr/>
        </p:nvSpPr>
        <p:spPr>
          <a:xfrm rot="3121087">
            <a:off x="6230144" y="1880394"/>
            <a:ext cx="792163" cy="8985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20" name="Прямая со стрелкой 19"/>
          <p:cNvCxnSpPr/>
          <p:nvPr/>
        </p:nvCxnSpPr>
        <p:spPr>
          <a:xfrm flipH="1">
            <a:off x="2916238" y="2997200"/>
            <a:ext cx="1295400" cy="4318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endCxn id="8199" idx="1"/>
          </p:cNvCxnSpPr>
          <p:nvPr/>
        </p:nvCxnSpPr>
        <p:spPr>
          <a:xfrm>
            <a:off x="4211638" y="2997200"/>
            <a:ext cx="1152525" cy="46672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8198" idx="2"/>
          </p:cNvCxnSpPr>
          <p:nvPr/>
        </p:nvCxnSpPr>
        <p:spPr>
          <a:xfrm flipH="1">
            <a:off x="1619250" y="3776663"/>
            <a:ext cx="323850" cy="2286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5724525" y="3789363"/>
            <a:ext cx="323850" cy="2286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6948488" y="3789363"/>
            <a:ext cx="431800" cy="2159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2339975" y="3789363"/>
            <a:ext cx="360363" cy="2159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647700"/>
          </a:xfrm>
          <a:ln>
            <a:solidFill>
              <a:schemeClr val="accent2"/>
            </a:solidFill>
          </a:ln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Регуляция генной активности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(уровни, механизмы)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TextBox 3"/>
          <p:cNvSpPr txBox="1">
            <a:spLocks noChangeArrowheads="1"/>
          </p:cNvSpPr>
          <p:nvPr/>
        </p:nvSpPr>
        <p:spPr bwMode="auto">
          <a:xfrm>
            <a:off x="107950" y="1052513"/>
            <a:ext cx="2160588" cy="307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u="sng">
                <a:solidFill>
                  <a:srgbClr val="C00000"/>
                </a:solidFill>
                <a:latin typeface="Calibri" pitchFamily="34" charset="0"/>
              </a:rPr>
              <a:t>1Претранскрипционный</a:t>
            </a:r>
          </a:p>
        </p:txBody>
      </p:sp>
      <p:sp>
        <p:nvSpPr>
          <p:cNvPr id="9220" name="TextBox 4"/>
          <p:cNvSpPr txBox="1">
            <a:spLocks noChangeArrowheads="1"/>
          </p:cNvSpPr>
          <p:nvPr/>
        </p:nvSpPr>
        <p:spPr bwMode="auto">
          <a:xfrm>
            <a:off x="2051050" y="1052513"/>
            <a:ext cx="1800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u="sng">
                <a:latin typeface="Calibri" pitchFamily="34" charset="0"/>
              </a:rPr>
              <a:t>2Транскрипционный</a:t>
            </a:r>
          </a:p>
        </p:txBody>
      </p:sp>
      <p:sp>
        <p:nvSpPr>
          <p:cNvPr id="9221" name="TextBox 5"/>
          <p:cNvSpPr txBox="1">
            <a:spLocks noChangeArrowheads="1"/>
          </p:cNvSpPr>
          <p:nvPr/>
        </p:nvSpPr>
        <p:spPr bwMode="auto">
          <a:xfrm>
            <a:off x="3708400" y="1052513"/>
            <a:ext cx="2519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u="sng">
                <a:latin typeface="Calibri" pitchFamily="34" charset="0"/>
              </a:rPr>
              <a:t>3Постранскрипционный</a:t>
            </a:r>
          </a:p>
        </p:txBody>
      </p:sp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5651500" y="1052513"/>
            <a:ext cx="15843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u="sng">
                <a:latin typeface="Calibri" pitchFamily="34" charset="0"/>
              </a:rPr>
              <a:t>4Трансляционный</a:t>
            </a:r>
          </a:p>
        </p:txBody>
      </p:sp>
      <p:sp>
        <p:nvSpPr>
          <p:cNvPr id="9223" name="TextBox 7"/>
          <p:cNvSpPr txBox="1">
            <a:spLocks noChangeArrowheads="1"/>
          </p:cNvSpPr>
          <p:nvPr/>
        </p:nvSpPr>
        <p:spPr bwMode="auto">
          <a:xfrm>
            <a:off x="7127875" y="1052513"/>
            <a:ext cx="2016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u="sng">
                <a:latin typeface="Calibri" pitchFamily="34" charset="0"/>
              </a:rPr>
              <a:t>5Посттрансляционный</a:t>
            </a:r>
          </a:p>
        </p:txBody>
      </p:sp>
      <p:sp>
        <p:nvSpPr>
          <p:cNvPr id="9224" name="TextBox 8"/>
          <p:cNvSpPr txBox="1">
            <a:spLocks noChangeArrowheads="1"/>
          </p:cNvSpPr>
          <p:nvPr/>
        </p:nvSpPr>
        <p:spPr bwMode="auto">
          <a:xfrm>
            <a:off x="179388" y="1700213"/>
            <a:ext cx="14398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u="sng">
                <a:latin typeface="Calibri" pitchFamily="34" charset="0"/>
              </a:rPr>
              <a:t>У прокариот </a:t>
            </a:r>
          </a:p>
        </p:txBody>
      </p:sp>
      <p:sp>
        <p:nvSpPr>
          <p:cNvPr id="9225" name="TextBox 9"/>
          <p:cNvSpPr txBox="1">
            <a:spLocks noChangeArrowheads="1"/>
          </p:cNvSpPr>
          <p:nvPr/>
        </p:nvSpPr>
        <p:spPr bwMode="auto">
          <a:xfrm>
            <a:off x="539750" y="2852738"/>
            <a:ext cx="11525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u="sng">
                <a:latin typeface="Calibri" pitchFamily="34" charset="0"/>
              </a:rPr>
              <a:t>У эукариот</a:t>
            </a:r>
          </a:p>
        </p:txBody>
      </p:sp>
      <p:sp>
        <p:nvSpPr>
          <p:cNvPr id="9226" name="TextBox 10"/>
          <p:cNvSpPr txBox="1">
            <a:spLocks noChangeArrowheads="1"/>
          </p:cNvSpPr>
          <p:nvPr/>
        </p:nvSpPr>
        <p:spPr bwMode="auto">
          <a:xfrm>
            <a:off x="2124075" y="1700213"/>
            <a:ext cx="10080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u="sng">
                <a:latin typeface="Calibri" pitchFamily="34" charset="0"/>
              </a:rPr>
              <a:t>Скорость</a:t>
            </a:r>
          </a:p>
        </p:txBody>
      </p:sp>
      <p:sp>
        <p:nvSpPr>
          <p:cNvPr id="9227" name="TextBox 11"/>
          <p:cNvSpPr txBox="1">
            <a:spLocks noChangeArrowheads="1"/>
          </p:cNvSpPr>
          <p:nvPr/>
        </p:nvSpPr>
        <p:spPr bwMode="auto">
          <a:xfrm>
            <a:off x="2124075" y="2708275"/>
            <a:ext cx="13684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u="sng">
                <a:latin typeface="Calibri" pitchFamily="34" charset="0"/>
              </a:rPr>
              <a:t>Возможности</a:t>
            </a:r>
          </a:p>
        </p:txBody>
      </p:sp>
      <p:sp>
        <p:nvSpPr>
          <p:cNvPr id="9228" name="TextBox 12"/>
          <p:cNvSpPr txBox="1">
            <a:spLocks noChangeArrowheads="1"/>
          </p:cNvSpPr>
          <p:nvPr/>
        </p:nvSpPr>
        <p:spPr bwMode="auto">
          <a:xfrm>
            <a:off x="3708400" y="1412875"/>
            <a:ext cx="13684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u="sng">
                <a:latin typeface="Calibri" pitchFamily="34" charset="0"/>
              </a:rPr>
              <a:t>Прокариоты</a:t>
            </a:r>
          </a:p>
        </p:txBody>
      </p:sp>
      <p:sp>
        <p:nvSpPr>
          <p:cNvPr id="9229" name="TextBox 13"/>
          <p:cNvSpPr txBox="1">
            <a:spLocks noChangeArrowheads="1"/>
          </p:cNvSpPr>
          <p:nvPr/>
        </p:nvSpPr>
        <p:spPr bwMode="auto">
          <a:xfrm>
            <a:off x="3851275" y="2565400"/>
            <a:ext cx="12969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u="sng">
                <a:latin typeface="Calibri" pitchFamily="34" charset="0"/>
              </a:rPr>
              <a:t>Эукариоты</a:t>
            </a:r>
          </a:p>
        </p:txBody>
      </p:sp>
      <p:sp>
        <p:nvSpPr>
          <p:cNvPr id="9230" name="TextBox 14"/>
          <p:cNvSpPr txBox="1">
            <a:spLocks noChangeArrowheads="1"/>
          </p:cNvSpPr>
          <p:nvPr/>
        </p:nvSpPr>
        <p:spPr bwMode="auto">
          <a:xfrm>
            <a:off x="5364163" y="1700213"/>
            <a:ext cx="12954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alibri" pitchFamily="34" charset="0"/>
              </a:rPr>
              <a:t>Перекодирующие сигналы мРНК</a:t>
            </a:r>
          </a:p>
        </p:txBody>
      </p:sp>
      <p:sp>
        <p:nvSpPr>
          <p:cNvPr id="9231" name="TextBox 15"/>
          <p:cNvSpPr txBox="1">
            <a:spLocks noChangeArrowheads="1"/>
          </p:cNvSpPr>
          <p:nvPr/>
        </p:nvSpPr>
        <p:spPr bwMode="auto">
          <a:xfrm>
            <a:off x="7019925" y="2133600"/>
            <a:ext cx="19446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alibri" pitchFamily="34" charset="0"/>
              </a:rPr>
              <a:t>синтез  предшественника</a:t>
            </a:r>
          </a:p>
        </p:txBody>
      </p:sp>
      <p:sp>
        <p:nvSpPr>
          <p:cNvPr id="9232" name="TextBox 16"/>
          <p:cNvSpPr txBox="1">
            <a:spLocks noChangeArrowheads="1"/>
          </p:cNvSpPr>
          <p:nvPr/>
        </p:nvSpPr>
        <p:spPr bwMode="auto">
          <a:xfrm>
            <a:off x="6983413" y="2924175"/>
            <a:ext cx="216058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alibri" pitchFamily="34" charset="0"/>
              </a:rPr>
              <a:t>посттрансляционный процессинг</a:t>
            </a:r>
          </a:p>
        </p:txBody>
      </p:sp>
      <p:cxnSp>
        <p:nvCxnSpPr>
          <p:cNvPr id="22" name="Прямая со стрелкой 21"/>
          <p:cNvCxnSpPr/>
          <p:nvPr/>
        </p:nvCxnSpPr>
        <p:spPr>
          <a:xfrm flipH="1">
            <a:off x="1692275" y="908050"/>
            <a:ext cx="2159000" cy="144463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6300788" y="908050"/>
            <a:ext cx="1439862" cy="144463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35" name="TextBox 26"/>
          <p:cNvSpPr txBox="1">
            <a:spLocks noChangeArrowheads="1"/>
          </p:cNvSpPr>
          <p:nvPr/>
        </p:nvSpPr>
        <p:spPr bwMode="auto">
          <a:xfrm>
            <a:off x="107950" y="1989138"/>
            <a:ext cx="1727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alibri" pitchFamily="34" charset="0"/>
              </a:rPr>
              <a:t>Амплификация генов</a:t>
            </a:r>
          </a:p>
        </p:txBody>
      </p:sp>
      <p:sp>
        <p:nvSpPr>
          <p:cNvPr id="9236" name="TextBox 27"/>
          <p:cNvSpPr txBox="1">
            <a:spLocks noChangeArrowheads="1"/>
          </p:cNvSpPr>
          <p:nvPr/>
        </p:nvSpPr>
        <p:spPr bwMode="auto">
          <a:xfrm>
            <a:off x="179388" y="3213100"/>
            <a:ext cx="172878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alibri" pitchFamily="34" charset="0"/>
              </a:rPr>
              <a:t>Компактизация хроматина, декомпактизация хроматина;</a:t>
            </a:r>
          </a:p>
          <a:p>
            <a:r>
              <a:rPr lang="ru-RU" sz="1600">
                <a:latin typeface="Calibri" pitchFamily="34" charset="0"/>
              </a:rPr>
              <a:t>Метилирование ДНК</a:t>
            </a:r>
          </a:p>
        </p:txBody>
      </p:sp>
      <p:sp>
        <p:nvSpPr>
          <p:cNvPr id="9237" name="TextBox 32"/>
          <p:cNvSpPr txBox="1">
            <a:spLocks noChangeArrowheads="1"/>
          </p:cNvSpPr>
          <p:nvPr/>
        </p:nvSpPr>
        <p:spPr bwMode="auto">
          <a:xfrm>
            <a:off x="2124075" y="2060575"/>
            <a:ext cx="115252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alibri" pitchFamily="34" charset="0"/>
              </a:rPr>
              <a:t>Энхансер</a:t>
            </a:r>
          </a:p>
          <a:p>
            <a:r>
              <a:rPr lang="ru-RU" sz="1600">
                <a:latin typeface="Calibri" pitchFamily="34" charset="0"/>
              </a:rPr>
              <a:t>Сайленсер</a:t>
            </a:r>
          </a:p>
        </p:txBody>
      </p:sp>
      <p:sp>
        <p:nvSpPr>
          <p:cNvPr id="9238" name="TextBox 33"/>
          <p:cNvSpPr txBox="1">
            <a:spLocks noChangeArrowheads="1"/>
          </p:cNvSpPr>
          <p:nvPr/>
        </p:nvSpPr>
        <p:spPr bwMode="auto">
          <a:xfrm>
            <a:off x="2124075" y="2997200"/>
            <a:ext cx="18002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latin typeface="Calibri" pitchFamily="34" charset="0"/>
              </a:rPr>
              <a:t>У прокариот: </a:t>
            </a:r>
            <a:r>
              <a:rPr lang="ru-RU" sz="1600">
                <a:latin typeface="Calibri" pitchFamily="34" charset="0"/>
              </a:rPr>
              <a:t>(путем репрессии, путем индукции) - Лактозный оперон</a:t>
            </a:r>
          </a:p>
          <a:p>
            <a:r>
              <a:rPr lang="ru-RU" sz="1600" b="1">
                <a:latin typeface="Calibri" pitchFamily="34" charset="0"/>
              </a:rPr>
              <a:t>У эукариот:</a:t>
            </a:r>
            <a:r>
              <a:rPr lang="ru-RU" sz="1600">
                <a:latin typeface="Calibri" pitchFamily="34" charset="0"/>
              </a:rPr>
              <a:t>  путем индукции по Бриттену и Девидсону</a:t>
            </a:r>
          </a:p>
        </p:txBody>
      </p:sp>
      <p:sp>
        <p:nvSpPr>
          <p:cNvPr id="9239" name="TextBox 34"/>
          <p:cNvSpPr txBox="1">
            <a:spLocks noChangeArrowheads="1"/>
          </p:cNvSpPr>
          <p:nvPr/>
        </p:nvSpPr>
        <p:spPr bwMode="auto">
          <a:xfrm>
            <a:off x="3708400" y="1773238"/>
            <a:ext cx="15843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alibri" pitchFamily="34" charset="0"/>
              </a:rPr>
              <a:t>Процессинг рРНК и тРНК</a:t>
            </a:r>
          </a:p>
        </p:txBody>
      </p:sp>
      <p:sp>
        <p:nvSpPr>
          <p:cNvPr id="9240" name="TextBox 35"/>
          <p:cNvSpPr txBox="1">
            <a:spLocks noChangeArrowheads="1"/>
          </p:cNvSpPr>
          <p:nvPr/>
        </p:nvSpPr>
        <p:spPr bwMode="auto">
          <a:xfrm>
            <a:off x="3851275" y="2852738"/>
            <a:ext cx="172878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alibri" pitchFamily="34" charset="0"/>
              </a:rPr>
              <a:t>Сплайсинг; альтернативный сплайсинг</a:t>
            </a:r>
          </a:p>
        </p:txBody>
      </p:sp>
      <p:cxnSp>
        <p:nvCxnSpPr>
          <p:cNvPr id="38" name="Прямая со стрелкой 37"/>
          <p:cNvCxnSpPr/>
          <p:nvPr/>
        </p:nvCxnSpPr>
        <p:spPr>
          <a:xfrm flipH="1">
            <a:off x="3348038" y="908050"/>
            <a:ext cx="503237" cy="217488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6300788" y="908050"/>
            <a:ext cx="431800" cy="217488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H="1">
            <a:off x="4643438" y="836613"/>
            <a:ext cx="9525" cy="288925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flipH="1">
            <a:off x="684213" y="1341438"/>
            <a:ext cx="215900" cy="358775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flipH="1">
            <a:off x="1547813" y="1412875"/>
            <a:ext cx="215900" cy="1511300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>
            <a:off x="2700338" y="1268413"/>
            <a:ext cx="0" cy="576262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>
            <a:off x="3276600" y="1341438"/>
            <a:ext cx="0" cy="1366837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 flipH="1">
            <a:off x="4427538" y="1268413"/>
            <a:ext cx="9525" cy="288925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 flipH="1">
            <a:off x="4859338" y="1341438"/>
            <a:ext cx="288925" cy="1295400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>
            <a:off x="5867400" y="1341438"/>
            <a:ext cx="0" cy="358775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>
            <a:off x="7596188" y="1341438"/>
            <a:ext cx="0" cy="719137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>
            <a:off x="8748713" y="1412875"/>
            <a:ext cx="0" cy="1511300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53" name="TextBox 36"/>
          <p:cNvSpPr txBox="1">
            <a:spLocks noChangeArrowheads="1"/>
          </p:cNvSpPr>
          <p:nvPr/>
        </p:nvSpPr>
        <p:spPr bwMode="auto">
          <a:xfrm>
            <a:off x="5364163" y="3500438"/>
            <a:ext cx="19446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Сигналы внитриклеточной локализации</a:t>
            </a:r>
          </a:p>
        </p:txBody>
      </p:sp>
      <p:cxnSp>
        <p:nvCxnSpPr>
          <p:cNvPr id="41" name="Прямая со стрелкой 40"/>
          <p:cNvCxnSpPr/>
          <p:nvPr/>
        </p:nvCxnSpPr>
        <p:spPr>
          <a:xfrm>
            <a:off x="6659563" y="1412875"/>
            <a:ext cx="0" cy="2087563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7772400" cy="10795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2"/>
                </a:solidFill>
                <a:latin typeface="Times New Roman" pitchFamily="18" charset="0"/>
              </a:rPr>
              <a:t>2. Транскрипционный уровень</a:t>
            </a:r>
            <a:br>
              <a:rPr lang="ru-RU" b="1" dirty="0" smtClean="0">
                <a:solidFill>
                  <a:schemeClr val="accent2"/>
                </a:solidFill>
                <a:latin typeface="Times New Roman" pitchFamily="18" charset="0"/>
              </a:rPr>
            </a:br>
            <a:r>
              <a:rPr lang="ru-RU" b="1" dirty="0" smtClean="0">
                <a:solidFill>
                  <a:schemeClr val="accent2"/>
                </a:solidFill>
                <a:latin typeface="Times New Roman" pitchFamily="18" charset="0"/>
              </a:rPr>
              <a:t>- по возможности: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196975"/>
            <a:ext cx="7772400" cy="576263"/>
          </a:xfrm>
        </p:spPr>
        <p:txBody>
          <a:bodyPr/>
          <a:lstStyle/>
          <a:p>
            <a:pPr eaLnBrk="1" hangingPunct="1"/>
            <a:r>
              <a:rPr lang="ru-RU" sz="2800" b="1" smtClean="0">
                <a:solidFill>
                  <a:srgbClr val="0000FF"/>
                </a:solidFill>
                <a:latin typeface="Tahoma" pitchFamily="34" charset="0"/>
              </a:rPr>
              <a:t>Регуляция транскрипции у бактерий</a:t>
            </a: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755650" y="1844675"/>
            <a:ext cx="74676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Times New Roman" pitchFamily="18" charset="0"/>
              </a:rPr>
              <a:t>Модель регуляции транскрипции у прокариот разработана </a:t>
            </a:r>
            <a:r>
              <a:rPr lang="ru-RU" sz="2800" b="1">
                <a:solidFill>
                  <a:srgbClr val="A50021"/>
                </a:solidFill>
                <a:latin typeface="Times New Roman" pitchFamily="18" charset="0"/>
              </a:rPr>
              <a:t>Жакобом и Моно</a:t>
            </a:r>
            <a:r>
              <a:rPr lang="ru-RU" sz="2800" b="1">
                <a:latin typeface="Times New Roman" pitchFamily="18" charset="0"/>
              </a:rPr>
              <a:t> в </a:t>
            </a:r>
            <a:r>
              <a:rPr lang="ru-RU" sz="2800" b="1">
                <a:solidFill>
                  <a:srgbClr val="A50021"/>
                </a:solidFill>
                <a:latin typeface="Times New Roman" pitchFamily="18" charset="0"/>
              </a:rPr>
              <a:t>1961 году</a:t>
            </a:r>
            <a:r>
              <a:rPr lang="ru-RU" sz="2800" b="1">
                <a:latin typeface="Times New Roman" pitchFamily="18" charset="0"/>
              </a:rPr>
              <a:t> на кишечной палочке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2"/>
          <p:cNvSpPr txBox="1">
            <a:spLocks noChangeArrowheads="1"/>
          </p:cNvSpPr>
          <p:nvPr/>
        </p:nvSpPr>
        <p:spPr bwMode="auto">
          <a:xfrm>
            <a:off x="250825" y="188913"/>
            <a:ext cx="8424863" cy="2000250"/>
          </a:xfrm>
          <a:prstGeom prst="rect">
            <a:avLst/>
          </a:prstGeom>
          <a:noFill/>
          <a:ln w="76200">
            <a:solidFill>
              <a:srgbClr val="0033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 b="1">
                <a:latin typeface="Calibri" pitchFamily="34" charset="0"/>
              </a:rPr>
              <a:t>Изменчивость </a:t>
            </a:r>
            <a:r>
              <a:rPr lang="ru-RU" sz="4000" b="1">
                <a:latin typeface="Calibri" pitchFamily="34" charset="0"/>
              </a:rPr>
              <a:t>-</a:t>
            </a:r>
            <a:r>
              <a:rPr lang="ru-RU" sz="4000">
                <a:latin typeface="Calibri" pitchFamily="34" charset="0"/>
              </a:rPr>
              <a:t>  свойство живых систем приобретать изменения и существовать в различных вариантах.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79388" y="3141663"/>
            <a:ext cx="8785225" cy="3216275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4000" b="1" u="sng">
                <a:latin typeface="+mn-lt"/>
                <a:cs typeface="+mn-cs"/>
              </a:rPr>
              <a:t>Материальным субстратом</a:t>
            </a:r>
            <a:r>
              <a:rPr lang="ru-RU" u="sng">
                <a:latin typeface="+mn-lt"/>
                <a:cs typeface="+mn-cs"/>
              </a:rPr>
              <a:t> </a:t>
            </a:r>
            <a:r>
              <a:rPr lang="ru-RU" sz="4000" b="1" u="sng">
                <a:latin typeface="+mn-lt"/>
                <a:cs typeface="+mn-cs"/>
              </a:rPr>
              <a:t>наследственности и изменчивости</a:t>
            </a:r>
            <a:r>
              <a:rPr lang="ru-RU" sz="4000" b="1">
                <a:latin typeface="+mn-lt"/>
                <a:cs typeface="+mn-cs"/>
              </a:rPr>
              <a:t> </a:t>
            </a:r>
            <a:r>
              <a:rPr lang="ru-RU" sz="4000">
                <a:latin typeface="+mn-lt"/>
                <a:cs typeface="+mn-cs"/>
              </a:rPr>
              <a:t>   являются </a:t>
            </a:r>
            <a:r>
              <a:rPr lang="ru-RU" sz="4000" b="1">
                <a:latin typeface="+mn-lt"/>
                <a:cs typeface="+mn-cs"/>
              </a:rPr>
              <a:t>нуклеиновые кислоты</a:t>
            </a:r>
            <a:r>
              <a:rPr lang="ru-RU" sz="4000">
                <a:latin typeface="+mn-lt"/>
                <a:cs typeface="+mn-cs"/>
              </a:rPr>
              <a:t> в большинстве - это </a:t>
            </a:r>
            <a:r>
              <a:rPr lang="ru-RU" sz="4000" b="1">
                <a:latin typeface="+mn-lt"/>
                <a:cs typeface="+mn-cs"/>
              </a:rPr>
              <a:t>ДНК.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7772400" cy="534987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chemeClr val="accent2"/>
                </a:solidFill>
                <a:latin typeface="Tahoma" pitchFamily="34" charset="0"/>
              </a:rPr>
              <a:t>Регуляция транскрипции у прокариот</a:t>
            </a:r>
          </a:p>
        </p:txBody>
      </p:sp>
      <p:pic>
        <p:nvPicPr>
          <p:cNvPr id="11267" name="Picture 6" descr="&amp;Tcy;&amp;IEcy;&amp;Mcy;&amp;Acy; 4. &amp;Kcy;&amp;Ocy;&amp;Ncy;&amp;TScy;&amp;IEcy;&amp;Pcy;&amp;TScy;&amp;Icy;&amp;YAcy; &amp;Scy;&amp;Acy;&amp;Mcy;&amp;Ocy;&amp;Rcy;&amp;IEcy;&amp;Gcy;&amp;Ucy;&amp;Lcy;&amp;YAcy;&amp;TScy;&amp;Icy;&amp;Icy; &amp;ZHcy;&amp;Icy;&amp;Vcy;&amp;Ycy;&amp;KHcy; &amp;Scy;&amp;Icy;&amp;Scy;&amp;Tcy;&amp;IEcy;&amp;M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765175"/>
            <a:ext cx="5595938" cy="593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sz="3200" b="1" smtClean="0">
                <a:solidFill>
                  <a:schemeClr val="accent2"/>
                </a:solidFill>
                <a:latin typeface="Tahoma" pitchFamily="34" charset="0"/>
              </a:rPr>
              <a:t>Регуляция транскрипции у прокариот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3268663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0000FF"/>
                </a:solidFill>
                <a:latin typeface="Tahoma" pitchFamily="34" charset="0"/>
              </a:rPr>
              <a:t>Негативная регуляция  - </a:t>
            </a:r>
            <a:r>
              <a:rPr lang="ru-RU" sz="3000" b="1" smtClean="0">
                <a:latin typeface="Times New Roman" pitchFamily="18" charset="0"/>
                <a:cs typeface="Times New Roman" pitchFamily="18" charset="0"/>
              </a:rPr>
              <a:t>белок-репрессор блокирует оператор, когда нет необходимости в экспрессии.</a:t>
            </a:r>
          </a:p>
          <a:p>
            <a:pPr eaLnBrk="1" hangingPunct="1"/>
            <a:r>
              <a:rPr lang="ru-RU" b="1" smtClean="0">
                <a:solidFill>
                  <a:srgbClr val="0000FF"/>
                </a:solidFill>
                <a:latin typeface="Tahoma" pitchFamily="34" charset="0"/>
              </a:rPr>
              <a:t>Позитивная регуляция</a:t>
            </a:r>
            <a:r>
              <a:rPr lang="ru-RU" b="1" smtClean="0">
                <a:latin typeface="Times New Roman" pitchFamily="18" charset="0"/>
              </a:rPr>
              <a:t> оперона состоит в </a:t>
            </a:r>
            <a:r>
              <a:rPr lang="ru-RU" b="1" smtClean="0">
                <a:solidFill>
                  <a:schemeClr val="accent2"/>
                </a:solidFill>
                <a:latin typeface="Times New Roman" pitchFamily="18" charset="0"/>
              </a:rPr>
              <a:t>индукции </a:t>
            </a:r>
            <a:r>
              <a:rPr lang="ru-RU" b="1" smtClean="0">
                <a:latin typeface="Times New Roman" pitchFamily="18" charset="0"/>
              </a:rPr>
              <a:t>транскрипции путем добавления в среду сахара – лактозы.</a:t>
            </a:r>
            <a:endParaRPr lang="ru-RU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268413"/>
            <a:ext cx="7772400" cy="604837"/>
          </a:xfrm>
        </p:spPr>
        <p:txBody>
          <a:bodyPr>
            <a:normAutofit/>
          </a:bodyPr>
          <a:lstStyle/>
          <a:p>
            <a:pPr eaLnBrk="1" hangingPunct="1"/>
            <a:r>
              <a:rPr lang="ru-RU" sz="3200" b="1" smtClean="0">
                <a:solidFill>
                  <a:schemeClr val="accent2"/>
                </a:solidFill>
                <a:latin typeface="Tahoma" pitchFamily="34" charset="0"/>
              </a:rPr>
              <a:t>у эукариот</a:t>
            </a:r>
          </a:p>
        </p:txBody>
      </p:sp>
      <p:sp>
        <p:nvSpPr>
          <p:cNvPr id="706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73238"/>
            <a:ext cx="8229600" cy="936625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b="1" dirty="0" smtClean="0">
                <a:latin typeface="Times New Roman" pitchFamily="18" charset="0"/>
              </a:rPr>
              <a:t>Модель регуляции транскрипции у эукариот предложили </a:t>
            </a:r>
            <a:r>
              <a:rPr lang="ru-RU" sz="2800" b="1" dirty="0" smtClean="0">
                <a:solidFill>
                  <a:srgbClr val="A50021"/>
                </a:solidFill>
                <a:latin typeface="Times New Roman" pitchFamily="18" charset="0"/>
              </a:rPr>
              <a:t>Бриттен и </a:t>
            </a:r>
            <a:r>
              <a:rPr lang="ru-RU" sz="2800" b="1" dirty="0" err="1" smtClean="0">
                <a:solidFill>
                  <a:srgbClr val="A50021"/>
                </a:solidFill>
                <a:latin typeface="Times New Roman" pitchFamily="18" charset="0"/>
              </a:rPr>
              <a:t>Дэвидсон</a:t>
            </a:r>
            <a:endParaRPr lang="ru-RU" sz="2800" b="1" dirty="0" smtClean="0">
              <a:solidFill>
                <a:srgbClr val="A50021"/>
              </a:solidFill>
              <a:latin typeface="Times New Roman" pitchFamily="18" charset="0"/>
            </a:endParaRP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395288" y="2636838"/>
            <a:ext cx="7712075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Times New Roman" pitchFamily="18" charset="0"/>
              </a:rPr>
              <a:t>Они показали </a:t>
            </a:r>
            <a:r>
              <a:rPr lang="ru-RU" sz="2800" b="1">
                <a:solidFill>
                  <a:srgbClr val="A50021"/>
                </a:solidFill>
                <a:latin typeface="Times New Roman" pitchFamily="18" charset="0"/>
              </a:rPr>
              <a:t>позитивную </a:t>
            </a:r>
            <a:r>
              <a:rPr lang="ru-RU" sz="2800" b="1">
                <a:latin typeface="Times New Roman" pitchFamily="18" charset="0"/>
              </a:rPr>
              <a:t>регуляцию активности структурного гена, которую обеспечивает прилегающий к нему </a:t>
            </a:r>
            <a:r>
              <a:rPr lang="ru-RU" sz="2800" b="1">
                <a:solidFill>
                  <a:srgbClr val="A50021"/>
                </a:solidFill>
                <a:latin typeface="Times New Roman" pitchFamily="18" charset="0"/>
              </a:rPr>
              <a:t>рецептор</a:t>
            </a:r>
            <a:r>
              <a:rPr lang="ru-RU" sz="2800" b="1">
                <a:latin typeface="Times New Roman" pitchFamily="18" charset="0"/>
              </a:rPr>
              <a:t>. Его строение  соответствует строению молекулы </a:t>
            </a:r>
            <a:r>
              <a:rPr lang="ru-RU" sz="2800" b="1">
                <a:solidFill>
                  <a:srgbClr val="A50021"/>
                </a:solidFill>
                <a:latin typeface="Times New Roman" pitchFamily="18" charset="0"/>
              </a:rPr>
              <a:t>активатора,</a:t>
            </a:r>
            <a:r>
              <a:rPr lang="ru-RU" sz="2800" b="1">
                <a:latin typeface="Times New Roman" pitchFamily="18" charset="0"/>
              </a:rPr>
              <a:t> который в данной модели представляет РНК, но может быть и белком и гормоном. Активатор синтезируется в результате работы </a:t>
            </a:r>
            <a:r>
              <a:rPr lang="ru-RU" sz="2800" b="1">
                <a:solidFill>
                  <a:srgbClr val="A50021"/>
                </a:solidFill>
                <a:latin typeface="Times New Roman" pitchFamily="18" charset="0"/>
              </a:rPr>
              <a:t>гена – интегратора</a:t>
            </a:r>
            <a:r>
              <a:rPr lang="ru-RU" sz="2800" b="1">
                <a:latin typeface="Times New Roman" pitchFamily="18" charset="0"/>
              </a:rPr>
              <a:t>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11188" y="188913"/>
            <a:ext cx="7772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 fontScale="90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b="1" dirty="0">
                <a:solidFill>
                  <a:schemeClr val="accent2"/>
                </a:solidFill>
                <a:latin typeface="Times New Roman" pitchFamily="18" charset="0"/>
                <a:ea typeface="+mj-ea"/>
                <a:cs typeface="+mj-cs"/>
              </a:rPr>
              <a:t>2. Транскрипционный уровень</a:t>
            </a:r>
            <a:br>
              <a:rPr lang="ru-RU" sz="4400" b="1" dirty="0">
                <a:solidFill>
                  <a:schemeClr val="accent2"/>
                </a:solidFill>
                <a:latin typeface="Times New Roman" pitchFamily="18" charset="0"/>
                <a:ea typeface="+mj-ea"/>
                <a:cs typeface="+mj-cs"/>
              </a:rPr>
            </a:br>
            <a:r>
              <a:rPr lang="ru-RU" sz="4400" b="1" dirty="0">
                <a:solidFill>
                  <a:schemeClr val="accent2"/>
                </a:solidFill>
                <a:latin typeface="Times New Roman" pitchFamily="18" charset="0"/>
                <a:ea typeface="+mj-ea"/>
                <a:cs typeface="+mj-cs"/>
              </a:rPr>
              <a:t>- по возможности: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95288" y="1989138"/>
            <a:ext cx="7696200" cy="2819400"/>
            <a:chOff x="862" y="2496"/>
            <a:chExt cx="4848" cy="1776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862" y="2496"/>
              <a:ext cx="4848" cy="1776"/>
              <a:chOff x="1000" y="2544"/>
              <a:chExt cx="4223" cy="1776"/>
            </a:xfrm>
          </p:grpSpPr>
          <p:graphicFrame>
            <p:nvGraphicFramePr>
              <p:cNvPr id="1026" name="Object 6"/>
              <p:cNvGraphicFramePr>
                <a:graphicFrameLocks noChangeAspect="1"/>
              </p:cNvGraphicFramePr>
              <p:nvPr/>
            </p:nvGraphicFramePr>
            <p:xfrm>
              <a:off x="1000" y="2544"/>
              <a:ext cx="4223" cy="1776"/>
            </p:xfrm>
            <a:graphic>
              <a:graphicData uri="http://schemas.openxmlformats.org/presentationml/2006/ole">
                <p:oleObj spid="_x0000_s1026" name="Презентация" r:id="rId3" imgW="1733702" imgH="1304849" progId="PowerPoint.Show.8">
                  <p:embed/>
                </p:oleObj>
              </a:graphicData>
            </a:graphic>
          </p:graphicFrame>
          <p:sp>
            <p:nvSpPr>
              <p:cNvPr id="1033" name="Rectangle 7"/>
              <p:cNvSpPr>
                <a:spLocks noChangeArrowheads="1"/>
              </p:cNvSpPr>
              <p:nvPr/>
            </p:nvSpPr>
            <p:spPr bwMode="auto">
              <a:xfrm>
                <a:off x="2107" y="3406"/>
                <a:ext cx="623" cy="19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sz="1400" b="1">
                    <a:latin typeface="Times New Roman" pitchFamily="18" charset="0"/>
                  </a:rPr>
                  <a:t>Интегратор</a:t>
                </a: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1392" y="3456"/>
              <a:ext cx="1824" cy="288"/>
              <a:chOff x="1392" y="3456"/>
              <a:chExt cx="1824" cy="288"/>
            </a:xfrm>
          </p:grpSpPr>
          <p:sp>
            <p:nvSpPr>
              <p:cNvPr id="1031" name="Line 9"/>
              <p:cNvSpPr>
                <a:spLocks noChangeShapeType="1"/>
              </p:cNvSpPr>
              <p:nvPr/>
            </p:nvSpPr>
            <p:spPr bwMode="auto">
              <a:xfrm flipH="1">
                <a:off x="1392" y="3456"/>
                <a:ext cx="0" cy="288"/>
              </a:xfrm>
              <a:prstGeom prst="line">
                <a:avLst/>
              </a:prstGeom>
              <a:noFill/>
              <a:ln w="28575">
                <a:solidFill>
                  <a:srgbClr val="A5002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32" name="Line 10"/>
              <p:cNvSpPr>
                <a:spLocks noChangeShapeType="1"/>
              </p:cNvSpPr>
              <p:nvPr/>
            </p:nvSpPr>
            <p:spPr bwMode="auto">
              <a:xfrm flipH="1">
                <a:off x="3216" y="3456"/>
                <a:ext cx="0" cy="288"/>
              </a:xfrm>
              <a:prstGeom prst="line">
                <a:avLst/>
              </a:prstGeom>
              <a:noFill/>
              <a:ln w="28575">
                <a:solidFill>
                  <a:srgbClr val="A5002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028" name="Rectangle 11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8991600" cy="1143000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chemeClr val="accent2"/>
                </a:solidFill>
                <a:latin typeface="Tahoma" pitchFamily="34" charset="0"/>
              </a:rPr>
              <a:t>Регуляция транскрипции у эукариот</a:t>
            </a:r>
            <a:br>
              <a:rPr lang="ru-RU" sz="3200" b="1" smtClean="0">
                <a:solidFill>
                  <a:schemeClr val="accent2"/>
                </a:solidFill>
                <a:latin typeface="Tahoma" pitchFamily="34" charset="0"/>
              </a:rPr>
            </a:br>
            <a:r>
              <a:rPr lang="ru-RU" sz="1800" b="1" smtClean="0">
                <a:solidFill>
                  <a:srgbClr val="0000FF"/>
                </a:solidFill>
                <a:latin typeface="Tahoma" pitchFamily="34" charset="0"/>
              </a:rPr>
              <a:t>(</a:t>
            </a:r>
            <a:r>
              <a:rPr lang="ru-RU" sz="1800" b="1" smtClean="0">
                <a:solidFill>
                  <a:schemeClr val="accent2"/>
                </a:solidFill>
                <a:latin typeface="Tahoma" pitchFamily="34" charset="0"/>
              </a:rPr>
              <a:t> </a:t>
            </a:r>
            <a:r>
              <a:rPr lang="ru-RU" sz="1800" b="1" smtClean="0">
                <a:solidFill>
                  <a:srgbClr val="0000FF"/>
                </a:solidFill>
                <a:latin typeface="Tahoma" pitchFamily="34" charset="0"/>
              </a:rPr>
              <a:t>по Бриттену и   Девидсону 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647700"/>
          </a:xfrm>
          <a:ln>
            <a:solidFill>
              <a:schemeClr val="accent2"/>
            </a:solidFill>
          </a:ln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Регуляция генной активности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(уровни, механизмы)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107950" y="1052513"/>
            <a:ext cx="2160588" cy="307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u="sng">
                <a:latin typeface="Calibri" pitchFamily="34" charset="0"/>
              </a:rPr>
              <a:t>1Претранскрипционный</a:t>
            </a:r>
          </a:p>
        </p:txBody>
      </p:sp>
      <p:sp>
        <p:nvSpPr>
          <p:cNvPr id="14340" name="TextBox 4"/>
          <p:cNvSpPr txBox="1">
            <a:spLocks noChangeArrowheads="1"/>
          </p:cNvSpPr>
          <p:nvPr/>
        </p:nvSpPr>
        <p:spPr bwMode="auto">
          <a:xfrm>
            <a:off x="2051050" y="1052513"/>
            <a:ext cx="1800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u="sng">
                <a:latin typeface="Calibri" pitchFamily="34" charset="0"/>
              </a:rPr>
              <a:t>2Транскрипционный</a:t>
            </a:r>
          </a:p>
        </p:txBody>
      </p:sp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3708400" y="1052513"/>
            <a:ext cx="2519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u="sng">
                <a:solidFill>
                  <a:srgbClr val="C00000"/>
                </a:solidFill>
                <a:latin typeface="Calibri" pitchFamily="34" charset="0"/>
              </a:rPr>
              <a:t>3Постранскрипционный</a:t>
            </a:r>
          </a:p>
        </p:txBody>
      </p:sp>
      <p:sp>
        <p:nvSpPr>
          <p:cNvPr id="14342" name="TextBox 6"/>
          <p:cNvSpPr txBox="1">
            <a:spLocks noChangeArrowheads="1"/>
          </p:cNvSpPr>
          <p:nvPr/>
        </p:nvSpPr>
        <p:spPr bwMode="auto">
          <a:xfrm>
            <a:off x="5651500" y="1052513"/>
            <a:ext cx="15843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u="sng">
                <a:latin typeface="Calibri" pitchFamily="34" charset="0"/>
              </a:rPr>
              <a:t>4Трансляционный</a:t>
            </a:r>
          </a:p>
        </p:txBody>
      </p:sp>
      <p:sp>
        <p:nvSpPr>
          <p:cNvPr id="14343" name="TextBox 7"/>
          <p:cNvSpPr txBox="1">
            <a:spLocks noChangeArrowheads="1"/>
          </p:cNvSpPr>
          <p:nvPr/>
        </p:nvSpPr>
        <p:spPr bwMode="auto">
          <a:xfrm>
            <a:off x="7127875" y="1052513"/>
            <a:ext cx="2016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u="sng">
                <a:latin typeface="Calibri" pitchFamily="34" charset="0"/>
              </a:rPr>
              <a:t>5Посттрансляционный</a:t>
            </a:r>
          </a:p>
        </p:txBody>
      </p:sp>
      <p:sp>
        <p:nvSpPr>
          <p:cNvPr id="14344" name="TextBox 8"/>
          <p:cNvSpPr txBox="1">
            <a:spLocks noChangeArrowheads="1"/>
          </p:cNvSpPr>
          <p:nvPr/>
        </p:nvSpPr>
        <p:spPr bwMode="auto">
          <a:xfrm>
            <a:off x="179388" y="1700213"/>
            <a:ext cx="14398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u="sng">
                <a:latin typeface="Calibri" pitchFamily="34" charset="0"/>
              </a:rPr>
              <a:t>У прокариот </a:t>
            </a:r>
          </a:p>
        </p:txBody>
      </p:sp>
      <p:sp>
        <p:nvSpPr>
          <p:cNvPr id="14345" name="TextBox 9"/>
          <p:cNvSpPr txBox="1">
            <a:spLocks noChangeArrowheads="1"/>
          </p:cNvSpPr>
          <p:nvPr/>
        </p:nvSpPr>
        <p:spPr bwMode="auto">
          <a:xfrm>
            <a:off x="539750" y="2852738"/>
            <a:ext cx="11525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u="sng">
                <a:latin typeface="Calibri" pitchFamily="34" charset="0"/>
              </a:rPr>
              <a:t>У эукариот</a:t>
            </a:r>
          </a:p>
        </p:txBody>
      </p:sp>
      <p:sp>
        <p:nvSpPr>
          <p:cNvPr id="14346" name="TextBox 10"/>
          <p:cNvSpPr txBox="1">
            <a:spLocks noChangeArrowheads="1"/>
          </p:cNvSpPr>
          <p:nvPr/>
        </p:nvSpPr>
        <p:spPr bwMode="auto">
          <a:xfrm>
            <a:off x="2124075" y="1700213"/>
            <a:ext cx="10080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u="sng">
                <a:latin typeface="Calibri" pitchFamily="34" charset="0"/>
              </a:rPr>
              <a:t>Скорость</a:t>
            </a:r>
          </a:p>
        </p:txBody>
      </p:sp>
      <p:sp>
        <p:nvSpPr>
          <p:cNvPr id="14347" name="TextBox 11"/>
          <p:cNvSpPr txBox="1">
            <a:spLocks noChangeArrowheads="1"/>
          </p:cNvSpPr>
          <p:nvPr/>
        </p:nvSpPr>
        <p:spPr bwMode="auto">
          <a:xfrm>
            <a:off x="2124075" y="2708275"/>
            <a:ext cx="13684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u="sng">
                <a:latin typeface="Calibri" pitchFamily="34" charset="0"/>
              </a:rPr>
              <a:t>Возможности</a:t>
            </a:r>
          </a:p>
        </p:txBody>
      </p:sp>
      <p:sp>
        <p:nvSpPr>
          <p:cNvPr id="14348" name="TextBox 12"/>
          <p:cNvSpPr txBox="1">
            <a:spLocks noChangeArrowheads="1"/>
          </p:cNvSpPr>
          <p:nvPr/>
        </p:nvSpPr>
        <p:spPr bwMode="auto">
          <a:xfrm>
            <a:off x="3708400" y="1412875"/>
            <a:ext cx="13684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u="sng">
                <a:latin typeface="Calibri" pitchFamily="34" charset="0"/>
              </a:rPr>
              <a:t>Прокариоты</a:t>
            </a:r>
          </a:p>
        </p:txBody>
      </p:sp>
      <p:sp>
        <p:nvSpPr>
          <p:cNvPr id="14349" name="TextBox 13"/>
          <p:cNvSpPr txBox="1">
            <a:spLocks noChangeArrowheads="1"/>
          </p:cNvSpPr>
          <p:nvPr/>
        </p:nvSpPr>
        <p:spPr bwMode="auto">
          <a:xfrm>
            <a:off x="3851275" y="2565400"/>
            <a:ext cx="12969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u="sng">
                <a:latin typeface="Calibri" pitchFamily="34" charset="0"/>
              </a:rPr>
              <a:t>Эукариоты</a:t>
            </a:r>
          </a:p>
        </p:txBody>
      </p:sp>
      <p:sp>
        <p:nvSpPr>
          <p:cNvPr id="14350" name="TextBox 14"/>
          <p:cNvSpPr txBox="1">
            <a:spLocks noChangeArrowheads="1"/>
          </p:cNvSpPr>
          <p:nvPr/>
        </p:nvSpPr>
        <p:spPr bwMode="auto">
          <a:xfrm>
            <a:off x="5364163" y="1700213"/>
            <a:ext cx="12954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alibri" pitchFamily="34" charset="0"/>
              </a:rPr>
              <a:t>Перекодирующие сигналы мРНК</a:t>
            </a:r>
          </a:p>
        </p:txBody>
      </p:sp>
      <p:sp>
        <p:nvSpPr>
          <p:cNvPr id="14351" name="TextBox 15"/>
          <p:cNvSpPr txBox="1">
            <a:spLocks noChangeArrowheads="1"/>
          </p:cNvSpPr>
          <p:nvPr/>
        </p:nvSpPr>
        <p:spPr bwMode="auto">
          <a:xfrm>
            <a:off x="7019925" y="2133600"/>
            <a:ext cx="19446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alibri" pitchFamily="34" charset="0"/>
              </a:rPr>
              <a:t>синтез  предшественника</a:t>
            </a:r>
          </a:p>
        </p:txBody>
      </p:sp>
      <p:sp>
        <p:nvSpPr>
          <p:cNvPr id="14352" name="TextBox 16"/>
          <p:cNvSpPr txBox="1">
            <a:spLocks noChangeArrowheads="1"/>
          </p:cNvSpPr>
          <p:nvPr/>
        </p:nvSpPr>
        <p:spPr bwMode="auto">
          <a:xfrm>
            <a:off x="6983413" y="2924175"/>
            <a:ext cx="216058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alibri" pitchFamily="34" charset="0"/>
              </a:rPr>
              <a:t>посттрансляционный процессинг</a:t>
            </a:r>
          </a:p>
        </p:txBody>
      </p:sp>
      <p:cxnSp>
        <p:nvCxnSpPr>
          <p:cNvPr id="22" name="Прямая со стрелкой 21"/>
          <p:cNvCxnSpPr/>
          <p:nvPr/>
        </p:nvCxnSpPr>
        <p:spPr>
          <a:xfrm flipH="1">
            <a:off x="1692275" y="908050"/>
            <a:ext cx="2159000" cy="144463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6300788" y="908050"/>
            <a:ext cx="1439862" cy="144463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55" name="TextBox 26"/>
          <p:cNvSpPr txBox="1">
            <a:spLocks noChangeArrowheads="1"/>
          </p:cNvSpPr>
          <p:nvPr/>
        </p:nvSpPr>
        <p:spPr bwMode="auto">
          <a:xfrm>
            <a:off x="107950" y="1989138"/>
            <a:ext cx="1727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alibri" pitchFamily="34" charset="0"/>
              </a:rPr>
              <a:t>Амплификация генов</a:t>
            </a:r>
          </a:p>
        </p:txBody>
      </p:sp>
      <p:sp>
        <p:nvSpPr>
          <p:cNvPr id="14356" name="TextBox 27"/>
          <p:cNvSpPr txBox="1">
            <a:spLocks noChangeArrowheads="1"/>
          </p:cNvSpPr>
          <p:nvPr/>
        </p:nvSpPr>
        <p:spPr bwMode="auto">
          <a:xfrm>
            <a:off x="179388" y="3213100"/>
            <a:ext cx="172878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alibri" pitchFamily="34" charset="0"/>
              </a:rPr>
              <a:t>Компактизация хроматина, декомпактизация хроматина;</a:t>
            </a:r>
          </a:p>
          <a:p>
            <a:r>
              <a:rPr lang="ru-RU" sz="1600">
                <a:latin typeface="Calibri" pitchFamily="34" charset="0"/>
              </a:rPr>
              <a:t>Метилирование ДНК</a:t>
            </a:r>
          </a:p>
        </p:txBody>
      </p:sp>
      <p:sp>
        <p:nvSpPr>
          <p:cNvPr id="14357" name="TextBox 32"/>
          <p:cNvSpPr txBox="1">
            <a:spLocks noChangeArrowheads="1"/>
          </p:cNvSpPr>
          <p:nvPr/>
        </p:nvSpPr>
        <p:spPr bwMode="auto">
          <a:xfrm>
            <a:off x="2124075" y="2060575"/>
            <a:ext cx="115252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alibri" pitchFamily="34" charset="0"/>
              </a:rPr>
              <a:t>Энхансер</a:t>
            </a:r>
          </a:p>
          <a:p>
            <a:r>
              <a:rPr lang="ru-RU" sz="1600">
                <a:latin typeface="Calibri" pitchFamily="34" charset="0"/>
              </a:rPr>
              <a:t>Сайленсер</a:t>
            </a:r>
          </a:p>
        </p:txBody>
      </p:sp>
      <p:sp>
        <p:nvSpPr>
          <p:cNvPr id="14358" name="TextBox 33"/>
          <p:cNvSpPr txBox="1">
            <a:spLocks noChangeArrowheads="1"/>
          </p:cNvSpPr>
          <p:nvPr/>
        </p:nvSpPr>
        <p:spPr bwMode="auto">
          <a:xfrm>
            <a:off x="2124075" y="2997200"/>
            <a:ext cx="18002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latin typeface="Calibri" pitchFamily="34" charset="0"/>
              </a:rPr>
              <a:t>У прокариот: </a:t>
            </a:r>
            <a:r>
              <a:rPr lang="ru-RU" sz="1600">
                <a:latin typeface="Calibri" pitchFamily="34" charset="0"/>
              </a:rPr>
              <a:t>(путем репрессии, путем индукции) - Лактозный оперон</a:t>
            </a:r>
          </a:p>
          <a:p>
            <a:r>
              <a:rPr lang="ru-RU" sz="1600" b="1">
                <a:latin typeface="Calibri" pitchFamily="34" charset="0"/>
              </a:rPr>
              <a:t>У эукариот:</a:t>
            </a:r>
            <a:r>
              <a:rPr lang="ru-RU" sz="1600">
                <a:latin typeface="Calibri" pitchFamily="34" charset="0"/>
              </a:rPr>
              <a:t>  путем индукции по Бриттену и Девидсону</a:t>
            </a:r>
          </a:p>
        </p:txBody>
      </p:sp>
      <p:sp>
        <p:nvSpPr>
          <p:cNvPr id="14359" name="TextBox 34"/>
          <p:cNvSpPr txBox="1">
            <a:spLocks noChangeArrowheads="1"/>
          </p:cNvSpPr>
          <p:nvPr/>
        </p:nvSpPr>
        <p:spPr bwMode="auto">
          <a:xfrm>
            <a:off x="3708400" y="1773238"/>
            <a:ext cx="15843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alibri" pitchFamily="34" charset="0"/>
              </a:rPr>
              <a:t>Процессинг рРНК и тРНК</a:t>
            </a:r>
          </a:p>
        </p:txBody>
      </p:sp>
      <p:sp>
        <p:nvSpPr>
          <p:cNvPr id="14360" name="TextBox 35"/>
          <p:cNvSpPr txBox="1">
            <a:spLocks noChangeArrowheads="1"/>
          </p:cNvSpPr>
          <p:nvPr/>
        </p:nvSpPr>
        <p:spPr bwMode="auto">
          <a:xfrm>
            <a:off x="3851275" y="2852738"/>
            <a:ext cx="172878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alibri" pitchFamily="34" charset="0"/>
              </a:rPr>
              <a:t>Сплайсинг; альтернативный сплайсинг</a:t>
            </a:r>
          </a:p>
        </p:txBody>
      </p:sp>
      <p:cxnSp>
        <p:nvCxnSpPr>
          <p:cNvPr id="38" name="Прямая со стрелкой 37"/>
          <p:cNvCxnSpPr/>
          <p:nvPr/>
        </p:nvCxnSpPr>
        <p:spPr>
          <a:xfrm flipH="1">
            <a:off x="3348038" y="908050"/>
            <a:ext cx="503237" cy="217488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6300788" y="908050"/>
            <a:ext cx="431800" cy="217488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H="1">
            <a:off x="4643438" y="836613"/>
            <a:ext cx="9525" cy="288925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flipH="1">
            <a:off x="684213" y="1341438"/>
            <a:ext cx="215900" cy="358775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flipH="1">
            <a:off x="1547813" y="1412875"/>
            <a:ext cx="215900" cy="1511300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>
            <a:off x="2700338" y="1268413"/>
            <a:ext cx="0" cy="576262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>
            <a:off x="3276600" y="1341438"/>
            <a:ext cx="0" cy="1366837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 flipH="1">
            <a:off x="4427538" y="1268413"/>
            <a:ext cx="9525" cy="288925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 flipH="1">
            <a:off x="4859338" y="1341438"/>
            <a:ext cx="288925" cy="1295400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>
            <a:off x="5867400" y="1341438"/>
            <a:ext cx="0" cy="358775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>
            <a:off x="7596188" y="1341438"/>
            <a:ext cx="0" cy="719137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>
            <a:off x="8748713" y="1412875"/>
            <a:ext cx="0" cy="1511300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73" name="TextBox 36"/>
          <p:cNvSpPr txBox="1">
            <a:spLocks noChangeArrowheads="1"/>
          </p:cNvSpPr>
          <p:nvPr/>
        </p:nvSpPr>
        <p:spPr bwMode="auto">
          <a:xfrm>
            <a:off x="5364163" y="3500438"/>
            <a:ext cx="19446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Сигналы внитриклеточной локализации</a:t>
            </a:r>
          </a:p>
        </p:txBody>
      </p:sp>
      <p:cxnSp>
        <p:nvCxnSpPr>
          <p:cNvPr id="41" name="Прямая со стрелкой 40"/>
          <p:cNvCxnSpPr/>
          <p:nvPr/>
        </p:nvCxnSpPr>
        <p:spPr>
          <a:xfrm>
            <a:off x="6659563" y="1412875"/>
            <a:ext cx="0" cy="2087563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1844675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err="1" smtClean="0"/>
              <a:t>Процессинг</a:t>
            </a:r>
            <a:r>
              <a:rPr lang="ru-RU" dirty="0" smtClean="0"/>
              <a:t> </a:t>
            </a:r>
            <a:r>
              <a:rPr lang="ru-RU" dirty="0" err="1" smtClean="0"/>
              <a:t>тРНК</a:t>
            </a:r>
            <a:r>
              <a:rPr lang="ru-RU" dirty="0" smtClean="0"/>
              <a:t> и </a:t>
            </a:r>
            <a:r>
              <a:rPr lang="ru-RU" dirty="0" err="1" smtClean="0"/>
              <a:t>рРНК</a:t>
            </a:r>
            <a:r>
              <a:rPr lang="ru-RU" dirty="0" smtClean="0"/>
              <a:t>  у прокариот</a:t>
            </a:r>
            <a:endParaRPr lang="ru-RU" dirty="0"/>
          </a:p>
        </p:txBody>
      </p:sp>
      <p:pic>
        <p:nvPicPr>
          <p:cNvPr id="15363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3213100"/>
            <a:ext cx="7467600" cy="1838325"/>
          </a:xfrm>
        </p:spPr>
      </p:pic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1258888" y="404813"/>
            <a:ext cx="734536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>
                <a:solidFill>
                  <a:srgbClr val="002060"/>
                </a:solidFill>
                <a:latin typeface="Calibri" pitchFamily="34" charset="0"/>
              </a:rPr>
              <a:t>3. Посттранскрипционный уровень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647700"/>
          </a:xfrm>
          <a:ln>
            <a:solidFill>
              <a:schemeClr val="accent2"/>
            </a:solidFill>
          </a:ln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Регуляция генной активности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(уровни, механизмы)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107950" y="1052513"/>
            <a:ext cx="2160588" cy="307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u="sng">
                <a:latin typeface="Calibri" pitchFamily="34" charset="0"/>
              </a:rPr>
              <a:t>1Претранскрипционный</a:t>
            </a:r>
          </a:p>
        </p:txBody>
      </p:sp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2051050" y="1052513"/>
            <a:ext cx="1800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u="sng">
                <a:latin typeface="Calibri" pitchFamily="34" charset="0"/>
              </a:rPr>
              <a:t>2Транскрипционный</a:t>
            </a:r>
          </a:p>
        </p:txBody>
      </p:sp>
      <p:sp>
        <p:nvSpPr>
          <p:cNvPr id="16389" name="TextBox 5"/>
          <p:cNvSpPr txBox="1">
            <a:spLocks noChangeArrowheads="1"/>
          </p:cNvSpPr>
          <p:nvPr/>
        </p:nvSpPr>
        <p:spPr bwMode="auto">
          <a:xfrm>
            <a:off x="3708400" y="1052513"/>
            <a:ext cx="2519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u="sng">
                <a:latin typeface="Calibri" pitchFamily="34" charset="0"/>
              </a:rPr>
              <a:t>3Постранскрипционный</a:t>
            </a:r>
          </a:p>
        </p:txBody>
      </p:sp>
      <p:sp>
        <p:nvSpPr>
          <p:cNvPr id="16390" name="TextBox 6"/>
          <p:cNvSpPr txBox="1">
            <a:spLocks noChangeArrowheads="1"/>
          </p:cNvSpPr>
          <p:nvPr/>
        </p:nvSpPr>
        <p:spPr bwMode="auto">
          <a:xfrm>
            <a:off x="5651500" y="1052513"/>
            <a:ext cx="15843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u="sng">
                <a:solidFill>
                  <a:srgbClr val="C00000"/>
                </a:solidFill>
                <a:latin typeface="Calibri" pitchFamily="34" charset="0"/>
              </a:rPr>
              <a:t>4Трансляционный</a:t>
            </a:r>
          </a:p>
        </p:txBody>
      </p:sp>
      <p:sp>
        <p:nvSpPr>
          <p:cNvPr id="16391" name="TextBox 7"/>
          <p:cNvSpPr txBox="1">
            <a:spLocks noChangeArrowheads="1"/>
          </p:cNvSpPr>
          <p:nvPr/>
        </p:nvSpPr>
        <p:spPr bwMode="auto">
          <a:xfrm>
            <a:off x="7127875" y="1052513"/>
            <a:ext cx="2016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u="sng">
                <a:latin typeface="Calibri" pitchFamily="34" charset="0"/>
              </a:rPr>
              <a:t>5Посттрансляционный</a:t>
            </a:r>
          </a:p>
        </p:txBody>
      </p:sp>
      <p:sp>
        <p:nvSpPr>
          <p:cNvPr id="16392" name="TextBox 8"/>
          <p:cNvSpPr txBox="1">
            <a:spLocks noChangeArrowheads="1"/>
          </p:cNvSpPr>
          <p:nvPr/>
        </p:nvSpPr>
        <p:spPr bwMode="auto">
          <a:xfrm>
            <a:off x="179388" y="1700213"/>
            <a:ext cx="14398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u="sng">
                <a:latin typeface="Calibri" pitchFamily="34" charset="0"/>
              </a:rPr>
              <a:t>У прокариот </a:t>
            </a:r>
          </a:p>
        </p:txBody>
      </p:sp>
      <p:sp>
        <p:nvSpPr>
          <p:cNvPr id="16393" name="TextBox 9"/>
          <p:cNvSpPr txBox="1">
            <a:spLocks noChangeArrowheads="1"/>
          </p:cNvSpPr>
          <p:nvPr/>
        </p:nvSpPr>
        <p:spPr bwMode="auto">
          <a:xfrm>
            <a:off x="539750" y="2852738"/>
            <a:ext cx="11525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u="sng">
                <a:latin typeface="Calibri" pitchFamily="34" charset="0"/>
              </a:rPr>
              <a:t>У эукариот</a:t>
            </a:r>
          </a:p>
        </p:txBody>
      </p:sp>
      <p:sp>
        <p:nvSpPr>
          <p:cNvPr id="16394" name="TextBox 10"/>
          <p:cNvSpPr txBox="1">
            <a:spLocks noChangeArrowheads="1"/>
          </p:cNvSpPr>
          <p:nvPr/>
        </p:nvSpPr>
        <p:spPr bwMode="auto">
          <a:xfrm>
            <a:off x="2124075" y="1700213"/>
            <a:ext cx="10080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u="sng">
                <a:latin typeface="Calibri" pitchFamily="34" charset="0"/>
              </a:rPr>
              <a:t>Скорость</a:t>
            </a:r>
          </a:p>
        </p:txBody>
      </p:sp>
      <p:sp>
        <p:nvSpPr>
          <p:cNvPr id="16395" name="TextBox 11"/>
          <p:cNvSpPr txBox="1">
            <a:spLocks noChangeArrowheads="1"/>
          </p:cNvSpPr>
          <p:nvPr/>
        </p:nvSpPr>
        <p:spPr bwMode="auto">
          <a:xfrm>
            <a:off x="2124075" y="2708275"/>
            <a:ext cx="13684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u="sng">
                <a:latin typeface="Calibri" pitchFamily="34" charset="0"/>
              </a:rPr>
              <a:t>Возможности</a:t>
            </a:r>
          </a:p>
        </p:txBody>
      </p:sp>
      <p:sp>
        <p:nvSpPr>
          <p:cNvPr id="16396" name="TextBox 12"/>
          <p:cNvSpPr txBox="1">
            <a:spLocks noChangeArrowheads="1"/>
          </p:cNvSpPr>
          <p:nvPr/>
        </p:nvSpPr>
        <p:spPr bwMode="auto">
          <a:xfrm>
            <a:off x="3708400" y="1412875"/>
            <a:ext cx="13684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u="sng">
                <a:latin typeface="Calibri" pitchFamily="34" charset="0"/>
              </a:rPr>
              <a:t>Прокариоты</a:t>
            </a:r>
          </a:p>
        </p:txBody>
      </p:sp>
      <p:sp>
        <p:nvSpPr>
          <p:cNvPr id="16397" name="TextBox 13"/>
          <p:cNvSpPr txBox="1">
            <a:spLocks noChangeArrowheads="1"/>
          </p:cNvSpPr>
          <p:nvPr/>
        </p:nvSpPr>
        <p:spPr bwMode="auto">
          <a:xfrm>
            <a:off x="3851275" y="2565400"/>
            <a:ext cx="12969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u="sng">
                <a:latin typeface="Calibri" pitchFamily="34" charset="0"/>
              </a:rPr>
              <a:t>Эукариоты</a:t>
            </a:r>
          </a:p>
        </p:txBody>
      </p:sp>
      <p:sp>
        <p:nvSpPr>
          <p:cNvPr id="16398" name="TextBox 14"/>
          <p:cNvSpPr txBox="1">
            <a:spLocks noChangeArrowheads="1"/>
          </p:cNvSpPr>
          <p:nvPr/>
        </p:nvSpPr>
        <p:spPr bwMode="auto">
          <a:xfrm>
            <a:off x="5364163" y="1700213"/>
            <a:ext cx="12954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alibri" pitchFamily="34" charset="0"/>
              </a:rPr>
              <a:t>Перекодирующие сигналы мРНК</a:t>
            </a:r>
          </a:p>
        </p:txBody>
      </p:sp>
      <p:sp>
        <p:nvSpPr>
          <p:cNvPr id="16399" name="TextBox 15"/>
          <p:cNvSpPr txBox="1">
            <a:spLocks noChangeArrowheads="1"/>
          </p:cNvSpPr>
          <p:nvPr/>
        </p:nvSpPr>
        <p:spPr bwMode="auto">
          <a:xfrm>
            <a:off x="7019925" y="2133600"/>
            <a:ext cx="19446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alibri" pitchFamily="34" charset="0"/>
              </a:rPr>
              <a:t>синтез  предшественника</a:t>
            </a:r>
          </a:p>
        </p:txBody>
      </p:sp>
      <p:sp>
        <p:nvSpPr>
          <p:cNvPr id="16400" name="TextBox 16"/>
          <p:cNvSpPr txBox="1">
            <a:spLocks noChangeArrowheads="1"/>
          </p:cNvSpPr>
          <p:nvPr/>
        </p:nvSpPr>
        <p:spPr bwMode="auto">
          <a:xfrm>
            <a:off x="6983413" y="2924175"/>
            <a:ext cx="216058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alibri" pitchFamily="34" charset="0"/>
              </a:rPr>
              <a:t>посттрансляционный процессинг</a:t>
            </a:r>
          </a:p>
        </p:txBody>
      </p:sp>
      <p:cxnSp>
        <p:nvCxnSpPr>
          <p:cNvPr id="22" name="Прямая со стрелкой 21"/>
          <p:cNvCxnSpPr/>
          <p:nvPr/>
        </p:nvCxnSpPr>
        <p:spPr>
          <a:xfrm flipH="1">
            <a:off x="1692275" y="908050"/>
            <a:ext cx="2159000" cy="144463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6300788" y="908050"/>
            <a:ext cx="1439862" cy="144463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03" name="TextBox 26"/>
          <p:cNvSpPr txBox="1">
            <a:spLocks noChangeArrowheads="1"/>
          </p:cNvSpPr>
          <p:nvPr/>
        </p:nvSpPr>
        <p:spPr bwMode="auto">
          <a:xfrm>
            <a:off x="107950" y="1989138"/>
            <a:ext cx="1727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alibri" pitchFamily="34" charset="0"/>
              </a:rPr>
              <a:t>Амплификация генов</a:t>
            </a:r>
          </a:p>
        </p:txBody>
      </p:sp>
      <p:sp>
        <p:nvSpPr>
          <p:cNvPr id="16404" name="TextBox 27"/>
          <p:cNvSpPr txBox="1">
            <a:spLocks noChangeArrowheads="1"/>
          </p:cNvSpPr>
          <p:nvPr/>
        </p:nvSpPr>
        <p:spPr bwMode="auto">
          <a:xfrm>
            <a:off x="179388" y="3213100"/>
            <a:ext cx="172878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alibri" pitchFamily="34" charset="0"/>
              </a:rPr>
              <a:t>Компактизация хроматина, декомпактизация хроматина;</a:t>
            </a:r>
          </a:p>
          <a:p>
            <a:r>
              <a:rPr lang="ru-RU" sz="1600">
                <a:latin typeface="Calibri" pitchFamily="34" charset="0"/>
              </a:rPr>
              <a:t>Метилирование ДНК</a:t>
            </a:r>
          </a:p>
        </p:txBody>
      </p:sp>
      <p:sp>
        <p:nvSpPr>
          <p:cNvPr id="16405" name="TextBox 32"/>
          <p:cNvSpPr txBox="1">
            <a:spLocks noChangeArrowheads="1"/>
          </p:cNvSpPr>
          <p:nvPr/>
        </p:nvSpPr>
        <p:spPr bwMode="auto">
          <a:xfrm>
            <a:off x="2124075" y="2060575"/>
            <a:ext cx="115252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alibri" pitchFamily="34" charset="0"/>
              </a:rPr>
              <a:t>Энхансер</a:t>
            </a:r>
          </a:p>
          <a:p>
            <a:r>
              <a:rPr lang="ru-RU" sz="1600">
                <a:latin typeface="Calibri" pitchFamily="34" charset="0"/>
              </a:rPr>
              <a:t>Сайленсер</a:t>
            </a:r>
          </a:p>
        </p:txBody>
      </p:sp>
      <p:sp>
        <p:nvSpPr>
          <p:cNvPr id="16406" name="TextBox 33"/>
          <p:cNvSpPr txBox="1">
            <a:spLocks noChangeArrowheads="1"/>
          </p:cNvSpPr>
          <p:nvPr/>
        </p:nvSpPr>
        <p:spPr bwMode="auto">
          <a:xfrm>
            <a:off x="2124075" y="2997200"/>
            <a:ext cx="18002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latin typeface="Calibri" pitchFamily="34" charset="0"/>
              </a:rPr>
              <a:t>У прокариот: </a:t>
            </a:r>
            <a:r>
              <a:rPr lang="ru-RU" sz="1600">
                <a:latin typeface="Calibri" pitchFamily="34" charset="0"/>
              </a:rPr>
              <a:t>(путем репрессии, путем индукции) - Лактозный оперон</a:t>
            </a:r>
          </a:p>
          <a:p>
            <a:r>
              <a:rPr lang="ru-RU" sz="1600" b="1">
                <a:latin typeface="Calibri" pitchFamily="34" charset="0"/>
              </a:rPr>
              <a:t>У эукариот:</a:t>
            </a:r>
            <a:r>
              <a:rPr lang="ru-RU" sz="1600">
                <a:latin typeface="Calibri" pitchFamily="34" charset="0"/>
              </a:rPr>
              <a:t>  путем индукции по Бриттену и Девидсону</a:t>
            </a:r>
          </a:p>
        </p:txBody>
      </p:sp>
      <p:sp>
        <p:nvSpPr>
          <p:cNvPr id="16407" name="TextBox 34"/>
          <p:cNvSpPr txBox="1">
            <a:spLocks noChangeArrowheads="1"/>
          </p:cNvSpPr>
          <p:nvPr/>
        </p:nvSpPr>
        <p:spPr bwMode="auto">
          <a:xfrm>
            <a:off x="3708400" y="1773238"/>
            <a:ext cx="15843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alibri" pitchFamily="34" charset="0"/>
              </a:rPr>
              <a:t>Процессинг рРНК и тРНК</a:t>
            </a:r>
          </a:p>
        </p:txBody>
      </p:sp>
      <p:sp>
        <p:nvSpPr>
          <p:cNvPr id="16408" name="TextBox 35"/>
          <p:cNvSpPr txBox="1">
            <a:spLocks noChangeArrowheads="1"/>
          </p:cNvSpPr>
          <p:nvPr/>
        </p:nvSpPr>
        <p:spPr bwMode="auto">
          <a:xfrm>
            <a:off x="3851275" y="2852738"/>
            <a:ext cx="172878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alibri" pitchFamily="34" charset="0"/>
              </a:rPr>
              <a:t>Сплайсинг; альтернативный сплайсинг</a:t>
            </a:r>
          </a:p>
        </p:txBody>
      </p:sp>
      <p:cxnSp>
        <p:nvCxnSpPr>
          <p:cNvPr id="38" name="Прямая со стрелкой 37"/>
          <p:cNvCxnSpPr/>
          <p:nvPr/>
        </p:nvCxnSpPr>
        <p:spPr>
          <a:xfrm flipH="1">
            <a:off x="3348038" y="908050"/>
            <a:ext cx="503237" cy="217488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6300788" y="908050"/>
            <a:ext cx="431800" cy="217488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H="1">
            <a:off x="4643438" y="836613"/>
            <a:ext cx="9525" cy="288925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flipH="1">
            <a:off x="684213" y="1341438"/>
            <a:ext cx="215900" cy="358775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flipH="1">
            <a:off x="1547813" y="1412875"/>
            <a:ext cx="215900" cy="1511300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>
            <a:off x="2700338" y="1268413"/>
            <a:ext cx="0" cy="576262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>
            <a:off x="3276600" y="1341438"/>
            <a:ext cx="0" cy="1366837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 flipH="1">
            <a:off x="4427538" y="1268413"/>
            <a:ext cx="9525" cy="288925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 flipH="1">
            <a:off x="4859338" y="1341438"/>
            <a:ext cx="288925" cy="1295400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>
            <a:off x="5867400" y="1341438"/>
            <a:ext cx="0" cy="358775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>
            <a:off x="7596188" y="1341438"/>
            <a:ext cx="0" cy="719137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>
            <a:off x="8748713" y="1412875"/>
            <a:ext cx="0" cy="1511300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21" name="TextBox 36"/>
          <p:cNvSpPr txBox="1">
            <a:spLocks noChangeArrowheads="1"/>
          </p:cNvSpPr>
          <p:nvPr/>
        </p:nvSpPr>
        <p:spPr bwMode="auto">
          <a:xfrm>
            <a:off x="5364163" y="3500438"/>
            <a:ext cx="19446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Сигналы внитриклеточной локализации</a:t>
            </a:r>
          </a:p>
        </p:txBody>
      </p:sp>
      <p:cxnSp>
        <p:nvCxnSpPr>
          <p:cNvPr id="41" name="Прямая со стрелкой 40"/>
          <p:cNvCxnSpPr/>
          <p:nvPr/>
        </p:nvCxnSpPr>
        <p:spPr>
          <a:xfrm>
            <a:off x="6659563" y="1412875"/>
            <a:ext cx="0" cy="2087563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11188" y="0"/>
            <a:ext cx="77739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000" b="1">
                <a:solidFill>
                  <a:srgbClr val="990099"/>
                </a:solidFill>
                <a:latin typeface="Tahoma" pitchFamily="34" charset="0"/>
              </a:rPr>
              <a:t>4. Трансляционный уровень</a:t>
            </a:r>
          </a:p>
        </p:txBody>
      </p:sp>
      <p:pic>
        <p:nvPicPr>
          <p:cNvPr id="17411" name="Picture 4" descr="Функциональные участки на  мРН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773238"/>
            <a:ext cx="8305800" cy="46482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7412" name="TextBox 7"/>
          <p:cNvSpPr txBox="1">
            <a:spLocks noChangeArrowheads="1"/>
          </p:cNvSpPr>
          <p:nvPr/>
        </p:nvSpPr>
        <p:spPr bwMode="auto">
          <a:xfrm>
            <a:off x="1258888" y="1125538"/>
            <a:ext cx="6913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«Второй генетический код»</a:t>
            </a:r>
          </a:p>
        </p:txBody>
      </p:sp>
      <p:sp>
        <p:nvSpPr>
          <p:cNvPr id="17413" name="TextBox 4"/>
          <p:cNvSpPr txBox="1">
            <a:spLocks noChangeArrowheads="1"/>
          </p:cNvSpPr>
          <p:nvPr/>
        </p:nvSpPr>
        <p:spPr bwMode="auto">
          <a:xfrm>
            <a:off x="1331913" y="692150"/>
            <a:ext cx="72723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alibri" pitchFamily="34" charset="0"/>
              </a:rPr>
              <a:t>Перекодирующие сигналы мРНК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412875"/>
            <a:ext cx="9361487" cy="576263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2800" b="1" smtClean="0">
                <a:solidFill>
                  <a:srgbClr val="0000FF"/>
                </a:solidFill>
                <a:latin typeface="Times New Roman" pitchFamily="18" charset="0"/>
              </a:rPr>
              <a:t>Регуляция </a:t>
            </a:r>
            <a:r>
              <a:rPr lang="ru-RU" sz="2800" b="1" smtClean="0">
                <a:solidFill>
                  <a:srgbClr val="C00000"/>
                </a:solidFill>
                <a:latin typeface="Times New Roman" pitchFamily="18" charset="0"/>
              </a:rPr>
              <a:t>железом</a:t>
            </a:r>
            <a:r>
              <a:rPr lang="ru-RU" sz="2800" b="1" smtClean="0">
                <a:solidFill>
                  <a:srgbClr val="0000FF"/>
                </a:solidFill>
                <a:latin typeface="Times New Roman" pitchFamily="18" charset="0"/>
              </a:rPr>
              <a:t> трансляции мРНК ферретина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2060575"/>
            <a:ext cx="4606925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2"/>
          <p:cNvSpPr>
            <a:spLocks noChangeArrowheads="1"/>
          </p:cNvSpPr>
          <p:nvPr/>
        </p:nvSpPr>
        <p:spPr bwMode="auto">
          <a:xfrm>
            <a:off x="611188" y="188913"/>
            <a:ext cx="77739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000" b="1">
                <a:solidFill>
                  <a:srgbClr val="990099"/>
                </a:solidFill>
                <a:latin typeface="Tahoma" pitchFamily="34" charset="0"/>
              </a:rPr>
              <a:t>4. Трансляционный уровень</a:t>
            </a:r>
          </a:p>
        </p:txBody>
      </p:sp>
      <p:sp>
        <p:nvSpPr>
          <p:cNvPr id="18437" name="TextBox 6"/>
          <p:cNvSpPr txBox="1">
            <a:spLocks noChangeArrowheads="1"/>
          </p:cNvSpPr>
          <p:nvPr/>
        </p:nvSpPr>
        <p:spPr bwMode="auto">
          <a:xfrm>
            <a:off x="1258888" y="908050"/>
            <a:ext cx="7273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alibri" pitchFamily="34" charset="0"/>
              </a:rPr>
              <a:t>Сигналы внутриклеточной локализации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647700"/>
          </a:xfrm>
          <a:ln>
            <a:solidFill>
              <a:schemeClr val="accent2"/>
            </a:solidFill>
          </a:ln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Регуляция генной активности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(уровни, механизмы)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9" name="TextBox 3"/>
          <p:cNvSpPr txBox="1">
            <a:spLocks noChangeArrowheads="1"/>
          </p:cNvSpPr>
          <p:nvPr/>
        </p:nvSpPr>
        <p:spPr bwMode="auto">
          <a:xfrm>
            <a:off x="107950" y="1052513"/>
            <a:ext cx="2160588" cy="307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u="sng">
                <a:latin typeface="Calibri" pitchFamily="34" charset="0"/>
              </a:rPr>
              <a:t>1Претранскрипционный</a:t>
            </a:r>
          </a:p>
        </p:txBody>
      </p:sp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2051050" y="1052513"/>
            <a:ext cx="1800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u="sng">
                <a:latin typeface="Calibri" pitchFamily="34" charset="0"/>
              </a:rPr>
              <a:t>2Транскрипционный</a:t>
            </a:r>
          </a:p>
        </p:txBody>
      </p:sp>
      <p:sp>
        <p:nvSpPr>
          <p:cNvPr id="19461" name="TextBox 5"/>
          <p:cNvSpPr txBox="1">
            <a:spLocks noChangeArrowheads="1"/>
          </p:cNvSpPr>
          <p:nvPr/>
        </p:nvSpPr>
        <p:spPr bwMode="auto">
          <a:xfrm>
            <a:off x="3708400" y="1052513"/>
            <a:ext cx="2519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u="sng">
                <a:latin typeface="Calibri" pitchFamily="34" charset="0"/>
              </a:rPr>
              <a:t>3Постранскрипционный</a:t>
            </a:r>
          </a:p>
        </p:txBody>
      </p:sp>
      <p:sp>
        <p:nvSpPr>
          <p:cNvPr id="19462" name="TextBox 6"/>
          <p:cNvSpPr txBox="1">
            <a:spLocks noChangeArrowheads="1"/>
          </p:cNvSpPr>
          <p:nvPr/>
        </p:nvSpPr>
        <p:spPr bwMode="auto">
          <a:xfrm>
            <a:off x="5651500" y="1052513"/>
            <a:ext cx="15843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u="sng">
                <a:latin typeface="Calibri" pitchFamily="34" charset="0"/>
              </a:rPr>
              <a:t>4Трансляционный</a:t>
            </a:r>
          </a:p>
        </p:txBody>
      </p:sp>
      <p:sp>
        <p:nvSpPr>
          <p:cNvPr id="19463" name="TextBox 7"/>
          <p:cNvSpPr txBox="1">
            <a:spLocks noChangeArrowheads="1"/>
          </p:cNvSpPr>
          <p:nvPr/>
        </p:nvSpPr>
        <p:spPr bwMode="auto">
          <a:xfrm>
            <a:off x="7127875" y="1052513"/>
            <a:ext cx="2016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u="sng">
                <a:solidFill>
                  <a:srgbClr val="C00000"/>
                </a:solidFill>
                <a:latin typeface="Calibri" pitchFamily="34" charset="0"/>
              </a:rPr>
              <a:t>5Посттрансляционный</a:t>
            </a:r>
          </a:p>
        </p:txBody>
      </p:sp>
      <p:sp>
        <p:nvSpPr>
          <p:cNvPr id="19464" name="TextBox 8"/>
          <p:cNvSpPr txBox="1">
            <a:spLocks noChangeArrowheads="1"/>
          </p:cNvSpPr>
          <p:nvPr/>
        </p:nvSpPr>
        <p:spPr bwMode="auto">
          <a:xfrm>
            <a:off x="179388" y="1700213"/>
            <a:ext cx="14398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u="sng">
                <a:latin typeface="Calibri" pitchFamily="34" charset="0"/>
              </a:rPr>
              <a:t>У прокариот </a:t>
            </a:r>
          </a:p>
        </p:txBody>
      </p:sp>
      <p:sp>
        <p:nvSpPr>
          <p:cNvPr id="19465" name="TextBox 9"/>
          <p:cNvSpPr txBox="1">
            <a:spLocks noChangeArrowheads="1"/>
          </p:cNvSpPr>
          <p:nvPr/>
        </p:nvSpPr>
        <p:spPr bwMode="auto">
          <a:xfrm>
            <a:off x="539750" y="2852738"/>
            <a:ext cx="11525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u="sng">
                <a:latin typeface="Calibri" pitchFamily="34" charset="0"/>
              </a:rPr>
              <a:t>У эукариот</a:t>
            </a:r>
          </a:p>
        </p:txBody>
      </p:sp>
      <p:sp>
        <p:nvSpPr>
          <p:cNvPr id="19466" name="TextBox 10"/>
          <p:cNvSpPr txBox="1">
            <a:spLocks noChangeArrowheads="1"/>
          </p:cNvSpPr>
          <p:nvPr/>
        </p:nvSpPr>
        <p:spPr bwMode="auto">
          <a:xfrm>
            <a:off x="2124075" y="1700213"/>
            <a:ext cx="10080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u="sng">
                <a:latin typeface="Calibri" pitchFamily="34" charset="0"/>
              </a:rPr>
              <a:t>Скорость</a:t>
            </a:r>
          </a:p>
        </p:txBody>
      </p:sp>
      <p:sp>
        <p:nvSpPr>
          <p:cNvPr id="19467" name="TextBox 11"/>
          <p:cNvSpPr txBox="1">
            <a:spLocks noChangeArrowheads="1"/>
          </p:cNvSpPr>
          <p:nvPr/>
        </p:nvSpPr>
        <p:spPr bwMode="auto">
          <a:xfrm>
            <a:off x="2124075" y="2708275"/>
            <a:ext cx="13684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u="sng">
                <a:latin typeface="Calibri" pitchFamily="34" charset="0"/>
              </a:rPr>
              <a:t>Возможности</a:t>
            </a:r>
          </a:p>
        </p:txBody>
      </p:sp>
      <p:sp>
        <p:nvSpPr>
          <p:cNvPr id="19468" name="TextBox 12"/>
          <p:cNvSpPr txBox="1">
            <a:spLocks noChangeArrowheads="1"/>
          </p:cNvSpPr>
          <p:nvPr/>
        </p:nvSpPr>
        <p:spPr bwMode="auto">
          <a:xfrm>
            <a:off x="3708400" y="1412875"/>
            <a:ext cx="13684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u="sng">
                <a:latin typeface="Calibri" pitchFamily="34" charset="0"/>
              </a:rPr>
              <a:t>Прокариоты</a:t>
            </a:r>
          </a:p>
        </p:txBody>
      </p:sp>
      <p:sp>
        <p:nvSpPr>
          <p:cNvPr id="19469" name="TextBox 13"/>
          <p:cNvSpPr txBox="1">
            <a:spLocks noChangeArrowheads="1"/>
          </p:cNvSpPr>
          <p:nvPr/>
        </p:nvSpPr>
        <p:spPr bwMode="auto">
          <a:xfrm>
            <a:off x="3851275" y="2565400"/>
            <a:ext cx="12969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u="sng">
                <a:latin typeface="Calibri" pitchFamily="34" charset="0"/>
              </a:rPr>
              <a:t>Эукариоты</a:t>
            </a:r>
          </a:p>
        </p:txBody>
      </p:sp>
      <p:sp>
        <p:nvSpPr>
          <p:cNvPr id="19470" name="TextBox 14"/>
          <p:cNvSpPr txBox="1">
            <a:spLocks noChangeArrowheads="1"/>
          </p:cNvSpPr>
          <p:nvPr/>
        </p:nvSpPr>
        <p:spPr bwMode="auto">
          <a:xfrm>
            <a:off x="5364163" y="1700213"/>
            <a:ext cx="12954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alibri" pitchFamily="34" charset="0"/>
              </a:rPr>
              <a:t>Перекодирующие сигналы мРНК</a:t>
            </a:r>
          </a:p>
        </p:txBody>
      </p:sp>
      <p:sp>
        <p:nvSpPr>
          <p:cNvPr id="19471" name="TextBox 15"/>
          <p:cNvSpPr txBox="1">
            <a:spLocks noChangeArrowheads="1"/>
          </p:cNvSpPr>
          <p:nvPr/>
        </p:nvSpPr>
        <p:spPr bwMode="auto">
          <a:xfrm>
            <a:off x="7019925" y="2133600"/>
            <a:ext cx="19446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alibri" pitchFamily="34" charset="0"/>
              </a:rPr>
              <a:t>синтез  предшественника</a:t>
            </a:r>
          </a:p>
        </p:txBody>
      </p:sp>
      <p:sp>
        <p:nvSpPr>
          <p:cNvPr id="19472" name="TextBox 16"/>
          <p:cNvSpPr txBox="1">
            <a:spLocks noChangeArrowheads="1"/>
          </p:cNvSpPr>
          <p:nvPr/>
        </p:nvSpPr>
        <p:spPr bwMode="auto">
          <a:xfrm>
            <a:off x="6983413" y="2924175"/>
            <a:ext cx="216058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alibri" pitchFamily="34" charset="0"/>
              </a:rPr>
              <a:t>посттрансляционный процессинг</a:t>
            </a:r>
          </a:p>
        </p:txBody>
      </p:sp>
      <p:cxnSp>
        <p:nvCxnSpPr>
          <p:cNvPr id="22" name="Прямая со стрелкой 21"/>
          <p:cNvCxnSpPr/>
          <p:nvPr/>
        </p:nvCxnSpPr>
        <p:spPr>
          <a:xfrm flipH="1">
            <a:off x="1692275" y="908050"/>
            <a:ext cx="2159000" cy="144463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6300788" y="908050"/>
            <a:ext cx="1439862" cy="144463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75" name="TextBox 26"/>
          <p:cNvSpPr txBox="1">
            <a:spLocks noChangeArrowheads="1"/>
          </p:cNvSpPr>
          <p:nvPr/>
        </p:nvSpPr>
        <p:spPr bwMode="auto">
          <a:xfrm>
            <a:off x="107950" y="1989138"/>
            <a:ext cx="1727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alibri" pitchFamily="34" charset="0"/>
              </a:rPr>
              <a:t>Амплификация генов</a:t>
            </a:r>
          </a:p>
        </p:txBody>
      </p:sp>
      <p:sp>
        <p:nvSpPr>
          <p:cNvPr id="19476" name="TextBox 27"/>
          <p:cNvSpPr txBox="1">
            <a:spLocks noChangeArrowheads="1"/>
          </p:cNvSpPr>
          <p:nvPr/>
        </p:nvSpPr>
        <p:spPr bwMode="auto">
          <a:xfrm>
            <a:off x="179388" y="3213100"/>
            <a:ext cx="172878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alibri" pitchFamily="34" charset="0"/>
              </a:rPr>
              <a:t>Компактизация хроматина, декомпактизация хроматина;</a:t>
            </a:r>
          </a:p>
          <a:p>
            <a:r>
              <a:rPr lang="ru-RU" sz="1600">
                <a:latin typeface="Calibri" pitchFamily="34" charset="0"/>
              </a:rPr>
              <a:t>Метилирование ДНК</a:t>
            </a:r>
          </a:p>
        </p:txBody>
      </p:sp>
      <p:sp>
        <p:nvSpPr>
          <p:cNvPr id="19477" name="TextBox 32"/>
          <p:cNvSpPr txBox="1">
            <a:spLocks noChangeArrowheads="1"/>
          </p:cNvSpPr>
          <p:nvPr/>
        </p:nvSpPr>
        <p:spPr bwMode="auto">
          <a:xfrm>
            <a:off x="2124075" y="2060575"/>
            <a:ext cx="115252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alibri" pitchFamily="34" charset="0"/>
              </a:rPr>
              <a:t>Энхансер</a:t>
            </a:r>
          </a:p>
          <a:p>
            <a:r>
              <a:rPr lang="ru-RU" sz="1600">
                <a:latin typeface="Calibri" pitchFamily="34" charset="0"/>
              </a:rPr>
              <a:t>Сайленсер</a:t>
            </a:r>
          </a:p>
        </p:txBody>
      </p:sp>
      <p:sp>
        <p:nvSpPr>
          <p:cNvPr id="19478" name="TextBox 33"/>
          <p:cNvSpPr txBox="1">
            <a:spLocks noChangeArrowheads="1"/>
          </p:cNvSpPr>
          <p:nvPr/>
        </p:nvSpPr>
        <p:spPr bwMode="auto">
          <a:xfrm>
            <a:off x="2124075" y="2997200"/>
            <a:ext cx="18002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latin typeface="Calibri" pitchFamily="34" charset="0"/>
              </a:rPr>
              <a:t>У прокариот: </a:t>
            </a:r>
            <a:r>
              <a:rPr lang="ru-RU" sz="1600">
                <a:latin typeface="Calibri" pitchFamily="34" charset="0"/>
              </a:rPr>
              <a:t>(путем репрессии, путем индукции) - Лактозный оперон</a:t>
            </a:r>
          </a:p>
          <a:p>
            <a:r>
              <a:rPr lang="ru-RU" sz="1600" b="1">
                <a:latin typeface="Calibri" pitchFamily="34" charset="0"/>
              </a:rPr>
              <a:t>У эукариот:</a:t>
            </a:r>
            <a:r>
              <a:rPr lang="ru-RU" sz="1600">
                <a:latin typeface="Calibri" pitchFamily="34" charset="0"/>
              </a:rPr>
              <a:t>  путем индукции по Бриттену и Девидсону</a:t>
            </a:r>
          </a:p>
        </p:txBody>
      </p:sp>
      <p:sp>
        <p:nvSpPr>
          <p:cNvPr id="19479" name="TextBox 34"/>
          <p:cNvSpPr txBox="1">
            <a:spLocks noChangeArrowheads="1"/>
          </p:cNvSpPr>
          <p:nvPr/>
        </p:nvSpPr>
        <p:spPr bwMode="auto">
          <a:xfrm>
            <a:off x="3708400" y="1773238"/>
            <a:ext cx="15843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alibri" pitchFamily="34" charset="0"/>
              </a:rPr>
              <a:t>Процессинг рРНК и тРНК</a:t>
            </a:r>
          </a:p>
        </p:txBody>
      </p:sp>
      <p:sp>
        <p:nvSpPr>
          <p:cNvPr id="19480" name="TextBox 35"/>
          <p:cNvSpPr txBox="1">
            <a:spLocks noChangeArrowheads="1"/>
          </p:cNvSpPr>
          <p:nvPr/>
        </p:nvSpPr>
        <p:spPr bwMode="auto">
          <a:xfrm>
            <a:off x="3851275" y="2852738"/>
            <a:ext cx="172878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Calibri" pitchFamily="34" charset="0"/>
              </a:rPr>
              <a:t>Сплайсинг; альтернативный сплайсинг</a:t>
            </a:r>
          </a:p>
        </p:txBody>
      </p:sp>
      <p:cxnSp>
        <p:nvCxnSpPr>
          <p:cNvPr id="38" name="Прямая со стрелкой 37"/>
          <p:cNvCxnSpPr/>
          <p:nvPr/>
        </p:nvCxnSpPr>
        <p:spPr>
          <a:xfrm flipH="1">
            <a:off x="3348038" y="908050"/>
            <a:ext cx="503237" cy="217488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6300788" y="908050"/>
            <a:ext cx="431800" cy="217488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H="1">
            <a:off x="4643438" y="836613"/>
            <a:ext cx="9525" cy="288925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flipH="1">
            <a:off x="684213" y="1341438"/>
            <a:ext cx="215900" cy="358775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flipH="1">
            <a:off x="1547813" y="1412875"/>
            <a:ext cx="215900" cy="1511300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>
            <a:off x="2700338" y="1268413"/>
            <a:ext cx="0" cy="576262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>
            <a:off x="3276600" y="1341438"/>
            <a:ext cx="0" cy="1366837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 flipH="1">
            <a:off x="4427538" y="1268413"/>
            <a:ext cx="9525" cy="288925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 flipH="1">
            <a:off x="4859338" y="1341438"/>
            <a:ext cx="288925" cy="1295400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>
            <a:off x="5867400" y="1341438"/>
            <a:ext cx="0" cy="358775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>
            <a:off x="7596188" y="1341438"/>
            <a:ext cx="0" cy="719137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>
            <a:off x="8748713" y="1412875"/>
            <a:ext cx="0" cy="1511300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93" name="TextBox 36"/>
          <p:cNvSpPr txBox="1">
            <a:spLocks noChangeArrowheads="1"/>
          </p:cNvSpPr>
          <p:nvPr/>
        </p:nvSpPr>
        <p:spPr bwMode="auto">
          <a:xfrm>
            <a:off x="5364163" y="3500438"/>
            <a:ext cx="19446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Сигналы внитриклеточной локализации</a:t>
            </a:r>
          </a:p>
        </p:txBody>
      </p:sp>
      <p:cxnSp>
        <p:nvCxnSpPr>
          <p:cNvPr id="41" name="Прямая со стрелкой 40"/>
          <p:cNvCxnSpPr/>
          <p:nvPr/>
        </p:nvCxnSpPr>
        <p:spPr>
          <a:xfrm>
            <a:off x="6659563" y="1412875"/>
            <a:ext cx="0" cy="2087563"/>
          </a:xfrm>
          <a:prstGeom prst="straightConnector1">
            <a:avLst/>
          </a:prstGeom>
          <a:ln w="158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2"/>
          <p:cNvSpPr txBox="1">
            <a:spLocks noChangeArrowheads="1"/>
          </p:cNvSpPr>
          <p:nvPr/>
        </p:nvSpPr>
        <p:spPr bwMode="auto">
          <a:xfrm>
            <a:off x="-252413" y="115888"/>
            <a:ext cx="9683751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>
                <a:latin typeface="Calibri" pitchFamily="34" charset="0"/>
              </a:rPr>
              <a:t>ДНК – дезоксирибонуклеиновая кислота</a:t>
            </a:r>
          </a:p>
        </p:txBody>
      </p:sp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395288" y="908050"/>
            <a:ext cx="8497887" cy="5140325"/>
          </a:xfrm>
          <a:prstGeom prst="rect">
            <a:avLst/>
          </a:prstGeom>
          <a:solidFill>
            <a:schemeClr val="bg1"/>
          </a:solidFill>
          <a:ln w="76200">
            <a:solidFill>
              <a:srgbClr val="3399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latin typeface="Calibri" pitchFamily="34" charset="0"/>
              </a:rPr>
              <a:t>Первичная структура</a:t>
            </a:r>
            <a:r>
              <a:rPr lang="ru-RU" sz="3200">
                <a:latin typeface="Calibri" pitchFamily="34" charset="0"/>
              </a:rPr>
              <a:t> – полинуклеотидная цепь, мономеры-нуклеотиды. Нуклеотид = остаток фосф. к-ты + сахар дезоксирибоза + азотистое основание (пуриновые А,Г и пиримидиновые Ц, Т). Нуклеотиды соединяются фосфодиэфирными связями (сборка цепи за счет фермента ДНК-зависимой ДНК-полимеразы).</a:t>
            </a:r>
          </a:p>
          <a:p>
            <a:r>
              <a:rPr lang="ru-RU" sz="3200">
                <a:latin typeface="Calibri" pitchFamily="34" charset="0"/>
              </a:rPr>
              <a:t>Наращивание цепи идет в направлении </a:t>
            </a:r>
          </a:p>
          <a:p>
            <a:r>
              <a:rPr lang="ru-RU" sz="4000" b="1">
                <a:latin typeface="Calibri" pitchFamily="34" charset="0"/>
              </a:rPr>
              <a:t>5/ --------3/</a:t>
            </a:r>
            <a:r>
              <a:rPr lang="ru-RU" sz="4000"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533400"/>
            <a:ext cx="8964612" cy="914400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rgbClr val="0000FF"/>
                </a:solidFill>
              </a:rPr>
              <a:t>Синтез предшественника и его процессинг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079625" y="1752600"/>
            <a:ext cx="4102100" cy="304800"/>
            <a:chOff x="528" y="2592"/>
            <a:chExt cx="4608" cy="336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528" y="2592"/>
              <a:ext cx="768" cy="336"/>
              <a:chOff x="528" y="2592"/>
              <a:chExt cx="768" cy="336"/>
            </a:xfrm>
          </p:grpSpPr>
          <p:cxnSp>
            <p:nvCxnSpPr>
              <p:cNvPr id="20740" name="AutoShape 5"/>
              <p:cNvCxnSpPr>
                <a:cxnSpLocks noChangeShapeType="1"/>
              </p:cNvCxnSpPr>
              <p:nvPr/>
            </p:nvCxnSpPr>
            <p:spPr bwMode="auto">
              <a:xfrm>
                <a:off x="528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20741" name="AutoShape 6"/>
              <p:cNvCxnSpPr>
                <a:cxnSpLocks noChangeShapeType="1"/>
              </p:cNvCxnSpPr>
              <p:nvPr/>
            </p:nvCxnSpPr>
            <p:spPr bwMode="auto">
              <a:xfrm rot="10800000" flipV="1">
                <a:off x="912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1296" y="2592"/>
              <a:ext cx="768" cy="336"/>
              <a:chOff x="528" y="2592"/>
              <a:chExt cx="768" cy="336"/>
            </a:xfrm>
          </p:grpSpPr>
          <p:cxnSp>
            <p:nvCxnSpPr>
              <p:cNvPr id="20738" name="AutoShape 8"/>
              <p:cNvCxnSpPr>
                <a:cxnSpLocks noChangeShapeType="1"/>
              </p:cNvCxnSpPr>
              <p:nvPr/>
            </p:nvCxnSpPr>
            <p:spPr bwMode="auto">
              <a:xfrm>
                <a:off x="528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20739" name="AutoShape 9"/>
              <p:cNvCxnSpPr>
                <a:cxnSpLocks noChangeShapeType="1"/>
              </p:cNvCxnSpPr>
              <p:nvPr/>
            </p:nvCxnSpPr>
            <p:spPr bwMode="auto">
              <a:xfrm rot="10800000" flipV="1">
                <a:off x="912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064" y="2592"/>
              <a:ext cx="768" cy="336"/>
              <a:chOff x="528" y="2592"/>
              <a:chExt cx="768" cy="336"/>
            </a:xfrm>
          </p:grpSpPr>
          <p:cxnSp>
            <p:nvCxnSpPr>
              <p:cNvPr id="20736" name="AutoShape 11"/>
              <p:cNvCxnSpPr>
                <a:cxnSpLocks noChangeShapeType="1"/>
              </p:cNvCxnSpPr>
              <p:nvPr/>
            </p:nvCxnSpPr>
            <p:spPr bwMode="auto">
              <a:xfrm>
                <a:off x="528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20737" name="AutoShape 12"/>
              <p:cNvCxnSpPr>
                <a:cxnSpLocks noChangeShapeType="1"/>
              </p:cNvCxnSpPr>
              <p:nvPr/>
            </p:nvCxnSpPr>
            <p:spPr bwMode="auto">
              <a:xfrm rot="10800000" flipV="1">
                <a:off x="912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2832" y="2592"/>
              <a:ext cx="768" cy="336"/>
              <a:chOff x="528" y="2592"/>
              <a:chExt cx="768" cy="336"/>
            </a:xfrm>
          </p:grpSpPr>
          <p:cxnSp>
            <p:nvCxnSpPr>
              <p:cNvPr id="20734" name="AutoShape 14"/>
              <p:cNvCxnSpPr>
                <a:cxnSpLocks noChangeShapeType="1"/>
              </p:cNvCxnSpPr>
              <p:nvPr/>
            </p:nvCxnSpPr>
            <p:spPr bwMode="auto">
              <a:xfrm>
                <a:off x="528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20735" name="AutoShape 15"/>
              <p:cNvCxnSpPr>
                <a:cxnSpLocks noChangeShapeType="1"/>
              </p:cNvCxnSpPr>
              <p:nvPr/>
            </p:nvCxnSpPr>
            <p:spPr bwMode="auto">
              <a:xfrm rot="10800000" flipV="1">
                <a:off x="912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3600" y="2592"/>
              <a:ext cx="768" cy="336"/>
              <a:chOff x="528" y="2592"/>
              <a:chExt cx="768" cy="336"/>
            </a:xfrm>
          </p:grpSpPr>
          <p:cxnSp>
            <p:nvCxnSpPr>
              <p:cNvPr id="20732" name="AutoShape 17"/>
              <p:cNvCxnSpPr>
                <a:cxnSpLocks noChangeShapeType="1"/>
              </p:cNvCxnSpPr>
              <p:nvPr/>
            </p:nvCxnSpPr>
            <p:spPr bwMode="auto">
              <a:xfrm>
                <a:off x="528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20733" name="AutoShape 18"/>
              <p:cNvCxnSpPr>
                <a:cxnSpLocks noChangeShapeType="1"/>
              </p:cNvCxnSpPr>
              <p:nvPr/>
            </p:nvCxnSpPr>
            <p:spPr bwMode="auto">
              <a:xfrm rot="10800000" flipV="1">
                <a:off x="912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4368" y="2592"/>
              <a:ext cx="768" cy="336"/>
              <a:chOff x="528" y="2592"/>
              <a:chExt cx="768" cy="336"/>
            </a:xfrm>
          </p:grpSpPr>
          <p:cxnSp>
            <p:nvCxnSpPr>
              <p:cNvPr id="20730" name="AutoShape 20"/>
              <p:cNvCxnSpPr>
                <a:cxnSpLocks noChangeShapeType="1"/>
              </p:cNvCxnSpPr>
              <p:nvPr/>
            </p:nvCxnSpPr>
            <p:spPr bwMode="auto">
              <a:xfrm>
                <a:off x="528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20731" name="AutoShape 21"/>
              <p:cNvCxnSpPr>
                <a:cxnSpLocks noChangeShapeType="1"/>
              </p:cNvCxnSpPr>
              <p:nvPr/>
            </p:nvCxnSpPr>
            <p:spPr bwMode="auto">
              <a:xfrm rot="10800000" flipV="1">
                <a:off x="912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cxnSp>
        <p:nvCxnSpPr>
          <p:cNvPr id="20484" name="AutoShape 22"/>
          <p:cNvCxnSpPr>
            <a:cxnSpLocks noChangeShapeType="1"/>
          </p:cNvCxnSpPr>
          <p:nvPr/>
        </p:nvCxnSpPr>
        <p:spPr bwMode="auto">
          <a:xfrm>
            <a:off x="6181725" y="1752600"/>
            <a:ext cx="341313" cy="304800"/>
          </a:xfrm>
          <a:prstGeom prst="curvedConnector3">
            <a:avLst>
              <a:gd name="adj1" fmla="val 49769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20485" name="AutoShape 23"/>
          <p:cNvCxnSpPr>
            <a:cxnSpLocks noChangeShapeType="1"/>
          </p:cNvCxnSpPr>
          <p:nvPr/>
        </p:nvCxnSpPr>
        <p:spPr bwMode="auto">
          <a:xfrm rot="10800000" flipV="1">
            <a:off x="1951038" y="1752600"/>
            <a:ext cx="341312" cy="304800"/>
          </a:xfrm>
          <a:prstGeom prst="curvedConnector3">
            <a:avLst>
              <a:gd name="adj1" fmla="val 49769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</p:cxnSp>
      <p:grpSp>
        <p:nvGrpSpPr>
          <p:cNvPr id="9" name="Group 24"/>
          <p:cNvGrpSpPr>
            <a:grpSpLocks/>
          </p:cNvGrpSpPr>
          <p:nvPr/>
        </p:nvGrpSpPr>
        <p:grpSpPr bwMode="auto">
          <a:xfrm>
            <a:off x="2292350" y="1752600"/>
            <a:ext cx="4102100" cy="304800"/>
            <a:chOff x="528" y="2592"/>
            <a:chExt cx="4608" cy="336"/>
          </a:xfrm>
        </p:grpSpPr>
        <p:grpSp>
          <p:nvGrpSpPr>
            <p:cNvPr id="10" name="Group 25"/>
            <p:cNvGrpSpPr>
              <a:grpSpLocks/>
            </p:cNvGrpSpPr>
            <p:nvPr/>
          </p:nvGrpSpPr>
          <p:grpSpPr bwMode="auto">
            <a:xfrm>
              <a:off x="528" y="2592"/>
              <a:ext cx="768" cy="336"/>
              <a:chOff x="528" y="2592"/>
              <a:chExt cx="768" cy="336"/>
            </a:xfrm>
          </p:grpSpPr>
          <p:cxnSp>
            <p:nvCxnSpPr>
              <p:cNvPr id="20722" name="AutoShape 26"/>
              <p:cNvCxnSpPr>
                <a:cxnSpLocks noChangeShapeType="1"/>
              </p:cNvCxnSpPr>
              <p:nvPr/>
            </p:nvCxnSpPr>
            <p:spPr bwMode="auto">
              <a:xfrm>
                <a:off x="528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20723" name="AutoShape 27"/>
              <p:cNvCxnSpPr>
                <a:cxnSpLocks noChangeShapeType="1"/>
              </p:cNvCxnSpPr>
              <p:nvPr/>
            </p:nvCxnSpPr>
            <p:spPr bwMode="auto">
              <a:xfrm rot="10800000" flipV="1">
                <a:off x="912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  <p:grpSp>
          <p:nvGrpSpPr>
            <p:cNvPr id="11" name="Group 28"/>
            <p:cNvGrpSpPr>
              <a:grpSpLocks/>
            </p:cNvGrpSpPr>
            <p:nvPr/>
          </p:nvGrpSpPr>
          <p:grpSpPr bwMode="auto">
            <a:xfrm>
              <a:off x="1296" y="2592"/>
              <a:ext cx="768" cy="336"/>
              <a:chOff x="528" y="2592"/>
              <a:chExt cx="768" cy="336"/>
            </a:xfrm>
          </p:grpSpPr>
          <p:cxnSp>
            <p:nvCxnSpPr>
              <p:cNvPr id="20720" name="AutoShape 29"/>
              <p:cNvCxnSpPr>
                <a:cxnSpLocks noChangeShapeType="1"/>
              </p:cNvCxnSpPr>
              <p:nvPr/>
            </p:nvCxnSpPr>
            <p:spPr bwMode="auto">
              <a:xfrm>
                <a:off x="528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20721" name="AutoShape 30"/>
              <p:cNvCxnSpPr>
                <a:cxnSpLocks noChangeShapeType="1"/>
              </p:cNvCxnSpPr>
              <p:nvPr/>
            </p:nvCxnSpPr>
            <p:spPr bwMode="auto">
              <a:xfrm rot="10800000" flipV="1">
                <a:off x="912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  <p:grpSp>
          <p:nvGrpSpPr>
            <p:cNvPr id="12" name="Group 31"/>
            <p:cNvGrpSpPr>
              <a:grpSpLocks/>
            </p:cNvGrpSpPr>
            <p:nvPr/>
          </p:nvGrpSpPr>
          <p:grpSpPr bwMode="auto">
            <a:xfrm>
              <a:off x="2064" y="2592"/>
              <a:ext cx="768" cy="336"/>
              <a:chOff x="528" y="2592"/>
              <a:chExt cx="768" cy="336"/>
            </a:xfrm>
          </p:grpSpPr>
          <p:cxnSp>
            <p:nvCxnSpPr>
              <p:cNvPr id="20718" name="AutoShape 32"/>
              <p:cNvCxnSpPr>
                <a:cxnSpLocks noChangeShapeType="1"/>
              </p:cNvCxnSpPr>
              <p:nvPr/>
            </p:nvCxnSpPr>
            <p:spPr bwMode="auto">
              <a:xfrm>
                <a:off x="528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20719" name="AutoShape 33"/>
              <p:cNvCxnSpPr>
                <a:cxnSpLocks noChangeShapeType="1"/>
              </p:cNvCxnSpPr>
              <p:nvPr/>
            </p:nvCxnSpPr>
            <p:spPr bwMode="auto">
              <a:xfrm rot="10800000" flipV="1">
                <a:off x="912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  <p:grpSp>
          <p:nvGrpSpPr>
            <p:cNvPr id="13" name="Group 34"/>
            <p:cNvGrpSpPr>
              <a:grpSpLocks/>
            </p:cNvGrpSpPr>
            <p:nvPr/>
          </p:nvGrpSpPr>
          <p:grpSpPr bwMode="auto">
            <a:xfrm>
              <a:off x="2832" y="2592"/>
              <a:ext cx="768" cy="336"/>
              <a:chOff x="528" y="2592"/>
              <a:chExt cx="768" cy="336"/>
            </a:xfrm>
          </p:grpSpPr>
          <p:cxnSp>
            <p:nvCxnSpPr>
              <p:cNvPr id="20716" name="AutoShape 35"/>
              <p:cNvCxnSpPr>
                <a:cxnSpLocks noChangeShapeType="1"/>
              </p:cNvCxnSpPr>
              <p:nvPr/>
            </p:nvCxnSpPr>
            <p:spPr bwMode="auto">
              <a:xfrm>
                <a:off x="528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20717" name="AutoShape 36"/>
              <p:cNvCxnSpPr>
                <a:cxnSpLocks noChangeShapeType="1"/>
              </p:cNvCxnSpPr>
              <p:nvPr/>
            </p:nvCxnSpPr>
            <p:spPr bwMode="auto">
              <a:xfrm rot="10800000" flipV="1">
                <a:off x="912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  <p:grpSp>
          <p:nvGrpSpPr>
            <p:cNvPr id="14" name="Group 37"/>
            <p:cNvGrpSpPr>
              <a:grpSpLocks/>
            </p:cNvGrpSpPr>
            <p:nvPr/>
          </p:nvGrpSpPr>
          <p:grpSpPr bwMode="auto">
            <a:xfrm>
              <a:off x="3600" y="2592"/>
              <a:ext cx="768" cy="336"/>
              <a:chOff x="528" y="2592"/>
              <a:chExt cx="768" cy="336"/>
            </a:xfrm>
          </p:grpSpPr>
          <p:cxnSp>
            <p:nvCxnSpPr>
              <p:cNvPr id="20714" name="AutoShape 38"/>
              <p:cNvCxnSpPr>
                <a:cxnSpLocks noChangeShapeType="1"/>
              </p:cNvCxnSpPr>
              <p:nvPr/>
            </p:nvCxnSpPr>
            <p:spPr bwMode="auto">
              <a:xfrm>
                <a:off x="528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20715" name="AutoShape 39"/>
              <p:cNvCxnSpPr>
                <a:cxnSpLocks noChangeShapeType="1"/>
              </p:cNvCxnSpPr>
              <p:nvPr/>
            </p:nvCxnSpPr>
            <p:spPr bwMode="auto">
              <a:xfrm rot="10800000" flipV="1">
                <a:off x="912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  <p:grpSp>
          <p:nvGrpSpPr>
            <p:cNvPr id="15" name="Group 40"/>
            <p:cNvGrpSpPr>
              <a:grpSpLocks/>
            </p:cNvGrpSpPr>
            <p:nvPr/>
          </p:nvGrpSpPr>
          <p:grpSpPr bwMode="auto">
            <a:xfrm>
              <a:off x="4368" y="2592"/>
              <a:ext cx="768" cy="336"/>
              <a:chOff x="528" y="2592"/>
              <a:chExt cx="768" cy="336"/>
            </a:xfrm>
          </p:grpSpPr>
          <p:cxnSp>
            <p:nvCxnSpPr>
              <p:cNvPr id="20712" name="AutoShape 41"/>
              <p:cNvCxnSpPr>
                <a:cxnSpLocks noChangeShapeType="1"/>
              </p:cNvCxnSpPr>
              <p:nvPr/>
            </p:nvCxnSpPr>
            <p:spPr bwMode="auto">
              <a:xfrm>
                <a:off x="528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20713" name="AutoShape 42"/>
              <p:cNvCxnSpPr>
                <a:cxnSpLocks noChangeShapeType="1"/>
              </p:cNvCxnSpPr>
              <p:nvPr/>
            </p:nvCxnSpPr>
            <p:spPr bwMode="auto">
              <a:xfrm rot="10800000" flipV="1">
                <a:off x="912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20487" name="Freeform 43"/>
          <p:cNvSpPr>
            <a:spLocks/>
          </p:cNvSpPr>
          <p:nvPr/>
        </p:nvSpPr>
        <p:spPr bwMode="auto">
          <a:xfrm>
            <a:off x="1874838" y="2438400"/>
            <a:ext cx="4922837" cy="152400"/>
          </a:xfrm>
          <a:custGeom>
            <a:avLst/>
            <a:gdLst>
              <a:gd name="T0" fmla="*/ 0 w 3101"/>
              <a:gd name="T1" fmla="*/ 2147483647 h 163"/>
              <a:gd name="T2" fmla="*/ 2147483647 w 3101"/>
              <a:gd name="T3" fmla="*/ 2147483647 h 163"/>
              <a:gd name="T4" fmla="*/ 2147483647 w 3101"/>
              <a:gd name="T5" fmla="*/ 2147483647 h 163"/>
              <a:gd name="T6" fmla="*/ 2147483647 w 3101"/>
              <a:gd name="T7" fmla="*/ 2147483647 h 163"/>
              <a:gd name="T8" fmla="*/ 2147483647 w 3101"/>
              <a:gd name="T9" fmla="*/ 2147483647 h 163"/>
              <a:gd name="T10" fmla="*/ 2147483647 w 3101"/>
              <a:gd name="T11" fmla="*/ 2147483647 h 163"/>
              <a:gd name="T12" fmla="*/ 2147483647 w 3101"/>
              <a:gd name="T13" fmla="*/ 2147483647 h 163"/>
              <a:gd name="T14" fmla="*/ 2147483647 w 3101"/>
              <a:gd name="T15" fmla="*/ 2147483647 h 163"/>
              <a:gd name="T16" fmla="*/ 2147483647 w 3101"/>
              <a:gd name="T17" fmla="*/ 2147483647 h 163"/>
              <a:gd name="T18" fmla="*/ 2147483647 w 3101"/>
              <a:gd name="T19" fmla="*/ 2147483647 h 163"/>
              <a:gd name="T20" fmla="*/ 2147483647 w 3101"/>
              <a:gd name="T21" fmla="*/ 2147483647 h 163"/>
              <a:gd name="T22" fmla="*/ 2147483647 w 3101"/>
              <a:gd name="T23" fmla="*/ 2147483647 h 163"/>
              <a:gd name="T24" fmla="*/ 2147483647 w 3101"/>
              <a:gd name="T25" fmla="*/ 2147483647 h 163"/>
              <a:gd name="T26" fmla="*/ 2147483647 w 3101"/>
              <a:gd name="T27" fmla="*/ 2147483647 h 163"/>
              <a:gd name="T28" fmla="*/ 2147483647 w 3101"/>
              <a:gd name="T29" fmla="*/ 0 h 163"/>
              <a:gd name="T30" fmla="*/ 2147483647 w 3101"/>
              <a:gd name="T31" fmla="*/ 2147483647 h 163"/>
              <a:gd name="T32" fmla="*/ 2147483647 w 3101"/>
              <a:gd name="T33" fmla="*/ 2147483647 h 163"/>
              <a:gd name="T34" fmla="*/ 2147483647 w 3101"/>
              <a:gd name="T35" fmla="*/ 2147483647 h 163"/>
              <a:gd name="T36" fmla="*/ 2147483647 w 3101"/>
              <a:gd name="T37" fmla="*/ 2147483647 h 16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101"/>
              <a:gd name="T58" fmla="*/ 0 h 163"/>
              <a:gd name="T59" fmla="*/ 3101 w 3101"/>
              <a:gd name="T60" fmla="*/ 163 h 163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101" h="163">
                <a:moveTo>
                  <a:pt x="0" y="105"/>
                </a:moveTo>
                <a:cubicBezTo>
                  <a:pt x="55" y="92"/>
                  <a:pt x="108" y="72"/>
                  <a:pt x="163" y="57"/>
                </a:cubicBezTo>
                <a:cubicBezTo>
                  <a:pt x="271" y="64"/>
                  <a:pt x="331" y="64"/>
                  <a:pt x="423" y="96"/>
                </a:cubicBezTo>
                <a:cubicBezTo>
                  <a:pt x="645" y="81"/>
                  <a:pt x="515" y="91"/>
                  <a:pt x="643" y="57"/>
                </a:cubicBezTo>
                <a:cubicBezTo>
                  <a:pt x="672" y="60"/>
                  <a:pt x="702" y="60"/>
                  <a:pt x="730" y="67"/>
                </a:cubicBezTo>
                <a:cubicBezTo>
                  <a:pt x="744" y="70"/>
                  <a:pt x="754" y="84"/>
                  <a:pt x="768" y="86"/>
                </a:cubicBezTo>
                <a:cubicBezTo>
                  <a:pt x="847" y="99"/>
                  <a:pt x="928" y="98"/>
                  <a:pt x="1008" y="105"/>
                </a:cubicBezTo>
                <a:cubicBezTo>
                  <a:pt x="1035" y="132"/>
                  <a:pt x="1031" y="136"/>
                  <a:pt x="1066" y="144"/>
                </a:cubicBezTo>
                <a:cubicBezTo>
                  <a:pt x="1101" y="152"/>
                  <a:pt x="1171" y="163"/>
                  <a:pt x="1171" y="163"/>
                </a:cubicBezTo>
                <a:cubicBezTo>
                  <a:pt x="1235" y="160"/>
                  <a:pt x="1299" y="158"/>
                  <a:pt x="1363" y="153"/>
                </a:cubicBezTo>
                <a:cubicBezTo>
                  <a:pt x="1388" y="151"/>
                  <a:pt x="1409" y="132"/>
                  <a:pt x="1431" y="125"/>
                </a:cubicBezTo>
                <a:cubicBezTo>
                  <a:pt x="1508" y="99"/>
                  <a:pt x="1526" y="103"/>
                  <a:pt x="1613" y="96"/>
                </a:cubicBezTo>
                <a:cubicBezTo>
                  <a:pt x="1688" y="76"/>
                  <a:pt x="1771" y="65"/>
                  <a:pt x="1843" y="38"/>
                </a:cubicBezTo>
                <a:cubicBezTo>
                  <a:pt x="1886" y="22"/>
                  <a:pt x="1880" y="11"/>
                  <a:pt x="1930" y="9"/>
                </a:cubicBezTo>
                <a:cubicBezTo>
                  <a:pt x="2090" y="3"/>
                  <a:pt x="2250" y="3"/>
                  <a:pt x="2410" y="0"/>
                </a:cubicBezTo>
                <a:cubicBezTo>
                  <a:pt x="2616" y="24"/>
                  <a:pt x="2703" y="32"/>
                  <a:pt x="2957" y="38"/>
                </a:cubicBezTo>
                <a:cubicBezTo>
                  <a:pt x="3005" y="54"/>
                  <a:pt x="2977" y="51"/>
                  <a:pt x="3043" y="29"/>
                </a:cubicBezTo>
                <a:cubicBezTo>
                  <a:pt x="3053" y="26"/>
                  <a:pt x="3062" y="22"/>
                  <a:pt x="3072" y="19"/>
                </a:cubicBezTo>
                <a:cubicBezTo>
                  <a:pt x="3082" y="16"/>
                  <a:pt x="3101" y="9"/>
                  <a:pt x="3101" y="9"/>
                </a:cubicBezTo>
              </a:path>
            </a:pathLst>
          </a:cu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488" name="Freeform 44"/>
          <p:cNvSpPr>
            <a:spLocks/>
          </p:cNvSpPr>
          <p:nvPr/>
        </p:nvSpPr>
        <p:spPr bwMode="auto">
          <a:xfrm>
            <a:off x="1828800" y="3048000"/>
            <a:ext cx="4922838" cy="152400"/>
          </a:xfrm>
          <a:custGeom>
            <a:avLst/>
            <a:gdLst>
              <a:gd name="T0" fmla="*/ 0 w 3101"/>
              <a:gd name="T1" fmla="*/ 2147483647 h 163"/>
              <a:gd name="T2" fmla="*/ 2147483647 w 3101"/>
              <a:gd name="T3" fmla="*/ 2147483647 h 163"/>
              <a:gd name="T4" fmla="*/ 2147483647 w 3101"/>
              <a:gd name="T5" fmla="*/ 2147483647 h 163"/>
              <a:gd name="T6" fmla="*/ 2147483647 w 3101"/>
              <a:gd name="T7" fmla="*/ 2147483647 h 163"/>
              <a:gd name="T8" fmla="*/ 2147483647 w 3101"/>
              <a:gd name="T9" fmla="*/ 2147483647 h 163"/>
              <a:gd name="T10" fmla="*/ 2147483647 w 3101"/>
              <a:gd name="T11" fmla="*/ 2147483647 h 163"/>
              <a:gd name="T12" fmla="*/ 2147483647 w 3101"/>
              <a:gd name="T13" fmla="*/ 2147483647 h 163"/>
              <a:gd name="T14" fmla="*/ 2147483647 w 3101"/>
              <a:gd name="T15" fmla="*/ 2147483647 h 163"/>
              <a:gd name="T16" fmla="*/ 2147483647 w 3101"/>
              <a:gd name="T17" fmla="*/ 2147483647 h 163"/>
              <a:gd name="T18" fmla="*/ 2147483647 w 3101"/>
              <a:gd name="T19" fmla="*/ 2147483647 h 163"/>
              <a:gd name="T20" fmla="*/ 2147483647 w 3101"/>
              <a:gd name="T21" fmla="*/ 2147483647 h 163"/>
              <a:gd name="T22" fmla="*/ 2147483647 w 3101"/>
              <a:gd name="T23" fmla="*/ 2147483647 h 163"/>
              <a:gd name="T24" fmla="*/ 2147483647 w 3101"/>
              <a:gd name="T25" fmla="*/ 2147483647 h 163"/>
              <a:gd name="T26" fmla="*/ 2147483647 w 3101"/>
              <a:gd name="T27" fmla="*/ 2147483647 h 163"/>
              <a:gd name="T28" fmla="*/ 2147483647 w 3101"/>
              <a:gd name="T29" fmla="*/ 0 h 163"/>
              <a:gd name="T30" fmla="*/ 2147483647 w 3101"/>
              <a:gd name="T31" fmla="*/ 2147483647 h 163"/>
              <a:gd name="T32" fmla="*/ 2147483647 w 3101"/>
              <a:gd name="T33" fmla="*/ 2147483647 h 163"/>
              <a:gd name="T34" fmla="*/ 2147483647 w 3101"/>
              <a:gd name="T35" fmla="*/ 2147483647 h 163"/>
              <a:gd name="T36" fmla="*/ 2147483647 w 3101"/>
              <a:gd name="T37" fmla="*/ 2147483647 h 16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101"/>
              <a:gd name="T58" fmla="*/ 0 h 163"/>
              <a:gd name="T59" fmla="*/ 3101 w 3101"/>
              <a:gd name="T60" fmla="*/ 163 h 163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101" h="163">
                <a:moveTo>
                  <a:pt x="0" y="105"/>
                </a:moveTo>
                <a:cubicBezTo>
                  <a:pt x="55" y="92"/>
                  <a:pt x="108" y="72"/>
                  <a:pt x="163" y="57"/>
                </a:cubicBezTo>
                <a:cubicBezTo>
                  <a:pt x="271" y="64"/>
                  <a:pt x="331" y="64"/>
                  <a:pt x="423" y="96"/>
                </a:cubicBezTo>
                <a:cubicBezTo>
                  <a:pt x="645" y="81"/>
                  <a:pt x="515" y="91"/>
                  <a:pt x="643" y="57"/>
                </a:cubicBezTo>
                <a:cubicBezTo>
                  <a:pt x="672" y="60"/>
                  <a:pt x="702" y="60"/>
                  <a:pt x="730" y="67"/>
                </a:cubicBezTo>
                <a:cubicBezTo>
                  <a:pt x="744" y="70"/>
                  <a:pt x="754" y="84"/>
                  <a:pt x="768" y="86"/>
                </a:cubicBezTo>
                <a:cubicBezTo>
                  <a:pt x="847" y="99"/>
                  <a:pt x="928" y="98"/>
                  <a:pt x="1008" y="105"/>
                </a:cubicBezTo>
                <a:cubicBezTo>
                  <a:pt x="1035" y="132"/>
                  <a:pt x="1031" y="136"/>
                  <a:pt x="1066" y="144"/>
                </a:cubicBezTo>
                <a:cubicBezTo>
                  <a:pt x="1101" y="152"/>
                  <a:pt x="1171" y="163"/>
                  <a:pt x="1171" y="163"/>
                </a:cubicBezTo>
                <a:cubicBezTo>
                  <a:pt x="1235" y="160"/>
                  <a:pt x="1299" y="158"/>
                  <a:pt x="1363" y="153"/>
                </a:cubicBezTo>
                <a:cubicBezTo>
                  <a:pt x="1388" y="151"/>
                  <a:pt x="1409" y="132"/>
                  <a:pt x="1431" y="125"/>
                </a:cubicBezTo>
                <a:cubicBezTo>
                  <a:pt x="1508" y="99"/>
                  <a:pt x="1526" y="103"/>
                  <a:pt x="1613" y="96"/>
                </a:cubicBezTo>
                <a:cubicBezTo>
                  <a:pt x="1688" y="76"/>
                  <a:pt x="1771" y="65"/>
                  <a:pt x="1843" y="38"/>
                </a:cubicBezTo>
                <a:cubicBezTo>
                  <a:pt x="1886" y="22"/>
                  <a:pt x="1880" y="11"/>
                  <a:pt x="1930" y="9"/>
                </a:cubicBezTo>
                <a:cubicBezTo>
                  <a:pt x="2090" y="3"/>
                  <a:pt x="2250" y="3"/>
                  <a:pt x="2410" y="0"/>
                </a:cubicBezTo>
                <a:cubicBezTo>
                  <a:pt x="2616" y="24"/>
                  <a:pt x="2703" y="32"/>
                  <a:pt x="2957" y="38"/>
                </a:cubicBezTo>
                <a:cubicBezTo>
                  <a:pt x="3005" y="54"/>
                  <a:pt x="2977" y="51"/>
                  <a:pt x="3043" y="29"/>
                </a:cubicBezTo>
                <a:cubicBezTo>
                  <a:pt x="3053" y="26"/>
                  <a:pt x="3062" y="22"/>
                  <a:pt x="3072" y="19"/>
                </a:cubicBezTo>
                <a:cubicBezTo>
                  <a:pt x="3082" y="16"/>
                  <a:pt x="3101" y="9"/>
                  <a:pt x="3101" y="9"/>
                </a:cubicBezTo>
              </a:path>
            </a:pathLst>
          </a:cu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489" name="Line 45"/>
          <p:cNvSpPr>
            <a:spLocks noChangeShapeType="1"/>
          </p:cNvSpPr>
          <p:nvPr/>
        </p:nvSpPr>
        <p:spPr bwMode="auto">
          <a:xfrm>
            <a:off x="4008438" y="2209800"/>
            <a:ext cx="0" cy="3048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490" name="Line 46"/>
          <p:cNvSpPr>
            <a:spLocks noChangeShapeType="1"/>
          </p:cNvSpPr>
          <p:nvPr/>
        </p:nvSpPr>
        <p:spPr bwMode="auto">
          <a:xfrm>
            <a:off x="4008438" y="2743200"/>
            <a:ext cx="0" cy="3048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491" name="Text Box 47"/>
          <p:cNvSpPr txBox="1">
            <a:spLocks noChangeArrowheads="1"/>
          </p:cNvSpPr>
          <p:nvPr/>
        </p:nvSpPr>
        <p:spPr bwMode="auto">
          <a:xfrm>
            <a:off x="6751638" y="19812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latin typeface="Times New Roman" pitchFamily="18" charset="0"/>
              </a:rPr>
              <a:t>Транскрипция</a:t>
            </a:r>
          </a:p>
        </p:txBody>
      </p:sp>
      <p:sp>
        <p:nvSpPr>
          <p:cNvPr id="20492" name="Text Box 48"/>
          <p:cNvSpPr txBox="1">
            <a:spLocks noChangeArrowheads="1"/>
          </p:cNvSpPr>
          <p:nvPr/>
        </p:nvSpPr>
        <p:spPr bwMode="auto">
          <a:xfrm>
            <a:off x="6751638" y="25146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latin typeface="Times New Roman" pitchFamily="18" charset="0"/>
              </a:rPr>
              <a:t>Сплайсинг</a:t>
            </a:r>
          </a:p>
        </p:txBody>
      </p:sp>
      <p:sp>
        <p:nvSpPr>
          <p:cNvPr id="20493" name="Text Box 49"/>
          <p:cNvSpPr txBox="1">
            <a:spLocks noChangeArrowheads="1"/>
          </p:cNvSpPr>
          <p:nvPr/>
        </p:nvSpPr>
        <p:spPr bwMode="auto">
          <a:xfrm>
            <a:off x="6751638" y="31242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latin typeface="Times New Roman" pitchFamily="18" charset="0"/>
              </a:rPr>
              <a:t>Трансляция</a:t>
            </a:r>
          </a:p>
        </p:txBody>
      </p:sp>
      <p:grpSp>
        <p:nvGrpSpPr>
          <p:cNvPr id="16" name="Group 50"/>
          <p:cNvGrpSpPr>
            <a:grpSpLocks/>
          </p:cNvGrpSpPr>
          <p:nvPr/>
        </p:nvGrpSpPr>
        <p:grpSpPr bwMode="auto">
          <a:xfrm>
            <a:off x="2047875" y="3733800"/>
            <a:ext cx="2882900" cy="228600"/>
            <a:chOff x="392" y="2928"/>
            <a:chExt cx="5176" cy="192"/>
          </a:xfrm>
        </p:grpSpPr>
        <p:grpSp>
          <p:nvGrpSpPr>
            <p:cNvPr id="17" name="Group 51"/>
            <p:cNvGrpSpPr>
              <a:grpSpLocks/>
            </p:cNvGrpSpPr>
            <p:nvPr/>
          </p:nvGrpSpPr>
          <p:grpSpPr bwMode="auto">
            <a:xfrm>
              <a:off x="392" y="2928"/>
              <a:ext cx="2584" cy="192"/>
              <a:chOff x="528" y="2592"/>
              <a:chExt cx="4608" cy="336"/>
            </a:xfrm>
          </p:grpSpPr>
          <p:grpSp>
            <p:nvGrpSpPr>
              <p:cNvPr id="18" name="Group 52"/>
              <p:cNvGrpSpPr>
                <a:grpSpLocks/>
              </p:cNvGrpSpPr>
              <p:nvPr/>
            </p:nvGrpSpPr>
            <p:grpSpPr bwMode="auto">
              <a:xfrm>
                <a:off x="528" y="2592"/>
                <a:ext cx="768" cy="336"/>
                <a:chOff x="528" y="2592"/>
                <a:chExt cx="768" cy="336"/>
              </a:xfrm>
            </p:grpSpPr>
            <p:cxnSp>
              <p:nvCxnSpPr>
                <p:cNvPr id="20704" name="AutoShape 53"/>
                <p:cNvCxnSpPr>
                  <a:cxnSpLocks noChangeShapeType="1"/>
                </p:cNvCxnSpPr>
                <p:nvPr/>
              </p:nvCxnSpPr>
              <p:spPr bwMode="auto">
                <a:xfrm>
                  <a:off x="528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705" name="AutoShape 54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912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19" name="Group 55"/>
              <p:cNvGrpSpPr>
                <a:grpSpLocks/>
              </p:cNvGrpSpPr>
              <p:nvPr/>
            </p:nvGrpSpPr>
            <p:grpSpPr bwMode="auto">
              <a:xfrm>
                <a:off x="1296" y="2592"/>
                <a:ext cx="768" cy="336"/>
                <a:chOff x="528" y="2592"/>
                <a:chExt cx="768" cy="336"/>
              </a:xfrm>
            </p:grpSpPr>
            <p:cxnSp>
              <p:nvCxnSpPr>
                <p:cNvPr id="20702" name="AutoShape 56"/>
                <p:cNvCxnSpPr>
                  <a:cxnSpLocks noChangeShapeType="1"/>
                </p:cNvCxnSpPr>
                <p:nvPr/>
              </p:nvCxnSpPr>
              <p:spPr bwMode="auto">
                <a:xfrm>
                  <a:off x="528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703" name="AutoShape 57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912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20" name="Group 58"/>
              <p:cNvGrpSpPr>
                <a:grpSpLocks/>
              </p:cNvGrpSpPr>
              <p:nvPr/>
            </p:nvGrpSpPr>
            <p:grpSpPr bwMode="auto">
              <a:xfrm>
                <a:off x="2064" y="2592"/>
                <a:ext cx="768" cy="336"/>
                <a:chOff x="528" y="2592"/>
                <a:chExt cx="768" cy="336"/>
              </a:xfrm>
            </p:grpSpPr>
            <p:cxnSp>
              <p:nvCxnSpPr>
                <p:cNvPr id="20700" name="AutoShape 59"/>
                <p:cNvCxnSpPr>
                  <a:cxnSpLocks noChangeShapeType="1"/>
                </p:cNvCxnSpPr>
                <p:nvPr/>
              </p:nvCxnSpPr>
              <p:spPr bwMode="auto">
                <a:xfrm>
                  <a:off x="528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701" name="AutoShape 60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912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21" name="Group 61"/>
              <p:cNvGrpSpPr>
                <a:grpSpLocks/>
              </p:cNvGrpSpPr>
              <p:nvPr/>
            </p:nvGrpSpPr>
            <p:grpSpPr bwMode="auto">
              <a:xfrm>
                <a:off x="2832" y="2592"/>
                <a:ext cx="768" cy="336"/>
                <a:chOff x="528" y="2592"/>
                <a:chExt cx="768" cy="336"/>
              </a:xfrm>
            </p:grpSpPr>
            <p:cxnSp>
              <p:nvCxnSpPr>
                <p:cNvPr id="20698" name="AutoShape 62"/>
                <p:cNvCxnSpPr>
                  <a:cxnSpLocks noChangeShapeType="1"/>
                </p:cNvCxnSpPr>
                <p:nvPr/>
              </p:nvCxnSpPr>
              <p:spPr bwMode="auto">
                <a:xfrm>
                  <a:off x="528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699" name="AutoShape 63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912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22" name="Group 64"/>
              <p:cNvGrpSpPr>
                <a:grpSpLocks/>
              </p:cNvGrpSpPr>
              <p:nvPr/>
            </p:nvGrpSpPr>
            <p:grpSpPr bwMode="auto">
              <a:xfrm>
                <a:off x="3600" y="2592"/>
                <a:ext cx="768" cy="336"/>
                <a:chOff x="528" y="2592"/>
                <a:chExt cx="768" cy="336"/>
              </a:xfrm>
            </p:grpSpPr>
            <p:cxnSp>
              <p:nvCxnSpPr>
                <p:cNvPr id="20696" name="AutoShape 65"/>
                <p:cNvCxnSpPr>
                  <a:cxnSpLocks noChangeShapeType="1"/>
                </p:cNvCxnSpPr>
                <p:nvPr/>
              </p:nvCxnSpPr>
              <p:spPr bwMode="auto">
                <a:xfrm>
                  <a:off x="528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697" name="AutoShape 66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912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23" name="Group 67"/>
              <p:cNvGrpSpPr>
                <a:grpSpLocks/>
              </p:cNvGrpSpPr>
              <p:nvPr/>
            </p:nvGrpSpPr>
            <p:grpSpPr bwMode="auto">
              <a:xfrm>
                <a:off x="4368" y="2592"/>
                <a:ext cx="768" cy="336"/>
                <a:chOff x="528" y="2592"/>
                <a:chExt cx="768" cy="336"/>
              </a:xfrm>
            </p:grpSpPr>
            <p:cxnSp>
              <p:nvCxnSpPr>
                <p:cNvPr id="20694" name="AutoShape 68"/>
                <p:cNvCxnSpPr>
                  <a:cxnSpLocks noChangeShapeType="1"/>
                </p:cNvCxnSpPr>
                <p:nvPr/>
              </p:nvCxnSpPr>
              <p:spPr bwMode="auto">
                <a:xfrm>
                  <a:off x="528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695" name="AutoShape 69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912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</p:grpSp>
        <p:grpSp>
          <p:nvGrpSpPr>
            <p:cNvPr id="24" name="Group 70"/>
            <p:cNvGrpSpPr>
              <a:grpSpLocks/>
            </p:cNvGrpSpPr>
            <p:nvPr/>
          </p:nvGrpSpPr>
          <p:grpSpPr bwMode="auto">
            <a:xfrm>
              <a:off x="2984" y="2928"/>
              <a:ext cx="2584" cy="192"/>
              <a:chOff x="528" y="2592"/>
              <a:chExt cx="4608" cy="336"/>
            </a:xfrm>
          </p:grpSpPr>
          <p:grpSp>
            <p:nvGrpSpPr>
              <p:cNvPr id="25" name="Group 71"/>
              <p:cNvGrpSpPr>
                <a:grpSpLocks/>
              </p:cNvGrpSpPr>
              <p:nvPr/>
            </p:nvGrpSpPr>
            <p:grpSpPr bwMode="auto">
              <a:xfrm>
                <a:off x="528" y="2592"/>
                <a:ext cx="768" cy="336"/>
                <a:chOff x="528" y="2592"/>
                <a:chExt cx="768" cy="336"/>
              </a:xfrm>
            </p:grpSpPr>
            <p:cxnSp>
              <p:nvCxnSpPr>
                <p:cNvPr id="20686" name="AutoShape 72"/>
                <p:cNvCxnSpPr>
                  <a:cxnSpLocks noChangeShapeType="1"/>
                </p:cNvCxnSpPr>
                <p:nvPr/>
              </p:nvCxnSpPr>
              <p:spPr bwMode="auto">
                <a:xfrm>
                  <a:off x="528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687" name="AutoShape 73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912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26" name="Group 74"/>
              <p:cNvGrpSpPr>
                <a:grpSpLocks/>
              </p:cNvGrpSpPr>
              <p:nvPr/>
            </p:nvGrpSpPr>
            <p:grpSpPr bwMode="auto">
              <a:xfrm>
                <a:off x="1296" y="2592"/>
                <a:ext cx="768" cy="336"/>
                <a:chOff x="528" y="2592"/>
                <a:chExt cx="768" cy="336"/>
              </a:xfrm>
            </p:grpSpPr>
            <p:cxnSp>
              <p:nvCxnSpPr>
                <p:cNvPr id="20684" name="AutoShape 75"/>
                <p:cNvCxnSpPr>
                  <a:cxnSpLocks noChangeShapeType="1"/>
                </p:cNvCxnSpPr>
                <p:nvPr/>
              </p:nvCxnSpPr>
              <p:spPr bwMode="auto">
                <a:xfrm>
                  <a:off x="528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685" name="AutoShape 76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912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27" name="Group 77"/>
              <p:cNvGrpSpPr>
                <a:grpSpLocks/>
              </p:cNvGrpSpPr>
              <p:nvPr/>
            </p:nvGrpSpPr>
            <p:grpSpPr bwMode="auto">
              <a:xfrm>
                <a:off x="2064" y="2592"/>
                <a:ext cx="768" cy="336"/>
                <a:chOff x="528" y="2592"/>
                <a:chExt cx="768" cy="336"/>
              </a:xfrm>
            </p:grpSpPr>
            <p:cxnSp>
              <p:nvCxnSpPr>
                <p:cNvPr id="20682" name="AutoShape 78"/>
                <p:cNvCxnSpPr>
                  <a:cxnSpLocks noChangeShapeType="1"/>
                </p:cNvCxnSpPr>
                <p:nvPr/>
              </p:nvCxnSpPr>
              <p:spPr bwMode="auto">
                <a:xfrm>
                  <a:off x="528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683" name="AutoShape 79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912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28" name="Group 80"/>
              <p:cNvGrpSpPr>
                <a:grpSpLocks/>
              </p:cNvGrpSpPr>
              <p:nvPr/>
            </p:nvGrpSpPr>
            <p:grpSpPr bwMode="auto">
              <a:xfrm>
                <a:off x="2832" y="2592"/>
                <a:ext cx="768" cy="336"/>
                <a:chOff x="528" y="2592"/>
                <a:chExt cx="768" cy="336"/>
              </a:xfrm>
            </p:grpSpPr>
            <p:cxnSp>
              <p:nvCxnSpPr>
                <p:cNvPr id="20680" name="AutoShape 81"/>
                <p:cNvCxnSpPr>
                  <a:cxnSpLocks noChangeShapeType="1"/>
                </p:cNvCxnSpPr>
                <p:nvPr/>
              </p:nvCxnSpPr>
              <p:spPr bwMode="auto">
                <a:xfrm>
                  <a:off x="528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681" name="AutoShape 82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912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29" name="Group 83"/>
              <p:cNvGrpSpPr>
                <a:grpSpLocks/>
              </p:cNvGrpSpPr>
              <p:nvPr/>
            </p:nvGrpSpPr>
            <p:grpSpPr bwMode="auto">
              <a:xfrm>
                <a:off x="3600" y="2592"/>
                <a:ext cx="768" cy="336"/>
                <a:chOff x="528" y="2592"/>
                <a:chExt cx="768" cy="336"/>
              </a:xfrm>
            </p:grpSpPr>
            <p:cxnSp>
              <p:nvCxnSpPr>
                <p:cNvPr id="20678" name="AutoShape 84"/>
                <p:cNvCxnSpPr>
                  <a:cxnSpLocks noChangeShapeType="1"/>
                </p:cNvCxnSpPr>
                <p:nvPr/>
              </p:nvCxnSpPr>
              <p:spPr bwMode="auto">
                <a:xfrm>
                  <a:off x="528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679" name="AutoShape 85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912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30" name="Group 86"/>
              <p:cNvGrpSpPr>
                <a:grpSpLocks/>
              </p:cNvGrpSpPr>
              <p:nvPr/>
            </p:nvGrpSpPr>
            <p:grpSpPr bwMode="auto">
              <a:xfrm>
                <a:off x="4368" y="2592"/>
                <a:ext cx="768" cy="336"/>
                <a:chOff x="528" y="2592"/>
                <a:chExt cx="768" cy="336"/>
              </a:xfrm>
            </p:grpSpPr>
            <p:cxnSp>
              <p:nvCxnSpPr>
                <p:cNvPr id="20676" name="AutoShape 87"/>
                <p:cNvCxnSpPr>
                  <a:cxnSpLocks noChangeShapeType="1"/>
                </p:cNvCxnSpPr>
                <p:nvPr/>
              </p:nvCxnSpPr>
              <p:spPr bwMode="auto">
                <a:xfrm>
                  <a:off x="528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677" name="AutoShape 88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912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</p:grpSp>
      </p:grpSp>
      <p:grpSp>
        <p:nvGrpSpPr>
          <p:cNvPr id="31" name="Group 89"/>
          <p:cNvGrpSpPr>
            <a:grpSpLocks/>
          </p:cNvGrpSpPr>
          <p:nvPr/>
        </p:nvGrpSpPr>
        <p:grpSpPr bwMode="auto">
          <a:xfrm>
            <a:off x="5006975" y="3733800"/>
            <a:ext cx="1439863" cy="228600"/>
            <a:chOff x="528" y="2592"/>
            <a:chExt cx="4608" cy="336"/>
          </a:xfrm>
        </p:grpSpPr>
        <p:grpSp>
          <p:nvGrpSpPr>
            <p:cNvPr id="20612" name="Group 90"/>
            <p:cNvGrpSpPr>
              <a:grpSpLocks/>
            </p:cNvGrpSpPr>
            <p:nvPr/>
          </p:nvGrpSpPr>
          <p:grpSpPr bwMode="auto">
            <a:xfrm>
              <a:off x="528" y="2592"/>
              <a:ext cx="768" cy="336"/>
              <a:chOff x="528" y="2592"/>
              <a:chExt cx="768" cy="336"/>
            </a:xfrm>
          </p:grpSpPr>
          <p:cxnSp>
            <p:nvCxnSpPr>
              <p:cNvPr id="20666" name="AutoShape 91"/>
              <p:cNvCxnSpPr>
                <a:cxnSpLocks noChangeShapeType="1"/>
              </p:cNvCxnSpPr>
              <p:nvPr/>
            </p:nvCxnSpPr>
            <p:spPr bwMode="auto">
              <a:xfrm>
                <a:off x="528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3366FF"/>
                </a:solidFill>
                <a:round/>
                <a:headEnd/>
                <a:tailEnd/>
              </a:ln>
            </p:spPr>
          </p:cxnSp>
          <p:cxnSp>
            <p:nvCxnSpPr>
              <p:cNvPr id="20667" name="AutoShape 92"/>
              <p:cNvCxnSpPr>
                <a:cxnSpLocks noChangeShapeType="1"/>
              </p:cNvCxnSpPr>
              <p:nvPr/>
            </p:nvCxnSpPr>
            <p:spPr bwMode="auto">
              <a:xfrm rot="10800000" flipV="1">
                <a:off x="912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3366FF"/>
                </a:solidFill>
                <a:round/>
                <a:headEnd/>
                <a:tailEnd/>
              </a:ln>
            </p:spPr>
          </p:cxnSp>
        </p:grpSp>
        <p:grpSp>
          <p:nvGrpSpPr>
            <p:cNvPr id="20613" name="Group 93"/>
            <p:cNvGrpSpPr>
              <a:grpSpLocks/>
            </p:cNvGrpSpPr>
            <p:nvPr/>
          </p:nvGrpSpPr>
          <p:grpSpPr bwMode="auto">
            <a:xfrm>
              <a:off x="1296" y="2592"/>
              <a:ext cx="768" cy="336"/>
              <a:chOff x="528" y="2592"/>
              <a:chExt cx="768" cy="336"/>
            </a:xfrm>
          </p:grpSpPr>
          <p:cxnSp>
            <p:nvCxnSpPr>
              <p:cNvPr id="20664" name="AutoShape 94"/>
              <p:cNvCxnSpPr>
                <a:cxnSpLocks noChangeShapeType="1"/>
              </p:cNvCxnSpPr>
              <p:nvPr/>
            </p:nvCxnSpPr>
            <p:spPr bwMode="auto">
              <a:xfrm>
                <a:off x="528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3366FF"/>
                </a:solidFill>
                <a:round/>
                <a:headEnd/>
                <a:tailEnd/>
              </a:ln>
            </p:spPr>
          </p:cxnSp>
          <p:cxnSp>
            <p:nvCxnSpPr>
              <p:cNvPr id="20665" name="AutoShape 95"/>
              <p:cNvCxnSpPr>
                <a:cxnSpLocks noChangeShapeType="1"/>
              </p:cNvCxnSpPr>
              <p:nvPr/>
            </p:nvCxnSpPr>
            <p:spPr bwMode="auto">
              <a:xfrm rot="10800000" flipV="1">
                <a:off x="912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3366FF"/>
                </a:solidFill>
                <a:round/>
                <a:headEnd/>
                <a:tailEnd/>
              </a:ln>
            </p:spPr>
          </p:cxnSp>
        </p:grpSp>
        <p:grpSp>
          <p:nvGrpSpPr>
            <p:cNvPr id="20614" name="Group 96"/>
            <p:cNvGrpSpPr>
              <a:grpSpLocks/>
            </p:cNvGrpSpPr>
            <p:nvPr/>
          </p:nvGrpSpPr>
          <p:grpSpPr bwMode="auto">
            <a:xfrm>
              <a:off x="2064" y="2592"/>
              <a:ext cx="768" cy="336"/>
              <a:chOff x="528" y="2592"/>
              <a:chExt cx="768" cy="336"/>
            </a:xfrm>
          </p:grpSpPr>
          <p:cxnSp>
            <p:nvCxnSpPr>
              <p:cNvPr id="20662" name="AutoShape 97"/>
              <p:cNvCxnSpPr>
                <a:cxnSpLocks noChangeShapeType="1"/>
              </p:cNvCxnSpPr>
              <p:nvPr/>
            </p:nvCxnSpPr>
            <p:spPr bwMode="auto">
              <a:xfrm>
                <a:off x="528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3366FF"/>
                </a:solidFill>
                <a:round/>
                <a:headEnd/>
                <a:tailEnd/>
              </a:ln>
            </p:spPr>
          </p:cxnSp>
          <p:cxnSp>
            <p:nvCxnSpPr>
              <p:cNvPr id="20663" name="AutoShape 98"/>
              <p:cNvCxnSpPr>
                <a:cxnSpLocks noChangeShapeType="1"/>
              </p:cNvCxnSpPr>
              <p:nvPr/>
            </p:nvCxnSpPr>
            <p:spPr bwMode="auto">
              <a:xfrm rot="10800000" flipV="1">
                <a:off x="912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3366FF"/>
                </a:solidFill>
                <a:round/>
                <a:headEnd/>
                <a:tailEnd/>
              </a:ln>
            </p:spPr>
          </p:cxnSp>
        </p:grpSp>
        <p:grpSp>
          <p:nvGrpSpPr>
            <p:cNvPr id="20615" name="Group 99"/>
            <p:cNvGrpSpPr>
              <a:grpSpLocks/>
            </p:cNvGrpSpPr>
            <p:nvPr/>
          </p:nvGrpSpPr>
          <p:grpSpPr bwMode="auto">
            <a:xfrm>
              <a:off x="2832" y="2592"/>
              <a:ext cx="768" cy="336"/>
              <a:chOff x="528" y="2592"/>
              <a:chExt cx="768" cy="336"/>
            </a:xfrm>
          </p:grpSpPr>
          <p:cxnSp>
            <p:nvCxnSpPr>
              <p:cNvPr id="20660" name="AutoShape 100"/>
              <p:cNvCxnSpPr>
                <a:cxnSpLocks noChangeShapeType="1"/>
              </p:cNvCxnSpPr>
              <p:nvPr/>
            </p:nvCxnSpPr>
            <p:spPr bwMode="auto">
              <a:xfrm>
                <a:off x="528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3366FF"/>
                </a:solidFill>
                <a:round/>
                <a:headEnd/>
                <a:tailEnd/>
              </a:ln>
            </p:spPr>
          </p:cxnSp>
          <p:cxnSp>
            <p:nvCxnSpPr>
              <p:cNvPr id="20661" name="AutoShape 101"/>
              <p:cNvCxnSpPr>
                <a:cxnSpLocks noChangeShapeType="1"/>
              </p:cNvCxnSpPr>
              <p:nvPr/>
            </p:nvCxnSpPr>
            <p:spPr bwMode="auto">
              <a:xfrm rot="10800000" flipV="1">
                <a:off x="912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3366FF"/>
                </a:solidFill>
                <a:round/>
                <a:headEnd/>
                <a:tailEnd/>
              </a:ln>
            </p:spPr>
          </p:cxnSp>
        </p:grpSp>
        <p:grpSp>
          <p:nvGrpSpPr>
            <p:cNvPr id="20616" name="Group 102"/>
            <p:cNvGrpSpPr>
              <a:grpSpLocks/>
            </p:cNvGrpSpPr>
            <p:nvPr/>
          </p:nvGrpSpPr>
          <p:grpSpPr bwMode="auto">
            <a:xfrm>
              <a:off x="3600" y="2592"/>
              <a:ext cx="768" cy="336"/>
              <a:chOff x="528" y="2592"/>
              <a:chExt cx="768" cy="336"/>
            </a:xfrm>
          </p:grpSpPr>
          <p:cxnSp>
            <p:nvCxnSpPr>
              <p:cNvPr id="20658" name="AutoShape 103"/>
              <p:cNvCxnSpPr>
                <a:cxnSpLocks noChangeShapeType="1"/>
              </p:cNvCxnSpPr>
              <p:nvPr/>
            </p:nvCxnSpPr>
            <p:spPr bwMode="auto">
              <a:xfrm>
                <a:off x="528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3366FF"/>
                </a:solidFill>
                <a:round/>
                <a:headEnd/>
                <a:tailEnd/>
              </a:ln>
            </p:spPr>
          </p:cxnSp>
          <p:cxnSp>
            <p:nvCxnSpPr>
              <p:cNvPr id="20659" name="AutoShape 104"/>
              <p:cNvCxnSpPr>
                <a:cxnSpLocks noChangeShapeType="1"/>
              </p:cNvCxnSpPr>
              <p:nvPr/>
            </p:nvCxnSpPr>
            <p:spPr bwMode="auto">
              <a:xfrm rot="10800000" flipV="1">
                <a:off x="912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3366FF"/>
                </a:solidFill>
                <a:round/>
                <a:headEnd/>
                <a:tailEnd/>
              </a:ln>
            </p:spPr>
          </p:cxnSp>
        </p:grpSp>
        <p:grpSp>
          <p:nvGrpSpPr>
            <p:cNvPr id="20617" name="Group 105"/>
            <p:cNvGrpSpPr>
              <a:grpSpLocks/>
            </p:cNvGrpSpPr>
            <p:nvPr/>
          </p:nvGrpSpPr>
          <p:grpSpPr bwMode="auto">
            <a:xfrm>
              <a:off x="4368" y="2592"/>
              <a:ext cx="768" cy="336"/>
              <a:chOff x="528" y="2592"/>
              <a:chExt cx="768" cy="336"/>
            </a:xfrm>
          </p:grpSpPr>
          <p:cxnSp>
            <p:nvCxnSpPr>
              <p:cNvPr id="20656" name="AutoShape 106"/>
              <p:cNvCxnSpPr>
                <a:cxnSpLocks noChangeShapeType="1"/>
              </p:cNvCxnSpPr>
              <p:nvPr/>
            </p:nvCxnSpPr>
            <p:spPr bwMode="auto">
              <a:xfrm>
                <a:off x="528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3366FF"/>
                </a:solidFill>
                <a:round/>
                <a:headEnd/>
                <a:tailEnd/>
              </a:ln>
            </p:spPr>
          </p:cxnSp>
          <p:cxnSp>
            <p:nvCxnSpPr>
              <p:cNvPr id="20657" name="AutoShape 107"/>
              <p:cNvCxnSpPr>
                <a:cxnSpLocks noChangeShapeType="1"/>
              </p:cNvCxnSpPr>
              <p:nvPr/>
            </p:nvCxnSpPr>
            <p:spPr bwMode="auto">
              <a:xfrm rot="10800000" flipV="1">
                <a:off x="912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3366FF"/>
                </a:solidFill>
                <a:round/>
                <a:headEnd/>
                <a:tailEnd/>
              </a:ln>
            </p:spPr>
          </p:cxnSp>
        </p:grpSp>
      </p:grpSp>
      <p:sp>
        <p:nvSpPr>
          <p:cNvPr id="20496" name="Text Box 108"/>
          <p:cNvSpPr txBox="1">
            <a:spLocks noChangeArrowheads="1"/>
          </p:cNvSpPr>
          <p:nvPr/>
        </p:nvSpPr>
        <p:spPr bwMode="auto">
          <a:xfrm>
            <a:off x="2627313" y="472440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b="1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ru-RU" sz="2400" b="1">
                <a:latin typeface="Times New Roman" pitchFamily="18" charset="0"/>
              </a:rPr>
              <a:t>-МСГ</a:t>
            </a:r>
          </a:p>
        </p:txBody>
      </p:sp>
      <p:sp>
        <p:nvSpPr>
          <p:cNvPr id="20497" name="Line 110"/>
          <p:cNvSpPr>
            <a:spLocks noChangeShapeType="1"/>
          </p:cNvSpPr>
          <p:nvPr/>
        </p:nvSpPr>
        <p:spPr bwMode="auto">
          <a:xfrm>
            <a:off x="5456238" y="40386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498" name="Line 111"/>
          <p:cNvSpPr>
            <a:spLocks noChangeShapeType="1"/>
          </p:cNvSpPr>
          <p:nvPr/>
        </p:nvSpPr>
        <p:spPr bwMode="auto">
          <a:xfrm>
            <a:off x="4859338" y="3141663"/>
            <a:ext cx="0" cy="3048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grpSp>
        <p:nvGrpSpPr>
          <p:cNvPr id="20618" name="Group 112"/>
          <p:cNvGrpSpPr>
            <a:grpSpLocks/>
          </p:cNvGrpSpPr>
          <p:nvPr/>
        </p:nvGrpSpPr>
        <p:grpSpPr bwMode="auto">
          <a:xfrm>
            <a:off x="2027238" y="4495800"/>
            <a:ext cx="2882900" cy="228600"/>
            <a:chOff x="392" y="2928"/>
            <a:chExt cx="5176" cy="192"/>
          </a:xfrm>
        </p:grpSpPr>
        <p:grpSp>
          <p:nvGrpSpPr>
            <p:cNvPr id="20619" name="Group 113"/>
            <p:cNvGrpSpPr>
              <a:grpSpLocks/>
            </p:cNvGrpSpPr>
            <p:nvPr/>
          </p:nvGrpSpPr>
          <p:grpSpPr bwMode="auto">
            <a:xfrm>
              <a:off x="392" y="2928"/>
              <a:ext cx="2584" cy="192"/>
              <a:chOff x="528" y="2592"/>
              <a:chExt cx="4608" cy="336"/>
            </a:xfrm>
          </p:grpSpPr>
          <p:grpSp>
            <p:nvGrpSpPr>
              <p:cNvPr id="20632" name="Group 114"/>
              <p:cNvGrpSpPr>
                <a:grpSpLocks/>
              </p:cNvGrpSpPr>
              <p:nvPr/>
            </p:nvGrpSpPr>
            <p:grpSpPr bwMode="auto">
              <a:xfrm>
                <a:off x="528" y="2592"/>
                <a:ext cx="768" cy="336"/>
                <a:chOff x="528" y="2592"/>
                <a:chExt cx="768" cy="336"/>
              </a:xfrm>
            </p:grpSpPr>
            <p:cxnSp>
              <p:nvCxnSpPr>
                <p:cNvPr id="20648" name="AutoShape 115"/>
                <p:cNvCxnSpPr>
                  <a:cxnSpLocks noChangeShapeType="1"/>
                </p:cNvCxnSpPr>
                <p:nvPr/>
              </p:nvCxnSpPr>
              <p:spPr bwMode="auto">
                <a:xfrm>
                  <a:off x="528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3366FF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649" name="AutoShape 116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912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3366FF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20633" name="Group 117"/>
              <p:cNvGrpSpPr>
                <a:grpSpLocks/>
              </p:cNvGrpSpPr>
              <p:nvPr/>
            </p:nvGrpSpPr>
            <p:grpSpPr bwMode="auto">
              <a:xfrm>
                <a:off x="1296" y="2592"/>
                <a:ext cx="768" cy="336"/>
                <a:chOff x="528" y="2592"/>
                <a:chExt cx="768" cy="336"/>
              </a:xfrm>
            </p:grpSpPr>
            <p:cxnSp>
              <p:nvCxnSpPr>
                <p:cNvPr id="20646" name="AutoShape 118"/>
                <p:cNvCxnSpPr>
                  <a:cxnSpLocks noChangeShapeType="1"/>
                </p:cNvCxnSpPr>
                <p:nvPr/>
              </p:nvCxnSpPr>
              <p:spPr bwMode="auto">
                <a:xfrm>
                  <a:off x="528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3366FF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647" name="AutoShape 119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912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3366FF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20634" name="Group 120"/>
              <p:cNvGrpSpPr>
                <a:grpSpLocks/>
              </p:cNvGrpSpPr>
              <p:nvPr/>
            </p:nvGrpSpPr>
            <p:grpSpPr bwMode="auto">
              <a:xfrm>
                <a:off x="2064" y="2592"/>
                <a:ext cx="768" cy="336"/>
                <a:chOff x="528" y="2592"/>
                <a:chExt cx="768" cy="336"/>
              </a:xfrm>
            </p:grpSpPr>
            <p:cxnSp>
              <p:nvCxnSpPr>
                <p:cNvPr id="20644" name="AutoShape 121"/>
                <p:cNvCxnSpPr>
                  <a:cxnSpLocks noChangeShapeType="1"/>
                </p:cNvCxnSpPr>
                <p:nvPr/>
              </p:nvCxnSpPr>
              <p:spPr bwMode="auto">
                <a:xfrm>
                  <a:off x="528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3366FF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645" name="AutoShape 122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912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3366FF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20635" name="Group 123"/>
              <p:cNvGrpSpPr>
                <a:grpSpLocks/>
              </p:cNvGrpSpPr>
              <p:nvPr/>
            </p:nvGrpSpPr>
            <p:grpSpPr bwMode="auto">
              <a:xfrm>
                <a:off x="2832" y="2592"/>
                <a:ext cx="768" cy="336"/>
                <a:chOff x="528" y="2592"/>
                <a:chExt cx="768" cy="336"/>
              </a:xfrm>
            </p:grpSpPr>
            <p:cxnSp>
              <p:nvCxnSpPr>
                <p:cNvPr id="20642" name="AutoShape 124"/>
                <p:cNvCxnSpPr>
                  <a:cxnSpLocks noChangeShapeType="1"/>
                </p:cNvCxnSpPr>
                <p:nvPr/>
              </p:nvCxnSpPr>
              <p:spPr bwMode="auto">
                <a:xfrm>
                  <a:off x="528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3366FF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643" name="AutoShape 125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912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3366FF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20636" name="Group 126"/>
              <p:cNvGrpSpPr>
                <a:grpSpLocks/>
              </p:cNvGrpSpPr>
              <p:nvPr/>
            </p:nvGrpSpPr>
            <p:grpSpPr bwMode="auto">
              <a:xfrm>
                <a:off x="3600" y="2592"/>
                <a:ext cx="768" cy="336"/>
                <a:chOff x="528" y="2592"/>
                <a:chExt cx="768" cy="336"/>
              </a:xfrm>
            </p:grpSpPr>
            <p:cxnSp>
              <p:nvCxnSpPr>
                <p:cNvPr id="20640" name="AutoShape 127"/>
                <p:cNvCxnSpPr>
                  <a:cxnSpLocks noChangeShapeType="1"/>
                </p:cNvCxnSpPr>
                <p:nvPr/>
              </p:nvCxnSpPr>
              <p:spPr bwMode="auto">
                <a:xfrm>
                  <a:off x="528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3366FF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641" name="AutoShape 128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912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3366FF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20637" name="Group 129"/>
              <p:cNvGrpSpPr>
                <a:grpSpLocks/>
              </p:cNvGrpSpPr>
              <p:nvPr/>
            </p:nvGrpSpPr>
            <p:grpSpPr bwMode="auto">
              <a:xfrm>
                <a:off x="4368" y="2592"/>
                <a:ext cx="768" cy="336"/>
                <a:chOff x="528" y="2592"/>
                <a:chExt cx="768" cy="336"/>
              </a:xfrm>
            </p:grpSpPr>
            <p:cxnSp>
              <p:nvCxnSpPr>
                <p:cNvPr id="20638" name="AutoShape 130"/>
                <p:cNvCxnSpPr>
                  <a:cxnSpLocks noChangeShapeType="1"/>
                </p:cNvCxnSpPr>
                <p:nvPr/>
              </p:nvCxnSpPr>
              <p:spPr bwMode="auto">
                <a:xfrm>
                  <a:off x="528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3366FF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639" name="AutoShape 131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912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3366FF"/>
                  </a:solidFill>
                  <a:round/>
                  <a:headEnd/>
                  <a:tailEnd/>
                </a:ln>
              </p:spPr>
            </p:cxnSp>
          </p:grpSp>
        </p:grpSp>
        <p:grpSp>
          <p:nvGrpSpPr>
            <p:cNvPr id="20650" name="Group 132"/>
            <p:cNvGrpSpPr>
              <a:grpSpLocks/>
            </p:cNvGrpSpPr>
            <p:nvPr/>
          </p:nvGrpSpPr>
          <p:grpSpPr bwMode="auto">
            <a:xfrm>
              <a:off x="2984" y="2928"/>
              <a:ext cx="2584" cy="192"/>
              <a:chOff x="528" y="2592"/>
              <a:chExt cx="4608" cy="336"/>
            </a:xfrm>
          </p:grpSpPr>
          <p:grpSp>
            <p:nvGrpSpPr>
              <p:cNvPr id="20651" name="Group 133"/>
              <p:cNvGrpSpPr>
                <a:grpSpLocks/>
              </p:cNvGrpSpPr>
              <p:nvPr/>
            </p:nvGrpSpPr>
            <p:grpSpPr bwMode="auto">
              <a:xfrm>
                <a:off x="528" y="2592"/>
                <a:ext cx="768" cy="336"/>
                <a:chOff x="528" y="2592"/>
                <a:chExt cx="768" cy="336"/>
              </a:xfrm>
            </p:grpSpPr>
            <p:cxnSp>
              <p:nvCxnSpPr>
                <p:cNvPr id="20630" name="AutoShape 134"/>
                <p:cNvCxnSpPr>
                  <a:cxnSpLocks noChangeShapeType="1"/>
                </p:cNvCxnSpPr>
                <p:nvPr/>
              </p:nvCxnSpPr>
              <p:spPr bwMode="auto">
                <a:xfrm>
                  <a:off x="528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3366FF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631" name="AutoShape 135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912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3366FF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20652" name="Group 136"/>
              <p:cNvGrpSpPr>
                <a:grpSpLocks/>
              </p:cNvGrpSpPr>
              <p:nvPr/>
            </p:nvGrpSpPr>
            <p:grpSpPr bwMode="auto">
              <a:xfrm>
                <a:off x="1296" y="2592"/>
                <a:ext cx="768" cy="336"/>
                <a:chOff x="528" y="2592"/>
                <a:chExt cx="768" cy="336"/>
              </a:xfrm>
            </p:grpSpPr>
            <p:cxnSp>
              <p:nvCxnSpPr>
                <p:cNvPr id="20628" name="AutoShape 137"/>
                <p:cNvCxnSpPr>
                  <a:cxnSpLocks noChangeShapeType="1"/>
                </p:cNvCxnSpPr>
                <p:nvPr/>
              </p:nvCxnSpPr>
              <p:spPr bwMode="auto">
                <a:xfrm>
                  <a:off x="528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3366FF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629" name="AutoShape 138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912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3366FF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20653" name="Group 139"/>
              <p:cNvGrpSpPr>
                <a:grpSpLocks/>
              </p:cNvGrpSpPr>
              <p:nvPr/>
            </p:nvGrpSpPr>
            <p:grpSpPr bwMode="auto">
              <a:xfrm>
                <a:off x="2064" y="2592"/>
                <a:ext cx="768" cy="336"/>
                <a:chOff x="528" y="2592"/>
                <a:chExt cx="768" cy="336"/>
              </a:xfrm>
            </p:grpSpPr>
            <p:cxnSp>
              <p:nvCxnSpPr>
                <p:cNvPr id="20626" name="AutoShape 140"/>
                <p:cNvCxnSpPr>
                  <a:cxnSpLocks noChangeShapeType="1"/>
                </p:cNvCxnSpPr>
                <p:nvPr/>
              </p:nvCxnSpPr>
              <p:spPr bwMode="auto">
                <a:xfrm>
                  <a:off x="528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3366FF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627" name="AutoShape 141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912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3366FF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20654" name="Group 142"/>
              <p:cNvGrpSpPr>
                <a:grpSpLocks/>
              </p:cNvGrpSpPr>
              <p:nvPr/>
            </p:nvGrpSpPr>
            <p:grpSpPr bwMode="auto">
              <a:xfrm>
                <a:off x="2832" y="2592"/>
                <a:ext cx="768" cy="336"/>
                <a:chOff x="528" y="2592"/>
                <a:chExt cx="768" cy="336"/>
              </a:xfrm>
            </p:grpSpPr>
            <p:cxnSp>
              <p:nvCxnSpPr>
                <p:cNvPr id="20624" name="AutoShape 143"/>
                <p:cNvCxnSpPr>
                  <a:cxnSpLocks noChangeShapeType="1"/>
                </p:cNvCxnSpPr>
                <p:nvPr/>
              </p:nvCxnSpPr>
              <p:spPr bwMode="auto">
                <a:xfrm>
                  <a:off x="528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3366FF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625" name="AutoShape 144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912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3366FF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20655" name="Group 145"/>
              <p:cNvGrpSpPr>
                <a:grpSpLocks/>
              </p:cNvGrpSpPr>
              <p:nvPr/>
            </p:nvGrpSpPr>
            <p:grpSpPr bwMode="auto">
              <a:xfrm>
                <a:off x="3600" y="2592"/>
                <a:ext cx="768" cy="336"/>
                <a:chOff x="528" y="2592"/>
                <a:chExt cx="768" cy="336"/>
              </a:xfrm>
            </p:grpSpPr>
            <p:cxnSp>
              <p:nvCxnSpPr>
                <p:cNvPr id="20622" name="AutoShape 146"/>
                <p:cNvCxnSpPr>
                  <a:cxnSpLocks noChangeShapeType="1"/>
                </p:cNvCxnSpPr>
                <p:nvPr/>
              </p:nvCxnSpPr>
              <p:spPr bwMode="auto">
                <a:xfrm>
                  <a:off x="528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3366FF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623" name="AutoShape 147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912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3366FF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20668" name="Group 148"/>
              <p:cNvGrpSpPr>
                <a:grpSpLocks/>
              </p:cNvGrpSpPr>
              <p:nvPr/>
            </p:nvGrpSpPr>
            <p:grpSpPr bwMode="auto">
              <a:xfrm>
                <a:off x="4368" y="2592"/>
                <a:ext cx="768" cy="336"/>
                <a:chOff x="528" y="2592"/>
                <a:chExt cx="768" cy="336"/>
              </a:xfrm>
            </p:grpSpPr>
            <p:cxnSp>
              <p:nvCxnSpPr>
                <p:cNvPr id="20620" name="AutoShape 149"/>
                <p:cNvCxnSpPr>
                  <a:cxnSpLocks noChangeShapeType="1"/>
                </p:cNvCxnSpPr>
                <p:nvPr/>
              </p:nvCxnSpPr>
              <p:spPr bwMode="auto">
                <a:xfrm>
                  <a:off x="528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3366FF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621" name="AutoShape 150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912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3366FF"/>
                  </a:solidFill>
                  <a:round/>
                  <a:headEnd/>
                  <a:tailEnd/>
                </a:ln>
              </p:spPr>
            </p:cxnSp>
          </p:grpSp>
        </p:grpSp>
      </p:grpSp>
      <p:grpSp>
        <p:nvGrpSpPr>
          <p:cNvPr id="20669" name="Group 151"/>
          <p:cNvGrpSpPr>
            <a:grpSpLocks/>
          </p:cNvGrpSpPr>
          <p:nvPr/>
        </p:nvGrpSpPr>
        <p:grpSpPr bwMode="auto">
          <a:xfrm>
            <a:off x="4986338" y="4495800"/>
            <a:ext cx="1439862" cy="228600"/>
            <a:chOff x="528" y="2592"/>
            <a:chExt cx="4608" cy="336"/>
          </a:xfrm>
        </p:grpSpPr>
        <p:grpSp>
          <p:nvGrpSpPr>
            <p:cNvPr id="20670" name="Group 152"/>
            <p:cNvGrpSpPr>
              <a:grpSpLocks/>
            </p:cNvGrpSpPr>
            <p:nvPr/>
          </p:nvGrpSpPr>
          <p:grpSpPr bwMode="auto">
            <a:xfrm>
              <a:off x="528" y="2592"/>
              <a:ext cx="768" cy="336"/>
              <a:chOff x="528" y="2592"/>
              <a:chExt cx="768" cy="336"/>
            </a:xfrm>
          </p:grpSpPr>
          <p:cxnSp>
            <p:nvCxnSpPr>
              <p:cNvPr id="20610" name="AutoShape 153"/>
              <p:cNvCxnSpPr>
                <a:cxnSpLocks noChangeShapeType="1"/>
              </p:cNvCxnSpPr>
              <p:nvPr/>
            </p:nvCxnSpPr>
            <p:spPr bwMode="auto">
              <a:xfrm>
                <a:off x="528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20611" name="AutoShape 154"/>
              <p:cNvCxnSpPr>
                <a:cxnSpLocks noChangeShapeType="1"/>
              </p:cNvCxnSpPr>
              <p:nvPr/>
            </p:nvCxnSpPr>
            <p:spPr bwMode="auto">
              <a:xfrm rot="10800000" flipV="1">
                <a:off x="912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  <p:grpSp>
          <p:nvGrpSpPr>
            <p:cNvPr id="20671" name="Group 155"/>
            <p:cNvGrpSpPr>
              <a:grpSpLocks/>
            </p:cNvGrpSpPr>
            <p:nvPr/>
          </p:nvGrpSpPr>
          <p:grpSpPr bwMode="auto">
            <a:xfrm>
              <a:off x="1296" y="2592"/>
              <a:ext cx="768" cy="336"/>
              <a:chOff x="528" y="2592"/>
              <a:chExt cx="768" cy="336"/>
            </a:xfrm>
          </p:grpSpPr>
          <p:cxnSp>
            <p:nvCxnSpPr>
              <p:cNvPr id="20608" name="AutoShape 156"/>
              <p:cNvCxnSpPr>
                <a:cxnSpLocks noChangeShapeType="1"/>
              </p:cNvCxnSpPr>
              <p:nvPr/>
            </p:nvCxnSpPr>
            <p:spPr bwMode="auto">
              <a:xfrm>
                <a:off x="528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20609" name="AutoShape 157"/>
              <p:cNvCxnSpPr>
                <a:cxnSpLocks noChangeShapeType="1"/>
              </p:cNvCxnSpPr>
              <p:nvPr/>
            </p:nvCxnSpPr>
            <p:spPr bwMode="auto">
              <a:xfrm rot="10800000" flipV="1">
                <a:off x="912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  <p:grpSp>
          <p:nvGrpSpPr>
            <p:cNvPr id="20672" name="Group 158"/>
            <p:cNvGrpSpPr>
              <a:grpSpLocks/>
            </p:cNvGrpSpPr>
            <p:nvPr/>
          </p:nvGrpSpPr>
          <p:grpSpPr bwMode="auto">
            <a:xfrm>
              <a:off x="2064" y="2592"/>
              <a:ext cx="768" cy="336"/>
              <a:chOff x="528" y="2592"/>
              <a:chExt cx="768" cy="336"/>
            </a:xfrm>
          </p:grpSpPr>
          <p:cxnSp>
            <p:nvCxnSpPr>
              <p:cNvPr id="20606" name="AutoShape 159"/>
              <p:cNvCxnSpPr>
                <a:cxnSpLocks noChangeShapeType="1"/>
              </p:cNvCxnSpPr>
              <p:nvPr/>
            </p:nvCxnSpPr>
            <p:spPr bwMode="auto">
              <a:xfrm>
                <a:off x="528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20607" name="AutoShape 160"/>
              <p:cNvCxnSpPr>
                <a:cxnSpLocks noChangeShapeType="1"/>
              </p:cNvCxnSpPr>
              <p:nvPr/>
            </p:nvCxnSpPr>
            <p:spPr bwMode="auto">
              <a:xfrm rot="10800000" flipV="1">
                <a:off x="912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  <p:grpSp>
          <p:nvGrpSpPr>
            <p:cNvPr id="20673" name="Group 161"/>
            <p:cNvGrpSpPr>
              <a:grpSpLocks/>
            </p:cNvGrpSpPr>
            <p:nvPr/>
          </p:nvGrpSpPr>
          <p:grpSpPr bwMode="auto">
            <a:xfrm>
              <a:off x="2832" y="2592"/>
              <a:ext cx="768" cy="336"/>
              <a:chOff x="528" y="2592"/>
              <a:chExt cx="768" cy="336"/>
            </a:xfrm>
          </p:grpSpPr>
          <p:cxnSp>
            <p:nvCxnSpPr>
              <p:cNvPr id="20604" name="AutoShape 162"/>
              <p:cNvCxnSpPr>
                <a:cxnSpLocks noChangeShapeType="1"/>
              </p:cNvCxnSpPr>
              <p:nvPr/>
            </p:nvCxnSpPr>
            <p:spPr bwMode="auto">
              <a:xfrm>
                <a:off x="528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20605" name="AutoShape 163"/>
              <p:cNvCxnSpPr>
                <a:cxnSpLocks noChangeShapeType="1"/>
              </p:cNvCxnSpPr>
              <p:nvPr/>
            </p:nvCxnSpPr>
            <p:spPr bwMode="auto">
              <a:xfrm rot="10800000" flipV="1">
                <a:off x="912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  <p:grpSp>
          <p:nvGrpSpPr>
            <p:cNvPr id="20674" name="Group 164"/>
            <p:cNvGrpSpPr>
              <a:grpSpLocks/>
            </p:cNvGrpSpPr>
            <p:nvPr/>
          </p:nvGrpSpPr>
          <p:grpSpPr bwMode="auto">
            <a:xfrm>
              <a:off x="3600" y="2592"/>
              <a:ext cx="768" cy="336"/>
              <a:chOff x="528" y="2592"/>
              <a:chExt cx="768" cy="336"/>
            </a:xfrm>
          </p:grpSpPr>
          <p:cxnSp>
            <p:nvCxnSpPr>
              <p:cNvPr id="20602" name="AutoShape 165"/>
              <p:cNvCxnSpPr>
                <a:cxnSpLocks noChangeShapeType="1"/>
              </p:cNvCxnSpPr>
              <p:nvPr/>
            </p:nvCxnSpPr>
            <p:spPr bwMode="auto">
              <a:xfrm>
                <a:off x="528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20603" name="AutoShape 166"/>
              <p:cNvCxnSpPr>
                <a:cxnSpLocks noChangeShapeType="1"/>
              </p:cNvCxnSpPr>
              <p:nvPr/>
            </p:nvCxnSpPr>
            <p:spPr bwMode="auto">
              <a:xfrm rot="10800000" flipV="1">
                <a:off x="912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  <p:grpSp>
          <p:nvGrpSpPr>
            <p:cNvPr id="20675" name="Group 167"/>
            <p:cNvGrpSpPr>
              <a:grpSpLocks/>
            </p:cNvGrpSpPr>
            <p:nvPr/>
          </p:nvGrpSpPr>
          <p:grpSpPr bwMode="auto">
            <a:xfrm>
              <a:off x="4368" y="2592"/>
              <a:ext cx="768" cy="336"/>
              <a:chOff x="528" y="2592"/>
              <a:chExt cx="768" cy="336"/>
            </a:xfrm>
          </p:grpSpPr>
          <p:cxnSp>
            <p:nvCxnSpPr>
              <p:cNvPr id="20600" name="AutoShape 168"/>
              <p:cNvCxnSpPr>
                <a:cxnSpLocks noChangeShapeType="1"/>
              </p:cNvCxnSpPr>
              <p:nvPr/>
            </p:nvCxnSpPr>
            <p:spPr bwMode="auto">
              <a:xfrm>
                <a:off x="528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20601" name="AutoShape 169"/>
              <p:cNvCxnSpPr>
                <a:cxnSpLocks noChangeShapeType="1"/>
              </p:cNvCxnSpPr>
              <p:nvPr/>
            </p:nvCxnSpPr>
            <p:spPr bwMode="auto">
              <a:xfrm rot="10800000" flipV="1">
                <a:off x="912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20501" name="Text Box 170"/>
          <p:cNvSpPr txBox="1">
            <a:spLocks noChangeArrowheads="1"/>
          </p:cNvSpPr>
          <p:nvPr/>
        </p:nvSpPr>
        <p:spPr bwMode="auto">
          <a:xfrm>
            <a:off x="1835150" y="3933825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N-</a:t>
            </a:r>
            <a:r>
              <a:rPr lang="ru-RU" sz="2400" b="1">
                <a:latin typeface="Times New Roman" pitchFamily="18" charset="0"/>
              </a:rPr>
              <a:t>концевой участок</a:t>
            </a:r>
          </a:p>
        </p:txBody>
      </p:sp>
      <p:sp>
        <p:nvSpPr>
          <p:cNvPr id="20502" name="Text Box 171"/>
          <p:cNvSpPr txBox="1">
            <a:spLocks noChangeArrowheads="1"/>
          </p:cNvSpPr>
          <p:nvPr/>
        </p:nvSpPr>
        <p:spPr bwMode="auto">
          <a:xfrm>
            <a:off x="5580063" y="3933825"/>
            <a:ext cx="220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b="1"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ru-RU" sz="2400" b="1">
                <a:latin typeface="Times New Roman" pitchFamily="18" charset="0"/>
              </a:rPr>
              <a:t>-липотропин</a:t>
            </a:r>
          </a:p>
        </p:txBody>
      </p:sp>
      <p:sp>
        <p:nvSpPr>
          <p:cNvPr id="20503" name="Line 172"/>
          <p:cNvSpPr>
            <a:spLocks noChangeShapeType="1"/>
          </p:cNvSpPr>
          <p:nvPr/>
        </p:nvSpPr>
        <p:spPr bwMode="auto">
          <a:xfrm>
            <a:off x="4541838" y="48006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grpSp>
        <p:nvGrpSpPr>
          <p:cNvPr id="20688" name="Group 173"/>
          <p:cNvGrpSpPr>
            <a:grpSpLocks/>
          </p:cNvGrpSpPr>
          <p:nvPr/>
        </p:nvGrpSpPr>
        <p:grpSpPr bwMode="auto">
          <a:xfrm>
            <a:off x="2039938" y="5257800"/>
            <a:ext cx="2882900" cy="228600"/>
            <a:chOff x="392" y="2928"/>
            <a:chExt cx="5176" cy="192"/>
          </a:xfrm>
        </p:grpSpPr>
        <p:grpSp>
          <p:nvGrpSpPr>
            <p:cNvPr id="20689" name="Group 174"/>
            <p:cNvGrpSpPr>
              <a:grpSpLocks/>
            </p:cNvGrpSpPr>
            <p:nvPr/>
          </p:nvGrpSpPr>
          <p:grpSpPr bwMode="auto">
            <a:xfrm>
              <a:off x="392" y="2928"/>
              <a:ext cx="2584" cy="192"/>
              <a:chOff x="528" y="2592"/>
              <a:chExt cx="4608" cy="336"/>
            </a:xfrm>
          </p:grpSpPr>
          <p:grpSp>
            <p:nvGrpSpPr>
              <p:cNvPr id="20690" name="Group 175"/>
              <p:cNvGrpSpPr>
                <a:grpSpLocks/>
              </p:cNvGrpSpPr>
              <p:nvPr/>
            </p:nvGrpSpPr>
            <p:grpSpPr bwMode="auto">
              <a:xfrm>
                <a:off x="528" y="2592"/>
                <a:ext cx="768" cy="336"/>
                <a:chOff x="528" y="2592"/>
                <a:chExt cx="768" cy="336"/>
              </a:xfrm>
            </p:grpSpPr>
            <p:cxnSp>
              <p:nvCxnSpPr>
                <p:cNvPr id="20592" name="AutoShape 176"/>
                <p:cNvCxnSpPr>
                  <a:cxnSpLocks noChangeShapeType="1"/>
                </p:cNvCxnSpPr>
                <p:nvPr/>
              </p:nvCxnSpPr>
              <p:spPr bwMode="auto">
                <a:xfrm>
                  <a:off x="528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593" name="AutoShape 177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912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20691" name="Group 178"/>
              <p:cNvGrpSpPr>
                <a:grpSpLocks/>
              </p:cNvGrpSpPr>
              <p:nvPr/>
            </p:nvGrpSpPr>
            <p:grpSpPr bwMode="auto">
              <a:xfrm>
                <a:off x="1296" y="2592"/>
                <a:ext cx="768" cy="336"/>
                <a:chOff x="528" y="2592"/>
                <a:chExt cx="768" cy="336"/>
              </a:xfrm>
            </p:grpSpPr>
            <p:cxnSp>
              <p:nvCxnSpPr>
                <p:cNvPr id="20590" name="AutoShape 179"/>
                <p:cNvCxnSpPr>
                  <a:cxnSpLocks noChangeShapeType="1"/>
                </p:cNvCxnSpPr>
                <p:nvPr/>
              </p:nvCxnSpPr>
              <p:spPr bwMode="auto">
                <a:xfrm>
                  <a:off x="528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591" name="AutoShape 180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912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20692" name="Group 181"/>
              <p:cNvGrpSpPr>
                <a:grpSpLocks/>
              </p:cNvGrpSpPr>
              <p:nvPr/>
            </p:nvGrpSpPr>
            <p:grpSpPr bwMode="auto">
              <a:xfrm>
                <a:off x="2064" y="2592"/>
                <a:ext cx="768" cy="336"/>
                <a:chOff x="528" y="2592"/>
                <a:chExt cx="768" cy="336"/>
              </a:xfrm>
            </p:grpSpPr>
            <p:cxnSp>
              <p:nvCxnSpPr>
                <p:cNvPr id="20588" name="AutoShape 182"/>
                <p:cNvCxnSpPr>
                  <a:cxnSpLocks noChangeShapeType="1"/>
                </p:cNvCxnSpPr>
                <p:nvPr/>
              </p:nvCxnSpPr>
              <p:spPr bwMode="auto">
                <a:xfrm>
                  <a:off x="528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589" name="AutoShape 183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912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20693" name="Group 184"/>
              <p:cNvGrpSpPr>
                <a:grpSpLocks/>
              </p:cNvGrpSpPr>
              <p:nvPr/>
            </p:nvGrpSpPr>
            <p:grpSpPr bwMode="auto">
              <a:xfrm>
                <a:off x="2832" y="2592"/>
                <a:ext cx="768" cy="336"/>
                <a:chOff x="528" y="2592"/>
                <a:chExt cx="768" cy="336"/>
              </a:xfrm>
            </p:grpSpPr>
            <p:cxnSp>
              <p:nvCxnSpPr>
                <p:cNvPr id="20586" name="AutoShape 185"/>
                <p:cNvCxnSpPr>
                  <a:cxnSpLocks noChangeShapeType="1"/>
                </p:cNvCxnSpPr>
                <p:nvPr/>
              </p:nvCxnSpPr>
              <p:spPr bwMode="auto">
                <a:xfrm>
                  <a:off x="528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587" name="AutoShape 186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912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20480" name="Group 187"/>
              <p:cNvGrpSpPr>
                <a:grpSpLocks/>
              </p:cNvGrpSpPr>
              <p:nvPr/>
            </p:nvGrpSpPr>
            <p:grpSpPr bwMode="auto">
              <a:xfrm>
                <a:off x="3600" y="2592"/>
                <a:ext cx="768" cy="336"/>
                <a:chOff x="528" y="2592"/>
                <a:chExt cx="768" cy="336"/>
              </a:xfrm>
            </p:grpSpPr>
            <p:cxnSp>
              <p:nvCxnSpPr>
                <p:cNvPr id="20584" name="AutoShape 188"/>
                <p:cNvCxnSpPr>
                  <a:cxnSpLocks noChangeShapeType="1"/>
                </p:cNvCxnSpPr>
                <p:nvPr/>
              </p:nvCxnSpPr>
              <p:spPr bwMode="auto">
                <a:xfrm>
                  <a:off x="528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585" name="AutoShape 189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912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20481" name="Group 190"/>
              <p:cNvGrpSpPr>
                <a:grpSpLocks/>
              </p:cNvGrpSpPr>
              <p:nvPr/>
            </p:nvGrpSpPr>
            <p:grpSpPr bwMode="auto">
              <a:xfrm>
                <a:off x="4368" y="2592"/>
                <a:ext cx="768" cy="336"/>
                <a:chOff x="528" y="2592"/>
                <a:chExt cx="768" cy="336"/>
              </a:xfrm>
            </p:grpSpPr>
            <p:cxnSp>
              <p:nvCxnSpPr>
                <p:cNvPr id="20582" name="AutoShape 191"/>
                <p:cNvCxnSpPr>
                  <a:cxnSpLocks noChangeShapeType="1"/>
                </p:cNvCxnSpPr>
                <p:nvPr/>
              </p:nvCxnSpPr>
              <p:spPr bwMode="auto">
                <a:xfrm>
                  <a:off x="528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583" name="AutoShape 192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912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</p:grpSp>
        <p:grpSp>
          <p:nvGrpSpPr>
            <p:cNvPr id="20483" name="Group 193"/>
            <p:cNvGrpSpPr>
              <a:grpSpLocks/>
            </p:cNvGrpSpPr>
            <p:nvPr/>
          </p:nvGrpSpPr>
          <p:grpSpPr bwMode="auto">
            <a:xfrm>
              <a:off x="2984" y="2928"/>
              <a:ext cx="2584" cy="192"/>
              <a:chOff x="528" y="2592"/>
              <a:chExt cx="4608" cy="336"/>
            </a:xfrm>
          </p:grpSpPr>
          <p:grpSp>
            <p:nvGrpSpPr>
              <p:cNvPr id="20486" name="Group 194"/>
              <p:cNvGrpSpPr>
                <a:grpSpLocks/>
              </p:cNvGrpSpPr>
              <p:nvPr/>
            </p:nvGrpSpPr>
            <p:grpSpPr bwMode="auto">
              <a:xfrm>
                <a:off x="528" y="2592"/>
                <a:ext cx="768" cy="336"/>
                <a:chOff x="528" y="2592"/>
                <a:chExt cx="768" cy="336"/>
              </a:xfrm>
            </p:grpSpPr>
            <p:cxnSp>
              <p:nvCxnSpPr>
                <p:cNvPr id="20574" name="AutoShape 195"/>
                <p:cNvCxnSpPr>
                  <a:cxnSpLocks noChangeShapeType="1"/>
                </p:cNvCxnSpPr>
                <p:nvPr/>
              </p:nvCxnSpPr>
              <p:spPr bwMode="auto">
                <a:xfrm>
                  <a:off x="528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575" name="AutoShape 196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912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20494" name="Group 197"/>
              <p:cNvGrpSpPr>
                <a:grpSpLocks/>
              </p:cNvGrpSpPr>
              <p:nvPr/>
            </p:nvGrpSpPr>
            <p:grpSpPr bwMode="auto">
              <a:xfrm>
                <a:off x="1296" y="2592"/>
                <a:ext cx="768" cy="336"/>
                <a:chOff x="528" y="2592"/>
                <a:chExt cx="768" cy="336"/>
              </a:xfrm>
            </p:grpSpPr>
            <p:cxnSp>
              <p:nvCxnSpPr>
                <p:cNvPr id="20572" name="AutoShape 198"/>
                <p:cNvCxnSpPr>
                  <a:cxnSpLocks noChangeShapeType="1"/>
                </p:cNvCxnSpPr>
                <p:nvPr/>
              </p:nvCxnSpPr>
              <p:spPr bwMode="auto">
                <a:xfrm>
                  <a:off x="528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573" name="AutoShape 199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912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20495" name="Group 200"/>
              <p:cNvGrpSpPr>
                <a:grpSpLocks/>
              </p:cNvGrpSpPr>
              <p:nvPr/>
            </p:nvGrpSpPr>
            <p:grpSpPr bwMode="auto">
              <a:xfrm>
                <a:off x="2064" y="2592"/>
                <a:ext cx="768" cy="336"/>
                <a:chOff x="528" y="2592"/>
                <a:chExt cx="768" cy="336"/>
              </a:xfrm>
            </p:grpSpPr>
            <p:cxnSp>
              <p:nvCxnSpPr>
                <p:cNvPr id="20570" name="AutoShape 201"/>
                <p:cNvCxnSpPr>
                  <a:cxnSpLocks noChangeShapeType="1"/>
                </p:cNvCxnSpPr>
                <p:nvPr/>
              </p:nvCxnSpPr>
              <p:spPr bwMode="auto">
                <a:xfrm>
                  <a:off x="528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571" name="AutoShape 202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912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20499" name="Group 203"/>
              <p:cNvGrpSpPr>
                <a:grpSpLocks/>
              </p:cNvGrpSpPr>
              <p:nvPr/>
            </p:nvGrpSpPr>
            <p:grpSpPr bwMode="auto">
              <a:xfrm>
                <a:off x="2832" y="2592"/>
                <a:ext cx="768" cy="336"/>
                <a:chOff x="528" y="2592"/>
                <a:chExt cx="768" cy="336"/>
              </a:xfrm>
            </p:grpSpPr>
            <p:cxnSp>
              <p:nvCxnSpPr>
                <p:cNvPr id="20568" name="AutoShape 204"/>
                <p:cNvCxnSpPr>
                  <a:cxnSpLocks noChangeShapeType="1"/>
                </p:cNvCxnSpPr>
                <p:nvPr/>
              </p:nvCxnSpPr>
              <p:spPr bwMode="auto">
                <a:xfrm>
                  <a:off x="528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569" name="AutoShape 205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912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20500" name="Group 206"/>
              <p:cNvGrpSpPr>
                <a:grpSpLocks/>
              </p:cNvGrpSpPr>
              <p:nvPr/>
            </p:nvGrpSpPr>
            <p:grpSpPr bwMode="auto">
              <a:xfrm>
                <a:off x="3600" y="2592"/>
                <a:ext cx="768" cy="336"/>
                <a:chOff x="528" y="2592"/>
                <a:chExt cx="768" cy="336"/>
              </a:xfrm>
            </p:grpSpPr>
            <p:cxnSp>
              <p:nvCxnSpPr>
                <p:cNvPr id="20566" name="AutoShape 207"/>
                <p:cNvCxnSpPr>
                  <a:cxnSpLocks noChangeShapeType="1"/>
                </p:cNvCxnSpPr>
                <p:nvPr/>
              </p:nvCxnSpPr>
              <p:spPr bwMode="auto">
                <a:xfrm>
                  <a:off x="528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567" name="AutoShape 208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912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20504" name="Group 209"/>
              <p:cNvGrpSpPr>
                <a:grpSpLocks/>
              </p:cNvGrpSpPr>
              <p:nvPr/>
            </p:nvGrpSpPr>
            <p:grpSpPr bwMode="auto">
              <a:xfrm>
                <a:off x="4368" y="2592"/>
                <a:ext cx="768" cy="336"/>
                <a:chOff x="528" y="2592"/>
                <a:chExt cx="768" cy="336"/>
              </a:xfrm>
            </p:grpSpPr>
            <p:cxnSp>
              <p:nvCxnSpPr>
                <p:cNvPr id="20564" name="AutoShape 210"/>
                <p:cNvCxnSpPr>
                  <a:cxnSpLocks noChangeShapeType="1"/>
                </p:cNvCxnSpPr>
                <p:nvPr/>
              </p:nvCxnSpPr>
              <p:spPr bwMode="auto">
                <a:xfrm>
                  <a:off x="528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565" name="AutoShape 211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912" y="2592"/>
                  <a:ext cx="384" cy="336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</p:grpSp>
      </p:grpSp>
      <p:sp>
        <p:nvSpPr>
          <p:cNvPr id="20505" name="Text Box 212"/>
          <p:cNvSpPr txBox="1">
            <a:spLocks noChangeArrowheads="1"/>
          </p:cNvSpPr>
          <p:nvPr/>
        </p:nvSpPr>
        <p:spPr bwMode="auto">
          <a:xfrm>
            <a:off x="2627313" y="5516563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latin typeface="Times New Roman" pitchFamily="18" charset="0"/>
              </a:rPr>
              <a:t>АКТГ</a:t>
            </a:r>
          </a:p>
        </p:txBody>
      </p:sp>
      <p:grpSp>
        <p:nvGrpSpPr>
          <p:cNvPr id="20506" name="Group 213"/>
          <p:cNvGrpSpPr>
            <a:grpSpLocks/>
          </p:cNvGrpSpPr>
          <p:nvPr/>
        </p:nvGrpSpPr>
        <p:grpSpPr bwMode="auto">
          <a:xfrm>
            <a:off x="3551238" y="6172200"/>
            <a:ext cx="1439862" cy="228600"/>
            <a:chOff x="528" y="2592"/>
            <a:chExt cx="4608" cy="336"/>
          </a:xfrm>
        </p:grpSpPr>
        <p:grpSp>
          <p:nvGrpSpPr>
            <p:cNvPr id="20507" name="Group 214"/>
            <p:cNvGrpSpPr>
              <a:grpSpLocks/>
            </p:cNvGrpSpPr>
            <p:nvPr/>
          </p:nvGrpSpPr>
          <p:grpSpPr bwMode="auto">
            <a:xfrm>
              <a:off x="528" y="2592"/>
              <a:ext cx="768" cy="336"/>
              <a:chOff x="528" y="2592"/>
              <a:chExt cx="768" cy="336"/>
            </a:xfrm>
          </p:grpSpPr>
          <p:cxnSp>
            <p:nvCxnSpPr>
              <p:cNvPr id="20554" name="AutoShape 215"/>
              <p:cNvCxnSpPr>
                <a:cxnSpLocks noChangeShapeType="1"/>
              </p:cNvCxnSpPr>
              <p:nvPr/>
            </p:nvCxnSpPr>
            <p:spPr bwMode="auto">
              <a:xfrm>
                <a:off x="528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3366FF"/>
                </a:solidFill>
                <a:round/>
                <a:headEnd/>
                <a:tailEnd/>
              </a:ln>
            </p:spPr>
          </p:cxnSp>
          <p:cxnSp>
            <p:nvCxnSpPr>
              <p:cNvPr id="20555" name="AutoShape 216"/>
              <p:cNvCxnSpPr>
                <a:cxnSpLocks noChangeShapeType="1"/>
              </p:cNvCxnSpPr>
              <p:nvPr/>
            </p:nvCxnSpPr>
            <p:spPr bwMode="auto">
              <a:xfrm rot="10800000" flipV="1">
                <a:off x="912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3366FF"/>
                </a:solidFill>
                <a:round/>
                <a:headEnd/>
                <a:tailEnd/>
              </a:ln>
            </p:spPr>
          </p:cxnSp>
        </p:grpSp>
        <p:grpSp>
          <p:nvGrpSpPr>
            <p:cNvPr id="20706" name="Group 217"/>
            <p:cNvGrpSpPr>
              <a:grpSpLocks/>
            </p:cNvGrpSpPr>
            <p:nvPr/>
          </p:nvGrpSpPr>
          <p:grpSpPr bwMode="auto">
            <a:xfrm>
              <a:off x="1296" y="2592"/>
              <a:ext cx="768" cy="336"/>
              <a:chOff x="528" y="2592"/>
              <a:chExt cx="768" cy="336"/>
            </a:xfrm>
          </p:grpSpPr>
          <p:cxnSp>
            <p:nvCxnSpPr>
              <p:cNvPr id="20552" name="AutoShape 218"/>
              <p:cNvCxnSpPr>
                <a:cxnSpLocks noChangeShapeType="1"/>
              </p:cNvCxnSpPr>
              <p:nvPr/>
            </p:nvCxnSpPr>
            <p:spPr bwMode="auto">
              <a:xfrm>
                <a:off x="528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3366FF"/>
                </a:solidFill>
                <a:round/>
                <a:headEnd/>
                <a:tailEnd/>
              </a:ln>
            </p:spPr>
          </p:cxnSp>
          <p:cxnSp>
            <p:nvCxnSpPr>
              <p:cNvPr id="20553" name="AutoShape 219"/>
              <p:cNvCxnSpPr>
                <a:cxnSpLocks noChangeShapeType="1"/>
              </p:cNvCxnSpPr>
              <p:nvPr/>
            </p:nvCxnSpPr>
            <p:spPr bwMode="auto">
              <a:xfrm rot="10800000" flipV="1">
                <a:off x="912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3366FF"/>
                </a:solidFill>
                <a:round/>
                <a:headEnd/>
                <a:tailEnd/>
              </a:ln>
            </p:spPr>
          </p:cxnSp>
        </p:grpSp>
        <p:grpSp>
          <p:nvGrpSpPr>
            <p:cNvPr id="20707" name="Group 220"/>
            <p:cNvGrpSpPr>
              <a:grpSpLocks/>
            </p:cNvGrpSpPr>
            <p:nvPr/>
          </p:nvGrpSpPr>
          <p:grpSpPr bwMode="auto">
            <a:xfrm>
              <a:off x="2064" y="2592"/>
              <a:ext cx="768" cy="336"/>
              <a:chOff x="528" y="2592"/>
              <a:chExt cx="768" cy="336"/>
            </a:xfrm>
          </p:grpSpPr>
          <p:cxnSp>
            <p:nvCxnSpPr>
              <p:cNvPr id="20550" name="AutoShape 221"/>
              <p:cNvCxnSpPr>
                <a:cxnSpLocks noChangeShapeType="1"/>
              </p:cNvCxnSpPr>
              <p:nvPr/>
            </p:nvCxnSpPr>
            <p:spPr bwMode="auto">
              <a:xfrm>
                <a:off x="528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3366FF"/>
                </a:solidFill>
                <a:round/>
                <a:headEnd/>
                <a:tailEnd/>
              </a:ln>
            </p:spPr>
          </p:cxnSp>
          <p:cxnSp>
            <p:nvCxnSpPr>
              <p:cNvPr id="20551" name="AutoShape 222"/>
              <p:cNvCxnSpPr>
                <a:cxnSpLocks noChangeShapeType="1"/>
              </p:cNvCxnSpPr>
              <p:nvPr/>
            </p:nvCxnSpPr>
            <p:spPr bwMode="auto">
              <a:xfrm rot="10800000" flipV="1">
                <a:off x="912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3366FF"/>
                </a:solidFill>
                <a:round/>
                <a:headEnd/>
                <a:tailEnd/>
              </a:ln>
            </p:spPr>
          </p:cxnSp>
        </p:grpSp>
        <p:grpSp>
          <p:nvGrpSpPr>
            <p:cNvPr id="20708" name="Group 223"/>
            <p:cNvGrpSpPr>
              <a:grpSpLocks/>
            </p:cNvGrpSpPr>
            <p:nvPr/>
          </p:nvGrpSpPr>
          <p:grpSpPr bwMode="auto">
            <a:xfrm>
              <a:off x="2832" y="2592"/>
              <a:ext cx="768" cy="336"/>
              <a:chOff x="528" y="2592"/>
              <a:chExt cx="768" cy="336"/>
            </a:xfrm>
          </p:grpSpPr>
          <p:cxnSp>
            <p:nvCxnSpPr>
              <p:cNvPr id="20548" name="AutoShape 224"/>
              <p:cNvCxnSpPr>
                <a:cxnSpLocks noChangeShapeType="1"/>
              </p:cNvCxnSpPr>
              <p:nvPr/>
            </p:nvCxnSpPr>
            <p:spPr bwMode="auto">
              <a:xfrm>
                <a:off x="528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3366FF"/>
                </a:solidFill>
                <a:round/>
                <a:headEnd/>
                <a:tailEnd/>
              </a:ln>
            </p:spPr>
          </p:cxnSp>
          <p:cxnSp>
            <p:nvCxnSpPr>
              <p:cNvPr id="20549" name="AutoShape 225"/>
              <p:cNvCxnSpPr>
                <a:cxnSpLocks noChangeShapeType="1"/>
              </p:cNvCxnSpPr>
              <p:nvPr/>
            </p:nvCxnSpPr>
            <p:spPr bwMode="auto">
              <a:xfrm rot="10800000" flipV="1">
                <a:off x="912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3366FF"/>
                </a:solidFill>
                <a:round/>
                <a:headEnd/>
                <a:tailEnd/>
              </a:ln>
            </p:spPr>
          </p:cxnSp>
        </p:grpSp>
        <p:grpSp>
          <p:nvGrpSpPr>
            <p:cNvPr id="20709" name="Group 226"/>
            <p:cNvGrpSpPr>
              <a:grpSpLocks/>
            </p:cNvGrpSpPr>
            <p:nvPr/>
          </p:nvGrpSpPr>
          <p:grpSpPr bwMode="auto">
            <a:xfrm>
              <a:off x="3600" y="2592"/>
              <a:ext cx="768" cy="336"/>
              <a:chOff x="528" y="2592"/>
              <a:chExt cx="768" cy="336"/>
            </a:xfrm>
          </p:grpSpPr>
          <p:cxnSp>
            <p:nvCxnSpPr>
              <p:cNvPr id="20546" name="AutoShape 227"/>
              <p:cNvCxnSpPr>
                <a:cxnSpLocks noChangeShapeType="1"/>
              </p:cNvCxnSpPr>
              <p:nvPr/>
            </p:nvCxnSpPr>
            <p:spPr bwMode="auto">
              <a:xfrm>
                <a:off x="528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3366FF"/>
                </a:solidFill>
                <a:round/>
                <a:headEnd/>
                <a:tailEnd/>
              </a:ln>
            </p:spPr>
          </p:cxnSp>
          <p:cxnSp>
            <p:nvCxnSpPr>
              <p:cNvPr id="20547" name="AutoShape 228"/>
              <p:cNvCxnSpPr>
                <a:cxnSpLocks noChangeShapeType="1"/>
              </p:cNvCxnSpPr>
              <p:nvPr/>
            </p:nvCxnSpPr>
            <p:spPr bwMode="auto">
              <a:xfrm rot="10800000" flipV="1">
                <a:off x="912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3366FF"/>
                </a:solidFill>
                <a:round/>
                <a:headEnd/>
                <a:tailEnd/>
              </a:ln>
            </p:spPr>
          </p:cxnSp>
        </p:grpSp>
        <p:grpSp>
          <p:nvGrpSpPr>
            <p:cNvPr id="20710" name="Group 229"/>
            <p:cNvGrpSpPr>
              <a:grpSpLocks/>
            </p:cNvGrpSpPr>
            <p:nvPr/>
          </p:nvGrpSpPr>
          <p:grpSpPr bwMode="auto">
            <a:xfrm>
              <a:off x="4368" y="2592"/>
              <a:ext cx="768" cy="336"/>
              <a:chOff x="528" y="2592"/>
              <a:chExt cx="768" cy="336"/>
            </a:xfrm>
          </p:grpSpPr>
          <p:cxnSp>
            <p:nvCxnSpPr>
              <p:cNvPr id="20544" name="AutoShape 230"/>
              <p:cNvCxnSpPr>
                <a:cxnSpLocks noChangeShapeType="1"/>
              </p:cNvCxnSpPr>
              <p:nvPr/>
            </p:nvCxnSpPr>
            <p:spPr bwMode="auto">
              <a:xfrm>
                <a:off x="528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3366FF"/>
                </a:solidFill>
                <a:round/>
                <a:headEnd/>
                <a:tailEnd/>
              </a:ln>
            </p:spPr>
          </p:cxnSp>
          <p:cxnSp>
            <p:nvCxnSpPr>
              <p:cNvPr id="20545" name="AutoShape 231"/>
              <p:cNvCxnSpPr>
                <a:cxnSpLocks noChangeShapeType="1"/>
              </p:cNvCxnSpPr>
              <p:nvPr/>
            </p:nvCxnSpPr>
            <p:spPr bwMode="auto">
              <a:xfrm rot="10800000" flipV="1">
                <a:off x="912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3366FF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20711" name="Group 232"/>
          <p:cNvGrpSpPr>
            <a:grpSpLocks/>
          </p:cNvGrpSpPr>
          <p:nvPr/>
        </p:nvGrpSpPr>
        <p:grpSpPr bwMode="auto">
          <a:xfrm>
            <a:off x="5540375" y="6096000"/>
            <a:ext cx="1439863" cy="228600"/>
            <a:chOff x="528" y="2592"/>
            <a:chExt cx="4608" cy="336"/>
          </a:xfrm>
        </p:grpSpPr>
        <p:grpSp>
          <p:nvGrpSpPr>
            <p:cNvPr id="20724" name="Group 233"/>
            <p:cNvGrpSpPr>
              <a:grpSpLocks/>
            </p:cNvGrpSpPr>
            <p:nvPr/>
          </p:nvGrpSpPr>
          <p:grpSpPr bwMode="auto">
            <a:xfrm>
              <a:off x="528" y="2592"/>
              <a:ext cx="768" cy="336"/>
              <a:chOff x="528" y="2592"/>
              <a:chExt cx="768" cy="336"/>
            </a:xfrm>
          </p:grpSpPr>
          <p:cxnSp>
            <p:nvCxnSpPr>
              <p:cNvPr id="20536" name="AutoShape 234"/>
              <p:cNvCxnSpPr>
                <a:cxnSpLocks noChangeShapeType="1"/>
              </p:cNvCxnSpPr>
              <p:nvPr/>
            </p:nvCxnSpPr>
            <p:spPr bwMode="auto">
              <a:xfrm>
                <a:off x="528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3366FF"/>
                </a:solidFill>
                <a:round/>
                <a:headEnd/>
                <a:tailEnd/>
              </a:ln>
            </p:spPr>
          </p:cxnSp>
          <p:cxnSp>
            <p:nvCxnSpPr>
              <p:cNvPr id="20537" name="AutoShape 235"/>
              <p:cNvCxnSpPr>
                <a:cxnSpLocks noChangeShapeType="1"/>
              </p:cNvCxnSpPr>
              <p:nvPr/>
            </p:nvCxnSpPr>
            <p:spPr bwMode="auto">
              <a:xfrm rot="10800000" flipV="1">
                <a:off x="912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3366FF"/>
                </a:solidFill>
                <a:round/>
                <a:headEnd/>
                <a:tailEnd/>
              </a:ln>
            </p:spPr>
          </p:cxnSp>
        </p:grpSp>
        <p:grpSp>
          <p:nvGrpSpPr>
            <p:cNvPr id="20725" name="Group 236"/>
            <p:cNvGrpSpPr>
              <a:grpSpLocks/>
            </p:cNvGrpSpPr>
            <p:nvPr/>
          </p:nvGrpSpPr>
          <p:grpSpPr bwMode="auto">
            <a:xfrm>
              <a:off x="1296" y="2592"/>
              <a:ext cx="768" cy="336"/>
              <a:chOff x="528" y="2592"/>
              <a:chExt cx="768" cy="336"/>
            </a:xfrm>
          </p:grpSpPr>
          <p:cxnSp>
            <p:nvCxnSpPr>
              <p:cNvPr id="20534" name="AutoShape 237"/>
              <p:cNvCxnSpPr>
                <a:cxnSpLocks noChangeShapeType="1"/>
              </p:cNvCxnSpPr>
              <p:nvPr/>
            </p:nvCxnSpPr>
            <p:spPr bwMode="auto">
              <a:xfrm>
                <a:off x="528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3366FF"/>
                </a:solidFill>
                <a:round/>
                <a:headEnd/>
                <a:tailEnd/>
              </a:ln>
            </p:spPr>
          </p:cxnSp>
          <p:cxnSp>
            <p:nvCxnSpPr>
              <p:cNvPr id="20535" name="AutoShape 238"/>
              <p:cNvCxnSpPr>
                <a:cxnSpLocks noChangeShapeType="1"/>
              </p:cNvCxnSpPr>
              <p:nvPr/>
            </p:nvCxnSpPr>
            <p:spPr bwMode="auto">
              <a:xfrm rot="10800000" flipV="1">
                <a:off x="912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3366FF"/>
                </a:solidFill>
                <a:round/>
                <a:headEnd/>
                <a:tailEnd/>
              </a:ln>
            </p:spPr>
          </p:cxnSp>
        </p:grpSp>
        <p:grpSp>
          <p:nvGrpSpPr>
            <p:cNvPr id="20726" name="Group 239"/>
            <p:cNvGrpSpPr>
              <a:grpSpLocks/>
            </p:cNvGrpSpPr>
            <p:nvPr/>
          </p:nvGrpSpPr>
          <p:grpSpPr bwMode="auto">
            <a:xfrm>
              <a:off x="2064" y="2592"/>
              <a:ext cx="768" cy="336"/>
              <a:chOff x="528" y="2592"/>
              <a:chExt cx="768" cy="336"/>
            </a:xfrm>
          </p:grpSpPr>
          <p:cxnSp>
            <p:nvCxnSpPr>
              <p:cNvPr id="20532" name="AutoShape 240"/>
              <p:cNvCxnSpPr>
                <a:cxnSpLocks noChangeShapeType="1"/>
              </p:cNvCxnSpPr>
              <p:nvPr/>
            </p:nvCxnSpPr>
            <p:spPr bwMode="auto">
              <a:xfrm>
                <a:off x="528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3366FF"/>
                </a:solidFill>
                <a:round/>
                <a:headEnd/>
                <a:tailEnd/>
              </a:ln>
            </p:spPr>
          </p:cxnSp>
          <p:cxnSp>
            <p:nvCxnSpPr>
              <p:cNvPr id="20533" name="AutoShape 241"/>
              <p:cNvCxnSpPr>
                <a:cxnSpLocks noChangeShapeType="1"/>
              </p:cNvCxnSpPr>
              <p:nvPr/>
            </p:nvCxnSpPr>
            <p:spPr bwMode="auto">
              <a:xfrm rot="10800000" flipV="1">
                <a:off x="912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3366FF"/>
                </a:solidFill>
                <a:round/>
                <a:headEnd/>
                <a:tailEnd/>
              </a:ln>
            </p:spPr>
          </p:cxnSp>
        </p:grpSp>
        <p:grpSp>
          <p:nvGrpSpPr>
            <p:cNvPr id="20727" name="Group 242"/>
            <p:cNvGrpSpPr>
              <a:grpSpLocks/>
            </p:cNvGrpSpPr>
            <p:nvPr/>
          </p:nvGrpSpPr>
          <p:grpSpPr bwMode="auto">
            <a:xfrm>
              <a:off x="2832" y="2592"/>
              <a:ext cx="768" cy="336"/>
              <a:chOff x="528" y="2592"/>
              <a:chExt cx="768" cy="336"/>
            </a:xfrm>
          </p:grpSpPr>
          <p:cxnSp>
            <p:nvCxnSpPr>
              <p:cNvPr id="20530" name="AutoShape 243"/>
              <p:cNvCxnSpPr>
                <a:cxnSpLocks noChangeShapeType="1"/>
              </p:cNvCxnSpPr>
              <p:nvPr/>
            </p:nvCxnSpPr>
            <p:spPr bwMode="auto">
              <a:xfrm>
                <a:off x="528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3366FF"/>
                </a:solidFill>
                <a:round/>
                <a:headEnd/>
                <a:tailEnd/>
              </a:ln>
            </p:spPr>
          </p:cxnSp>
          <p:cxnSp>
            <p:nvCxnSpPr>
              <p:cNvPr id="20531" name="AutoShape 244"/>
              <p:cNvCxnSpPr>
                <a:cxnSpLocks noChangeShapeType="1"/>
              </p:cNvCxnSpPr>
              <p:nvPr/>
            </p:nvCxnSpPr>
            <p:spPr bwMode="auto">
              <a:xfrm rot="10800000" flipV="1">
                <a:off x="912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3366FF"/>
                </a:solidFill>
                <a:round/>
                <a:headEnd/>
                <a:tailEnd/>
              </a:ln>
            </p:spPr>
          </p:cxnSp>
        </p:grpSp>
        <p:grpSp>
          <p:nvGrpSpPr>
            <p:cNvPr id="20728" name="Group 245"/>
            <p:cNvGrpSpPr>
              <a:grpSpLocks/>
            </p:cNvGrpSpPr>
            <p:nvPr/>
          </p:nvGrpSpPr>
          <p:grpSpPr bwMode="auto">
            <a:xfrm>
              <a:off x="3600" y="2592"/>
              <a:ext cx="768" cy="336"/>
              <a:chOff x="528" y="2592"/>
              <a:chExt cx="768" cy="336"/>
            </a:xfrm>
          </p:grpSpPr>
          <p:cxnSp>
            <p:nvCxnSpPr>
              <p:cNvPr id="20528" name="AutoShape 246"/>
              <p:cNvCxnSpPr>
                <a:cxnSpLocks noChangeShapeType="1"/>
              </p:cNvCxnSpPr>
              <p:nvPr/>
            </p:nvCxnSpPr>
            <p:spPr bwMode="auto">
              <a:xfrm>
                <a:off x="528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3366FF"/>
                </a:solidFill>
                <a:round/>
                <a:headEnd/>
                <a:tailEnd/>
              </a:ln>
            </p:spPr>
          </p:cxnSp>
          <p:cxnSp>
            <p:nvCxnSpPr>
              <p:cNvPr id="20529" name="AutoShape 247"/>
              <p:cNvCxnSpPr>
                <a:cxnSpLocks noChangeShapeType="1"/>
              </p:cNvCxnSpPr>
              <p:nvPr/>
            </p:nvCxnSpPr>
            <p:spPr bwMode="auto">
              <a:xfrm rot="10800000" flipV="1">
                <a:off x="912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3366FF"/>
                </a:solidFill>
                <a:round/>
                <a:headEnd/>
                <a:tailEnd/>
              </a:ln>
            </p:spPr>
          </p:cxnSp>
        </p:grpSp>
        <p:grpSp>
          <p:nvGrpSpPr>
            <p:cNvPr id="20729" name="Group 248"/>
            <p:cNvGrpSpPr>
              <a:grpSpLocks/>
            </p:cNvGrpSpPr>
            <p:nvPr/>
          </p:nvGrpSpPr>
          <p:grpSpPr bwMode="auto">
            <a:xfrm>
              <a:off x="4368" y="2592"/>
              <a:ext cx="768" cy="336"/>
              <a:chOff x="528" y="2592"/>
              <a:chExt cx="768" cy="336"/>
            </a:xfrm>
          </p:grpSpPr>
          <p:cxnSp>
            <p:nvCxnSpPr>
              <p:cNvPr id="20526" name="AutoShape 249"/>
              <p:cNvCxnSpPr>
                <a:cxnSpLocks noChangeShapeType="1"/>
              </p:cNvCxnSpPr>
              <p:nvPr/>
            </p:nvCxnSpPr>
            <p:spPr bwMode="auto">
              <a:xfrm>
                <a:off x="528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3366FF"/>
                </a:solidFill>
                <a:round/>
                <a:headEnd/>
                <a:tailEnd/>
              </a:ln>
            </p:spPr>
          </p:cxnSp>
          <p:cxnSp>
            <p:nvCxnSpPr>
              <p:cNvPr id="20527" name="AutoShape 250"/>
              <p:cNvCxnSpPr>
                <a:cxnSpLocks noChangeShapeType="1"/>
              </p:cNvCxnSpPr>
              <p:nvPr/>
            </p:nvCxnSpPr>
            <p:spPr bwMode="auto">
              <a:xfrm rot="10800000" flipV="1">
                <a:off x="912" y="2592"/>
                <a:ext cx="384" cy="336"/>
              </a:xfrm>
              <a:prstGeom prst="curvedConnector3">
                <a:avLst>
                  <a:gd name="adj1" fmla="val 50000"/>
                </a:avLst>
              </a:prstGeom>
              <a:noFill/>
              <a:ln w="38100">
                <a:solidFill>
                  <a:srgbClr val="3366FF"/>
                </a:solidFill>
                <a:round/>
                <a:headEnd/>
                <a:tailEnd/>
              </a:ln>
            </p:spPr>
          </p:cxnSp>
        </p:grpSp>
      </p:grpSp>
      <p:sp>
        <p:nvSpPr>
          <p:cNvPr id="20508" name="Line 251"/>
          <p:cNvSpPr>
            <a:spLocks noChangeShapeType="1"/>
          </p:cNvSpPr>
          <p:nvPr/>
        </p:nvSpPr>
        <p:spPr bwMode="auto">
          <a:xfrm>
            <a:off x="6218238" y="4800600"/>
            <a:ext cx="0" cy="11430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509" name="Line 252"/>
          <p:cNvSpPr>
            <a:spLocks noChangeShapeType="1"/>
          </p:cNvSpPr>
          <p:nvPr/>
        </p:nvSpPr>
        <p:spPr bwMode="auto">
          <a:xfrm>
            <a:off x="4541838" y="55626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510" name="Text Box 253"/>
          <p:cNvSpPr txBox="1">
            <a:spLocks noChangeArrowheads="1"/>
          </p:cNvSpPr>
          <p:nvPr/>
        </p:nvSpPr>
        <p:spPr bwMode="auto">
          <a:xfrm>
            <a:off x="3856038" y="632460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b="1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ru-RU" sz="2400" b="1">
                <a:latin typeface="Times New Roman" pitchFamily="18" charset="0"/>
              </a:rPr>
              <a:t>-МСГ</a:t>
            </a:r>
          </a:p>
        </p:txBody>
      </p:sp>
      <p:sp>
        <p:nvSpPr>
          <p:cNvPr id="20511" name="Text Box 254"/>
          <p:cNvSpPr txBox="1">
            <a:spLocks noChangeArrowheads="1"/>
          </p:cNvSpPr>
          <p:nvPr/>
        </p:nvSpPr>
        <p:spPr bwMode="auto">
          <a:xfrm>
            <a:off x="5761038" y="6324600"/>
            <a:ext cx="228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b="1"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-Эндорфин</a:t>
            </a:r>
            <a:endParaRPr lang="el-GR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12" name="AutoShape 255"/>
          <p:cNvSpPr>
            <a:spLocks/>
          </p:cNvSpPr>
          <p:nvPr/>
        </p:nvSpPr>
        <p:spPr bwMode="auto">
          <a:xfrm>
            <a:off x="1600200" y="3505200"/>
            <a:ext cx="152400" cy="2057400"/>
          </a:xfrm>
          <a:prstGeom prst="leftBrace">
            <a:avLst>
              <a:gd name="adj1" fmla="val 112500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13" name="AutoShape 256"/>
          <p:cNvSpPr>
            <a:spLocks/>
          </p:cNvSpPr>
          <p:nvPr/>
        </p:nvSpPr>
        <p:spPr bwMode="auto">
          <a:xfrm>
            <a:off x="1676400" y="5715000"/>
            <a:ext cx="76200" cy="914400"/>
          </a:xfrm>
          <a:prstGeom prst="leftBrace">
            <a:avLst>
              <a:gd name="adj1" fmla="val 100000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14" name="Text Box 257"/>
          <p:cNvSpPr txBox="1">
            <a:spLocks noChangeArrowheads="1"/>
          </p:cNvSpPr>
          <p:nvPr/>
        </p:nvSpPr>
        <p:spPr bwMode="auto">
          <a:xfrm rot="-5400000">
            <a:off x="107157" y="3702843"/>
            <a:ext cx="1828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latin typeface="Times New Roman" pitchFamily="18" charset="0"/>
              </a:rPr>
              <a:t>Передняя доля</a:t>
            </a:r>
          </a:p>
        </p:txBody>
      </p:sp>
      <p:sp>
        <p:nvSpPr>
          <p:cNvPr id="20515" name="Text Box 258"/>
          <p:cNvSpPr txBox="1">
            <a:spLocks noChangeArrowheads="1"/>
          </p:cNvSpPr>
          <p:nvPr/>
        </p:nvSpPr>
        <p:spPr bwMode="auto">
          <a:xfrm rot="-5400000">
            <a:off x="-136525" y="5622925"/>
            <a:ext cx="2590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Times New Roman" pitchFamily="18" charset="0"/>
              </a:rPr>
              <a:t>Промежуточная </a:t>
            </a:r>
          </a:p>
          <a:p>
            <a:pPr algn="ctr"/>
            <a:r>
              <a:rPr lang="ru-RU" b="1">
                <a:latin typeface="Times New Roman" pitchFamily="18" charset="0"/>
              </a:rPr>
              <a:t>доля</a:t>
            </a:r>
          </a:p>
        </p:txBody>
      </p:sp>
      <p:sp>
        <p:nvSpPr>
          <p:cNvPr id="20516" name="Text Box 259"/>
          <p:cNvSpPr txBox="1">
            <a:spLocks noChangeArrowheads="1"/>
          </p:cNvSpPr>
          <p:nvPr/>
        </p:nvSpPr>
        <p:spPr bwMode="auto">
          <a:xfrm rot="-5400000">
            <a:off x="-465138" y="4487863"/>
            <a:ext cx="1997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chemeClr val="accent2"/>
                </a:solidFill>
                <a:latin typeface="Times New Roman" pitchFamily="18" charset="0"/>
              </a:rPr>
              <a:t>Процессинг</a:t>
            </a:r>
          </a:p>
        </p:txBody>
      </p:sp>
      <p:sp>
        <p:nvSpPr>
          <p:cNvPr id="20517" name="Text Box 260"/>
          <p:cNvSpPr txBox="1">
            <a:spLocks noChangeArrowheads="1"/>
          </p:cNvSpPr>
          <p:nvPr/>
        </p:nvSpPr>
        <p:spPr bwMode="auto">
          <a:xfrm>
            <a:off x="900113" y="1196975"/>
            <a:ext cx="74834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0000FF"/>
                </a:solidFill>
                <a:latin typeface="Times New Roman" pitchFamily="18" charset="0"/>
              </a:rPr>
              <a:t>( Белок проопиомеланокортин ПОМК)</a:t>
            </a:r>
          </a:p>
        </p:txBody>
      </p:sp>
      <p:sp>
        <p:nvSpPr>
          <p:cNvPr id="20518" name="Text Box 261"/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rgbClr val="990099"/>
                </a:solidFill>
                <a:latin typeface="Tahoma" pitchFamily="34" charset="0"/>
              </a:rPr>
              <a:t>5. Посттрансляционная регуляция</a:t>
            </a:r>
          </a:p>
        </p:txBody>
      </p:sp>
      <p:sp>
        <p:nvSpPr>
          <p:cNvPr id="20519" name="TextBox 261"/>
          <p:cNvSpPr txBox="1">
            <a:spLocks noChangeArrowheads="1"/>
          </p:cNvSpPr>
          <p:nvPr/>
        </p:nvSpPr>
        <p:spPr bwMode="auto">
          <a:xfrm>
            <a:off x="2843213" y="3284538"/>
            <a:ext cx="3529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alibri" pitchFamily="34" charset="0"/>
              </a:rPr>
              <a:t>Проопиомеланокортин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rgbClr val="FF0000"/>
                </a:solidFill>
              </a:rPr>
              <a:t>Задание:</a:t>
            </a:r>
          </a:p>
        </p:txBody>
      </p:sp>
      <p:sp>
        <p:nvSpPr>
          <p:cNvPr id="21507" name="Содержимое 2"/>
          <p:cNvSpPr>
            <a:spLocks noGrp="1"/>
          </p:cNvSpPr>
          <p:nvPr>
            <p:ph idx="1"/>
          </p:nvPr>
        </p:nvSpPr>
        <p:spPr>
          <a:xfrm>
            <a:off x="323850" y="1125538"/>
            <a:ext cx="8229600" cy="4525962"/>
          </a:xfrm>
        </p:spPr>
        <p:txBody>
          <a:bodyPr/>
          <a:lstStyle/>
          <a:p>
            <a:pPr eaLnBrk="1" hangingPunct="1"/>
            <a:r>
              <a:rPr lang="ru-RU" smtClean="0"/>
              <a:t>1. Сделать словесное описание схемы (найти в интернете): Регуляция железом трансляции  мРНК ферретина.</a:t>
            </a:r>
          </a:p>
          <a:p>
            <a:pPr eaLnBrk="1" hangingPunct="1"/>
            <a:r>
              <a:rPr lang="ru-RU" smtClean="0"/>
              <a:t>2. На примере белка проопиомеланокортина (ПОМК) объяснить как работают механизмы регуляции: синтез предшественника и его посттрансляционный процессинг (найти в интернете).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8913"/>
            <a:ext cx="7772400" cy="6264275"/>
          </a:xfrm>
        </p:spPr>
        <p:txBody>
          <a:bodyPr/>
          <a:lstStyle/>
          <a:p>
            <a:pPr eaLnBrk="1" hangingPunct="1"/>
            <a:r>
              <a:rPr lang="ru-RU" sz="6600" smtClean="0"/>
              <a:t/>
            </a:r>
            <a:br>
              <a:rPr lang="ru-RU" sz="6600" smtClean="0"/>
            </a:br>
            <a:r>
              <a:rPr lang="ru-RU" sz="4000" smtClean="0"/>
              <a:t>СПАСИБО ЗА ВНИМАНИЕ!</a:t>
            </a:r>
            <a:br>
              <a:rPr lang="ru-RU" sz="4000" smtClean="0"/>
            </a:br>
            <a:endParaRPr lang="ru-RU" sz="4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img_14" descr="Строение ДНК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150" y="0"/>
            <a:ext cx="5622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88913"/>
            <a:ext cx="2106612" cy="648017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2627784" y="332656"/>
            <a:ext cx="5832425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sz="2800" b="1" dirty="0">
                <a:latin typeface="Calibri" pitchFamily="34" charset="0"/>
              </a:rPr>
              <a:t>Вторичная структура ДНК </a:t>
            </a:r>
            <a:r>
              <a:rPr lang="ru-RU" sz="2800" dirty="0">
                <a:latin typeface="Calibri" pitchFamily="34" charset="0"/>
              </a:rPr>
              <a:t>– две полинуклеотидные цепи (</a:t>
            </a:r>
            <a:r>
              <a:rPr lang="ru-RU" sz="2800" dirty="0" err="1">
                <a:latin typeface="Calibri" pitchFamily="34" charset="0"/>
              </a:rPr>
              <a:t>антипараллельны</a:t>
            </a:r>
            <a:r>
              <a:rPr lang="ru-RU" sz="2800" dirty="0">
                <a:latin typeface="Calibri" pitchFamily="34" charset="0"/>
              </a:rPr>
              <a:t>), связанные водородными связями по принципу </a:t>
            </a:r>
            <a:r>
              <a:rPr lang="ru-RU" sz="2800" dirty="0" err="1">
                <a:latin typeface="Calibri" pitchFamily="34" charset="0"/>
              </a:rPr>
              <a:t>комплементарности</a:t>
            </a:r>
            <a:r>
              <a:rPr lang="ru-RU" sz="2800" dirty="0">
                <a:latin typeface="Calibri" pitchFamily="34" charset="0"/>
              </a:rPr>
              <a:t> </a:t>
            </a:r>
            <a:r>
              <a:rPr lang="ru-RU" sz="2800" dirty="0" smtClean="0">
                <a:latin typeface="Calibri" pitchFamily="34" charset="0"/>
              </a:rPr>
              <a:t>(</a:t>
            </a:r>
            <a:r>
              <a:rPr lang="ru-RU" sz="2800" dirty="0">
                <a:latin typeface="Calibri" pitchFamily="34" charset="0"/>
              </a:rPr>
              <a:t>А-Т, </a:t>
            </a:r>
            <a:r>
              <a:rPr lang="ru-RU" sz="2800" dirty="0" smtClean="0">
                <a:latin typeface="Calibri" pitchFamily="34" charset="0"/>
              </a:rPr>
              <a:t>Г-Ц) закручиваются спиралью вокруг воображаемой оси.</a:t>
            </a:r>
            <a:endParaRPr lang="ru-RU" sz="2800" dirty="0">
              <a:latin typeface="Calibri" pitchFamily="34" charset="0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H="1">
            <a:off x="1115617" y="2780927"/>
            <a:ext cx="1512167" cy="43204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2597</Words>
  <Application>Microsoft Office PowerPoint</Application>
  <PresentationFormat>Экран (4:3)</PresentationFormat>
  <Paragraphs>425</Paragraphs>
  <Slides>72</Slides>
  <Notes>2</Notes>
  <HiddenSlides>2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74" baseType="lpstr">
      <vt:lpstr>Тема Office</vt:lpstr>
      <vt:lpstr>Презентация</vt:lpstr>
      <vt:lpstr>Слайд 1</vt:lpstr>
      <vt:lpstr>Слайд 2</vt:lpstr>
      <vt:lpstr>Слайд 3</vt:lpstr>
      <vt:lpstr>ПЛАН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Свойства ДНК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Геном эукариот</vt:lpstr>
      <vt:lpstr>Геном человека</vt:lpstr>
      <vt:lpstr>Парадокс «С» - избыточность, захламленность генома</vt:lpstr>
      <vt:lpstr>Классификация генов</vt:lpstr>
      <vt:lpstr>Слайд 33</vt:lpstr>
      <vt:lpstr>Слайд 34</vt:lpstr>
      <vt:lpstr>Слайд 35</vt:lpstr>
      <vt:lpstr> </vt:lpstr>
      <vt:lpstr>Генетический код и его свойства</vt:lpstr>
      <vt:lpstr>Слайд 38</vt:lpstr>
      <vt:lpstr>Второй генетический код </vt:lpstr>
      <vt:lpstr>Экспрессия генов</vt:lpstr>
      <vt:lpstr>Слайд 41</vt:lpstr>
      <vt:lpstr>Экспрессия генов </vt:lpstr>
      <vt:lpstr>Экспрессия генов </vt:lpstr>
      <vt:lpstr>Слайд 44</vt:lpstr>
      <vt:lpstr>Этапы экспрессии генов</vt:lpstr>
      <vt:lpstr>Слайд 46</vt:lpstr>
      <vt:lpstr>Слайд 47</vt:lpstr>
      <vt:lpstr>Слайд 48</vt:lpstr>
      <vt:lpstr>Слайд 49</vt:lpstr>
      <vt:lpstr>Процессинг</vt:lpstr>
      <vt:lpstr>Этапы экспрессии генов</vt:lpstr>
      <vt:lpstr>4. Трансляция</vt:lpstr>
      <vt:lpstr>Инициация трансляции </vt:lpstr>
      <vt:lpstr>Элонгация трансляции</vt:lpstr>
      <vt:lpstr>Терминация трансляции</vt:lpstr>
      <vt:lpstr>Регуляция экспрессии генов</vt:lpstr>
      <vt:lpstr>Гены организма</vt:lpstr>
      <vt:lpstr>Регуляция генной активности (уровни, механизмы)</vt:lpstr>
      <vt:lpstr>2. Транскрипционный уровень - по возможности:</vt:lpstr>
      <vt:lpstr>Регуляция транскрипции у прокариот</vt:lpstr>
      <vt:lpstr>Регуляция транскрипции у прокариот</vt:lpstr>
      <vt:lpstr>у эукариот</vt:lpstr>
      <vt:lpstr>Регуляция транскрипции у эукариот ( по Бриттену и   Девидсону )</vt:lpstr>
      <vt:lpstr>Регуляция генной активности (уровни, механизмы)</vt:lpstr>
      <vt:lpstr>Процессинг тРНК и рРНК  у прокариот</vt:lpstr>
      <vt:lpstr>Регуляция генной активности (уровни, механизмы)</vt:lpstr>
      <vt:lpstr>Слайд 67</vt:lpstr>
      <vt:lpstr>Слайд 68</vt:lpstr>
      <vt:lpstr>Регуляция генной активности (уровни, механизмы)</vt:lpstr>
      <vt:lpstr>Синтез предшественника и его процессинг</vt:lpstr>
      <vt:lpstr>Задание:</vt:lpstr>
      <vt:lpstr> СПАСИБО ЗА ВНИМАНИЕ!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usr</cp:lastModifiedBy>
  <cp:revision>75</cp:revision>
  <dcterms:modified xsi:type="dcterms:W3CDTF">2020-10-03T02:01:36Z</dcterms:modified>
</cp:coreProperties>
</file>