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63" r:id="rId3"/>
    <p:sldId id="264" r:id="rId4"/>
    <p:sldId id="262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80CBE-64B2-49D4-9C9C-3BC931CCD95F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00A1D-54B3-4762-8A17-08784669B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80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1" name="Google Shape;281;p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7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7" name="Google Shape;27;p57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57"/>
          <p:cNvSpPr txBox="1">
            <a:spLocks noGrp="1"/>
          </p:cNvSpPr>
          <p:nvPr>
            <p:ph type="sldNum" idx="12"/>
          </p:nvPr>
        </p:nvSpPr>
        <p:spPr>
          <a:xfrm>
            <a:off x="8535988" y="6333067"/>
            <a:ext cx="549275" cy="524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Lato"/>
              <a:buNone/>
              <a:defRPr sz="1000" b="0" i="0" u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Lato"/>
              <a:buNone/>
              <a:defRPr sz="1000" b="0" i="0" u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Lato"/>
              <a:buNone/>
              <a:defRPr sz="1000" b="0" i="0" u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Lato"/>
              <a:buNone/>
              <a:defRPr sz="1000" b="0" i="0" u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Lato"/>
              <a:buNone/>
              <a:defRPr sz="1000" b="0" i="0" u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Lato"/>
              <a:buNone/>
              <a:defRPr sz="1000" b="0" i="0" u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Lato"/>
              <a:buNone/>
              <a:defRPr sz="1000" b="0" i="0" u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Lato"/>
              <a:buNone/>
              <a:defRPr sz="1000" b="0" i="0" u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Lato"/>
              <a:buNone/>
              <a:defRPr sz="1000" b="0" i="0" u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99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7/s40477-018-0324-3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149080"/>
            <a:ext cx="3652697" cy="18002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Ординатор 1 года обучения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Специальности УЗД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Селивашко Михаил Андреевич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1316" y="2348880"/>
            <a:ext cx="8064896" cy="1656184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Компрессионная </a:t>
            </a:r>
            <a:r>
              <a:rPr lang="ru-RU" sz="2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эластография при болезни Крона: роль визуального наблюдения и </a:t>
            </a:r>
            <a:r>
              <a:rPr lang="ru-RU" sz="260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полуколичественных </a:t>
            </a:r>
            <a:r>
              <a:rPr lang="ru-RU" sz="26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показателей (Часть 2)</a:t>
            </a:r>
            <a:endParaRPr lang="ru-RU" sz="2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87824" y="6021288"/>
            <a:ext cx="3091880" cy="599852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Красноярск, 2023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1316" y="304462"/>
            <a:ext cx="8064896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</a:p>
          <a:p>
            <a:pPr marL="182880" indent="0" algn="ctr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высшего образования «Красноярский государственный медицинский</a:t>
            </a:r>
          </a:p>
          <a:p>
            <a:pPr marL="182880" indent="0" algn="ctr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университет имени профессора В.Ф.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182880" indent="0" algn="ctr">
              <a:buNone/>
            </a:pP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2880" indent="0" algn="ctr"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Кафедра лучевой диагностики ИПО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4857641" cy="1737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991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4932040" y="2276871"/>
            <a:ext cx="4032448" cy="29088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патолого-анатомического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вскрытия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подтверждают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просвета, утолщение стенки подвздошной кишки (стрелки), нормальную слизистую оболочку выше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сужения (стрелки)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гипертрофию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брыжейки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An external file that holds a picture, illustration, etc.&#10;Object name is 40477_2018_324_Fig5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92" t="65555"/>
          <a:stretch/>
        </p:blipFill>
        <p:spPr bwMode="auto">
          <a:xfrm>
            <a:off x="323528" y="2255436"/>
            <a:ext cx="4317885" cy="293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856984" cy="93610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Рецидив болезни Крона на </a:t>
            </a:r>
            <a:r>
              <a:rPr lang="ru-RU" sz="28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илеоколическом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 анастомозе с эпизодами частичной непроходимости</a:t>
            </a:r>
          </a:p>
        </p:txBody>
      </p:sp>
    </p:spTree>
    <p:extLst>
      <p:ext uri="{BB962C8B-B14F-4D97-AF65-F5344CB8AC3E}">
        <p14:creationId xmlns:p14="http://schemas.microsoft.com/office/powerpoint/2010/main" val="360272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784976" cy="115212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Болезнь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Крона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 диагностированная 10 лет назад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поражение терминального отдела подвздошной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кишки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 с эпизодом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кишечной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непроходимости</a:t>
            </a:r>
            <a:endParaRPr lang="ru-RU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1266" name="Picture 2" descr="An external file that holds a picture, illustration, etc.&#10;Object name is 40477_2018_324_Fig6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952" b="52016"/>
          <a:stretch/>
        </p:blipFill>
        <p:spPr bwMode="auto">
          <a:xfrm>
            <a:off x="573262" y="2016279"/>
            <a:ext cx="3829659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860032" y="2124291"/>
            <a:ext cx="4032448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брюшной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полости,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терминальный отдел подвздошной кишки визуализируется расширение &gt; 3 см выше ригидной части терминального отдела подвздошной кишки, но просвет виден примерно за 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стеноза</a:t>
            </a:r>
          </a:p>
        </p:txBody>
      </p:sp>
    </p:spTree>
    <p:extLst>
      <p:ext uri="{BB962C8B-B14F-4D97-AF65-F5344CB8AC3E}">
        <p14:creationId xmlns:p14="http://schemas.microsoft.com/office/powerpoint/2010/main" val="29350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n external file that holds a picture, illustration, etc.&#10;Object name is 40477_2018_324_Fig6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70" r="56581"/>
          <a:stretch/>
        </p:blipFill>
        <p:spPr bwMode="auto">
          <a:xfrm>
            <a:off x="653131" y="1988840"/>
            <a:ext cx="3926188" cy="3756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932040" y="2639811"/>
            <a:ext cx="3678082" cy="2454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ЦДК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дистальнее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сужения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подвздошной кишки: визуализируется утолщение стенок; локусы кровотока классифицируются как 3 класс по шкале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Лимберга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sz="quarter" idx="13"/>
          </p:nvPr>
        </p:nvSpPr>
        <p:spPr>
          <a:xfrm>
            <a:off x="186831" y="404664"/>
            <a:ext cx="8784976" cy="122413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Болезнь Крона диагностированная 10 лет назад, поражение терминального отдела подвздошной кишки с эпизодом кишечной непроходимости</a:t>
            </a:r>
          </a:p>
        </p:txBody>
      </p:sp>
    </p:spTree>
    <p:extLst>
      <p:ext uri="{BB962C8B-B14F-4D97-AF65-F5344CB8AC3E}">
        <p14:creationId xmlns:p14="http://schemas.microsoft.com/office/powerpoint/2010/main" val="90539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n external file that holds a picture, illustration, etc.&#10;Object name is 40477_2018_324_Fig6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77"/>
          <a:stretch/>
        </p:blipFill>
        <p:spPr bwMode="auto">
          <a:xfrm>
            <a:off x="971600" y="1592796"/>
            <a:ext cx="327740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860032" y="3212976"/>
            <a:ext cx="3672408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Полуколичественные показатели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того же сегмента указывают на умеренно повышенную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жесткость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sz="quarter" idx="13"/>
          </p:nvPr>
        </p:nvSpPr>
        <p:spPr>
          <a:xfrm>
            <a:off x="359024" y="188640"/>
            <a:ext cx="8784976" cy="133214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Болезнь Крона диагностированная 10 лет назад, поражение терминального отдела подвздошной кишки с эпизодом кишечной непроходимости</a:t>
            </a:r>
          </a:p>
        </p:txBody>
      </p:sp>
    </p:spTree>
    <p:extLst>
      <p:ext uri="{BB962C8B-B14F-4D97-AF65-F5344CB8AC3E}">
        <p14:creationId xmlns:p14="http://schemas.microsoft.com/office/powerpoint/2010/main" val="3608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47564" y="2276872"/>
            <a:ext cx="7920880" cy="3960440"/>
          </a:xfrm>
        </p:spPr>
        <p:txBody>
          <a:bodyPr/>
          <a:lstStyle/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 пациентов с болезнью Крона целью терапии является ремиссия заболевания, поражающего стенку кишечника, так как это связано с лучшим прогнозом (меньшее количество госпитализаций из-за обострений и меньшее количество хирургических вмешательств из-за осложнений). Очаг поражения может быть недоступен для эндоскопических процедур, 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данном заболевании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обычно поражается вся стенка кишечника. Поэтому диагностическая визуализация (УЗИ, КТ, МРТ) полезна для постановки диагноза и мониторинга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04664"/>
            <a:ext cx="8136904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Компрессионная эластография с использованием полуколичественных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показателей (среднего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значения, HRD и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ELX2/1)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в терапии и мониторинге болезни Крона</a:t>
            </a:r>
          </a:p>
        </p:txBody>
      </p:sp>
    </p:spTree>
    <p:extLst>
      <p:ext uri="{BB962C8B-B14F-4D97-AF65-F5344CB8AC3E}">
        <p14:creationId xmlns:p14="http://schemas.microsoft.com/office/powerpoint/2010/main" val="7422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4440" y="404664"/>
            <a:ext cx="8496944" cy="115212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Болезнь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Крона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 диагностированная 5 лет назад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поражение терминального отдела подвздошной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кишки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 с обострением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абдоминальных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симптомов</a:t>
            </a:r>
            <a:endParaRPr lang="ru-RU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146" name="Picture 2" descr="An external file that holds a picture, illustration, etc.&#10;Object name is 40477_2018_324_Fig7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0" r="51558" b="42743"/>
          <a:stretch/>
        </p:blipFill>
        <p:spPr bwMode="auto">
          <a:xfrm>
            <a:off x="611559" y="1941251"/>
            <a:ext cx="3791353" cy="415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935735" y="2749550"/>
            <a:ext cx="3960440" cy="25354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МРТ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контрастированием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энтерография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): пораженный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терминальный отдел подвздошной кишки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визуализируется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полностью с утолщением стенки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стратификацией</a:t>
            </a:r>
          </a:p>
        </p:txBody>
      </p:sp>
    </p:spTree>
    <p:extLst>
      <p:ext uri="{BB962C8B-B14F-4D97-AF65-F5344CB8AC3E}">
        <p14:creationId xmlns:p14="http://schemas.microsoft.com/office/powerpoint/2010/main" val="13816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n external file that holds a picture, illustration, etc.&#10;Object name is 40477_2018_324_Fig7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688" r="50000" b="4099"/>
          <a:stretch/>
        </p:blipFill>
        <p:spPr bwMode="auto">
          <a:xfrm>
            <a:off x="395536" y="2090111"/>
            <a:ext cx="4379681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967536" y="2952975"/>
            <a:ext cx="4176464" cy="15146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режиме ЦДК визуализируется утолщение стенки с локусами кровотока</a:t>
            </a:r>
          </a:p>
        </p:txBody>
      </p:sp>
      <p:sp>
        <p:nvSpPr>
          <p:cNvPr id="7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496944" cy="115212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Болезнь Крона диагностированная 5 лет назад, поражение терминального отдела подвздошной кишки с обострением абдоминальных симптомов</a:t>
            </a:r>
          </a:p>
        </p:txBody>
      </p:sp>
    </p:spTree>
    <p:extLst>
      <p:ext uri="{BB962C8B-B14F-4D97-AF65-F5344CB8AC3E}">
        <p14:creationId xmlns:p14="http://schemas.microsoft.com/office/powerpoint/2010/main" val="36448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n external file that holds a picture, illustration, etc.&#10;Object name is 40477_2018_324_Fig7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91" b="39063"/>
          <a:stretch/>
        </p:blipFill>
        <p:spPr bwMode="auto">
          <a:xfrm>
            <a:off x="827584" y="1772816"/>
            <a:ext cx="3888432" cy="4855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5076056" y="2418377"/>
            <a:ext cx="3672408" cy="3564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Компрессионная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эластография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полуколичественными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показателями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среднее значение, HRD и ELX2/1 - указывает лишь на незначительное повышение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жесткости</a:t>
            </a:r>
          </a:p>
        </p:txBody>
      </p:sp>
      <p:sp>
        <p:nvSpPr>
          <p:cNvPr id="7" name="Объект 2"/>
          <p:cNvSpPr>
            <a:spLocks noGrp="1"/>
          </p:cNvSpPr>
          <p:nvPr>
            <p:ph sz="quarter" idx="13"/>
          </p:nvPr>
        </p:nvSpPr>
        <p:spPr>
          <a:xfrm>
            <a:off x="255366" y="260648"/>
            <a:ext cx="8496944" cy="122413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Болезнь Крона диагностированная 5 лет назад, поражение терминального отдела подвздошной кишки с обострением абдоминальных симптомов</a:t>
            </a:r>
          </a:p>
        </p:txBody>
      </p:sp>
    </p:spTree>
    <p:extLst>
      <p:ext uri="{BB962C8B-B14F-4D97-AF65-F5344CB8AC3E}">
        <p14:creationId xmlns:p14="http://schemas.microsoft.com/office/powerpoint/2010/main" val="391219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n external file that holds a picture, illustration, etc.&#10;Object name is 40477_2018_324_Fig7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1959"/>
          <a:stretch/>
        </p:blipFill>
        <p:spPr bwMode="auto">
          <a:xfrm>
            <a:off x="395536" y="2132856"/>
            <a:ext cx="476041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5354005" y="2600908"/>
            <a:ext cx="3672408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УЗИ в В-режиме через 8 месяцев медикаментозной терапии: визуализируется нормальная толщина стенок подвздошной кишки;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ее просвет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стрелка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496944" cy="115212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Болезнь Крона диагностированная 5 лет назад, поражение терминального отдела подвздошной кишки с обострением абдоминальных симптомов</a:t>
            </a:r>
          </a:p>
        </p:txBody>
      </p:sp>
    </p:spTree>
    <p:extLst>
      <p:ext uri="{BB962C8B-B14F-4D97-AF65-F5344CB8AC3E}">
        <p14:creationId xmlns:p14="http://schemas.microsoft.com/office/powerpoint/2010/main" val="31306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48128" y="692696"/>
            <a:ext cx="8784976" cy="86409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Болезнь Крона, поражение терминального отдела подвздошной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кишки (КТ)</a:t>
            </a:r>
            <a:endParaRPr lang="ru-RU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194" name="Picture 2" descr="An external file that holds a picture, illustration, etc.&#10;Object name is 40477_2018_324_Fig8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" r="51052" b="74077"/>
          <a:stretch/>
        </p:blipFill>
        <p:spPr bwMode="auto">
          <a:xfrm>
            <a:off x="492958" y="2204864"/>
            <a:ext cx="4147658" cy="272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788024" y="2678231"/>
            <a:ext cx="4176464" cy="17749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КТ визуализируется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пораженный сегмент (стрелка) рядом с небольшим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скоплением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жидкости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(стрелка)</a:t>
            </a:r>
          </a:p>
        </p:txBody>
      </p:sp>
    </p:spTree>
    <p:extLst>
      <p:ext uri="{BB962C8B-B14F-4D97-AF65-F5344CB8AC3E}">
        <p14:creationId xmlns:p14="http://schemas.microsoft.com/office/powerpoint/2010/main" val="237817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772816"/>
            <a:ext cx="8640960" cy="4968552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Болезнь Крона характеризуется хроническим воспалением,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поражающем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стенку кишечника с прогрессирующим изменением слизистого, подслизистого, мышечного и серозного слоев. Двумя наиболее распространенными продолжительными осложнениями являются свищи и стриктуры кишечника.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Эндоскопическое исследование позволяет выявить продольные 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поперечные язвы,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гиперемию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отек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слизистой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оболочки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УЗИ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позволяет установить степень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тяжесть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патологического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процесса при выявлении таких изменений стенок толстой кишки как глубокие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язвы, утолщенная мышечная ткань, утолщенная брыжейка, свищи,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стеноз которые могут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свидетельствовать о длительном течении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заболевания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06742" y="404664"/>
            <a:ext cx="8561974" cy="115212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Болезнь Крона, хроническое течение и осложнения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97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An external file that holds a picture, illustration, etc.&#10;Object name is 40477_2018_324_Fig8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63" r="50000"/>
          <a:stretch/>
        </p:blipFill>
        <p:spPr bwMode="auto">
          <a:xfrm>
            <a:off x="418229" y="1268760"/>
            <a:ext cx="2952328" cy="550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211960" y="2459579"/>
            <a:ext cx="4248472" cy="2894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Последующая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компрессионная эластография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средним значением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HRD-измерениями указывает на прогрессирующее увеличение жесткости стенок подвздошной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кишки</a:t>
            </a:r>
          </a:p>
        </p:txBody>
      </p:sp>
      <p:sp>
        <p:nvSpPr>
          <p:cNvPr id="7" name="Объект 2"/>
          <p:cNvSpPr>
            <a:spLocks noGrp="1"/>
          </p:cNvSpPr>
          <p:nvPr>
            <p:ph sz="quarter" idx="13"/>
          </p:nvPr>
        </p:nvSpPr>
        <p:spPr>
          <a:xfrm>
            <a:off x="251520" y="351866"/>
            <a:ext cx="8784976" cy="89588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Болезнь Крона, поражение терминального отдела подвздошной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кишки (компрессионная эластография)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46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An external file that holds a picture, illustration, etc.&#10;Object name is 40477_2018_324_Fig8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28167"/>
          <a:stretch/>
        </p:blipFill>
        <p:spPr bwMode="auto">
          <a:xfrm>
            <a:off x="827584" y="1052736"/>
            <a:ext cx="3024336" cy="556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572000" y="2407815"/>
            <a:ext cx="3960440" cy="2854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Компрессионная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эластография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измерениями ELX2/1 не подтверждает увеличение жесткости стенок подвздошной кишки;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классификации этот участок соответствует типу B</a:t>
            </a:r>
          </a:p>
        </p:txBody>
      </p:sp>
      <p:sp>
        <p:nvSpPr>
          <p:cNvPr id="8" name="Объект 2"/>
          <p:cNvSpPr>
            <a:spLocks noGrp="1"/>
          </p:cNvSpPr>
          <p:nvPr>
            <p:ph sz="quarter" idx="13"/>
          </p:nvPr>
        </p:nvSpPr>
        <p:spPr>
          <a:xfrm>
            <a:off x="179512" y="170019"/>
            <a:ext cx="8784976" cy="89588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Болезнь Крона, поражение терминального отдела подвздошной </a:t>
            </a:r>
            <a:r>
              <a:rPr lang="ru-RU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кишки (компрессионная эластография)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87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An external file that holds a picture, illustration, etc.&#10;Object name is 40477_2018_324_Fig8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72" t="72503"/>
          <a:stretch/>
        </p:blipFill>
        <p:spPr bwMode="auto">
          <a:xfrm>
            <a:off x="351003" y="1916832"/>
            <a:ext cx="4536504" cy="3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5004048" y="2060848"/>
            <a:ext cx="4004973" cy="2880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 патолого-анатомического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вскрытия: сужение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просвета подвздошной кишки, выраженное утолщение стенки подвздошной кишки (стрелки), глубокую язву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(стрелки)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гипертрофию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брыжейки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784976" cy="144016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Болезнь Крона, поражение терминального отдела подвздошной кишки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(результаты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 патолого-анатомического вскрытия)</a:t>
            </a:r>
          </a:p>
        </p:txBody>
      </p:sp>
    </p:spTree>
    <p:extLst>
      <p:ext uri="{BB962C8B-B14F-4D97-AF65-F5344CB8AC3E}">
        <p14:creationId xmlns:p14="http://schemas.microsoft.com/office/powerpoint/2010/main" val="10629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268760"/>
            <a:ext cx="8568952" cy="5184576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Компрессионная эластография не является рутинным методом диагностики заболеваний желудочно-кишечного тракта в клинической практике. Причин тому много: метод получения эластографических изображений отличается от традиционного метода УЗИ в реальном времени и требует периода обучения, интерпретация изображений не является интуитивной, как при УЗИ в В-режиме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ЦДК,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результаты, полученные с помощью сканеров, использующих различные методы эластографии, могут быть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несопоставимы.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Однако некоторые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 компрессионной эластографии – такие как,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синие участки в стенке кишечника,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свидетельствующие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явлениях фиброзного рубцевания или усилении интерстициального отека, и красно-желтые участки,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свидетельствующие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распространенности воспаления, легко интерпретируются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60065" y="332656"/>
            <a:ext cx="6512511" cy="86409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Обсуждение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392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81752"/>
            <a:ext cx="8496944" cy="5733256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Болезнь Крона - это хроническое воспалительное заболевание, которое вызывает прогрессирующее повреждение стенки кишечника с возможным развитием таких клинических осложнений, как образование свищей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стенозов.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Эластография не позволяет отличить болезнь Крона от других кишечных патологий или поставить гистологический диагноз, а дает лишь информацию о жесткости стенки кишечника, которая может быть соотнесена с повреждением стенки, в связи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длительностью заболевания.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мнению авторов, разработка полуколичественных показателей дает более объективные данные, чем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компрессионная эластография без расчета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полуколичественных показателей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требует классификационных систем и кажется более подходящей для мониторинга развития заболевания в клинической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574" y="116632"/>
            <a:ext cx="6512511" cy="86409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9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630881"/>
            <a:ext cx="7776864" cy="4392488"/>
          </a:xfrm>
        </p:spPr>
        <p:txBody>
          <a:bodyPr/>
          <a:lstStyle/>
          <a:p>
            <a:pPr marL="45720" indent="0"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Andrea Giannetti, Marco Matergi, Marco Biscontri, Francesco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Tedone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“Strain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elastography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Crohn’s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disease: the role of visual observation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semiquantitative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parameters”</a:t>
            </a:r>
            <a:r>
              <a:rPr lang="ru" sz="2400" b="1" dirty="0">
                <a:solidFill>
                  <a:schemeClr val="dk2"/>
                </a:solidFill>
                <a:highlight>
                  <a:srgbClr val="DBE6F9"/>
                </a:highlight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ru" sz="2400" dirty="0">
                <a:solidFill>
                  <a:schemeClr val="dk2"/>
                </a:solidFill>
                <a:highlight>
                  <a:srgbClr val="DBE6F9"/>
                </a:highlight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Journal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Ultrasound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v.22(2)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- 2018</a:t>
            </a:r>
          </a:p>
          <a:p>
            <a:pPr marL="45720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u="sng" dirty="0">
                <a:latin typeface="Times New Roman" pitchFamily="18" charset="0"/>
                <a:cs typeface="Times New Roman" pitchFamily="18" charset="0"/>
                <a:hlinkClick r:id="rId2"/>
              </a:rPr>
              <a:t>10.1007/s40477-018-0324-3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575" y="476672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1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339752" y="2780928"/>
            <a:ext cx="4392488" cy="1008112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ffectLst/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320040" lvl="0" indent="-32004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ts val="2600"/>
              <a:buFont typeface="Georgia" pitchFamily="18" charset="0"/>
              <a:buNone/>
              <a:defRPr sz="2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lvl="1" algn="l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tx2"/>
                </a:solidFill>
              </a:defRPr>
            </a:lvl2pPr>
            <a:lvl3pPr lvl="2" algn="l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tx2"/>
                </a:solidFill>
              </a:defRPr>
            </a:lvl3pPr>
            <a:lvl4pPr lvl="3" algn="l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tx2"/>
                </a:solidFill>
              </a:defRPr>
            </a:lvl4pPr>
            <a:lvl5pPr lvl="4" algn="l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tx2"/>
                </a:solidFill>
              </a:defRPr>
            </a:lvl5pPr>
            <a:lvl6pPr lvl="5" algn="l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tx2"/>
                </a:solidFill>
              </a:defRPr>
            </a:lvl6pPr>
            <a:lvl7pPr lvl="6" algn="l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tx2"/>
                </a:solidFill>
              </a:defRPr>
            </a:lvl7pPr>
            <a:lvl8pPr lvl="7" algn="l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tx2"/>
                </a:solidFill>
              </a:defRPr>
            </a:lvl8pPr>
            <a:lvl9pPr lvl="8" algn="l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tx2"/>
                </a:solidFill>
              </a:defRPr>
            </a:lvl9pPr>
          </a:lstStyle>
          <a:p>
            <a:pPr marL="0" indent="0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91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204864"/>
            <a:ext cx="8280920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a) преобладание синего цвета, что свидетельствует о повышенной жесткости стенки (тип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C по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Fufezan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b) преобладание синего и зеленого цвета, мозаичного характера, что соответствует о средней степени жесткости;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преобладание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зеленого и красного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цвета,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свидетельствует о менее жесткой мозаичной стенке;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d) характеризуется мозаичностью стенки с сочетанием зеленых и синих цветов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стенка в основном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более жесткая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или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зеленых и красных цветов,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стенка в основном менее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жесткая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430111"/>
            <a:ext cx="8561974" cy="115212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Болезнь Крона. Компрессионная эластография (</a:t>
            </a:r>
            <a:r>
              <a:rPr lang="en-US" sz="3600" dirty="0" err="1">
                <a:effectLst/>
                <a:latin typeface="Times New Roman" pitchFamily="18" charset="0"/>
                <a:cs typeface="Times New Roman" pitchFamily="18" charset="0"/>
              </a:rPr>
              <a:t>Quaia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et al.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2018)</a:t>
            </a:r>
          </a:p>
        </p:txBody>
      </p:sp>
    </p:spTree>
    <p:extLst>
      <p:ext uri="{BB962C8B-B14F-4D97-AF65-F5344CB8AC3E}">
        <p14:creationId xmlns:p14="http://schemas.microsoft.com/office/powerpoint/2010/main" val="140689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964488" cy="10801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Характерные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особенности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различных исследований: В-режим, ЦДК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и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компрессионная эластография при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болезни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Крона</a:t>
            </a:r>
            <a:endParaRPr lang="ru-RU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234590"/>
              </p:ext>
            </p:extLst>
          </p:nvPr>
        </p:nvGraphicFramePr>
        <p:xfrm>
          <a:off x="251520" y="1628800"/>
          <a:ext cx="8784976" cy="5163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520280"/>
                <a:gridCol w="2304256"/>
                <a:gridCol w="2592288"/>
              </a:tblGrid>
              <a:tr h="504056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Острое течение болезни Крона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Хроническое течение болезни Крона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Хроническое течение болезни Крона с осложнениями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Ультразвуковое исследование брюшной полости в B-режиме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Утолщение стенки кишечника + сохраненная эхо-стратификация стенки или + плохо сохраненная эхо-стратификация стенки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Диффузное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утолщение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мышечной и подслизистой оболочки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Глубокие язвы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Утолщение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брыжейки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Свищ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Абсцесс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Стеноз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986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ЦДК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Обнаружение локусов кровотока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Обнаружение локусов кровотока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Усиление кровотока от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сосудов, расположенных рядом со свищом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279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омпрессионная эластография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Обычно тип B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Редко Тип C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Тип В или тип С (фиброз, гиперплазия мышечной ткани, интерстициальный отек)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Тип В или тип С (фиброз, гиперплазия мышечной ткани, интерстициальный отек)</a:t>
                      </a:r>
                    </a:p>
                  </a:txBody>
                  <a:tcPr/>
                </a:tc>
              </a:tr>
              <a:tr h="18104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олуколичественные показатели 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(среднее значение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/HRD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Обычно: незначительное-умеренное увеличение жесткости стенок кишечника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Редко: умеренное и выраженное увеличение жесткости стенок кишечника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 незначительного-умеренного увеличения жесткости стенок кишечника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 умеренно выраженного увеличения жесткости стенок кишечника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Обычно: умеренное или выраженное повышение ригидности стенок кишечника+ Возможно умеренное или выраженное увеличение жесткости брыжейки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05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476672"/>
            <a:ext cx="8681855" cy="79208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Болезнь Крона, поражение терминального </a:t>
            </a:r>
            <a:r>
              <a:rPr lang="ru-RU" sz="2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отдела 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подвздошной кишки в фазе обострения</a:t>
            </a:r>
          </a:p>
        </p:txBody>
      </p:sp>
      <p:pic>
        <p:nvPicPr>
          <p:cNvPr id="9218" name="Picture 2" descr="An external file that holds a picture, illustration, etc.&#10;Object name is 40477_2018_324_Fig4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87" r="51674" b="21323"/>
          <a:stretch/>
        </p:blipFill>
        <p:spPr bwMode="auto">
          <a:xfrm>
            <a:off x="553619" y="1772816"/>
            <a:ext cx="3816423" cy="412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644008" y="2457340"/>
            <a:ext cx="4355976" cy="27596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снимке КТ-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энтерографии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контрастным усилением визуализируются два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очага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воспаления,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прилегающих к пораженной петле подвздошной кишки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(стрелка)</a:t>
            </a:r>
          </a:p>
        </p:txBody>
      </p:sp>
    </p:spTree>
    <p:extLst>
      <p:ext uri="{BB962C8B-B14F-4D97-AF65-F5344CB8AC3E}">
        <p14:creationId xmlns:p14="http://schemas.microsoft.com/office/powerpoint/2010/main" val="281759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4857779" y="2163434"/>
            <a:ext cx="4176464" cy="31036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режиме ЦДК очаг воспаления выглядит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гипоэхогенная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область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гиперэхогенными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зонами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центре,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прилегающий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стенке подвздошной кишки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(стрелка)</a:t>
            </a:r>
          </a:p>
        </p:txBody>
      </p:sp>
      <p:pic>
        <p:nvPicPr>
          <p:cNvPr id="6" name="Picture 2" descr="An external file that holds a picture, illustration, etc.&#10;Object name is 40477_2018_324_Fig4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6" b="62446"/>
          <a:stretch/>
        </p:blipFill>
        <p:spPr bwMode="auto">
          <a:xfrm>
            <a:off x="395536" y="1944350"/>
            <a:ext cx="4315005" cy="3319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>
            <a:spLocks noGrp="1"/>
          </p:cNvSpPr>
          <p:nvPr>
            <p:ph sz="quarter" idx="13"/>
          </p:nvPr>
        </p:nvSpPr>
        <p:spPr>
          <a:xfrm>
            <a:off x="231668" y="548680"/>
            <a:ext cx="8856984" cy="79208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Болезнь Крона, поражение терминального отдела подвздошной кишки в фазе обострения</a:t>
            </a:r>
          </a:p>
        </p:txBody>
      </p:sp>
    </p:spTree>
    <p:extLst>
      <p:ext uri="{BB962C8B-B14F-4D97-AF65-F5344CB8AC3E}">
        <p14:creationId xmlns:p14="http://schemas.microsoft.com/office/powerpoint/2010/main" val="83523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 external file that holds a picture, illustration, etc.&#10;Object name is 40477_2018_324_Fig4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6" t="38931"/>
          <a:stretch/>
        </p:blipFill>
        <p:spPr bwMode="auto">
          <a:xfrm>
            <a:off x="539552" y="1556792"/>
            <a:ext cx="3914313" cy="48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5148064" y="2636912"/>
            <a:ext cx="3672408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Компрессионная эластография с расчетом полуколичественных показателей задней и передней стенок кишечника</a:t>
            </a:r>
          </a:p>
        </p:txBody>
      </p:sp>
      <p:sp>
        <p:nvSpPr>
          <p:cNvPr id="8" name="Объект 2"/>
          <p:cNvSpPr>
            <a:spLocks noGrp="1"/>
          </p:cNvSpPr>
          <p:nvPr>
            <p:ph sz="quarter" idx="13"/>
          </p:nvPr>
        </p:nvSpPr>
        <p:spPr>
          <a:xfrm>
            <a:off x="179512" y="404664"/>
            <a:ext cx="8856984" cy="79208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cs typeface="Times New Roman" pitchFamily="18" charset="0"/>
              </a:rPr>
              <a:t>Болезнь Крона, поражение терминального отдела подвздошной кишки в фазе обострения</a:t>
            </a:r>
          </a:p>
        </p:txBody>
      </p:sp>
    </p:spTree>
    <p:extLst>
      <p:ext uri="{BB962C8B-B14F-4D97-AF65-F5344CB8AC3E}">
        <p14:creationId xmlns:p14="http://schemas.microsoft.com/office/powerpoint/2010/main" val="340530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4217" y="548680"/>
            <a:ext cx="8856984" cy="86409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Рецидив болезни Крона на </a:t>
            </a:r>
            <a:r>
              <a:rPr lang="ru-RU" sz="28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илеоколическом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 анастомозе с эпизодами частичной непроходимости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860032" y="2780928"/>
            <a:ext cx="3816424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КТ-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энтерографии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контрастным усилением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визуализируется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стеноз (стрелка) и расширение просвета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кишки</a:t>
            </a:r>
          </a:p>
        </p:txBody>
      </p:sp>
      <p:pic>
        <p:nvPicPr>
          <p:cNvPr id="10242" name="Picture 2" descr="An external file that holds a picture, illustration, etc.&#10;Object name is 40477_2018_324_Fig5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55" r="51799" b="31554"/>
          <a:stretch/>
        </p:blipFill>
        <p:spPr bwMode="auto">
          <a:xfrm>
            <a:off x="812912" y="1988840"/>
            <a:ext cx="3689797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24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4860032" y="2780928"/>
            <a:ext cx="3744416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Полуколичественные показатели компрессионной эластографии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подтверждают значительное увеличение жесткости стенотического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участка</a:t>
            </a:r>
          </a:p>
        </p:txBody>
      </p:sp>
      <p:pic>
        <p:nvPicPr>
          <p:cNvPr id="10242" name="Picture 2" descr="An external file that holds a picture, illustration, etc.&#10;Object name is 40477_2018_324_Fig5_HTM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81" b="36447"/>
          <a:stretch/>
        </p:blipFill>
        <p:spPr bwMode="auto">
          <a:xfrm>
            <a:off x="467544" y="1556792"/>
            <a:ext cx="4043289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>
            <a:spLocks noGrp="1"/>
          </p:cNvSpPr>
          <p:nvPr>
            <p:ph sz="quarter" idx="13"/>
          </p:nvPr>
        </p:nvSpPr>
        <p:spPr>
          <a:xfrm>
            <a:off x="82341" y="476672"/>
            <a:ext cx="8856984" cy="79208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Рецидив болезни Крона на </a:t>
            </a:r>
            <a:r>
              <a:rPr lang="ru-RU" sz="28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илеоколическом</a:t>
            </a:r>
            <a:r>
              <a:rPr lang="ru-RU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 анастомозе с эпизодами частичной непроходимости</a:t>
            </a:r>
          </a:p>
        </p:txBody>
      </p:sp>
    </p:spTree>
    <p:extLst>
      <p:ext uri="{BB962C8B-B14F-4D97-AF65-F5344CB8AC3E}">
        <p14:creationId xmlns:p14="http://schemas.microsoft.com/office/powerpoint/2010/main" val="7903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2811</TotalTime>
  <Words>1186</Words>
  <Application>Microsoft Office PowerPoint</Application>
  <PresentationFormat>Экран (4:3)</PresentationFormat>
  <Paragraphs>93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Воздушный поток</vt:lpstr>
      <vt:lpstr>Компрессионная эластография при болезни Крона: роль визуального наблюдения и полуколичественных показателей (Часть 2)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Компрессионная эластография при болезни Крона: роль визуального наблюдения и полуколичественных показателей (Часть 2)</dc:title>
  <dc:creator>VAVAN</dc:creator>
  <cp:lastModifiedBy>VAVAN</cp:lastModifiedBy>
  <cp:revision>30</cp:revision>
  <dcterms:created xsi:type="dcterms:W3CDTF">2023-12-23T03:54:53Z</dcterms:created>
  <dcterms:modified xsi:type="dcterms:W3CDTF">2024-04-04T18:21:27Z</dcterms:modified>
</cp:coreProperties>
</file>