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326" r:id="rId2"/>
    <p:sldId id="257" r:id="rId3"/>
    <p:sldId id="327" r:id="rId4"/>
    <p:sldId id="258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329" r:id="rId13"/>
    <p:sldId id="266" r:id="rId14"/>
    <p:sldId id="267" r:id="rId15"/>
    <p:sldId id="269" r:id="rId16"/>
    <p:sldId id="270" r:id="rId17"/>
    <p:sldId id="271" r:id="rId18"/>
    <p:sldId id="32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7F9"/>
    <a:srgbClr val="DAEAEE"/>
    <a:srgbClr val="F5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9" autoAdjust="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4DE29-02CF-4EF9-82DD-A6C0F843BFC2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DE265-7992-4C59-8015-234AF825F4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402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7B27FF-2773-4FF3-AAB3-B8478D1F51A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0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DE265-7992-4C59-8015-234AF825F42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73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4DE265-7992-4C59-8015-234AF825F42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9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41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75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9050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072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4902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718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59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28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81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6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4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168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05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25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38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66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A076A-6737-4518-8D26-727C036FBEDE}" type="datetimeFigureOut">
              <a:rPr lang="ru-RU" smtClean="0"/>
              <a:t>18.06.2023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A7AA6FA-C49D-44AD-8A27-A11C0D2320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4588" y="1984756"/>
            <a:ext cx="10122823" cy="1677471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Современные методы визуализации при раке пищевода и желудка, часть 1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46731" y="4619297"/>
            <a:ext cx="4405709" cy="1677471"/>
          </a:xfrm>
        </p:spPr>
        <p:txBody>
          <a:bodyPr>
            <a:normAutofit fontScale="92500"/>
          </a:bodyPr>
          <a:lstStyle/>
          <a:p>
            <a:r>
              <a:rPr lang="ru-RU" altLang="ru-RU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Выполнил: ординатор кафедры лучевой диагностики ИПО </a:t>
            </a:r>
            <a:r>
              <a:rPr lang="ru-RU" altLang="ru-RU" sz="28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Фисун</a:t>
            </a:r>
            <a:r>
              <a:rPr lang="ru-RU" altLang="ru-RU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Елена Александровна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27697" y="6414185"/>
            <a:ext cx="389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dirty="0">
                <a:latin typeface="+mj-lt"/>
                <a:cs typeface="Times New Roman" panose="02020603050405020304" pitchFamily="18" charset="0"/>
              </a:rPr>
              <a:t>Красноярск, 2023 г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7148" y="100493"/>
            <a:ext cx="8238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dirty="0">
                <a:cs typeface="Times New Roman"/>
              </a:rPr>
              <a:t>ФГБОУ ВО </a:t>
            </a:r>
            <a:r>
              <a:rPr lang="ru-RU" altLang="ru-RU" dirty="0" err="1">
                <a:cs typeface="Times New Roman"/>
              </a:rPr>
              <a:t>КрасГМУ</a:t>
            </a:r>
            <a:r>
              <a:rPr lang="ru-RU" altLang="ru-RU" dirty="0">
                <a:cs typeface="Times New Roman"/>
              </a:rPr>
              <a:t> им. проф. В.Ф. </a:t>
            </a:r>
            <a:r>
              <a:rPr lang="ru-RU" altLang="ru-RU" dirty="0" err="1">
                <a:cs typeface="Times New Roman"/>
              </a:rPr>
              <a:t>Войно-Ясенецкого</a:t>
            </a:r>
            <a:r>
              <a:rPr lang="ru-RU" altLang="ru-RU" dirty="0">
                <a:cs typeface="Times New Roman"/>
              </a:rPr>
              <a:t> Минздрава России Кафедра лучевой диагностики ИПО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7250" y="0"/>
            <a:ext cx="2194750" cy="1493649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5D91E4B-624C-49B0-8836-563805336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34" y="4079912"/>
            <a:ext cx="6562725" cy="124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326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2F7427-DE2F-9543-2C13-CDAB0537B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125" y="306333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Компьютерная томография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5D502D-5B3D-0844-206D-AFF4EDE89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6523" y="1852266"/>
            <a:ext cx="9992139" cy="5270777"/>
          </a:xfrm>
        </p:spPr>
        <p:txBody>
          <a:bodyPr>
            <a:normAutofit/>
          </a:bodyPr>
          <a:lstStyle/>
          <a:p>
            <a:r>
              <a:rPr lang="ru-RU" sz="2400" dirty="0"/>
              <a:t>КТ с контрастным усилением является первичным рентгенологическим </a:t>
            </a:r>
            <a:r>
              <a:rPr lang="ru-RU" sz="2400" dirty="0" err="1"/>
              <a:t>стадирующим</a:t>
            </a:r>
            <a:r>
              <a:rPr lang="ru-RU" sz="2400" dirty="0"/>
              <a:t> исследованием.</a:t>
            </a:r>
          </a:p>
          <a:p>
            <a:r>
              <a:rPr lang="ru-RU" sz="2400" dirty="0"/>
              <a:t>КТ позволяет выявить наличие метастазов.</a:t>
            </a:r>
          </a:p>
          <a:p>
            <a:r>
              <a:rPr lang="ru-RU" sz="2400" dirty="0"/>
              <a:t>Диагностическая точность выявления раннего (Т1-Т2) и позднего (Т3-Т4) рака пищевода составляет 80–82%. </a:t>
            </a:r>
          </a:p>
          <a:p>
            <a:r>
              <a:rPr lang="ru-RU" sz="2400" dirty="0"/>
              <a:t>Если лимфатические узлы не превышают 1 см по короткой оси чувствительность диагностики метастазов составляет 50%, а специфичность – 83%</a:t>
            </a:r>
          </a:p>
        </p:txBody>
      </p:sp>
    </p:spTree>
    <p:extLst>
      <p:ext uri="{BB962C8B-B14F-4D97-AF65-F5344CB8AC3E}">
        <p14:creationId xmlns:p14="http://schemas.microsoft.com/office/powerpoint/2010/main" val="1357741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854384-5AE9-0242-B4AA-663EFD0AB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935" y="208025"/>
            <a:ext cx="9672456" cy="128089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ПЭТ/КТ, аксиальный срез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B227F1D-725E-FA4E-2179-6D35C18FE3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81" y="1017713"/>
            <a:ext cx="5036232" cy="482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52CE6E8-4B07-41ED-3DE5-51C2F52EA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715" y="996545"/>
            <a:ext cx="5926378" cy="4822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9FA3D7-7826-CFD5-832C-1DCD29C638E8}"/>
              </a:ext>
            </a:extLst>
          </p:cNvPr>
          <p:cNvSpPr txBox="1"/>
          <p:nvPr/>
        </p:nvSpPr>
        <p:spPr>
          <a:xfrm>
            <a:off x="351076" y="5923172"/>
            <a:ext cx="5467641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400" b="1" dirty="0"/>
              <a:t>Утолщение стенки дистального отдела пищевода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C4AF22-EF83-FF74-659F-7A2F2678832E}"/>
              </a:ext>
            </a:extLst>
          </p:cNvPr>
          <p:cNvSpPr txBox="1"/>
          <p:nvPr/>
        </p:nvSpPr>
        <p:spPr>
          <a:xfrm>
            <a:off x="5818717" y="5902004"/>
            <a:ext cx="7113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Накопление ФДГ опухолью дистального отдела пищевода.</a:t>
            </a:r>
          </a:p>
        </p:txBody>
      </p:sp>
    </p:spTree>
    <p:extLst>
      <p:ext uri="{BB962C8B-B14F-4D97-AF65-F5344CB8AC3E}">
        <p14:creationId xmlns:p14="http://schemas.microsoft.com/office/powerpoint/2010/main" val="3512745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EBFEDB-8871-8EB5-7E3C-51ABEA3D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038" y="160284"/>
            <a:ext cx="10288188" cy="128089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Эндоскопическое ультразвуковое исследование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75BAA7-2AFE-C41C-36F0-FFBF4613A70B}"/>
              </a:ext>
            </a:extLst>
          </p:cNvPr>
          <p:cNvSpPr txBox="1"/>
          <p:nvPr/>
        </p:nvSpPr>
        <p:spPr>
          <a:xfrm>
            <a:off x="7991061" y="2154924"/>
            <a:ext cx="405516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Определяется инвазия опухоли дистального отдела пищевода в ножку диафрагмы (</a:t>
            </a:r>
            <a:r>
              <a:rPr lang="ru-RU" sz="2400" b="1" dirty="0"/>
              <a:t>стрелка</a:t>
            </a:r>
            <a:r>
              <a:rPr lang="ru-RU" sz="2400" dirty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/>
              <a:t> Увеличенный околопищеводный лимфатический узел, правильной округлой формы (метастаз) (</a:t>
            </a:r>
            <a:r>
              <a:rPr lang="ru-RU" sz="2400" b="1" dirty="0"/>
              <a:t>наконечник стрелки</a:t>
            </a:r>
            <a:r>
              <a:rPr lang="ru-RU" sz="2400" dirty="0"/>
              <a:t>)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CAAA66B3-BC68-5C91-8A58-065328B8C4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038" y="1441174"/>
            <a:ext cx="5675451" cy="530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330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CE980D-C4A6-0B96-3716-D42C6BFBF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982" y="306333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Эндоскопическое УЗИ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271886-7FB7-A2DF-EEA5-21F59B185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586" y="1094013"/>
            <a:ext cx="10084026" cy="5457653"/>
          </a:xfrm>
        </p:spPr>
        <p:txBody>
          <a:bodyPr>
            <a:normAutofit/>
          </a:bodyPr>
          <a:lstStyle/>
          <a:p>
            <a:r>
              <a:rPr lang="ru-RU" sz="2400" dirty="0"/>
              <a:t>Может использоваться для дифференциации опухолей T1a и T1b, диагностическая точность выявления раннего (Т1-Т2) и позднего (Т3-Т4) рака пищевода составляет 81–85% </a:t>
            </a:r>
          </a:p>
          <a:p>
            <a:r>
              <a:rPr lang="ru-RU" sz="2400" dirty="0"/>
              <a:t> Чувствительность и специфичность в отношении метастазов в лимфоузлы составляют 80 и 70% соответственно. </a:t>
            </a:r>
          </a:p>
          <a:p>
            <a:r>
              <a:rPr lang="ru-RU" sz="2400" dirty="0"/>
              <a:t>Позволяет выполнить тонкоигольную аспирационную биопсию подозрительных узлы, увеличивая его диагностическую чувствительность с 74 до 87%.</a:t>
            </a:r>
          </a:p>
          <a:p>
            <a:r>
              <a:rPr lang="ru-RU" sz="2400" b="1" dirty="0"/>
              <a:t>Недостатки: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/>
              <a:t>Низкая доступность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/>
              <a:t>Требование специальных навыков оператора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b="1" dirty="0"/>
              <a:t>Невозможность диагностики </a:t>
            </a:r>
            <a:r>
              <a:rPr lang="ru-RU" sz="2400" b="1" dirty="0" err="1"/>
              <a:t>стенозирующих</a:t>
            </a:r>
            <a:r>
              <a:rPr lang="ru-RU" sz="2400" b="1" dirty="0"/>
              <a:t> опухолей</a:t>
            </a:r>
          </a:p>
        </p:txBody>
      </p:sp>
    </p:spTree>
    <p:extLst>
      <p:ext uri="{BB962C8B-B14F-4D97-AF65-F5344CB8AC3E}">
        <p14:creationId xmlns:p14="http://schemas.microsoft.com/office/powerpoint/2010/main" val="4004937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79BE8B-61B3-95DA-126E-7255F661C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5984" y="472497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ПЭТ/КТ с 18-фтордезоксиглюкозой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085D1F-4912-9551-F43C-CAED8A4E4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5984" y="2044097"/>
            <a:ext cx="9986055" cy="4686934"/>
          </a:xfrm>
        </p:spPr>
        <p:txBody>
          <a:bodyPr>
            <a:normAutofit/>
          </a:bodyPr>
          <a:lstStyle/>
          <a:p>
            <a:r>
              <a:rPr lang="ru-RU" sz="2800" dirty="0"/>
              <a:t>Определение наличия метастазов</a:t>
            </a:r>
          </a:p>
          <a:p>
            <a:r>
              <a:rPr lang="ru-RU" sz="2800" dirty="0"/>
              <a:t>Чувствительностью к отдаленным метастазам (71%), в  сравнении с нативным КТ (52%). </a:t>
            </a:r>
          </a:p>
          <a:p>
            <a:r>
              <a:rPr lang="ru-RU" sz="2800" dirty="0"/>
              <a:t>Благодаря ПЭТ/КТ у 24% кандидатов на оперативное лечение, выявляется наличие метастазов, что изменяет тактику ведения</a:t>
            </a:r>
          </a:p>
        </p:txBody>
      </p:sp>
    </p:spTree>
    <p:extLst>
      <p:ext uri="{BB962C8B-B14F-4D97-AF65-F5344CB8AC3E}">
        <p14:creationId xmlns:p14="http://schemas.microsoft.com/office/powerpoint/2010/main" val="25503863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2BC003-E510-AAB1-A4D1-77E80BCE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702" y="0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Динамическое наблюдение после </a:t>
            </a:r>
            <a:r>
              <a:rPr lang="ru-RU" dirty="0" err="1"/>
              <a:t>неадъювантной</a:t>
            </a:r>
            <a:r>
              <a:rPr lang="ru-RU" dirty="0"/>
              <a:t> терапии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02B2D8-4A22-8010-9B97-A45A96929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43" y="1280890"/>
            <a:ext cx="11601157" cy="5577109"/>
          </a:xfrm>
          <a:solidFill>
            <a:srgbClr val="F1F7F9"/>
          </a:solidFill>
        </p:spPr>
        <p:txBody>
          <a:bodyPr>
            <a:noAutofit/>
          </a:bodyPr>
          <a:lstStyle/>
          <a:p>
            <a:r>
              <a:rPr lang="ru-RU" sz="2600" dirty="0"/>
              <a:t>КТ(ПЭТ/КТ применяется для динамического наблюдения прогрессирования и </a:t>
            </a:r>
            <a:r>
              <a:rPr lang="ru-RU" sz="2600" dirty="0" err="1"/>
              <a:t>резектабельности</a:t>
            </a:r>
            <a:r>
              <a:rPr lang="ru-RU" sz="2600" dirty="0"/>
              <a:t> опухоли.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/>
              <a:t>Во время химиотерапии у 10 % пациентов с потенциально операбельным раком пищевода развиваются метастазы.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dirty="0"/>
              <a:t>Ремиссия отмечается у 32–52 % пациентов</a:t>
            </a:r>
          </a:p>
          <a:p>
            <a:r>
              <a:rPr lang="ru-RU" sz="2600" dirty="0"/>
              <a:t>КТ с контрастным усилением имеет низкую чувствительность к остаточному заболеванию.</a:t>
            </a:r>
          </a:p>
          <a:p>
            <a:r>
              <a:rPr lang="ru-RU" sz="2600" dirty="0"/>
              <a:t>ЭУЗИ малоинформативен для оценки </a:t>
            </a:r>
            <a:r>
              <a:rPr lang="ru-RU" sz="2600" dirty="0" err="1"/>
              <a:t>поствоспалительных</a:t>
            </a:r>
            <a:r>
              <a:rPr lang="ru-RU" sz="2600" dirty="0"/>
              <a:t> изменений и фиброзу остаточной опухоли.</a:t>
            </a:r>
          </a:p>
          <a:p>
            <a:r>
              <a:rPr lang="ru-RU" sz="2600" dirty="0"/>
              <a:t>Первичная опухоль может не отреагировать на химиотерапию, но в 5% случаев, есть ответ на лечение в метастазах (положительный прогноз).</a:t>
            </a:r>
          </a:p>
        </p:txBody>
      </p:sp>
    </p:spTree>
    <p:extLst>
      <p:ext uri="{BB962C8B-B14F-4D97-AF65-F5344CB8AC3E}">
        <p14:creationId xmlns:p14="http://schemas.microsoft.com/office/powerpoint/2010/main" val="4734499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45A92-CCAF-3355-6CA8-4B941DBD8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866" y="98474"/>
            <a:ext cx="11005458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Динамическое наблюдение после </a:t>
            </a:r>
            <a:r>
              <a:rPr lang="ru-RU" dirty="0" err="1"/>
              <a:t>неадъювантной</a:t>
            </a:r>
            <a:r>
              <a:rPr lang="ru-RU" dirty="0"/>
              <a:t> терапии при подозрении на рецидив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98A3E6-B351-B30C-AA95-29B95ECE9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190" y="1547446"/>
            <a:ext cx="11146134" cy="5310554"/>
          </a:xfrm>
          <a:solidFill>
            <a:srgbClr val="F1F7F9"/>
          </a:solidFill>
        </p:spPr>
        <p:txBody>
          <a:bodyPr>
            <a:normAutofit/>
          </a:bodyPr>
          <a:lstStyle/>
          <a:p>
            <a:r>
              <a:rPr lang="ru-RU" sz="2400" dirty="0"/>
              <a:t>Частота послеоперационного рецидива: 45–53% в течение 2 лет после операции.</a:t>
            </a:r>
          </a:p>
          <a:p>
            <a:r>
              <a:rPr lang="ru-RU" sz="2400" dirty="0"/>
              <a:t>Рецидивы анастомозов после операции возникают в 7–12% случаев и проявляются в виде узелкового или концентрического утолщения в области анастомоза. </a:t>
            </a:r>
          </a:p>
          <a:p>
            <a:r>
              <a:rPr lang="ru-RU" sz="2400" dirty="0"/>
              <a:t>ПЭТ/КТ с 18F-ФДГ: чувствительностью — 89–100%, специфичность (55–94%).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Локальный воспалительный процесс в пищеводе может вызывать ложноположительный захват ФДГ и должно быть подтверждено эндоскопией.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/>
              <a:t>Высокая лучевая нагрузка не позволяет использовать данный метод в качества рутинного обследования при динамическом наблюдении</a:t>
            </a:r>
          </a:p>
        </p:txBody>
      </p:sp>
    </p:spTree>
    <p:extLst>
      <p:ext uri="{BB962C8B-B14F-4D97-AF65-F5344CB8AC3E}">
        <p14:creationId xmlns:p14="http://schemas.microsoft.com/office/powerpoint/2010/main" val="1536860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C174B-5048-CF7D-6A6C-4446ED144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408" y="320401"/>
            <a:ext cx="9810761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Необходимость современных методов визуализации </a:t>
            </a:r>
            <a:r>
              <a:rPr lang="ru-RU" sz="3600" dirty="0"/>
              <a:t>рака пищевода и пищеводно-желудочного перехода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A50892-9BDB-93D6-B5CE-90D1E13D8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4913" y="2140048"/>
            <a:ext cx="9695459" cy="3968122"/>
          </a:xfrm>
        </p:spPr>
        <p:txBody>
          <a:bodyPr>
            <a:normAutofit/>
          </a:bodyPr>
          <a:lstStyle/>
          <a:p>
            <a:r>
              <a:rPr lang="ru-RU" sz="2800" dirty="0"/>
              <a:t>Совокупность ограничений КТ, ПЭТ/КТ с 18F-ФДГ и ЭУЗИ создает необходимость в новых технологиях для оценки распространенности процесса, обнаружения метастазов в лимфатических узлах и динамического наблюдения.</a:t>
            </a:r>
          </a:p>
          <a:p>
            <a:r>
              <a:rPr lang="ru-RU" sz="2800" dirty="0"/>
              <a:t>Современные методы визуализации позволяют определить дальнейшую тактику наиболее подходящего лечения</a:t>
            </a:r>
          </a:p>
        </p:txBody>
      </p:sp>
    </p:spTree>
    <p:extLst>
      <p:ext uri="{BB962C8B-B14F-4D97-AF65-F5344CB8AC3E}">
        <p14:creationId xmlns:p14="http://schemas.microsoft.com/office/powerpoint/2010/main" val="3519310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6303D-E6A5-7E3A-AD95-1EC9AA927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9194" y="200626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690DE7-78C8-8569-7C9D-D6DDB3A86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7003" y="3287151"/>
            <a:ext cx="6765803" cy="15521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Продолжение следует…</a:t>
            </a:r>
          </a:p>
        </p:txBody>
      </p:sp>
    </p:spTree>
    <p:extLst>
      <p:ext uri="{BB962C8B-B14F-4D97-AF65-F5344CB8AC3E}">
        <p14:creationId xmlns:p14="http://schemas.microsoft.com/office/powerpoint/2010/main" val="368852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1958D5-4DCB-823B-77A0-EB3B8A9C4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972" y="16917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Методы лучевой диагностики рака пищевода и пищеводно-желудочного перехода: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DD09E2-025C-D6D6-632A-45E2B6F21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788" y="1752601"/>
            <a:ext cx="10227212" cy="510539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 err="1"/>
              <a:t>Мультиспиральная</a:t>
            </a:r>
            <a:r>
              <a:rPr lang="ru-RU" sz="2800" dirty="0"/>
              <a:t> компьютерная томография (МСКТ)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Позитронно-эмиссионная томография (ПЭТ)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Эндоскопическое ультразвуковое исследование (ЭУЗИ) 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2800" dirty="0"/>
          </a:p>
          <a:p>
            <a:r>
              <a:rPr lang="ru-RU" sz="2800" dirty="0"/>
              <a:t>Данные методы имеют недостаточную информативность, по сравнению с усовершенствованными методами визуализации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3077208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760F8-BBC5-1B52-0947-B1D71B08D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132913"/>
            <a:ext cx="10352136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Современные методы визуализации</a:t>
            </a:r>
            <a:r>
              <a:rPr lang="ru-RU" sz="3600" dirty="0"/>
              <a:t> рака пищевода и пищеводно-желудочного перехода: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DC2623-3E4E-3001-C7A5-81DE93A84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7836" y="1554480"/>
            <a:ext cx="9864456" cy="53035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МРТ высокого разрешения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Диффузионно-взвешенная МРТ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МРТ с динамическим контрастированием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МРТ всего тела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 err="1"/>
              <a:t>Перфузионная</a:t>
            </a:r>
            <a:r>
              <a:rPr lang="ru-RU" sz="2800" dirty="0"/>
              <a:t> КТ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800" dirty="0"/>
              <a:t>Новые индикаторы ПЭТ и интегрированная ПЭТ/МРТ</a:t>
            </a:r>
          </a:p>
          <a:p>
            <a:endParaRPr lang="ru-RU" sz="1800" dirty="0"/>
          </a:p>
          <a:p>
            <a:r>
              <a:rPr lang="ru-RU" sz="2800" dirty="0"/>
              <a:t>Новые методы визуализации могут помочь в диагностике, определение стадии, планировании лечения и прогнозировании исхода рака пищевода и желудка</a:t>
            </a:r>
          </a:p>
        </p:txBody>
      </p:sp>
    </p:spTree>
    <p:extLst>
      <p:ext uri="{BB962C8B-B14F-4D97-AF65-F5344CB8AC3E}">
        <p14:creationId xmlns:p14="http://schemas.microsoft.com/office/powerpoint/2010/main" val="1981285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232F15-0E2F-7890-375C-4E46ADF89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10243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Введение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914B72-4167-8218-0872-36985186D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4898" y="1477109"/>
            <a:ext cx="10257102" cy="5563772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/>
              <a:t>Во всем мире, ежегодно регистрируется более 600 000 новых случаев выявления рака пищевода и пищеводно-желудочного перехода.</a:t>
            </a:r>
          </a:p>
          <a:p>
            <a:r>
              <a:rPr lang="ru-RU" sz="3300" dirty="0"/>
              <a:t> Плоскоклеточная карцинома наиболее распространенный подтип во всем мире, локализуется между верхним и средним отделами пищевода</a:t>
            </a:r>
          </a:p>
          <a:p>
            <a:r>
              <a:rPr lang="ru-RU" sz="3300" dirty="0"/>
              <a:t>Аденокарцинома чаще встречается в западных странах, локализуется в дистальном отделе пищевода</a:t>
            </a:r>
          </a:p>
          <a:p>
            <a:r>
              <a:rPr lang="ru-RU" sz="3300" dirty="0"/>
              <a:t>Пятилетняя выживаемость составляет: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300" dirty="0"/>
              <a:t>Плоскоклеточный рак - 12%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300" dirty="0"/>
              <a:t>Аденокарцинома - 15%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959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D7A53-52E0-3D46-D53E-4FC5DC9B9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307" y="0"/>
            <a:ext cx="12028951" cy="128089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Алгоритм диагностики и ведения пациентов с диагнозом рака пищевода и желудка </a:t>
            </a:r>
          </a:p>
        </p:txBody>
      </p:sp>
      <p:pic>
        <p:nvPicPr>
          <p:cNvPr id="1026" name="Picture 2" descr="Figure 1.">
            <a:extLst>
              <a:ext uri="{FF2B5EF4-FFF2-40B4-BE49-F238E27FC236}">
                <a16:creationId xmlns:a16="http://schemas.microsoft.com/office/drawing/2014/main" id="{9E23E348-FB30-FDEA-B323-18815FB005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145" y="1779208"/>
            <a:ext cx="9727753" cy="448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61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AC407-C264-DD69-D1C3-3F519B89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991" y="213568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Система </a:t>
            </a:r>
            <a:r>
              <a:rPr lang="ru-RU" dirty="0" err="1"/>
              <a:t>стадирования</a:t>
            </a:r>
            <a:r>
              <a:rPr lang="ru-RU" dirty="0"/>
              <a:t> TNM для карциномы пищевода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69DCB03C-7F52-DE05-76E7-FB8B5B5ECA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644197"/>
              </p:ext>
            </p:extLst>
          </p:nvPr>
        </p:nvGraphicFramePr>
        <p:xfrm>
          <a:off x="874644" y="1494458"/>
          <a:ext cx="10442712" cy="52126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12820">
                  <a:extLst>
                    <a:ext uri="{9D8B030D-6E8A-4147-A177-3AD203B41FA5}">
                      <a16:colId xmlns:a16="http://schemas.microsoft.com/office/drawing/2014/main" val="1978771305"/>
                    </a:ext>
                  </a:extLst>
                </a:gridCol>
                <a:gridCol w="7629892">
                  <a:extLst>
                    <a:ext uri="{9D8B030D-6E8A-4147-A177-3AD203B41FA5}">
                      <a16:colId xmlns:a16="http://schemas.microsoft.com/office/drawing/2014/main" val="3506208652"/>
                    </a:ext>
                  </a:extLst>
                </a:gridCol>
              </a:tblGrid>
              <a:tr h="831067">
                <a:tc>
                  <a:txBody>
                    <a:bodyPr/>
                    <a:lstStyle/>
                    <a:p>
                      <a:r>
                        <a:rPr lang="ru-RU" sz="2800" dirty="0"/>
                        <a:t>Категория 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Критерии 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652724"/>
                  </a:ext>
                </a:extLst>
              </a:tr>
              <a:tr h="831067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Недостаточно информации для оценки первичной опухоли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759862"/>
                  </a:ext>
                </a:extLst>
              </a:tr>
              <a:tr h="831067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Первичная опухоль не обнаружена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246797"/>
                  </a:ext>
                </a:extLst>
              </a:tr>
              <a:tr h="1530742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Tis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Дисплазия высокой степени, определяемая как злокачественные клетки, ограниченные эпителием базальной мембраной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613860"/>
                  </a:ext>
                </a:extLst>
              </a:tr>
              <a:tr h="1071519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T1a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Инвазия собственной пластинки слизистого слоя или мышечной пластинки слизистой оболочки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623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241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AC407-C264-DD69-D1C3-3F519B893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6557" y="147307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Система </a:t>
            </a:r>
            <a:r>
              <a:rPr lang="ru-RU" dirty="0" err="1"/>
              <a:t>стадирования</a:t>
            </a:r>
            <a:r>
              <a:rPr lang="ru-RU" dirty="0"/>
              <a:t> TNM для карциномы пищевода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69DCB03C-7F52-DE05-76E7-FB8B5B5ECA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376505"/>
              </p:ext>
            </p:extLst>
          </p:nvPr>
        </p:nvGraphicFramePr>
        <p:xfrm>
          <a:off x="897243" y="1587223"/>
          <a:ext cx="10397514" cy="512347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00645">
                  <a:extLst>
                    <a:ext uri="{9D8B030D-6E8A-4147-A177-3AD203B41FA5}">
                      <a16:colId xmlns:a16="http://schemas.microsoft.com/office/drawing/2014/main" val="1978771305"/>
                    </a:ext>
                  </a:extLst>
                </a:gridCol>
                <a:gridCol w="7596869">
                  <a:extLst>
                    <a:ext uri="{9D8B030D-6E8A-4147-A177-3AD203B41FA5}">
                      <a16:colId xmlns:a16="http://schemas.microsoft.com/office/drawing/2014/main" val="3506208652"/>
                    </a:ext>
                  </a:extLst>
                </a:gridCol>
              </a:tblGrid>
              <a:tr h="778802">
                <a:tc>
                  <a:txBody>
                    <a:bodyPr/>
                    <a:lstStyle/>
                    <a:p>
                      <a:r>
                        <a:rPr lang="ru-RU" sz="2800" dirty="0"/>
                        <a:t>Категория 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Критерии 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652724"/>
                  </a:ext>
                </a:extLst>
              </a:tr>
              <a:tr h="778802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T1b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Инвазия подслизистого слоя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719044"/>
                  </a:ext>
                </a:extLst>
              </a:tr>
              <a:tr h="778802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Инвазия мышечной оболочки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0518181"/>
                  </a:ext>
                </a:extLst>
              </a:tr>
              <a:tr h="778802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Инвазия </a:t>
                      </a:r>
                      <a:r>
                        <a:rPr lang="ru-RU" sz="2400" dirty="0" err="1"/>
                        <a:t>адвентиции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361524"/>
                  </a:ext>
                </a:extLst>
              </a:tr>
              <a:tr h="1004131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T4a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Инвазия плевры, перикарда, непарной вены, диафрагмы или брюшины.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731814"/>
                  </a:ext>
                </a:extLst>
              </a:tr>
              <a:tr h="1004131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T4b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Инвазия грудной аорты, трахеи или тела позвонка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184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6626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F52941-8D1A-E004-CB1F-489B75199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968" y="105950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Система </a:t>
            </a:r>
            <a:r>
              <a:rPr lang="ru-RU" dirty="0" err="1"/>
              <a:t>стадирования</a:t>
            </a:r>
            <a:r>
              <a:rPr lang="ru-RU" dirty="0"/>
              <a:t> TNM для карциномы пищевода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F393621-BED5-051F-494E-6DD142198F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306088"/>
              </p:ext>
            </p:extLst>
          </p:nvPr>
        </p:nvGraphicFramePr>
        <p:xfrm>
          <a:off x="1175655" y="1667190"/>
          <a:ext cx="10182000" cy="505371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92186">
                  <a:extLst>
                    <a:ext uri="{9D8B030D-6E8A-4147-A177-3AD203B41FA5}">
                      <a16:colId xmlns:a16="http://schemas.microsoft.com/office/drawing/2014/main" val="775195253"/>
                    </a:ext>
                  </a:extLst>
                </a:gridCol>
                <a:gridCol w="7389814">
                  <a:extLst>
                    <a:ext uri="{9D8B030D-6E8A-4147-A177-3AD203B41FA5}">
                      <a16:colId xmlns:a16="http://schemas.microsoft.com/office/drawing/2014/main" val="1791974887"/>
                    </a:ext>
                  </a:extLst>
                </a:gridCol>
              </a:tblGrid>
              <a:tr h="826757">
                <a:tc>
                  <a:txBody>
                    <a:bodyPr/>
                    <a:lstStyle/>
                    <a:p>
                      <a:r>
                        <a:rPr lang="ru-RU" sz="2800" dirty="0"/>
                        <a:t>Категория </a:t>
                      </a:r>
                      <a:r>
                        <a:rPr lang="en-US" sz="2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Критерии </a:t>
                      </a:r>
                      <a:r>
                        <a:rPr lang="en-US" sz="2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854828"/>
                  </a:ext>
                </a:extLst>
              </a:tr>
              <a:tr h="826757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NX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Недостаточно информации для оценки  регионарных лимфатических узлов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23175"/>
                  </a:ext>
                </a:extLst>
              </a:tr>
              <a:tr h="826757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Метастазы в регионарных лимфатических узла не обнаружены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8393281"/>
                  </a:ext>
                </a:extLst>
              </a:tr>
              <a:tr h="826757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Метастазы в 1-2 регионарных лимфатических узла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917227"/>
                  </a:ext>
                </a:extLst>
              </a:tr>
              <a:tr h="826757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Метастазы в 3-6 регионарных лимфатических узлах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05858"/>
                  </a:ext>
                </a:extLst>
              </a:tr>
              <a:tr h="919932">
                <a:tc>
                  <a:txBody>
                    <a:bodyPr/>
                    <a:lstStyle/>
                    <a:p>
                      <a:r>
                        <a:rPr lang="en-US" sz="24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Метастазы в 7 и более регионарных лимфатических узлов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086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233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8DA9D4-77AA-9E06-DE3B-C4A2145D6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334" y="438580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Система </a:t>
            </a:r>
            <a:r>
              <a:rPr lang="ru-RU" dirty="0" err="1"/>
              <a:t>стадирования</a:t>
            </a:r>
            <a:r>
              <a:rPr lang="ru-RU" dirty="0"/>
              <a:t> TNM для карциномы пищевода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BE0F1CD2-3131-EA69-EF11-97CC802D67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566359"/>
              </p:ext>
            </p:extLst>
          </p:nvPr>
        </p:nvGraphicFramePr>
        <p:xfrm>
          <a:off x="1858139" y="2345871"/>
          <a:ext cx="8911688" cy="36176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55844">
                  <a:extLst>
                    <a:ext uri="{9D8B030D-6E8A-4147-A177-3AD203B41FA5}">
                      <a16:colId xmlns:a16="http://schemas.microsoft.com/office/drawing/2014/main" val="141210534"/>
                    </a:ext>
                  </a:extLst>
                </a:gridCol>
                <a:gridCol w="4455844">
                  <a:extLst>
                    <a:ext uri="{9D8B030D-6E8A-4147-A177-3AD203B41FA5}">
                      <a16:colId xmlns:a16="http://schemas.microsoft.com/office/drawing/2014/main" val="1300302303"/>
                    </a:ext>
                  </a:extLst>
                </a:gridCol>
              </a:tblGrid>
              <a:tr h="1205869"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ru-RU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dirty="0"/>
                        <a:t>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ru-RU" sz="1800" b="1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dirty="0"/>
                        <a:t>Критерии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723342"/>
                  </a:ext>
                </a:extLst>
              </a:tr>
              <a:tr h="1205869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Отсутствие отдаленных метастазов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645953"/>
                  </a:ext>
                </a:extLst>
              </a:tr>
              <a:tr h="1205869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Отдаленные метастазы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293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058215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1873</TotalTime>
  <Words>815</Words>
  <Application>Microsoft Office PowerPoint</Application>
  <PresentationFormat>Широкоэкранный</PresentationFormat>
  <Paragraphs>115</Paragraphs>
  <Slides>18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Современные методы визуализации при раке пищевода и желудка, часть 1</vt:lpstr>
      <vt:lpstr>Методы лучевой диагностики рака пищевода и пищеводно-желудочного перехода:</vt:lpstr>
      <vt:lpstr>Современные методы визуализации рака пищевода и пищеводно-желудочного перехода:</vt:lpstr>
      <vt:lpstr>Введение</vt:lpstr>
      <vt:lpstr>Алгоритм диагностики и ведения пациентов с диагнозом рака пищевода и желудка </vt:lpstr>
      <vt:lpstr>Система стадирования TNM для карциномы пищевода</vt:lpstr>
      <vt:lpstr>Система стадирования TNM для карциномы пищевода</vt:lpstr>
      <vt:lpstr>Система стадирования TNM для карциномы пищевода</vt:lpstr>
      <vt:lpstr>Система стадирования TNM для карциномы пищевода</vt:lpstr>
      <vt:lpstr>Компьютерная томография</vt:lpstr>
      <vt:lpstr>ПЭТ/КТ, аксиальный срез</vt:lpstr>
      <vt:lpstr>Эндоскопическое ультразвуковое исследование</vt:lpstr>
      <vt:lpstr>Эндоскопическое УЗИ</vt:lpstr>
      <vt:lpstr>ПЭТ/КТ с 18-фтордезоксиглюкозой </vt:lpstr>
      <vt:lpstr>Динамическое наблюдение после неадъювантной терапии</vt:lpstr>
      <vt:lpstr>Динамическое наблюдение после неадъювантной терапии при подозрении на рецидив</vt:lpstr>
      <vt:lpstr>Необходимость современных методов визуализации рака пищевода и пищеводно-желудочного перехода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методы визуализации при раке пищевода и желудка</dc:title>
  <dc:creator>Герман Герман</dc:creator>
  <cp:lastModifiedBy>Герман Герман</cp:lastModifiedBy>
  <cp:revision>73</cp:revision>
  <dcterms:created xsi:type="dcterms:W3CDTF">2023-06-12T05:06:56Z</dcterms:created>
  <dcterms:modified xsi:type="dcterms:W3CDTF">2023-06-18T16:02:47Z</dcterms:modified>
</cp:coreProperties>
</file>