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notesMasterIdLst>
    <p:notesMasterId r:id="rId20"/>
  </p:notesMasterIdLst>
  <p:sldIdLst>
    <p:sldId id="326" r:id="rId2"/>
    <p:sldId id="257" r:id="rId3"/>
    <p:sldId id="327" r:id="rId4"/>
    <p:sldId id="258" r:id="rId5"/>
    <p:sldId id="260" r:id="rId6"/>
    <p:sldId id="268" r:id="rId7"/>
    <p:sldId id="261" r:id="rId8"/>
    <p:sldId id="262" r:id="rId9"/>
    <p:sldId id="263" r:id="rId10"/>
    <p:sldId id="264" r:id="rId11"/>
    <p:sldId id="265" r:id="rId12"/>
    <p:sldId id="329" r:id="rId13"/>
    <p:sldId id="266" r:id="rId14"/>
    <p:sldId id="267" r:id="rId15"/>
    <p:sldId id="269" r:id="rId16"/>
    <p:sldId id="270" r:id="rId17"/>
    <p:sldId id="271" r:id="rId18"/>
    <p:sldId id="325" r:id="rId1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1F7F9"/>
    <a:srgbClr val="DAEAEE"/>
    <a:srgbClr val="F5F9F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—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249" autoAdjust="0"/>
  </p:normalViewPr>
  <p:slideViewPr>
    <p:cSldViewPr snapToGrid="0">
      <p:cViewPr varScale="1">
        <p:scale>
          <a:sx n="68" d="100"/>
          <a:sy n="68" d="100"/>
        </p:scale>
        <p:origin x="79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64DE29-02CF-4EF9-82DD-A6C0F843BFC2}" type="datetimeFigureOut">
              <a:rPr lang="ru-RU" smtClean="0"/>
              <a:t>18.06.2023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C4DE265-7992-4C59-8015-234AF825F42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664024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77B27FF-2773-4FF3-AAB3-B8478D1F51A6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18092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C4DE265-7992-4C59-8015-234AF825F42E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2473800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C4DE265-7992-4C59-8015-234AF825F42E}" type="slidenum">
              <a:rPr lang="ru-RU" smtClean="0"/>
              <a:t>15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50935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A076A-6737-4518-8D26-727C036FBEDE}" type="datetimeFigureOut">
              <a:rPr lang="ru-RU" smtClean="0"/>
              <a:t>18.06.2023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8A7AA6FA-C49D-44AD-8A27-A11C0D2320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594132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A076A-6737-4518-8D26-727C036FBEDE}" type="datetimeFigureOut">
              <a:rPr lang="ru-RU" smtClean="0"/>
              <a:t>18.06.2023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8A7AA6FA-C49D-44AD-8A27-A11C0D2320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597556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A076A-6737-4518-8D26-727C036FBEDE}" type="datetimeFigureOut">
              <a:rPr lang="ru-RU" smtClean="0"/>
              <a:t>18.06.2023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8A7AA6FA-C49D-44AD-8A27-A11C0D2320D6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8905019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A076A-6737-4518-8D26-727C036FBEDE}" type="datetimeFigureOut">
              <a:rPr lang="ru-RU" smtClean="0"/>
              <a:t>18.06.2023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8A7AA6FA-C49D-44AD-8A27-A11C0D2320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1307298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A076A-6737-4518-8D26-727C036FBEDE}" type="datetimeFigureOut">
              <a:rPr lang="ru-RU" smtClean="0"/>
              <a:t>18.06.2023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8A7AA6FA-C49D-44AD-8A27-A11C0D2320D6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1490269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A076A-6737-4518-8D26-727C036FBEDE}" type="datetimeFigureOut">
              <a:rPr lang="ru-RU" smtClean="0"/>
              <a:t>18.06.2023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8A7AA6FA-C49D-44AD-8A27-A11C0D2320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671830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A076A-6737-4518-8D26-727C036FBEDE}" type="datetimeFigureOut">
              <a:rPr lang="ru-RU" smtClean="0"/>
              <a:t>18.06.2023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A6FA-C49D-44AD-8A27-A11C0D2320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845956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A076A-6737-4518-8D26-727C036FBEDE}" type="datetimeFigureOut">
              <a:rPr lang="ru-RU" smtClean="0"/>
              <a:t>18.06.2023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A6FA-C49D-44AD-8A27-A11C0D2320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402814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A076A-6737-4518-8D26-727C036FBEDE}" type="datetimeFigureOut">
              <a:rPr lang="ru-RU" smtClean="0"/>
              <a:t>18.06.2023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A6FA-C49D-44AD-8A27-A11C0D2320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158100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A076A-6737-4518-8D26-727C036FBEDE}" type="datetimeFigureOut">
              <a:rPr lang="ru-RU" smtClean="0"/>
              <a:t>18.06.2023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8A7AA6FA-C49D-44AD-8A27-A11C0D2320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2617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A076A-6737-4518-8D26-727C036FBEDE}" type="datetimeFigureOut">
              <a:rPr lang="ru-RU" smtClean="0"/>
              <a:t>18.06.2023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8A7AA6FA-C49D-44AD-8A27-A11C0D2320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947431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A076A-6737-4518-8D26-727C036FBEDE}" type="datetimeFigureOut">
              <a:rPr lang="ru-RU" smtClean="0"/>
              <a:t>18.06.2023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8A7AA6FA-C49D-44AD-8A27-A11C0D2320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731685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A076A-6737-4518-8D26-727C036FBEDE}" type="datetimeFigureOut">
              <a:rPr lang="ru-RU" smtClean="0"/>
              <a:t>18.06.2023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A6FA-C49D-44AD-8A27-A11C0D2320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620525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A076A-6737-4518-8D26-727C036FBEDE}" type="datetimeFigureOut">
              <a:rPr lang="ru-RU" smtClean="0"/>
              <a:t>18.06.2023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A6FA-C49D-44AD-8A27-A11C0D2320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342521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A076A-6737-4518-8D26-727C036FBEDE}" type="datetimeFigureOut">
              <a:rPr lang="ru-RU" smtClean="0"/>
              <a:t>18.06.2023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A6FA-C49D-44AD-8A27-A11C0D2320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70389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A076A-6737-4518-8D26-727C036FBEDE}" type="datetimeFigureOut">
              <a:rPr lang="ru-RU" smtClean="0"/>
              <a:t>18.06.2023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8A7AA6FA-C49D-44AD-8A27-A11C0D2320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006643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157"/>
            <a:ext cx="2356674" cy="6853096"/>
            <a:chOff x="6627813" y="195610"/>
            <a:chExt cx="1952625" cy="5678141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610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9A076A-6737-4518-8D26-727C036FBEDE}" type="datetimeFigureOut">
              <a:rPr lang="ru-RU" smtClean="0"/>
              <a:t>18.06.2023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8A7AA6FA-C49D-44AD-8A27-A11C0D2320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857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34588" y="1984756"/>
            <a:ext cx="10122823" cy="1677471"/>
          </a:xfrm>
        </p:spPr>
        <p:txBody>
          <a:bodyPr>
            <a:noAutofit/>
          </a:bodyPr>
          <a:lstStyle/>
          <a:p>
            <a:pPr algn="ctr"/>
            <a:r>
              <a:rPr lang="ru-RU" sz="4400" dirty="0"/>
              <a:t>Современные методы визуализации при раке пищевода и желудка, часть 1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346731" y="4619297"/>
            <a:ext cx="4405709" cy="1677471"/>
          </a:xfrm>
        </p:spPr>
        <p:txBody>
          <a:bodyPr>
            <a:normAutofit fontScale="92500"/>
          </a:bodyPr>
          <a:lstStyle/>
          <a:p>
            <a:r>
              <a:rPr lang="ru-RU" altLang="ru-RU" sz="2800" dirty="0">
                <a:solidFill>
                  <a:schemeClr val="tx1"/>
                </a:solidFill>
                <a:latin typeface="+mj-lt"/>
                <a:cs typeface="Times New Roman" panose="02020603050405020304" pitchFamily="18" charset="0"/>
              </a:rPr>
              <a:t>Выполнил: ординатор кафедры лучевой диагностики ИПО </a:t>
            </a:r>
            <a:r>
              <a:rPr lang="ru-RU" altLang="ru-RU" sz="2800" dirty="0" err="1">
                <a:solidFill>
                  <a:schemeClr val="tx1"/>
                </a:solidFill>
                <a:latin typeface="+mj-lt"/>
                <a:cs typeface="Times New Roman" panose="02020603050405020304" pitchFamily="18" charset="0"/>
              </a:rPr>
              <a:t>Фисун</a:t>
            </a:r>
            <a:r>
              <a:rPr lang="ru-RU" altLang="ru-RU" sz="2800" dirty="0">
                <a:solidFill>
                  <a:schemeClr val="tx1"/>
                </a:solidFill>
                <a:latin typeface="+mj-lt"/>
                <a:cs typeface="Times New Roman" panose="02020603050405020304" pitchFamily="18" charset="0"/>
              </a:rPr>
              <a:t> Елена Александровна</a:t>
            </a:r>
          </a:p>
          <a:p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3927697" y="6414185"/>
            <a:ext cx="38968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ct val="0"/>
              </a:spcBef>
            </a:pPr>
            <a:r>
              <a:rPr lang="ru-RU" altLang="ru-RU" dirty="0">
                <a:latin typeface="+mj-lt"/>
                <a:cs typeface="Times New Roman" panose="02020603050405020304" pitchFamily="18" charset="0"/>
              </a:rPr>
              <a:t>Красноярск, 2023 г</a:t>
            </a: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427148" y="100493"/>
            <a:ext cx="823814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altLang="ru-RU" dirty="0">
                <a:cs typeface="Times New Roman"/>
              </a:rPr>
              <a:t>ФГБОУ ВО </a:t>
            </a:r>
            <a:r>
              <a:rPr lang="ru-RU" altLang="ru-RU" dirty="0" err="1">
                <a:cs typeface="Times New Roman"/>
              </a:rPr>
              <a:t>КрасГМУ</a:t>
            </a:r>
            <a:r>
              <a:rPr lang="ru-RU" altLang="ru-RU" dirty="0">
                <a:cs typeface="Times New Roman"/>
              </a:rPr>
              <a:t> им. проф. В.Ф. </a:t>
            </a:r>
            <a:r>
              <a:rPr lang="ru-RU" altLang="ru-RU" dirty="0" err="1">
                <a:cs typeface="Times New Roman"/>
              </a:rPr>
              <a:t>Войно-Ясенецкого</a:t>
            </a:r>
            <a:r>
              <a:rPr lang="ru-RU" altLang="ru-RU" dirty="0">
                <a:cs typeface="Times New Roman"/>
              </a:rPr>
              <a:t> Минздрава России Кафедра лучевой диагностики ИПО</a:t>
            </a:r>
            <a:endParaRPr lang="ru-RU" dirty="0"/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97250" y="0"/>
            <a:ext cx="2194750" cy="1493649"/>
          </a:xfrm>
          <a:prstGeom prst="rect">
            <a:avLst/>
          </a:prstGeom>
        </p:spPr>
      </p:pic>
      <p:pic>
        <p:nvPicPr>
          <p:cNvPr id="1026" name="Picture 2">
            <a:extLst>
              <a:ext uri="{FF2B5EF4-FFF2-40B4-BE49-F238E27FC236}">
                <a16:creationId xmlns:a16="http://schemas.microsoft.com/office/drawing/2014/main" id="{25D91E4B-624C-49B0-8836-563805336E0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6334" y="4079912"/>
            <a:ext cx="6562725" cy="12460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963261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E2F7427-DE2F-9543-2C13-CDAB0537B3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07125" y="306333"/>
            <a:ext cx="8911687" cy="1280890"/>
          </a:xfrm>
        </p:spPr>
        <p:txBody>
          <a:bodyPr/>
          <a:lstStyle/>
          <a:p>
            <a:pPr algn="ctr"/>
            <a:r>
              <a:rPr lang="ru-RU" dirty="0"/>
              <a:t>Компьютерная томография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C5D502D-5B3D-0844-206D-AFF4EDE89A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56523" y="1852266"/>
            <a:ext cx="9992139" cy="5270777"/>
          </a:xfrm>
        </p:spPr>
        <p:txBody>
          <a:bodyPr>
            <a:normAutofit/>
          </a:bodyPr>
          <a:lstStyle/>
          <a:p>
            <a:r>
              <a:rPr lang="ru-RU" sz="2400" dirty="0"/>
              <a:t>КТ с контрастным усилением является первичным рентгенологическим </a:t>
            </a:r>
            <a:r>
              <a:rPr lang="ru-RU" sz="2400" dirty="0" err="1"/>
              <a:t>стадирующим</a:t>
            </a:r>
            <a:r>
              <a:rPr lang="ru-RU" sz="2400" dirty="0"/>
              <a:t> исследованием.</a:t>
            </a:r>
          </a:p>
          <a:p>
            <a:r>
              <a:rPr lang="ru-RU" sz="2400" dirty="0"/>
              <a:t>КТ позволяет выявить наличие метастазов.</a:t>
            </a:r>
          </a:p>
          <a:p>
            <a:r>
              <a:rPr lang="ru-RU" sz="2400" dirty="0"/>
              <a:t>Диагностическая точность выявления раннего (Т1-Т2) и позднего (Т3-Т4) рака пищевода составляет 80–82%. </a:t>
            </a:r>
          </a:p>
          <a:p>
            <a:r>
              <a:rPr lang="ru-RU" sz="2400" dirty="0"/>
              <a:t>Если лимфатические узлы не превышают 1 см по короткой оси чувствительность диагностики метастазов составляет 50%, а специфичность – 83%</a:t>
            </a:r>
          </a:p>
        </p:txBody>
      </p:sp>
    </p:spTree>
    <p:extLst>
      <p:ext uri="{BB962C8B-B14F-4D97-AF65-F5344CB8AC3E}">
        <p14:creationId xmlns:p14="http://schemas.microsoft.com/office/powerpoint/2010/main" val="13577418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A854384-5AE9-0242-B4AA-663EFD0ABB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56935" y="208025"/>
            <a:ext cx="9672456" cy="1280890"/>
          </a:xfrm>
        </p:spPr>
        <p:txBody>
          <a:bodyPr>
            <a:normAutofit/>
          </a:bodyPr>
          <a:lstStyle/>
          <a:p>
            <a:pPr algn="ctr"/>
            <a:r>
              <a:rPr lang="ru-RU" dirty="0"/>
              <a:t>ПЭТ/КТ, аксиальный срез</a:t>
            </a:r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0B227F1D-725E-FA4E-2179-6D35C18FE3BF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6781" y="1017713"/>
            <a:ext cx="5036232" cy="48225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252CE6E8-4B07-41ED-3DE5-51C2F52EAF9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5715" y="996545"/>
            <a:ext cx="5926378" cy="48225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199FA3D7-7826-CFD5-832C-1DCD29C638E8}"/>
              </a:ext>
            </a:extLst>
          </p:cNvPr>
          <p:cNvSpPr txBox="1"/>
          <p:nvPr/>
        </p:nvSpPr>
        <p:spPr>
          <a:xfrm>
            <a:off x="351076" y="5923172"/>
            <a:ext cx="5467641" cy="830997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ru-RU" sz="2400" b="1" dirty="0"/>
              <a:t>Утолщение стенки дистального отдела пищевода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7C4AF22-EF83-FF74-659F-7A2F2678832E}"/>
              </a:ext>
            </a:extLst>
          </p:cNvPr>
          <p:cNvSpPr txBox="1"/>
          <p:nvPr/>
        </p:nvSpPr>
        <p:spPr>
          <a:xfrm>
            <a:off x="5818717" y="5902004"/>
            <a:ext cx="711397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/>
              <a:t>Накопление ФДГ опухолью дистального отдела пищевода.</a:t>
            </a:r>
          </a:p>
        </p:txBody>
      </p:sp>
    </p:spTree>
    <p:extLst>
      <p:ext uri="{BB962C8B-B14F-4D97-AF65-F5344CB8AC3E}">
        <p14:creationId xmlns:p14="http://schemas.microsoft.com/office/powerpoint/2010/main" val="351274548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8EBFEDB-8871-8EB5-7E3C-51ABEA3DC2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58038" y="160284"/>
            <a:ext cx="10288188" cy="1280890"/>
          </a:xfrm>
        </p:spPr>
        <p:txBody>
          <a:bodyPr>
            <a:normAutofit/>
          </a:bodyPr>
          <a:lstStyle/>
          <a:p>
            <a:pPr algn="ctr"/>
            <a:r>
              <a:rPr lang="ru-RU" dirty="0"/>
              <a:t>Эндоскопическое ультразвуковое исследование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375BAA7-2AFE-C41C-36F0-FFBF4613A70B}"/>
              </a:ext>
            </a:extLst>
          </p:cNvPr>
          <p:cNvSpPr txBox="1"/>
          <p:nvPr/>
        </p:nvSpPr>
        <p:spPr>
          <a:xfrm>
            <a:off x="7991061" y="2154924"/>
            <a:ext cx="4055165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2400" dirty="0"/>
              <a:t>Определяется инвазия опухоли дистального отдела пищевода в ножку диафрагмы (</a:t>
            </a:r>
            <a:r>
              <a:rPr lang="ru-RU" sz="2400" b="1" dirty="0"/>
              <a:t>стрелка</a:t>
            </a:r>
            <a:r>
              <a:rPr lang="ru-RU" sz="2400" dirty="0"/>
              <a:t>)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2400" dirty="0"/>
              <a:t> Увеличенный околопищеводный лимфатический узел, правильной округлой формы (метастаз) (</a:t>
            </a:r>
            <a:r>
              <a:rPr lang="ru-RU" sz="2400" b="1" dirty="0"/>
              <a:t>наконечник стрелки</a:t>
            </a:r>
            <a:r>
              <a:rPr lang="ru-RU" sz="2400" dirty="0"/>
              <a:t>)</a:t>
            </a:r>
          </a:p>
        </p:txBody>
      </p:sp>
      <p:pic>
        <p:nvPicPr>
          <p:cNvPr id="4098" name="Picture 2">
            <a:extLst>
              <a:ext uri="{FF2B5EF4-FFF2-40B4-BE49-F238E27FC236}">
                <a16:creationId xmlns:a16="http://schemas.microsoft.com/office/drawing/2014/main" id="{CAAA66B3-BC68-5C91-8A58-065328B8C487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8038" y="1441174"/>
            <a:ext cx="5675451" cy="53030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2133055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2CE980D-C4A6-0B96-3716-D42C6BFBF9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96982" y="306333"/>
            <a:ext cx="8911687" cy="1280890"/>
          </a:xfrm>
        </p:spPr>
        <p:txBody>
          <a:bodyPr/>
          <a:lstStyle/>
          <a:p>
            <a:pPr algn="ctr"/>
            <a:r>
              <a:rPr lang="ru-RU" dirty="0"/>
              <a:t>Эндоскопическое УЗИ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B271886-7FB7-A2DF-EEA5-21F59B1851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0586" y="1094013"/>
            <a:ext cx="10084026" cy="5457653"/>
          </a:xfrm>
        </p:spPr>
        <p:txBody>
          <a:bodyPr>
            <a:normAutofit/>
          </a:bodyPr>
          <a:lstStyle/>
          <a:p>
            <a:r>
              <a:rPr lang="ru-RU" sz="2400" dirty="0"/>
              <a:t>Может использоваться для дифференциации опухолей T1a и T1b, диагностическая точность выявления раннего (Т1-Т2) и позднего (Т3-Т4) рака пищевода составляет 81–85% </a:t>
            </a:r>
          </a:p>
          <a:p>
            <a:r>
              <a:rPr lang="ru-RU" sz="2400" dirty="0"/>
              <a:t> Чувствительность и специфичность в отношении метастазов в лимфоузлы составляют 80 и 70% соответственно. </a:t>
            </a:r>
          </a:p>
          <a:p>
            <a:r>
              <a:rPr lang="ru-RU" sz="2400" dirty="0"/>
              <a:t>Позволяет выполнить тонкоигольную аспирационную биопсию подозрительных узлы, увеличивая его диагностическую чувствительность с 74 до 87%.</a:t>
            </a:r>
          </a:p>
          <a:p>
            <a:r>
              <a:rPr lang="ru-RU" sz="2400" b="1" dirty="0"/>
              <a:t>Недостатки: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sz="2400" b="1" dirty="0"/>
              <a:t>Низкая доступность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sz="2400" b="1" dirty="0"/>
              <a:t>Требование специальных навыков оператора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sz="2400" b="1" dirty="0"/>
              <a:t>Невозможность диагностики </a:t>
            </a:r>
            <a:r>
              <a:rPr lang="ru-RU" sz="2400" b="1" dirty="0" err="1"/>
              <a:t>стенозирующих</a:t>
            </a:r>
            <a:r>
              <a:rPr lang="ru-RU" sz="2400" b="1" dirty="0"/>
              <a:t> опухолей</a:t>
            </a:r>
          </a:p>
        </p:txBody>
      </p:sp>
    </p:spTree>
    <p:extLst>
      <p:ext uri="{BB962C8B-B14F-4D97-AF65-F5344CB8AC3E}">
        <p14:creationId xmlns:p14="http://schemas.microsoft.com/office/powerpoint/2010/main" val="400493761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B79BE8B-61B3-95DA-126E-7255F661CC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15984" y="472497"/>
            <a:ext cx="8911687" cy="1280890"/>
          </a:xfrm>
        </p:spPr>
        <p:txBody>
          <a:bodyPr/>
          <a:lstStyle/>
          <a:p>
            <a:pPr algn="ctr"/>
            <a:r>
              <a:rPr lang="ru-RU" dirty="0"/>
              <a:t>ПЭТ/КТ с 18-фтордезоксиглюкозой 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5085D1F-4912-9551-F43C-CAED8A4E44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15984" y="2044097"/>
            <a:ext cx="9986055" cy="4686934"/>
          </a:xfrm>
        </p:spPr>
        <p:txBody>
          <a:bodyPr>
            <a:normAutofit/>
          </a:bodyPr>
          <a:lstStyle/>
          <a:p>
            <a:r>
              <a:rPr lang="ru-RU" sz="2800" dirty="0"/>
              <a:t>Определение наличия метастазов</a:t>
            </a:r>
          </a:p>
          <a:p>
            <a:r>
              <a:rPr lang="ru-RU" sz="2800" dirty="0"/>
              <a:t>Чувствительностью к отдаленным метастазам (71%), в  сравнении с нативным КТ (52%). </a:t>
            </a:r>
          </a:p>
          <a:p>
            <a:r>
              <a:rPr lang="ru-RU" sz="2800" dirty="0"/>
              <a:t>Благодаря ПЭТ/КТ у 24% кандидатов на оперативное лечение, выявляется наличие метастазов, что изменяет тактику ведения</a:t>
            </a:r>
          </a:p>
        </p:txBody>
      </p:sp>
    </p:spTree>
    <p:extLst>
      <p:ext uri="{BB962C8B-B14F-4D97-AF65-F5344CB8AC3E}">
        <p14:creationId xmlns:p14="http://schemas.microsoft.com/office/powerpoint/2010/main" val="255038635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12BC003-E510-AAB1-A4D1-77E80BCE06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59702" y="0"/>
            <a:ext cx="8911687" cy="1280890"/>
          </a:xfrm>
        </p:spPr>
        <p:txBody>
          <a:bodyPr/>
          <a:lstStyle/>
          <a:p>
            <a:pPr algn="ctr"/>
            <a:r>
              <a:rPr lang="ru-RU" dirty="0"/>
              <a:t>Динамическое наблюдение после </a:t>
            </a:r>
            <a:r>
              <a:rPr lang="ru-RU" dirty="0" err="1"/>
              <a:t>неадъювантной</a:t>
            </a:r>
            <a:r>
              <a:rPr lang="ru-RU" dirty="0"/>
              <a:t> терапии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802B2D8-4A22-8010-9B97-A45A969296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0843" y="1280890"/>
            <a:ext cx="11601157" cy="5577109"/>
          </a:xfrm>
          <a:solidFill>
            <a:srgbClr val="F1F7F9"/>
          </a:solidFill>
        </p:spPr>
        <p:txBody>
          <a:bodyPr>
            <a:noAutofit/>
          </a:bodyPr>
          <a:lstStyle/>
          <a:p>
            <a:r>
              <a:rPr lang="ru-RU" sz="2600" dirty="0"/>
              <a:t>КТ(ПЭТ/КТ применяется для динамического наблюдения прогрессирования и </a:t>
            </a:r>
            <a:r>
              <a:rPr lang="ru-RU" sz="2600" dirty="0" err="1"/>
              <a:t>резектабельности</a:t>
            </a:r>
            <a:r>
              <a:rPr lang="ru-RU" sz="2600" dirty="0"/>
              <a:t> опухоли.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2600" dirty="0"/>
              <a:t>Во время химиотерапии у 10 % пациентов с потенциально операбельным раком пищевода развиваются метастазы.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2600" dirty="0"/>
              <a:t>Ремиссия отмечается у 32–52 % пациентов</a:t>
            </a:r>
          </a:p>
          <a:p>
            <a:r>
              <a:rPr lang="ru-RU" sz="2600" dirty="0"/>
              <a:t>КТ с контрастным усилением имеет низкую чувствительность к остаточному заболеванию.</a:t>
            </a:r>
          </a:p>
          <a:p>
            <a:r>
              <a:rPr lang="ru-RU" sz="2600" dirty="0"/>
              <a:t>ЭУЗИ малоинформативен для оценки </a:t>
            </a:r>
            <a:r>
              <a:rPr lang="ru-RU" sz="2600" dirty="0" err="1"/>
              <a:t>поствоспалительных</a:t>
            </a:r>
            <a:r>
              <a:rPr lang="ru-RU" sz="2600" dirty="0"/>
              <a:t> изменений и фиброзу остаточной опухоли.</a:t>
            </a:r>
          </a:p>
          <a:p>
            <a:r>
              <a:rPr lang="ru-RU" sz="2600" dirty="0"/>
              <a:t>Первичная опухоль может не отреагировать на химиотерапию, но в 5% случаев, есть ответ на лечение в метастазах (положительный прогноз).</a:t>
            </a:r>
          </a:p>
        </p:txBody>
      </p:sp>
    </p:spTree>
    <p:extLst>
      <p:ext uri="{BB962C8B-B14F-4D97-AF65-F5344CB8AC3E}">
        <p14:creationId xmlns:p14="http://schemas.microsoft.com/office/powerpoint/2010/main" val="47344997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D045A92-CCAF-3355-6CA8-4B941DBD89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5866" y="98474"/>
            <a:ext cx="11005458" cy="128089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/>
              <a:t>Динамическое наблюдение после </a:t>
            </a:r>
            <a:r>
              <a:rPr lang="ru-RU" dirty="0" err="1"/>
              <a:t>неадъювантной</a:t>
            </a:r>
            <a:r>
              <a:rPr lang="ru-RU" dirty="0"/>
              <a:t> терапии при подозрении на рецидив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F98A3E6-B351-B30C-AA95-29B95ECE99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05190" y="1547446"/>
            <a:ext cx="11146134" cy="5310554"/>
          </a:xfrm>
          <a:solidFill>
            <a:srgbClr val="F1F7F9"/>
          </a:solidFill>
        </p:spPr>
        <p:txBody>
          <a:bodyPr>
            <a:normAutofit/>
          </a:bodyPr>
          <a:lstStyle/>
          <a:p>
            <a:r>
              <a:rPr lang="ru-RU" sz="2400" dirty="0"/>
              <a:t>Частота послеоперационного рецидива: 45–53% в течение 2 лет после операции.</a:t>
            </a:r>
          </a:p>
          <a:p>
            <a:r>
              <a:rPr lang="ru-RU" sz="2400" dirty="0"/>
              <a:t>Рецидивы анастомозов после операции возникают в 7–12% случаев и проявляются в виде узелкового или концентрического утолщения в области анастомоза. </a:t>
            </a:r>
          </a:p>
          <a:p>
            <a:r>
              <a:rPr lang="ru-RU" sz="2400" dirty="0"/>
              <a:t>ПЭТ/КТ с 18F-ФДГ: чувствительностью — 89–100%, специфичность (55–94%).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2400" dirty="0"/>
              <a:t>Локальный воспалительный процесс в пищеводе может вызывать ложноположительный захват ФДГ и должно быть подтверждено эндоскопией. 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2400" dirty="0"/>
              <a:t>Высокая лучевая нагрузка не позволяет использовать данный метод в качества рутинного обследования при динамическом наблюдении</a:t>
            </a:r>
          </a:p>
        </p:txBody>
      </p:sp>
    </p:spTree>
    <p:extLst>
      <p:ext uri="{BB962C8B-B14F-4D97-AF65-F5344CB8AC3E}">
        <p14:creationId xmlns:p14="http://schemas.microsoft.com/office/powerpoint/2010/main" val="153686016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D3C174B-5048-CF7D-6A6C-4446ED1446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54408" y="320401"/>
            <a:ext cx="9810761" cy="128089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/>
              <a:t>Необходимость современных методов визуализации </a:t>
            </a:r>
            <a:r>
              <a:rPr lang="ru-RU" sz="3600" dirty="0"/>
              <a:t>рака пищевода и пищеводно-желудочного перехода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7A50892-9BDB-93D6-B5CE-90D1E13D82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74913" y="2140048"/>
            <a:ext cx="9695459" cy="3968122"/>
          </a:xfrm>
        </p:spPr>
        <p:txBody>
          <a:bodyPr>
            <a:normAutofit/>
          </a:bodyPr>
          <a:lstStyle/>
          <a:p>
            <a:r>
              <a:rPr lang="ru-RU" sz="2800" dirty="0"/>
              <a:t>Совокупность ограничений КТ, ПЭТ/КТ с 18F-ФДГ и ЭУЗИ создает необходимость в новых технологиях для оценки распространенности процесса, обнаружения метастазов в лимфатических узлах и динамического наблюдения.</a:t>
            </a:r>
          </a:p>
          <a:p>
            <a:r>
              <a:rPr lang="ru-RU" sz="2800" dirty="0"/>
              <a:t>Современные методы визуализации позволяют определить дальнейшую тактику наиболее подходящего лечения</a:t>
            </a:r>
          </a:p>
        </p:txBody>
      </p:sp>
    </p:spTree>
    <p:extLst>
      <p:ext uri="{BB962C8B-B14F-4D97-AF65-F5344CB8AC3E}">
        <p14:creationId xmlns:p14="http://schemas.microsoft.com/office/powerpoint/2010/main" val="351931071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EF6303D-E6A5-7E3A-AD95-1EC9AA927C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49194" y="2006261"/>
            <a:ext cx="8911687" cy="1280890"/>
          </a:xfrm>
        </p:spPr>
        <p:txBody>
          <a:bodyPr>
            <a:normAutofit/>
          </a:bodyPr>
          <a:lstStyle/>
          <a:p>
            <a:pPr algn="ctr"/>
            <a:r>
              <a:rPr lang="ru-RU" sz="4400" dirty="0"/>
              <a:t>Спасибо за внимание!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4690DE7-78C8-8569-7C9D-D6DDB3A869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77003" y="3287151"/>
            <a:ext cx="6765803" cy="155213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4000" dirty="0"/>
              <a:t>Продолжение следует…</a:t>
            </a:r>
          </a:p>
        </p:txBody>
      </p:sp>
    </p:spTree>
    <p:extLst>
      <p:ext uri="{BB962C8B-B14F-4D97-AF65-F5344CB8AC3E}">
        <p14:creationId xmlns:p14="http://schemas.microsoft.com/office/powerpoint/2010/main" val="36885264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E1958D5-4DCB-823B-77A0-EB3B8A9C42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11972" y="169173"/>
            <a:ext cx="8911687" cy="128089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600" dirty="0"/>
              <a:t>Методы лучевой диагностики рака пищевода и пищеводно-желудочного перехода: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2DD09E2-025C-D6D6-632A-45E2B6F219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64788" y="1752601"/>
            <a:ext cx="10227212" cy="5105399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ru-RU" sz="2800" dirty="0" err="1"/>
              <a:t>Мультиспиральная</a:t>
            </a:r>
            <a:r>
              <a:rPr lang="ru-RU" sz="2800" dirty="0"/>
              <a:t> компьютерная томография (МСКТ)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sz="2800" dirty="0"/>
              <a:t>Позитронно-эмиссионная томография (ПЭТ)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sz="2800" dirty="0"/>
              <a:t>Эндоскопическое ультразвуковое исследование (ЭУЗИ) </a:t>
            </a:r>
          </a:p>
          <a:p>
            <a:pPr>
              <a:buFont typeface="Wingdings" panose="05000000000000000000" pitchFamily="2" charset="2"/>
              <a:buChar char="ü"/>
            </a:pPr>
            <a:endParaRPr lang="ru-RU" sz="2800" dirty="0"/>
          </a:p>
          <a:p>
            <a:r>
              <a:rPr lang="ru-RU" sz="2800" dirty="0"/>
              <a:t>Данные методы имеют недостаточную информативность, по сравнению с усовершенствованными методами визуализации</a:t>
            </a:r>
          </a:p>
        </p:txBody>
      </p:sp>
    </p:spTree>
    <p:extLst>
      <p:ext uri="{BB962C8B-B14F-4D97-AF65-F5344CB8AC3E}">
        <p14:creationId xmlns:p14="http://schemas.microsoft.com/office/powerpoint/2010/main" val="30772082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9A760F8-BBC5-1B52-0947-B1D71B08DA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40156" y="132913"/>
            <a:ext cx="10352136" cy="128089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/>
              <a:t>Современные методы визуализации</a:t>
            </a:r>
            <a:r>
              <a:rPr lang="ru-RU" sz="3600" dirty="0"/>
              <a:t> рака пищевода и пищеводно-желудочного перехода: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6DC2623-3E4E-3001-C7A5-81DE93A842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27836" y="1554480"/>
            <a:ext cx="9864456" cy="5303520"/>
          </a:xfrm>
        </p:spPr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ru-RU" sz="2800" dirty="0"/>
              <a:t>МРТ высокого разрешения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sz="2800" dirty="0"/>
              <a:t>Диффузионно-взвешенная МРТ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sz="2800" dirty="0"/>
              <a:t>МРТ с динамическим контрастированием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sz="2800" dirty="0"/>
              <a:t>МРТ всего тела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sz="2800" dirty="0" err="1"/>
              <a:t>Перфузионная</a:t>
            </a:r>
            <a:r>
              <a:rPr lang="ru-RU" sz="2800" dirty="0"/>
              <a:t> КТ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sz="2800" dirty="0"/>
              <a:t>Новые индикаторы ПЭТ и интегрированная ПЭТ/МРТ</a:t>
            </a:r>
          </a:p>
          <a:p>
            <a:endParaRPr lang="ru-RU" sz="1800" dirty="0"/>
          </a:p>
          <a:p>
            <a:r>
              <a:rPr lang="ru-RU" sz="2800" dirty="0"/>
              <a:t>Новые методы визуализации могут помочь в диагностике, определение стадии, планировании лечения и прогнозировании исхода рака пищевода и желудка</a:t>
            </a:r>
          </a:p>
        </p:txBody>
      </p:sp>
    </p:spTree>
    <p:extLst>
      <p:ext uri="{BB962C8B-B14F-4D97-AF65-F5344CB8AC3E}">
        <p14:creationId xmlns:p14="http://schemas.microsoft.com/office/powerpoint/2010/main" val="19812852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9232F15-0E2F-7890-375C-4E46ADF899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40156" y="310243"/>
            <a:ext cx="8911687" cy="1280890"/>
          </a:xfrm>
        </p:spPr>
        <p:txBody>
          <a:bodyPr/>
          <a:lstStyle/>
          <a:p>
            <a:pPr algn="ctr"/>
            <a:r>
              <a:rPr lang="ru-RU" dirty="0"/>
              <a:t>Введение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1914B72-4167-8218-0872-36985186DA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34898" y="1477109"/>
            <a:ext cx="10257102" cy="5563772"/>
          </a:xfrm>
        </p:spPr>
        <p:txBody>
          <a:bodyPr>
            <a:normAutofit fontScale="85000" lnSpcReduction="20000"/>
          </a:bodyPr>
          <a:lstStyle/>
          <a:p>
            <a:r>
              <a:rPr lang="ru-RU" sz="3300" dirty="0"/>
              <a:t>Во всем мире, ежегодно регистрируется более 600 000 новых случаев выявления рака пищевода и пищеводно-желудочного перехода.</a:t>
            </a:r>
          </a:p>
          <a:p>
            <a:r>
              <a:rPr lang="ru-RU" sz="3300" dirty="0"/>
              <a:t> Плоскоклеточная карцинома наиболее распространенный подтип во всем мире, локализуется между верхним и средним отделами пищевода</a:t>
            </a:r>
          </a:p>
          <a:p>
            <a:r>
              <a:rPr lang="ru-RU" sz="3300" dirty="0"/>
              <a:t>Аденокарцинома чаще встречается в западных странах, локализуется в дистальном отделе пищевода</a:t>
            </a:r>
          </a:p>
          <a:p>
            <a:r>
              <a:rPr lang="ru-RU" sz="3300" dirty="0"/>
              <a:t>Пятилетняя выживаемость составляет: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sz="3300" dirty="0"/>
              <a:t>Плоскоклеточный рак - 12%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sz="3300" dirty="0"/>
              <a:t>Аденокарцинома - 15%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639590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A2D7A53-52E0-3D46-D53E-4FC5DC9B95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0307" y="0"/>
            <a:ext cx="12028951" cy="1280890"/>
          </a:xfrm>
        </p:spPr>
        <p:txBody>
          <a:bodyPr>
            <a:normAutofit/>
          </a:bodyPr>
          <a:lstStyle/>
          <a:p>
            <a:pPr algn="ctr"/>
            <a:r>
              <a:rPr lang="ru-RU" dirty="0"/>
              <a:t>Алгоритм диагностики и ведения пациентов с диагнозом рака пищевода и желудка </a:t>
            </a:r>
          </a:p>
        </p:txBody>
      </p:sp>
      <p:pic>
        <p:nvPicPr>
          <p:cNvPr id="1026" name="Picture 2" descr="Figure 1.">
            <a:extLst>
              <a:ext uri="{FF2B5EF4-FFF2-40B4-BE49-F238E27FC236}">
                <a16:creationId xmlns:a16="http://schemas.microsoft.com/office/drawing/2014/main" id="{9E23E348-FB30-FDEA-B323-18815FB0054D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5145" y="1779208"/>
            <a:ext cx="9727753" cy="44890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856197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4EAC407-C264-DD69-D1C3-3F519B893A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69991" y="213568"/>
            <a:ext cx="8911687" cy="1280890"/>
          </a:xfrm>
        </p:spPr>
        <p:txBody>
          <a:bodyPr/>
          <a:lstStyle/>
          <a:p>
            <a:pPr algn="ctr"/>
            <a:r>
              <a:rPr lang="ru-RU" dirty="0"/>
              <a:t>Система </a:t>
            </a:r>
            <a:r>
              <a:rPr lang="ru-RU" dirty="0" err="1"/>
              <a:t>стадирования</a:t>
            </a:r>
            <a:r>
              <a:rPr lang="ru-RU" dirty="0"/>
              <a:t> TNM для карциномы пищевода</a:t>
            </a:r>
          </a:p>
        </p:txBody>
      </p:sp>
      <p:graphicFrame>
        <p:nvGraphicFramePr>
          <p:cNvPr id="4" name="Таблица 4">
            <a:extLst>
              <a:ext uri="{FF2B5EF4-FFF2-40B4-BE49-F238E27FC236}">
                <a16:creationId xmlns:a16="http://schemas.microsoft.com/office/drawing/2014/main" id="{69DCB03C-7F52-DE05-76E7-FB8B5B5ECA2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45644197"/>
              </p:ext>
            </p:extLst>
          </p:nvPr>
        </p:nvGraphicFramePr>
        <p:xfrm>
          <a:off x="874644" y="1494458"/>
          <a:ext cx="10442712" cy="5212663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812820">
                  <a:extLst>
                    <a:ext uri="{9D8B030D-6E8A-4147-A177-3AD203B41FA5}">
                      <a16:colId xmlns:a16="http://schemas.microsoft.com/office/drawing/2014/main" val="1978771305"/>
                    </a:ext>
                  </a:extLst>
                </a:gridCol>
                <a:gridCol w="7629892">
                  <a:extLst>
                    <a:ext uri="{9D8B030D-6E8A-4147-A177-3AD203B41FA5}">
                      <a16:colId xmlns:a16="http://schemas.microsoft.com/office/drawing/2014/main" val="3506208652"/>
                    </a:ext>
                  </a:extLst>
                </a:gridCol>
              </a:tblGrid>
              <a:tr h="831067">
                <a:tc>
                  <a:txBody>
                    <a:bodyPr/>
                    <a:lstStyle/>
                    <a:p>
                      <a:r>
                        <a:rPr lang="ru-RU" sz="2800" dirty="0"/>
                        <a:t>Категория 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dirty="0"/>
                        <a:t>Критерии Т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56652724"/>
                  </a:ext>
                </a:extLst>
              </a:tr>
              <a:tr h="831067">
                <a:tc>
                  <a:txBody>
                    <a:bodyPr/>
                    <a:lstStyle/>
                    <a:p>
                      <a:r>
                        <a:rPr lang="en-US" sz="24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TX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/>
                        <a:t>Недостаточно информации для оценки первичной опухоли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59759862"/>
                  </a:ext>
                </a:extLst>
              </a:tr>
              <a:tr h="831067">
                <a:tc>
                  <a:txBody>
                    <a:bodyPr/>
                    <a:lstStyle/>
                    <a:p>
                      <a:r>
                        <a:rPr lang="en-US" sz="24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T0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/>
                        <a:t>Первичная опухоль не обнаружена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14246797"/>
                  </a:ext>
                </a:extLst>
              </a:tr>
              <a:tr h="1530742">
                <a:tc>
                  <a:txBody>
                    <a:bodyPr/>
                    <a:lstStyle/>
                    <a:p>
                      <a:r>
                        <a:rPr lang="en-US" sz="24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Tis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/>
                        <a:t>Дисплазия высокой степени, определяемая как злокачественные клетки, ограниченные эпителием базальной мембраной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31613860"/>
                  </a:ext>
                </a:extLst>
              </a:tr>
              <a:tr h="1071519">
                <a:tc>
                  <a:txBody>
                    <a:bodyPr/>
                    <a:lstStyle/>
                    <a:p>
                      <a:r>
                        <a:rPr lang="en-US" sz="24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T1a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/>
                        <a:t>Инвазия собственной пластинки слизистого слоя или мышечной пластинки слизистой оболочки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45623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112416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4EAC407-C264-DD69-D1C3-3F519B893A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16557" y="147307"/>
            <a:ext cx="8911687" cy="1280890"/>
          </a:xfrm>
        </p:spPr>
        <p:txBody>
          <a:bodyPr/>
          <a:lstStyle/>
          <a:p>
            <a:pPr algn="ctr"/>
            <a:r>
              <a:rPr lang="ru-RU" dirty="0"/>
              <a:t>Система </a:t>
            </a:r>
            <a:r>
              <a:rPr lang="ru-RU" dirty="0" err="1"/>
              <a:t>стадирования</a:t>
            </a:r>
            <a:r>
              <a:rPr lang="ru-RU" dirty="0"/>
              <a:t> TNM для карциномы пищевода</a:t>
            </a:r>
          </a:p>
        </p:txBody>
      </p:sp>
      <p:graphicFrame>
        <p:nvGraphicFramePr>
          <p:cNvPr id="4" name="Таблица 4">
            <a:extLst>
              <a:ext uri="{FF2B5EF4-FFF2-40B4-BE49-F238E27FC236}">
                <a16:creationId xmlns:a16="http://schemas.microsoft.com/office/drawing/2014/main" id="{69DCB03C-7F52-DE05-76E7-FB8B5B5ECA2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69376505"/>
              </p:ext>
            </p:extLst>
          </p:nvPr>
        </p:nvGraphicFramePr>
        <p:xfrm>
          <a:off x="897243" y="1587223"/>
          <a:ext cx="10397514" cy="512347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800645">
                  <a:extLst>
                    <a:ext uri="{9D8B030D-6E8A-4147-A177-3AD203B41FA5}">
                      <a16:colId xmlns:a16="http://schemas.microsoft.com/office/drawing/2014/main" val="1978771305"/>
                    </a:ext>
                  </a:extLst>
                </a:gridCol>
                <a:gridCol w="7596869">
                  <a:extLst>
                    <a:ext uri="{9D8B030D-6E8A-4147-A177-3AD203B41FA5}">
                      <a16:colId xmlns:a16="http://schemas.microsoft.com/office/drawing/2014/main" val="3506208652"/>
                    </a:ext>
                  </a:extLst>
                </a:gridCol>
              </a:tblGrid>
              <a:tr h="778802">
                <a:tc>
                  <a:txBody>
                    <a:bodyPr/>
                    <a:lstStyle/>
                    <a:p>
                      <a:r>
                        <a:rPr lang="ru-RU" sz="2800" dirty="0"/>
                        <a:t>Категория 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dirty="0"/>
                        <a:t>Критерии Т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56652724"/>
                  </a:ext>
                </a:extLst>
              </a:tr>
              <a:tr h="778802">
                <a:tc>
                  <a:txBody>
                    <a:bodyPr/>
                    <a:lstStyle/>
                    <a:p>
                      <a:r>
                        <a:rPr lang="en-US" sz="24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T1b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/>
                        <a:t>Инвазия подслизистого слоя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85719044"/>
                  </a:ext>
                </a:extLst>
              </a:tr>
              <a:tr h="778802">
                <a:tc>
                  <a:txBody>
                    <a:bodyPr/>
                    <a:lstStyle/>
                    <a:p>
                      <a:r>
                        <a:rPr lang="en-US" sz="24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T2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/>
                        <a:t>Инвазия мышечной оболочки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20518181"/>
                  </a:ext>
                </a:extLst>
              </a:tr>
              <a:tr h="778802">
                <a:tc>
                  <a:txBody>
                    <a:bodyPr/>
                    <a:lstStyle/>
                    <a:p>
                      <a:r>
                        <a:rPr lang="en-US" sz="24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T3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/>
                        <a:t>Инвазия </a:t>
                      </a:r>
                      <a:r>
                        <a:rPr lang="ru-RU" sz="2400" dirty="0" err="1"/>
                        <a:t>адвентиции</a:t>
                      </a:r>
                      <a:endParaRPr lang="ru-RU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01361524"/>
                  </a:ext>
                </a:extLst>
              </a:tr>
              <a:tr h="1004131">
                <a:tc>
                  <a:txBody>
                    <a:bodyPr/>
                    <a:lstStyle/>
                    <a:p>
                      <a:r>
                        <a:rPr lang="en-US" sz="24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T4a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/>
                        <a:t>Инвазия плевры, перикарда, непарной вены, диафрагмы или брюшины.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57731814"/>
                  </a:ext>
                </a:extLst>
              </a:tr>
              <a:tr h="1004131">
                <a:tc>
                  <a:txBody>
                    <a:bodyPr/>
                    <a:lstStyle/>
                    <a:p>
                      <a:r>
                        <a:rPr lang="en-US" sz="24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T4b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/>
                        <a:t>Инвазия грудной аорты, трахеи или тела позвонка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5218468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566260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FF52941-8D1A-E004-CB1F-489B751994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45968" y="105950"/>
            <a:ext cx="8911687" cy="1280890"/>
          </a:xfrm>
        </p:spPr>
        <p:txBody>
          <a:bodyPr/>
          <a:lstStyle/>
          <a:p>
            <a:pPr algn="ctr"/>
            <a:r>
              <a:rPr lang="ru-RU" dirty="0"/>
              <a:t>Система </a:t>
            </a:r>
            <a:r>
              <a:rPr lang="ru-RU" dirty="0" err="1"/>
              <a:t>стадирования</a:t>
            </a:r>
            <a:r>
              <a:rPr lang="ru-RU" dirty="0"/>
              <a:t> TNM для карциномы пищевода</a:t>
            </a:r>
          </a:p>
        </p:txBody>
      </p:sp>
      <p:graphicFrame>
        <p:nvGraphicFramePr>
          <p:cNvPr id="4" name="Таблица 4">
            <a:extLst>
              <a:ext uri="{FF2B5EF4-FFF2-40B4-BE49-F238E27FC236}">
                <a16:creationId xmlns:a16="http://schemas.microsoft.com/office/drawing/2014/main" id="{BF393621-BED5-051F-494E-6DD142198F4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57306088"/>
              </p:ext>
            </p:extLst>
          </p:nvPr>
        </p:nvGraphicFramePr>
        <p:xfrm>
          <a:off x="1175655" y="1667190"/>
          <a:ext cx="10182000" cy="5053717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792186">
                  <a:extLst>
                    <a:ext uri="{9D8B030D-6E8A-4147-A177-3AD203B41FA5}">
                      <a16:colId xmlns:a16="http://schemas.microsoft.com/office/drawing/2014/main" val="775195253"/>
                    </a:ext>
                  </a:extLst>
                </a:gridCol>
                <a:gridCol w="7389814">
                  <a:extLst>
                    <a:ext uri="{9D8B030D-6E8A-4147-A177-3AD203B41FA5}">
                      <a16:colId xmlns:a16="http://schemas.microsoft.com/office/drawing/2014/main" val="1791974887"/>
                    </a:ext>
                  </a:extLst>
                </a:gridCol>
              </a:tblGrid>
              <a:tr h="826757">
                <a:tc>
                  <a:txBody>
                    <a:bodyPr/>
                    <a:lstStyle/>
                    <a:p>
                      <a:r>
                        <a:rPr lang="ru-RU" sz="2800" dirty="0"/>
                        <a:t>Категория </a:t>
                      </a:r>
                      <a:r>
                        <a:rPr lang="en-US" sz="2800" b="1" i="0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dirty="0"/>
                        <a:t>Критерии </a:t>
                      </a:r>
                      <a:r>
                        <a:rPr lang="en-US" sz="2800" b="1" i="0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</a:t>
                      </a:r>
                      <a:endParaRPr lang="ru-RU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54854828"/>
                  </a:ext>
                </a:extLst>
              </a:tr>
              <a:tr h="826757">
                <a:tc>
                  <a:txBody>
                    <a:bodyPr/>
                    <a:lstStyle/>
                    <a:p>
                      <a:r>
                        <a:rPr lang="en-US" sz="24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NX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/>
                        <a:t>Недостаточно информации для оценки  регионарных лимфатических узлов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2423175"/>
                  </a:ext>
                </a:extLst>
              </a:tr>
              <a:tr h="826757">
                <a:tc>
                  <a:txBody>
                    <a:bodyPr/>
                    <a:lstStyle/>
                    <a:p>
                      <a:r>
                        <a:rPr lang="en-US" sz="24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N0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/>
                        <a:t>Метастазы в регионарных лимфатических узла не обнаружены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58393281"/>
                  </a:ext>
                </a:extLst>
              </a:tr>
              <a:tr h="826757">
                <a:tc>
                  <a:txBody>
                    <a:bodyPr/>
                    <a:lstStyle/>
                    <a:p>
                      <a:r>
                        <a:rPr lang="en-US" sz="24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N1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/>
                        <a:t>Метастазы в 1-2 регионарных лимфатических узла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43917227"/>
                  </a:ext>
                </a:extLst>
              </a:tr>
              <a:tr h="826757">
                <a:tc>
                  <a:txBody>
                    <a:bodyPr/>
                    <a:lstStyle/>
                    <a:p>
                      <a:r>
                        <a:rPr lang="en-US" sz="24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N2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/>
                        <a:t>Метастазы в 3-6 регионарных лимфатических узлах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22405858"/>
                  </a:ext>
                </a:extLst>
              </a:tr>
              <a:tr h="919932">
                <a:tc>
                  <a:txBody>
                    <a:bodyPr/>
                    <a:lstStyle/>
                    <a:p>
                      <a:r>
                        <a:rPr lang="en-US" sz="24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N3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/>
                        <a:t>Метастазы в 7 и более регионарных лимфатических узлов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170869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882333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48DA9D4-77AA-9E06-DE3B-C4A2145D68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36334" y="438580"/>
            <a:ext cx="8911687" cy="1280890"/>
          </a:xfrm>
        </p:spPr>
        <p:txBody>
          <a:bodyPr/>
          <a:lstStyle/>
          <a:p>
            <a:pPr algn="ctr"/>
            <a:r>
              <a:rPr lang="ru-RU" dirty="0"/>
              <a:t>Система </a:t>
            </a:r>
            <a:r>
              <a:rPr lang="ru-RU" dirty="0" err="1"/>
              <a:t>стадирования</a:t>
            </a:r>
            <a:r>
              <a:rPr lang="ru-RU" dirty="0"/>
              <a:t> TNM для карциномы пищевода</a:t>
            </a:r>
          </a:p>
        </p:txBody>
      </p:sp>
      <p:graphicFrame>
        <p:nvGraphicFramePr>
          <p:cNvPr id="4" name="Таблица 4">
            <a:extLst>
              <a:ext uri="{FF2B5EF4-FFF2-40B4-BE49-F238E27FC236}">
                <a16:creationId xmlns:a16="http://schemas.microsoft.com/office/drawing/2014/main" id="{BE0F1CD2-3131-EA69-EF11-97CC802D679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57566359"/>
              </p:ext>
            </p:extLst>
          </p:nvPr>
        </p:nvGraphicFramePr>
        <p:xfrm>
          <a:off x="1858139" y="2345871"/>
          <a:ext cx="8911688" cy="3617607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4455844">
                  <a:extLst>
                    <a:ext uri="{9D8B030D-6E8A-4147-A177-3AD203B41FA5}">
                      <a16:colId xmlns:a16="http://schemas.microsoft.com/office/drawing/2014/main" val="141210534"/>
                    </a:ext>
                  </a:extLst>
                </a:gridCol>
                <a:gridCol w="4455844">
                  <a:extLst>
                    <a:ext uri="{9D8B030D-6E8A-4147-A177-3AD203B41FA5}">
                      <a16:colId xmlns:a16="http://schemas.microsoft.com/office/drawing/2014/main" val="1300302303"/>
                    </a:ext>
                  </a:extLst>
                </a:gridCol>
              </a:tblGrid>
              <a:tr h="1205869">
                <a:tc>
                  <a:txBody>
                    <a:bodyPr/>
                    <a:lstStyle/>
                    <a:p>
                      <a:r>
                        <a:rPr lang="en-US" sz="1800" b="1" i="0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</a:t>
                      </a:r>
                      <a:r>
                        <a:rPr lang="ru-RU" sz="1800" b="1" i="0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dirty="0"/>
                        <a:t>Категория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1" i="0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</a:t>
                      </a:r>
                      <a:r>
                        <a:rPr lang="ru-RU" sz="1800" b="1" i="0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dirty="0"/>
                        <a:t>Критерии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44723342"/>
                  </a:ext>
                </a:extLst>
              </a:tr>
              <a:tr h="1205869">
                <a:tc>
                  <a:txBody>
                    <a:bodyPr/>
                    <a:lstStyle/>
                    <a:p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Отсутствие отдаленных метастазов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79645953"/>
                  </a:ext>
                </a:extLst>
              </a:tr>
              <a:tr h="1205869">
                <a:tc>
                  <a:txBody>
                    <a:bodyPr/>
                    <a:lstStyle/>
                    <a:p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Отдаленные метастазы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8529387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30582152"/>
      </p:ext>
    </p:extLst>
  </p:cSld>
  <p:clrMapOvr>
    <a:masterClrMapping/>
  </p:clrMapOvr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2E5369"/>
      </a:dk2>
      <a:lt2>
        <a:srgbClr val="CFE2E7"/>
      </a:lt2>
      <a:accent1>
        <a:srgbClr val="353535"/>
      </a:accent1>
      <a:accent2>
        <a:srgbClr val="31B4E6"/>
      </a:accent2>
      <a:accent3>
        <a:srgbClr val="265991"/>
      </a:accent3>
      <a:accent4>
        <a:srgbClr val="7E40CC"/>
      </a:accent4>
      <a:accent5>
        <a:srgbClr val="B927E9"/>
      </a:accent5>
      <a:accent6>
        <a:srgbClr val="E833BF"/>
      </a:accent6>
      <a:hlink>
        <a:srgbClr val="2DA0F1"/>
      </a:hlink>
      <a:folHlink>
        <a:srgbClr val="7ED1E6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4F34B87B-9C7A-41AE-A6CB-48536223DFFD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1873</TotalTime>
  <Words>815</Words>
  <Application>Microsoft Office PowerPoint</Application>
  <PresentationFormat>Широкоэкранный</PresentationFormat>
  <Paragraphs>115</Paragraphs>
  <Slides>18</Slides>
  <Notes>3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25" baseType="lpstr">
      <vt:lpstr>Arial</vt:lpstr>
      <vt:lpstr>Calibri</vt:lpstr>
      <vt:lpstr>Century Gothic</vt:lpstr>
      <vt:lpstr>Times New Roman</vt:lpstr>
      <vt:lpstr>Wingdings</vt:lpstr>
      <vt:lpstr>Wingdings 3</vt:lpstr>
      <vt:lpstr>Легкий дым</vt:lpstr>
      <vt:lpstr>Современные методы визуализации при раке пищевода и желудка, часть 1</vt:lpstr>
      <vt:lpstr>Методы лучевой диагностики рака пищевода и пищеводно-желудочного перехода:</vt:lpstr>
      <vt:lpstr>Современные методы визуализации рака пищевода и пищеводно-желудочного перехода:</vt:lpstr>
      <vt:lpstr>Введение</vt:lpstr>
      <vt:lpstr>Алгоритм диагностики и ведения пациентов с диагнозом рака пищевода и желудка </vt:lpstr>
      <vt:lpstr>Система стадирования TNM для карциномы пищевода</vt:lpstr>
      <vt:lpstr>Система стадирования TNM для карциномы пищевода</vt:lpstr>
      <vt:lpstr>Система стадирования TNM для карциномы пищевода</vt:lpstr>
      <vt:lpstr>Система стадирования TNM для карциномы пищевода</vt:lpstr>
      <vt:lpstr>Компьютерная томография</vt:lpstr>
      <vt:lpstr>ПЭТ/КТ, аксиальный срез</vt:lpstr>
      <vt:lpstr>Эндоскопическое ультразвуковое исследование</vt:lpstr>
      <vt:lpstr>Эндоскопическое УЗИ</vt:lpstr>
      <vt:lpstr>ПЭТ/КТ с 18-фтордезоксиглюкозой </vt:lpstr>
      <vt:lpstr>Динамическое наблюдение после неадъювантной терапии</vt:lpstr>
      <vt:lpstr>Динамическое наблюдение после неадъювантной терапии при подозрении на рецидив</vt:lpstr>
      <vt:lpstr>Необходимость современных методов визуализации рака пищевода и пищеводно-желудочного перехода</vt:lpstr>
      <vt:lpstr>Спасибо за внимание!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Современные методы визуализации при раке пищевода и желудка</dc:title>
  <dc:creator>Герман Герман</dc:creator>
  <cp:lastModifiedBy>Герман Герман</cp:lastModifiedBy>
  <cp:revision>73</cp:revision>
  <dcterms:created xsi:type="dcterms:W3CDTF">2023-06-12T05:06:56Z</dcterms:created>
  <dcterms:modified xsi:type="dcterms:W3CDTF">2023-06-18T16:02:47Z</dcterms:modified>
</cp:coreProperties>
</file>