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E6547-5E11-4E8A-BB87-7074C2052B88}" v="297" dt="2021-03-09T11:24:34.981"/>
    <p1510:client id="{DF911085-C81B-4090-AAE7-406E042E71E8}" v="653" dt="2021-03-10T14:17:43.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87" d="100"/>
          <a:sy n="87" d="100"/>
        </p:scale>
        <p:origin x="-432"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29.05.2021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29.05.2021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29.05.2021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29.05.2021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29.05.2021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t>29.05.2021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29.05.2021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29.05.2021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29.05.2021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1C9CC24-B375-4226-BF2B-61FADBBA6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D70A28E-4FD8-4474-A206-E15B5EBB3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39647E21-5366-4638-AC97-D8CD4111EB5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Заголовок 1"/>
          <p:cNvSpPr>
            <a:spLocks noGrp="1"/>
          </p:cNvSpPr>
          <p:nvPr>
            <p:ph type="ctrTitle"/>
          </p:nvPr>
        </p:nvSpPr>
        <p:spPr>
          <a:xfrm>
            <a:off x="753925" y="2076450"/>
            <a:ext cx="10684151" cy="1345134"/>
          </a:xfrm>
        </p:spPr>
        <p:txBody>
          <a:bodyPr anchor="ctr">
            <a:normAutofit/>
          </a:bodyPr>
          <a:lstStyle/>
          <a:p>
            <a:r>
              <a:rPr lang="ru-RU" sz="3900" b="1">
                <a:solidFill>
                  <a:srgbClr val="FFFFFF"/>
                </a:solidFill>
              </a:rPr>
              <a:t>Судебно-медицинская экспертиза повреждений, причиненных острыми предметами</a:t>
            </a:r>
            <a:endParaRPr lang="ru-RU" sz="3900">
              <a:solidFill>
                <a:srgbClr val="FFFFFF"/>
              </a:solidFill>
            </a:endParaRPr>
          </a:p>
          <a:p>
            <a:endParaRPr lang="ru-RU" sz="3900">
              <a:solidFill>
                <a:srgbClr val="FFFFFF"/>
              </a:solidFill>
              <a:cs typeface="Calibri Light"/>
            </a:endParaRPr>
          </a:p>
        </p:txBody>
      </p:sp>
      <p:sp>
        <p:nvSpPr>
          <p:cNvPr id="3" name="Подзаголовок 2"/>
          <p:cNvSpPr>
            <a:spLocks noGrp="1"/>
          </p:cNvSpPr>
          <p:nvPr>
            <p:ph type="subTitle" idx="1"/>
          </p:nvPr>
        </p:nvSpPr>
        <p:spPr>
          <a:xfrm>
            <a:off x="1171575" y="4473360"/>
            <a:ext cx="9469211" cy="865639"/>
          </a:xfrm>
        </p:spPr>
        <p:txBody>
          <a:bodyPr vert="horz" lIns="91440" tIns="45720" rIns="91440" bIns="45720" rtlCol="0" anchor="ctr">
            <a:normAutofit/>
          </a:bodyPr>
          <a:lstStyle/>
          <a:p>
            <a:r>
              <a:rPr lang="ru-RU" sz="2200" dirty="0">
                <a:solidFill>
                  <a:srgbClr val="000000"/>
                </a:solidFill>
                <a:cs typeface="Calibri"/>
              </a:rPr>
              <a:t>Выполнила: </a:t>
            </a:r>
            <a:r>
              <a:rPr lang="ru-RU" sz="2200" dirty="0" smtClean="0">
                <a:solidFill>
                  <a:srgbClr val="000000"/>
                </a:solidFill>
                <a:cs typeface="Calibri"/>
              </a:rPr>
              <a:t>ординатор кафедры судебной медицины</a:t>
            </a:r>
          </a:p>
          <a:p>
            <a:r>
              <a:rPr lang="ru-RU" sz="2200" dirty="0" err="1" smtClean="0">
                <a:solidFill>
                  <a:srgbClr val="000000"/>
                </a:solidFill>
                <a:cs typeface="Calibri"/>
              </a:rPr>
              <a:t>Коплатадзе</a:t>
            </a:r>
            <a:r>
              <a:rPr lang="ru-RU" sz="2200" dirty="0" smtClean="0">
                <a:solidFill>
                  <a:srgbClr val="000000"/>
                </a:solidFill>
                <a:cs typeface="Calibri"/>
              </a:rPr>
              <a:t> Инга </a:t>
            </a:r>
            <a:r>
              <a:rPr lang="ru-RU" sz="2200" dirty="0" err="1" smtClean="0">
                <a:solidFill>
                  <a:srgbClr val="000000"/>
                </a:solidFill>
                <a:cs typeface="Calibri"/>
              </a:rPr>
              <a:t>Гочиевна</a:t>
            </a:r>
            <a:endParaRPr lang="ru-RU" sz="2200" dirty="0">
              <a:solidFill>
                <a:srgbClr val="000000"/>
              </a:solidFill>
              <a:cs typeface="Calibri"/>
            </a:endParaRP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зображение выглядит как текст&#10;&#10;Автоматически созданное описание">
            <a:extLst>
              <a:ext uri="{FF2B5EF4-FFF2-40B4-BE49-F238E27FC236}">
                <a16:creationId xmlns:a16="http://schemas.microsoft.com/office/drawing/2014/main" xmlns="" id="{6F43D038-92A2-4EDB-9EA4-9CBCF1AB85F2}"/>
              </a:ext>
            </a:extLst>
          </p:cNvPr>
          <p:cNvPicPr>
            <a:picLocks noGrp="1" noChangeAspect="1"/>
          </p:cNvPicPr>
          <p:nvPr>
            <p:ph idx="1"/>
          </p:nvPr>
        </p:nvPicPr>
        <p:blipFill>
          <a:blip r:embed="rId2"/>
          <a:stretch>
            <a:fillRect/>
          </a:stretch>
        </p:blipFill>
        <p:spPr>
          <a:xfrm>
            <a:off x="2462413" y="83910"/>
            <a:ext cx="6635805" cy="6604680"/>
          </a:xfrm>
        </p:spPr>
      </p:pic>
    </p:spTree>
    <p:extLst>
      <p:ext uri="{BB962C8B-B14F-4D97-AF65-F5344CB8AC3E}">
        <p14:creationId xmlns:p14="http://schemas.microsoft.com/office/powerpoint/2010/main" val="253905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CB04FD-C463-4A72-895E-1B5832F02415}"/>
              </a:ext>
            </a:extLst>
          </p:cNvPr>
          <p:cNvSpPr>
            <a:spLocks noGrp="1"/>
          </p:cNvSpPr>
          <p:nvPr>
            <p:ph type="title"/>
          </p:nvPr>
        </p:nvSpPr>
        <p:spPr>
          <a:xfrm>
            <a:off x="740230" y="147411"/>
            <a:ext cx="10613570" cy="617992"/>
          </a:xfrm>
          <a:solidFill>
            <a:schemeClr val="accent1">
              <a:lumMod val="60000"/>
              <a:lumOff val="40000"/>
            </a:schemeClr>
          </a:solidFill>
          <a:ln>
            <a:solidFill>
              <a:schemeClr val="accent1"/>
            </a:solidFill>
          </a:ln>
        </p:spPr>
        <p:txBody>
          <a:bodyPr>
            <a:normAutofit fontScale="90000"/>
          </a:bodyPr>
          <a:lstStyle/>
          <a:p>
            <a:pPr algn="ctr"/>
            <a:r>
              <a:rPr lang="ru-RU" sz="3600" b="1" dirty="0">
                <a:cs typeface="Calibri Light"/>
              </a:rPr>
              <a:t>Отличительные характеристики от </a:t>
            </a:r>
            <a:r>
              <a:rPr lang="ru-RU" sz="3600" b="1">
                <a:cs typeface="Calibri Light"/>
              </a:rPr>
              <a:t>колотых и резанных ран</a:t>
            </a:r>
            <a:endParaRPr lang="ru-RU" sz="3600" b="1" dirty="0">
              <a:cs typeface="Calibri Light"/>
            </a:endParaRPr>
          </a:p>
        </p:txBody>
      </p:sp>
      <p:sp>
        <p:nvSpPr>
          <p:cNvPr id="3" name="Объект 2">
            <a:extLst>
              <a:ext uri="{FF2B5EF4-FFF2-40B4-BE49-F238E27FC236}">
                <a16:creationId xmlns:a16="http://schemas.microsoft.com/office/drawing/2014/main" xmlns="" id="{9CAE5272-447C-4107-A2EC-C6132CCF2F76}"/>
              </a:ext>
            </a:extLst>
          </p:cNvPr>
          <p:cNvSpPr>
            <a:spLocks noGrp="1"/>
          </p:cNvSpPr>
          <p:nvPr>
            <p:ph idx="1"/>
          </p:nvPr>
        </p:nvSpPr>
        <p:spPr>
          <a:xfrm>
            <a:off x="391886" y="987425"/>
            <a:ext cx="11440885" cy="5733823"/>
          </a:xfrm>
        </p:spPr>
        <p:txBody>
          <a:bodyPr vert="horz" lIns="91440" tIns="45720" rIns="91440" bIns="45720" rtlCol="0" anchor="t">
            <a:normAutofit fontScale="85000" lnSpcReduction="20000"/>
          </a:bodyPr>
          <a:lstStyle/>
          <a:p>
            <a:pPr marL="0" indent="0" algn="ctr">
              <a:buNone/>
            </a:pPr>
            <a:r>
              <a:rPr lang="ru-RU">
                <a:ea typeface="+mn-lt"/>
                <a:cs typeface="+mn-lt"/>
              </a:rPr>
              <a:t>1) чаще встречаются веретенообразные и щелевидные колото-резаные раны. Форма ран также может быть дугообразной, угловатой и т. д. В тех случаях, когда орудие при извлечении его из раны поворачивается вокруг своей оси, возникает, кроме основного, еще и дополнительный разрез;</a:t>
            </a:r>
            <a:endParaRPr lang="ru-RU">
              <a:cs typeface="Calibri" panose="020F0502020204030204"/>
            </a:endParaRPr>
          </a:p>
          <a:p>
            <a:pPr marL="0" indent="0" algn="ctr">
              <a:buNone/>
            </a:pPr>
            <a:r>
              <a:rPr lang="ru-RU">
                <a:ea typeface="+mn-lt"/>
                <a:cs typeface="+mn-lt"/>
              </a:rPr>
              <a:t>2) края колото-резаных ран обычно ровные, без осаднения или с незначительным осаднением соответственно области действия обушка;</a:t>
            </a:r>
            <a:endParaRPr lang="ru-RU">
              <a:cs typeface="Calibri" panose="020F0502020204030204"/>
            </a:endParaRPr>
          </a:p>
          <a:p>
            <a:pPr marL="0" indent="0" algn="ctr">
              <a:buNone/>
            </a:pPr>
            <a:r>
              <a:rPr lang="ru-RU">
                <a:ea typeface="+mn-lt"/>
                <a:cs typeface="+mn-lt"/>
              </a:rPr>
              <a:t>3) форма концов раны в случае действия обоюдоострого клинка – в виде острого угла. При односторонней заточке орудия один конец раны острый, а другой от обушка – закругленный или П-, М-, Г-образный;</a:t>
            </a:r>
            <a:endParaRPr lang="ru-RU">
              <a:cs typeface="Calibri" panose="020F0502020204030204"/>
            </a:endParaRPr>
          </a:p>
          <a:p>
            <a:pPr marL="0" indent="0" algn="ctr">
              <a:buNone/>
            </a:pPr>
            <a:r>
              <a:rPr lang="ru-RU">
                <a:ea typeface="+mn-lt"/>
                <a:cs typeface="+mn-lt"/>
              </a:rPr>
              <a:t>4) раневой канал в более или менее плотных тканях имеет щелевидный характер, стенки его ровные, гладкие, в просвет раневого канала могут выступать жировые дольки подкожной клетчатки. Глубина раневого канала не всегда будет соответствовать длине клинка орудия: клинок может быть погружен в тело не полностью, тогда глубина раневого канала будет меньше длины клинка орудия. При ранении такой податливой части тела, как живот, клинок орудия может быть погружен в рану полностью и при надавливании передняя брюшная стенка может подаваться кзади. В подобных случаях после извлечения орудия из раны может оказаться, что глубина раневого канала будет больше, чем длина клина орудия травмы. Глубина раневого канала также может изменяться при изменении положения тела с изменением взаиморасположения травмированных органов.</a:t>
            </a:r>
            <a:endParaRPr lang="ru-RU">
              <a:cs typeface="Calibri" panose="020F0502020204030204"/>
            </a:endParaRPr>
          </a:p>
          <a:p>
            <a:endParaRPr lang="ru-RU" dirty="0">
              <a:cs typeface="Calibri"/>
            </a:endParaRPr>
          </a:p>
        </p:txBody>
      </p:sp>
    </p:spTree>
    <p:extLst>
      <p:ext uri="{BB962C8B-B14F-4D97-AF65-F5344CB8AC3E}">
        <p14:creationId xmlns:p14="http://schemas.microsoft.com/office/powerpoint/2010/main" val="233779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7FFE4B2-A44F-4B44-ABC5-97DCD70A82C9}"/>
              </a:ext>
            </a:extLst>
          </p:cNvPr>
          <p:cNvSpPr>
            <a:spLocks noGrp="1"/>
          </p:cNvSpPr>
          <p:nvPr>
            <p:ph idx="1"/>
          </p:nvPr>
        </p:nvSpPr>
        <p:spPr>
          <a:xfrm>
            <a:off x="631372" y="475797"/>
            <a:ext cx="10722428" cy="5701166"/>
          </a:xfrm>
        </p:spPr>
        <p:txBody>
          <a:bodyPr vert="horz" lIns="91440" tIns="45720" rIns="91440" bIns="45720" rtlCol="0" anchor="t">
            <a:normAutofit/>
          </a:bodyPr>
          <a:lstStyle/>
          <a:p>
            <a:pPr marL="0" indent="0">
              <a:buNone/>
            </a:pPr>
            <a:r>
              <a:rPr lang="ru-RU">
                <a:ea typeface="+mn-lt"/>
                <a:cs typeface="+mn-lt"/>
              </a:rPr>
              <a:t>Большинство смертельных колото-резаных ран располагается в левой стороне груди. Одно из объяснений этого факта – большинство людей правши и, стоя лицом к лицу с жертвой, нанесут удар скорее в левую сторону груди. Кроме того, если есть намерение убить, удар наносится в левую сторону, потому что там расположено сердце.</a:t>
            </a:r>
            <a:endParaRPr lang="ru-RU">
              <a:cs typeface="Calibri" panose="020F0502020204030204"/>
            </a:endParaRPr>
          </a:p>
        </p:txBody>
      </p:sp>
      <p:pic>
        <p:nvPicPr>
          <p:cNvPr id="4" name="Рисунок 4" descr="Изображение выглядит как человек, мужчина, внутренний, мужской&#10;&#10;Автоматически созданное описание">
            <a:extLst>
              <a:ext uri="{FF2B5EF4-FFF2-40B4-BE49-F238E27FC236}">
                <a16:creationId xmlns:a16="http://schemas.microsoft.com/office/drawing/2014/main" xmlns="" id="{E8FD24F4-D308-4E0C-B44B-998F1275D635}"/>
              </a:ext>
            </a:extLst>
          </p:cNvPr>
          <p:cNvPicPr>
            <a:picLocks noChangeAspect="1"/>
          </p:cNvPicPr>
          <p:nvPr/>
        </p:nvPicPr>
        <p:blipFill>
          <a:blip r:embed="rId2"/>
          <a:stretch>
            <a:fillRect/>
          </a:stretch>
        </p:blipFill>
        <p:spPr>
          <a:xfrm>
            <a:off x="4920343" y="2508360"/>
            <a:ext cx="6313714" cy="4247021"/>
          </a:xfrm>
          <a:prstGeom prst="rect">
            <a:avLst/>
          </a:prstGeom>
        </p:spPr>
      </p:pic>
    </p:spTree>
    <p:extLst>
      <p:ext uri="{BB962C8B-B14F-4D97-AF65-F5344CB8AC3E}">
        <p14:creationId xmlns:p14="http://schemas.microsoft.com/office/powerpoint/2010/main" val="112543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79C330D8-D220-4092-B687-46F4C425FA94}"/>
              </a:ext>
            </a:extLst>
          </p:cNvPr>
          <p:cNvSpPr>
            <a:spLocks noGrp="1"/>
          </p:cNvSpPr>
          <p:nvPr>
            <p:ph type="title"/>
          </p:nvPr>
        </p:nvSpPr>
        <p:spPr>
          <a:xfrm>
            <a:off x="1179226" y="826680"/>
            <a:ext cx="9833548" cy="1325563"/>
          </a:xfrm>
        </p:spPr>
        <p:txBody>
          <a:bodyPr>
            <a:normAutofit/>
          </a:bodyPr>
          <a:lstStyle/>
          <a:p>
            <a:pPr algn="ctr"/>
            <a:r>
              <a:rPr lang="ru-RU" sz="4000">
                <a:solidFill>
                  <a:srgbClr val="FFFFFF"/>
                </a:solidFill>
                <a:cs typeface="Calibri Light"/>
              </a:rPr>
              <a:t>Рубленные раны</a:t>
            </a:r>
            <a:endParaRPr lang="ru-RU" sz="4000" dirty="0">
              <a:solidFill>
                <a:srgbClr val="FFFFFF"/>
              </a:solidFill>
              <a:cs typeface="Calibri Light"/>
            </a:endParaRPr>
          </a:p>
        </p:txBody>
      </p:sp>
      <p:sp>
        <p:nvSpPr>
          <p:cNvPr id="3" name="Объект 2">
            <a:extLst>
              <a:ext uri="{FF2B5EF4-FFF2-40B4-BE49-F238E27FC236}">
                <a16:creationId xmlns:a16="http://schemas.microsoft.com/office/drawing/2014/main" xmlns="" id="{C6F37F25-7E59-4370-AC02-1E6DAB36594C}"/>
              </a:ext>
            </a:extLst>
          </p:cNvPr>
          <p:cNvSpPr>
            <a:spLocks noGrp="1"/>
          </p:cNvSpPr>
          <p:nvPr>
            <p:ph idx="1"/>
          </p:nvPr>
        </p:nvSpPr>
        <p:spPr>
          <a:xfrm>
            <a:off x="1179226" y="3092970"/>
            <a:ext cx="10312519" cy="3085861"/>
          </a:xfrm>
        </p:spPr>
        <p:txBody>
          <a:bodyPr vert="horz" lIns="91440" tIns="45720" rIns="91440" bIns="45720" rtlCol="0" anchor="t">
            <a:normAutofit/>
          </a:bodyPr>
          <a:lstStyle/>
          <a:p>
            <a:pPr marL="0" indent="0">
              <a:buNone/>
            </a:pPr>
            <a:r>
              <a:rPr lang="ru-RU" sz="2400">
                <a:ea typeface="+mn-lt"/>
                <a:cs typeface="+mn-lt"/>
              </a:rPr>
              <a:t>Основной </a:t>
            </a:r>
            <a:r>
              <a:rPr lang="ru-RU" sz="2400" b="1">
                <a:ea typeface="+mn-lt"/>
                <a:cs typeface="+mn-lt"/>
              </a:rPr>
              <a:t>механизм действия рубящего предмета – рассечение тканей.</a:t>
            </a:r>
            <a:r>
              <a:rPr lang="ru-RU" sz="2400">
                <a:ea typeface="+mn-lt"/>
                <a:cs typeface="+mn-lt"/>
              </a:rPr>
              <a:t> Ввиду большой массы рубящего предмета, а, следовательно, и кинетической энергии обеспечивается нанесение сильного удара, рассекающее действие которого распространяется до костной ткани. Образовавшиеся раны зияют и сильно кровоточат. Дополнительное повреждающее действие связано с особенностями конструкции рубящего предмета. В частности, пятка или носок топора оказывают на кожу разрывающее действие.</a:t>
            </a:r>
            <a:endParaRPr lang="ru-RU" sz="2400">
              <a:solidFill>
                <a:srgbClr val="000000"/>
              </a:solidFill>
              <a:cs typeface="Calibri" panose="020F0502020204030204"/>
            </a:endParaRPr>
          </a:p>
        </p:txBody>
      </p:sp>
    </p:spTree>
    <p:extLst>
      <p:ext uri="{BB962C8B-B14F-4D97-AF65-F5344CB8AC3E}">
        <p14:creationId xmlns:p14="http://schemas.microsoft.com/office/powerpoint/2010/main" val="301722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Рисунок 4">
            <a:extLst>
              <a:ext uri="{FF2B5EF4-FFF2-40B4-BE49-F238E27FC236}">
                <a16:creationId xmlns:a16="http://schemas.microsoft.com/office/drawing/2014/main" xmlns="" id="{CFEA14A3-5644-4579-AF66-AE3796958280}"/>
              </a:ext>
            </a:extLst>
          </p:cNvPr>
          <p:cNvPicPr>
            <a:picLocks noGrp="1" noChangeAspect="1"/>
          </p:cNvPicPr>
          <p:nvPr>
            <p:ph idx="1"/>
          </p:nvPr>
        </p:nvPicPr>
        <p:blipFill rotWithShape="1">
          <a:blip r:embed="rId2"/>
          <a:srcRect t="1840" b="9593"/>
          <a:stretch/>
        </p:blipFill>
        <p:spPr>
          <a:xfrm>
            <a:off x="20" y="1282"/>
            <a:ext cx="12191980" cy="6856718"/>
          </a:xfrm>
          <a:prstGeom prst="rect">
            <a:avLst/>
          </a:prstGeom>
        </p:spPr>
      </p:pic>
    </p:spTree>
    <p:extLst>
      <p:ext uri="{BB962C8B-B14F-4D97-AF65-F5344CB8AC3E}">
        <p14:creationId xmlns:p14="http://schemas.microsoft.com/office/powerpoint/2010/main" val="201386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75E0181-DBD8-4FC8-B123-02DC5C8CC115}"/>
              </a:ext>
            </a:extLst>
          </p:cNvPr>
          <p:cNvSpPr>
            <a:spLocks noGrp="1"/>
          </p:cNvSpPr>
          <p:nvPr>
            <p:ph idx="1"/>
          </p:nvPr>
        </p:nvSpPr>
        <p:spPr>
          <a:xfrm>
            <a:off x="718457" y="323398"/>
            <a:ext cx="10635343" cy="5853565"/>
          </a:xfrm>
        </p:spPr>
        <p:txBody>
          <a:bodyPr vert="horz" lIns="91440" tIns="45720" rIns="91440" bIns="45720" rtlCol="0" anchor="t">
            <a:normAutofit/>
          </a:bodyPr>
          <a:lstStyle/>
          <a:p>
            <a:pPr marL="0" indent="0" algn="ctr">
              <a:buNone/>
            </a:pPr>
            <a:r>
              <a:rPr lang="ru-RU" sz="2400">
                <a:ea typeface="+mn-lt"/>
                <a:cs typeface="+mn-lt"/>
              </a:rPr>
              <a:t>Среди прижизненных повреждений чаще всего встречаются раны, нанесенные топором по голове. При расчленении трупа раны могут располагаться в любых частях тела, но преимущественно их находят в поясничном отделе и области суставов конечностей. При самоповреждениях страдают обычно пальцы конечностей.</a:t>
            </a:r>
            <a:endParaRPr lang="ru-RU">
              <a:cs typeface="Calibri" panose="020F0502020204030204"/>
            </a:endParaRPr>
          </a:p>
        </p:txBody>
      </p:sp>
      <p:pic>
        <p:nvPicPr>
          <p:cNvPr id="4" name="Рисунок 4">
            <a:extLst>
              <a:ext uri="{FF2B5EF4-FFF2-40B4-BE49-F238E27FC236}">
                <a16:creationId xmlns:a16="http://schemas.microsoft.com/office/drawing/2014/main" xmlns="" id="{3A571437-AD24-4DB4-A78D-64A79E57E3D9}"/>
              </a:ext>
            </a:extLst>
          </p:cNvPr>
          <p:cNvPicPr>
            <a:picLocks noChangeAspect="1"/>
          </p:cNvPicPr>
          <p:nvPr/>
        </p:nvPicPr>
        <p:blipFill>
          <a:blip r:embed="rId2"/>
          <a:stretch>
            <a:fillRect/>
          </a:stretch>
        </p:blipFill>
        <p:spPr>
          <a:xfrm>
            <a:off x="3048000" y="2461504"/>
            <a:ext cx="6335485" cy="3916191"/>
          </a:xfrm>
          <a:prstGeom prst="rect">
            <a:avLst/>
          </a:prstGeom>
        </p:spPr>
      </p:pic>
    </p:spTree>
    <p:extLst>
      <p:ext uri="{BB962C8B-B14F-4D97-AF65-F5344CB8AC3E}">
        <p14:creationId xmlns:p14="http://schemas.microsoft.com/office/powerpoint/2010/main" val="207525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E9DB9B0-F5C6-496F-ADF4-D546AD7970B0}"/>
              </a:ext>
            </a:extLst>
          </p:cNvPr>
          <p:cNvSpPr>
            <a:spLocks noGrp="1"/>
          </p:cNvSpPr>
          <p:nvPr>
            <p:ph idx="1"/>
          </p:nvPr>
        </p:nvSpPr>
        <p:spPr>
          <a:xfrm>
            <a:off x="772886" y="366940"/>
            <a:ext cx="10580914" cy="5810023"/>
          </a:xfrm>
        </p:spPr>
        <p:txBody>
          <a:bodyPr vert="horz" lIns="91440" tIns="45720" rIns="91440" bIns="45720" rtlCol="0" anchor="t">
            <a:normAutofit/>
          </a:bodyPr>
          <a:lstStyle/>
          <a:p>
            <a:pPr marL="0" indent="0" algn="ctr">
              <a:buNone/>
            </a:pPr>
            <a:r>
              <a:rPr lang="ru-RU">
                <a:ea typeface="+mn-lt"/>
                <a:cs typeface="+mn-lt"/>
              </a:rPr>
              <a:t>Отрубы – это полное разделение кости рубящим предметом. Большая часть поверхности отруба плоская, но в месте, соответствующем концу движения, кость обычно отламывается и образуются небольшие костные «шипы».</a:t>
            </a:r>
            <a:endParaRPr lang="ru-RU">
              <a:cs typeface="Calibri" panose="020F0502020204030204"/>
            </a:endParaRPr>
          </a:p>
        </p:txBody>
      </p:sp>
      <p:pic>
        <p:nvPicPr>
          <p:cNvPr id="4" name="Рисунок 4">
            <a:extLst>
              <a:ext uri="{FF2B5EF4-FFF2-40B4-BE49-F238E27FC236}">
                <a16:creationId xmlns:a16="http://schemas.microsoft.com/office/drawing/2014/main" xmlns="" id="{74756916-8321-46C8-B2A3-78198D40F684}"/>
              </a:ext>
            </a:extLst>
          </p:cNvPr>
          <p:cNvPicPr>
            <a:picLocks noChangeAspect="1"/>
          </p:cNvPicPr>
          <p:nvPr/>
        </p:nvPicPr>
        <p:blipFill>
          <a:blip r:embed="rId2"/>
          <a:stretch>
            <a:fillRect/>
          </a:stretch>
        </p:blipFill>
        <p:spPr>
          <a:xfrm>
            <a:off x="2884715" y="2149928"/>
            <a:ext cx="6019799" cy="4517571"/>
          </a:xfrm>
          <a:prstGeom prst="rect">
            <a:avLst/>
          </a:prstGeom>
        </p:spPr>
      </p:pic>
    </p:spTree>
    <p:extLst>
      <p:ext uri="{BB962C8B-B14F-4D97-AF65-F5344CB8AC3E}">
        <p14:creationId xmlns:p14="http://schemas.microsoft.com/office/powerpoint/2010/main" val="409522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30474520-2EB8-4523-A6A3-4043E1451C1F}"/>
              </a:ext>
            </a:extLst>
          </p:cNvPr>
          <p:cNvSpPr>
            <a:spLocks noGrp="1"/>
          </p:cNvSpPr>
          <p:nvPr>
            <p:ph type="title"/>
          </p:nvPr>
        </p:nvSpPr>
        <p:spPr>
          <a:xfrm>
            <a:off x="1179226" y="826680"/>
            <a:ext cx="9833548" cy="1325563"/>
          </a:xfrm>
        </p:spPr>
        <p:txBody>
          <a:bodyPr>
            <a:normAutofit/>
          </a:bodyPr>
          <a:lstStyle/>
          <a:p>
            <a:pPr algn="ctr"/>
            <a:r>
              <a:rPr lang="ru-RU" sz="4000">
                <a:solidFill>
                  <a:srgbClr val="FFFFFF"/>
                </a:solidFill>
                <a:cs typeface="Calibri Light"/>
              </a:rPr>
              <a:t>Пиленные раны</a:t>
            </a:r>
            <a:endParaRPr lang="ru-RU" sz="4000">
              <a:solidFill>
                <a:srgbClr val="FFFFFF"/>
              </a:solidFill>
            </a:endParaRPr>
          </a:p>
        </p:txBody>
      </p:sp>
      <p:sp>
        <p:nvSpPr>
          <p:cNvPr id="3" name="Объект 2">
            <a:extLst>
              <a:ext uri="{FF2B5EF4-FFF2-40B4-BE49-F238E27FC236}">
                <a16:creationId xmlns:a16="http://schemas.microsoft.com/office/drawing/2014/main" xmlns="" id="{A60F655E-6FFA-4C08-A9FC-E85F8A53542C}"/>
              </a:ext>
            </a:extLst>
          </p:cNvPr>
          <p:cNvSpPr>
            <a:spLocks noGrp="1"/>
          </p:cNvSpPr>
          <p:nvPr>
            <p:ph idx="1"/>
          </p:nvPr>
        </p:nvSpPr>
        <p:spPr>
          <a:xfrm>
            <a:off x="1179226" y="3092970"/>
            <a:ext cx="9833548" cy="2693976"/>
          </a:xfrm>
        </p:spPr>
        <p:txBody>
          <a:bodyPr vert="horz" lIns="91440" tIns="45720" rIns="91440" bIns="45720" rtlCol="0" anchor="t">
            <a:noAutofit/>
          </a:bodyPr>
          <a:lstStyle/>
          <a:p>
            <a:pPr marL="0" indent="0">
              <a:buNone/>
            </a:pPr>
            <a:r>
              <a:rPr lang="ru-RU" sz="2400">
                <a:ea typeface="+mn-lt"/>
                <a:cs typeface="+mn-lt"/>
              </a:rPr>
              <a:t>Пилы – многозубцовые инструменты, работающие при поступательно-возвратном движении. Наиболее распространены ножовочные пилы, состоящие из полотна и ручки. По предназначению различают пилы по дереву, металлу, камню, кости (хирургические и анатомические). Повреждения мягких тканей и костей причиняются зубцами пилы при ударе ею или движении. </a:t>
            </a:r>
            <a:endParaRPr lang="ru-RU" sz="2400" dirty="0">
              <a:ea typeface="+mn-lt"/>
              <a:cs typeface="+mn-lt"/>
            </a:endParaRPr>
          </a:p>
          <a:p>
            <a:endParaRPr lang="ru-RU" sz="2400" dirty="0">
              <a:cs typeface="Calibri" panose="020F0502020204030204"/>
            </a:endParaRPr>
          </a:p>
          <a:p>
            <a:endParaRPr lang="ru-RU" sz="2000" dirty="0">
              <a:solidFill>
                <a:srgbClr val="000000"/>
              </a:solidFill>
              <a:cs typeface="Calibri"/>
            </a:endParaRPr>
          </a:p>
        </p:txBody>
      </p:sp>
    </p:spTree>
    <p:extLst>
      <p:ext uri="{BB962C8B-B14F-4D97-AF65-F5344CB8AC3E}">
        <p14:creationId xmlns:p14="http://schemas.microsoft.com/office/powerpoint/2010/main" val="391009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A31292D-0511-4785-8297-420C0BFC0E97}"/>
              </a:ext>
            </a:extLst>
          </p:cNvPr>
          <p:cNvSpPr>
            <a:spLocks noGrp="1"/>
          </p:cNvSpPr>
          <p:nvPr>
            <p:ph idx="1"/>
          </p:nvPr>
        </p:nvSpPr>
        <p:spPr>
          <a:xfrm>
            <a:off x="936171" y="388711"/>
            <a:ext cx="10907486" cy="6288994"/>
          </a:xfrm>
        </p:spPr>
        <p:txBody>
          <a:bodyPr vert="horz" lIns="91440" tIns="45720" rIns="91440" bIns="45720" rtlCol="0" anchor="t">
            <a:normAutofit/>
          </a:bodyPr>
          <a:lstStyle/>
          <a:p>
            <a:r>
              <a:rPr lang="ru-RU" sz="2400">
                <a:cs typeface="Calibri"/>
              </a:rPr>
              <a:t>Прижизненные пиленые повреждения обычно причиняются циркулярной пилой, посмертные – ножовкой по дереву или металлу, двуручной пилой. Режущий край пилы может быть простым или с волнистым разводом.</a:t>
            </a:r>
            <a:endParaRPr lang="ru-RU" sz="2400">
              <a:ea typeface="+mn-lt"/>
              <a:cs typeface="+mn-lt"/>
            </a:endParaRPr>
          </a:p>
          <a:p>
            <a:r>
              <a:rPr lang="ru-RU" sz="2400">
                <a:cs typeface="Calibri"/>
              </a:rPr>
              <a:t>Неполные распилы имеют продолговатую форму, края неровные, мелкозазубренные, концы часто острые и раздвоены. При полном разделении части тела характер поврежденных краев кожи сохраняется.</a:t>
            </a:r>
          </a:p>
          <a:p>
            <a:r>
              <a:rPr lang="ru-RU" sz="2400">
                <a:ea typeface="+mn-lt"/>
                <a:cs typeface="+mn-lt"/>
              </a:rPr>
              <a:t>Для идентификации пилящего предмета большое значение имеют его следы на надпилах и распилах костей. Надпилы имеют форму желоба. Их концы или дугообразные, если действовала пила с волнистым разводом, или раздвоены, если действовала пила с простым разводом. Распилы имеют параллельные стенки. Дно надпила или распила либо закругленное, либо М-образное. Ширина поперечного сечения надпила обычно соответствует ширине развода пилы. Во время распиливания кости зубцы пилы утыкаются в дно надпила, и тогда расстояние между точечными углублениями будет соответствовать шагу пилы (расстояние между вершинами зубцов).</a:t>
            </a:r>
            <a:endParaRPr lang="ru-RU" sz="2400" dirty="0">
              <a:cs typeface="Calibri"/>
            </a:endParaRPr>
          </a:p>
        </p:txBody>
      </p:sp>
    </p:spTree>
    <p:extLst>
      <p:ext uri="{BB962C8B-B14F-4D97-AF65-F5344CB8AC3E}">
        <p14:creationId xmlns:p14="http://schemas.microsoft.com/office/powerpoint/2010/main" val="296571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63C11A00-A2A3-417C-B33D-DC753ED7C3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3" name="Объект 2">
            <a:extLst>
              <a:ext uri="{FF2B5EF4-FFF2-40B4-BE49-F238E27FC236}">
                <a16:creationId xmlns:a16="http://schemas.microsoft.com/office/drawing/2014/main" xmlns="" id="{FF7AE589-BEAD-4AA0-BB01-40B7603B8927}"/>
              </a:ext>
            </a:extLst>
          </p:cNvPr>
          <p:cNvSpPr>
            <a:spLocks noGrp="1"/>
          </p:cNvSpPr>
          <p:nvPr>
            <p:ph idx="1"/>
          </p:nvPr>
        </p:nvSpPr>
        <p:spPr>
          <a:xfrm>
            <a:off x="2825265" y="2796268"/>
            <a:ext cx="6704753" cy="1057275"/>
          </a:xfrm>
        </p:spPr>
        <p:txBody>
          <a:bodyPr vert="horz" lIns="91440" tIns="45720" rIns="91440" bIns="45720" rtlCol="0" anchor="t">
            <a:normAutofit/>
          </a:bodyPr>
          <a:lstStyle/>
          <a:p>
            <a:pPr marL="0" indent="0" algn="ctr">
              <a:buNone/>
            </a:pPr>
            <a:r>
              <a:rPr lang="ru-RU" sz="4400">
                <a:solidFill>
                  <a:srgbClr val="FFFFFF"/>
                </a:solidFill>
                <a:cs typeface="Calibri"/>
              </a:rPr>
              <a:t>Спасибо за внимание!</a:t>
            </a:r>
          </a:p>
        </p:txBody>
      </p:sp>
    </p:spTree>
    <p:extLst>
      <p:ext uri="{BB962C8B-B14F-4D97-AF65-F5344CB8AC3E}">
        <p14:creationId xmlns:p14="http://schemas.microsoft.com/office/powerpoint/2010/main" val="2972846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BC711EC-2569-4DB4-BE16-66EC29DBE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B1E70E54-23BF-4605-A9A8-CC7F587048CE}"/>
              </a:ext>
            </a:extLst>
          </p:cNvPr>
          <p:cNvSpPr>
            <a:spLocks noGrp="1"/>
          </p:cNvSpPr>
          <p:nvPr>
            <p:ph type="title"/>
          </p:nvPr>
        </p:nvSpPr>
        <p:spPr>
          <a:xfrm>
            <a:off x="195943" y="970652"/>
            <a:ext cx="5006391" cy="3419533"/>
          </a:xfrm>
        </p:spPr>
        <p:txBody>
          <a:bodyPr vert="horz" lIns="91440" tIns="45720" rIns="91440" bIns="45720" rtlCol="0" anchor="b">
            <a:normAutofit/>
          </a:bodyPr>
          <a:lstStyle/>
          <a:p>
            <a:pPr algn="ctr"/>
            <a:r>
              <a:rPr lang="en-US" sz="2400" b="1" kern="1200" dirty="0" err="1">
                <a:latin typeface="+mj-lt"/>
                <a:ea typeface="+mj-ea"/>
                <a:cs typeface="+mj-cs"/>
              </a:rPr>
              <a:t>Острые</a:t>
            </a:r>
            <a:r>
              <a:rPr lang="en-US" sz="2400" b="1" kern="1200" dirty="0">
                <a:latin typeface="+mj-lt"/>
                <a:ea typeface="+mj-ea"/>
                <a:cs typeface="+mj-cs"/>
              </a:rPr>
              <a:t> </a:t>
            </a:r>
            <a:r>
              <a:rPr lang="en-US" sz="2400" b="1" kern="1200" dirty="0" err="1">
                <a:latin typeface="+mj-lt"/>
                <a:ea typeface="+mj-ea"/>
                <a:cs typeface="+mj-cs"/>
              </a:rPr>
              <a:t>орудия</a:t>
            </a:r>
            <a:r>
              <a:rPr lang="en-US" sz="2400" kern="1200" dirty="0">
                <a:latin typeface="+mj-lt"/>
                <a:ea typeface="+mj-ea"/>
                <a:cs typeface="+mj-cs"/>
              </a:rPr>
              <a:t> – </a:t>
            </a:r>
            <a:r>
              <a:rPr lang="en-US" sz="2400" kern="1200" dirty="0" err="1">
                <a:latin typeface="+mj-lt"/>
                <a:ea typeface="+mj-ea"/>
                <a:cs typeface="+mj-cs"/>
              </a:rPr>
              <a:t>понятие</a:t>
            </a:r>
            <a:r>
              <a:rPr lang="en-US" sz="2400" kern="1200" dirty="0">
                <a:latin typeface="+mj-lt"/>
                <a:ea typeface="+mj-ea"/>
                <a:cs typeface="+mj-cs"/>
              </a:rPr>
              <a:t> </a:t>
            </a:r>
            <a:r>
              <a:rPr lang="en-US" sz="2400" kern="1200" dirty="0" err="1">
                <a:latin typeface="+mj-lt"/>
                <a:ea typeface="+mj-ea"/>
                <a:cs typeface="+mj-cs"/>
              </a:rPr>
              <a:t>собирательное</a:t>
            </a:r>
            <a:r>
              <a:rPr lang="en-US" sz="2400" kern="1200" dirty="0">
                <a:latin typeface="+mj-lt"/>
                <a:ea typeface="+mj-ea"/>
                <a:cs typeface="+mj-cs"/>
              </a:rPr>
              <a:t>, </a:t>
            </a:r>
            <a:r>
              <a:rPr lang="en-US" sz="2400" kern="1200" dirty="0" err="1">
                <a:latin typeface="+mj-lt"/>
                <a:ea typeface="+mj-ea"/>
                <a:cs typeface="+mj-cs"/>
              </a:rPr>
              <a:t>оно</a:t>
            </a:r>
            <a:r>
              <a:rPr lang="en-US" sz="2400" kern="1200" dirty="0">
                <a:latin typeface="+mj-lt"/>
                <a:ea typeface="+mj-ea"/>
                <a:cs typeface="+mj-cs"/>
              </a:rPr>
              <a:t> </a:t>
            </a:r>
            <a:r>
              <a:rPr lang="en-US" sz="2400" kern="1200" dirty="0" err="1">
                <a:latin typeface="+mj-lt"/>
                <a:ea typeface="+mj-ea"/>
                <a:cs typeface="+mj-cs"/>
              </a:rPr>
              <a:t>включает</a:t>
            </a:r>
            <a:r>
              <a:rPr lang="en-US" sz="2400" kern="1200" dirty="0">
                <a:latin typeface="+mj-lt"/>
                <a:ea typeface="+mj-ea"/>
                <a:cs typeface="+mj-cs"/>
              </a:rPr>
              <a:t> </a:t>
            </a:r>
            <a:r>
              <a:rPr lang="en-US" sz="2400" kern="1200" dirty="0" err="1">
                <a:latin typeface="+mj-lt"/>
                <a:ea typeface="+mj-ea"/>
                <a:cs typeface="+mj-cs"/>
              </a:rPr>
              <a:t>все</a:t>
            </a:r>
            <a:r>
              <a:rPr lang="en-US" sz="2400" kern="1200" dirty="0">
                <a:latin typeface="+mj-lt"/>
                <a:ea typeface="+mj-ea"/>
                <a:cs typeface="+mj-cs"/>
              </a:rPr>
              <a:t> </a:t>
            </a:r>
            <a:r>
              <a:rPr lang="en-US" sz="2400" kern="1200" dirty="0" err="1">
                <a:latin typeface="+mj-lt"/>
                <a:ea typeface="+mj-ea"/>
                <a:cs typeface="+mj-cs"/>
              </a:rPr>
              <a:t>предметы</a:t>
            </a:r>
            <a:r>
              <a:rPr lang="en-US" sz="2400" kern="1200" dirty="0">
                <a:latin typeface="+mj-lt"/>
                <a:ea typeface="+mj-ea"/>
                <a:cs typeface="+mj-cs"/>
              </a:rPr>
              <a:t> (</a:t>
            </a:r>
            <a:r>
              <a:rPr lang="en-US" sz="2400" kern="1200" dirty="0" err="1">
                <a:latin typeface="+mj-lt"/>
                <a:ea typeface="+mj-ea"/>
                <a:cs typeface="+mj-cs"/>
              </a:rPr>
              <a:t>орудия</a:t>
            </a:r>
            <a:r>
              <a:rPr lang="en-US" sz="2400" kern="1200" dirty="0">
                <a:latin typeface="+mj-lt"/>
                <a:ea typeface="+mj-ea"/>
                <a:cs typeface="+mj-cs"/>
              </a:rPr>
              <a:t>, </a:t>
            </a:r>
            <a:r>
              <a:rPr lang="en-US" sz="2400" kern="1200" dirty="0" err="1">
                <a:latin typeface="+mj-lt"/>
                <a:ea typeface="+mj-ea"/>
                <a:cs typeface="+mj-cs"/>
              </a:rPr>
              <a:t>оружие</a:t>
            </a:r>
            <a:r>
              <a:rPr lang="en-US" sz="2400" kern="1200" dirty="0">
                <a:latin typeface="+mj-lt"/>
                <a:ea typeface="+mj-ea"/>
                <a:cs typeface="+mj-cs"/>
              </a:rPr>
              <a:t>), </a:t>
            </a:r>
            <a:r>
              <a:rPr lang="en-US" sz="2400" kern="1200" dirty="0" err="1">
                <a:latin typeface="+mj-lt"/>
                <a:ea typeface="+mj-ea"/>
                <a:cs typeface="+mj-cs"/>
              </a:rPr>
              <a:t>которые</a:t>
            </a:r>
            <a:r>
              <a:rPr lang="en-US" sz="2400" kern="1200" dirty="0">
                <a:latin typeface="+mj-lt"/>
                <a:ea typeface="+mj-ea"/>
                <a:cs typeface="+mj-cs"/>
              </a:rPr>
              <a:t> </a:t>
            </a:r>
            <a:r>
              <a:rPr lang="en-US" sz="2400" kern="1200" dirty="0" err="1">
                <a:latin typeface="+mj-lt"/>
                <a:ea typeface="+mj-ea"/>
                <a:cs typeface="+mj-cs"/>
              </a:rPr>
              <a:t>имеют</a:t>
            </a:r>
            <a:r>
              <a:rPr lang="en-US" sz="2400" kern="1200" dirty="0">
                <a:latin typeface="+mj-lt"/>
                <a:ea typeface="+mj-ea"/>
                <a:cs typeface="+mj-cs"/>
              </a:rPr>
              <a:t> </a:t>
            </a:r>
            <a:r>
              <a:rPr lang="en-US" sz="2400" kern="1200" dirty="0" err="1">
                <a:latin typeface="+mj-lt"/>
                <a:ea typeface="+mj-ea"/>
                <a:cs typeface="+mj-cs"/>
              </a:rPr>
              <a:t>острый</a:t>
            </a:r>
            <a:r>
              <a:rPr lang="en-US" sz="2400" kern="1200" dirty="0">
                <a:latin typeface="+mj-lt"/>
                <a:ea typeface="+mj-ea"/>
                <a:cs typeface="+mj-cs"/>
              </a:rPr>
              <a:t> </a:t>
            </a:r>
            <a:r>
              <a:rPr lang="en-US" sz="2400" kern="1200" dirty="0" err="1">
                <a:latin typeface="+mj-lt"/>
                <a:ea typeface="+mj-ea"/>
                <a:cs typeface="+mj-cs"/>
              </a:rPr>
              <a:t>край</a:t>
            </a:r>
            <a:r>
              <a:rPr lang="en-US" sz="2400" kern="1200" dirty="0">
                <a:latin typeface="+mj-lt"/>
                <a:ea typeface="+mj-ea"/>
                <a:cs typeface="+mj-cs"/>
              </a:rPr>
              <a:t>, </a:t>
            </a:r>
            <a:r>
              <a:rPr lang="en-US" sz="2400" kern="1200" dirty="0" err="1">
                <a:latin typeface="+mj-lt"/>
                <a:ea typeface="+mj-ea"/>
                <a:cs typeface="+mj-cs"/>
              </a:rPr>
              <a:t>называемый</a:t>
            </a:r>
            <a:r>
              <a:rPr lang="en-US" sz="2400" kern="1200" dirty="0">
                <a:latin typeface="+mj-lt"/>
                <a:ea typeface="+mj-ea"/>
                <a:cs typeface="+mj-cs"/>
              </a:rPr>
              <a:t> </a:t>
            </a:r>
            <a:r>
              <a:rPr lang="en-US" sz="2400" kern="1200" dirty="0" err="1">
                <a:latin typeface="+mj-lt"/>
                <a:ea typeface="+mj-ea"/>
                <a:cs typeface="+mj-cs"/>
              </a:rPr>
              <a:t>лезвием</a:t>
            </a:r>
            <a:r>
              <a:rPr lang="en-US" sz="2400" kern="1200" dirty="0">
                <a:latin typeface="+mj-lt"/>
                <a:ea typeface="+mj-ea"/>
                <a:cs typeface="+mj-cs"/>
              </a:rPr>
              <a:t>, и </a:t>
            </a:r>
            <a:r>
              <a:rPr lang="en-US" sz="2400" kern="1200" dirty="0" err="1">
                <a:latin typeface="+mj-lt"/>
                <a:ea typeface="+mj-ea"/>
                <a:cs typeface="+mj-cs"/>
              </a:rPr>
              <a:t>острый</a:t>
            </a:r>
            <a:r>
              <a:rPr lang="en-US" sz="2400" kern="1200" dirty="0">
                <a:latin typeface="+mj-lt"/>
                <a:ea typeface="+mj-ea"/>
                <a:cs typeface="+mj-cs"/>
              </a:rPr>
              <a:t> </a:t>
            </a:r>
            <a:r>
              <a:rPr lang="en-US" sz="2400" kern="1200" dirty="0" err="1">
                <a:latin typeface="+mj-lt"/>
                <a:ea typeface="+mj-ea"/>
                <a:cs typeface="+mj-cs"/>
              </a:rPr>
              <a:t>конец</a:t>
            </a:r>
            <a:r>
              <a:rPr lang="en-US" sz="2400" kern="1200" dirty="0">
                <a:latin typeface="+mj-lt"/>
                <a:ea typeface="+mj-ea"/>
                <a:cs typeface="+mj-cs"/>
              </a:rPr>
              <a:t>.</a:t>
            </a:r>
            <a:endParaRPr lang="ru-RU">
              <a:ea typeface="+mj-ea"/>
              <a:cs typeface="+mj-cs"/>
            </a:endParaRPr>
          </a:p>
        </p:txBody>
      </p:sp>
      <p:pic>
        <p:nvPicPr>
          <p:cNvPr id="8" name="Рисунок 9" descr="Изображение выглядит как пила, инструмент&#10;&#10;Автоматически созданное описание">
            <a:extLst>
              <a:ext uri="{FF2B5EF4-FFF2-40B4-BE49-F238E27FC236}">
                <a16:creationId xmlns:a16="http://schemas.microsoft.com/office/drawing/2014/main" xmlns="" id="{7431A22B-C167-4546-A072-A8C1242E1AEC}"/>
              </a:ext>
            </a:extLst>
          </p:cNvPr>
          <p:cNvPicPr>
            <a:picLocks noChangeAspect="1"/>
          </p:cNvPicPr>
          <p:nvPr/>
        </p:nvPicPr>
        <p:blipFill>
          <a:blip r:embed="rId2"/>
          <a:stretch>
            <a:fillRect/>
          </a:stretch>
        </p:blipFill>
        <p:spPr>
          <a:xfrm>
            <a:off x="5191281" y="425128"/>
            <a:ext cx="2120766" cy="2120766"/>
          </a:xfrm>
          <a:prstGeom prst="rect">
            <a:avLst/>
          </a:prstGeom>
        </p:spPr>
      </p:pic>
      <p:pic>
        <p:nvPicPr>
          <p:cNvPr id="6" name="Рисунок 7">
            <a:extLst>
              <a:ext uri="{FF2B5EF4-FFF2-40B4-BE49-F238E27FC236}">
                <a16:creationId xmlns:a16="http://schemas.microsoft.com/office/drawing/2014/main" xmlns="" id="{F7CDCB11-716B-496A-B1A7-8106E2E0D867}"/>
              </a:ext>
            </a:extLst>
          </p:cNvPr>
          <p:cNvPicPr>
            <a:picLocks noChangeAspect="1"/>
          </p:cNvPicPr>
          <p:nvPr/>
        </p:nvPicPr>
        <p:blipFill>
          <a:blip r:embed="rId3"/>
          <a:stretch>
            <a:fillRect/>
          </a:stretch>
        </p:blipFill>
        <p:spPr>
          <a:xfrm>
            <a:off x="7528553" y="425128"/>
            <a:ext cx="2120766" cy="2120766"/>
          </a:xfrm>
          <a:prstGeom prst="rect">
            <a:avLst/>
          </a:prstGeom>
        </p:spPr>
      </p:pic>
      <p:pic>
        <p:nvPicPr>
          <p:cNvPr id="5" name="Рисунок 5" descr="Изображение выглядит как нож, оружие&#10;&#10;Автоматически созданное описание">
            <a:extLst>
              <a:ext uri="{FF2B5EF4-FFF2-40B4-BE49-F238E27FC236}">
                <a16:creationId xmlns:a16="http://schemas.microsoft.com/office/drawing/2014/main" xmlns="" id="{87294D8A-D623-4217-9E51-8B2EFAEB0F20}"/>
              </a:ext>
            </a:extLst>
          </p:cNvPr>
          <p:cNvPicPr>
            <a:picLocks noChangeAspect="1"/>
          </p:cNvPicPr>
          <p:nvPr/>
        </p:nvPicPr>
        <p:blipFill>
          <a:blip r:embed="rId4"/>
          <a:stretch>
            <a:fillRect/>
          </a:stretch>
        </p:blipFill>
        <p:spPr>
          <a:xfrm>
            <a:off x="9866741" y="605393"/>
            <a:ext cx="2120766" cy="1760235"/>
          </a:xfrm>
          <a:prstGeom prst="rect">
            <a:avLst/>
          </a:prstGeom>
        </p:spPr>
      </p:pic>
      <p:pic>
        <p:nvPicPr>
          <p:cNvPr id="4" name="Рисунок 4" descr="Изображение выглядит как топор, инструмент&#10;&#10;Автоматически созданное описание">
            <a:extLst>
              <a:ext uri="{FF2B5EF4-FFF2-40B4-BE49-F238E27FC236}">
                <a16:creationId xmlns:a16="http://schemas.microsoft.com/office/drawing/2014/main" xmlns="" id="{DDBCC005-2013-4D76-BCF7-CEA11A2580A4}"/>
              </a:ext>
            </a:extLst>
          </p:cNvPr>
          <p:cNvPicPr>
            <a:picLocks noChangeAspect="1"/>
          </p:cNvPicPr>
          <p:nvPr/>
        </p:nvPicPr>
        <p:blipFill>
          <a:blip r:embed="rId5"/>
          <a:stretch>
            <a:fillRect/>
          </a:stretch>
        </p:blipFill>
        <p:spPr>
          <a:xfrm>
            <a:off x="5198994" y="3470394"/>
            <a:ext cx="2120766" cy="1577319"/>
          </a:xfrm>
          <a:prstGeom prst="rect">
            <a:avLst/>
          </a:prstGeom>
        </p:spPr>
      </p:pic>
      <p:pic>
        <p:nvPicPr>
          <p:cNvPr id="11" name="Рисунок 11" descr="Изображение выглядит как оружие, меч, нож&#10;&#10;Автоматически созданное описание">
            <a:extLst>
              <a:ext uri="{FF2B5EF4-FFF2-40B4-BE49-F238E27FC236}">
                <a16:creationId xmlns:a16="http://schemas.microsoft.com/office/drawing/2014/main" xmlns="" id="{A73EF212-D869-4F87-9D69-252C9759AB62}"/>
              </a:ext>
            </a:extLst>
          </p:cNvPr>
          <p:cNvPicPr>
            <a:picLocks noChangeAspect="1"/>
          </p:cNvPicPr>
          <p:nvPr/>
        </p:nvPicPr>
        <p:blipFill>
          <a:blip r:embed="rId6"/>
          <a:stretch>
            <a:fillRect/>
          </a:stretch>
        </p:blipFill>
        <p:spPr>
          <a:xfrm>
            <a:off x="7536266" y="3516786"/>
            <a:ext cx="2120766" cy="1484536"/>
          </a:xfrm>
          <a:prstGeom prst="rect">
            <a:avLst/>
          </a:prstGeom>
        </p:spPr>
      </p:pic>
      <p:pic>
        <p:nvPicPr>
          <p:cNvPr id="10" name="Рисунок 10" descr="Изображение выглядит как инструмент&#10;&#10;Автоматически созданное описание">
            <a:extLst>
              <a:ext uri="{FF2B5EF4-FFF2-40B4-BE49-F238E27FC236}">
                <a16:creationId xmlns:a16="http://schemas.microsoft.com/office/drawing/2014/main" xmlns="" id="{97BB21B1-7924-4D32-AB6A-5E2E00BE909E}"/>
              </a:ext>
            </a:extLst>
          </p:cNvPr>
          <p:cNvPicPr>
            <a:picLocks noChangeAspect="1"/>
          </p:cNvPicPr>
          <p:nvPr/>
        </p:nvPicPr>
        <p:blipFill>
          <a:blip r:embed="rId7"/>
          <a:stretch>
            <a:fillRect/>
          </a:stretch>
        </p:blipFill>
        <p:spPr>
          <a:xfrm>
            <a:off x="9874454" y="3654636"/>
            <a:ext cx="2120766" cy="1208836"/>
          </a:xfrm>
          <a:prstGeom prst="rect">
            <a:avLst/>
          </a:prstGeom>
        </p:spPr>
      </p:pic>
    </p:spTree>
    <p:extLst>
      <p:ext uri="{BB962C8B-B14F-4D97-AF65-F5344CB8AC3E}">
        <p14:creationId xmlns:p14="http://schemas.microsoft.com/office/powerpoint/2010/main" val="158595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F980CD7-2779-4EAA-B96E-F16F40448503}"/>
              </a:ext>
            </a:extLst>
          </p:cNvPr>
          <p:cNvSpPr>
            <a:spLocks noGrp="1"/>
          </p:cNvSpPr>
          <p:nvPr>
            <p:ph idx="1"/>
          </p:nvPr>
        </p:nvSpPr>
        <p:spPr>
          <a:xfrm>
            <a:off x="250372" y="301626"/>
            <a:ext cx="11691256" cy="6506708"/>
          </a:xfrm>
        </p:spPr>
        <p:txBody>
          <a:bodyPr vert="horz" lIns="91440" tIns="45720" rIns="91440" bIns="45720" rtlCol="0" anchor="t">
            <a:normAutofit fontScale="92500" lnSpcReduction="10000"/>
          </a:bodyPr>
          <a:lstStyle/>
          <a:p>
            <a:pPr marL="0" indent="0">
              <a:buNone/>
            </a:pPr>
            <a:endParaRPr lang="ru-RU" dirty="0">
              <a:cs typeface="Calibri" panose="020F0502020204030204"/>
            </a:endParaRPr>
          </a:p>
          <a:p>
            <a:pPr marL="0" indent="0">
              <a:buNone/>
            </a:pPr>
            <a:r>
              <a:rPr lang="ru-RU" dirty="0">
                <a:ea typeface="+mn-lt"/>
                <a:cs typeface="+mn-lt"/>
              </a:rPr>
              <a:t>В зависимости от свойств предмета все острые орудия делятся на:</a:t>
            </a:r>
            <a:endParaRPr lang="ru-RU" dirty="0">
              <a:cs typeface="Calibri" panose="020F0502020204030204"/>
            </a:endParaRPr>
          </a:p>
          <a:p>
            <a:pPr>
              <a:buFont typeface="Wingdings" panose="020B0604020202020204" pitchFamily="34" charset="0"/>
              <a:buChar char="§"/>
            </a:pPr>
            <a:r>
              <a:rPr lang="ru-RU" b="1" dirty="0">
                <a:ea typeface="+mn-lt"/>
                <a:cs typeface="+mn-lt"/>
              </a:rPr>
              <a:t>колющие </a:t>
            </a:r>
            <a:r>
              <a:rPr lang="ru-RU" dirty="0">
                <a:ea typeface="+mn-lt"/>
                <a:cs typeface="+mn-lt"/>
              </a:rPr>
              <a:t>– имеют острый конец (гвоздь, спица, игла, штык, стилет, вилы, вилка, сложенные ножницы, пика, узкая отвертка);</a:t>
            </a:r>
            <a:endParaRPr lang="ru-RU" dirty="0">
              <a:cs typeface="Calibri" panose="020F0502020204030204"/>
            </a:endParaRPr>
          </a:p>
          <a:p>
            <a:pPr>
              <a:buFont typeface="Wingdings" panose="020B0604020202020204" pitchFamily="34" charset="0"/>
              <a:buChar char="§"/>
            </a:pPr>
            <a:r>
              <a:rPr lang="ru-RU" dirty="0">
                <a:ea typeface="+mn-lt"/>
                <a:cs typeface="+mn-lt"/>
              </a:rPr>
              <a:t> </a:t>
            </a:r>
            <a:r>
              <a:rPr lang="ru-RU" b="1" dirty="0">
                <a:ea typeface="+mn-lt"/>
                <a:cs typeface="+mn-lt"/>
              </a:rPr>
              <a:t>режущие</a:t>
            </a:r>
            <a:r>
              <a:rPr lang="ru-RU" dirty="0">
                <a:ea typeface="+mn-lt"/>
                <a:cs typeface="+mn-lt"/>
              </a:rPr>
              <a:t> – имеют острый край (лезвие опасной и безопасной бритвы, различные типы ножей при режущем действии, стекло, край металла, коса);</a:t>
            </a:r>
          </a:p>
          <a:p>
            <a:pPr>
              <a:buFont typeface="Wingdings" panose="020B0604020202020204" pitchFamily="34" charset="0"/>
              <a:buChar char="§"/>
            </a:pPr>
            <a:r>
              <a:rPr lang="ru-RU" dirty="0">
                <a:ea typeface="+mn-lt"/>
                <a:cs typeface="+mn-lt"/>
              </a:rPr>
              <a:t> </a:t>
            </a:r>
            <a:r>
              <a:rPr lang="ru-RU" b="1" dirty="0">
                <a:ea typeface="+mn-lt"/>
                <a:cs typeface="+mn-lt"/>
              </a:rPr>
              <a:t>колюще-режущие </a:t>
            </a:r>
            <a:r>
              <a:rPr lang="ru-RU" dirty="0">
                <a:ea typeface="+mn-lt"/>
                <a:cs typeface="+mn-lt"/>
              </a:rPr>
              <a:t>– имеют острые конец и край (различные типы ножей, клинков);</a:t>
            </a:r>
          </a:p>
          <a:p>
            <a:pPr>
              <a:buFont typeface="Wingdings" panose="020B0604020202020204" pitchFamily="34" charset="0"/>
              <a:buChar char="§"/>
            </a:pPr>
            <a:r>
              <a:rPr lang="ru-RU" b="1" dirty="0">
                <a:ea typeface="+mn-lt"/>
                <a:cs typeface="+mn-lt"/>
              </a:rPr>
              <a:t>рубящие</a:t>
            </a:r>
            <a:r>
              <a:rPr lang="ru-RU" dirty="0">
                <a:ea typeface="+mn-lt"/>
                <a:cs typeface="+mn-lt"/>
              </a:rPr>
              <a:t> – имеют острый край и большую массу (топор, тяпка, мотыга, сабля, шашка, мачете);</a:t>
            </a:r>
          </a:p>
          <a:p>
            <a:pPr>
              <a:buFont typeface="Wingdings" panose="020B0604020202020204" pitchFamily="34" charset="0"/>
              <a:buChar char="§"/>
            </a:pPr>
            <a:r>
              <a:rPr lang="ru-RU" b="1" dirty="0">
                <a:ea typeface="+mn-lt"/>
                <a:cs typeface="+mn-lt"/>
              </a:rPr>
              <a:t>пилящие </a:t>
            </a:r>
            <a:r>
              <a:rPr lang="ru-RU" dirty="0">
                <a:ea typeface="+mn-lt"/>
                <a:cs typeface="+mn-lt"/>
              </a:rPr>
              <a:t>– режущий край представлен острыми зубцами (пила ручная, пила по металлу, пила циркулярная, пила типа «болгарка»);</a:t>
            </a:r>
            <a:endParaRPr lang="ru-RU" dirty="0">
              <a:cs typeface="Calibri" panose="020F0502020204030204"/>
            </a:endParaRPr>
          </a:p>
          <a:p>
            <a:pPr>
              <a:buFont typeface="Wingdings" panose="020B0604020202020204" pitchFamily="34" charset="0"/>
              <a:buChar char="§"/>
            </a:pPr>
            <a:r>
              <a:rPr lang="ru-RU" b="1" dirty="0">
                <a:ea typeface="+mn-lt"/>
                <a:cs typeface="+mn-lt"/>
              </a:rPr>
              <a:t>колюще-рубящие </a:t>
            </a:r>
            <a:r>
              <a:rPr lang="ru-RU" dirty="0">
                <a:ea typeface="+mn-lt"/>
                <a:cs typeface="+mn-lt"/>
              </a:rPr>
              <a:t>(стамеска, долото, широкая отвертка);</a:t>
            </a:r>
          </a:p>
          <a:p>
            <a:pPr>
              <a:buFont typeface="Wingdings" panose="020B0604020202020204" pitchFamily="34" charset="0"/>
              <a:buChar char="§"/>
            </a:pPr>
            <a:r>
              <a:rPr lang="ru-RU" dirty="0">
                <a:ea typeface="+mn-lt"/>
                <a:cs typeface="+mn-lt"/>
              </a:rPr>
              <a:t> </a:t>
            </a:r>
            <a:r>
              <a:rPr lang="ru-RU" b="1" dirty="0">
                <a:ea typeface="+mn-lt"/>
                <a:cs typeface="+mn-lt"/>
              </a:rPr>
              <a:t>рубяще-режущие</a:t>
            </a:r>
            <a:r>
              <a:rPr lang="ru-RU" dirty="0">
                <a:ea typeface="+mn-lt"/>
                <a:cs typeface="+mn-lt"/>
              </a:rPr>
              <a:t> (шашка, сабля);</a:t>
            </a:r>
            <a:endParaRPr lang="ru-RU" b="1" dirty="0">
              <a:ea typeface="+mn-lt"/>
              <a:cs typeface="+mn-lt"/>
            </a:endParaRPr>
          </a:p>
          <a:p>
            <a:pPr>
              <a:buFont typeface="Wingdings" panose="020B0604020202020204" pitchFamily="34" charset="0"/>
              <a:buChar char="§"/>
            </a:pPr>
            <a:r>
              <a:rPr lang="ru-RU" b="1" dirty="0">
                <a:ea typeface="+mn-lt"/>
                <a:cs typeface="+mn-lt"/>
              </a:rPr>
              <a:t> другие предметы комбинированного действия.</a:t>
            </a:r>
            <a:endParaRPr lang="ru-RU" b="1" dirty="0">
              <a:cs typeface="Calibri"/>
            </a:endParaRPr>
          </a:p>
          <a:p>
            <a:endParaRPr lang="ru-RU" dirty="0">
              <a:cs typeface="Calibri"/>
            </a:endParaRPr>
          </a:p>
        </p:txBody>
      </p:sp>
    </p:spTree>
    <p:extLst>
      <p:ext uri="{BB962C8B-B14F-4D97-AF65-F5344CB8AC3E}">
        <p14:creationId xmlns:p14="http://schemas.microsoft.com/office/powerpoint/2010/main" val="174599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2">
            <a:extLst>
              <a:ext uri="{FF2B5EF4-FFF2-40B4-BE49-F238E27FC236}">
                <a16:creationId xmlns:a16="http://schemas.microsoft.com/office/drawing/2014/main" xmlns=""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E3DEBF03-50D5-4A89-94C1-98EFF32901F6}"/>
              </a:ext>
            </a:extLst>
          </p:cNvPr>
          <p:cNvSpPr>
            <a:spLocks noGrp="1"/>
          </p:cNvSpPr>
          <p:nvPr>
            <p:ph type="title"/>
          </p:nvPr>
        </p:nvSpPr>
        <p:spPr>
          <a:xfrm>
            <a:off x="437251" y="149812"/>
            <a:ext cx="6340420" cy="855337"/>
          </a:xfrm>
        </p:spPr>
        <p:txBody>
          <a:bodyPr>
            <a:normAutofit/>
          </a:bodyPr>
          <a:lstStyle/>
          <a:p>
            <a:r>
              <a:rPr lang="ru-RU" sz="3600" b="1" dirty="0">
                <a:solidFill>
                  <a:schemeClr val="accent1"/>
                </a:solidFill>
                <a:cs typeface="Calibri Light"/>
              </a:rPr>
              <a:t>Колотые раны</a:t>
            </a:r>
          </a:p>
        </p:txBody>
      </p:sp>
      <p:sp>
        <p:nvSpPr>
          <p:cNvPr id="3" name="Объект 2">
            <a:extLst>
              <a:ext uri="{FF2B5EF4-FFF2-40B4-BE49-F238E27FC236}">
                <a16:creationId xmlns:a16="http://schemas.microsoft.com/office/drawing/2014/main" xmlns="" id="{20EDF5A7-0237-44FC-A31B-FBF3A121A3D9}"/>
              </a:ext>
            </a:extLst>
          </p:cNvPr>
          <p:cNvSpPr>
            <a:spLocks noGrp="1"/>
          </p:cNvSpPr>
          <p:nvPr>
            <p:ph idx="1"/>
          </p:nvPr>
        </p:nvSpPr>
        <p:spPr>
          <a:xfrm>
            <a:off x="215979" y="1158941"/>
            <a:ext cx="5771751" cy="5337458"/>
          </a:xfrm>
        </p:spPr>
        <p:txBody>
          <a:bodyPr vert="horz" lIns="91440" tIns="45720" rIns="91440" bIns="45720" rtlCol="0" anchor="ctr">
            <a:noAutofit/>
          </a:bodyPr>
          <a:lstStyle/>
          <a:p>
            <a:pPr marL="0" indent="0">
              <a:buNone/>
            </a:pPr>
            <a:r>
              <a:rPr lang="ru-RU" sz="2000" dirty="0">
                <a:solidFill>
                  <a:srgbClr val="000000"/>
                </a:solidFill>
                <a:ea typeface="+mn-lt"/>
                <a:cs typeface="+mn-lt"/>
              </a:rPr>
              <a:t>К колющим относятся различные предметы (орудия, оружие) с небольшим размером поперечного сечения, резким преобладанием длины и заостренным концом. Чем больше заострена рабочая часть и меньше площадь ее поперечного сечения, тем меньше необходима сила для образования повреждений тканей тела человека.</a:t>
            </a:r>
          </a:p>
          <a:p>
            <a:pPr marL="0" indent="0">
              <a:buNone/>
            </a:pPr>
            <a:r>
              <a:rPr lang="ru-RU" sz="2000" b="1" dirty="0">
                <a:solidFill>
                  <a:srgbClr val="000000"/>
                </a:solidFill>
                <a:ea typeface="+mn-lt"/>
                <a:cs typeface="+mn-lt"/>
              </a:rPr>
              <a:t>Механизм действия колющих орудий:</a:t>
            </a:r>
            <a:r>
              <a:rPr lang="ru-RU" sz="2000" dirty="0">
                <a:solidFill>
                  <a:srgbClr val="000000"/>
                </a:solidFill>
                <a:ea typeface="+mn-lt"/>
                <a:cs typeface="+mn-lt"/>
              </a:rPr>
              <a:t> острый конец орудия при давлении разрезает или разрывает кожу, а клинок орудия по мере погружения в тело раздвигает или разрывает ткани.</a:t>
            </a:r>
          </a:p>
          <a:p>
            <a:pPr marL="0" indent="0">
              <a:buNone/>
            </a:pPr>
            <a:r>
              <a:rPr lang="ru-RU" sz="2000" b="1" dirty="0">
                <a:solidFill>
                  <a:srgbClr val="000000"/>
                </a:solidFill>
                <a:ea typeface="+mn-lt"/>
                <a:cs typeface="+mn-lt"/>
              </a:rPr>
              <a:t>Основная характеристика колотых ран</a:t>
            </a:r>
            <a:r>
              <a:rPr lang="ru-RU" sz="2000" dirty="0">
                <a:solidFill>
                  <a:srgbClr val="000000"/>
                </a:solidFill>
                <a:ea typeface="+mn-lt"/>
                <a:cs typeface="+mn-lt"/>
              </a:rPr>
              <a:t> – это небольшие размеры (длина и ширина) входного отверстия и большая глубина раневого канала.</a:t>
            </a:r>
            <a:endParaRPr lang="ru-RU" sz="2000" dirty="0">
              <a:solidFill>
                <a:srgbClr val="000000"/>
              </a:solidFill>
            </a:endParaRPr>
          </a:p>
        </p:txBody>
      </p:sp>
      <p:sp>
        <p:nvSpPr>
          <p:cNvPr id="21" name="Oval 14">
            <a:extLst>
              <a:ext uri="{FF2B5EF4-FFF2-40B4-BE49-F238E27FC236}">
                <a16:creationId xmlns:a16="http://schemas.microsoft.com/office/drawing/2014/main" xmlns=""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71">
            <a:extLst>
              <a:ext uri="{FF2B5EF4-FFF2-40B4-BE49-F238E27FC236}">
                <a16:creationId xmlns:a16="http://schemas.microsoft.com/office/drawing/2014/main" xmlns=""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Рисунок 6">
            <a:extLst>
              <a:ext uri="{FF2B5EF4-FFF2-40B4-BE49-F238E27FC236}">
                <a16:creationId xmlns:a16="http://schemas.microsoft.com/office/drawing/2014/main" xmlns="" id="{CA69605C-F580-4491-BD97-F86E65CD4D36}"/>
              </a:ext>
            </a:extLst>
          </p:cNvPr>
          <p:cNvPicPr>
            <a:picLocks noChangeAspect="1"/>
          </p:cNvPicPr>
          <p:nvPr/>
        </p:nvPicPr>
        <p:blipFill>
          <a:blip r:embed="rId3"/>
          <a:stretch>
            <a:fillRect/>
          </a:stretch>
        </p:blipFill>
        <p:spPr>
          <a:xfrm>
            <a:off x="9147972" y="210817"/>
            <a:ext cx="2429582" cy="2429582"/>
          </a:xfrm>
          <a:prstGeom prst="rect">
            <a:avLst/>
          </a:prstGeom>
        </p:spPr>
      </p:pic>
      <p:pic>
        <p:nvPicPr>
          <p:cNvPr id="5" name="Рисунок 5" descr="Изображение выглядит как венчик, кухонная посуда&#10;&#10;Автоматически созданное описание">
            <a:extLst>
              <a:ext uri="{FF2B5EF4-FFF2-40B4-BE49-F238E27FC236}">
                <a16:creationId xmlns:a16="http://schemas.microsoft.com/office/drawing/2014/main" xmlns="" id="{93493106-E5FC-4633-87B8-B1BF4FCF19D8}"/>
              </a:ext>
            </a:extLst>
          </p:cNvPr>
          <p:cNvPicPr>
            <a:picLocks noChangeAspect="1"/>
          </p:cNvPicPr>
          <p:nvPr/>
        </p:nvPicPr>
        <p:blipFill>
          <a:blip r:embed="rId4"/>
          <a:stretch>
            <a:fillRect/>
          </a:stretch>
        </p:blipFill>
        <p:spPr>
          <a:xfrm>
            <a:off x="6668145" y="3478741"/>
            <a:ext cx="1498493" cy="1606964"/>
          </a:xfrm>
          <a:prstGeom prst="rect">
            <a:avLst/>
          </a:prstGeom>
        </p:spPr>
      </p:pic>
      <p:sp>
        <p:nvSpPr>
          <p:cNvPr id="23" name="Freeform 75">
            <a:extLst>
              <a:ext uri="{FF2B5EF4-FFF2-40B4-BE49-F238E27FC236}">
                <a16:creationId xmlns:a16="http://schemas.microsoft.com/office/drawing/2014/main" xmlns=""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4">
            <a:extLst>
              <a:ext uri="{FF2B5EF4-FFF2-40B4-BE49-F238E27FC236}">
                <a16:creationId xmlns:a16="http://schemas.microsoft.com/office/drawing/2014/main" xmlns="" id="{BBDB674D-3694-4E15-A930-9ABD0EAD98C0}"/>
              </a:ext>
            </a:extLst>
          </p:cNvPr>
          <p:cNvPicPr>
            <a:picLocks noChangeAspect="1"/>
          </p:cNvPicPr>
          <p:nvPr/>
        </p:nvPicPr>
        <p:blipFill>
          <a:blip r:embed="rId5"/>
          <a:stretch>
            <a:fillRect/>
          </a:stretch>
        </p:blipFill>
        <p:spPr>
          <a:xfrm>
            <a:off x="9884279" y="5010263"/>
            <a:ext cx="1730693" cy="1661466"/>
          </a:xfrm>
          <a:prstGeom prst="rect">
            <a:avLst/>
          </a:prstGeom>
        </p:spPr>
      </p:pic>
    </p:spTree>
    <p:extLst>
      <p:ext uri="{BB962C8B-B14F-4D97-AF65-F5344CB8AC3E}">
        <p14:creationId xmlns:p14="http://schemas.microsoft.com/office/powerpoint/2010/main" val="201779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E94F187-A1F0-447E-8BF5-BD4275686481}"/>
              </a:ext>
            </a:extLst>
          </p:cNvPr>
          <p:cNvSpPr>
            <a:spLocks noGrp="1"/>
          </p:cNvSpPr>
          <p:nvPr>
            <p:ph idx="1"/>
          </p:nvPr>
        </p:nvSpPr>
        <p:spPr>
          <a:xfrm>
            <a:off x="446315" y="454027"/>
            <a:ext cx="5943600" cy="5962422"/>
          </a:xfrm>
        </p:spPr>
        <p:txBody>
          <a:bodyPr vert="horz" lIns="91440" tIns="45720" rIns="91440" bIns="45720" rtlCol="0" anchor="t">
            <a:normAutofit/>
          </a:bodyPr>
          <a:lstStyle/>
          <a:p>
            <a:pPr marL="0" indent="0">
              <a:buNone/>
            </a:pPr>
            <a:r>
              <a:rPr lang="ru-RU" sz="2400" dirty="0">
                <a:ea typeface="+mn-lt"/>
                <a:cs typeface="+mn-lt"/>
              </a:rPr>
              <a:t>Размеры и форма входного отверстия раны зависят от поперечного сечения клинка. По краям входного отверстия обнаруживаются разрывы и </a:t>
            </a:r>
            <a:r>
              <a:rPr lang="ru-RU" sz="2400" dirty="0" err="1">
                <a:ea typeface="+mn-lt"/>
                <a:cs typeface="+mn-lt"/>
              </a:rPr>
              <a:t>осаднение</a:t>
            </a:r>
            <a:r>
              <a:rPr lang="ru-RU" sz="2400" dirty="0">
                <a:ea typeface="+mn-lt"/>
                <a:cs typeface="+mn-lt"/>
              </a:rPr>
              <a:t>. Если клинок в сечении имел округлую форму, то разрывы идут по ходу эластических волокон кожи. Если на боковых стенках клинка имеются ребра, то разрывы идут независимо от хода эластических волокон и точно повторяют форму сечения клинка. При повреждении плоских костей черепа образуются дырчатые переломы.</a:t>
            </a:r>
          </a:p>
          <a:p>
            <a:pPr marL="0" indent="0">
              <a:buNone/>
            </a:pPr>
            <a:r>
              <a:rPr lang="ru-RU" sz="2400" dirty="0">
                <a:ea typeface="+mn-lt"/>
                <a:cs typeface="+mn-lt"/>
              </a:rPr>
              <a:t>Если предмет имеет малое поперечное сечение (спица), то входное отверстие на коже имеет вид мелкого кровоизлияния. Такую рану можно при беглом осмотре не заметить. </a:t>
            </a:r>
            <a:endParaRPr lang="ru-RU" sz="2400" dirty="0"/>
          </a:p>
        </p:txBody>
      </p:sp>
      <p:pic>
        <p:nvPicPr>
          <p:cNvPr id="4" name="Рисунок 4">
            <a:extLst>
              <a:ext uri="{FF2B5EF4-FFF2-40B4-BE49-F238E27FC236}">
                <a16:creationId xmlns:a16="http://schemas.microsoft.com/office/drawing/2014/main" xmlns="" id="{B08A1BCC-9E6A-4087-8A1F-1AF13A49E1BC}"/>
              </a:ext>
            </a:extLst>
          </p:cNvPr>
          <p:cNvPicPr>
            <a:picLocks noChangeAspect="1"/>
          </p:cNvPicPr>
          <p:nvPr/>
        </p:nvPicPr>
        <p:blipFill>
          <a:blip r:embed="rId2"/>
          <a:stretch>
            <a:fillRect/>
          </a:stretch>
        </p:blipFill>
        <p:spPr>
          <a:xfrm>
            <a:off x="6542316" y="1468267"/>
            <a:ext cx="5595255" cy="3442497"/>
          </a:xfrm>
          <a:prstGeom prst="rect">
            <a:avLst/>
          </a:prstGeom>
        </p:spPr>
      </p:pic>
    </p:spTree>
    <p:extLst>
      <p:ext uri="{BB962C8B-B14F-4D97-AF65-F5344CB8AC3E}">
        <p14:creationId xmlns:p14="http://schemas.microsoft.com/office/powerpoint/2010/main" val="108356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9376379A-71C9-436C-9504-B727B8FA990B}"/>
              </a:ext>
            </a:extLst>
          </p:cNvPr>
          <p:cNvSpPr>
            <a:spLocks noGrp="1"/>
          </p:cNvSpPr>
          <p:nvPr>
            <p:ph type="title"/>
          </p:nvPr>
        </p:nvSpPr>
        <p:spPr>
          <a:xfrm>
            <a:off x="1179226" y="826680"/>
            <a:ext cx="9833548" cy="1325563"/>
          </a:xfrm>
        </p:spPr>
        <p:txBody>
          <a:bodyPr>
            <a:normAutofit/>
          </a:bodyPr>
          <a:lstStyle/>
          <a:p>
            <a:pPr algn="ctr"/>
            <a:r>
              <a:rPr lang="ru-RU" sz="4000">
                <a:solidFill>
                  <a:srgbClr val="FFFFFF"/>
                </a:solidFill>
                <a:cs typeface="Calibri Light"/>
              </a:rPr>
              <a:t>Резанные раны</a:t>
            </a:r>
            <a:endParaRPr lang="ru-RU" sz="4000">
              <a:solidFill>
                <a:srgbClr val="FFFFFF"/>
              </a:solidFill>
            </a:endParaRPr>
          </a:p>
        </p:txBody>
      </p:sp>
      <p:sp>
        <p:nvSpPr>
          <p:cNvPr id="3" name="Объект 2">
            <a:extLst>
              <a:ext uri="{FF2B5EF4-FFF2-40B4-BE49-F238E27FC236}">
                <a16:creationId xmlns:a16="http://schemas.microsoft.com/office/drawing/2014/main" xmlns="" id="{7AE1DE9A-E081-42F9-A59E-6E39CB504D99}"/>
              </a:ext>
            </a:extLst>
          </p:cNvPr>
          <p:cNvSpPr>
            <a:spLocks noGrp="1"/>
          </p:cNvSpPr>
          <p:nvPr>
            <p:ph idx="1"/>
          </p:nvPr>
        </p:nvSpPr>
        <p:spPr>
          <a:xfrm>
            <a:off x="1179226" y="3092970"/>
            <a:ext cx="9833548" cy="2693976"/>
          </a:xfrm>
        </p:spPr>
        <p:txBody>
          <a:bodyPr vert="horz" lIns="91440" tIns="45720" rIns="91440" bIns="45720" rtlCol="0" anchor="t">
            <a:normAutofit/>
          </a:bodyPr>
          <a:lstStyle/>
          <a:p>
            <a:pPr marL="0" indent="0">
              <a:buNone/>
            </a:pPr>
            <a:r>
              <a:rPr lang="ru-RU" sz="2400" dirty="0">
                <a:ea typeface="+mn-lt"/>
                <a:cs typeface="+mn-lt"/>
              </a:rPr>
              <a:t>Отличительной характеристикой режущих предметов является острое лезвие. </a:t>
            </a:r>
          </a:p>
          <a:p>
            <a:pPr marL="0" indent="0">
              <a:buNone/>
            </a:pPr>
            <a:r>
              <a:rPr lang="ru-RU" sz="2400" b="1" dirty="0">
                <a:ea typeface="+mn-lt"/>
                <a:cs typeface="+mn-lt"/>
              </a:rPr>
              <a:t>Механизм действия</a:t>
            </a:r>
            <a:r>
              <a:rPr lang="ru-RU" sz="2400" dirty="0">
                <a:ea typeface="+mn-lt"/>
                <a:cs typeface="+mn-lt"/>
              </a:rPr>
              <a:t> – лезвие при давлении на кожу и подлежащие ткани при одновременном протягивании орудия разделяет (разрезает) мягкие ткани, вызывая образование резаной раны.</a:t>
            </a:r>
            <a:endParaRPr lang="ru-RU" sz="2400">
              <a:solidFill>
                <a:srgbClr val="000000"/>
              </a:solidFill>
              <a:cs typeface="Calibri" panose="020F0502020204030204"/>
            </a:endParaRPr>
          </a:p>
        </p:txBody>
      </p:sp>
    </p:spTree>
    <p:extLst>
      <p:ext uri="{BB962C8B-B14F-4D97-AF65-F5344CB8AC3E}">
        <p14:creationId xmlns:p14="http://schemas.microsoft.com/office/powerpoint/2010/main" val="297888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448EDD-4D6D-4588-A799-0AC0F5D07403}"/>
              </a:ext>
            </a:extLst>
          </p:cNvPr>
          <p:cNvSpPr>
            <a:spLocks noGrp="1"/>
          </p:cNvSpPr>
          <p:nvPr>
            <p:ph type="title"/>
          </p:nvPr>
        </p:nvSpPr>
        <p:spPr>
          <a:xfrm>
            <a:off x="228601" y="82096"/>
            <a:ext cx="11125199" cy="585335"/>
          </a:xfrm>
          <a:solidFill>
            <a:schemeClr val="accent1">
              <a:lumMod val="60000"/>
              <a:lumOff val="40000"/>
            </a:schemeClr>
          </a:solidFill>
          <a:ln>
            <a:solidFill>
              <a:schemeClr val="accent1"/>
            </a:solidFill>
          </a:ln>
        </p:spPr>
        <p:txBody>
          <a:bodyPr>
            <a:normAutofit fontScale="90000"/>
          </a:bodyPr>
          <a:lstStyle/>
          <a:p>
            <a:pPr algn="ctr"/>
            <a:r>
              <a:rPr lang="ru-RU" b="1" dirty="0">
                <a:cs typeface="Calibri Light"/>
              </a:rPr>
              <a:t>Признаки резанных ран</a:t>
            </a:r>
          </a:p>
        </p:txBody>
      </p:sp>
      <p:sp>
        <p:nvSpPr>
          <p:cNvPr id="3" name="Объект 2">
            <a:extLst>
              <a:ext uri="{FF2B5EF4-FFF2-40B4-BE49-F238E27FC236}">
                <a16:creationId xmlns:a16="http://schemas.microsoft.com/office/drawing/2014/main" xmlns="" id="{98271DF6-1F4C-4650-BB45-CF19A25380E6}"/>
              </a:ext>
            </a:extLst>
          </p:cNvPr>
          <p:cNvSpPr>
            <a:spLocks noGrp="1"/>
          </p:cNvSpPr>
          <p:nvPr>
            <p:ph idx="1"/>
          </p:nvPr>
        </p:nvSpPr>
        <p:spPr>
          <a:xfrm>
            <a:off x="283030" y="856798"/>
            <a:ext cx="11723913" cy="6005965"/>
          </a:xfrm>
        </p:spPr>
        <p:txBody>
          <a:bodyPr vert="horz" lIns="91440" tIns="45720" rIns="91440" bIns="45720" rtlCol="0" anchor="t">
            <a:noAutofit/>
          </a:bodyPr>
          <a:lstStyle/>
          <a:p>
            <a:pPr marL="0" indent="0" algn="ctr">
              <a:buNone/>
            </a:pPr>
            <a:r>
              <a:rPr lang="ru-RU" sz="2000" dirty="0">
                <a:ea typeface="+mn-lt"/>
                <a:cs typeface="+mn-lt"/>
              </a:rPr>
              <a:t>1) ровные и </a:t>
            </a:r>
            <a:r>
              <a:rPr lang="ru-RU" sz="2000" dirty="0" err="1">
                <a:ea typeface="+mn-lt"/>
                <a:cs typeface="+mn-lt"/>
              </a:rPr>
              <a:t>неосадненные</a:t>
            </a:r>
            <a:r>
              <a:rPr lang="ru-RU" sz="2000" dirty="0">
                <a:ea typeface="+mn-lt"/>
                <a:cs typeface="+mn-lt"/>
              </a:rPr>
              <a:t> края ран;</a:t>
            </a:r>
            <a:endParaRPr lang="ru-RU" dirty="0"/>
          </a:p>
          <a:p>
            <a:pPr marL="0" indent="0" algn="ctr">
              <a:buNone/>
            </a:pPr>
            <a:r>
              <a:rPr lang="ru-RU" sz="2000" dirty="0">
                <a:ea typeface="+mn-lt"/>
                <a:cs typeface="+mn-lt"/>
              </a:rPr>
              <a:t>2) концы резаных ран острые. В тех случаях, когда при извлечении из раны орудие травмы несколько изменяет направление, то один из концов может в результате возникновения дополнительного разреза приобрести вид «ласточкиного хвоста»;</a:t>
            </a:r>
            <a:endParaRPr lang="ru-RU" sz="2000">
              <a:cs typeface="Calibri" panose="020F0502020204030204"/>
            </a:endParaRPr>
          </a:p>
          <a:p>
            <a:pPr marL="0" indent="0" algn="ctr">
              <a:buNone/>
            </a:pPr>
            <a:r>
              <a:rPr lang="ru-RU" sz="2000" dirty="0">
                <a:ea typeface="+mn-lt"/>
                <a:cs typeface="+mn-lt"/>
              </a:rPr>
              <a:t>3) длина резаных ран почти всегда преобладает над глубиной. </a:t>
            </a:r>
          </a:p>
          <a:p>
            <a:pPr marL="0" indent="0" algn="ctr">
              <a:buNone/>
            </a:pPr>
            <a:r>
              <a:rPr lang="ru-RU" sz="2000" dirty="0">
                <a:ea typeface="+mn-lt"/>
                <a:cs typeface="+mn-lt"/>
              </a:rPr>
              <a:t>4) для резаных ран характерно их зияние в результате эластичности кожи и сократительного действия мышц. Чем ближе к прямому угол между направлением хода волокон кожи и </a:t>
            </a:r>
            <a:r>
              <a:rPr lang="ru-RU" sz="2000" dirty="0" err="1">
                <a:ea typeface="+mn-lt"/>
                <a:cs typeface="+mn-lt"/>
              </a:rPr>
              <a:t>длинником</a:t>
            </a:r>
            <a:r>
              <a:rPr lang="ru-RU" sz="2000" dirty="0">
                <a:ea typeface="+mn-lt"/>
                <a:cs typeface="+mn-lt"/>
              </a:rPr>
              <a:t> раны и чем рана глубже, тем это зияние больше;</a:t>
            </a:r>
            <a:endParaRPr lang="ru-RU" sz="2000">
              <a:cs typeface="Calibri" panose="020F0502020204030204"/>
            </a:endParaRPr>
          </a:p>
          <a:p>
            <a:pPr marL="0" indent="0" algn="ctr">
              <a:buNone/>
            </a:pPr>
            <a:r>
              <a:rPr lang="ru-RU" sz="2000" dirty="0">
                <a:ea typeface="+mn-lt"/>
                <a:cs typeface="+mn-lt"/>
              </a:rPr>
              <a:t>5) форма резаных ран – веретенообразная или полулунная. При сведении краев рана приобретает линейную форму. Если по ходу движения режущего орудия кожа собиралась в складки и эти складки разрезались, то при сведении краев рана будет иметь вид зигзагообразной линии;</a:t>
            </a:r>
            <a:endParaRPr lang="ru-RU" sz="2000">
              <a:cs typeface="Calibri"/>
            </a:endParaRPr>
          </a:p>
          <a:p>
            <a:pPr algn="ctr">
              <a:buNone/>
            </a:pPr>
            <a:r>
              <a:rPr lang="ru-RU" sz="2000" dirty="0">
                <a:ea typeface="+mn-lt"/>
                <a:cs typeface="+mn-lt"/>
              </a:rPr>
              <a:t>6) резаные раны сопровождаются значительным наружным кровотечением, величина которого определяется калибром поврежденных сосудов. При пересечении магистральных артерий, например сонных и сопутствующих им вен, кровотечение может быть настолько массивным, что быстро приводит к наступлению смерти;</a:t>
            </a:r>
            <a:endParaRPr lang="ru-RU" sz="2000">
              <a:cs typeface="Calibri"/>
            </a:endParaRPr>
          </a:p>
          <a:p>
            <a:pPr algn="ctr">
              <a:buNone/>
            </a:pPr>
            <a:r>
              <a:rPr lang="ru-RU" sz="2000" dirty="0">
                <a:ea typeface="+mn-lt"/>
                <a:cs typeface="+mn-lt"/>
              </a:rPr>
              <a:t>7) глубина резаных ран на всем протяжении неодинакова, она больше в средней части.</a:t>
            </a:r>
            <a:endParaRPr lang="ru-RU" sz="2000">
              <a:cs typeface="Calibri"/>
            </a:endParaRPr>
          </a:p>
          <a:p>
            <a:pPr marL="0" indent="0">
              <a:buNone/>
            </a:pPr>
            <a:endParaRPr lang="ru-RU" dirty="0">
              <a:cs typeface="Calibri"/>
            </a:endParaRPr>
          </a:p>
          <a:p>
            <a:endParaRPr lang="ru-RU" dirty="0">
              <a:cs typeface="Calibri"/>
            </a:endParaRPr>
          </a:p>
        </p:txBody>
      </p:sp>
    </p:spTree>
    <p:extLst>
      <p:ext uri="{BB962C8B-B14F-4D97-AF65-F5344CB8AC3E}">
        <p14:creationId xmlns:p14="http://schemas.microsoft.com/office/powerpoint/2010/main" val="319119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Объект 2">
            <a:extLst>
              <a:ext uri="{FF2B5EF4-FFF2-40B4-BE49-F238E27FC236}">
                <a16:creationId xmlns:a16="http://schemas.microsoft.com/office/drawing/2014/main" xmlns="" id="{A432CC0E-6B6A-44B4-B547-4284D1753EFF}"/>
              </a:ext>
            </a:extLst>
          </p:cNvPr>
          <p:cNvSpPr>
            <a:spLocks noGrp="1"/>
          </p:cNvSpPr>
          <p:nvPr>
            <p:ph idx="1"/>
          </p:nvPr>
        </p:nvSpPr>
        <p:spPr>
          <a:xfrm>
            <a:off x="315140" y="280058"/>
            <a:ext cx="5730060" cy="5780915"/>
          </a:xfrm>
        </p:spPr>
        <p:txBody>
          <a:bodyPr vert="horz" lIns="91440" tIns="45720" rIns="91440" bIns="45720" rtlCol="0" anchor="ctr">
            <a:normAutofit/>
          </a:bodyPr>
          <a:lstStyle/>
          <a:p>
            <a:pPr marL="0" indent="0">
              <a:buNone/>
            </a:pPr>
            <a:r>
              <a:rPr lang="ru-RU" sz="2400">
                <a:solidFill>
                  <a:srgbClr val="000000"/>
                </a:solidFill>
                <a:ea typeface="+mn-lt"/>
                <a:cs typeface="+mn-lt"/>
              </a:rPr>
              <a:t>Расположение и глубина раны могут быть использованы для установления возможности нанесения ранения собственной рукой пострадавшего. Раны, нанесенные собственной рукой, обычно расположены на доступных для этого местах, часто неглубокие, имеют вид множественных поверхностных, нередко параллельных надрезов кожи.</a:t>
            </a:r>
          </a:p>
        </p:txBody>
      </p:sp>
      <p:sp>
        <p:nvSpPr>
          <p:cNvPr id="13" name="Freeform 49">
            <a:extLst>
              <a:ext uri="{FF2B5EF4-FFF2-40B4-BE49-F238E27FC236}">
                <a16:creationId xmlns:a16="http://schemas.microsoft.com/office/drawing/2014/main" xmlns=""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4" descr="Изображение выглядит как перчаточные изделия&#10;&#10;Автоматически созданное описание">
            <a:extLst>
              <a:ext uri="{FF2B5EF4-FFF2-40B4-BE49-F238E27FC236}">
                <a16:creationId xmlns:a16="http://schemas.microsoft.com/office/drawing/2014/main" xmlns="" id="{487AC61B-AD8A-4C5F-9889-9258CB48736F}"/>
              </a:ext>
            </a:extLst>
          </p:cNvPr>
          <p:cNvPicPr>
            <a:picLocks noChangeAspect="1"/>
          </p:cNvPicPr>
          <p:nvPr/>
        </p:nvPicPr>
        <p:blipFill rotWithShape="1">
          <a:blip r:embed="rId3"/>
          <a:srcRect l="5824" r="7278"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03936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F56533E4-0F3B-4BF7-A08F-E593BDA31C13}"/>
              </a:ext>
            </a:extLst>
          </p:cNvPr>
          <p:cNvSpPr>
            <a:spLocks noGrp="1"/>
          </p:cNvSpPr>
          <p:nvPr>
            <p:ph type="title"/>
          </p:nvPr>
        </p:nvSpPr>
        <p:spPr>
          <a:xfrm>
            <a:off x="1244540" y="826680"/>
            <a:ext cx="9768234" cy="998992"/>
          </a:xfrm>
        </p:spPr>
        <p:txBody>
          <a:bodyPr>
            <a:normAutofit fontScale="90000"/>
          </a:bodyPr>
          <a:lstStyle/>
          <a:p>
            <a:pPr algn="ctr"/>
            <a:endParaRPr lang="ru-RU" sz="4000">
              <a:solidFill>
                <a:srgbClr val="FFFFFF"/>
              </a:solidFill>
            </a:endParaRPr>
          </a:p>
          <a:p>
            <a:pPr algn="ctr"/>
            <a:r>
              <a:rPr lang="ru-RU" b="1">
                <a:ea typeface="+mj-lt"/>
                <a:cs typeface="+mj-lt"/>
              </a:rPr>
              <a:t>Колото-резаные раны</a:t>
            </a:r>
            <a:endParaRPr lang="ru-RU">
              <a:cs typeface="Calibri Light" panose="020F0302020204030204"/>
            </a:endParaRPr>
          </a:p>
        </p:txBody>
      </p:sp>
      <p:sp>
        <p:nvSpPr>
          <p:cNvPr id="3" name="Объект 2">
            <a:extLst>
              <a:ext uri="{FF2B5EF4-FFF2-40B4-BE49-F238E27FC236}">
                <a16:creationId xmlns:a16="http://schemas.microsoft.com/office/drawing/2014/main" xmlns="" id="{4EDE0CAB-AB21-4EFA-9EB5-67A21D9A06BD}"/>
              </a:ext>
            </a:extLst>
          </p:cNvPr>
          <p:cNvSpPr>
            <a:spLocks noGrp="1"/>
          </p:cNvSpPr>
          <p:nvPr>
            <p:ph idx="1"/>
          </p:nvPr>
        </p:nvSpPr>
        <p:spPr>
          <a:xfrm>
            <a:off x="1179226" y="3092970"/>
            <a:ext cx="10127462" cy="3238261"/>
          </a:xfrm>
        </p:spPr>
        <p:txBody>
          <a:bodyPr vert="horz" lIns="91440" tIns="45720" rIns="91440" bIns="45720" rtlCol="0" anchor="t">
            <a:normAutofit/>
          </a:bodyPr>
          <a:lstStyle/>
          <a:p>
            <a:pPr marL="0" indent="0">
              <a:buNone/>
            </a:pPr>
            <a:r>
              <a:rPr lang="ru-RU" sz="2400">
                <a:ea typeface="+mn-lt"/>
                <a:cs typeface="+mn-lt"/>
              </a:rPr>
              <a:t>Орудия, имеющие острый конец и режущий край, оказывают сложное действие, т. е. такие орудия не только прокалывают, но и разрезают ткани при погружении в них.</a:t>
            </a:r>
            <a:endParaRPr lang="ru-RU" sz="2400">
              <a:cs typeface="Calibri"/>
            </a:endParaRPr>
          </a:p>
          <a:p>
            <a:pPr marL="0" indent="0" algn="ctr">
              <a:buNone/>
            </a:pPr>
            <a:r>
              <a:rPr lang="ru-RU" sz="2400">
                <a:latin typeface="Calibri"/>
                <a:ea typeface="Georgia"/>
                <a:cs typeface="Georgia"/>
              </a:rPr>
              <a:t>Колото-резаная рана имеет следующие элементы:</a:t>
            </a:r>
            <a:endParaRPr lang="ru-RU" sz="2400">
              <a:latin typeface="Calibri"/>
              <a:cs typeface="Calibri"/>
            </a:endParaRPr>
          </a:p>
          <a:p>
            <a:pPr marL="0" indent="0" algn="ctr">
              <a:buNone/>
            </a:pPr>
            <a:r>
              <a:rPr lang="ru-RU" sz="2400">
                <a:latin typeface="Calibri"/>
                <a:ea typeface="Georgia"/>
                <a:cs typeface="Georgia"/>
              </a:rPr>
              <a:t>1) входное отверстие в коже;</a:t>
            </a:r>
          </a:p>
          <a:p>
            <a:pPr marL="0" indent="0" algn="ctr">
              <a:buNone/>
            </a:pPr>
            <a:r>
              <a:rPr lang="ru-RU" sz="2400">
                <a:latin typeface="Calibri"/>
                <a:ea typeface="Georgia"/>
                <a:cs typeface="Georgia"/>
              </a:rPr>
              <a:t>2) раневой канал в тканях или органах;</a:t>
            </a:r>
          </a:p>
          <a:p>
            <a:pPr marL="0" indent="0" algn="ctr">
              <a:buNone/>
            </a:pPr>
            <a:r>
              <a:rPr lang="ru-RU" sz="2400">
                <a:latin typeface="Calibri"/>
                <a:ea typeface="Georgia"/>
                <a:cs typeface="Georgia"/>
              </a:rPr>
              <a:t>3) иногда выходное отверстие (при сквозных повреждениях).</a:t>
            </a:r>
            <a:endParaRPr lang="ru-RU" sz="2400">
              <a:latin typeface="Calibri"/>
              <a:cs typeface="Calibri" panose="020F0502020204030204"/>
            </a:endParaRPr>
          </a:p>
        </p:txBody>
      </p:sp>
    </p:spTree>
    <p:extLst>
      <p:ext uri="{BB962C8B-B14F-4D97-AF65-F5344CB8AC3E}">
        <p14:creationId xmlns:p14="http://schemas.microsoft.com/office/powerpoint/2010/main" val="2436313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636</Words>
  <Application>Microsoft Office PowerPoint</Application>
  <PresentationFormat>Произвольный</PresentationFormat>
  <Paragraphs>55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Судебно-медицинская экспертиза повреждений, причиненных острыми предметами </vt:lpstr>
      <vt:lpstr>Острые орудия – понятие собирательное, оно включает все предметы (орудия, оружие), которые имеют острый край, называемый лезвием, и острый конец.</vt:lpstr>
      <vt:lpstr>Презентация PowerPoint</vt:lpstr>
      <vt:lpstr>Колотые раны</vt:lpstr>
      <vt:lpstr>Презентация PowerPoint</vt:lpstr>
      <vt:lpstr>Резанные раны</vt:lpstr>
      <vt:lpstr>Признаки резанных ран</vt:lpstr>
      <vt:lpstr>Презентация PowerPoint</vt:lpstr>
      <vt:lpstr> Колото-резаные раны</vt:lpstr>
      <vt:lpstr>Презентация PowerPoint</vt:lpstr>
      <vt:lpstr>Отличительные характеристики от колотых и резанных ран</vt:lpstr>
      <vt:lpstr>Презентация PowerPoint</vt:lpstr>
      <vt:lpstr>Рубленные раны</vt:lpstr>
      <vt:lpstr>Презентация PowerPoint</vt:lpstr>
      <vt:lpstr>Презентация PowerPoint</vt:lpstr>
      <vt:lpstr>Презентация PowerPoint</vt:lpstr>
      <vt:lpstr>Пиленные раны</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tech</cp:lastModifiedBy>
  <cp:revision>309</cp:revision>
  <dcterms:created xsi:type="dcterms:W3CDTF">2021-03-09T10:54:56Z</dcterms:created>
  <dcterms:modified xsi:type="dcterms:W3CDTF">2021-05-29T09:10:09Z</dcterms:modified>
</cp:coreProperties>
</file>