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76" r:id="rId2"/>
    <p:sldId id="277" r:id="rId3"/>
    <p:sldId id="278" r:id="rId4"/>
    <p:sldId id="279" r:id="rId5"/>
    <p:sldId id="280" r:id="rId6"/>
    <p:sldId id="281" r:id="rId7"/>
    <p:sldId id="282" r:id="rId8"/>
    <p:sldId id="284" r:id="rId9"/>
    <p:sldId id="285" r:id="rId10"/>
    <p:sldId id="283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94" r:id="rId20"/>
    <p:sldId id="295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989" autoAdjust="0"/>
    <p:restoredTop sz="94660"/>
  </p:normalViewPr>
  <p:slideViewPr>
    <p:cSldViewPr snapToGrid="0">
      <p:cViewPr varScale="1">
        <p:scale>
          <a:sx n="83" d="100"/>
          <a:sy n="83" d="100"/>
        </p:scale>
        <p:origin x="32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A33DCD-BE45-42BD-90AD-76DF08E05C52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C9087F-2683-4723-B6C4-25D32ABC12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5936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3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41074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A9499E-8FFC-4056-8681-09618ECC9D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9393313-E5A1-4717-8FDD-CC9DF1BF12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8A5E4DB-8DC8-4F75-BDFF-2863ECBC1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035F5-B6C0-45FD-80E2-08807602BBA6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525D527-3366-4981-B82C-4D108B91C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3E38C9D-A106-4F5B-8DAC-037CB0E25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4E765-093E-47AD-8C26-155201A655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7162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B17810-4309-4CF9-904C-3EBD045D5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D2D4D84-24B0-434A-9131-E67D0D317F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2E4D933-1460-4508-AB3D-FAA4CFB5A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035F5-B6C0-45FD-80E2-08807602BBA6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F0C68B7-B55C-4E77-8043-51500635B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768B285-09D5-405B-BD52-AC7B4A8B5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4E765-093E-47AD-8C26-155201A655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5719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ED0DFF2-9307-48E1-9148-D3329240E1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F6581D4-14CA-4134-AA52-834D7BCEF8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4D3BC39-F9D0-4C6D-8F57-83E55BDA2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035F5-B6C0-45FD-80E2-08807602BBA6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5C1CD64-E54C-40EA-BB1A-4A8A97965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96EC170-C077-400A-992C-8113CCB06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4E765-093E-47AD-8C26-155201A655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67940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, текст и объект" type="txAndObj">
  <p:cSld name="Заголовок, текст и объект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title"/>
          </p:nvPr>
        </p:nvSpPr>
        <p:spPr>
          <a:xfrm>
            <a:off x="609600" y="277813"/>
            <a:ext cx="10972800" cy="11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5384800" cy="453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body" idx="2"/>
          </p:nvPr>
        </p:nvSpPr>
        <p:spPr>
          <a:xfrm>
            <a:off x="6197600" y="1600200"/>
            <a:ext cx="5384800" cy="453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dt" idx="10"/>
          </p:nvPr>
        </p:nvSpPr>
        <p:spPr>
          <a:xfrm>
            <a:off x="609600" y="6356350"/>
            <a:ext cx="284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ftr" idx="11"/>
          </p:nvPr>
        </p:nvSpPr>
        <p:spPr>
          <a:xfrm>
            <a:off x="4165600" y="6356350"/>
            <a:ext cx="3860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ldNum" idx="12"/>
          </p:nvPr>
        </p:nvSpPr>
        <p:spPr>
          <a:xfrm>
            <a:off x="8737600" y="6356350"/>
            <a:ext cx="284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19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6B936E-A708-49F6-B0AF-49B6B3CC5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E6F9C50-E9B3-4DC9-8C8A-1F2D74248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5966095-0873-4719-9932-5292E7F6A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035F5-B6C0-45FD-80E2-08807602BBA6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565406E-3466-40BA-96B3-1A76A9D59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39B06B8-A383-44A9-889D-C7F66210E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4E765-093E-47AD-8C26-155201A655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8509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4192EC-8A9E-442E-9176-A4C4E8AE9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FEE48B2-0BCC-4CED-B822-DD64E5582D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0C60E8F-AD25-446F-8C4D-03D72B5F8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035F5-B6C0-45FD-80E2-08807602BBA6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C65D94F-6289-4E59-B074-434F8698B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2C0CF18-B536-406F-9494-98A59A851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4E765-093E-47AD-8C26-155201A655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3169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A27BD2-4464-4826-9C0F-B0EA27147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8C20A82-00CF-4151-AEE0-B1537EEF9F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5475634-B6A6-4F6E-B2BB-21B20F53D7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ACD2D3C-9F1E-4631-B085-A6D5552BE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035F5-B6C0-45FD-80E2-08807602BBA6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F0F7406-2FA3-46DB-BDCE-1E4A92031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58D8A60-6475-4A75-AC6F-80DC48490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4E765-093E-47AD-8C26-155201A655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0311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014A4D-6266-4C7F-91DC-698D9AEC8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AF0EB9D-3C17-41D9-AD7A-E3E5CEF3F2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4E21655-5B94-4408-AC0F-021ED55900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2720334-B409-4EB4-B736-0129925B8D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C40A45E-323D-417D-8570-AD4C62FB74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A8C45AA-4528-4FF7-91D1-4E0804E0F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035F5-B6C0-45FD-80E2-08807602BBA6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C25BE1F-519E-4E30-86B4-BEF2724C0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C84E757-C4AE-4A44-8029-C4F8AF1C9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4E765-093E-47AD-8C26-155201A655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675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DBCAA0-4E52-4EFA-B212-258B7087F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58A36C0-860A-4A21-A0BE-DF8E42761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035F5-B6C0-45FD-80E2-08807602BBA6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DCFC72B-BA28-46D4-9ACF-690A7788D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0EDABAC-0094-4A53-9675-404FB6AE7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4E765-093E-47AD-8C26-155201A655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0593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E94BE6D-3F39-4AB8-A498-0A2F2A7E1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035F5-B6C0-45FD-80E2-08807602BBA6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9B1AB14-D75B-4D98-87C0-9D6C3BF49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C684972-297E-4D77-91D3-E45DDCFF3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4E765-093E-47AD-8C26-155201A655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31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805349-6990-44C4-A2A9-2CA9E2E74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22DB7E6-803B-4B6F-9DDB-14935C306E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FE5C70F-0870-4B20-A0B3-26388E9A45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FFE9540-2742-430A-B7E2-9D09123D0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035F5-B6C0-45FD-80E2-08807602BBA6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C35CB64-175A-4519-A6A1-A0BC36C9C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BB4207C-FC02-47EB-A642-DE454EDD2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4E765-093E-47AD-8C26-155201A655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220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84DE60-1723-4297-A2E0-86AFC067A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731FA9A-FB3D-4DD4-88A7-5FC23C4A4A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878FF14-2505-44E3-9BFD-51B0ABF6EB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9569317-9C64-4921-84EF-D0589E4F6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035F5-B6C0-45FD-80E2-08807602BBA6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EED0743-339E-44F5-9030-4BF16BCFB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86D7FBE-7450-4E7A-840C-77C454EBC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4E765-093E-47AD-8C26-155201A655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7764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648909-5E28-4E09-9E3F-438052C82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F93A24C-69EA-4BEB-A63B-6F1CDF1070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F648BA7-A928-4E9C-BBBA-5950EEB3A4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035F5-B6C0-45FD-80E2-08807602BBA6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589F6F8-F855-4894-94E7-DE471D39C6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F576C16-8809-4BC9-A693-1322D76DA3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4E765-093E-47AD-8C26-155201A655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4877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1981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>
              <a:lnSpc>
                <a:spcPct val="100000"/>
              </a:lnSpc>
              <a:buClr>
                <a:schemeClr val="dk1"/>
              </a:buClr>
              <a:buSzPts val="1800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Федеральное государственное бюджетное образовательное учреждение высшего образования «Красноярский государственный медицинский университет имени профессора В.Ф. Войно-Ясенецкого» </a:t>
            </a:r>
            <a:b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Министерства здравоохранения Российской Федерации</a:t>
            </a:r>
            <a:b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Кафедра стоматологии ИПО</a:t>
            </a:r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2479964" y="2563800"/>
            <a:ext cx="7509163" cy="865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 marL="342900" algn="ctr">
              <a:lnSpc>
                <a:spcPct val="100000"/>
              </a:lnSpc>
              <a:spcBef>
                <a:spcPts val="0"/>
              </a:spcBef>
              <a:buSzPts val="2000"/>
              <a:buNone/>
            </a:pP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Временные ортопедические конструкции. Показания к применению,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способы изготовления.</a:t>
            </a:r>
            <a:endParaRPr sz="2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algn="ctr">
              <a:lnSpc>
                <a:spcPct val="100000"/>
              </a:lnSpc>
              <a:spcBef>
                <a:spcPts val="400"/>
              </a:spcBef>
              <a:buSzPts val="2000"/>
              <a:buNone/>
            </a:pPr>
            <a:endParaRPr sz="2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algn="ctr">
              <a:lnSpc>
                <a:spcPct val="100000"/>
              </a:lnSpc>
              <a:spcBef>
                <a:spcPts val="400"/>
              </a:spcBef>
              <a:buSzPts val="2000"/>
              <a:buNone/>
            </a:pPr>
            <a:endParaRPr sz="2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215900" algn="ctr">
              <a:spcBef>
                <a:spcPts val="400"/>
              </a:spcBef>
              <a:buSzPts val="2000"/>
              <a:buNone/>
            </a:pPr>
            <a:endParaRPr sz="2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" name="Google Shape;34;p5"/>
          <p:cNvSpPr txBox="1"/>
          <p:nvPr/>
        </p:nvSpPr>
        <p:spPr>
          <a:xfrm>
            <a:off x="4752975" y="4070350"/>
            <a:ext cx="5688000" cy="14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algn="ctr">
              <a:buClr>
                <a:schemeClr val="dk1"/>
              </a:buClr>
              <a:buSzPts val="1800"/>
            </a:pPr>
            <a:r>
              <a:rPr lang="en-US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Выполнил</a:t>
            </a: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ординатор</a:t>
            </a: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  <a:p>
            <a:pPr algn="ctr">
              <a:buClr>
                <a:schemeClr val="dk1"/>
              </a:buClr>
              <a:buSzPts val="1800"/>
            </a:pPr>
            <a:r>
              <a:rPr lang="en-US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кафедры</a:t>
            </a: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стоматологии</a:t>
            </a: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ИПО</a:t>
            </a:r>
            <a:endParaRPr dirty="0"/>
          </a:p>
          <a:p>
            <a:pPr algn="ctr">
              <a:buClr>
                <a:schemeClr val="dk1"/>
              </a:buClr>
              <a:buSzPts val="1800"/>
            </a:pPr>
            <a:r>
              <a:rPr lang="en-US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по</a:t>
            </a: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специальности</a:t>
            </a: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«</a:t>
            </a:r>
            <a:r>
              <a:rPr lang="en-US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стоматология</a:t>
            </a: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ортопедическая</a:t>
            </a: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»</a:t>
            </a:r>
            <a:endParaRPr dirty="0"/>
          </a:p>
          <a:p>
            <a:pPr algn="ctr">
              <a:buClr>
                <a:schemeClr val="dk1"/>
              </a:buClr>
              <a:buSzPts val="1800"/>
            </a:pPr>
            <a:r>
              <a:rPr lang="ru-RU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Осипов Глеб Сергеевич</a:t>
            </a:r>
            <a:endParaRPr dirty="0"/>
          </a:p>
          <a:p>
            <a:pPr algn="ctr">
              <a:buClr>
                <a:schemeClr val="dk1"/>
              </a:buClr>
              <a:buSzPts val="1800"/>
            </a:pPr>
            <a:r>
              <a:rPr lang="en-US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рецензент</a:t>
            </a: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к.м.н</a:t>
            </a: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.,  </a:t>
            </a:r>
            <a:r>
              <a:rPr lang="ru-RU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Курочкин Вячеслав Николаевич.</a:t>
            </a:r>
            <a:endParaRPr dirty="0"/>
          </a:p>
        </p:txBody>
      </p:sp>
      <p:sp>
        <p:nvSpPr>
          <p:cNvPr id="35" name="Google Shape;35;p5"/>
          <p:cNvSpPr txBox="1"/>
          <p:nvPr/>
        </p:nvSpPr>
        <p:spPr>
          <a:xfrm>
            <a:off x="4800600" y="6100762"/>
            <a:ext cx="1900200" cy="3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chemeClr val="dk1"/>
              </a:buClr>
              <a:buSzPts val="1800"/>
            </a:pPr>
            <a:r>
              <a:rPr lang="en-US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Красноярск</a:t>
            </a: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202</a:t>
            </a:r>
            <a:r>
              <a:rPr lang="ru-RU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4061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09DE47-D30C-4CDD-8690-8949E3E48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Bef>
                <a:spcPct val="0"/>
              </a:spcBef>
            </a:pPr>
            <a:r>
              <a:rPr lang="en-US" sz="37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Этапы</a:t>
            </a:r>
            <a:r>
              <a:rPr lang="en-US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7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изготовления</a:t>
            </a:r>
            <a:r>
              <a:rPr lang="en-US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7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съемного</a:t>
            </a:r>
            <a:r>
              <a:rPr lang="en-US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7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протеза</a:t>
            </a:r>
            <a:r>
              <a:rPr lang="en-US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: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49A893D-E4D1-4CC6-86E3-7336E616A0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0574" y="-1"/>
            <a:ext cx="5684084" cy="709011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228600" indent="-228600" fontAlgn="base"/>
            <a:r>
              <a:rPr lang="en-US" sz="1400" dirty="0" err="1">
                <a:solidFill>
                  <a:srgbClr val="000000"/>
                </a:solidFill>
              </a:rPr>
              <a:t>Этапы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dirty="0" err="1">
                <a:solidFill>
                  <a:srgbClr val="000000"/>
                </a:solidFill>
              </a:rPr>
              <a:t>изготовления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dirty="0" err="1">
                <a:solidFill>
                  <a:srgbClr val="000000"/>
                </a:solidFill>
              </a:rPr>
              <a:t>съемного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dirty="0" err="1">
                <a:solidFill>
                  <a:srgbClr val="000000"/>
                </a:solidFill>
              </a:rPr>
              <a:t>протезы</a:t>
            </a:r>
            <a:endParaRPr lang="en-US" sz="1400" dirty="0">
              <a:solidFill>
                <a:srgbClr val="000000"/>
              </a:solidFill>
            </a:endParaRPr>
          </a:p>
          <a:p>
            <a:pPr indent="-228600" fontAlgn="base"/>
            <a:r>
              <a:rPr lang="en-US" sz="1400" b="0" i="0" dirty="0" err="1">
                <a:solidFill>
                  <a:srgbClr val="000000"/>
                </a:solidFill>
                <a:effectLst/>
              </a:rPr>
              <a:t>Снятие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оттиска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с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челюсти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стандартной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оттискной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ложкой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. В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зависимости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от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того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,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какая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конструкция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выбрана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,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подбирается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слепочная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масса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.</a:t>
            </a:r>
          </a:p>
          <a:p>
            <a:pPr indent="-228600" fontAlgn="base"/>
            <a:r>
              <a:rPr lang="en-US" sz="1400" b="0" i="0" dirty="0" err="1">
                <a:solidFill>
                  <a:srgbClr val="000000"/>
                </a:solidFill>
                <a:effectLst/>
              </a:rPr>
              <a:t>На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гипсовых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моделях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челюстей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зубной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техник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изготавливает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индивидуальные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оттискные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ложки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.</a:t>
            </a:r>
          </a:p>
          <a:p>
            <a:pPr indent="-228600" fontAlgn="base"/>
            <a:r>
              <a:rPr lang="en-US" sz="1400" b="0" i="0" dirty="0" err="1">
                <a:solidFill>
                  <a:srgbClr val="000000"/>
                </a:solidFill>
                <a:effectLst/>
              </a:rPr>
              <a:t>Снятие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оттисков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с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помощью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индивидуальных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ложек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.</a:t>
            </a:r>
          </a:p>
          <a:p>
            <a:pPr indent="-228600" fontAlgn="base"/>
            <a:r>
              <a:rPr lang="en-US" sz="1400" b="0" i="0" dirty="0" err="1">
                <a:solidFill>
                  <a:srgbClr val="000000"/>
                </a:solidFill>
                <a:effectLst/>
              </a:rPr>
              <a:t>На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рабочих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моделях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изготавливается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восковой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базис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с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окклюзионными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валиками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.</a:t>
            </a:r>
          </a:p>
          <a:p>
            <a:pPr indent="-228600" fontAlgn="base"/>
            <a:r>
              <a:rPr lang="en-US" sz="1400" b="0" i="0" dirty="0" err="1">
                <a:solidFill>
                  <a:srgbClr val="000000"/>
                </a:solidFill>
                <a:effectLst/>
              </a:rPr>
              <a:t>При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помощи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валиков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определяется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взаиморасположение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челюстей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.</a:t>
            </a:r>
          </a:p>
          <a:p>
            <a:pPr indent="-228600" fontAlgn="base"/>
            <a:r>
              <a:rPr lang="en-US" sz="1400" b="0" i="0" dirty="0" err="1">
                <a:solidFill>
                  <a:srgbClr val="000000"/>
                </a:solidFill>
                <a:effectLst/>
              </a:rPr>
              <a:t>Укрепление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рабочих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моделей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и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окклюзионных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валиков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в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артикуляторе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.</a:t>
            </a:r>
          </a:p>
          <a:p>
            <a:pPr indent="-228600" fontAlgn="base"/>
            <a:r>
              <a:rPr lang="en-US" sz="1400" b="0" i="0" dirty="0" err="1">
                <a:solidFill>
                  <a:srgbClr val="000000"/>
                </a:solidFill>
                <a:effectLst/>
              </a:rPr>
              <a:t>Изготовление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будущего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протеза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из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воска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с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акриловыми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зубами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.</a:t>
            </a:r>
          </a:p>
          <a:p>
            <a:pPr indent="-228600" fontAlgn="base"/>
            <a:r>
              <a:rPr lang="en-US" sz="1400" b="0" i="0" dirty="0" err="1">
                <a:solidFill>
                  <a:srgbClr val="000000"/>
                </a:solidFill>
                <a:effectLst/>
              </a:rPr>
              <a:t>Проверка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конструкции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в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полости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рта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,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оценивается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окклюзия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,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прилегание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,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эстетика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.</a:t>
            </a:r>
          </a:p>
          <a:p>
            <a:pPr indent="-228600" fontAlgn="base"/>
            <a:r>
              <a:rPr lang="en-US" sz="1400" b="0" i="0" dirty="0" err="1">
                <a:solidFill>
                  <a:srgbClr val="000000"/>
                </a:solidFill>
                <a:effectLst/>
              </a:rPr>
              <a:t>Окончательная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моделировка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восковой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конструкции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.</a:t>
            </a:r>
          </a:p>
          <a:p>
            <a:pPr indent="-228600" fontAlgn="base"/>
            <a:r>
              <a:rPr lang="en-US" sz="1400" b="0" i="0" dirty="0" err="1">
                <a:solidFill>
                  <a:srgbClr val="000000"/>
                </a:solidFill>
                <a:effectLst/>
              </a:rPr>
              <a:t>Гипсовка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композиции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из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воска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в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кювету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и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замещение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воска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акрилом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.</a:t>
            </a:r>
          </a:p>
          <a:p>
            <a:pPr indent="-228600" fontAlgn="base"/>
            <a:r>
              <a:rPr lang="en-US" sz="1400" b="0" i="0" dirty="0" err="1">
                <a:solidFill>
                  <a:srgbClr val="000000"/>
                </a:solidFill>
                <a:effectLst/>
              </a:rPr>
              <a:t>Полимеризация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акриловой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пластмассы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,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выемка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конструкции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из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кюветы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.</a:t>
            </a:r>
          </a:p>
          <a:p>
            <a:pPr indent="-228600" fontAlgn="base"/>
            <a:r>
              <a:rPr lang="en-US" sz="1400" b="0" i="0" dirty="0" err="1">
                <a:solidFill>
                  <a:srgbClr val="000000"/>
                </a:solidFill>
                <a:effectLst/>
              </a:rPr>
              <a:t>Отделка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протеза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,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шлифовка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и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полировка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.</a:t>
            </a:r>
          </a:p>
          <a:p>
            <a:pPr indent="-228600" fontAlgn="base"/>
            <a:r>
              <a:rPr lang="en-US" sz="1400" b="0" i="0" dirty="0" err="1">
                <a:solidFill>
                  <a:srgbClr val="000000"/>
                </a:solidFill>
                <a:effectLst/>
              </a:rPr>
              <a:t>Готовые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конструкции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припасовываются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,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проверяется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прилегание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,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окклюзия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и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эстетика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протеза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.</a:t>
            </a:r>
          </a:p>
          <a:p>
            <a:pPr indent="-228600" fontAlgn="base"/>
            <a:r>
              <a:rPr lang="en-US" sz="1400" b="0" i="0" dirty="0" err="1">
                <a:solidFill>
                  <a:srgbClr val="000000"/>
                </a:solidFill>
                <a:effectLst/>
              </a:rPr>
              <a:t>Про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необходимости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протез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отправляется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в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лабораторию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для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доработки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.</a:t>
            </a:r>
          </a:p>
          <a:p>
            <a:pPr indent="-228600" fontAlgn="base"/>
            <a:r>
              <a:rPr lang="en-US" sz="1400" b="0" i="0" dirty="0" err="1">
                <a:solidFill>
                  <a:srgbClr val="000000"/>
                </a:solidFill>
                <a:effectLst/>
              </a:rPr>
              <a:t>Сдача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конструкции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пациенту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.</a:t>
            </a:r>
          </a:p>
          <a:p>
            <a:pPr indent="-228600"/>
            <a:endParaRPr lang="en-US" sz="1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5412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74">
            <a:extLst>
              <a:ext uri="{FF2B5EF4-FFF2-40B4-BE49-F238E27FC236}">
                <a16:creationId xmlns:a16="http://schemas.microsoft.com/office/drawing/2014/main" id="{AA3CC463-F933-4AC4-86E1-5AC14B0C316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6025D2DB-A12A-44DB-B00E-F4D622329ED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1331" y="480060"/>
            <a:ext cx="4180332" cy="2788074"/>
          </a:xfrm>
          <a:prstGeom prst="rect">
            <a:avLst/>
          </a:prstGeom>
          <a:solidFill>
            <a:srgbClr val="FFFFFF"/>
          </a:solidFill>
          <a:ln w="19050">
            <a:solidFill>
              <a:srgbClr val="E170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Изображение выглядит как сладость, овощ&#10;&#10;Автоматически созданное описание">
            <a:extLst>
              <a:ext uri="{FF2B5EF4-FFF2-40B4-BE49-F238E27FC236}">
                <a16:creationId xmlns:a16="http://schemas.microsoft.com/office/drawing/2014/main" id="{67DC91D1-7A86-48F3-AC06-9B3E555511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7283" y="643467"/>
            <a:ext cx="3345477" cy="2475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9" name="Rectangle 78">
            <a:extLst>
              <a:ext uri="{FF2B5EF4-FFF2-40B4-BE49-F238E27FC236}">
                <a16:creationId xmlns:a16="http://schemas.microsoft.com/office/drawing/2014/main" id="{CE7E7877-F64E-4EEA-B778-138031EFF87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1331" y="3603670"/>
            <a:ext cx="4180332" cy="2788074"/>
          </a:xfrm>
          <a:prstGeom prst="rect">
            <a:avLst/>
          </a:prstGeom>
          <a:solidFill>
            <a:srgbClr val="FFFFFF"/>
          </a:solidFill>
          <a:ln w="19050">
            <a:solidFill>
              <a:srgbClr val="E170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8C664C4B-315C-4309-866F-00E4C05D23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2549" y="3856438"/>
            <a:ext cx="3854945" cy="2255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" name="Rectangle 80">
            <a:extLst>
              <a:ext uri="{FF2B5EF4-FFF2-40B4-BE49-F238E27FC236}">
                <a16:creationId xmlns:a16="http://schemas.microsoft.com/office/drawing/2014/main" id="{7DD6C4F3-70FD-4F13-919C-702EE488649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0596" y="487090"/>
            <a:ext cx="6741849" cy="5897880"/>
          </a:xfrm>
          <a:prstGeom prst="rect">
            <a:avLst/>
          </a:prstGeom>
          <a:solidFill>
            <a:srgbClr val="FFFFFF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Изображение выглядит как розовый&#10;&#10;Автоматически созданное описание">
            <a:extLst>
              <a:ext uri="{FF2B5EF4-FFF2-40B4-BE49-F238E27FC236}">
                <a16:creationId xmlns:a16="http://schemas.microsoft.com/office/drawing/2014/main" id="{60927CD0-6F91-48CF-9788-ED3C93EAD1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44764" y="976160"/>
            <a:ext cx="6410084" cy="4919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62936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6B57D2-02D9-4CC5-AAEC-64535DA0AB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Bef>
                <a:spcPct val="0"/>
              </a:spcBef>
            </a:pPr>
            <a:r>
              <a:rPr lang="en-US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Несъемные временные конструкции: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0BA1758-EE50-4B30-9880-381352111E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0574" y="801866"/>
            <a:ext cx="5306084" cy="523063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/>
            <a:r>
              <a:rPr lang="en-US" sz="2400" dirty="0" err="1">
                <a:solidFill>
                  <a:srgbClr val="000000"/>
                </a:solidFill>
              </a:rPr>
              <a:t>Мостовидные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ru-RU" sz="2400" dirty="0">
                <a:solidFill>
                  <a:srgbClr val="000000"/>
                </a:solidFill>
              </a:rPr>
              <a:t>временные </a:t>
            </a:r>
            <a:r>
              <a:rPr lang="en-US" sz="2400" dirty="0" err="1">
                <a:solidFill>
                  <a:srgbClr val="000000"/>
                </a:solidFill>
              </a:rPr>
              <a:t>протезы</a:t>
            </a:r>
            <a:r>
              <a:rPr lang="en-US" sz="2400" dirty="0">
                <a:solidFill>
                  <a:srgbClr val="000000"/>
                </a:solidFill>
              </a:rPr>
              <a:t>.</a:t>
            </a:r>
          </a:p>
          <a:p>
            <a:pPr indent="-228600"/>
            <a:r>
              <a:rPr lang="en-US" sz="2400" dirty="0" err="1">
                <a:solidFill>
                  <a:srgbClr val="000000"/>
                </a:solidFill>
              </a:rPr>
              <a:t>Одиночные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ru-RU" sz="2400" dirty="0">
                <a:solidFill>
                  <a:srgbClr val="000000"/>
                </a:solidFill>
              </a:rPr>
              <a:t>временные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протезы</a:t>
            </a:r>
            <a:r>
              <a:rPr lang="en-US" sz="2400" dirty="0">
                <a:solidFill>
                  <a:srgbClr val="000000"/>
                </a:solidFill>
              </a:rPr>
              <a:t>.</a:t>
            </a:r>
          </a:p>
          <a:p>
            <a:pPr indent="-228600"/>
            <a:r>
              <a:rPr lang="en-US" sz="2400" dirty="0" err="1">
                <a:solidFill>
                  <a:srgbClr val="000000"/>
                </a:solidFill>
              </a:rPr>
              <a:t>Временные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протезы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на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имплантатах</a:t>
            </a:r>
            <a:r>
              <a:rPr lang="en-US" sz="2400" dirty="0">
                <a:solidFill>
                  <a:srgbClr val="0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873227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C237BF-E7AA-4053-983F-C7431AC5C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Bef>
                <a:spcPct val="0"/>
              </a:spcBef>
            </a:pPr>
            <a:r>
              <a:rPr lang="ru-RU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Временные несъемные протезы:</a:t>
            </a:r>
            <a:endParaRPr lang="en-US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5E3C781-D40E-41E3-92FE-BD922DFA06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0574" y="801866"/>
            <a:ext cx="5306084" cy="523063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/>
            <a:r>
              <a:rPr lang="ru-RU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изготавливают в клинике, реже в лаборатории и используют в течение нескольких недель, пока не будет готова постоянная конструкция. Провизорные протезы рассчитаны на более длительный срок, обычно их используют при необходимости предварительной коррекции окклюзии, лечения корневых каналов или тканей пародонта, а также 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остеоинтеграции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имплантатов. Как правило, такие протезы изготавливают в лаборатории.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7013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CFC01A-87A8-4B4D-A476-452BD45AB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Bef>
                <a:spcPct val="0"/>
              </a:spcBef>
            </a:pPr>
            <a:r>
              <a:rPr lang="en-US" b="0" i="0" kern="120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Изготовление временных протезов в клинике</a:t>
            </a:r>
            <a:endParaRPr lang="en-US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0601DAC-2C25-4793-B96A-C0C8BE48AA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0574" y="801866"/>
            <a:ext cx="5306084" cy="5230634"/>
          </a:xfrm>
        </p:spPr>
        <p:txBody>
          <a:bodyPr vert="horz" lIns="91440" tIns="45720" rIns="91440" bIns="45720" rtlCol="0" anchor="ctr">
            <a:noAutofit/>
          </a:bodyPr>
          <a:lstStyle/>
          <a:p>
            <a:pPr indent="-228600"/>
            <a:r>
              <a:rPr lang="en-US" sz="2000" b="0" i="0" dirty="0" err="1">
                <a:solidFill>
                  <a:srgbClr val="000000"/>
                </a:solidFill>
                <a:effectLst/>
              </a:rPr>
              <a:t>Большинство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временных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мостовидных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протезов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 можно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изготовить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 в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клинике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,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часто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на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это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требуется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меньше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времени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,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чем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для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подгонки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протеза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,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изготовленного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лабораторным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способом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.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Кроме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того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,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такие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протезы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дешевле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,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чем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изготовленные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 в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лаборатории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. В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качестве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шаблона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 можно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использовать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слепки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 с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гипсовых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моделей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,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на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которых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зафиксированы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готовые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искусственные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зубы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для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съемных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протезов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,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или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вакуумпрессованные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матрицы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из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 ПВХ.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Довольно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часто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пациенты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,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которым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изготавливают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мостовидные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протезы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,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замещающие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передние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зубы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,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уже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носят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временные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съемные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протезы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. В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таком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случае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для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изготовления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шаблона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достаточно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снять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альгинатные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или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силиконовые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слепки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зубной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дуги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 с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надетым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протезом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.</a:t>
            </a:r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5002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6EDBBC-3958-4437-BBA1-FDF46F5E6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Bef>
                <a:spcPct val="0"/>
              </a:spcBef>
            </a:pPr>
            <a:r>
              <a:rPr lang="en-US" sz="3700" b="0" i="0" kern="120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Изготовление провизорных протезов в лаборатории</a:t>
            </a:r>
            <a:br>
              <a:rPr lang="en-US" sz="3700" b="0" i="0" kern="120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</a:br>
            <a:endParaRPr lang="en-US" sz="37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562A0C9-4098-4F0E-9A9B-54ABB4A30C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0573" y="-1052945"/>
            <a:ext cx="6082109" cy="8603671"/>
          </a:xfrm>
        </p:spPr>
        <p:txBody>
          <a:bodyPr vert="horz" lIns="91440" tIns="45720" rIns="91440" bIns="45720" rtlCol="0" anchor="ctr">
            <a:noAutofit/>
          </a:bodyPr>
          <a:lstStyle/>
          <a:p>
            <a:pPr indent="-228600"/>
            <a:r>
              <a:rPr lang="en-US" sz="1400" b="0" i="0" dirty="0">
                <a:solidFill>
                  <a:srgbClr val="000000"/>
                </a:solidFill>
                <a:effectLst/>
              </a:rPr>
              <a:t>Если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провизорный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протез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рассчитан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более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чем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на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1-2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нед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.,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при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больших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размерах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протеза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или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особенной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значимости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его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эстетических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свойств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,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протез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предпочтительнее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изготовить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в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лаборатории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.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Первым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этапом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на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гипсовой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модели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выполняют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препарирование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таким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образом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,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чтобы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полученный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в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результате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протез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свободно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надевался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на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опорные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зубы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в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полости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рта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,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т.е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.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убирая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несколько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меньше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тканей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,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чем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при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препарировании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естественных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зубов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. Препарирование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моделей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на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полную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глубину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не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всегда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можно воспроизвести в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полости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рта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, и в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этом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случае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возникнут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трудности с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надеванием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протеза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. Если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на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модели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уже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выполнено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диагностическое препарирование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на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полную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глубину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для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достижения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параллельности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стенок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,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то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такую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модель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все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еще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можно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использовать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для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изготовления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провизорного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протеза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.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Для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этого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опорные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зубы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на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модели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покрывают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тонким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слоем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фольги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или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с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внутренней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поверхности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готового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протеза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убирают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бором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немного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материала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перед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отправкой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в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клинику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.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Протез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моделируют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из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воска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и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изготавливают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с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применением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стандартных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методик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работы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с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акриловой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пластмассой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.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После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обработки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опорных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зубов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проводят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примерку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провизорного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протеза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и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при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необходимости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корректируют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его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жидкой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акриловой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пластмассой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.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Методика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изготовления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протеза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с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применением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точного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слепка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обработанных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зубов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более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удобна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и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позволяет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получить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лучшее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краевое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прилегание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,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но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требует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дополнительного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посещения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врача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.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Она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незаменима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при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изготовлении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провизорных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протезов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, в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составе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которых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имеется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литой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</a:rPr>
              <a:t>каркас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.</a:t>
            </a:r>
            <a:endParaRPr lang="en-US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221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02C83F-A315-4C8F-BE6C-78DDA027E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Bef>
                <a:spcPct val="0"/>
              </a:spcBef>
            </a:pPr>
            <a:r>
              <a:rPr lang="en-US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Временные протезы на имплантатах: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A408505-814B-4675-841D-6274FBE58E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0574" y="801866"/>
            <a:ext cx="5306084" cy="5230634"/>
          </a:xfr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indent="-228600"/>
            <a:r>
              <a:rPr lang="ru-RU" sz="16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Несъемная временная коронка на временном </a:t>
            </a:r>
            <a:r>
              <a:rPr lang="ru-RU" sz="1600" b="0" i="0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абатменте</a:t>
            </a:r>
            <a:r>
              <a:rPr lang="ru-RU" sz="16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: вариант возможен при достаточном объеме кости, если не проводилась подсадка ткани, имплантат был установлен сразу после удаления зуба, а десна имеет хороший, ровный контур. На имплантате фиксируется временный </a:t>
            </a:r>
            <a:r>
              <a:rPr lang="ru-RU" sz="1600" b="0" i="0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абатмент</a:t>
            </a:r>
            <a:r>
              <a:rPr lang="ru-RU" sz="16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, а сверху – полноценная коронка из облегченной пластмассы. Эстетику она восстановит, но вот использовать новый зуб для пережевывания пищи нельзя, поэтому пациенту необходимо ограничить жевательную нагрузку и ни в коем случае не откусывать твердые продукты передними зубами.</a:t>
            </a:r>
          </a:p>
          <a:p>
            <a:pPr indent="-228600"/>
            <a:r>
              <a:rPr lang="ru-RU" sz="1600" dirty="0">
                <a:solidFill>
                  <a:srgbClr val="444444"/>
                </a:solidFill>
                <a:latin typeface="Arial" panose="020B0604020202020204" pitchFamily="34" charset="0"/>
              </a:rPr>
              <a:t>Н</a:t>
            </a:r>
            <a:r>
              <a:rPr lang="ru-RU" sz="16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есъемная временная коронка с выводом из прикуса: данный вариант возможен при одиночной реставрации, когда костная ткань прочная и ее изначально было достаточно для надежной фиксации имплантата. Временная коронка выводится из прикуса – то есть делается чуть меньше по высоте, чем живые зубы. Это позволяет восстановить эстетику и одновременно ограничить нагрузку на имплантаты. После полного приживления искусственных корней коронка заменяется на постоянный протез из металлокерамики или диоксида циркония (в среднем через 3-5 месяцев).</a:t>
            </a:r>
            <a:br>
              <a:rPr lang="ru-RU" sz="16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</a:b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005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ECD827FE-732A-4042-B7BB-02E377615E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3467" y="1391709"/>
            <a:ext cx="5291666" cy="4074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C5D179F4-0649-4346-AA57-586467EFF8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56865" y="1940719"/>
            <a:ext cx="5291667" cy="2976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428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F51EEB-3E2F-4E38-A2AB-92B256B246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Bef>
                <a:spcPct val="0"/>
              </a:spcBef>
            </a:pPr>
            <a:r>
              <a:rPr lang="en-US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Вывод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42CA2BF-EF85-4132-A4A2-F1152D7A5F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0574" y="801866"/>
            <a:ext cx="5306084" cy="523063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228600" indent="0">
              <a:buNone/>
            </a:pPr>
            <a:r>
              <a:rPr lang="ru-RU" sz="2400" dirty="0" smtClean="0">
                <a:solidFill>
                  <a:srgbClr val="000000"/>
                </a:solidFill>
              </a:rPr>
              <a:t>С учетом имеющихся технологий, при отсутствии зубов, человек всегда может выбрать вариант временного протезирования, до начала постоянного протезирования.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58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6654D4-EBF2-45D2-9861-D8E561B46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Bef>
                <a:spcPct val="0"/>
              </a:spcBef>
            </a:pPr>
            <a:r>
              <a:rPr lang="en-US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Литература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FBA5E09-54AE-4A72-891A-CDEA55E55E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49636" y="801866"/>
            <a:ext cx="5647022" cy="5557370"/>
          </a:xfr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lvl="0"/>
            <a:r>
              <a:rPr lang="ru-RU" dirty="0" err="1"/>
              <a:t>Аболмасов</a:t>
            </a:r>
            <a:r>
              <a:rPr lang="ru-RU" dirty="0"/>
              <a:t>, Н. Г. Ортопедическая стоматология / Н. Г. </a:t>
            </a:r>
            <a:r>
              <a:rPr lang="ru-RU" dirty="0" err="1"/>
              <a:t>Аболмасов</a:t>
            </a:r>
            <a:r>
              <a:rPr lang="ru-RU" dirty="0"/>
              <a:t>, В. А. Бычков. - М.: </a:t>
            </a:r>
            <a:r>
              <a:rPr lang="ru-RU" dirty="0" err="1"/>
              <a:t>МЕДпресс-информ</a:t>
            </a:r>
            <a:r>
              <a:rPr lang="ru-RU" dirty="0"/>
              <a:t>, 2000. </a:t>
            </a:r>
            <a:r>
              <a:rPr lang="ru-RU" dirty="0" smtClean="0"/>
              <a:t>-</a:t>
            </a:r>
            <a:r>
              <a:rPr lang="en-US" dirty="0" smtClean="0"/>
              <a:t>193</a:t>
            </a:r>
            <a:r>
              <a:rPr lang="ru-RU" dirty="0" smtClean="0"/>
              <a:t>с</a:t>
            </a:r>
            <a:r>
              <a:rPr lang="ru-RU" dirty="0"/>
              <a:t>.</a:t>
            </a:r>
          </a:p>
          <a:p>
            <a:pPr lvl="0"/>
            <a:r>
              <a:rPr lang="ru-RU" dirty="0"/>
              <a:t>Гаврилов, Е. И. Ортопедическая стоматология / Е. И. Гаврилов, А. С. Щербаков. - Изд. 3-е., доп. и пере-раб. - М.: Медицина, 1984. </a:t>
            </a:r>
            <a:r>
              <a:rPr lang="ru-RU" dirty="0" smtClean="0"/>
              <a:t>-</a:t>
            </a:r>
            <a:r>
              <a:rPr lang="en-US" dirty="0" smtClean="0"/>
              <a:t>96</a:t>
            </a:r>
            <a:r>
              <a:rPr lang="ru-RU" dirty="0" smtClean="0"/>
              <a:t>с</a:t>
            </a:r>
            <a:r>
              <a:rPr lang="ru-RU" dirty="0"/>
              <a:t>.</a:t>
            </a:r>
          </a:p>
          <a:p>
            <a:pPr lvl="0"/>
            <a:r>
              <a:rPr lang="ru-RU" dirty="0"/>
              <a:t>Копейкин В. Н. Ортопедическая стоматология / В. Н. Копейкин, М. З. </a:t>
            </a:r>
            <a:r>
              <a:rPr lang="ru-RU" dirty="0" err="1"/>
              <a:t>Миргазизов</a:t>
            </a:r>
            <a:r>
              <a:rPr lang="ru-RU" dirty="0"/>
              <a:t>. - М.: Медицина. -2001. </a:t>
            </a:r>
            <a:r>
              <a:rPr lang="ru-RU" dirty="0" smtClean="0"/>
              <a:t>-</a:t>
            </a:r>
            <a:r>
              <a:rPr lang="en-US" dirty="0" smtClean="0"/>
              <a:t>210</a:t>
            </a:r>
            <a:r>
              <a:rPr lang="ru-RU" dirty="0" smtClean="0"/>
              <a:t>с</a:t>
            </a:r>
            <a:r>
              <a:rPr lang="ru-RU" dirty="0"/>
              <a:t>.</a:t>
            </a:r>
          </a:p>
          <a:p>
            <a:pPr lvl="0"/>
            <a:r>
              <a:rPr lang="ru-RU" dirty="0"/>
              <a:t>Трезубов, В. Н. Стоматологический кабинет: материалы, инструменты, оборудование / В. Н. Трезубов, Л. М. </a:t>
            </a:r>
            <a:r>
              <a:rPr lang="ru-RU" dirty="0" err="1"/>
              <a:t>Мишнев</a:t>
            </a:r>
            <a:r>
              <a:rPr lang="ru-RU" dirty="0"/>
              <a:t>, М. М. Соловьев.  – СПб.: </a:t>
            </a:r>
            <a:r>
              <a:rPr lang="ru-RU" dirty="0" err="1"/>
              <a:t>СпецЛит</a:t>
            </a:r>
            <a:r>
              <a:rPr lang="ru-RU" dirty="0"/>
              <a:t>, 2002. -</a:t>
            </a:r>
            <a:r>
              <a:rPr lang="ru-RU" dirty="0" smtClean="0"/>
              <a:t>1</a:t>
            </a:r>
            <a:r>
              <a:rPr lang="en-US" dirty="0" smtClean="0"/>
              <a:t>10</a:t>
            </a:r>
            <a:r>
              <a:rPr lang="ru-RU" dirty="0" smtClean="0"/>
              <a:t>с</a:t>
            </a:r>
            <a:r>
              <a:rPr lang="ru-RU" dirty="0"/>
              <a:t>.</a:t>
            </a:r>
          </a:p>
          <a:p>
            <a:pPr lvl="0"/>
            <a:r>
              <a:rPr lang="ru-RU" dirty="0"/>
              <a:t>Трезубов, В.Н. Ортопедическая стоматология. Факультетский курс / В. Н. Трезубов, А. С. Щербаков, Л. М. </a:t>
            </a:r>
            <a:r>
              <a:rPr lang="ru-RU" dirty="0" err="1"/>
              <a:t>Мишнев</a:t>
            </a:r>
            <a:r>
              <a:rPr lang="ru-RU" dirty="0"/>
              <a:t> – СПб.: Фолиант, 2005. </a:t>
            </a:r>
            <a:r>
              <a:rPr lang="ru-RU" dirty="0" smtClean="0"/>
              <a:t>-</a:t>
            </a:r>
            <a:r>
              <a:rPr lang="en-US" dirty="0" smtClean="0"/>
              <a:t>180</a:t>
            </a:r>
            <a:r>
              <a:rPr lang="ru-RU" dirty="0" smtClean="0"/>
              <a:t>с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5780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E1569F-53A7-4192-B70E-16365635D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Bef>
                <a:spcPct val="0"/>
              </a:spcBef>
            </a:pPr>
            <a:r>
              <a:rPr lang="en-US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Цели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08A5789-AF5B-49B9-9C97-0D753D211B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0574" y="801866"/>
            <a:ext cx="5306084" cy="523063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114300" indent="0" algn="l">
              <a:buNone/>
            </a:pPr>
            <a:r>
              <a:rPr lang="ru-RU" sz="1600" dirty="0">
                <a:solidFill>
                  <a:srgbClr val="363636"/>
                </a:solidFill>
                <a:latin typeface="tahoma" panose="020B0604030504040204" pitchFamily="34" charset="0"/>
              </a:rPr>
              <a:t> Знать :</a:t>
            </a:r>
          </a:p>
          <a:p>
            <a:r>
              <a:rPr lang="ru-RU" sz="1600" b="0" i="0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Основные проявления стоматологических заболеваний</a:t>
            </a:r>
          </a:p>
          <a:p>
            <a:pPr algn="l"/>
            <a:r>
              <a:rPr lang="ru-RU" sz="1600" b="0" i="0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Правила и методы применения медицинских изделий при оказании медицинской помощи пациентам</a:t>
            </a:r>
          </a:p>
          <a:p>
            <a:pPr algn="l"/>
            <a:r>
              <a:rPr lang="ru-RU" sz="1600" b="0" i="0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Тактику ведения больных со стоматологическими заболеваниями</a:t>
            </a:r>
          </a:p>
          <a:p>
            <a:pPr algn="l"/>
            <a:endParaRPr lang="ru-RU" sz="1600" b="0" i="0" dirty="0">
              <a:solidFill>
                <a:srgbClr val="363636"/>
              </a:solidFill>
              <a:effectLst/>
              <a:latin typeface="tahoma" panose="020B0604030504040204" pitchFamily="34" charset="0"/>
            </a:endParaRPr>
          </a:p>
          <a:p>
            <a:pPr indent="-228600"/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8048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0D32FC-84B4-4F26-8FEF-FAD26F894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744123C-DA05-4C34-B0AF-F38A0EA28AC6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900igr.net/up/datas/81604/0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897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0333D5-64E9-4DDA-BAFA-B83C66D7A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Bef>
                <a:spcPct val="0"/>
              </a:spcBef>
            </a:pPr>
            <a:r>
              <a:rPr lang="en-US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Задачи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90C1A29-5C6F-4918-9FFB-5C5C29AB38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0574" y="801866"/>
            <a:ext cx="5306084" cy="523063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114300" indent="0" algn="l">
              <a:buNone/>
            </a:pPr>
            <a:r>
              <a:rPr lang="ru-RU" sz="1600" b="0" i="0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 </a:t>
            </a:r>
            <a:r>
              <a:rPr lang="ru-RU" sz="1600" dirty="0">
                <a:solidFill>
                  <a:srgbClr val="363636"/>
                </a:solidFill>
                <a:latin typeface="tahoma" panose="020B0604030504040204" pitchFamily="34" charset="0"/>
              </a:rPr>
              <a:t>Научиться </a:t>
            </a:r>
          </a:p>
          <a:p>
            <a:r>
              <a:rPr lang="ru-RU" sz="1600" dirty="0" smtClean="0">
                <a:solidFill>
                  <a:srgbClr val="363636"/>
                </a:solidFill>
                <a:latin typeface="tahoma" panose="020B0604030504040204" pitchFamily="34" charset="0"/>
              </a:rPr>
              <a:t>Правильно </a:t>
            </a:r>
            <a:r>
              <a:rPr lang="ru-RU" sz="1600" dirty="0">
                <a:solidFill>
                  <a:srgbClr val="363636"/>
                </a:solidFill>
                <a:latin typeface="tahoma" panose="020B0604030504040204" pitchFamily="34" charset="0"/>
              </a:rPr>
              <a:t>о</a:t>
            </a:r>
            <a:r>
              <a:rPr lang="ru-RU" sz="1600" b="0" i="0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бследовать пациента с патологией твердых тканей зубов и дефектов зубных рядов</a:t>
            </a:r>
          </a:p>
          <a:p>
            <a:r>
              <a:rPr lang="ru-RU" sz="1600" b="0" i="0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Препарировать твердые ткани зубов под различные виды искусственных коронок</a:t>
            </a:r>
          </a:p>
          <a:p>
            <a:endParaRPr lang="ru-RU" sz="1600" b="0" i="0" dirty="0">
              <a:solidFill>
                <a:srgbClr val="363636"/>
              </a:solidFill>
              <a:effectLst/>
              <a:latin typeface="tahoma" panose="020B0604030504040204" pitchFamily="34" charset="0"/>
            </a:endParaRPr>
          </a:p>
          <a:p>
            <a:pPr indent="-228600"/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752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4EBD7D-F076-4DCD-81AD-79DE00D88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Bef>
                <a:spcPct val="0"/>
              </a:spcBef>
            </a:pPr>
            <a:r>
              <a:rPr lang="en-US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Виды временных протезов: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BEC621F-525E-49FF-8BD9-335549AA4F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0574" y="801866"/>
            <a:ext cx="5306084" cy="523063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/>
            <a:r>
              <a:rPr lang="en-US" sz="4800" dirty="0" err="1">
                <a:solidFill>
                  <a:srgbClr val="000000"/>
                </a:solidFill>
              </a:rPr>
              <a:t>Съемные</a:t>
            </a:r>
            <a:endParaRPr lang="en-US" sz="4800" dirty="0">
              <a:solidFill>
                <a:srgbClr val="000000"/>
              </a:solidFill>
            </a:endParaRPr>
          </a:p>
          <a:p>
            <a:pPr indent="-228600"/>
            <a:r>
              <a:rPr lang="en-US" sz="4800" dirty="0" err="1">
                <a:solidFill>
                  <a:srgbClr val="000000"/>
                </a:solidFill>
              </a:rPr>
              <a:t>Несъемные</a:t>
            </a:r>
            <a:endParaRPr lang="en-US" sz="4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167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03C5AF-6C4A-4953-847A-743C4B94A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Bef>
                <a:spcPct val="0"/>
              </a:spcBef>
            </a:pPr>
            <a:r>
              <a:rPr lang="en-US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Съемные временные протезы: 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928354C-380B-4573-8AA3-7505757EBC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0574" y="801866"/>
            <a:ext cx="5306084" cy="523063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/>
            <a:r>
              <a:rPr lang="en-US" sz="2400" dirty="0" err="1">
                <a:solidFill>
                  <a:srgbClr val="000000"/>
                </a:solidFill>
              </a:rPr>
              <a:t>Полный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съемный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пластиночный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протез</a:t>
            </a:r>
            <a:r>
              <a:rPr lang="en-US" sz="2400" dirty="0">
                <a:solidFill>
                  <a:srgbClr val="000000"/>
                </a:solidFill>
              </a:rPr>
              <a:t>.</a:t>
            </a:r>
          </a:p>
          <a:p>
            <a:pPr indent="-228600"/>
            <a:r>
              <a:rPr lang="en-US" sz="2400" dirty="0" err="1">
                <a:solidFill>
                  <a:srgbClr val="000000"/>
                </a:solidFill>
              </a:rPr>
              <a:t>Частично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съемный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пластиночный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протез</a:t>
            </a:r>
            <a:r>
              <a:rPr lang="en-US" sz="2400" dirty="0">
                <a:solidFill>
                  <a:srgbClr val="000000"/>
                </a:solidFill>
              </a:rPr>
              <a:t>.</a:t>
            </a:r>
          </a:p>
          <a:p>
            <a:pPr indent="-228600"/>
            <a:r>
              <a:rPr lang="en-US" sz="2400" dirty="0" err="1">
                <a:solidFill>
                  <a:srgbClr val="000000"/>
                </a:solidFill>
              </a:rPr>
              <a:t>Иммедиат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протез</a:t>
            </a:r>
            <a:r>
              <a:rPr lang="en-US" sz="2400" dirty="0">
                <a:solidFill>
                  <a:srgbClr val="0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6946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A7F278-7037-421B-A8C4-80CD79439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Bef>
                <a:spcPct val="0"/>
              </a:spcBef>
            </a:pPr>
            <a:r>
              <a:rPr lang="en-US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Функции временных съемных протезов: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46D5CC3-1E32-45CC-BD15-B2EB90F239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0574" y="801866"/>
            <a:ext cx="5306084" cy="523063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/>
            <a:r>
              <a:rPr lang="en-US" sz="2200" b="0" i="0" dirty="0">
                <a:solidFill>
                  <a:srgbClr val="000000"/>
                </a:solidFill>
                <a:effectLst/>
              </a:rPr>
              <a:t>дают </a:t>
            </a:r>
            <a:r>
              <a:rPr lang="en-US" sz="2200" b="0" i="0" dirty="0" err="1">
                <a:solidFill>
                  <a:srgbClr val="000000"/>
                </a:solidFill>
                <a:effectLst/>
              </a:rPr>
              <a:t>возможность</a:t>
            </a:r>
            <a:r>
              <a:rPr lang="en-US" sz="22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2200" b="0" i="0" dirty="0" err="1">
                <a:solidFill>
                  <a:srgbClr val="000000"/>
                </a:solidFill>
                <a:effectLst/>
              </a:rPr>
              <a:t>свободно</a:t>
            </a:r>
            <a:r>
              <a:rPr lang="en-US" sz="22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2200" b="0" i="0" dirty="0" err="1">
                <a:solidFill>
                  <a:srgbClr val="000000"/>
                </a:solidFill>
                <a:effectLst/>
              </a:rPr>
              <a:t>разговаривать</a:t>
            </a:r>
            <a:r>
              <a:rPr lang="en-US" sz="2200" b="0" i="0" dirty="0">
                <a:solidFill>
                  <a:srgbClr val="000000"/>
                </a:solidFill>
                <a:effectLst/>
              </a:rPr>
              <a:t>, не </a:t>
            </a:r>
            <a:r>
              <a:rPr lang="en-US" sz="2200" b="0" i="0" dirty="0" err="1">
                <a:solidFill>
                  <a:srgbClr val="000000"/>
                </a:solidFill>
                <a:effectLst/>
              </a:rPr>
              <a:t>стесняться</a:t>
            </a:r>
            <a:r>
              <a:rPr lang="en-US" sz="22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2200" b="0" i="0" dirty="0" err="1">
                <a:solidFill>
                  <a:srgbClr val="000000"/>
                </a:solidFill>
                <a:effectLst/>
              </a:rPr>
              <a:t>улыбки</a:t>
            </a:r>
            <a:r>
              <a:rPr lang="en-US" sz="2200" b="0" i="0" dirty="0">
                <a:solidFill>
                  <a:srgbClr val="000000"/>
                </a:solidFill>
                <a:effectLst/>
              </a:rPr>
              <a:t>;</a:t>
            </a:r>
          </a:p>
          <a:p>
            <a:pPr indent="-228600"/>
            <a:r>
              <a:rPr lang="en-US" sz="2200" b="0" i="0" dirty="0" err="1">
                <a:solidFill>
                  <a:srgbClr val="000000"/>
                </a:solidFill>
                <a:effectLst/>
              </a:rPr>
              <a:t>способствуют</a:t>
            </a:r>
            <a:r>
              <a:rPr lang="en-US" sz="22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2200" b="0" i="0" dirty="0" err="1">
                <a:solidFill>
                  <a:srgbClr val="000000"/>
                </a:solidFill>
                <a:effectLst/>
              </a:rPr>
              <a:t>сохранению</a:t>
            </a:r>
            <a:r>
              <a:rPr lang="en-US" sz="22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2200" b="0" i="0" dirty="0" err="1">
                <a:solidFill>
                  <a:srgbClr val="000000"/>
                </a:solidFill>
                <a:effectLst/>
              </a:rPr>
              <a:t>правильной</a:t>
            </a:r>
            <a:r>
              <a:rPr lang="en-US" sz="22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2200" b="0" i="0" dirty="0" err="1">
                <a:solidFill>
                  <a:srgbClr val="000000"/>
                </a:solidFill>
                <a:effectLst/>
              </a:rPr>
              <a:t>окклюзии</a:t>
            </a:r>
            <a:r>
              <a:rPr lang="en-US" sz="2200" b="0" i="0" dirty="0">
                <a:solidFill>
                  <a:srgbClr val="000000"/>
                </a:solidFill>
                <a:effectLst/>
              </a:rPr>
              <a:t>;</a:t>
            </a:r>
          </a:p>
          <a:p>
            <a:pPr indent="-228600"/>
            <a:r>
              <a:rPr lang="en-US" sz="2200" b="0" i="0" dirty="0" err="1">
                <a:solidFill>
                  <a:srgbClr val="000000"/>
                </a:solidFill>
                <a:effectLst/>
              </a:rPr>
              <a:t>способствуют</a:t>
            </a:r>
            <a:r>
              <a:rPr lang="en-US" sz="22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2200" b="0" i="0" dirty="0" err="1">
                <a:solidFill>
                  <a:srgbClr val="000000"/>
                </a:solidFill>
                <a:effectLst/>
              </a:rPr>
              <a:t>равномерному</a:t>
            </a:r>
            <a:r>
              <a:rPr lang="en-US" sz="22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2200" b="0" i="0" dirty="0" err="1">
                <a:solidFill>
                  <a:srgbClr val="000000"/>
                </a:solidFill>
                <a:effectLst/>
              </a:rPr>
              <a:t>распределению</a:t>
            </a:r>
            <a:r>
              <a:rPr lang="en-US" sz="22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2200" b="0" i="0" dirty="0" err="1">
                <a:solidFill>
                  <a:srgbClr val="000000"/>
                </a:solidFill>
                <a:effectLst/>
              </a:rPr>
              <a:t>нагрузки</a:t>
            </a:r>
            <a:r>
              <a:rPr lang="en-US" sz="2200" b="0" i="0" dirty="0">
                <a:solidFill>
                  <a:srgbClr val="000000"/>
                </a:solidFill>
                <a:effectLst/>
              </a:rPr>
              <a:t>, </a:t>
            </a:r>
            <a:r>
              <a:rPr lang="en-US" sz="2200" b="0" i="0" dirty="0" err="1">
                <a:solidFill>
                  <a:srgbClr val="000000"/>
                </a:solidFill>
                <a:effectLst/>
              </a:rPr>
              <a:t>сохраняя</a:t>
            </a:r>
            <a:r>
              <a:rPr lang="en-US" sz="22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2200" b="0" i="0" dirty="0" err="1">
                <a:solidFill>
                  <a:srgbClr val="000000"/>
                </a:solidFill>
                <a:effectLst/>
              </a:rPr>
              <a:t>тем</a:t>
            </a:r>
            <a:r>
              <a:rPr lang="en-US" sz="22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2200" b="0" i="0" dirty="0" err="1">
                <a:solidFill>
                  <a:srgbClr val="000000"/>
                </a:solidFill>
                <a:effectLst/>
              </a:rPr>
              <a:t>самым</a:t>
            </a:r>
            <a:r>
              <a:rPr lang="en-US" sz="22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2200" b="0" i="0" dirty="0" err="1">
                <a:solidFill>
                  <a:srgbClr val="000000"/>
                </a:solidFill>
                <a:effectLst/>
              </a:rPr>
              <a:t>собственные</a:t>
            </a:r>
            <a:r>
              <a:rPr lang="en-US" sz="22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2200" b="0" i="0" dirty="0" err="1">
                <a:solidFill>
                  <a:srgbClr val="000000"/>
                </a:solidFill>
                <a:effectLst/>
              </a:rPr>
              <a:t>зубы</a:t>
            </a:r>
            <a:r>
              <a:rPr lang="en-US" sz="22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2200" b="0" i="0" dirty="0" err="1">
                <a:solidFill>
                  <a:srgbClr val="000000"/>
                </a:solidFill>
                <a:effectLst/>
              </a:rPr>
              <a:t>пациента</a:t>
            </a:r>
            <a:r>
              <a:rPr lang="en-US" sz="2200" b="0" i="0" dirty="0">
                <a:solidFill>
                  <a:srgbClr val="000000"/>
                </a:solidFill>
                <a:effectLst/>
              </a:rPr>
              <a:t>;</a:t>
            </a:r>
          </a:p>
          <a:p>
            <a:pPr indent="-228600"/>
            <a:r>
              <a:rPr lang="en-US" sz="2200" b="0" i="0" dirty="0" err="1">
                <a:solidFill>
                  <a:srgbClr val="000000"/>
                </a:solidFill>
                <a:effectLst/>
              </a:rPr>
              <a:t>обеспечивают</a:t>
            </a:r>
            <a:r>
              <a:rPr lang="en-US" sz="22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2200" b="0" i="0" dirty="0" err="1">
                <a:solidFill>
                  <a:srgbClr val="000000"/>
                </a:solidFill>
                <a:effectLst/>
              </a:rPr>
              <a:t>психологический</a:t>
            </a:r>
            <a:r>
              <a:rPr lang="en-US" sz="22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2200" b="0" i="0" dirty="0" err="1">
                <a:solidFill>
                  <a:srgbClr val="000000"/>
                </a:solidFill>
                <a:effectLst/>
              </a:rPr>
              <a:t>комфорт</a:t>
            </a:r>
            <a:r>
              <a:rPr lang="en-US" sz="2200" b="0" i="0" dirty="0">
                <a:solidFill>
                  <a:srgbClr val="000000"/>
                </a:solidFill>
                <a:effectLst/>
              </a:rPr>
              <a:t>;</a:t>
            </a:r>
          </a:p>
          <a:p>
            <a:pPr indent="-228600"/>
            <a:r>
              <a:rPr lang="en-US" sz="2200" b="0" i="0" dirty="0" err="1">
                <a:solidFill>
                  <a:srgbClr val="000000"/>
                </a:solidFill>
                <a:effectLst/>
              </a:rPr>
              <a:t>предотвращают</a:t>
            </a:r>
            <a:r>
              <a:rPr lang="en-US" sz="22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2200" b="0" i="0" dirty="0" err="1">
                <a:solidFill>
                  <a:srgbClr val="000000"/>
                </a:solidFill>
                <a:effectLst/>
              </a:rPr>
              <a:t>повреждение</a:t>
            </a:r>
            <a:r>
              <a:rPr lang="en-US" sz="22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2200" b="0" i="0" dirty="0" err="1">
                <a:solidFill>
                  <a:srgbClr val="000000"/>
                </a:solidFill>
                <a:effectLst/>
              </a:rPr>
              <a:t>слизистых</a:t>
            </a:r>
            <a:r>
              <a:rPr lang="en-US" sz="22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2200" b="0" i="0" dirty="0" err="1">
                <a:solidFill>
                  <a:srgbClr val="000000"/>
                </a:solidFill>
                <a:effectLst/>
              </a:rPr>
              <a:t>оболочек</a:t>
            </a:r>
            <a:r>
              <a:rPr lang="en-US" sz="2200" b="0" i="0" dirty="0">
                <a:solidFill>
                  <a:srgbClr val="000000"/>
                </a:solidFill>
                <a:effectLst/>
              </a:rPr>
              <a:t>.</a:t>
            </a:r>
          </a:p>
          <a:p>
            <a:pPr indent="-228600"/>
            <a:r>
              <a:rPr lang="en-US" sz="2200" dirty="0" err="1">
                <a:solidFill>
                  <a:srgbClr val="000000"/>
                </a:solidFill>
              </a:rPr>
              <a:t>Препятствую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смещению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соседних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зубов</a:t>
            </a:r>
            <a:r>
              <a:rPr lang="en-US" sz="2200" dirty="0">
                <a:solidFill>
                  <a:srgbClr val="000000"/>
                </a:solidFill>
              </a:rPr>
              <a:t>.</a:t>
            </a:r>
            <a:endParaRPr lang="en-US" sz="2200" b="0" i="0" dirty="0">
              <a:solidFill>
                <a:srgbClr val="000000"/>
              </a:solidFill>
              <a:effectLst/>
            </a:endParaRPr>
          </a:p>
          <a:p>
            <a:pPr indent="-228600"/>
            <a:endParaRPr lang="en-US" sz="2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61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06FC65-99E9-49C9-BD18-43D6DA9DE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Bef>
                <a:spcPct val="0"/>
              </a:spcBef>
            </a:pPr>
            <a:r>
              <a:rPr lang="en-US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Полные съемные пластиночные протезы: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B0C3801-CB7B-4978-934E-FA228E3C97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72075" y="-1"/>
            <a:ext cx="6772275" cy="716045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114300" indent="-228600" fontAlgn="base"/>
            <a:r>
              <a:rPr lang="en-US" sz="2400" dirty="0" err="1">
                <a:solidFill>
                  <a:srgbClr val="000000"/>
                </a:solidFill>
              </a:rPr>
              <a:t>Применяют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при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установки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имплантатов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на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всю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челюсть</a:t>
            </a:r>
            <a:r>
              <a:rPr lang="en-US" sz="2400" dirty="0">
                <a:solidFill>
                  <a:srgbClr val="000000"/>
                </a:solidFill>
              </a:rPr>
              <a:t>. </a:t>
            </a:r>
            <a:r>
              <a:rPr lang="en-US" sz="2400" dirty="0" err="1">
                <a:solidFill>
                  <a:srgbClr val="000000"/>
                </a:solidFill>
              </a:rPr>
              <a:t>Протезирование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начинают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через</a:t>
            </a:r>
            <a:r>
              <a:rPr lang="en-US" sz="2400" dirty="0">
                <a:solidFill>
                  <a:srgbClr val="000000"/>
                </a:solidFill>
              </a:rPr>
              <a:t> 2 </a:t>
            </a:r>
            <a:r>
              <a:rPr lang="en-US" sz="2400" dirty="0" err="1">
                <a:solidFill>
                  <a:srgbClr val="000000"/>
                </a:solidFill>
              </a:rPr>
              <a:t>недели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после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операции</a:t>
            </a:r>
            <a:r>
              <a:rPr lang="en-US" sz="2400" dirty="0">
                <a:solidFill>
                  <a:srgbClr val="000000"/>
                </a:solidFill>
              </a:rPr>
              <a:t>, </a:t>
            </a:r>
            <a:r>
              <a:rPr lang="en-US" sz="2400" dirty="0" err="1">
                <a:solidFill>
                  <a:srgbClr val="000000"/>
                </a:solidFill>
              </a:rPr>
              <a:t>так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как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необходимо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заживление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слизистой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оболочки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протезного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ложа</a:t>
            </a:r>
            <a:r>
              <a:rPr lang="en-US" sz="2400" dirty="0">
                <a:solidFill>
                  <a:srgbClr val="000000"/>
                </a:solidFill>
              </a:rPr>
              <a:t>.</a:t>
            </a:r>
            <a:r>
              <a:rPr lang="ru-RU" sz="2400" dirty="0">
                <a:solidFill>
                  <a:srgbClr val="000000"/>
                </a:solidFill>
              </a:rPr>
              <a:t> Данный вид протезирования позволяет сохранить правильное соотношение челюстей, пациент в полной мере может употреблять пищу и разговаривать на период </a:t>
            </a:r>
            <a:r>
              <a:rPr lang="ru-RU" sz="2400" dirty="0" err="1">
                <a:solidFill>
                  <a:srgbClr val="000000"/>
                </a:solidFill>
              </a:rPr>
              <a:t>остеоинтеграции</a:t>
            </a:r>
            <a:r>
              <a:rPr lang="ru-RU" sz="2400" dirty="0">
                <a:solidFill>
                  <a:srgbClr val="000000"/>
                </a:solidFill>
              </a:rPr>
              <a:t>.</a:t>
            </a:r>
            <a:endParaRPr lang="en-US" sz="2400" dirty="0">
              <a:solidFill>
                <a:srgbClr val="000000"/>
              </a:solidFill>
            </a:endParaRPr>
          </a:p>
          <a:p>
            <a:pPr indent="-228600"/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756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7868FA-D0E5-4B76-B4F8-B72D0F73E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Bef>
                <a:spcPct val="0"/>
              </a:spcBef>
            </a:pPr>
            <a:r>
              <a:rPr lang="en-US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Частичне съемные пластиночные протезы: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AE57111-11E3-4A8F-BF68-EF5AFBB812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0574" y="801866"/>
            <a:ext cx="5306084" cy="523063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/>
            <a:r>
              <a:rPr lang="en-US" sz="2200" dirty="0" err="1">
                <a:solidFill>
                  <a:srgbClr val="000000"/>
                </a:solidFill>
              </a:rPr>
              <a:t>Применяют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для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протезирования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после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операции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дентальной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имплантации</a:t>
            </a:r>
            <a:r>
              <a:rPr lang="en-US" sz="2200" dirty="0">
                <a:solidFill>
                  <a:srgbClr val="000000"/>
                </a:solidFill>
              </a:rPr>
              <a:t> и </a:t>
            </a:r>
            <a:r>
              <a:rPr lang="en-US" sz="2200" dirty="0" err="1">
                <a:solidFill>
                  <a:srgbClr val="000000"/>
                </a:solidFill>
              </a:rPr>
              <a:t>при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частичном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отсутствии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зубов</a:t>
            </a:r>
            <a:r>
              <a:rPr lang="en-US" sz="2200" dirty="0">
                <a:solidFill>
                  <a:srgbClr val="000000"/>
                </a:solidFill>
              </a:rPr>
              <a:t>. </a:t>
            </a:r>
            <a:r>
              <a:rPr lang="en-US" sz="2200" dirty="0" err="1">
                <a:solidFill>
                  <a:srgbClr val="000000"/>
                </a:solidFill>
              </a:rPr>
              <a:t>При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применении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после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операции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дентальной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имплантации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данный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вид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протезирования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посволяет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закрыть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дефект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зубного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ряда</a:t>
            </a:r>
            <a:r>
              <a:rPr lang="en-US" sz="2200" dirty="0">
                <a:solidFill>
                  <a:srgbClr val="000000"/>
                </a:solidFill>
              </a:rPr>
              <a:t>, </a:t>
            </a:r>
            <a:r>
              <a:rPr lang="en-US" sz="2200" dirty="0" err="1">
                <a:solidFill>
                  <a:srgbClr val="000000"/>
                </a:solidFill>
              </a:rPr>
              <a:t>обеспечить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сохранение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соотнешения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челюстей</a:t>
            </a:r>
            <a:r>
              <a:rPr lang="en-US" sz="2200" dirty="0">
                <a:solidFill>
                  <a:srgbClr val="000000"/>
                </a:solidFill>
              </a:rPr>
              <a:t>, </a:t>
            </a:r>
            <a:r>
              <a:rPr lang="en-US" sz="2200" dirty="0" err="1">
                <a:solidFill>
                  <a:srgbClr val="000000"/>
                </a:solidFill>
              </a:rPr>
              <a:t>исключить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движение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соседних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зубов</a:t>
            </a:r>
            <a:r>
              <a:rPr lang="en-US" sz="2200" dirty="0">
                <a:solidFill>
                  <a:srgbClr val="000000"/>
                </a:solidFill>
              </a:rPr>
              <a:t>, </a:t>
            </a:r>
            <a:r>
              <a:rPr lang="en-US" sz="2200" dirty="0" err="1">
                <a:solidFill>
                  <a:srgbClr val="000000"/>
                </a:solidFill>
              </a:rPr>
              <a:t>обеспечить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полноценное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употребление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пищи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на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период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остеоинтеграции</a:t>
            </a:r>
            <a:r>
              <a:rPr lang="en-US" sz="2200" dirty="0">
                <a:solidFill>
                  <a:srgbClr val="000000"/>
                </a:solidFill>
              </a:rPr>
              <a:t>. </a:t>
            </a:r>
            <a:r>
              <a:rPr lang="en-US" sz="2200" dirty="0" err="1">
                <a:solidFill>
                  <a:srgbClr val="000000"/>
                </a:solidFill>
              </a:rPr>
              <a:t>Также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применяют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при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частичном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отсутствии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зубов</a:t>
            </a:r>
            <a:r>
              <a:rPr lang="en-US" sz="2200" dirty="0">
                <a:solidFill>
                  <a:srgbClr val="000000"/>
                </a:solidFill>
              </a:rPr>
              <a:t>, </a:t>
            </a:r>
            <a:r>
              <a:rPr lang="en-US" sz="2200" dirty="0" err="1">
                <a:solidFill>
                  <a:srgbClr val="000000"/>
                </a:solidFill>
              </a:rPr>
              <a:t>на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период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заживления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костной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ткани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после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удаления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зубов</a:t>
            </a:r>
            <a:r>
              <a:rPr lang="en-US" sz="2200" dirty="0">
                <a:solidFill>
                  <a:srgbClr val="0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97371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CB6C291-6CAF-46DF-ACFF-AADF0FD03F5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8170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735DC46-5663-471D-AADB-81E00E65BCC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4196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95E59CC-7059-4455-9789-EDFBBE8F5A9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7983" r="60644" b="14447"/>
          <a:stretch/>
        </p:blipFill>
        <p:spPr>
          <a:xfrm>
            <a:off x="2777490" y="2"/>
            <a:ext cx="6185757" cy="6857999"/>
          </a:xfrm>
          <a:custGeom>
            <a:avLst/>
            <a:gdLst>
              <a:gd name="connsiteX0" fmla="*/ 0 w 9414510"/>
              <a:gd name="connsiteY0" fmla="*/ 0 h 6857999"/>
              <a:gd name="connsiteX1" fmla="*/ 9414510 w 9414510"/>
              <a:gd name="connsiteY1" fmla="*/ 0 h 6857999"/>
              <a:gd name="connsiteX2" fmla="*/ 9414510 w 9414510"/>
              <a:gd name="connsiteY2" fmla="*/ 6857999 h 6857999"/>
              <a:gd name="connsiteX3" fmla="*/ 0 w 9414510"/>
              <a:gd name="connsiteY3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14510" h="6857999">
                <a:moveTo>
                  <a:pt x="0" y="0"/>
                </a:moveTo>
                <a:lnTo>
                  <a:pt x="9414510" y="0"/>
                </a:lnTo>
                <a:lnTo>
                  <a:pt x="9414510" y="6857999"/>
                </a:lnTo>
                <a:lnTo>
                  <a:pt x="0" y="6857999"/>
                </a:lnTo>
                <a:close/>
              </a:path>
            </a:pathLst>
          </a:cu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9F737E-B6E6-48A7-81C5-DCDCBC098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Bef>
                <a:spcPct val="0"/>
              </a:spcBef>
            </a:pPr>
            <a:r>
              <a:rPr lang="en-US" kern="1200">
                <a:solidFill>
                  <a:srgbClr val="3F3F3F"/>
                </a:solidFill>
                <a:latin typeface="+mj-lt"/>
                <a:ea typeface="+mj-ea"/>
                <a:cs typeface="+mj-cs"/>
              </a:rPr>
              <a:t>Иммедиат протезы: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278F338-0450-4A62-A3EE-12F289EA56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5550" y="618979"/>
            <a:ext cx="5246370" cy="52060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/>
            <a:r>
              <a:rPr lang="en-US" sz="2400" dirty="0" err="1">
                <a:solidFill>
                  <a:srgbClr val="FFFFFF"/>
                </a:solidFill>
              </a:rPr>
              <a:t>Применяют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при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включенном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дефекте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зубного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ряда</a:t>
            </a:r>
            <a:r>
              <a:rPr lang="en-US" sz="2400" dirty="0">
                <a:solidFill>
                  <a:srgbClr val="FFFFFF"/>
                </a:solidFill>
              </a:rPr>
              <a:t>. </a:t>
            </a:r>
            <a:r>
              <a:rPr lang="en-US" sz="2400" dirty="0" err="1">
                <a:solidFill>
                  <a:srgbClr val="FFFFFF"/>
                </a:solidFill>
              </a:rPr>
              <a:t>Данный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вид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протеза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обеспечивает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сохранение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межзубного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промежутка</a:t>
            </a:r>
            <a:r>
              <a:rPr lang="en-US" sz="2400" dirty="0">
                <a:solidFill>
                  <a:srgbClr val="FFFFFF"/>
                </a:solidFill>
              </a:rPr>
              <a:t>, </a:t>
            </a:r>
            <a:r>
              <a:rPr lang="en-US" sz="2400" dirty="0" err="1">
                <a:solidFill>
                  <a:srgbClr val="FFFFFF"/>
                </a:solidFill>
              </a:rPr>
              <a:t>сохранить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эстетический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вид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зубного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ряда</a:t>
            </a:r>
            <a:r>
              <a:rPr lang="en-US" sz="2400" dirty="0">
                <a:solidFill>
                  <a:srgbClr val="FFFFFF"/>
                </a:solidFill>
              </a:rPr>
              <a:t>, </a:t>
            </a:r>
            <a:r>
              <a:rPr lang="en-US" sz="2400" dirty="0" err="1">
                <a:solidFill>
                  <a:srgbClr val="FFFFFF"/>
                </a:solidFill>
              </a:rPr>
              <a:t>обеспечить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полноценное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речеобразование</a:t>
            </a:r>
            <a:r>
              <a:rPr lang="en-US" sz="2400" dirty="0">
                <a:solidFill>
                  <a:srgbClr val="FFFFFF"/>
                </a:solidFill>
              </a:rPr>
              <a:t> и </a:t>
            </a:r>
            <a:r>
              <a:rPr lang="en-US" sz="2400" dirty="0" err="1">
                <a:solidFill>
                  <a:srgbClr val="FFFFFF"/>
                </a:solidFill>
              </a:rPr>
              <a:t>пережевывание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пищи</a:t>
            </a:r>
            <a:r>
              <a:rPr lang="en-US" sz="2400" dirty="0">
                <a:solidFill>
                  <a:srgbClr val="FFFFFF"/>
                </a:solidFill>
              </a:rPr>
              <a:t>.</a:t>
            </a:r>
            <a:r>
              <a:rPr lang="ru-RU" sz="2400" dirty="0">
                <a:solidFill>
                  <a:srgbClr val="FFFFFF"/>
                </a:solidFill>
              </a:rPr>
              <a:t> Применяют после операции дентальной имплантации и при протезирование несъемными конструкциями.</a:t>
            </a:r>
            <a:endParaRPr lang="en-US" sz="2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6502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1155</Words>
  <Application>Microsoft Office PowerPoint</Application>
  <PresentationFormat>Широкоэкранный</PresentationFormat>
  <Paragraphs>76</Paragraphs>
  <Slides>20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tahoma</vt:lpstr>
      <vt:lpstr>Times New Roman</vt:lpstr>
      <vt:lpstr>Тема Office</vt:lpstr>
      <vt:lpstr>Федеральное государственное бюджетное образовательное учреждение высшего образования «Красноярский государственный медицинский университет имени профессора В.Ф. Войно-Ясенецкого»  Министерства здравоохранения Российской Федерации Кафедра стоматологии ИПО</vt:lpstr>
      <vt:lpstr>Цели</vt:lpstr>
      <vt:lpstr>Задачи</vt:lpstr>
      <vt:lpstr>Виды временных протезов:</vt:lpstr>
      <vt:lpstr>Съемные временные протезы: </vt:lpstr>
      <vt:lpstr>Функции временных съемных протезов:</vt:lpstr>
      <vt:lpstr>Полные съемные пластиночные протезы:</vt:lpstr>
      <vt:lpstr>Частичне съемные пластиночные протезы:</vt:lpstr>
      <vt:lpstr>Иммедиат протезы:</vt:lpstr>
      <vt:lpstr>Этапы изготовления съемного протеза:</vt:lpstr>
      <vt:lpstr>Презентация PowerPoint</vt:lpstr>
      <vt:lpstr>Несъемные временные конструкции:</vt:lpstr>
      <vt:lpstr>Временные несъемные протезы:</vt:lpstr>
      <vt:lpstr>Изготовление временных протезов в клинике</vt:lpstr>
      <vt:lpstr>Изготовление провизорных протезов в лаборатории </vt:lpstr>
      <vt:lpstr>Временные протезы на имплантатах:</vt:lpstr>
      <vt:lpstr>Презентация PowerPoint</vt:lpstr>
      <vt:lpstr>Вывод</vt:lpstr>
      <vt:lpstr>Литература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Федеральное государственное бюджетное образовательное учреждение высшего образования «Красноярский государственный медицинский университет имени профессора В.Ф. Войно-Ясенецкого»  Министерства здравоохранения Российской Федерации Кафедра стоматологии ИПО</dc:title>
  <dc:creator>глеб осипов</dc:creator>
  <cp:lastModifiedBy>RePack by Diakov</cp:lastModifiedBy>
  <cp:revision>4</cp:revision>
  <dcterms:created xsi:type="dcterms:W3CDTF">2020-12-08T11:57:23Z</dcterms:created>
  <dcterms:modified xsi:type="dcterms:W3CDTF">2020-12-08T16:58:31Z</dcterms:modified>
</cp:coreProperties>
</file>