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5" r:id="rId3"/>
    <p:sldId id="261" r:id="rId4"/>
    <p:sldId id="303" r:id="rId5"/>
    <p:sldId id="304" r:id="rId6"/>
    <p:sldId id="288" r:id="rId7"/>
    <p:sldId id="289" r:id="rId8"/>
    <p:sldId id="305" r:id="rId9"/>
    <p:sldId id="306" r:id="rId10"/>
    <p:sldId id="264" r:id="rId11"/>
    <p:sldId id="267" r:id="rId12"/>
    <p:sldId id="268" r:id="rId13"/>
    <p:sldId id="269" r:id="rId14"/>
    <p:sldId id="300" r:id="rId15"/>
    <p:sldId id="277" r:id="rId16"/>
    <p:sldId id="279" r:id="rId17"/>
    <p:sldId id="280" r:id="rId18"/>
    <p:sldId id="281" r:id="rId19"/>
    <p:sldId id="283" r:id="rId20"/>
    <p:sldId id="307" r:id="rId21"/>
    <p:sldId id="308" r:id="rId22"/>
    <p:sldId id="309" r:id="rId23"/>
    <p:sldId id="298" r:id="rId24"/>
    <p:sldId id="310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84229" autoAdjust="0"/>
  </p:normalViewPr>
  <p:slideViewPr>
    <p:cSldViewPr>
      <p:cViewPr>
        <p:scale>
          <a:sx n="60" d="100"/>
          <a:sy n="60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>
        <c:manualLayout>
          <c:layoutTarget val="inner"/>
          <c:xMode val="edge"/>
          <c:yMode val="edge"/>
          <c:x val="0.28407403781834834"/>
          <c:y val="9.7221481324785947E-2"/>
          <c:w val="0.428398702407562"/>
          <c:h val="0.724507482042179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92-43DC-933D-EF45F41FC4BB}"/>
              </c:ext>
            </c:extLst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92-43DC-933D-EF45F41FC4BB}"/>
              </c:ext>
            </c:extLst>
          </c:dPt>
          <c:dLbls>
            <c:dLbl>
              <c:idx val="0"/>
              <c:layout>
                <c:manualLayout>
                  <c:x val="-4.4011859628657527E-4"/>
                  <c:y val="7.705307789233603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Нет(n-42)</c:v>
                </c:pt>
                <c:pt idx="1">
                  <c:v>Да (n -467)</c:v>
                </c:pt>
                <c:pt idx="2">
                  <c:v>Не приняли решение (n- 4)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8.2000000000000003E-2</c:v>
                </c:pt>
                <c:pt idx="1">
                  <c:v>0.91</c:v>
                </c:pt>
                <c:pt idx="2">
                  <c:v>8.0000000000000227E-3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2-43DC-933D-EF45F41FC4BB}"/>
            </c:ext>
          </c:extLst>
        </c:ser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600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36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собирались кормить, </a:t>
            </a:r>
            <a:r>
              <a:rPr lang="ru-RU" sz="3600" baseline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до какого возраста?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7469135802469141"/>
          <c:y val="0"/>
        </c:manualLayout>
      </c:layout>
    </c:title>
    <c:plotArea>
      <c:layout>
        <c:manualLayout>
          <c:layoutTarget val="inner"/>
          <c:xMode val="edge"/>
          <c:yMode val="edge"/>
          <c:x val="1.6975308641975419E-2"/>
          <c:y val="0.15594343819376855"/>
          <c:w val="0.96604938271604934"/>
          <c:h val="0.7056107752399020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dPt>
            <c:idx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DB-4FA1-B8A4-35C394145ED9}"/>
              </c:ext>
            </c:extLst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DB-4FA1-B8A4-35C394145ED9}"/>
              </c:ext>
            </c:extLst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DB-4FA1-B8A4-35C394145ED9}"/>
              </c:ext>
            </c:extLst>
          </c:dPt>
          <c:dLbls>
            <c:dLbl>
              <c:idx val="0"/>
              <c:layout>
                <c:manualLayout>
                  <c:x val="9.104938271604956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6.9444444444444503E-2"/>
                  <c:y val="-2.434142548370923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не собирались кормить</c:v>
                </c:pt>
                <c:pt idx="2">
                  <c:v>до года</c:v>
                </c:pt>
                <c:pt idx="3">
                  <c:v>больше года</c:v>
                </c:pt>
                <c:pt idx="4">
                  <c:v>не знали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%">
                  <c:v>9.0000000000000024E-2</c:v>
                </c:pt>
                <c:pt idx="2" formatCode="0.00%">
                  <c:v>0.50700000000000001</c:v>
                </c:pt>
                <c:pt idx="3" formatCode="0.00%">
                  <c:v>0.36800000000000038</c:v>
                </c:pt>
                <c:pt idx="4" formatCode="0.00%">
                  <c:v>3.500000000000001E-2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DB-4FA1-B8A4-35C394145ED9}"/>
            </c:ext>
          </c:extLst>
        </c:ser>
        <c:dLbls>
          <c:showVal val="1"/>
        </c:dLbls>
        <c:overlap val="100"/>
        <c:axId val="108819968"/>
        <c:axId val="108821504"/>
      </c:barChart>
      <c:catAx>
        <c:axId val="108819968"/>
        <c:scaling>
          <c:orientation val="minMax"/>
        </c:scaling>
        <c:axPos val="l"/>
        <c:numFmt formatCode="General" sourceLinked="0"/>
        <c:majorTickMark val="none"/>
        <c:tickLblPos val="nextTo"/>
        <c:crossAx val="108821504"/>
        <c:crosses val="autoZero"/>
        <c:auto val="1"/>
        <c:lblAlgn val="ctr"/>
        <c:lblOffset val="100"/>
      </c:catAx>
      <c:valAx>
        <c:axId val="108821504"/>
        <c:scaling>
          <c:orientation val="minMax"/>
        </c:scaling>
        <c:delete val="1"/>
        <c:axPos val="b"/>
        <c:numFmt formatCode="0.00%" sourceLinked="1"/>
        <c:tickLblPos val="none"/>
        <c:crossAx val="108819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F0"/>
              </a:solidFill>
            </c:spPr>
          </c:dPt>
          <c:dPt>
            <c:idx val="10"/>
            <c:spPr>
              <a:solidFill>
                <a:srgbClr val="002060"/>
              </a:solidFill>
            </c:spPr>
          </c:dPt>
          <c:dPt>
            <c:idx val="11"/>
            <c:spPr>
              <a:solidFill>
                <a:srgbClr val="7030A0"/>
              </a:solidFill>
            </c:spPr>
          </c:dPt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НИИ Мед.Проб.Севера</c:v>
                </c:pt>
                <c:pt idx="1">
                  <c:v>КГБУЗ "КМДБ №4"</c:v>
                </c:pt>
                <c:pt idx="2">
                  <c:v>КГБУЗ «КМДКБ №1»</c:v>
                </c:pt>
                <c:pt idx="3">
                  <c:v>КГБУЗ КГДП №3</c:v>
                </c:pt>
                <c:pt idx="4">
                  <c:v>КГБУЗ КГДП №1</c:v>
                </c:pt>
                <c:pt idx="5">
                  <c:v>КГБУЗ КГДП №2 </c:v>
                </c:pt>
                <c:pt idx="6">
                  <c:v>МБУЗ «ГДП № 4»</c:v>
                </c:pt>
                <c:pt idx="7">
                  <c:v>КГБУЗ ККДБ </c:v>
                </c:pt>
                <c:pt idx="8">
                  <c:v>КГБУЗ КГДБ №8</c:v>
                </c:pt>
                <c:pt idx="9">
                  <c:v>КГБУЗ КМДКБ №5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0.15400000000000022</c:v>
                </c:pt>
                <c:pt idx="1">
                  <c:v>7.5999999999999998E-2</c:v>
                </c:pt>
                <c:pt idx="2">
                  <c:v>8.6000000000000021E-2</c:v>
                </c:pt>
                <c:pt idx="3">
                  <c:v>0.3790000000000005</c:v>
                </c:pt>
                <c:pt idx="4">
                  <c:v>4.5000000000000012E-2</c:v>
                </c:pt>
                <c:pt idx="5">
                  <c:v>2.1999999999999999E-2</c:v>
                </c:pt>
                <c:pt idx="6">
                  <c:v>0.13100000000000001</c:v>
                </c:pt>
                <c:pt idx="7">
                  <c:v>3.6999999999999998E-2</c:v>
                </c:pt>
                <c:pt idx="8">
                  <c:v>3.6999999999999998E-2</c:v>
                </c:pt>
                <c:pt idx="9">
                  <c:v>3.3000000000000002E-2</c:v>
                </c:pt>
              </c:numCache>
            </c:numRef>
          </c:val>
        </c:ser>
        <c:axId val="109097728"/>
        <c:axId val="109099264"/>
      </c:barChart>
      <c:catAx>
        <c:axId val="109097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9099264"/>
        <c:crosses val="autoZero"/>
        <c:auto val="1"/>
        <c:lblAlgn val="ctr"/>
        <c:lblOffset val="100"/>
      </c:catAx>
      <c:valAx>
        <c:axId val="109099264"/>
        <c:scaling>
          <c:orientation val="minMax"/>
        </c:scaling>
        <c:axPos val="l"/>
        <c:majorGridlines/>
        <c:numFmt formatCode="0.0%" sourceLinked="0"/>
        <c:tickLblPos val="nextTo"/>
        <c:crossAx val="109097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поддерживалось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0.52200000000000002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57-49C3-9FA9-746F2414B1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Беседы о технологии преодоления лактац. Кризов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0.17900000000000021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57-49C3-9FA9-746F2414B1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Беседы вреде пустышки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0.20900000000000021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57-49C3-9FA9-746F2414B1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Рекомендации по свободному кормлению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0.34700000000000031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57-49C3-9FA9-746F2414B1F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Советы по увелич.выработки молока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0.42400000000000032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57-49C3-9FA9-746F2414B1F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Наблюдение за кормлением грудью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0.35500000000000032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57-49C3-9FA9-746F2414B1F9}"/>
            </c:ext>
          </c:extLst>
        </c:ser>
        <c:axId val="108298624"/>
        <c:axId val="108300160"/>
      </c:barChart>
      <c:catAx>
        <c:axId val="108298624"/>
        <c:scaling>
          <c:orientation val="minMax"/>
        </c:scaling>
        <c:axPos val="l"/>
        <c:numFmt formatCode="General" sourceLinked="1"/>
        <c:tickLblPos val="nextTo"/>
        <c:crossAx val="108300160"/>
        <c:crosses val="autoZero"/>
        <c:auto val="1"/>
        <c:lblAlgn val="ctr"/>
        <c:lblOffset val="100"/>
      </c:catAx>
      <c:valAx>
        <c:axId val="108300160"/>
        <c:scaling>
          <c:orientation val="minMax"/>
        </c:scaling>
        <c:axPos val="b"/>
        <c:majorGridlines/>
        <c:numFmt formatCode="0.0%" sourceLinked="0"/>
        <c:tickLblPos val="nextTo"/>
        <c:crossAx val="108298624"/>
        <c:crosses val="autoZero"/>
        <c:crossBetween val="between"/>
      </c:valAx>
    </c:plotArea>
    <c:legend>
      <c:legendPos val="r"/>
      <c:legendEntry>
        <c:idx val="6"/>
        <c:delete val="1"/>
      </c:legendEntry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поддерживалось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8AD-49E3-B039-B76673A4B2B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0.3790000000000005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AD-49E3-B039-B76673A4B2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Рекомендации пр увел.выраб.ГМ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AD-49E3-B039-B76673A4B2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Докармливали ИС 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0.34500000000000008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AD-49E3-B039-B76673A4B2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Кормление по режиму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AD-49E3-B039-B76673A4B2BF}"/>
            </c:ext>
          </c:extLst>
        </c:ser>
        <c:axId val="109543808"/>
        <c:axId val="109545344"/>
      </c:barChart>
      <c:catAx>
        <c:axId val="109543808"/>
        <c:scaling>
          <c:orientation val="minMax"/>
        </c:scaling>
        <c:axPos val="l"/>
        <c:numFmt formatCode="General" sourceLinked="1"/>
        <c:tickLblPos val="nextTo"/>
        <c:crossAx val="109545344"/>
        <c:crosses val="autoZero"/>
        <c:auto val="1"/>
        <c:lblAlgn val="ctr"/>
        <c:lblOffset val="100"/>
      </c:catAx>
      <c:valAx>
        <c:axId val="109545344"/>
        <c:scaling>
          <c:orientation val="minMax"/>
        </c:scaling>
        <c:axPos val="b"/>
        <c:majorGridlines/>
        <c:numFmt formatCode="0.0%" sourceLinked="0"/>
        <c:tickLblPos val="nextTo"/>
        <c:crossAx val="109543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причины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5-444C-846B-8F3FA04F6D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Заболевания матери</c:v>
                </c:pt>
              </c:strCache>
            </c:strRef>
          </c:tx>
          <c:dLbls>
            <c:dLbl>
              <c:idx val="0"/>
              <c:layout>
                <c:manualLayout>
                  <c:x val="-3.2552405475022063E-3"/>
                  <c:y val="1.1555100842858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45-444C-846B-8F3FA04F6D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Заболевания ребенка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5.1000000000000004E-2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45-444C-846B-8F3FA04F6D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Прием медикаментов матерью</c:v>
                </c:pt>
              </c:strCache>
            </c:strRef>
          </c:tx>
          <c:dLbls>
            <c:dLbl>
              <c:idx val="0"/>
              <c:layout>
                <c:manualLayout>
                  <c:x val="-3.2966222859973243E-3"/>
                  <c:y val="-4.58102057924299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0.10600000000000002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45-444C-846B-8F3FA04F6D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Отказ ребенка</c:v>
                </c:pt>
              </c:strCache>
            </c:strRef>
          </c:tx>
          <c:dLbls>
            <c:dLbl>
              <c:idx val="0"/>
              <c:layout>
                <c:manualLayout>
                  <c:x val="2.0157657552522202E-3"/>
                  <c:y val="1.435785741882696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5-444C-846B-8F3FA04F6D7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45-444C-846B-8F3FA04F6D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Частое беспокойство ребенка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745-444C-846B-8F3FA04F6D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"Мало молока"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Причина прекращения ГВ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0.41700000000000031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745-444C-846B-8F3FA04F6D7A}"/>
            </c:ext>
          </c:extLst>
        </c:ser>
        <c:axId val="109683072"/>
        <c:axId val="109684608"/>
      </c:barChart>
      <c:catAx>
        <c:axId val="109683072"/>
        <c:scaling>
          <c:orientation val="minMax"/>
        </c:scaling>
        <c:delete val="1"/>
        <c:axPos val="l"/>
        <c:numFmt formatCode="General" sourceLinked="0"/>
        <c:tickLblPos val="none"/>
        <c:crossAx val="109684608"/>
        <c:crosses val="autoZero"/>
        <c:auto val="1"/>
        <c:lblAlgn val="ctr"/>
        <c:lblOffset val="100"/>
      </c:catAx>
      <c:valAx>
        <c:axId val="109684608"/>
        <c:scaling>
          <c:orientation val="minMax"/>
        </c:scaling>
        <c:axPos val="b"/>
        <c:majorGridlines/>
        <c:numFmt formatCode="0.0%" sourceLinked="0"/>
        <c:tickLblPos val="nextTo"/>
        <c:crossAx val="10968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41197663378405"/>
          <c:y val="7.4300616681065398E-2"/>
          <c:w val="0.28789319860818424"/>
          <c:h val="0.8965160587463737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 3-х мес.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0.10100000000000002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6-45F3-B34B-B3CA63596F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2-х мес.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6-45F3-B34B-B3CA63596F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1-го мес.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0.27800000000000002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A6-45F3-B34B-B3CA63596F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рождения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 какого возраста ребенок сосет пустышку? 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6-45F3-B34B-B3CA63596F3A}"/>
            </c:ext>
          </c:extLst>
        </c:ser>
        <c:axId val="109775872"/>
        <c:axId val="109794048"/>
      </c:barChart>
      <c:catAx>
        <c:axId val="109775872"/>
        <c:scaling>
          <c:orientation val="minMax"/>
        </c:scaling>
        <c:delete val="1"/>
        <c:axPos val="l"/>
        <c:numFmt formatCode="General" sourceLinked="0"/>
        <c:tickLblPos val="none"/>
        <c:crossAx val="109794048"/>
        <c:crosses val="autoZero"/>
        <c:auto val="1"/>
        <c:lblAlgn val="ctr"/>
        <c:lblOffset val="100"/>
      </c:catAx>
      <c:valAx>
        <c:axId val="109794048"/>
        <c:scaling>
          <c:orientation val="minMax"/>
        </c:scaling>
        <c:axPos val="b"/>
        <c:majorGridlines/>
        <c:numFmt formatCode="0.0%" sourceLinked="0"/>
        <c:tickLblPos val="nextTo"/>
        <c:crossAx val="109775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>
        <c:manualLayout>
          <c:layoutTarget val="inner"/>
          <c:xMode val="edge"/>
          <c:yMode val="edge"/>
          <c:x val="0.13633497375328082"/>
          <c:y val="6.558587598425196E-2"/>
          <c:w val="0.55556610892388447"/>
          <c:h val="0.8940184547244094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Подруга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8-4065-812C-C1800A0336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Матери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9.4000000000000028E-2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08-4065-812C-C1800A0336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Родственники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08-4065-812C-C1800A0336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Врач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08-4065-812C-C1800A03360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М/сестра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08-4065-812C-C1800A03360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Интернет</c:v>
                </c:pt>
              </c:strCache>
            </c:strRef>
          </c:tx>
          <c:dLbls>
            <c:dLbl>
              <c:idx val="0"/>
              <c:layout>
                <c:manualLayout>
                  <c:x val="5.4927374765585527E-2"/>
                  <c:y val="-5.946273858380599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8.3000000000000046E-2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08-4065-812C-C1800A03360F}"/>
            </c:ext>
          </c:extLst>
        </c:ser>
        <c:axId val="110148224"/>
        <c:axId val="110166400"/>
      </c:barChart>
      <c:catAx>
        <c:axId val="110148224"/>
        <c:scaling>
          <c:orientation val="minMax"/>
        </c:scaling>
        <c:axPos val="l"/>
        <c:numFmt formatCode="General" sourceLinked="1"/>
        <c:tickLblPos val="nextTo"/>
        <c:crossAx val="110166400"/>
        <c:crosses val="autoZero"/>
        <c:auto val="1"/>
        <c:lblAlgn val="ctr"/>
        <c:lblOffset val="100"/>
      </c:catAx>
      <c:valAx>
        <c:axId val="110166400"/>
        <c:scaling>
          <c:orientation val="minMax"/>
        </c:scaling>
        <c:axPos val="b"/>
        <c:majorGridlines/>
        <c:numFmt formatCode="0.0%" sourceLinked="0"/>
        <c:tickLblPos val="nextTo"/>
        <c:crossAx val="1101482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0.54196</cdr:x>
      <cdr:y>0.70874</cdr:y>
    </cdr:from>
    <cdr:to>
      <cdr:x>0.69682</cdr:x>
      <cdr:y>0.80025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32448" y="2880320"/>
          <a:ext cx="1152244" cy="3718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35AE-716B-4A4A-ADDF-09698234EC0A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7980-0076-4585-9365-7D4CE527A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4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Одной из причин отказа ребенка от груди – является «пустышка». </a:t>
            </a:r>
            <a:r>
              <a:rPr lang="ru-RU" dirty="0" smtClean="0"/>
              <a:t>54% </a:t>
            </a:r>
            <a:r>
              <a:rPr lang="ru-RU" dirty="0"/>
              <a:t>- детей рано начали сосать пустышку. Участковая педиатрическая сеть не информирует о вреде пустышки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всех руководствах, изданиях, научных и популярных в прекращении ГВ обвиняются матери. Но как вы видели на первых слайдах</a:t>
            </a:r>
            <a:r>
              <a:rPr lang="ru-RU" baseline="0" dirty="0" smtClean="0"/>
              <a:t> почти 90% матерей собирались кормить грудью, а из них почти 80% до 1 года и более. Следовательно когда они столкнулись с первыми трудностями то им своевременно не была оказана проф. Помощь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Но, на этом заседании были затронуты вопросы</a:t>
            </a:r>
            <a:r>
              <a:rPr lang="ru-RU" baseline="0" dirty="0" smtClean="0"/>
              <a:t> грудного вскармливания. В частности его доступности, продолжительности и </a:t>
            </a:r>
            <a:r>
              <a:rPr lang="ru-RU" baseline="0" dirty="0" err="1" smtClean="0"/>
              <a:t>др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10 пункту. Мы считаем, что отдельными и даже регулярными компаниями вопрос о доступности, продолжительности ГВ</a:t>
            </a:r>
            <a:r>
              <a:rPr lang="ru-RU" baseline="0" dirty="0" smtClean="0"/>
              <a:t> ни отдельных образованиях ни в РФ в целом не решить.</a:t>
            </a:r>
          </a:p>
          <a:p>
            <a:r>
              <a:rPr lang="ru-RU" baseline="0" dirty="0" smtClean="0"/>
              <a:t>№. Пункт замечательное предложение, но обучение должно проводится профессионалами практиками , а не теоретиками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Большое число интервьюированных нами женщин (9,5%) не собиралось кормить грудью. Это достаточно большое число. Прежде всего эти женщины не знают преимуществ ГВ для ребенка и для кормящей женщины. И не знают отрицательного влияния на развитие ребенка находящегося на ИВ.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8,% это женщины не уверенные в свой способности выкормить ребенка грудью. Это наша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11195-0B00-4B68-8439-6FAC3CB382A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Болезни матери и прием медикаментов матерью, чаще всего не является причиной/условием прекращения лактации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7980-0076-4585-9365-7D4CE527A6F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8208912" cy="461913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Делаем ли мы то, что декларируем ? :</a:t>
            </a:r>
            <a:b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причин раннего </a:t>
            </a:r>
            <a:b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прекращения грудного вскармливания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1600" b="1" dirty="0" smtClean="0">
                <a:latin typeface="+mj-lt"/>
                <a:cs typeface="Times New Roman" pitchFamily="18" charset="0"/>
              </a:rPr>
              <a:t>Красноярский государственный медицинский университет им. проф. В.Ф. </a:t>
            </a:r>
            <a:r>
              <a:rPr lang="ru-RU" altLang="ru-RU" sz="1600" b="1" dirty="0" err="1" smtClean="0">
                <a:latin typeface="+mj-lt"/>
                <a:cs typeface="Times New Roman" pitchFamily="18" charset="0"/>
              </a:rPr>
              <a:t>Войно-Ясенецкого</a:t>
            </a:r>
            <a:endParaRPr lang="ru-RU" altLang="ru-RU" sz="16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+mj-lt"/>
              </a:rPr>
              <a:t>Кафедра поликлинической педиатрии и пропедевтики детских болезней с курсом ПО</a:t>
            </a: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 Научные руководители: к.м.н., доц. Фурцев В.И., к.м.н., доц. </a:t>
            </a:r>
            <a:r>
              <a:rPr lang="ru-RU" dirty="0" err="1" smtClean="0">
                <a:latin typeface="+mj-lt"/>
              </a:rPr>
              <a:t>Гордиец</a:t>
            </a:r>
            <a:r>
              <a:rPr lang="ru-RU" dirty="0" smtClean="0">
                <a:latin typeface="+mj-lt"/>
              </a:rPr>
              <a:t>. А.В. </a:t>
            </a:r>
            <a:endParaRPr lang="ru-RU" alt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5589240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+mj-lt"/>
                <a:cs typeface="Times New Roman" pitchFamily="18" charset="0"/>
              </a:rPr>
              <a:t>Выполнили</a:t>
            </a:r>
            <a:r>
              <a:rPr lang="en-US" altLang="ru-RU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+mj-lt"/>
                <a:cs typeface="Times New Roman" pitchFamily="18" charset="0"/>
              </a:rPr>
              <a:t>: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Конончук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Айгуль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Андреевна (509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); Мирзоева Фатима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Ильгар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кызы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  (509 </a:t>
            </a:r>
            <a:r>
              <a:rPr lang="ru-RU" altLang="ru-RU" sz="1600" b="1" dirty="0" err="1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пед</a:t>
            </a:r>
            <a:r>
              <a:rPr lang="ru-RU" altLang="ru-RU" sz="1600" b="1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).</a:t>
            </a:r>
            <a:endParaRPr lang="ru-RU" altLang="ru-RU" sz="16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8130" name="Picture 2" descr="https://im0-tub-ru.yandex.net/i?id=d929ff93abde151b1ade266e8669a100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2924" y="2564904"/>
            <a:ext cx="1251564" cy="2448272"/>
          </a:xfrm>
          <a:prstGeom prst="rect">
            <a:avLst/>
          </a:prstGeom>
          <a:noFill/>
        </p:spPr>
      </p:pic>
      <p:pic>
        <p:nvPicPr>
          <p:cNvPr id="7" name="photo" descr="http://krasgmu.ru/sys/files/content_attach/1393405518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1403648" cy="13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pp.userapi.com/c626930/v626930274/2eca5/pGSockjXQU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88640"/>
            <a:ext cx="1691680" cy="1628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6309320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+mj-lt"/>
                <a:cs typeface="Times New Roman" pitchFamily="18" charset="0"/>
              </a:rPr>
              <a:t> Красноярск, 2017г.</a:t>
            </a:r>
            <a:endParaRPr lang="ru-RU" dirty="0">
              <a:latin typeface="+mj-lt"/>
            </a:endParaRPr>
          </a:p>
        </p:txBody>
      </p:sp>
      <p:pic>
        <p:nvPicPr>
          <p:cNvPr id="13" name="Рисунок 12" descr="logo_centr_grud_vskarml_black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332656"/>
            <a:ext cx="1240536" cy="12496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09320" cy="10527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Анкета </a:t>
            </a:r>
          </a:p>
        </p:txBody>
      </p:sp>
      <p:pic>
        <p:nvPicPr>
          <p:cNvPr id="17410" name="Picture 2" descr="http://lechenie-rebenka.ru/images/grudnoj-rebenok-soset-palec_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25812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4211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Материалы и методы исследования:</a:t>
            </a:r>
          </a:p>
          <a:p>
            <a:pPr marL="514350" indent="-514350">
              <a:buAutoNum type="arabicPeriod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Анкетирование  женщин в поликлиниках г. Красноярска (</a:t>
            </a:r>
            <a:r>
              <a:rPr lang="en-US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n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=513);</a:t>
            </a:r>
          </a:p>
          <a:p>
            <a:pPr marL="514350" indent="-514350">
              <a:buAutoNum type="arabicPeriod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Обработка статистических</a:t>
            </a:r>
          </a:p>
          <a:p>
            <a:pPr marL="514350" indent="-51435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данных методом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хи-квадрат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17693"/>
            <a:ext cx="4680520" cy="6740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Анкета заполняется на детей перового года жизни, прекративших получать ГВ до 3 мес. или не получавших его совсем.</a:t>
            </a:r>
          </a:p>
          <a:p>
            <a:r>
              <a:rPr lang="ru-RU" sz="1200" dirty="0" smtClean="0"/>
              <a:t> 1.На котором месяце жизни ребенка Вы прекратили кормить грудью? ………. </a:t>
            </a:r>
          </a:p>
          <a:p>
            <a:pPr lvl="0"/>
            <a:r>
              <a:rPr lang="ru-RU" sz="1200" dirty="0" smtClean="0"/>
              <a:t>2.Во время беременности Вы собирались кормить грудью? Да, Нет</a:t>
            </a:r>
          </a:p>
          <a:p>
            <a:pPr lvl="0"/>
            <a:r>
              <a:rPr lang="ru-RU" sz="1200" dirty="0" smtClean="0"/>
              <a:t>3.Если да, то до какого возраста? ……</a:t>
            </a:r>
          </a:p>
          <a:p>
            <a:pPr lvl="0"/>
            <a:r>
              <a:rPr lang="ru-RU" sz="1200" dirty="0" smtClean="0"/>
              <a:t>4.В РД №…./ПЦ ребенок получал докорм ИС  Да, Нет</a:t>
            </a:r>
          </a:p>
          <a:p>
            <a:pPr lvl="0"/>
            <a:r>
              <a:rPr lang="ru-RU" sz="1200" dirty="0" smtClean="0"/>
              <a:t>5.Первое кормление ребенка в РД №…./ПЦ : </a:t>
            </a:r>
            <a:r>
              <a:rPr lang="ru-RU" sz="1200" dirty="0" err="1" smtClean="0"/>
              <a:t>Мололзиво</a:t>
            </a:r>
            <a:r>
              <a:rPr lang="ru-RU" sz="1200" dirty="0" smtClean="0"/>
              <a:t>/, ИС (подчеркнуть)</a:t>
            </a:r>
          </a:p>
          <a:p>
            <a:pPr lvl="0"/>
            <a:r>
              <a:rPr lang="ru-RU" sz="1200" dirty="0" smtClean="0"/>
              <a:t>6.Что, по Вашему мнению, послужило причиной прекращения грудного вскармливания: мало молока, частое беспокойство ребенка, болезни матери ( по возможности указать какая болезнь, болезни ребенка ,прием медикаментов матерью (указать каких), отказ ребенка,   другие ?</a:t>
            </a:r>
          </a:p>
          <a:p>
            <a:pPr lvl="0"/>
            <a:r>
              <a:rPr lang="ru-RU" sz="1200" dirty="0" smtClean="0"/>
              <a:t>7.С какого возраста ребенок сосет пустышку</a:t>
            </a:r>
          </a:p>
          <a:p>
            <a:pPr lvl="0"/>
            <a:r>
              <a:rPr lang="ru-RU" sz="1200" dirty="0" smtClean="0"/>
              <a:t>8.С какого возраста ребенок стал получать докорм ИС ……..</a:t>
            </a:r>
          </a:p>
          <a:p>
            <a:pPr lvl="0"/>
            <a:r>
              <a:rPr lang="ru-RU" sz="1200" dirty="0" smtClean="0"/>
              <a:t> 9.Кто дал совет по </a:t>
            </a:r>
            <a:r>
              <a:rPr lang="ru-RU" sz="1200" dirty="0" err="1" smtClean="0"/>
              <a:t>докармливанию</a:t>
            </a:r>
            <a:r>
              <a:rPr lang="ru-RU" sz="1200" dirty="0" smtClean="0"/>
              <a:t>/кормлению искусственной смесью (подруги, матери, Родственники, врач, м/сестра, интернет)</a:t>
            </a:r>
          </a:p>
          <a:p>
            <a:r>
              <a:rPr lang="ru-RU" sz="1200" dirty="0" smtClean="0"/>
              <a:t>10. В роддоме № …./ПЦ оказывалась  практическая помощь по ГВ(выкладывание новорожденного на живот, совместное пребывание с которых суток …., в прикладывании к груди, показали как сцеживать грудное молоко (</a:t>
            </a:r>
            <a:r>
              <a:rPr lang="ru-RU" sz="1200" i="1" dirty="0" smtClean="0"/>
              <a:t>подчеркнуть); не оказывалась </a:t>
            </a:r>
            <a:endParaRPr lang="ru-RU" sz="1200" dirty="0" smtClean="0"/>
          </a:p>
          <a:p>
            <a:r>
              <a:rPr lang="ru-RU" sz="1200" dirty="0" smtClean="0"/>
              <a:t>11. Поддерживалось ли ГВ на педиатрическом участке (наблюдение за кормлением грудью, советы по увеличению выработки молока, рекомендации по свободному кормлению, о вреде пустышки, о технологии преодоления лактационных кризов </a:t>
            </a:r>
            <a:r>
              <a:rPr lang="ru-RU" sz="1200" i="1" dirty="0" smtClean="0"/>
              <a:t>(подчеркнуть); не оказывалась</a:t>
            </a:r>
            <a:endParaRPr lang="ru-RU" sz="1200" dirty="0" smtClean="0"/>
          </a:p>
          <a:p>
            <a:r>
              <a:rPr lang="ru-RU" sz="1200" dirty="0" smtClean="0"/>
              <a:t>12. Из роддома/ПЦ выписан домой или в больницу? (</a:t>
            </a:r>
            <a:r>
              <a:rPr lang="ru-RU" sz="1200" i="1" dirty="0" smtClean="0"/>
              <a:t>подчеркнуть)</a:t>
            </a:r>
            <a:endParaRPr lang="ru-RU" sz="1200" dirty="0" smtClean="0"/>
          </a:p>
          <a:p>
            <a:r>
              <a:rPr lang="ru-RU" sz="1200" dirty="0" smtClean="0"/>
              <a:t>13. Если в больницу, то поддерживалось ли там ГВ? (кормление по требованию, по режиму, докармливали искусственной смесью, рекомендации по увеличению выработки грудного молока </a:t>
            </a:r>
            <a:r>
              <a:rPr lang="ru-RU" sz="1200" i="1" dirty="0" smtClean="0"/>
              <a:t>(подчеркнуть); не поддерживалось.</a:t>
            </a:r>
            <a:endParaRPr lang="ru-RU" sz="1200" dirty="0" smtClean="0"/>
          </a:p>
          <a:p>
            <a:r>
              <a:rPr lang="ru-RU" sz="1200" dirty="0" smtClean="0"/>
              <a:t>Контактный телефон (если не возражает)</a:t>
            </a:r>
          </a:p>
          <a:p>
            <a:r>
              <a:rPr lang="ru-RU" sz="1200" dirty="0" smtClean="0"/>
              <a:t>Телефон горячей линии центра ГВ 2716824, </a:t>
            </a:r>
            <a:r>
              <a:rPr lang="ru-RU" sz="1200" dirty="0" err="1" smtClean="0"/>
              <a:t>ул</a:t>
            </a:r>
            <a:r>
              <a:rPr lang="ru-RU" sz="1200" dirty="0" smtClean="0"/>
              <a:t> Урванцева 30а, </a:t>
            </a:r>
            <a:r>
              <a:rPr lang="ru-RU" sz="1200" dirty="0" err="1" smtClean="0"/>
              <a:t>каб</a:t>
            </a:r>
            <a:r>
              <a:rPr lang="ru-RU" sz="1200" dirty="0" smtClean="0"/>
              <a:t> 4-37а</a:t>
            </a:r>
          </a:p>
          <a:p>
            <a:r>
              <a:rPr lang="ru-RU" sz="1200" dirty="0" smtClean="0"/>
              <a:t>Спасибо!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Дизайн исследования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536" y="1268760"/>
            <a:ext cx="84963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latin typeface="+mj-lt"/>
                <a:cs typeface="Times New Roman" pitchFamily="18" charset="0"/>
              </a:rPr>
              <a:t>Анкетирование женщин в детских больницах/поликлиниках г. Красноярска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 (n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= 513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: </a:t>
            </a:r>
            <a:r>
              <a:rPr lang="ru-RU" sz="2000" b="1" dirty="0" smtClean="0">
                <a:latin typeface="+mj-lt"/>
              </a:rPr>
              <a:t>НИИ МПС, КГБУЗ: «КМДБ №4», «КМДКБ №1»,  КГДП №3, КГДП №1,  КГДП №2, «ГДП № 4», КМДКБ №5, ККДБ , КГДБ №8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2708920"/>
            <a:ext cx="392417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+mj-lt"/>
                <a:cs typeface="Times New Roman" pitchFamily="18" charset="0"/>
              </a:rPr>
              <a:t>1 группа контрольная (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n=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42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– женщины, 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которые во время беременности не собирались кормить грудью. 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644008" y="2708920"/>
            <a:ext cx="417671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latin typeface="+mj-lt"/>
                <a:cs typeface="Times New Roman" pitchFamily="18" charset="0"/>
              </a:rPr>
              <a:t>2 группа исследуемая (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n=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467</a:t>
            </a:r>
            <a:r>
              <a:rPr lang="en-US" altLang="ru-RU" sz="2000" b="1" dirty="0" smtClean="0">
                <a:latin typeface="+mj-lt"/>
                <a:cs typeface="Times New Roman" pitchFamily="18" charset="0"/>
              </a:rPr>
              <a:t>)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+mj-lt"/>
                <a:cs typeface="Times New Roman" pitchFamily="18" charset="0"/>
              </a:rPr>
              <a:t>– женщины, которые </a:t>
            </a:r>
            <a:r>
              <a:rPr lang="ru-RU" altLang="ru-RU" sz="2000" b="1" dirty="0" smtClean="0">
                <a:latin typeface="+mj-lt"/>
                <a:cs typeface="Times New Roman" pitchFamily="18" charset="0"/>
              </a:rPr>
              <a:t>во время беременности собирались кормить грудью.</a:t>
            </a:r>
            <a:endParaRPr lang="ru-RU" alt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373216"/>
            <a:ext cx="691356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  <a:cs typeface="Times New Roman" pitchFamily="18" charset="0"/>
              </a:rPr>
              <a:t>Обработка данных с использованием статистической программы SPSS </a:t>
            </a:r>
            <a:r>
              <a:rPr lang="en-US" sz="2000" b="1" dirty="0">
                <a:latin typeface="+mj-lt"/>
                <a:cs typeface="Times New Roman" pitchFamily="18" charset="0"/>
              </a:rPr>
              <a:t>Statistics </a:t>
            </a:r>
            <a:r>
              <a:rPr lang="ru-RU" sz="2000" b="1" dirty="0">
                <a:latin typeface="+mj-lt"/>
                <a:cs typeface="Times New Roman" pitchFamily="18" charset="0"/>
              </a:rPr>
              <a:t>2</a:t>
            </a:r>
            <a:r>
              <a:rPr lang="en-US" sz="2000" b="1" dirty="0">
                <a:latin typeface="+mj-lt"/>
                <a:cs typeface="Times New Roman" pitchFamily="18" charset="0"/>
              </a:rPr>
              <a:t>0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6237312"/>
            <a:ext cx="87129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Разработка брошюр о преимуществах грудного вскармливания для женщин</a:t>
            </a:r>
            <a:endParaRPr lang="ru-RU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92696"/>
            <a:ext cx="8496944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Изучение литературы по теме научной работы </a:t>
            </a:r>
            <a:endParaRPr lang="ru-RU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221088"/>
            <a:ext cx="5616624" cy="1015663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3 группа (</a:t>
            </a:r>
            <a:r>
              <a:rPr lang="en-US" sz="2000" b="1" dirty="0" smtClean="0">
                <a:latin typeface="+mj-lt"/>
              </a:rPr>
              <a:t>n= </a:t>
            </a:r>
            <a:r>
              <a:rPr lang="ru-RU" sz="2000" b="1" dirty="0" smtClean="0">
                <a:latin typeface="+mj-lt"/>
              </a:rPr>
              <a:t>4</a:t>
            </a:r>
            <a:r>
              <a:rPr lang="en-US" sz="2000" b="1" dirty="0" smtClean="0">
                <a:latin typeface="+mj-lt"/>
              </a:rPr>
              <a:t>) – </a:t>
            </a:r>
            <a:r>
              <a:rPr lang="ru-RU" sz="2000" b="1" dirty="0" smtClean="0">
                <a:latin typeface="+mj-lt"/>
              </a:rPr>
              <a:t>женщины, которые во время беременности не приняли решение по поводу грудного вскармливания.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s7053.userapi.com/c604721/v604721609/3a7cb/NAWz-R-YX6M.jpg"/>
          <p:cNvPicPr>
            <a:picLocks noChangeAspect="1" noChangeArrowheads="1"/>
          </p:cNvPicPr>
          <p:nvPr/>
        </p:nvPicPr>
        <p:blipFill>
          <a:blip r:embed="rId3" cstate="print"/>
          <a:srcRect l="46523"/>
          <a:stretch>
            <a:fillRect/>
          </a:stretch>
        </p:blipFill>
        <p:spPr bwMode="auto">
          <a:xfrm flipH="1">
            <a:off x="323528" y="3068960"/>
            <a:ext cx="2232248" cy="2446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беременности собирались ли Вы кормить грудью? 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355160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4" name="Picture 2" descr="https://cs7053.userapi.com/c604721/v604721609/3a7d2/BbrReEGzFhU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780928"/>
            <a:ext cx="3456383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378904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3995936" y="2132856"/>
            <a:ext cx="273630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916832"/>
            <a:ext cx="90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82,1</a:t>
            </a:r>
            <a:r>
              <a:rPr lang="ru-RU" dirty="0"/>
              <a:t>%</a:t>
            </a:r>
          </a:p>
        </p:txBody>
      </p:sp>
      <p:pic>
        <p:nvPicPr>
          <p:cNvPr id="8" name="Рисунок 7" descr="575e839b4331a-768x5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373216"/>
            <a:ext cx="1907704" cy="1274287"/>
          </a:xfrm>
          <a:prstGeom prst="rect">
            <a:avLst/>
          </a:prstGeom>
        </p:spPr>
      </p:pic>
      <p:pic>
        <p:nvPicPr>
          <p:cNvPr id="9" name="Рисунок 8" descr="breastfeeding1-209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4797152"/>
            <a:ext cx="1296144" cy="1860494"/>
          </a:xfrm>
          <a:prstGeom prst="rect">
            <a:avLst/>
          </a:prstGeom>
        </p:spPr>
      </p:pic>
      <p:pic>
        <p:nvPicPr>
          <p:cNvPr id="10" name="Рисунок 9" descr="gaby-s-first-meal-14954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445224"/>
            <a:ext cx="1775845" cy="1189044"/>
          </a:xfrm>
          <a:prstGeom prst="rect">
            <a:avLst/>
          </a:prstGeom>
        </p:spPr>
      </p:pic>
      <p:pic>
        <p:nvPicPr>
          <p:cNvPr id="11" name="Рисунок 10" descr="kormlenie-grudy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1584176" cy="1188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52320" y="3212976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1340768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Прекратили кормить ГВ на 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месяце жизни ребенка: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70080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Поддерживалось ли ГВ на педиатрическом участке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41277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Поддерживалось ли ГВ в условиях стационара?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n=48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новорожденных)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1988840"/>
          <a:ext cx="74404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484784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476672"/>
            <a:ext cx="788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прекращения ГВ со слов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0080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83568" y="2132856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847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какого возраста ребенок сосет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пустышку 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://frontierdynamics.com/29/women-breast-feeding-to-man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8104" y="270892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*</a:t>
            </a:r>
            <a:r>
              <a:rPr lang="en-US" altLang="ru-RU" dirty="0" smtClean="0">
                <a:latin typeface="Calibri" pitchFamily="34" charset="0"/>
              </a:rPr>
              <a:t>P&lt; 0,05 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дал совет по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докармливанию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/кормлению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искусственной смесью?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412776"/>
          <a:ext cx="799288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вал 5"/>
          <p:cNvSpPr/>
          <p:nvPr/>
        </p:nvSpPr>
        <p:spPr>
          <a:xfrm>
            <a:off x="1763688" y="2420888"/>
            <a:ext cx="2736304" cy="151216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242088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63,1%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548680"/>
            <a:ext cx="7221488" cy="43204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«Грудное вскармливание является золотым стандартом оптимального питания,</a:t>
            </a:r>
            <a:r>
              <a:rPr lang="en-US" b="1" dirty="0"/>
              <a:t> </a:t>
            </a:r>
            <a:r>
              <a:rPr lang="ru-RU" b="1" dirty="0"/>
              <a:t>отработанным тысячелетней эволюцией»                 </a:t>
            </a:r>
            <a:endParaRPr lang="en-US" b="1" dirty="0"/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sz="2800" dirty="0"/>
              <a:t>- этими словами И.М. Воронцов, как нельзя лучше, выразил мысль о том, что вскармливание грудью не имеет равных среди всех прочих способов питания младенца. </a:t>
            </a:r>
          </a:p>
        </p:txBody>
      </p:sp>
      <p:pic>
        <p:nvPicPr>
          <p:cNvPr id="4" name="Рисунок 3" descr="d2bd7e3bd6dc601ee4d792f650ca34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151792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fvd17092008_-113.jpg"/>
          <p:cNvPicPr>
            <a:picLocks noChangeAspect="1"/>
          </p:cNvPicPr>
          <p:nvPr/>
        </p:nvPicPr>
        <p:blipFill>
          <a:blip r:embed="rId3" cstate="print"/>
          <a:srcRect l="9051" t="21650"/>
          <a:stretch>
            <a:fillRect/>
          </a:stretch>
        </p:blipFill>
        <p:spPr>
          <a:xfrm>
            <a:off x="539552" y="5184298"/>
            <a:ext cx="2376264" cy="1364710"/>
          </a:xfrm>
          <a:prstGeom prst="rect">
            <a:avLst/>
          </a:prstGeom>
        </p:spPr>
      </p:pic>
      <p:pic>
        <p:nvPicPr>
          <p:cNvPr id="6" name="Рисунок 5" descr="fvd17092008_-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157192"/>
            <a:ext cx="2052229" cy="1368152"/>
          </a:xfrm>
          <a:prstGeom prst="rect">
            <a:avLst/>
          </a:prstGeom>
        </p:spPr>
      </p:pic>
      <p:pic>
        <p:nvPicPr>
          <p:cNvPr id="7" name="Рисунок 6" descr="Volna2011.jpg"/>
          <p:cNvPicPr>
            <a:picLocks noChangeAspect="1"/>
          </p:cNvPicPr>
          <p:nvPr/>
        </p:nvPicPr>
        <p:blipFill>
          <a:blip r:embed="rId5" cstate="print"/>
          <a:srcRect t="24201" b="9459"/>
          <a:stretch>
            <a:fillRect/>
          </a:stretch>
        </p:blipFill>
        <p:spPr>
          <a:xfrm flipH="1">
            <a:off x="5652120" y="5157192"/>
            <a:ext cx="3240360" cy="1377944"/>
          </a:xfrm>
          <a:prstGeom prst="rect">
            <a:avLst/>
          </a:prstGeom>
        </p:spPr>
      </p:pic>
      <p:pic>
        <p:nvPicPr>
          <p:cNvPr id="30722" name="Picture 2" descr="https://cs7053.userapi.com/c604721/v604721609/3a79f/sVGLieFYxP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68960"/>
            <a:ext cx="1728192" cy="16518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Выводы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544616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/>
              <a:t>Во всех руководствах, изданиях, научных и популярных, в прекращении ГВ обвиняются матери. </a:t>
            </a:r>
            <a:r>
              <a:rPr lang="ru-RU" sz="2800" b="1" dirty="0" smtClean="0">
                <a:solidFill>
                  <a:srgbClr val="FF0000"/>
                </a:solidFill>
              </a:rPr>
              <a:t>Но, исходя из наших данных,  почти 90% матерей собирались кормить грудью, а из них почти 80% до 1 года и более. </a:t>
            </a:r>
            <a:r>
              <a:rPr lang="ru-RU" sz="2800" dirty="0" smtClean="0"/>
              <a:t>Следовательно, когда они столкнулись с первыми трудностями, то им своевременно не была оказана профессиональная медицинская помощь. 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/>
              <a:t>По полученным данным можно сделать вывод, что, не смотря на пользу ГВ, </a:t>
            </a:r>
            <a:r>
              <a:rPr lang="ru-RU" sz="2800" b="1" dirty="0" smtClean="0">
                <a:solidFill>
                  <a:srgbClr val="FF0000"/>
                </a:solidFill>
              </a:rPr>
              <a:t>советы по искусственному вскармливанию  дают именно медицинские работники  (63,1 %).</a:t>
            </a:r>
          </a:p>
          <a:p>
            <a:pPr lvl="0" algn="just"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604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ru-RU" sz="3200" dirty="0" smtClean="0"/>
              <a:t>3. Основной причиной прекращения  ГВ (41,7%), со слов матери, это малое количество молока. Следовательно, </a:t>
            </a:r>
            <a:r>
              <a:rPr lang="ru-RU" sz="3200" b="1" dirty="0" smtClean="0">
                <a:solidFill>
                  <a:srgbClr val="FF0000"/>
                </a:solidFill>
              </a:rPr>
              <a:t>матери не было своевременно и доступно донесено о критериях достаточности молока.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lang="ru-RU" sz="3200" b="1" dirty="0" smtClean="0">
              <a:solidFill>
                <a:srgbClr val="FF0000"/>
              </a:solidFill>
            </a:endParaRPr>
          </a:p>
          <a:p>
            <a:pPr marL="342900" lvl="0" indent="-342900" algn="just"/>
            <a:endParaRPr lang="ru-RU" sz="3200" b="1" dirty="0" smtClean="0">
              <a:solidFill>
                <a:srgbClr val="FF0000"/>
              </a:solidFill>
            </a:endParaRPr>
          </a:p>
          <a:p>
            <a:pPr marL="342900" lvl="0" indent="-342900" algn="just"/>
            <a:r>
              <a:rPr lang="ru-RU" sz="3200" dirty="0" smtClean="0"/>
              <a:t>4. </a:t>
            </a:r>
            <a:r>
              <a:rPr lang="ru-RU" sz="3200" b="1" dirty="0" smtClean="0">
                <a:solidFill>
                  <a:srgbClr val="FF0000"/>
                </a:solidFill>
              </a:rPr>
              <a:t>89,9% опрошенных женщин утверждали, что в детской поликлинике и в больнице, не выполнялись условия для поддержания грудного вскармливания.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9512" y="332656"/>
            <a:ext cx="867568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000" b="1" dirty="0">
                <a:latin typeface="+mj-lt"/>
                <a:cs typeface="Times New Roman" pitchFamily="18" charset="0"/>
              </a:rPr>
              <a:t>Личный вклад авторов</a:t>
            </a:r>
            <a:r>
              <a:rPr lang="ru-RU" altLang="ru-RU" sz="4000" b="1" dirty="0" smtClean="0">
                <a:latin typeface="+mj-lt"/>
                <a:cs typeface="Times New Roman" pitchFamily="18" charset="0"/>
              </a:rPr>
              <a:t>:</a:t>
            </a:r>
          </a:p>
          <a:p>
            <a:pPr eaLnBrk="1" hangingPunct="1"/>
            <a:endParaRPr lang="ru-RU" altLang="ru-RU" sz="3600" dirty="0">
              <a:latin typeface="+mj-lt"/>
              <a:cs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3600" dirty="0" smtClean="0">
                <a:latin typeface="+mj-lt"/>
                <a:cs typeface="Times New Roman" pitchFamily="18" charset="0"/>
              </a:rPr>
              <a:t>Провели анкетирование женщин в детских поликлиниках г. Красноярска;</a:t>
            </a:r>
            <a:endParaRPr lang="ru-RU" altLang="ru-RU" sz="3600" dirty="0">
              <a:latin typeface="+mj-lt"/>
              <a:cs typeface="Times New Roman" pitchFamily="18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altLang="ru-RU" sz="3600" dirty="0" smtClean="0">
                <a:latin typeface="+mj-lt"/>
                <a:cs typeface="Times New Roman" pitchFamily="18" charset="0"/>
              </a:rPr>
              <a:t>Провели обработку анкет в </a:t>
            </a:r>
            <a:r>
              <a:rPr lang="ru-RU" altLang="ru-RU" sz="3600" dirty="0">
                <a:latin typeface="+mj-lt"/>
                <a:cs typeface="Times New Roman" pitchFamily="18" charset="0"/>
              </a:rPr>
              <a:t>программе SPSS </a:t>
            </a:r>
            <a:r>
              <a:rPr lang="en-US" altLang="ru-RU" sz="3600" dirty="0">
                <a:latin typeface="+mj-lt"/>
                <a:cs typeface="Times New Roman" pitchFamily="18" charset="0"/>
              </a:rPr>
              <a:t>Statistics </a:t>
            </a:r>
            <a:r>
              <a:rPr lang="ru-RU" altLang="ru-RU" sz="3600" dirty="0">
                <a:latin typeface="+mj-lt"/>
                <a:cs typeface="Times New Roman" pitchFamily="18" charset="0"/>
              </a:rPr>
              <a:t>2</a:t>
            </a:r>
            <a:r>
              <a:rPr lang="en-US" altLang="ru-RU" sz="3600" dirty="0">
                <a:latin typeface="+mj-lt"/>
                <a:cs typeface="Times New Roman" pitchFamily="18" charset="0"/>
              </a:rPr>
              <a:t>0</a:t>
            </a:r>
            <a:r>
              <a:rPr lang="ru-RU" altLang="ru-RU" sz="3600" dirty="0">
                <a:latin typeface="+mj-lt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AutoNum type="arabicPeriod"/>
            </a:pPr>
            <a:r>
              <a:rPr lang="ru-RU" altLang="ru-RU" sz="3600" dirty="0" smtClean="0">
                <a:latin typeface="+mj-lt"/>
                <a:cs typeface="Times New Roman" pitchFamily="18" charset="0"/>
              </a:rPr>
              <a:t>Разработали брошюру по </a:t>
            </a:r>
            <a:r>
              <a:rPr lang="ru-RU" altLang="ru-RU" sz="3600" dirty="0" smtClean="0">
                <a:latin typeface="+mj-lt"/>
                <a:cs typeface="Times New Roman" pitchFamily="18" charset="0"/>
              </a:rPr>
              <a:t>успешному </a:t>
            </a:r>
            <a:r>
              <a:rPr lang="ru-RU" altLang="ru-RU" sz="3600" dirty="0" smtClean="0">
                <a:latin typeface="+mj-lt"/>
                <a:cs typeface="Times New Roman" pitchFamily="18" charset="0"/>
              </a:rPr>
              <a:t>грудному вскармливанию.</a:t>
            </a:r>
            <a:endParaRPr lang="ru-RU" altLang="ru-RU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6423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/>
            <a:r>
              <a:rPr lang="ru-RU" altLang="ru-RU" sz="3200" b="1" dirty="0">
                <a:solidFill>
                  <a:srgbClr val="351A6C"/>
                </a:solidFill>
                <a:latin typeface="+mj-lt"/>
                <a:cs typeface="Times New Roman" pitchFamily="18" charset="0"/>
              </a:rPr>
              <a:t>Список использованной литературы:</a:t>
            </a:r>
          </a:p>
          <a:p>
            <a:pPr lvl="0" algn="just"/>
            <a:r>
              <a:rPr lang="ru-RU" dirty="0" smtClean="0">
                <a:latin typeface="+mj-lt"/>
              </a:rPr>
              <a:t>1</a:t>
            </a:r>
            <a:r>
              <a:rPr lang="ru-RU" dirty="0" smtClean="0">
                <a:latin typeface="+mj-lt"/>
              </a:rPr>
              <a:t>. Воронцов И.М., Фатеева Е. М. Естественное вскармливание детей, его значение и поддержка. СПб.: ИКФ «Фолиант». 1998. – 272 с.</a:t>
            </a:r>
          </a:p>
          <a:p>
            <a:pPr lvl="0" algn="just"/>
            <a:r>
              <a:rPr lang="ru-RU" dirty="0" smtClean="0">
                <a:latin typeface="+mj-lt"/>
              </a:rPr>
              <a:t>2. </a:t>
            </a:r>
            <a:r>
              <a:rPr lang="ru-RU" dirty="0" err="1" smtClean="0">
                <a:latin typeface="+mj-lt"/>
              </a:rPr>
              <a:t>Гонсалис</a:t>
            </a:r>
            <a:r>
              <a:rPr lang="ru-RU" dirty="0" smtClean="0">
                <a:latin typeface="+mj-lt"/>
              </a:rPr>
              <a:t> К. Подарок на всю жизнь/ Переводы </a:t>
            </a:r>
            <a:r>
              <a:rPr lang="ru-RU" dirty="0" err="1" smtClean="0">
                <a:latin typeface="+mj-lt"/>
              </a:rPr>
              <a:t>Розенблюм</a:t>
            </a:r>
            <a:r>
              <a:rPr lang="ru-RU" dirty="0" smtClean="0">
                <a:latin typeface="+mj-lt"/>
              </a:rPr>
              <a:t> А., Шапиро Б. – М.: Ресурс.2014 -392 с.</a:t>
            </a:r>
          </a:p>
          <a:p>
            <a:pPr lvl="0" algn="just"/>
            <a:r>
              <a:rPr lang="ru-RU" dirty="0" smtClean="0">
                <a:latin typeface="+mj-lt"/>
              </a:rPr>
              <a:t>3. </a:t>
            </a:r>
            <a:r>
              <a:rPr lang="ru-RU" dirty="0" err="1" smtClean="0">
                <a:latin typeface="+mj-lt"/>
              </a:rPr>
              <a:t>Ерпулева</a:t>
            </a:r>
            <a:r>
              <a:rPr lang="ru-RU" dirty="0" smtClean="0">
                <a:latin typeface="+mj-lt"/>
              </a:rPr>
              <a:t> Ю.В, </a:t>
            </a:r>
            <a:r>
              <a:rPr lang="ru-RU" dirty="0" err="1" smtClean="0">
                <a:latin typeface="+mj-lt"/>
              </a:rPr>
              <a:t>Грибакин</a:t>
            </a:r>
            <a:r>
              <a:rPr lang="ru-RU" dirty="0" smtClean="0">
                <a:latin typeface="+mj-lt"/>
              </a:rPr>
              <a:t> С.Г. Просто и доступно о питании ребенка от рождения до трёх лет. М.: </a:t>
            </a:r>
            <a:r>
              <a:rPr lang="ru-RU" dirty="0" err="1" smtClean="0">
                <a:latin typeface="+mj-lt"/>
              </a:rPr>
              <a:t>Медпрес-информ</a:t>
            </a:r>
            <a:r>
              <a:rPr lang="ru-RU" dirty="0" smtClean="0">
                <a:latin typeface="+mj-lt"/>
              </a:rPr>
              <a:t>, 2016.- 152 с.</a:t>
            </a:r>
          </a:p>
          <a:p>
            <a:pPr lvl="0" algn="just"/>
            <a:r>
              <a:rPr lang="ru-RU" dirty="0" smtClean="0">
                <a:latin typeface="+mj-lt"/>
              </a:rPr>
              <a:t>4. Международный курс ВОЗ/ЮНИСЕФ «Консультирование по грудному вскармливанию. ВОЗ. Копенгаген, 2009.</a:t>
            </a:r>
          </a:p>
          <a:p>
            <a:pPr lvl="0" algn="just"/>
            <a:r>
              <a:rPr lang="ru-RU" dirty="0" smtClean="0">
                <a:latin typeface="+mj-lt"/>
              </a:rPr>
              <a:t>5. Национальная программа вскармливания детей первого года </a:t>
            </a:r>
            <a:r>
              <a:rPr lang="ru-RU" dirty="0" err="1" smtClean="0">
                <a:latin typeface="+mj-lt"/>
              </a:rPr>
              <a:t>жини</a:t>
            </a:r>
            <a:r>
              <a:rPr lang="ru-RU" dirty="0" smtClean="0">
                <a:latin typeface="+mj-lt"/>
              </a:rPr>
              <a:t> в РФ. Москва. 2011.</a:t>
            </a:r>
          </a:p>
          <a:p>
            <a:pPr lvl="0" algn="just"/>
            <a:r>
              <a:rPr lang="ru-RU" dirty="0" smtClean="0">
                <a:latin typeface="+mj-lt"/>
              </a:rPr>
              <a:t>6. </a:t>
            </a:r>
            <a:r>
              <a:rPr lang="ru-RU" dirty="0" err="1" smtClean="0">
                <a:latin typeface="+mj-lt"/>
              </a:rPr>
              <a:t>Оден</a:t>
            </a:r>
            <a:r>
              <a:rPr lang="ru-RU" dirty="0" smtClean="0">
                <a:latin typeface="+mj-lt"/>
              </a:rPr>
              <a:t> М. Роды и эволюция </a:t>
            </a:r>
            <a:r>
              <a:rPr lang="en-US" dirty="0" smtClean="0">
                <a:latin typeface="+mj-lt"/>
              </a:rPr>
              <a:t>Homo </a:t>
            </a:r>
            <a:r>
              <a:rPr lang="en-US" dirty="0" err="1" smtClean="0">
                <a:latin typeface="+mj-lt"/>
              </a:rPr>
              <a:t>Sapies</a:t>
            </a:r>
            <a:r>
              <a:rPr lang="ru-RU" dirty="0" smtClean="0">
                <a:latin typeface="+mj-lt"/>
              </a:rPr>
              <a:t>. Перевод с англ. Назаров И., </a:t>
            </a:r>
            <a:r>
              <a:rPr lang="ru-RU" dirty="0" err="1" smtClean="0">
                <a:latin typeface="+mj-lt"/>
              </a:rPr>
              <a:t>Шехтман</a:t>
            </a:r>
            <a:r>
              <a:rPr lang="ru-RU" dirty="0" smtClean="0">
                <a:latin typeface="+mj-lt"/>
              </a:rPr>
              <a:t> Е. Изд. Назаровых. 2014. – 216 с.</a:t>
            </a:r>
          </a:p>
          <a:p>
            <a:pPr lvl="0" algn="just"/>
            <a:r>
              <a:rPr lang="ru-RU" dirty="0" smtClean="0">
                <a:latin typeface="+mj-lt"/>
              </a:rPr>
              <a:t>7. Фурцев В.И. Актуальные вопросы вскармливания детей первого года </a:t>
            </a:r>
            <a:r>
              <a:rPr lang="ru-RU" dirty="0" err="1" smtClean="0">
                <a:latin typeface="+mj-lt"/>
              </a:rPr>
              <a:t>жизни:методическое</a:t>
            </a:r>
            <a:r>
              <a:rPr lang="ru-RU" dirty="0" smtClean="0">
                <a:latin typeface="+mj-lt"/>
              </a:rPr>
              <a:t> пособие для педиатров и специалистов по детскому питанию: Красноярск: ООО ГК «Алгоритм», 2011.- 156 с.</a:t>
            </a:r>
          </a:p>
          <a:p>
            <a:pPr lvl="0" algn="just"/>
            <a:r>
              <a:rPr lang="ru-RU" dirty="0" smtClean="0">
                <a:latin typeface="+mj-lt"/>
              </a:rPr>
              <a:t>8. </a:t>
            </a:r>
            <a:r>
              <a:rPr lang="ru-RU" dirty="0" err="1" smtClean="0">
                <a:latin typeface="+mj-lt"/>
              </a:rPr>
              <a:t>Гмошинская</a:t>
            </a:r>
            <a:r>
              <a:rPr lang="ru-RU" dirty="0" smtClean="0">
                <a:latin typeface="+mj-lt"/>
              </a:rPr>
              <a:t> М.В., </a:t>
            </a:r>
            <a:r>
              <a:rPr lang="ru-RU" dirty="0" err="1" smtClean="0">
                <a:latin typeface="+mj-lt"/>
              </a:rPr>
              <a:t>Шилина</a:t>
            </a:r>
            <a:r>
              <a:rPr lang="ru-RU" dirty="0" smtClean="0">
                <a:latin typeface="+mj-lt"/>
              </a:rPr>
              <a:t> Н.М., Конь И.Я. и др.  Низкая прибавка массы тела </a:t>
            </a:r>
            <a:r>
              <a:rPr lang="ru-RU" dirty="0" err="1" smtClean="0">
                <a:latin typeface="+mj-lt"/>
              </a:rPr>
              <a:t>ребюёнка</a:t>
            </a:r>
            <a:r>
              <a:rPr lang="ru-RU" dirty="0" smtClean="0">
                <a:latin typeface="+mj-lt"/>
              </a:rPr>
              <a:t> за </a:t>
            </a:r>
            <a:r>
              <a:rPr lang="ru-RU" dirty="0" err="1" smtClean="0">
                <a:latin typeface="+mj-lt"/>
              </a:rPr>
              <a:t>перваый</a:t>
            </a:r>
            <a:r>
              <a:rPr lang="ru-RU" dirty="0" smtClean="0">
                <a:latin typeface="+mj-lt"/>
              </a:rPr>
              <a:t> месяц жизни при грудном вскармливании.//ФАРМАТЕКА, 2017.-№1(334).- С. 34-36.</a:t>
            </a:r>
          </a:p>
          <a:p>
            <a:pPr algn="just" eaLnBrk="1" hangingPunct="1">
              <a:buFontTx/>
              <a:buAutoNum type="arabicPeriod"/>
            </a:pPr>
            <a:endParaRPr lang="ru-RU" alt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baby-krsk.ru/i/head_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" y="145289"/>
            <a:ext cx="8535735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baby-krsk.ru/images/furc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" y="2636912"/>
            <a:ext cx="2789097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13" y="2708920"/>
            <a:ext cx="2808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708920"/>
            <a:ext cx="244827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rpp.nashaucheba.ru/pars_docs/refs/106/105954/img24.jpg"/>
          <p:cNvPicPr>
            <a:picLocks noChangeAspect="1" noChangeArrowheads="1"/>
          </p:cNvPicPr>
          <p:nvPr/>
        </p:nvPicPr>
        <p:blipFill>
          <a:blip r:embed="rId2" cstate="print"/>
          <a:srcRect t="21420"/>
          <a:stretch>
            <a:fillRect/>
          </a:stretch>
        </p:blipFill>
        <p:spPr bwMode="auto">
          <a:xfrm>
            <a:off x="683568" y="1916832"/>
            <a:ext cx="7620000" cy="4490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060848"/>
            <a:ext cx="6059016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 В Древнем </a:t>
            </a:r>
            <a:r>
              <a:rPr lang="ru-RU" sz="2400" dirty="0"/>
              <a:t>мире грудное вскармливание продолжалось долгое время, что гарантировало выживаемость и здоровье детей. В Египте, Вавилоне и Иудеи от груди в 3 года, в Византии и Арабских странах - в 2 года. В Греции - в 6 месяцев, а в Риме возраст отлучения колебался от 6 месяцев до 3 лет. </a:t>
            </a:r>
          </a:p>
        </p:txBody>
      </p:sp>
      <p:pic>
        <p:nvPicPr>
          <p:cNvPr id="4" name="Рисунок 3" descr="Турция фигура  до н.э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520056" cy="403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2367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Турция.</a:t>
            </a:r>
          </a:p>
          <a:p>
            <a:pPr algn="ctr"/>
            <a:r>
              <a:rPr lang="ru-RU" dirty="0"/>
              <a:t> Фигура до нашей эры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Из истории становления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грудного вскармливания …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152832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Рязанский Валерий </a:t>
            </a:r>
            <a:r>
              <a:rPr lang="ru-RU" dirty="0" smtClean="0"/>
              <a:t>Владимирович (Председатель)</a:t>
            </a:r>
            <a:endParaRPr lang="ru-RU" dirty="0"/>
          </a:p>
          <a:p>
            <a:pPr fontAlgn="base"/>
            <a:r>
              <a:rPr lang="ru-RU" dirty="0" smtClean="0"/>
              <a:t>Петренко Валентина Александровна (Представитель </a:t>
            </a:r>
            <a:r>
              <a:rPr lang="ru-RU" dirty="0"/>
              <a:t>от исполнительного органа государственной власти Республики </a:t>
            </a:r>
            <a:r>
              <a:rPr lang="ru-RU" dirty="0" smtClean="0"/>
              <a:t>Хакасия)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171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1717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8892480" cy="238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18939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44170" b="20849"/>
          <a:stretch>
            <a:fillRect/>
          </a:stretch>
        </p:blipFill>
        <p:spPr bwMode="auto">
          <a:xfrm>
            <a:off x="251520" y="692696"/>
            <a:ext cx="84619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59369"/>
          <a:stretch>
            <a:fillRect/>
          </a:stretch>
        </p:blipFill>
        <p:spPr bwMode="auto">
          <a:xfrm>
            <a:off x="467544" y="2996952"/>
            <a:ext cx="82809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b="59575"/>
          <a:stretch>
            <a:fillRect/>
          </a:stretch>
        </p:blipFill>
        <p:spPr bwMode="auto">
          <a:xfrm>
            <a:off x="611560" y="5085184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68344" y="5733256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40352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6525344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65253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67544" y="5157192"/>
            <a:ext cx="8280920" cy="15121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5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ЗАСЕДАНИЕ: ОПРЕДЕЛЯЮЩАЯ ЧАСТЬ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79578"/>
            <a:ext cx="8229600" cy="6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48024"/>
            <a:ext cx="7518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24660"/>
            <a:ext cx="7219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b="53715"/>
          <a:stretch>
            <a:fillRect/>
          </a:stretch>
        </p:blipFill>
        <p:spPr bwMode="auto">
          <a:xfrm>
            <a:off x="827584" y="5030812"/>
            <a:ext cx="7727950" cy="5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850210"/>
            <a:ext cx="7480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8640"/>
            <a:ext cx="88924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64559" y="2771636"/>
            <a:ext cx="194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ПОСТАНОВЛЕНИЕ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573016"/>
            <a:ext cx="8136904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8208912" cy="1800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547664" y="1772816"/>
            <a:ext cx="6480720" cy="38164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большинстве случаев в причинах прекращения грудного вскармливания от участковой службы до выступлений докладчиков на конференциях до самого высокого ранга РФ обвиняются матери. Роль медицинского персонала по этому вопросу не обсуждается.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8"/>
          <p:cNvSpPr>
            <a:spLocks noChangeArrowheads="1"/>
          </p:cNvSpPr>
          <p:nvPr/>
        </p:nvSpPr>
        <p:spPr bwMode="auto">
          <a:xfrm>
            <a:off x="-1588" y="-6350"/>
            <a:ext cx="9145588" cy="100806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51202" name="Text Box 39"/>
          <p:cNvSpPr txBox="1">
            <a:spLocks noChangeArrowheads="1"/>
          </p:cNvSpPr>
          <p:nvPr/>
        </p:nvSpPr>
        <p:spPr bwMode="auto">
          <a:xfrm>
            <a:off x="539552" y="1196752"/>
            <a:ext cx="79970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мы знаем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ТОЧНО?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>
            <a:off x="0" y="10160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432048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4400" dirty="0" smtClean="0"/>
              <a:t>Изучить причины раннего отказа от грудного вскармливания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Картинки по запросу фото анкетирование матерей младенц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24204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5576" y="116632"/>
            <a:ext cx="4578424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3600" dirty="0" smtClean="0"/>
              <a:t>Проанализировать литературные данные о преимуществах грудного вскармливания.</a:t>
            </a:r>
          </a:p>
          <a:p>
            <a:pPr>
              <a:buNone/>
            </a:pPr>
            <a:r>
              <a:rPr lang="ru-RU" sz="3600" dirty="0" smtClean="0"/>
              <a:t>2. Провести собственные исследования об успешности грудного вскармливания путем анкетирования матерей.</a:t>
            </a:r>
          </a:p>
          <a:p>
            <a:pPr>
              <a:buNone/>
            </a:pPr>
            <a:r>
              <a:rPr lang="ru-RU" sz="3600" dirty="0" smtClean="0"/>
              <a:t>3. Узнать созданы ли условия для успешного поддержания ГВ в поликлинике.</a:t>
            </a:r>
          </a:p>
          <a:p>
            <a:endParaRPr lang="ru-RU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ru-RU" b="1" dirty="0">
              <a:solidFill>
                <a:srgbClr val="351A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140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1188</Words>
  <Application>Microsoft Office PowerPoint</Application>
  <PresentationFormat>Экран (4:3)</PresentationFormat>
  <Paragraphs>126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Делаем ли мы то, что декларируем ? : анализ причин раннего  прекращения грудного вскармливания</vt:lpstr>
      <vt:lpstr>Слайд 2</vt:lpstr>
      <vt:lpstr>Слайд 3</vt:lpstr>
      <vt:lpstr>Слайд 4</vt:lpstr>
      <vt:lpstr>Слайд 5</vt:lpstr>
      <vt:lpstr>Слайд 6</vt:lpstr>
      <vt:lpstr>Слайд 7</vt:lpstr>
      <vt:lpstr>Цель:</vt:lpstr>
      <vt:lpstr>Задачи:</vt:lpstr>
      <vt:lpstr>Анкета </vt:lpstr>
      <vt:lpstr>Дизайн исследования</vt:lpstr>
      <vt:lpstr>Во время беременности собирались ли Вы кормить грудью? </vt:lpstr>
      <vt:lpstr>Слайд 13</vt:lpstr>
      <vt:lpstr>Прекратили кормить ГВ на 2- ом месяце жизни ребенка: </vt:lpstr>
      <vt:lpstr>Слайд 15</vt:lpstr>
      <vt:lpstr>Слайд 16</vt:lpstr>
      <vt:lpstr>Слайд 17</vt:lpstr>
      <vt:lpstr>Слайд 18</vt:lpstr>
      <vt:lpstr>Слайд 19</vt:lpstr>
      <vt:lpstr>Выводы: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Делаем мы то, что декларируем?</dc:title>
  <dc:creator>Владимир Фурцев</dc:creator>
  <cp:lastModifiedBy>Sony</cp:lastModifiedBy>
  <cp:revision>150</cp:revision>
  <dcterms:created xsi:type="dcterms:W3CDTF">2017-01-17T01:32:32Z</dcterms:created>
  <dcterms:modified xsi:type="dcterms:W3CDTF">2017-04-13T13:22:58Z</dcterms:modified>
</cp:coreProperties>
</file>