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61" r:id="rId4"/>
    <p:sldId id="322" r:id="rId5"/>
    <p:sldId id="258" r:id="rId6"/>
    <p:sldId id="259" r:id="rId7"/>
    <p:sldId id="260" r:id="rId8"/>
    <p:sldId id="323" r:id="rId9"/>
    <p:sldId id="262" r:id="rId10"/>
    <p:sldId id="263" r:id="rId11"/>
    <p:sldId id="269" r:id="rId12"/>
    <p:sldId id="264" r:id="rId13"/>
    <p:sldId id="265" r:id="rId14"/>
    <p:sldId id="268" r:id="rId15"/>
    <p:sldId id="270" r:id="rId16"/>
    <p:sldId id="319" r:id="rId17"/>
    <p:sldId id="324" r:id="rId18"/>
    <p:sldId id="271" r:id="rId19"/>
    <p:sldId id="272" r:id="rId20"/>
    <p:sldId id="275" r:id="rId21"/>
    <p:sldId id="273" r:id="rId22"/>
    <p:sldId id="325" r:id="rId23"/>
    <p:sldId id="274" r:id="rId24"/>
    <p:sldId id="276" r:id="rId25"/>
    <p:sldId id="277" r:id="rId26"/>
    <p:sldId id="278" r:id="rId27"/>
    <p:sldId id="280" r:id="rId28"/>
    <p:sldId id="281" r:id="rId29"/>
    <p:sldId id="284" r:id="rId30"/>
    <p:sldId id="285" r:id="rId31"/>
    <p:sldId id="320" r:id="rId32"/>
    <p:sldId id="321" r:id="rId33"/>
    <p:sldId id="286" r:id="rId34"/>
    <p:sldId id="287" r:id="rId35"/>
    <p:sldId id="288" r:id="rId36"/>
    <p:sldId id="289" r:id="rId37"/>
    <p:sldId id="291" r:id="rId38"/>
    <p:sldId id="292" r:id="rId39"/>
    <p:sldId id="293" r:id="rId40"/>
    <p:sldId id="294" r:id="rId41"/>
    <p:sldId id="31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91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3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2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3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47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2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3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7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7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60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9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9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3672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effectLst/>
                <a:latin typeface="Arial"/>
                <a:ea typeface="Times New Roman"/>
              </a:rPr>
              <a:t>Острая жировая дистрофия печени у беременных: интенсивная терапия и акушерская тактика</a:t>
            </a:r>
            <a:br>
              <a:rPr lang="ru-RU" sz="4000" dirty="0">
                <a:effectLst/>
                <a:latin typeface="Arial"/>
                <a:ea typeface="Times New Roman"/>
              </a:rPr>
            </a:br>
            <a:r>
              <a:rPr lang="ru-RU" sz="4000" dirty="0">
                <a:effectLst/>
                <a:latin typeface="Arial"/>
                <a:ea typeface="Times New Roman"/>
              </a:rPr>
              <a:t>Клинические рекомендации</a:t>
            </a:r>
            <a:r>
              <a:rPr lang="ru-RU" dirty="0">
                <a:effectLst/>
                <a:latin typeface="Arial"/>
                <a:ea typeface="Times New Roman"/>
              </a:rPr>
              <a:t/>
            </a:r>
            <a:br>
              <a:rPr lang="ru-RU" dirty="0">
                <a:effectLst/>
                <a:latin typeface="Arial"/>
                <a:ea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3956217"/>
            <a:ext cx="8062912" cy="50405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Письмо Министерства здравоохранения РФ от 2 ноября 2017 г. N 15-4/10/2-7675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1749" y="486916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Подготовила</a:t>
            </a:r>
            <a:r>
              <a:rPr lang="ru-RU" sz="2400" smtClean="0"/>
              <a:t>: ординатор </a:t>
            </a:r>
            <a:r>
              <a:rPr lang="ru-RU" sz="2400" dirty="0" smtClean="0"/>
              <a:t>1 года </a:t>
            </a:r>
            <a:r>
              <a:rPr lang="ru-RU" sz="2400" dirty="0" err="1" smtClean="0"/>
              <a:t>Пфайфер</a:t>
            </a:r>
            <a:r>
              <a:rPr lang="ru-RU" sz="2400" dirty="0" smtClean="0"/>
              <a:t> А.В.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4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6597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3. Эндокринные факторы и нарушения обмена веществ:</a:t>
            </a:r>
          </a:p>
          <a:p>
            <a:pPr marL="0" indent="0">
              <a:buNone/>
            </a:pPr>
            <a:r>
              <a:rPr lang="ru-RU" dirty="0"/>
              <a:t>- Сахарный диабет.</a:t>
            </a:r>
          </a:p>
          <a:p>
            <a:pPr marL="0" indent="0">
              <a:buNone/>
            </a:pPr>
            <a:r>
              <a:rPr lang="ru-RU" dirty="0"/>
              <a:t>- Первичная и вторичная </a:t>
            </a:r>
            <a:r>
              <a:rPr lang="ru-RU" dirty="0" err="1"/>
              <a:t>гиперлипидемия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- Острая жировая дистрофия беременных</a:t>
            </a:r>
          </a:p>
          <a:p>
            <a:pPr marL="0" indent="0">
              <a:buNone/>
            </a:pPr>
            <a:r>
              <a:rPr lang="ru-RU" dirty="0"/>
              <a:t>- Ранние стадии </a:t>
            </a:r>
            <a:r>
              <a:rPr lang="ru-RU" dirty="0" err="1"/>
              <a:t>гемохроматоза</a:t>
            </a:r>
            <a:r>
              <a:rPr lang="ru-RU" dirty="0"/>
              <a:t> и болезни Вильсона-Коновалова (врождённое нарушение метаболизма меди, приводящее к тяжелейшим наследственным болезням центральной нервной системы и внутренних органов).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Абеталипопротеинемия</a:t>
            </a:r>
            <a:r>
              <a:rPr lang="ru-RU" dirty="0"/>
              <a:t>, </a:t>
            </a:r>
            <a:r>
              <a:rPr lang="ru-RU" dirty="0" err="1"/>
              <a:t>гликогенозы</a:t>
            </a:r>
            <a:r>
              <a:rPr lang="ru-RU" dirty="0"/>
              <a:t>, </a:t>
            </a:r>
            <a:r>
              <a:rPr lang="ru-RU" dirty="0" err="1"/>
              <a:t>галактоземия</a:t>
            </a:r>
            <a:r>
              <a:rPr lang="ru-RU" dirty="0"/>
              <a:t>, генетические дефекты </a:t>
            </a:r>
            <a:r>
              <a:rPr lang="ru-RU" dirty="0" err="1"/>
              <a:t>митохондриального</a:t>
            </a:r>
            <a:r>
              <a:rPr lang="ru-RU" dirty="0"/>
              <a:t> окисления жирных кислот.</a:t>
            </a:r>
          </a:p>
          <a:p>
            <a:pPr marL="0" indent="0">
              <a:buNone/>
            </a:pPr>
            <a:r>
              <a:rPr lang="ru-RU" b="1" dirty="0"/>
              <a:t>4. Другие редкие причины:</a:t>
            </a:r>
          </a:p>
          <a:p>
            <a:pPr marL="0" indent="0">
              <a:buNone/>
            </a:pPr>
            <a:r>
              <a:rPr lang="ru-RU" dirty="0"/>
              <a:t>- Хроническая воспалительная болезнь кишечника.</a:t>
            </a:r>
          </a:p>
          <a:p>
            <a:pPr marL="0" indent="0">
              <a:buNone/>
            </a:pPr>
            <a:r>
              <a:rPr lang="ru-RU" dirty="0"/>
              <a:t>- Экссудативная </a:t>
            </a:r>
            <a:r>
              <a:rPr lang="ru-RU" dirty="0" err="1"/>
              <a:t>энтеропатия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- Синдром Рея (острая печёночная недостаточность и энцефалопатия - редкое, но очень опасное, часто угрожающее жизни острое состояние, возникающее на фоне лечения лихорадки вирусного происхождения препаратами, содержащими ацетилсалициловую кислоту и характеризующееся быстро прогрессирующей энцефалопатией (</a:t>
            </a:r>
            <a:r>
              <a:rPr lang="ru-RU" dirty="0" err="1"/>
              <a:t>oтек</a:t>
            </a:r>
            <a:r>
              <a:rPr lang="ru-RU" dirty="0"/>
              <a:t> головного мозга) и развитием жировой инфильтрации печени).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4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1191" y="350491"/>
            <a:ext cx="8640959" cy="56494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u="sng" dirty="0"/>
              <a:t>К факторам риска развития ОЖДП </a:t>
            </a:r>
            <a:r>
              <a:rPr lang="ru-RU" sz="2400" u="sng" dirty="0" smtClean="0"/>
              <a:t>относятся:</a:t>
            </a:r>
          </a:p>
          <a:p>
            <a:pPr marL="0" indent="0" algn="ctr">
              <a:buNone/>
            </a:pPr>
            <a:endParaRPr lang="ru-RU" sz="2400" u="sng" dirty="0"/>
          </a:p>
          <a:p>
            <a:pPr marL="0" indent="0">
              <a:buNone/>
            </a:pPr>
            <a:r>
              <a:rPr lang="ru-RU" sz="2400" b="1" dirty="0"/>
              <a:t>- Врожденный дефицит LCHAD.</a:t>
            </a:r>
          </a:p>
          <a:p>
            <a:pPr marL="0" indent="0">
              <a:buNone/>
            </a:pPr>
            <a:r>
              <a:rPr lang="ru-RU" sz="2400" b="1" dirty="0"/>
              <a:t>- Первая беременность.</a:t>
            </a:r>
          </a:p>
          <a:p>
            <a:pPr marL="0" indent="0">
              <a:buNone/>
            </a:pPr>
            <a:r>
              <a:rPr lang="ru-RU" sz="2400" b="1" dirty="0"/>
              <a:t>- Многоплодная беременность (у пациенток с ОЖДП до 25%).</a:t>
            </a:r>
          </a:p>
          <a:p>
            <a:pPr marL="0" indent="0">
              <a:buNone/>
            </a:pPr>
            <a:r>
              <a:rPr lang="ru-RU" sz="2400" b="1" dirty="0"/>
              <a:t>- </a:t>
            </a:r>
            <a:r>
              <a:rPr lang="ru-RU" sz="2400" b="1" dirty="0" err="1"/>
              <a:t>Преэклампсия</a:t>
            </a:r>
            <a:r>
              <a:rPr lang="ru-RU" sz="2400" b="1" dirty="0"/>
              <a:t> (у пациенток с ОЖДП до 50%).</a:t>
            </a:r>
          </a:p>
          <a:p>
            <a:pPr marL="0" indent="0">
              <a:buNone/>
            </a:pPr>
            <a:r>
              <a:rPr lang="ru-RU" sz="2400" b="1" dirty="0"/>
              <a:t>- Беременность плодом мужского пола (в 3 раза чаще).</a:t>
            </a:r>
          </a:p>
          <a:p>
            <a:pPr marL="0" indent="0">
              <a:buNone/>
            </a:pPr>
            <a:r>
              <a:rPr lang="ru-RU" sz="2400" b="1" dirty="0"/>
              <a:t>- Сахарный диабет.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44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67118" y="332656"/>
            <a:ext cx="5937755" cy="160473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Формы поражения печени, связанные с беременностью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225447"/>
              </p:ext>
            </p:extLst>
          </p:nvPr>
        </p:nvGraphicFramePr>
        <p:xfrm>
          <a:off x="107503" y="2420888"/>
          <a:ext cx="8856984" cy="3156017"/>
        </p:xfrm>
        <a:graphic>
          <a:graphicData uri="http://schemas.openxmlformats.org/drawingml/2006/table">
            <a:tbl>
              <a:tblPr/>
              <a:tblGrid>
                <a:gridCol w="4680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Патология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Тактика лечения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 Чрезмерная рвота беременных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При эффективном консервативном лечении беременность пролонгируется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 Внутрипеченочный </a:t>
                      </a:r>
                      <a:r>
                        <a:rPr lang="ru-RU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холестаз</a:t>
                      </a:r>
                      <a:endParaRPr lang="ru-RU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 Острая жировая дистрофия печени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Специфического лечения нет. Требуется срочное (часы) </a:t>
                      </a:r>
                      <a:r>
                        <a:rPr lang="ru-RU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родоразрешение</a:t>
                      </a:r>
                      <a:endParaRPr lang="ru-RU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Преэклампсия</a:t>
                      </a: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и HELLP-синдром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0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263" y="188640"/>
            <a:ext cx="8640960" cy="145891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В случае развития ОЖДП как варианта острой печеночной недостаточности следует пользоваться следующей клинической классификацией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369020"/>
              </p:ext>
            </p:extLst>
          </p:nvPr>
        </p:nvGraphicFramePr>
        <p:xfrm>
          <a:off x="107504" y="1988840"/>
          <a:ext cx="8892479" cy="4440738"/>
        </p:xfrm>
        <a:graphic>
          <a:graphicData uri="http://schemas.openxmlformats.org/drawingml/2006/table">
            <a:tbl>
              <a:tblPr/>
              <a:tblGrid>
                <a:gridCol w="3410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7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Признаки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Гиперострая</a:t>
                      </a:r>
                      <a:endParaRPr lang="ru-RU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Острая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Подострая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Прогноз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Умеренный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Слабый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Слабый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Энцефалопатия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Длительность желтухи, дни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0-7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8-28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29-72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Отек мозга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Умеренный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6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Протромбиновое 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Удлинено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Удлинено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Умеренно удлинено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6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Билирубин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Умеренно повышен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Повышен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Повышен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8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036495" cy="122413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Диагноз/группа диагнозов в соответствии с Международной классификацией болезней десятого пересмотра (МКБ-10)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3435" t="39172" r="23435" b="10625"/>
          <a:stretch/>
        </p:blipFill>
        <p:spPr>
          <a:xfrm>
            <a:off x="111195" y="1628800"/>
            <a:ext cx="894593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32656"/>
            <a:ext cx="8964488" cy="5937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Клинические проявления ОЖДП на раннем "</a:t>
            </a:r>
            <a:r>
              <a:rPr lang="ru-RU" sz="2800" dirty="0" err="1"/>
              <a:t>дожелтушном</a:t>
            </a:r>
            <a:r>
              <a:rPr lang="ru-RU" sz="2800" dirty="0"/>
              <a:t>" этапе </a:t>
            </a:r>
            <a:r>
              <a:rPr lang="ru-RU" sz="2800" dirty="0" smtClean="0"/>
              <a:t>неспецифичны: 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b="1" dirty="0" smtClean="0"/>
              <a:t>слабость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r>
              <a:rPr lang="ru-RU" sz="2800" b="1" dirty="0" smtClean="0"/>
              <a:t>астения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r>
              <a:rPr lang="ru-RU" sz="2800" b="1" dirty="0" smtClean="0"/>
              <a:t>кожный </a:t>
            </a:r>
            <a:r>
              <a:rPr lang="ru-RU" sz="2800" b="1" dirty="0"/>
              <a:t>зуд, </a:t>
            </a:r>
            <a:endParaRPr lang="ru-RU" sz="2800" b="1" dirty="0" smtClean="0"/>
          </a:p>
          <a:p>
            <a:r>
              <a:rPr lang="ru-RU" sz="2800" b="1" dirty="0" smtClean="0"/>
              <a:t>боль </a:t>
            </a:r>
            <a:r>
              <a:rPr lang="ru-RU" sz="2800" b="1" dirty="0"/>
              <a:t>в </a:t>
            </a:r>
            <a:r>
              <a:rPr lang="ru-RU" sz="2800" b="1" dirty="0" err="1"/>
              <a:t>эпигастрии</a:t>
            </a:r>
            <a:r>
              <a:rPr lang="ru-RU" sz="2800" b="1" dirty="0"/>
              <a:t> или правом </a:t>
            </a:r>
            <a:r>
              <a:rPr lang="ru-RU" sz="2800" b="1" dirty="0" smtClean="0"/>
              <a:t>подреберье,</a:t>
            </a:r>
          </a:p>
          <a:p>
            <a:r>
              <a:rPr lang="ru-RU" sz="2800" b="1" dirty="0" smtClean="0"/>
              <a:t>периодические </a:t>
            </a:r>
            <a:r>
              <a:rPr lang="ru-RU" sz="2800" b="1" dirty="0"/>
              <a:t>тошнота и рвота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b="1" dirty="0"/>
              <a:t>с</a:t>
            </a:r>
            <a:r>
              <a:rPr lang="ru-RU" sz="2800" b="1" dirty="0" smtClean="0"/>
              <a:t>имптомы </a:t>
            </a:r>
            <a:r>
              <a:rPr lang="ru-RU" sz="2800" b="1" dirty="0" err="1"/>
              <a:t>преэклампсии</a:t>
            </a:r>
            <a:r>
              <a:rPr lang="ru-RU" sz="2800" b="1" dirty="0"/>
              <a:t> </a:t>
            </a:r>
            <a:r>
              <a:rPr lang="ru-RU" sz="2800" dirty="0"/>
              <a:t>(артериальная гипертензия и протеинурия) встречаются в 50% случаев 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181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3" cy="576063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особенности значительно затрудняют своевременную диагностику, и пациентки с подобными клиническими проявлениями требуют дополнительного исследования функции печени.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подозрении или диагностике ОЖДП пациентка должна быть эвакуирована в многопрофильный стационар с возможностью экстренной консультации хирурга, инфекциониста и терапевта, либо обеспечена своевременная консультация указанных специалистов.</a:t>
            </a:r>
          </a:p>
        </p:txBody>
      </p:sp>
    </p:spTree>
    <p:extLst>
      <p:ext uri="{BB962C8B-B14F-4D97-AF65-F5344CB8AC3E}">
        <p14:creationId xmlns:p14="http://schemas.microsoft.com/office/powerpoint/2010/main" val="38077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352927" cy="5904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стадия (спустя 1-2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 начала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болезни) желтушная: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Лихорадка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Нарастает слабость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Усиливается изжога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Тошнота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Рвота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«кофейной гущей», после которой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временное облегчение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грудиной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Эзофагит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Асцит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Нарастание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симптомов печеночной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недостаточности,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печени (до 1кг)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8640"/>
            <a:ext cx="9036495" cy="6669360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полной клинической картины острой печеночной недостаточности, при наборе симптомов более 6 имеется высокая вероятность ОЖДП по критериям "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Swansea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Тошнота и рвота.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Боль в животе.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Полидипсия и полиурия.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Энцефалопатия.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Увеличение уровня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трансаминаз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(АСТ, АЛТ часто в 3-10 раз выше нормы).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Увеличение содержания билирубина.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Гипогликемия (&lt;4.0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ммоль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/л).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Увеличение уровня мочевой кислоты (&gt;340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мкмоль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/л).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Почечная дисфункция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&gt;150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мкмоль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/л) в 72%, а ОПН требующая проведения почечной заместительной терапии составляет 32%.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76672"/>
            <a:ext cx="8712967" cy="6192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Увеличение уровня аммиака (&gt;47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мкмоль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/л).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Лейкоцитоз (умеренный  ; нередко  ).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Коагулопатия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протромбиновое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время более 20% от нормы, АПТВ более 30% от нормы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Асцит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гиперэхогенная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печени при УЗИ исследовании.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Микровезикулярный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стеатоз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биопсии печени и гистологическом исследовании (биопсия печени возможна на ранних стадиях, при развитии тяжелой формы, особенно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коагулопатией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её следует избегать).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7992888" cy="597813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Острая жировая дистрофия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печени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редкое и потенциально смертельное поражение печени во время беременности, этиология и патогенез которого до конца не изучены.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связь ОЖДП с беременностью не вызывает сомнений и единственным фактором, реально влияющим на летальность, является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своевременное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родоразрешение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ОЖДП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встречается с частотой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1:7000 - 1:16000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беременностей.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Клинико-лабораторное обследование у пациенток с подозрением на ОЖДП должно включать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УЗИ печени и желчевыводящих путей.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МРТ или КТ печени.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Биопсия печени (при наличии возможности и отсутствии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коагулопатии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угрозы кровотечения).</a:t>
            </a:r>
          </a:p>
          <a:p>
            <a:pPr marL="0" indent="0">
              <a:buNone/>
            </a:pPr>
            <a:r>
              <a:rPr 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лабораторное исследование: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билирубин и его фракции;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параметры системы гемостаза (МНО, АПТВ, фибриноген, тромбоциты, при наличии возможностей -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тромбоэластограмма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общий белок и его фракции - альбумин;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сахар крови;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амилаза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аммиак в плазме;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электролиты плазмы (калий, натрий, хлор, кальций);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свободный гемоглобин плазмы и мочи;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АЛТ, АСТ, ЩФ, ЛДГ;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исследование на носительство вирусов гепатита.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3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02428"/>
            <a:ext cx="7756263" cy="692696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Лабораторные показатели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08719"/>
            <a:ext cx="9324528" cy="5760639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b="1" dirty="0" smtClean="0"/>
              <a:t>Изменения </a:t>
            </a:r>
            <a:r>
              <a:rPr lang="ru-RU" sz="2000" b="1" dirty="0"/>
              <a:t>биохимических параметров при физиологической беременности.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025902"/>
              </p:ext>
            </p:extLst>
          </p:nvPr>
        </p:nvGraphicFramePr>
        <p:xfrm>
          <a:off x="179512" y="1916832"/>
          <a:ext cx="8784976" cy="4783397"/>
        </p:xfrm>
        <a:graphic>
          <a:graphicData uri="http://schemas.openxmlformats.org/drawingml/2006/table">
            <a:tbl>
              <a:tblPr/>
              <a:tblGrid>
                <a:gridCol w="5295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9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Биохимический показатель крови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Изменение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Альбумин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Снижение (в 1.6 раза)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Гаптоглобин</a:t>
                      </a: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Протеин 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Снижение на 20% и более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Триглицериды,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Холестерин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Увеличение (в 3 раза)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Увеличение (в 1.6 раза)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Фибриноген,</a:t>
                      </a:r>
                      <a:r>
                        <a:rPr lang="ru-RU" sz="18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                       </a:t>
                      </a:r>
                      <a:r>
                        <a:rPr lang="ru-RU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800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Церулоплазмин</a:t>
                      </a: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Трансферрин</a:t>
                      </a:r>
                      <a:endParaRPr lang="ru-R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Увеличение (в 1.5 раза)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Желчные кислоты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Увеличение (в 3 раза)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ЩФ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Увеличение (в 2-4 раза)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Билирубин, ГГТП, АЛТ, АСТ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Норма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65" y="4452945"/>
            <a:ext cx="724570" cy="50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52945"/>
            <a:ext cx="691439" cy="4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43" y="4509120"/>
            <a:ext cx="1818907" cy="37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3" cy="63367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Лабораторные исследования</a:t>
            </a:r>
          </a:p>
          <a:p>
            <a:r>
              <a:rPr lang="ru-RU" sz="2000" dirty="0"/>
              <a:t>Повышение концентрации аммиака и аминокислот в </a:t>
            </a:r>
            <a:r>
              <a:rPr lang="ru-RU" sz="2000" dirty="0" smtClean="0"/>
              <a:t>сыворотке,</a:t>
            </a:r>
          </a:p>
          <a:p>
            <a:r>
              <a:rPr lang="ru-RU" sz="2000" dirty="0" err="1" smtClean="0"/>
              <a:t>лактацидоз</a:t>
            </a:r>
            <a:r>
              <a:rPr lang="ru-RU" sz="2000" dirty="0" smtClean="0"/>
              <a:t> </a:t>
            </a:r>
            <a:r>
              <a:rPr lang="ru-RU" sz="2000" dirty="0"/>
              <a:t>(отражают недостаточность функции митохондрий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Высокие </a:t>
            </a:r>
            <a:r>
              <a:rPr lang="ru-RU" sz="2000" dirty="0"/>
              <a:t>концентрации мочевой кислоты(распад ткани </a:t>
            </a:r>
            <a:r>
              <a:rPr lang="ru-RU" sz="2000" dirty="0" smtClean="0"/>
              <a:t>и </a:t>
            </a:r>
            <a:r>
              <a:rPr lang="ru-RU" sz="2000" dirty="0" err="1" smtClean="0"/>
              <a:t>лактацидоз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Тяжелая гипогликемия;</a:t>
            </a:r>
          </a:p>
          <a:p>
            <a:r>
              <a:rPr lang="ru-RU" sz="2000" dirty="0" err="1" smtClean="0"/>
              <a:t>Гипербилирубинемия</a:t>
            </a:r>
            <a:r>
              <a:rPr lang="ru-RU" sz="2000" dirty="0" smtClean="0"/>
              <a:t> </a:t>
            </a:r>
            <a:r>
              <a:rPr lang="ru-RU" sz="2000" dirty="0"/>
              <a:t>без признаков гемолиза (более 10 мг </a:t>
            </a:r>
            <a:r>
              <a:rPr lang="ru-RU" sz="2000" dirty="0" smtClean="0"/>
              <a:t>%.);</a:t>
            </a:r>
          </a:p>
          <a:p>
            <a:r>
              <a:rPr lang="ru-RU" sz="2000" dirty="0" smtClean="0"/>
              <a:t>Лейкоцитоз </a:t>
            </a:r>
            <a:r>
              <a:rPr lang="ru-RU" sz="2000" dirty="0"/>
              <a:t>(до 20 000—30 000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Тромбоцитопения </a:t>
            </a:r>
            <a:r>
              <a:rPr lang="ru-RU" sz="2000" dirty="0"/>
              <a:t>(ниже 100 000 в </a:t>
            </a:r>
            <a:r>
              <a:rPr lang="ru-RU" sz="2000" dirty="0" err="1"/>
              <a:t>мкл</a:t>
            </a:r>
            <a:r>
              <a:rPr lang="ru-RU" sz="2000" dirty="0" smtClean="0"/>
              <a:t>).;</a:t>
            </a:r>
          </a:p>
          <a:p>
            <a:r>
              <a:rPr lang="ru-RU" sz="2000" dirty="0" err="1" smtClean="0"/>
              <a:t>Увелич</a:t>
            </a:r>
            <a:r>
              <a:rPr lang="ru-RU" sz="2000" dirty="0"/>
              <a:t>. </a:t>
            </a:r>
            <a:r>
              <a:rPr lang="ru-RU" sz="2000" dirty="0" err="1"/>
              <a:t>Протромбиновое</a:t>
            </a:r>
            <a:r>
              <a:rPr lang="ru-RU" sz="2000" dirty="0"/>
              <a:t> время и частичное </a:t>
            </a:r>
            <a:r>
              <a:rPr lang="ru-RU" sz="2000" dirty="0" err="1" smtClean="0"/>
              <a:t>тромбопластиновое</a:t>
            </a:r>
            <a:r>
              <a:rPr lang="ru-RU" sz="2000" dirty="0" smtClean="0"/>
              <a:t> время;</a:t>
            </a:r>
          </a:p>
          <a:p>
            <a:r>
              <a:rPr lang="ru-RU" sz="2000" dirty="0" smtClean="0"/>
              <a:t>Снижение </a:t>
            </a:r>
            <a:r>
              <a:rPr lang="ru-RU" sz="2000" dirty="0"/>
              <a:t>концентрации </a:t>
            </a:r>
            <a:r>
              <a:rPr lang="ru-RU" sz="2000" dirty="0" smtClean="0"/>
              <a:t>фибриногена;</a:t>
            </a:r>
          </a:p>
          <a:p>
            <a:r>
              <a:rPr lang="ru-RU" sz="2000" dirty="0" smtClean="0"/>
              <a:t>Увеличение </a:t>
            </a:r>
            <a:r>
              <a:rPr lang="ru-RU" sz="2000" dirty="0" err="1"/>
              <a:t>сывороточ</a:t>
            </a:r>
            <a:r>
              <a:rPr lang="ru-RU" sz="2000" dirty="0"/>
              <a:t>. </a:t>
            </a:r>
            <a:r>
              <a:rPr lang="ru-RU" sz="2000" dirty="0" err="1" smtClean="0"/>
              <a:t>креатинина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Повышение </a:t>
            </a:r>
            <a:r>
              <a:rPr lang="ru-RU" sz="2000" dirty="0"/>
              <a:t>активности </a:t>
            </a:r>
            <a:r>
              <a:rPr lang="ru-RU" sz="2000" dirty="0" err="1"/>
              <a:t>аминотрансфераз</a:t>
            </a:r>
            <a:r>
              <a:rPr lang="ru-RU" sz="2000" dirty="0"/>
              <a:t> сыворотки в </a:t>
            </a:r>
            <a:r>
              <a:rPr lang="ru-RU" sz="2000" dirty="0" smtClean="0"/>
              <a:t>3—10 раз.</a:t>
            </a:r>
          </a:p>
          <a:p>
            <a:r>
              <a:rPr lang="ru-RU" sz="2000" dirty="0" smtClean="0"/>
              <a:t>Повышение </a:t>
            </a:r>
            <a:r>
              <a:rPr lang="ru-RU" sz="2000" dirty="0"/>
              <a:t>активности щелочной фосфатазы сыворотки в </a:t>
            </a:r>
            <a:r>
              <a:rPr lang="ru-RU" sz="2000" dirty="0" smtClean="0"/>
              <a:t>5— 10 </a:t>
            </a:r>
            <a:r>
              <a:rPr lang="ru-RU" sz="2000" dirty="0"/>
              <a:t>раз.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6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56263" cy="72008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Дифференциальная диагностика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59" cy="5328591"/>
          </a:xfrm>
        </p:spPr>
        <p:txBody>
          <a:bodyPr>
            <a:normAutofit/>
          </a:bodyPr>
          <a:lstStyle/>
          <a:p>
            <a:r>
              <a:rPr lang="ru-RU" sz="2400" dirty="0"/>
              <a:t>Дифференциальная диагностика ОЖДП при наличии болей в животе должна проводиться с острой хирургической патологией органов брюшной полости (</a:t>
            </a:r>
            <a:r>
              <a:rPr lang="ru-RU" sz="2400" b="1" i="1" dirty="0"/>
              <a:t>острый холецистит, острый панкреатит, перфорация полого органа, кишечная непроходимость</a:t>
            </a:r>
            <a:r>
              <a:rPr lang="ru-RU" sz="2400" dirty="0" smtClean="0"/>
              <a:t>). </a:t>
            </a:r>
            <a:endParaRPr lang="ru-RU" sz="2400" dirty="0"/>
          </a:p>
          <a:p>
            <a:r>
              <a:rPr lang="ru-RU" sz="2400" dirty="0" smtClean="0"/>
              <a:t>Необходима </a:t>
            </a:r>
            <a:r>
              <a:rPr lang="ru-RU" sz="2400" dirty="0"/>
              <a:t>консультация хирурга и УЗИ органов брюшной полости с возможностью расширения диагностической программы (эндоскопия, КТ, МРТ, лапароскопия). </a:t>
            </a:r>
          </a:p>
        </p:txBody>
      </p:sp>
    </p:spTree>
    <p:extLst>
      <p:ext uri="{BB962C8B-B14F-4D97-AF65-F5344CB8AC3E}">
        <p14:creationId xmlns:p14="http://schemas.microsoft.com/office/powerpoint/2010/main" val="40471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44016"/>
            <a:ext cx="8856984" cy="90872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Характеристика основных вариантов поражения печени во время беременности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035553"/>
              </p:ext>
            </p:extLst>
          </p:nvPr>
        </p:nvGraphicFramePr>
        <p:xfrm>
          <a:off x="179512" y="1052736"/>
          <a:ext cx="8856984" cy="5688631"/>
        </p:xfrm>
        <a:graphic>
          <a:graphicData uri="http://schemas.openxmlformats.org/drawingml/2006/table">
            <a:tbl>
              <a:tblPr/>
              <a:tblGrid>
                <a:gridCol w="1577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6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7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2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Болезнь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Триместр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Частота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Основные симптомы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Лабораторные результаты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Преэклампсия</a:t>
                      </a: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и эклампсия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2-й или 3-й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5-10%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Тошнота, рвота, боль в </a:t>
                      </a:r>
                      <a:r>
                        <a:rPr lang="ru-RU" sz="16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эпигастрии</a:t>
                      </a: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отёки, артериальная гипертония, заторможенность, желтуха (на последних стадиях)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АЛТ &lt;500 ЕД/л, протеинурия, ДВС-синдром (7%)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HELLP-синдром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3-й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0.1% (4-12% у женщин с преэклампсией)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Признаки </a:t>
                      </a:r>
                      <a:r>
                        <a:rPr lang="ru-RU" sz="16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преэклампсии</a:t>
                      </a: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(гипертония, головная боль, нарушения зрения), боль в </a:t>
                      </a:r>
                      <a:r>
                        <a:rPr lang="ru-RU" sz="16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эпигастрии</a:t>
                      </a: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тошнота, рвота, гематурия, желтуха (на последних стадиях)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Гемолиз, АЛТ &lt;500 ЕД/л, тромбоциты , увеличение ЛДГ, ДВС-синдром (20% - 40%)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83" y="4077071"/>
            <a:ext cx="1295264" cy="36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2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716102"/>
              </p:ext>
            </p:extLst>
          </p:nvPr>
        </p:nvGraphicFramePr>
        <p:xfrm>
          <a:off x="179512" y="290347"/>
          <a:ext cx="8568952" cy="6597353"/>
        </p:xfrm>
        <a:graphic>
          <a:graphicData uri="http://schemas.openxmlformats.org/drawingml/2006/table">
            <a:tbl>
              <a:tblPr/>
              <a:tblGrid>
                <a:gridCol w="15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7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5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0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Острая жировая дистрофия печени у беременных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3-й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Недомогание, боль в верхних отделах живота, тошнота, рвота, желтуха (очень часто), энцефалопатия (на последних стадиях)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АЛТ &lt;500 ЕД/л, </a:t>
                      </a:r>
                      <a:r>
                        <a:rPr lang="ru-RU" sz="1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гипербилирубинемия</a:t>
                      </a: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гипогликемия, увеличенный уровень аммиака;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лейкоцитоз, ДВС-синдром (&gt;75%) - тромбоцитопения, продленное ПТ, </a:t>
                      </a:r>
                      <a:r>
                        <a:rPr lang="ru-RU" sz="1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гипофибриногенемия</a:t>
                      </a:r>
                      <a:endParaRPr lang="ru-R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Внутрипеченочный холестаз беременных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2-й или 3-й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0.1-0.2%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Интенсивный зуд; желтуха; (от 20% до 60%, спустя 1-4 недели после зуда); стеаторрея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АЛТ &lt;500 ЕД/л, выраженное повышение ЩФ и ГГТП, увеличенный уровень желчных кислот, билирубин &lt;103 </a:t>
                      </a:r>
                      <a:r>
                        <a:rPr lang="ru-RU" sz="1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мкмоль</a:t>
                      </a: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7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399073"/>
              </p:ext>
            </p:extLst>
          </p:nvPr>
        </p:nvGraphicFramePr>
        <p:xfrm>
          <a:off x="323528" y="332656"/>
          <a:ext cx="8712968" cy="4896544"/>
        </p:xfrm>
        <a:graphic>
          <a:graphicData uri="http://schemas.openxmlformats.org/drawingml/2006/table">
            <a:tbl>
              <a:tblPr/>
              <a:tblGrid>
                <a:gridCol w="1551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7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6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97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Вирусный гепатит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Любой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Как в общей популяции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Тошнота, рвота, желтуха, лихорадка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АЛТ &gt;500 ЕД/л, резкое увеличение билирубина &gt;100 </a:t>
                      </a:r>
                      <a:r>
                        <a:rPr lang="ru-RU" sz="1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мкмоль</a:t>
                      </a: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/л, положительные серологические тесты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9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Токсический гепатит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Любой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Неизвестна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Тошнота, рвота, желтуха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Различные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4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964487" cy="83671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Дифференциальная диагностика тяжелой </a:t>
            </a:r>
            <a:r>
              <a:rPr lang="ru-RU" sz="2800" dirty="0" err="1"/>
              <a:t>преэклампсии</a:t>
            </a:r>
            <a:r>
              <a:rPr lang="ru-RU" sz="2800" dirty="0"/>
              <a:t>, HELLP-синдрома и ОЖДП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148342"/>
              </p:ext>
            </p:extLst>
          </p:nvPr>
        </p:nvGraphicFramePr>
        <p:xfrm>
          <a:off x="35497" y="1052736"/>
          <a:ext cx="8928991" cy="5608320"/>
        </p:xfrm>
        <a:graphic>
          <a:graphicData uri="http://schemas.openxmlformats.org/drawingml/2006/table">
            <a:tbl>
              <a:tblPr/>
              <a:tblGrid>
                <a:gridCol w="144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9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Признак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Тяжёлая </a:t>
                      </a:r>
                      <a:r>
                        <a:rPr lang="ru-RU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преэклампсия</a:t>
                      </a: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и эклампсия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HELLP-синдром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Острая жировая дистрофия печени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После 22 недель гестации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Конец 3-го триместра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3-ий триместр беременности или ранний послеродовый период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Распространенность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Возрастает при многоплодной Беременности (5-7%)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Возрастает при мужском поле плода, у </a:t>
                      </a:r>
                      <a:r>
                        <a:rPr lang="ru-RU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первобеременных</a:t>
                      </a: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(0.01%)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2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Симптомы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Высокое АД, протеинурия, отеки, судороги, почечная недостаточность, отек легких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Боли в животе, </a:t>
                      </a:r>
                      <a:r>
                        <a:rPr lang="ru-RU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тошнота/рвота, </a:t>
                      </a: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сходны с ПЭ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Боли в животе, тошнота/рвота, желтуха, гипогликемия, печеночная недостаточность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8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301778"/>
              </p:ext>
            </p:extLst>
          </p:nvPr>
        </p:nvGraphicFramePr>
        <p:xfrm>
          <a:off x="107504" y="548681"/>
          <a:ext cx="8856985" cy="5600561"/>
        </p:xfrm>
        <a:graphic>
          <a:graphicData uri="http://schemas.openxmlformats.org/drawingml/2006/table">
            <a:tbl>
              <a:tblPr/>
              <a:tblGrid>
                <a:gridCol w="1626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3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3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4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Лабораторные показатели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Тромбоциты &gt;70000, белок мочи &gt;5 г/24 ч, повышение печеночных ферментов (10%)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Тромбоциты &lt;100000, гемолиз, повышение печёночных ферментов, </a:t>
                      </a:r>
                      <a:r>
                        <a:rPr lang="ru-RU" sz="16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протромбиновое</a:t>
                      </a: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время может оставаться нормальным, фибриноген норма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Снижены тромбоциты, повышение АЛТ и АСТ 300-1000 ЕД/л, низкий антитромбин III, высокое </a:t>
                      </a:r>
                      <a:r>
                        <a:rPr lang="ru-RU" sz="16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протромбиновое</a:t>
                      </a: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время, низкий фибриноген, высокий билирубин, </a:t>
                      </a:r>
                      <a:r>
                        <a:rPr lang="ru-RU" sz="16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коагулопатия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8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Тактика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Контроль АД, противосудорожная и антигипертензивная терапия, ускорить родоразрешение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Быстрое родоразрешение.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Быстрое </a:t>
                      </a:r>
                      <a:r>
                        <a:rPr lang="ru-RU" sz="16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родоразрешение</a:t>
                      </a: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 Трансплантация печени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Исход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Материнская смертность 1%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Материнская смертность - 5%, разрыв печени - 1% Смерть плода 1-30%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Смерть плода до 45%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8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836" y="332656"/>
            <a:ext cx="9033164" cy="100811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Методы лечения заболевания/состояния с оценкой их результативности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32" y="1772816"/>
            <a:ext cx="9140668" cy="4968552"/>
          </a:xfrm>
        </p:spPr>
        <p:txBody>
          <a:bodyPr>
            <a:normAutofit/>
          </a:bodyPr>
          <a:lstStyle/>
          <a:p>
            <a:r>
              <a:rPr lang="ru-RU" sz="2500" dirty="0"/>
              <a:t>Интервал от появления первых признаков ОЖДП до </a:t>
            </a:r>
            <a:r>
              <a:rPr lang="ru-RU" sz="2500" dirty="0" err="1"/>
              <a:t>родоразрешения</a:t>
            </a:r>
            <a:r>
              <a:rPr lang="ru-RU" sz="2500" dirty="0"/>
              <a:t> </a:t>
            </a:r>
            <a:r>
              <a:rPr lang="ru-RU" sz="2500" b="1" dirty="0"/>
              <a:t>не должен превышать одну </a:t>
            </a:r>
            <a:r>
              <a:rPr lang="ru-RU" sz="2500" b="1" dirty="0" smtClean="0"/>
              <a:t>неделю</a:t>
            </a:r>
            <a:r>
              <a:rPr lang="ru-RU" sz="2500" dirty="0" smtClean="0"/>
              <a:t>, </a:t>
            </a:r>
            <a:r>
              <a:rPr lang="ru-RU" sz="2500" dirty="0"/>
              <a:t>поэтому ранняя диагностика имеет решающее значение.</a:t>
            </a:r>
          </a:p>
          <a:p>
            <a:r>
              <a:rPr lang="ru-RU" sz="2500" dirty="0"/>
              <a:t>Лечение беременных и родильниц с ОЖДП должно проводиться </a:t>
            </a:r>
            <a:r>
              <a:rPr lang="ru-RU" sz="2500" b="1" dirty="0"/>
              <a:t>в условиях отделения интенсивной терапии </a:t>
            </a:r>
            <a:r>
              <a:rPr lang="ru-RU" sz="2500" b="1" dirty="0" smtClean="0"/>
              <a:t>многопрофильных стационаров</a:t>
            </a:r>
            <a:r>
              <a:rPr lang="ru-RU" sz="2500" dirty="0" smtClean="0"/>
              <a:t>.</a:t>
            </a:r>
            <a:endParaRPr lang="ru-RU" sz="2500" dirty="0"/>
          </a:p>
          <a:p>
            <a:r>
              <a:rPr lang="ru-RU" sz="2500" dirty="0"/>
              <a:t>Если нет условий для быстрого </a:t>
            </a:r>
            <a:r>
              <a:rPr lang="ru-RU" sz="2500" dirty="0" err="1"/>
              <a:t>родоразрешения</a:t>
            </a:r>
            <a:r>
              <a:rPr lang="ru-RU" sz="2500" dirty="0"/>
              <a:t> </a:t>
            </a:r>
            <a:r>
              <a:rPr lang="ru-RU" sz="2500" dirty="0" err="1"/>
              <a:t>per</a:t>
            </a:r>
            <a:r>
              <a:rPr lang="ru-RU" sz="2500" dirty="0"/>
              <a:t> </a:t>
            </a:r>
            <a:r>
              <a:rPr lang="ru-RU" sz="2500" dirty="0" err="1"/>
              <a:t>vias</a:t>
            </a:r>
            <a:r>
              <a:rPr lang="ru-RU" sz="2500" dirty="0"/>
              <a:t> </a:t>
            </a:r>
            <a:r>
              <a:rPr lang="ru-RU" sz="2500" dirty="0" err="1"/>
              <a:t>naturales</a:t>
            </a:r>
            <a:r>
              <a:rPr lang="ru-RU" sz="2500" dirty="0"/>
              <a:t>, необходимо провести </a:t>
            </a:r>
            <a:r>
              <a:rPr lang="ru-RU" sz="2500" b="1" dirty="0"/>
              <a:t>кесарево </a:t>
            </a:r>
            <a:r>
              <a:rPr lang="ru-RU" sz="2500" b="1" dirty="0" smtClean="0"/>
              <a:t>сечение</a:t>
            </a:r>
            <a:r>
              <a:rPr lang="ru-RU" sz="2500" dirty="0" smtClean="0"/>
              <a:t>.</a:t>
            </a:r>
            <a:endParaRPr lang="ru-RU" sz="2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2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8904"/>
            <a:ext cx="8945470" cy="586814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Острая жировая дистрофия печени (жировой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гепатоз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жировая инфильтрация печени)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один из вариантов поражения печени, при котором в печёночных клетках происходит накопление жира, что может быть реакцией печени на различные токсические воздействия, иногда этот процесс связан с некоторыми заболеваниями и патологическими состояниями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организма.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6120680" cy="344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8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577483"/>
          </a:xfrm>
        </p:spPr>
        <p:txBody>
          <a:bodyPr>
            <a:noAutofit/>
          </a:bodyPr>
          <a:lstStyle/>
          <a:p>
            <a:r>
              <a:rPr lang="ru-RU" sz="2400" b="1" dirty="0"/>
              <a:t>Единственный эффективный метод лечения ОЖДП - </a:t>
            </a:r>
            <a:r>
              <a:rPr lang="ru-RU" sz="2400" b="1" dirty="0" err="1"/>
              <a:t>родоразрешение</a:t>
            </a:r>
            <a:r>
              <a:rPr lang="ru-RU" sz="2400" b="1" dirty="0"/>
              <a:t>.</a:t>
            </a:r>
          </a:p>
          <a:p>
            <a:r>
              <a:rPr lang="ru-RU" sz="2400" dirty="0"/>
              <a:t>Отмечено, что перинатальные результаты лучше при оперативном </a:t>
            </a:r>
            <a:r>
              <a:rPr lang="ru-RU" sz="2400" dirty="0" err="1"/>
              <a:t>родоразрешении</a:t>
            </a:r>
            <a:r>
              <a:rPr lang="ru-RU" sz="2400" dirty="0"/>
              <a:t> путем операции кесарева сечения по сравнению с вагинальными родами. Перинатальные исходы зависят также от срока беременности:</a:t>
            </a:r>
            <a:r>
              <a:rPr lang="ru-RU" sz="2400" b="1" dirty="0"/>
              <a:t> чем меньше </a:t>
            </a:r>
            <a:r>
              <a:rPr lang="ru-RU" sz="2400" b="1" dirty="0" err="1"/>
              <a:t>гестационный</a:t>
            </a:r>
            <a:r>
              <a:rPr lang="ru-RU" sz="2400" b="1" dirty="0"/>
              <a:t> срок, тем они хуже</a:t>
            </a:r>
            <a:r>
              <a:rPr lang="ru-RU" sz="2400" dirty="0"/>
              <a:t>. </a:t>
            </a:r>
          </a:p>
          <a:p>
            <a:r>
              <a:rPr lang="ru-RU" sz="2400" u="sng" dirty="0"/>
              <a:t>Показаниями для </a:t>
            </a:r>
            <a:r>
              <a:rPr lang="ru-RU" sz="2400" u="sng" dirty="0" err="1"/>
              <a:t>родоразрешения</a:t>
            </a:r>
            <a:r>
              <a:rPr lang="ru-RU" sz="2400" dirty="0"/>
              <a:t>: </a:t>
            </a:r>
            <a:r>
              <a:rPr lang="ru-RU" sz="2400" b="1" dirty="0"/>
              <a:t>любые минимальные признаки развития ОЖДБ</a:t>
            </a:r>
            <a:r>
              <a:rPr lang="ru-RU" sz="2400" dirty="0"/>
              <a:t>, поскольку при развернутой картине острой печеночной недостаточности исход может быть неблагоприятным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740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712967" cy="5904655"/>
          </a:xfrm>
        </p:spPr>
        <p:txBody>
          <a:bodyPr>
            <a:normAutofit/>
          </a:bodyPr>
          <a:lstStyle/>
          <a:p>
            <a:r>
              <a:rPr lang="ru-RU" sz="2400" dirty="0"/>
              <a:t>Структура осложнений определяет крайне сложную задачу формирования программы интенсивной терапии, во многом зависящую от преобладающего синдрома(-</a:t>
            </a:r>
            <a:r>
              <a:rPr lang="ru-RU" sz="2400" dirty="0" err="1"/>
              <a:t>ов</a:t>
            </a:r>
            <a:r>
              <a:rPr lang="ru-RU" sz="2400" dirty="0"/>
              <a:t>). </a:t>
            </a:r>
          </a:p>
          <a:p>
            <a:r>
              <a:rPr lang="ru-RU" sz="2400" dirty="0"/>
              <a:t>Пациентки должны находиться </a:t>
            </a:r>
            <a:r>
              <a:rPr lang="ru-RU" sz="2400" b="1" dirty="0"/>
              <a:t>в отделении анестезиологии и реанимации многопрофильного стационара</a:t>
            </a:r>
            <a:r>
              <a:rPr lang="ru-RU" sz="2400" dirty="0"/>
              <a:t> с возможностью проведения комплексной интенсивной терапии и протезирования функции ряда органов (дыхание, почки, печень).</a:t>
            </a:r>
          </a:p>
          <a:p>
            <a:r>
              <a:rPr lang="ru-RU" sz="2400" dirty="0"/>
              <a:t> Жировая инфильтрация печени полностью регрессирует в течение </a:t>
            </a:r>
            <a:r>
              <a:rPr lang="ru-RU" sz="2400" b="1" dirty="0"/>
              <a:t>5-6 недель после </a:t>
            </a:r>
            <a:r>
              <a:rPr lang="ru-RU" sz="2400" b="1" dirty="0" err="1"/>
              <a:t>родоразрешения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41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352927" cy="5976663"/>
          </a:xfrm>
        </p:spPr>
        <p:txBody>
          <a:bodyPr>
            <a:normAutofit/>
          </a:bodyPr>
          <a:lstStyle/>
          <a:p>
            <a:r>
              <a:rPr lang="ru-RU" sz="2400" dirty="0"/>
              <a:t>При подготовке к </a:t>
            </a:r>
            <a:r>
              <a:rPr lang="ru-RU" sz="2400" dirty="0" err="1"/>
              <a:t>родоразрешению</a:t>
            </a:r>
            <a:r>
              <a:rPr lang="ru-RU" sz="2400" dirty="0"/>
              <a:t> особое внимание следует обратить на наличие</a:t>
            </a:r>
            <a:r>
              <a:rPr lang="ru-RU" sz="2400" b="1" dirty="0"/>
              <a:t> </a:t>
            </a:r>
            <a:r>
              <a:rPr lang="ru-RU" sz="2400" b="1" dirty="0" err="1"/>
              <a:t>коагулопатии</a:t>
            </a:r>
            <a:r>
              <a:rPr lang="ru-RU" sz="2400" b="1" dirty="0"/>
              <a:t> </a:t>
            </a:r>
            <a:r>
              <a:rPr lang="ru-RU" sz="2400" dirty="0"/>
              <a:t>(тромбоцитопения менее  , дефицит факторов свертывания крови (МНО, АПТВ более 1.5 выше нормы, фибриноген менее 1.0 г/л) поскольку именно эти нарушения при инвазивных процедурах (</a:t>
            </a:r>
            <a:r>
              <a:rPr lang="ru-RU" sz="2400" dirty="0" err="1"/>
              <a:t>родоразрешение</a:t>
            </a:r>
            <a:r>
              <a:rPr lang="ru-RU" sz="2400" dirty="0"/>
              <a:t>) быстро приводят к массивной кровопотере и развитию геморрагического шока.</a:t>
            </a:r>
          </a:p>
          <a:p>
            <a:r>
              <a:rPr lang="ru-RU" sz="2400" dirty="0"/>
              <a:t>Необходимо провести </a:t>
            </a:r>
            <a:r>
              <a:rPr lang="ru-RU" sz="2400" b="1" dirty="0"/>
              <a:t>оценку степени тяжести ДВС-синдрома</a:t>
            </a:r>
            <a:r>
              <a:rPr lang="ru-RU" sz="2400" dirty="0"/>
              <a:t> как одного из критериев начала заместительной терапии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3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189521"/>
              </p:ext>
            </p:extLst>
          </p:nvPr>
        </p:nvGraphicFramePr>
        <p:xfrm>
          <a:off x="0" y="188640"/>
          <a:ext cx="8892478" cy="6552734"/>
        </p:xfrm>
        <a:graphic>
          <a:graphicData uri="http://schemas.openxmlformats.org/drawingml/2006/table">
            <a:tbl>
              <a:tblPr/>
              <a:tblGrid>
                <a:gridCol w="198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2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9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Параметр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Шкала ISTH, (2001)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Шкала Clark S.L. (2016)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Показатели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Показатели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Баллы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8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тромбоцитов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Более</a:t>
                      </a:r>
                      <a:r>
                        <a:rPr lang="ru-RU" sz="16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50</a:t>
                      </a:r>
                      <a:r>
                        <a:rPr lang="en-GB" sz="16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US" sz="16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109</a:t>
                      </a:r>
                      <a:r>
                        <a:rPr lang="ru-RU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Менее</a:t>
                      </a:r>
                      <a:r>
                        <a:rPr lang="en-US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50x109</a:t>
                      </a:r>
                      <a:r>
                        <a:rPr lang="ru-RU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8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Растворимые мономеры фибрина/продукты деградации фибрина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Нет увеличения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9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Умеренное увеличение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9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Значительное увеличение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88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Увеличение протромбинового времени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Менее, чем на 3 с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Увеличение на 25%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От 3 до 6 с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Увеличение 25-50%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9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Более, чем на 6 с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Увеличение более 50%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88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Фибриноген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Более 1 г/л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Менее 2.0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Менее 1 г/л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Более 2.0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8976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Баллы более 5 - явный ДВС-синдром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Более 3 - явный ДВС-синдром в акушерстве</a:t>
                      </a:r>
                    </a:p>
                  </a:txBody>
                  <a:tcPr marL="66561" marR="66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155001"/>
            <a:ext cx="1072339" cy="3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42" y="1393003"/>
            <a:ext cx="1210391" cy="3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0" y="1374510"/>
            <a:ext cx="1335385" cy="39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68922"/>
            <a:ext cx="1072339" cy="4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Оптимальные параметры гемостаза, которые необходимо получить до начала инвазивных процедур и препараты для их достижения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197671"/>
              </p:ext>
            </p:extLst>
          </p:nvPr>
        </p:nvGraphicFramePr>
        <p:xfrm>
          <a:off x="251520" y="1556793"/>
          <a:ext cx="8712968" cy="4691963"/>
        </p:xfrm>
        <a:graphic>
          <a:graphicData uri="http://schemas.openxmlformats.org/drawingml/2006/table">
            <a:tbl>
              <a:tblPr/>
              <a:tblGrid>
                <a:gridCol w="3461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1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Целевой показатель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Стартовый метод коррекции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Фибриноген более 2.0 г/л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Криопреципитат</a:t>
                      </a: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1 доза на 10 кг </a:t>
                      </a:r>
                      <a:r>
                        <a:rPr lang="ru-RU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м.т</a:t>
                      </a: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СЗП 10-15 мл/кг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Тромбоциты более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Тромбомасса</a:t>
                      </a: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1 доза на 10 кг </a:t>
                      </a:r>
                      <a:r>
                        <a:rPr lang="ru-RU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м.т</a:t>
                      </a: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Тромбоконцентрат</a:t>
                      </a: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1-2 дозы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МНО менее 1.5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АПТВ - норма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СЗП 15-20 мл/кг,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Концентрат </a:t>
                      </a:r>
                      <a:r>
                        <a:rPr lang="ru-RU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протромбинового</a:t>
                      </a: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комплекса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0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Тромбоэластограмма - нормо- или гиперкоагуляция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Интегральный результат может быть получен: СЗП 15-20 мл/кг, </a:t>
                      </a:r>
                      <a:r>
                        <a:rPr lang="ru-RU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криопреципитат</a:t>
                      </a: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фактор VII, тромбоциты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1694"/>
            <a:ext cx="940594" cy="45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5212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Основные принципы </a:t>
            </a:r>
            <a:r>
              <a:rPr lang="ru-RU" sz="2800" dirty="0" err="1"/>
              <a:t>посиндромной</a:t>
            </a:r>
            <a:r>
              <a:rPr lang="ru-RU" sz="2800" dirty="0"/>
              <a:t> интенсивной терапии острой печеночной недостаточности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270407"/>
              </p:ext>
            </p:extLst>
          </p:nvPr>
        </p:nvGraphicFramePr>
        <p:xfrm>
          <a:off x="395536" y="1412776"/>
          <a:ext cx="8424936" cy="5215476"/>
        </p:xfrm>
        <a:graphic>
          <a:graphicData uri="http://schemas.openxmlformats.org/drawingml/2006/table">
            <a:tbl>
              <a:tblPr/>
              <a:tblGrid>
                <a:gridCol w="4039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5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Синдром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Основной принцип лечения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5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Церебральной недостаточности или печеночной энцефалопатии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Мониторинг ВЧД и поддержание ВЧД &lt;20 мм рт. ст. и церебрального </a:t>
                      </a:r>
                      <a:r>
                        <a:rPr lang="ru-RU" sz="1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перфузионного</a:t>
                      </a: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давления (ЦПД) &gt;60 мм рт.). Снижение продукции и удаление аммиака, коррекция </a:t>
                      </a:r>
                      <a:r>
                        <a:rPr lang="ru-RU" sz="1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гипонатриемии</a:t>
                      </a: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и гипогликемии. </a:t>
                      </a:r>
                      <a:r>
                        <a:rPr lang="ru-RU" sz="1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Лактулоза</a:t>
                      </a: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энтерально</a:t>
                      </a: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Нарушения гемостаза (дефицит плазменных факторов свертывания крови, тромбоцитопения, ДВС-синдром)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Заместительная терапия компонентами крови и факторами свертывания крови.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Гепаторенальный синдром, ОПН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Проведение почечной заместительной терапии (</a:t>
                      </a:r>
                      <a:r>
                        <a:rPr lang="ru-RU" sz="18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гемофильтрация</a:t>
                      </a: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гемодиализ).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Гепатопульмональный синдром, ОРДС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Респираторная терапия, ИВЛ.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4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628109"/>
              </p:ext>
            </p:extLst>
          </p:nvPr>
        </p:nvGraphicFramePr>
        <p:xfrm>
          <a:off x="395536" y="620688"/>
          <a:ext cx="8424936" cy="5958840"/>
        </p:xfrm>
        <a:graphic>
          <a:graphicData uri="http://schemas.openxmlformats.org/drawingml/2006/table">
            <a:tbl>
              <a:tblPr/>
              <a:tblGrid>
                <a:gridCol w="4039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5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6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Недостаточность сердечно-сосудистой системы артериальная гипотония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Инфузионная</a:t>
                      </a: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терапия кристаллоидами в сочетании с </a:t>
                      </a:r>
                      <a:r>
                        <a:rPr lang="ru-RU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вазопрессорами</a:t>
                      </a: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(норадреналин) должна поддерживать среднее АД более 75 мм рт. ст.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Метаболические, водно-электролитные нарушения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Коррекция </a:t>
                      </a:r>
                      <a:r>
                        <a:rPr lang="ru-RU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гипоальбуминемии</a:t>
                      </a: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гипогликемии, </a:t>
                      </a:r>
                      <a:r>
                        <a:rPr lang="ru-RU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нутритивная</a:t>
                      </a: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поддержка. Применение альбумина, растворов глюкозы.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Иммунодефицитное состояние и септические осложнения (бактериальные инфекции - 80%, грибковые - 32%).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Необходимость применения антибактериальных и </a:t>
                      </a:r>
                      <a:r>
                        <a:rPr lang="ru-RU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анигрибковых</a:t>
                      </a: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препаратов с учетом их </a:t>
                      </a:r>
                      <a:r>
                        <a:rPr lang="ru-RU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гепатотоксичности</a:t>
                      </a: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9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Интестинальная недостаточность (парез, желудочно-кишечное кровотечение, панкреатит).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Ингибиторы протонной помпы, </a:t>
                      </a:r>
                      <a:r>
                        <a:rPr lang="ru-RU" sz="2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нутритивная</a:t>
                      </a:r>
                      <a:r>
                        <a:rPr lang="ru-RU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поддержка.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3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2304255"/>
          </a:xfrm>
        </p:spPr>
        <p:txBody>
          <a:bodyPr>
            <a:normAutofit/>
          </a:bodyPr>
          <a:lstStyle/>
          <a:p>
            <a:pPr indent="457200" algn="just"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</a:rPr>
              <a:t>NB</a:t>
            </a: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!</a:t>
            </a:r>
            <a:r>
              <a:rPr lang="ru-RU" dirty="0">
                <a:latin typeface="Arial"/>
                <a:ea typeface="Times New Roman"/>
              </a:rPr>
              <a:t> </a:t>
            </a:r>
            <a:endParaRPr lang="ru-RU" dirty="0" smtClean="0">
              <a:latin typeface="Arial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latin typeface="Arial"/>
                <a:ea typeface="Times New Roman"/>
              </a:rPr>
              <a:t>Лекарственная </a:t>
            </a:r>
            <a:r>
              <a:rPr lang="ru-RU" dirty="0">
                <a:latin typeface="Arial"/>
                <a:ea typeface="Times New Roman"/>
              </a:rPr>
              <a:t>терапия ОЖДП во время беременности (витамины, кортикостероиды, </a:t>
            </a:r>
            <a:r>
              <a:rPr lang="ru-RU" dirty="0" err="1">
                <a:latin typeface="Arial"/>
                <a:ea typeface="Times New Roman"/>
              </a:rPr>
              <a:t>гепатопротекторы</a:t>
            </a:r>
            <a:r>
              <a:rPr lang="ru-RU" dirty="0">
                <a:latin typeface="Arial"/>
                <a:ea typeface="Times New Roman"/>
              </a:rPr>
              <a:t> и т.д.) и применение </a:t>
            </a:r>
            <a:r>
              <a:rPr lang="ru-RU" dirty="0" err="1">
                <a:latin typeface="Arial"/>
                <a:ea typeface="Times New Roman"/>
              </a:rPr>
              <a:t>плазмафереза</a:t>
            </a:r>
            <a:r>
              <a:rPr lang="ru-RU" dirty="0">
                <a:latin typeface="Arial"/>
                <a:ea typeface="Times New Roman"/>
              </a:rPr>
              <a:t> </a:t>
            </a:r>
            <a:r>
              <a:rPr lang="ru-RU" b="1" dirty="0">
                <a:latin typeface="Arial"/>
                <a:ea typeface="Times New Roman"/>
              </a:rPr>
              <a:t>неэффективны </a:t>
            </a:r>
            <a:r>
              <a:rPr lang="ru-RU" b="1" dirty="0" smtClean="0">
                <a:latin typeface="Arial"/>
                <a:ea typeface="Times New Roman"/>
              </a:rPr>
              <a:t>.</a:t>
            </a:r>
            <a:endParaRPr lang="ru-RU" b="1" dirty="0">
              <a:latin typeface="Arial"/>
              <a:ea typeface="Times New Roman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31361"/>
            <a:ext cx="2728707" cy="180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44247"/>
            <a:ext cx="2831175" cy="199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2808312" cy="187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21225" cy="10081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профилактика</a:t>
            </a: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56792"/>
            <a:ext cx="8892479" cy="489654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нет методов эффективной профилактики ОЖДП во время беременности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контроль функции печени в динамике при наличии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диспептических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симптомов (тошнота, рвота, тяжесть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эпигастральной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области, в правом подреберье и др.) и/или слабости, сонливости во 2 и 3 триместрах беременности.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развития ОЖДП во время следующей беременности всем женщинам с ОЖДП и их детям по возможности рекомендуется пройти генетическое тестирование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длинноцепочной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3-гидроксиацил-СоА-дегидрогеназы (умеренный уровень доказательств) </a:t>
            </a:r>
          </a:p>
        </p:txBody>
      </p:sp>
    </p:spTree>
    <p:extLst>
      <p:ext uri="{BB962C8B-B14F-4D97-AF65-F5344CB8AC3E}">
        <p14:creationId xmlns:p14="http://schemas.microsoft.com/office/powerpoint/2010/main" val="8668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Критерии (индикаторы) оценки качества медицинской помощи, оказанной пациентке с острой жировой дистрофией печени во время беременности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8640959" cy="5328592"/>
          </a:xfrm>
        </p:spPr>
        <p:txBody>
          <a:bodyPr>
            <a:normAutofit/>
          </a:bodyPr>
          <a:lstStyle/>
          <a:p>
            <a:r>
              <a:rPr lang="ru-RU" b="1" dirty="0"/>
              <a:t>1. Событийные </a:t>
            </a:r>
            <a:r>
              <a:rPr lang="ru-RU" b="1" dirty="0" smtClean="0"/>
              <a:t>критерии </a:t>
            </a:r>
            <a:r>
              <a:rPr lang="ru-RU" b="1" dirty="0"/>
              <a:t>качества:</a:t>
            </a:r>
          </a:p>
          <a:p>
            <a:pPr marL="0" indent="0">
              <a:buNone/>
            </a:pPr>
            <a:r>
              <a:rPr lang="ru-RU" dirty="0"/>
              <a:t>- Своевременное выявление признаков печеночной недостаточности (да/нет).</a:t>
            </a:r>
          </a:p>
          <a:p>
            <a:pPr marL="0" indent="0">
              <a:buNone/>
            </a:pPr>
            <a:r>
              <a:rPr lang="ru-RU" dirty="0"/>
              <a:t>- Консультация хирурга, инфекциониста, терапевта (да/нет).</a:t>
            </a:r>
          </a:p>
          <a:p>
            <a:pPr marL="0" indent="0">
              <a:buNone/>
            </a:pPr>
            <a:r>
              <a:rPr lang="ru-RU" dirty="0"/>
              <a:t>- Своевременное </a:t>
            </a:r>
            <a:r>
              <a:rPr lang="ru-RU" dirty="0" err="1"/>
              <a:t>родоразрешение</a:t>
            </a:r>
            <a:r>
              <a:rPr lang="ru-RU" dirty="0"/>
              <a:t> (да/нет).</a:t>
            </a:r>
          </a:p>
          <a:p>
            <a:pPr marL="0" indent="0">
              <a:buNone/>
            </a:pPr>
            <a:r>
              <a:rPr lang="ru-RU" dirty="0"/>
              <a:t>- Коррекция </a:t>
            </a:r>
            <a:r>
              <a:rPr lang="ru-RU" dirty="0" err="1"/>
              <a:t>коагулопатии</a:t>
            </a:r>
            <a:r>
              <a:rPr lang="ru-RU" dirty="0"/>
              <a:t> (да/нет).</a:t>
            </a:r>
          </a:p>
          <a:p>
            <a:pPr marL="0" indent="0">
              <a:buNone/>
            </a:pPr>
            <a:r>
              <a:rPr lang="ru-RU" dirty="0"/>
              <a:t>- Коррекция </a:t>
            </a:r>
            <a:r>
              <a:rPr lang="ru-RU" dirty="0" err="1"/>
              <a:t>гипопротеинемии</a:t>
            </a:r>
            <a:r>
              <a:rPr lang="ru-RU" dirty="0"/>
              <a:t> (да/нет).</a:t>
            </a:r>
          </a:p>
          <a:p>
            <a:pPr marL="0" indent="0">
              <a:buNone/>
            </a:pPr>
            <a:r>
              <a:rPr lang="ru-RU" dirty="0"/>
              <a:t>- Коррекция гипогликемии (да/нет).</a:t>
            </a:r>
          </a:p>
          <a:p>
            <a:pPr marL="0" indent="0">
              <a:buNone/>
            </a:pPr>
            <a:r>
              <a:rPr lang="ru-RU" dirty="0"/>
              <a:t>- Проведение почечной заместительной терапии при развитии острой почечной недостаточности (да/нет).</a:t>
            </a:r>
          </a:p>
          <a:p>
            <a:pPr marL="0" indent="0">
              <a:buNone/>
            </a:pPr>
            <a:r>
              <a:rPr lang="ru-RU" dirty="0"/>
              <a:t>- Применение антибактериальных препаратов (да/нет).</a:t>
            </a:r>
          </a:p>
          <a:p>
            <a:r>
              <a:rPr lang="ru-RU" b="1" dirty="0"/>
              <a:t>2. Временные критерии качества:</a:t>
            </a:r>
          </a:p>
          <a:p>
            <a:pPr marL="0" indent="0">
              <a:buNone/>
            </a:pPr>
            <a:r>
              <a:rPr lang="ru-RU" dirty="0"/>
              <a:t>- Постановка клинического диагноза острой печеночной недостаточности в течение 24 ч после поступления пациентки в стационар (да/нет).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1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7848872" cy="6048672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Этиология ОЖДП до конца неизвестна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не выяснена и связь с географическими или этническими особенностями.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ОЖГБ развивается преимущественно в сроке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32-36 недель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Несмотря на достижения современной медицины, сохраняется высокая летальность при ОЖДП 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 23%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4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976664"/>
          </a:xfrm>
        </p:spPr>
        <p:txBody>
          <a:bodyPr>
            <a:normAutofit/>
          </a:bodyPr>
          <a:lstStyle/>
          <a:p>
            <a:r>
              <a:rPr lang="ru-RU" b="1" dirty="0"/>
              <a:t>3. Результативные критерии качества: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Родоразрешение</a:t>
            </a:r>
            <a:r>
              <a:rPr lang="ru-RU" dirty="0"/>
              <a:t> при появлении признаков ОЖДП (да/нет).</a:t>
            </a:r>
          </a:p>
          <a:p>
            <a:pPr marL="0" indent="0">
              <a:buNone/>
            </a:pPr>
            <a:r>
              <a:rPr lang="ru-RU" dirty="0"/>
              <a:t>- Регресс признаков острой печеночной недостаточности (да/нет).</a:t>
            </a:r>
          </a:p>
          <a:p>
            <a:pPr marL="0" indent="0">
              <a:buNone/>
            </a:pPr>
            <a:r>
              <a:rPr lang="ru-RU" dirty="0"/>
              <a:t>- Отсутствие признаков инфекционного процесса (да/нет).</a:t>
            </a:r>
          </a:p>
          <a:p>
            <a:pPr marL="0" indent="0">
              <a:buNone/>
            </a:pPr>
            <a:r>
              <a:rPr lang="ru-RU" dirty="0"/>
              <a:t>- Нормализация гемодинамических показателей (АД, ЧСС) (да/нет).</a:t>
            </a:r>
          </a:p>
          <a:p>
            <a:pPr marL="0" indent="0">
              <a:buNone/>
            </a:pPr>
            <a:r>
              <a:rPr lang="ru-RU" dirty="0"/>
              <a:t>- Нормализация функции почек (отсутствие признаков почечной недостаточности) (да/нет).</a:t>
            </a:r>
          </a:p>
          <a:p>
            <a:pPr marL="0" indent="0">
              <a:buNone/>
            </a:pPr>
            <a:r>
              <a:rPr lang="ru-RU" dirty="0"/>
              <a:t>- Международное нормализованное отношение (МНО) менее 1.3, фибриноген более 2.0 г/л (да/нет).</a:t>
            </a:r>
          </a:p>
          <a:p>
            <a:pPr marL="0" indent="0">
              <a:buNone/>
            </a:pPr>
            <a:r>
              <a:rPr lang="ru-RU" dirty="0"/>
              <a:t>- Восстановление сознания (да/нет).</a:t>
            </a:r>
          </a:p>
          <a:p>
            <a:pPr marL="0" indent="0">
              <a:buNone/>
            </a:pPr>
            <a:r>
              <a:rPr lang="ru-RU" dirty="0"/>
              <a:t>- Отсутствие признаков ОРДС и/или пневмонии (да/нет).</a:t>
            </a:r>
          </a:p>
          <a:p>
            <a:pPr marL="0" indent="0">
              <a:buNone/>
            </a:pPr>
            <a:r>
              <a:rPr lang="ru-RU" dirty="0"/>
              <a:t>- Прекращение ИВЛ (да/нет).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9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556792"/>
            <a:ext cx="7756263" cy="2592288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6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Жир накапливается в печени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вследствие: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избыточного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поступления в печень свободных жирных кислот (СЖК),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снижения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скорости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окисления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СЖК в митохондриях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избыточного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образования и всасывания СЖК в кишечнике,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снижения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синтеза липопротеинов разной плотности в самой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печени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функциональной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печеночной недостаточности, обусловленной заболеванием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печени.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Нормальное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содержание жира в печени не превышает 5%, а при ОЖГБ увеличивается до 13-19%. </a:t>
            </a:r>
          </a:p>
        </p:txBody>
      </p:sp>
    </p:spTree>
    <p:extLst>
      <p:ext uri="{BB962C8B-B14F-4D97-AF65-F5344CB8AC3E}">
        <p14:creationId xmlns:p14="http://schemas.microsoft.com/office/powerpoint/2010/main" val="26032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194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практике чаще всего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стеатоз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гистологически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оценивают с использованием классификации, которая была первоначально предложена для классификации неалкогольной жировой дистрофии печени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(NAFLD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78358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0: менее 5%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8358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класс: 5-33%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8358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2: 33-66%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8358" indent="-51435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3: более 66%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sz="2400" b="1" dirty="0"/>
              <a:t>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27" y="3925194"/>
            <a:ext cx="4632546" cy="252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7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424936" cy="5474080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Макроскопически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печень при ОЖДП имеет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ярко-желтую окраску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 микроскопическом исследовании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гепатоциты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выглядят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набухшими, с мелкими и крупными каплями жира в цитоплазме и центрально расположенными ядрами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Печеночная архитектоника не нарушена.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Морфологической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особенностью этой патологии является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отсутствие некроза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воспалительной инфильтрации стромы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позволяет дифференцировать ОЖДП от других заболеваний печени и прежде всего - от острого вирусного гепатита </a:t>
            </a:r>
          </a:p>
        </p:txBody>
      </p:sp>
    </p:spTree>
    <p:extLst>
      <p:ext uri="{BB962C8B-B14F-4D97-AF65-F5344CB8AC3E}">
        <p14:creationId xmlns:p14="http://schemas.microsoft.com/office/powerpoint/2010/main" val="42672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Острая жировая дистрофия печени (ОЖДП) Заболевание, достаточно ред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" y="-26440"/>
            <a:ext cx="9141078" cy="685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9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56263" cy="792088"/>
          </a:xfrm>
        </p:spPr>
        <p:txBody>
          <a:bodyPr/>
          <a:lstStyle/>
          <a:p>
            <a:r>
              <a:rPr lang="ru-RU" b="1" dirty="0" smtClean="0"/>
              <a:t>Этиология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7" cy="5256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 dirty="0"/>
              <a:t>1. Токсические факторы:</a:t>
            </a:r>
          </a:p>
          <a:p>
            <a:pPr marL="0" indent="0">
              <a:buNone/>
            </a:pPr>
            <a:r>
              <a:rPr lang="ru-RU" sz="2200" dirty="0"/>
              <a:t>- Алкоголь.</a:t>
            </a:r>
          </a:p>
          <a:p>
            <a:pPr marL="0" indent="0">
              <a:buNone/>
            </a:pPr>
            <a:r>
              <a:rPr lang="ru-RU" sz="2200" dirty="0"/>
              <a:t>- Лекарства (кортикостероиды, </a:t>
            </a:r>
            <a:r>
              <a:rPr lang="ru-RU" sz="2200" dirty="0" err="1"/>
              <a:t>метотрексат</a:t>
            </a:r>
            <a:r>
              <a:rPr lang="ru-RU" sz="2200" dirty="0"/>
              <a:t>, 5-фторурацил, </a:t>
            </a:r>
            <a:r>
              <a:rPr lang="ru-RU" sz="2200" dirty="0" err="1"/>
              <a:t>вальпроевая</a:t>
            </a:r>
            <a:r>
              <a:rPr lang="ru-RU" sz="2200" dirty="0"/>
              <a:t> кислота, </a:t>
            </a:r>
            <a:r>
              <a:rPr lang="ru-RU" sz="2200" dirty="0" err="1"/>
              <a:t>амиодарон</a:t>
            </a:r>
            <a:r>
              <a:rPr lang="ru-RU" sz="2200" dirty="0"/>
              <a:t>, </a:t>
            </a:r>
            <a:r>
              <a:rPr lang="ru-RU" sz="2200" dirty="0" err="1"/>
              <a:t>нифедипин</a:t>
            </a:r>
            <a:r>
              <a:rPr lang="ru-RU" sz="2200" dirty="0"/>
              <a:t>, тетрациклин, эстрогены, витамин А).</a:t>
            </a:r>
          </a:p>
          <a:p>
            <a:pPr marL="0" indent="0">
              <a:buNone/>
            </a:pPr>
            <a:r>
              <a:rPr lang="ru-RU" sz="2200" dirty="0"/>
              <a:t>- Токсические вещества (хлорированные углеводороды, фосфор, кокаин, </a:t>
            </a:r>
            <a:r>
              <a:rPr lang="ru-RU" sz="2200" dirty="0" err="1"/>
              <a:t>амантин</a:t>
            </a:r>
            <a:r>
              <a:rPr lang="ru-RU" sz="2200" dirty="0"/>
              <a:t>).</a:t>
            </a:r>
          </a:p>
          <a:p>
            <a:pPr marL="0" indent="0">
              <a:buNone/>
            </a:pPr>
            <a:r>
              <a:rPr lang="ru-RU" sz="2200" b="1" dirty="0"/>
              <a:t>2. Пищевые факторы:</a:t>
            </a:r>
          </a:p>
          <a:p>
            <a:pPr marL="0" indent="0">
              <a:buNone/>
            </a:pPr>
            <a:r>
              <a:rPr lang="ru-RU" sz="2200" dirty="0"/>
              <a:t>- Ожирение.</a:t>
            </a:r>
          </a:p>
          <a:p>
            <a:pPr marL="0" indent="0">
              <a:buNone/>
            </a:pPr>
            <a:r>
              <a:rPr lang="ru-RU" sz="2200" dirty="0"/>
              <a:t>- Нарушения </a:t>
            </a:r>
            <a:r>
              <a:rPr lang="ru-RU" sz="2200" dirty="0" smtClean="0"/>
              <a:t>питания.</a:t>
            </a:r>
            <a:endParaRPr lang="ru-RU" sz="2200" dirty="0"/>
          </a:p>
          <a:p>
            <a:pPr marL="0" indent="0">
              <a:buNone/>
            </a:pPr>
            <a:r>
              <a:rPr lang="ru-RU" sz="2200" dirty="0"/>
              <a:t>- Заболевания поджелудочной железы.</a:t>
            </a:r>
          </a:p>
          <a:p>
            <a:pPr marL="0" indent="0">
              <a:buNone/>
            </a:pPr>
            <a:r>
              <a:rPr lang="ru-RU" sz="2200" dirty="0"/>
              <a:t>- Полное парентеральное </a:t>
            </a:r>
            <a:r>
              <a:rPr lang="ru-RU" sz="2200" dirty="0" smtClean="0"/>
              <a:t>питание.</a:t>
            </a:r>
            <a:endParaRPr lang="ru-RU" sz="2200" dirty="0"/>
          </a:p>
          <a:p>
            <a:pPr marL="0" indent="0">
              <a:buNone/>
            </a:pPr>
            <a:r>
              <a:rPr lang="ru-RU" sz="2200" dirty="0"/>
              <a:t>- </a:t>
            </a:r>
            <a:r>
              <a:rPr lang="ru-RU" sz="2200" dirty="0" err="1"/>
              <a:t>Еюно-илеальный</a:t>
            </a:r>
            <a:r>
              <a:rPr lang="ru-RU" sz="2200" dirty="0"/>
              <a:t> анастомоз.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2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673</TotalTime>
  <Words>2803</Words>
  <Application>Microsoft Office PowerPoint</Application>
  <PresentationFormat>Экран (4:3)</PresentationFormat>
  <Paragraphs>382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Corbel</vt:lpstr>
      <vt:lpstr>Gill Sans MT</vt:lpstr>
      <vt:lpstr>Times New Roman</vt:lpstr>
      <vt:lpstr>Parcel</vt:lpstr>
      <vt:lpstr>Острая жировая дистрофия печени у беременных: интенсивная терапия и акушерская тактика Клинические рекомендации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Этиология</vt:lpstr>
      <vt:lpstr>Презентация PowerPoint</vt:lpstr>
      <vt:lpstr>Презентация PowerPoint</vt:lpstr>
      <vt:lpstr>Формы поражения печени, связанные с беременностью</vt:lpstr>
      <vt:lpstr>В случае развития ОЖДП как варианта острой печеночной недостаточности следует пользоваться следующей клинической классификацией</vt:lpstr>
      <vt:lpstr>Диагноз/группа диагнозов в соответствии с Международной классификацией болезней десятого пересмотра (МКБ-10)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Лабораторные показатели</vt:lpstr>
      <vt:lpstr>Презентация PowerPoint</vt:lpstr>
      <vt:lpstr>Дифференциальная диагностика</vt:lpstr>
      <vt:lpstr>Характеристика основных вариантов поражения печени во время беременности </vt:lpstr>
      <vt:lpstr>Презентация PowerPoint</vt:lpstr>
      <vt:lpstr>Презентация PowerPoint</vt:lpstr>
      <vt:lpstr>Дифференциальная диагностика тяжелой преэклампсии, HELLP-синдрома и ОЖДП</vt:lpstr>
      <vt:lpstr>Презентация PowerPoint</vt:lpstr>
      <vt:lpstr>Методы лечения заболевания/состояния с оценкой их результативности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Оптимальные параметры гемостаза, которые необходимо получить до начала инвазивных процедур и препараты для их достижения </vt:lpstr>
      <vt:lpstr>Основные принципы посиндромной интенсивной терапии острой печеночной недостаточности </vt:lpstr>
      <vt:lpstr>Презентация PowerPoint</vt:lpstr>
      <vt:lpstr>Презентация PowerPoint</vt:lpstr>
      <vt:lpstr>профилактика</vt:lpstr>
      <vt:lpstr>Критерии (индикаторы) оценки качества медицинской помощи, оказанной пациентке с острой жировой дистрофией печени во время беременности </vt:lpstr>
      <vt:lpstr>Презентация PowerPoint</vt:lpstr>
      <vt:lpstr>Спасибо  за внимание!!!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Острая жировая дистрофия печени у беременных: интенсивная терапия и акушерская тактика Клинические рекомендации</dc:title>
  <dc:creator>Анастасия Безденежных</dc:creator>
  <cp:lastModifiedBy>1</cp:lastModifiedBy>
  <cp:revision>44</cp:revision>
  <dcterms:created xsi:type="dcterms:W3CDTF">2020-12-07T08:01:55Z</dcterms:created>
  <dcterms:modified xsi:type="dcterms:W3CDTF">2022-04-07T07:40:05Z</dcterms:modified>
</cp:coreProperties>
</file>