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8" r:id="rId4"/>
    <p:sldMasterId id="2147483702" r:id="rId5"/>
    <p:sldMasterId id="2147483741" r:id="rId6"/>
    <p:sldMasterId id="2147483753" r:id="rId7"/>
    <p:sldMasterId id="2147483765" r:id="rId8"/>
  </p:sldMasterIdLst>
  <p:notesMasterIdLst>
    <p:notesMasterId r:id="rId64"/>
  </p:notesMasterIdLst>
  <p:sldIdLst>
    <p:sldId id="343" r:id="rId9"/>
    <p:sldId id="280" r:id="rId10"/>
    <p:sldId id="281" r:id="rId11"/>
    <p:sldId id="288" r:id="rId12"/>
    <p:sldId id="329" r:id="rId13"/>
    <p:sldId id="332" r:id="rId14"/>
    <p:sldId id="346" r:id="rId15"/>
    <p:sldId id="267" r:id="rId16"/>
    <p:sldId id="294" r:id="rId17"/>
    <p:sldId id="359" r:id="rId18"/>
    <p:sldId id="361" r:id="rId19"/>
    <p:sldId id="353" r:id="rId20"/>
    <p:sldId id="341" r:id="rId21"/>
    <p:sldId id="333" r:id="rId22"/>
    <p:sldId id="344" r:id="rId23"/>
    <p:sldId id="342" r:id="rId24"/>
    <p:sldId id="295" r:id="rId25"/>
    <p:sldId id="298" r:id="rId26"/>
    <p:sldId id="293" r:id="rId27"/>
    <p:sldId id="299" r:id="rId28"/>
    <p:sldId id="300" r:id="rId29"/>
    <p:sldId id="301" r:id="rId30"/>
    <p:sldId id="304" r:id="rId31"/>
    <p:sldId id="307" r:id="rId32"/>
    <p:sldId id="305" r:id="rId33"/>
    <p:sldId id="354" r:id="rId34"/>
    <p:sldId id="308" r:id="rId35"/>
    <p:sldId id="358" r:id="rId36"/>
    <p:sldId id="356" r:id="rId37"/>
    <p:sldId id="357" r:id="rId38"/>
    <p:sldId id="345" r:id="rId39"/>
    <p:sldId id="334" r:id="rId40"/>
    <p:sldId id="311" r:id="rId41"/>
    <p:sldId id="309" r:id="rId42"/>
    <p:sldId id="312" r:id="rId43"/>
    <p:sldId id="314" r:id="rId44"/>
    <p:sldId id="324" r:id="rId45"/>
    <p:sldId id="325" r:id="rId46"/>
    <p:sldId id="326" r:id="rId47"/>
    <p:sldId id="316" r:id="rId48"/>
    <p:sldId id="317" r:id="rId49"/>
    <p:sldId id="318" r:id="rId50"/>
    <p:sldId id="319" r:id="rId51"/>
    <p:sldId id="335" r:id="rId52"/>
    <p:sldId id="336" r:id="rId53"/>
    <p:sldId id="321" r:id="rId54"/>
    <p:sldId id="363" r:id="rId55"/>
    <p:sldId id="351" r:id="rId56"/>
    <p:sldId id="284" r:id="rId57"/>
    <p:sldId id="268" r:id="rId58"/>
    <p:sldId id="272" r:id="rId59"/>
    <p:sldId id="257" r:id="rId60"/>
    <p:sldId id="279" r:id="rId61"/>
    <p:sldId id="278" r:id="rId62"/>
    <p:sldId id="322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006600"/>
    <a:srgbClr val="6600CC"/>
    <a:srgbClr val="9900FF"/>
    <a:srgbClr val="800000"/>
    <a:srgbClr val="FFFF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200" autoAdjust="0"/>
  </p:normalViewPr>
  <p:slideViewPr>
    <p:cSldViewPr snapToGrid="0">
      <p:cViewPr varScale="1">
        <p:scale>
          <a:sx n="82" d="100"/>
          <a:sy n="82" d="100"/>
        </p:scale>
        <p:origin x="-24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441DA-F1F2-426E-B795-0CC04609D75F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988B1-4C9E-46CE-9994-97789B6E9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020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B19618-EF2D-4F0A-9C20-177A08846D6E}" type="slidenum">
              <a:rPr lang="ru-RU" altLang="ru-RU" smtClean="0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36504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если социальная профилактика это все же удел государства, то специфическая и санитарная возложена на наши плечи. </a:t>
            </a:r>
          </a:p>
          <a:p>
            <a:r>
              <a:rPr lang="ru-RU" dirty="0" smtClean="0"/>
              <a:t>	Федеральным законом от 17 сентября 1998г. № 157-ФЗ «ОБ ИММУНОПРОФИЛАКТИКЕ ИНФЕКЦИОННЫХ БОЛЕЗНЕЙ» предусмотрено обязательное проведение профилактических прививок против девяти инфекционных заболеваний, в том числе и туберкулеза.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221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Российской Федерации для активной специфической профилактики туберкулеза разрешено применение двух туберкулезных вакцин:</a:t>
            </a:r>
          </a:p>
          <a:p>
            <a:r>
              <a:rPr lang="ru-RU" dirty="0" smtClean="0"/>
              <a:t>вакцина туберкулезная (БЦЖ) сухая для внутрикожного введения:</a:t>
            </a:r>
          </a:p>
          <a:p>
            <a:r>
              <a:rPr lang="ru-RU" dirty="0" smtClean="0"/>
              <a:t>Вакцина туберкулезная БЦЖ-М сухая (для щадящей иммунизации). </a:t>
            </a:r>
          </a:p>
          <a:p>
            <a:r>
              <a:rPr lang="ru-RU" dirty="0" smtClean="0"/>
              <a:t>Туберкулёзная вакцина, готовиться из штамма ослабленной живой культуры микобактерий туберкулеза бычьего типа (лат. </a:t>
            </a:r>
            <a:r>
              <a:rPr lang="ru-RU" dirty="0" err="1" smtClean="0"/>
              <a:t>Mycobacterium</a:t>
            </a:r>
            <a:r>
              <a:rPr lang="ru-RU" dirty="0" smtClean="0"/>
              <a:t> </a:t>
            </a:r>
            <a:r>
              <a:rPr lang="ru-RU" dirty="0" err="1" smtClean="0"/>
              <a:t>bovis</a:t>
            </a:r>
            <a:r>
              <a:rPr lang="ru-RU" dirty="0" smtClean="0"/>
              <a:t> BCG), которая практически утратила вирулентность для человека, будучи специально выращенной в искусственной среде.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338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В 1919 году французский микробиолог А.КАЛЬМЕТТ и ветеринарный врач К.ГЕРЕН создали вакцинный штамм микобактерий туберкулеза для противотуберкулезной вакцинации людей. Этот штамм они получили в результате многократных (230 раз!) последовательных пассажей микобактерий туберкулеза бычьего типа. Вакцинный штамм был назван «бациллы </a:t>
            </a:r>
            <a:r>
              <a:rPr lang="ru-RU" dirty="0" err="1" smtClean="0"/>
              <a:t>Кальметта-Герена</a:t>
            </a:r>
            <a:r>
              <a:rPr lang="ru-RU" dirty="0" smtClean="0"/>
              <a:t>» (</a:t>
            </a:r>
            <a:r>
              <a:rPr lang="ru-RU" dirty="0" err="1" smtClean="0"/>
              <a:t>Bacilles</a:t>
            </a:r>
            <a:r>
              <a:rPr lang="ru-RU" dirty="0" smtClean="0"/>
              <a:t> </a:t>
            </a:r>
            <a:r>
              <a:rPr lang="ru-RU" dirty="0" err="1" smtClean="0"/>
              <a:t>Calmette-Guerin</a:t>
            </a:r>
            <a:r>
              <a:rPr lang="ru-RU" dirty="0" smtClean="0"/>
              <a:t> – BCG, или БЦЖ). Впервые вакцина БЦЖ была введена новорожденному ребенку в 1921 году. До 1962 года вакцину БЦЖ у новорожденных применяли  в основном перорально, реже накожно. С 1962 года для вакцинации и ревакцинации применяют более эффективный внутрикожный путь введения.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077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Препараты вакцин представляют собой живые микобактерии вакцинного штамма БЦЖ-1, </a:t>
            </a:r>
            <a:r>
              <a:rPr lang="ru-RU" dirty="0" err="1" smtClean="0"/>
              <a:t>лиофилизированные</a:t>
            </a:r>
            <a:r>
              <a:rPr lang="ru-RU" dirty="0" smtClean="0"/>
              <a:t> в 1,5% растворе </a:t>
            </a:r>
            <a:r>
              <a:rPr lang="ru-RU" dirty="0" err="1" smtClean="0"/>
              <a:t>глутамината</a:t>
            </a:r>
            <a:r>
              <a:rPr lang="ru-RU" dirty="0" smtClean="0"/>
              <a:t> натрия.</a:t>
            </a:r>
          </a:p>
          <a:p>
            <a:r>
              <a:rPr lang="ru-RU" dirty="0" smtClean="0"/>
              <a:t>	Живые микобактерии штамма БЦЖ-1, размножаясь в организме привитого, приводят к развитию длительного иммунитета к туберкулезу. (сказать различия туберкулина).</a:t>
            </a:r>
          </a:p>
          <a:p>
            <a:r>
              <a:rPr lang="ru-RU" dirty="0" smtClean="0"/>
              <a:t>4.1.1. Вакцина БЦЖ сухая прививочная доза содержит 0,05 мг в 0,1 мл растворителя.</a:t>
            </a:r>
          </a:p>
          <a:p>
            <a:r>
              <a:rPr lang="ru-RU" dirty="0" smtClean="0"/>
              <a:t>4.1.2. Вакцина БЦЖ - М сухая прививочная доза содержит 0,025 мг препарата в 0,1 мл растворителя.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30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Первичная вакцинация в соответствии с «Национальным календарём профилактических прививок» осуществляется в роддоме при отсутствии противопоказаний в первые 3—7 дней жизни ребенка.</a:t>
            </a:r>
          </a:p>
          <a:p>
            <a:r>
              <a:rPr lang="ru-RU" dirty="0" smtClean="0"/>
              <a:t>	Ревакцинация осуществляется в 7 лет при отрицательной реакции Манту с 2ТЕ ППД-Л и отсутствии противопоказаний. Ревакцинация проводится только вакциной БЦЖ сухой. (сказать об отмене ревакцинации в 14 лет).</a:t>
            </a:r>
          </a:p>
          <a:p>
            <a:r>
              <a:rPr lang="ru-RU" dirty="0" smtClean="0"/>
              <a:t>	В настоящее время доказано, что вакцинация БЦЖ не снижает риск заражения микобактериями туберкулеза, но предупреждает развитие наиболее опасных клинических форм туберкулеза (милиарный туберкулез, туберкулезный менингит), связанных с гематогенным распространением бактерий. </a:t>
            </a:r>
          </a:p>
          <a:p>
            <a:r>
              <a:rPr lang="ru-RU" dirty="0" smtClean="0"/>
              <a:t>	Специфическую профилактику туберкулеза можно проводить только зарегистрированными в России препаратами - вакциной туберкулезной (БЦЖ) сухой для внутрикожного введения и вакциной туберкулезной (БЦЖ- М) сухой (для щадящей первичной иммунизации).</a:t>
            </a:r>
          </a:p>
          <a:p>
            <a:r>
              <a:rPr lang="ru-RU" dirty="0" smtClean="0"/>
              <a:t>	Оба препарата отечественного производства.</a:t>
            </a:r>
          </a:p>
          <a:p>
            <a:r>
              <a:rPr lang="ru-RU" dirty="0" smtClean="0"/>
              <a:t>	Зарубежные туберкулезные вакцины в стране не могут использоваться, т.к. они не зарегистрированы.</a:t>
            </a:r>
          </a:p>
          <a:p>
            <a:r>
              <a:rPr lang="ru-RU" dirty="0" smtClean="0"/>
              <a:t>	Сроки вакцинации определяются Национальным календарем профилактических прививок.</a:t>
            </a:r>
          </a:p>
          <a:p>
            <a:r>
              <a:rPr lang="ru-RU" dirty="0" smtClean="0"/>
              <a:t>	Изменение календаря прививок против туберкулеза на отдельных территориях России категорически запрещается.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991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Техника проведения вакцинации.</a:t>
            </a:r>
          </a:p>
          <a:p>
            <a:r>
              <a:rPr lang="ru-RU" dirty="0" smtClean="0"/>
              <a:t>	Вакцинацию проводит специально обученная медицинская сестра.</a:t>
            </a:r>
          </a:p>
          <a:p>
            <a:r>
              <a:rPr lang="ru-RU" dirty="0" smtClean="0"/>
              <a:t>	В медицинской карте в день вакцинации (ревакцинации) врачом должна быть сделана подробная запись о состоянии здоровья ребенка с указанием результатов термометрии, назначением введения вакцины БЦЖ (БЦЖ-М).</a:t>
            </a:r>
          </a:p>
          <a:p>
            <a:r>
              <a:rPr lang="ru-RU" dirty="0" smtClean="0"/>
              <a:t>	Паспортные данные препарата должны быть лично прочитаны врачом на упаковке и на ампуле с вакциной.</a:t>
            </a:r>
          </a:p>
          <a:p>
            <a:r>
              <a:rPr lang="ru-RU" dirty="0" smtClean="0"/>
              <a:t>Перед вакцинацией (ревакцинацией) врач и медицинская сестра должны обязательно ознакомиться с инструкцией по применению вакцины, а также предварительно информировать родителей ребенка об иммунизации и возможной местной реакции на прививку БЦЖ, БЖЦ-М и получить информированное согласие.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635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Вакцинация в родильном доме проводится в утренние часы. В день вакцинации во избежание контаминации никакие другие парентеральные манипуляции и прививки ребенку не проводятся.</a:t>
            </a:r>
          </a:p>
          <a:p>
            <a:r>
              <a:rPr lang="ru-RU" dirty="0" smtClean="0"/>
              <a:t>	В связи с ранней выпиской из акушерских стационаров, предусмотренной приказом Минздрава России от 26.11.97г. за №345 «О совершенствовании мероприятий по профилактике внутрибольничных инфекций в акушерских стационарах», при отсутствии противопоказаний вакцинация новорожденных против туберкулеза может проводиться с начала 3-х суток жизни.</a:t>
            </a:r>
          </a:p>
          <a:p>
            <a:r>
              <a:rPr lang="ru-RU" dirty="0" smtClean="0"/>
              <a:t>	Выписка возможна через час после вакцинации при отсутствии реакции на нее.</a:t>
            </a:r>
          </a:p>
          <a:p>
            <a:r>
              <a:rPr lang="ru-RU" dirty="0" smtClean="0"/>
              <a:t>В медицинской документации новорожденного указывается дата прививки, доза введенной вакцины, метод введения (в/к), серия вакцины, предприятие-изготовитель, срок годности препарата.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98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вакцинации (ревакцинации) применяют одноразовые туберкулиновые шприцы вместимостью 1,0 мл. (сказать почему нельзя другие </a:t>
            </a:r>
            <a:r>
              <a:rPr lang="ru-RU" dirty="0" err="1" smtClean="0"/>
              <a:t>шприци</a:t>
            </a:r>
            <a:r>
              <a:rPr lang="ru-RU" dirty="0" smtClean="0"/>
              <a:t>. Пример </a:t>
            </a:r>
            <a:r>
              <a:rPr lang="ru-RU" dirty="0" err="1" smtClean="0"/>
              <a:t>гепатина</a:t>
            </a:r>
            <a:r>
              <a:rPr lang="ru-RU" dirty="0" smtClean="0"/>
              <a:t> и инсулина)</a:t>
            </a:r>
          </a:p>
          <a:p>
            <a:r>
              <a:rPr lang="ru-RU" dirty="0" smtClean="0"/>
              <a:t>	Сухую вакцину разводят непосредственно перед употреблением стерильным 0,9% раствором натрия хлорида, приложенным к вакцине.</a:t>
            </a:r>
          </a:p>
          <a:p>
            <a:r>
              <a:rPr lang="ru-RU" dirty="0" smtClean="0"/>
              <a:t>ампулы с вакциной перед вскрытием тщательно просматривают.</a:t>
            </a:r>
          </a:p>
          <a:p>
            <a:r>
              <a:rPr lang="ru-RU" dirty="0" smtClean="0"/>
              <a:t>Препарат не подлежит применению:</a:t>
            </a:r>
          </a:p>
          <a:p>
            <a:r>
              <a:rPr lang="ru-RU" dirty="0" smtClean="0"/>
              <a:t>- при отсутствии этикетки на ампуле или неправильном ее заполнении;</a:t>
            </a:r>
          </a:p>
          <a:p>
            <a:r>
              <a:rPr lang="ru-RU" dirty="0" smtClean="0"/>
              <a:t>- при истекшем сроке годности;</a:t>
            </a:r>
          </a:p>
          <a:p>
            <a:r>
              <a:rPr lang="ru-RU" dirty="0" smtClean="0"/>
              <a:t>- при наличии трещин и насечек на ампуле;</a:t>
            </a:r>
          </a:p>
          <a:p>
            <a:r>
              <a:rPr lang="ru-RU" dirty="0" smtClean="0"/>
              <a:t>- при изменении физических свойств препарата (сморщенная таблетка, изменение цвета и т.д.);</a:t>
            </a:r>
          </a:p>
          <a:p>
            <a:r>
              <a:rPr lang="ru-RU" dirty="0" smtClean="0"/>
              <a:t>- при наличии посторонних включений или не разбивающихся при встряхивании хлопьев в разведенном препарате.	</a:t>
            </a:r>
          </a:p>
          <a:p>
            <a:r>
              <a:rPr lang="ru-RU" dirty="0" smtClean="0"/>
              <a:t>Разведенную вакцину необходимо предохранять от действия солнечного и дневного света (цилиндр из черной бумаги) и употреблять сразу после разведения.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14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Вакцину БЦЖ, БЦЖ-М вводят строго </a:t>
            </a:r>
            <a:r>
              <a:rPr lang="ru-RU" dirty="0" err="1" smtClean="0"/>
              <a:t>внутрикожно</a:t>
            </a:r>
            <a:r>
              <a:rPr lang="ru-RU" dirty="0" smtClean="0"/>
              <a:t> на границе верхней и средней трети наружной поверхности левого плеча после предварительной обработки кожи асептическим раствором. При правильной технике введения образуется папула диаметром 7-9 мм в виде «лимонной корочки», исчезающая обычно через 15-20 мин. 	Введение препарата под кожу недопустимо.</a:t>
            </a:r>
          </a:p>
          <a:p>
            <a:r>
              <a:rPr lang="ru-RU" dirty="0" smtClean="0"/>
              <a:t>Запрещается наложение повязки и обработка йодом или другими дезинфицирующими растворами место введения вакцины.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575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Наблюдение за вакцинированными и ревакцинированными детьми, проводят врачи и медицинские сестры в медицинских организациях государственной и муниципальной системы здравоохранения, оказывающих первичную медико-санитарную медицинскую помощь. </a:t>
            </a:r>
          </a:p>
          <a:p>
            <a:r>
              <a:rPr lang="ru-RU" dirty="0" smtClean="0"/>
              <a:t>НА ВВЕДЕНИЕ ВАКЦИН БЦЖ, БЦЖ-М МОЖЕТ БЫТЬ МЕСТНАЯ И ОБЩАЯ РЕАКЦИЯ.</a:t>
            </a:r>
          </a:p>
          <a:p>
            <a:r>
              <a:rPr lang="ru-RU" dirty="0" smtClean="0"/>
              <a:t>ОБЩАЯ РЕАКЦИЯ: в редких случаях возможно повышение температуры тела, реакция со стороны периферических лимфатических узлов в виде умеренного увеличения до 10 мм.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275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Общепринятая схема эпидемиологического анализа процессов распространения и контроля туберкулеза опирается на разделение населения на три группы.</a:t>
            </a:r>
          </a:p>
          <a:p>
            <a:r>
              <a:rPr lang="ru-RU" dirty="0" smtClean="0"/>
              <a:t>	К ПЕРВОЙ ГРУППЕ НАСЕЛЕНИЯ ОТНОСЯТСЯ:</a:t>
            </a:r>
          </a:p>
          <a:p>
            <a:r>
              <a:rPr lang="ru-RU" dirty="0" smtClean="0"/>
              <a:t>Неинфицированные (чувствительные к инфекции) индивиды – те, в чей организм еще не проникали возбудители туберкулеза.</a:t>
            </a:r>
          </a:p>
          <a:p>
            <a:r>
              <a:rPr lang="ru-RU" dirty="0" smtClean="0"/>
              <a:t>	КО ВТОРОЙ    2. Носители латентной </a:t>
            </a:r>
            <a:r>
              <a:rPr lang="ru-RU" dirty="0" err="1" smtClean="0"/>
              <a:t>тубинфецированные</a:t>
            </a:r>
            <a:r>
              <a:rPr lang="ru-RU" dirty="0" smtClean="0"/>
              <a:t> – индивиды, в чьем организме присутствуют возбудители туберкулеза, находящиеся в равновесии с иммунной системой и при отсутствии клинических и рентгенологических признаков заболевания туберкулезом.</a:t>
            </a:r>
          </a:p>
          <a:p>
            <a:r>
              <a:rPr lang="ru-RU" dirty="0" smtClean="0"/>
              <a:t>	 К ТРЕТЬЕЙ  3. Больные – индивиды с клиническими проявлениями туберкулеза.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824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МЕСТНАЯ РЕАКЦИЯ: на месте внутрикожного введения вакцины БЦЖ, БЦЖ-М развивается специфическая реакция в виде образования инфильтрата или папулы размером 5-12 мм в диаметре через 4-6 недель.</a:t>
            </a:r>
          </a:p>
          <a:p>
            <a:r>
              <a:rPr lang="ru-RU" dirty="0" smtClean="0"/>
              <a:t>	Реакция подвергается обратному развитию в течение 2-3-х месяцев, но иногда может длиться до 6 месяцев.	 У ревакцинированных местная реакция развивается через 1 - 2 недели. Место реакции следует предохранять от механического раздражения, особенно во время водных процедур.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390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90 - 95% вакцинированных на месте прививки должен образоваться поверхностный рубчик до 10,0 мм в диаметре.</a:t>
            </a:r>
          </a:p>
          <a:p>
            <a:r>
              <a:rPr lang="ru-RU" dirty="0" smtClean="0"/>
              <a:t>В карте развития ребенка отмечают прививочную реакцию через 1, 3, 6, 12 месяцев с регистрацией размера и характера местной реакции (папула, пустула с образованием корочки, с отделяемым или без него, рубчик, пигментация и т.д.)</a:t>
            </a:r>
          </a:p>
          <a:p>
            <a:r>
              <a:rPr lang="ru-RU" dirty="0" smtClean="0"/>
              <a:t>Эти сведения должны быть зарегистрированы:</a:t>
            </a:r>
          </a:p>
          <a:p>
            <a:r>
              <a:rPr lang="ru-RU" dirty="0" smtClean="0"/>
              <a:t>- у посещающих детские учреждения детей - в учетных формах N 063/у и N 026/у;</a:t>
            </a:r>
          </a:p>
          <a:p>
            <a:r>
              <a:rPr lang="ru-RU" dirty="0" smtClean="0"/>
              <a:t>- у неорганизованных детей - в учетной форме N 063/у и в истории развития ребенка (форма N 112).	</a:t>
            </a:r>
          </a:p>
          <a:p>
            <a:r>
              <a:rPr lang="ru-RU" dirty="0" smtClean="0"/>
              <a:t>Место реакции следует предохранять от механического воздействия для предотвращения развития осложнений.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294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осмотре педиатр обращает внимание на место введения вакцины и состояние региональных (шейных, подмышечных, над- и подключичных) лимфатических узлов.</a:t>
            </a:r>
          </a:p>
          <a:p>
            <a:r>
              <a:rPr lang="ru-RU" dirty="0" smtClean="0"/>
              <a:t>Если он выявляет одно из следующих состояний</a:t>
            </a:r>
          </a:p>
          <a:p>
            <a:r>
              <a:rPr lang="ru-RU" dirty="0" smtClean="0"/>
              <a:t>ИЗЪЯЗВЛЕНИЕ НА МЕСТЕ ВВЕДЕНИЯ ВАКЦИНЫ БОЛЕЕ 10 ММ</a:t>
            </a:r>
          </a:p>
          <a:p>
            <a:r>
              <a:rPr lang="ru-RU" dirty="0" smtClean="0"/>
              <a:t>УВЕЛИЧЕНИЕ СВЫШЕ 10 ММ ОДНОГО ИЗ УКАЗАННЫХ ПЕРИФЕРИЧЕСКИХ ЛИМФАТИЧЕСКИХ УЗЛОВ</a:t>
            </a:r>
          </a:p>
          <a:p>
            <a:r>
              <a:rPr lang="ru-RU" dirty="0" smtClean="0"/>
              <a:t>ДЛИТЕЛЬНОЕ, СВЫШЕ 6 МЕСЯЦЕВ, НЕЗАЖИВЛЕНИЕ МЕСТНОЙ ПРИВИВОЧНОЙ РЕАКЦИИ</a:t>
            </a:r>
          </a:p>
          <a:p>
            <a:r>
              <a:rPr lang="ru-RU" dirty="0" smtClean="0"/>
              <a:t>ЯВЛЯЮТСЯ ПОКАЗАНИЕМ ДЛЯ НАПРАВЛЕНИЯ РЕБЕНКА НА КОНСУЛЬТАЦИЮ К ДЕТСКОМУ ФТИЗИАТРУ с целью исключения поствакцинального осложнения, которые в редких случаях, но все же наблюдаются.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50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Келлоидный</a:t>
            </a:r>
            <a:r>
              <a:rPr lang="ru-RU" dirty="0" smtClean="0"/>
              <a:t> рубец после вакцинации вакциной БЦЖ.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313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подозрении на возникновения осложнений педиатр направляет ребенка на консультацию к фтизиатру, который и устанавливает диагноз.</a:t>
            </a:r>
          </a:p>
          <a:p>
            <a:r>
              <a:rPr lang="ru-RU" dirty="0" smtClean="0"/>
              <a:t>	Лечение осложнений вакцинации БЦЖ 1 и 4 категории возможно проводить в амбулаторных условиях. В случае невозможности адекватного лечения в амбулаторных условиях и осложнений категории 2 и 3 показана госпитализация в противотуберкулезный стационар.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889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Другой путь повышения невосприимчивости организма к действию возбудителей предполагает использование противотуберкулезных препаратов, что называется </a:t>
            </a:r>
            <a:r>
              <a:rPr lang="ru-RU" dirty="0" err="1" smtClean="0"/>
              <a:t>химиопрофилактикой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	Проведение профилактического противотуберкулезного лечения противотуберкулезными препаратами – превентивная химиотерапия или </a:t>
            </a:r>
            <a:r>
              <a:rPr lang="ru-RU" dirty="0" err="1" smtClean="0"/>
              <a:t>химиопрфилактика</a:t>
            </a:r>
            <a:r>
              <a:rPr lang="ru-RU" dirty="0" smtClean="0"/>
              <a:t> рекомендуется следующим лицам:</a:t>
            </a:r>
          </a:p>
          <a:p>
            <a:r>
              <a:rPr lang="ru-RU" dirty="0" smtClean="0"/>
              <a:t>1. Детям, подросткам и взрослым, находящимся в постоянном контакте с </a:t>
            </a:r>
            <a:r>
              <a:rPr lang="ru-RU" dirty="0" err="1" smtClean="0"/>
              <a:t>бактериовыделителем</a:t>
            </a:r>
            <a:r>
              <a:rPr lang="ru-RU" dirty="0" smtClean="0"/>
              <a:t>;</a:t>
            </a:r>
          </a:p>
          <a:p>
            <a:r>
              <a:rPr lang="ru-RU" dirty="0" smtClean="0"/>
              <a:t>2. Детям и подросткам, находящимся в контакте с больным активным туберкулезом без </a:t>
            </a:r>
            <a:r>
              <a:rPr lang="ru-RU" dirty="0" err="1" smtClean="0"/>
              <a:t>бактериовыделения</a:t>
            </a:r>
            <a:r>
              <a:rPr lang="ru-RU" dirty="0" smtClean="0"/>
              <a:t>;</a:t>
            </a:r>
          </a:p>
          <a:p>
            <a:r>
              <a:rPr lang="ru-RU" dirty="0" smtClean="0"/>
              <a:t>3. Животноводам, работающим в неблагоприятных по туберкулезу фермах и лицам, имеющим пораженный туберкулезом скот в индивидуальном хозяйстве;</a:t>
            </a:r>
          </a:p>
          <a:p>
            <a:r>
              <a:rPr lang="ru-RU" dirty="0" smtClean="0"/>
              <a:t>4. Клинически здоровым детям с виражом реакции на туберкулин (при положительном результате </a:t>
            </a:r>
            <a:r>
              <a:rPr lang="ru-RU" dirty="0" err="1" smtClean="0"/>
              <a:t>Диаскинтеста</a:t>
            </a:r>
            <a:r>
              <a:rPr lang="ru-RU" dirty="0" smtClean="0"/>
              <a:t>)</a:t>
            </a:r>
          </a:p>
          <a:p>
            <a:r>
              <a:rPr lang="ru-RU" dirty="0" smtClean="0"/>
              <a:t>5. Лицам, имеющим неактивные туберкулезные изменения, при наличии условий, могущих вызвать их обострение (заболевания группы риска, лечение кортикостероидными гормонами, оперативные вмешательства, травмы, плохие материально-бытовые условия).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175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Основные принципы проведения превентивной химиотерапии. </a:t>
            </a:r>
          </a:p>
          <a:p>
            <a:r>
              <a:rPr lang="ru-RU" dirty="0" smtClean="0"/>
              <a:t>Соблюдение основных принципов проведения превентивной химиотерапии повышает ее эффективность и они следующие:</a:t>
            </a:r>
          </a:p>
          <a:p>
            <a:r>
              <a:rPr lang="ru-RU" dirty="0" smtClean="0"/>
              <a:t>• Превентивную химиотерапию проводят под наблюдением врача-фтизиатра, который обеспечивает правильность и эффективность лечения.</a:t>
            </a:r>
          </a:p>
          <a:p>
            <a:r>
              <a:rPr lang="ru-RU" dirty="0" smtClean="0"/>
              <a:t>	• При наличии контакта с больным туберкулёзом обязательным условием проведения превентивной химиотерапии является изоляция пациента от источника инфекции.</a:t>
            </a:r>
          </a:p>
          <a:p>
            <a:r>
              <a:rPr lang="ru-RU" dirty="0" smtClean="0"/>
              <a:t>	• Организационную форму проведения лечения определяют с учетом эпидемической опасности очага инфекции, материально-бытовых условий жизни ребенка и его психологических особенностей, степени социальной адаптации и местных условий, выбранного режима профилактического лечения.</a:t>
            </a:r>
          </a:p>
          <a:p>
            <a:r>
              <a:rPr lang="ru-RU" dirty="0" smtClean="0"/>
              <a:t>	• Превентивная химиотерапия проводится однократно, решение о каждом последующем курсе принимается врачебной комиссией (ВК).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376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Следующим видом профилактики туберкулеза является САНИТАРНАЯ ПРОФИЛАКТИКА.</a:t>
            </a:r>
          </a:p>
          <a:p>
            <a:r>
              <a:rPr lang="ru-RU" dirty="0" smtClean="0"/>
              <a:t>Непосредственной целью санитарной профилактики является предупреждение инфицирования здоровых людей микобактериями туберкулеза и создание условий, при которых их контакт с источником туберкулезной инфекции в быту и на работе становится наименее опасным.</a:t>
            </a:r>
          </a:p>
          <a:p>
            <a:r>
              <a:rPr lang="ru-RU" dirty="0" smtClean="0"/>
              <a:t>	Санитарная профилактика направлена прежде всего на источник </a:t>
            </a:r>
            <a:r>
              <a:rPr lang="ru-RU" dirty="0" err="1" smtClean="0"/>
              <a:t>бактериовыделения</a:t>
            </a:r>
            <a:r>
              <a:rPr lang="ru-RU" dirty="0" smtClean="0"/>
              <a:t> и пути передачи возбудителя туберкулеза.</a:t>
            </a:r>
          </a:p>
          <a:p>
            <a:r>
              <a:rPr lang="ru-RU" dirty="0" smtClean="0"/>
              <a:t>	Высокую эпидемическую опасность источников инфекции подтверждает высокая заболеваемость туберкулезом лиц, общавшихся с </a:t>
            </a:r>
            <a:r>
              <a:rPr lang="ru-RU" dirty="0" err="1" smtClean="0"/>
              <a:t>бактериовыделителями</a:t>
            </a:r>
            <a:r>
              <a:rPr lang="ru-RU" dirty="0" smtClean="0"/>
              <a:t>, в первую очередь – детей и подростков, в десятки раз превышающая таковую среди всего населения.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425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санитарной профилактике существует такое понятие, как очаг туберкулеза. Что это - </a:t>
            </a:r>
          </a:p>
          <a:p>
            <a:r>
              <a:rPr lang="ru-RU" dirty="0" smtClean="0"/>
              <a:t>	Место пребывания источника микобактерий туберкулеза вместе с окружающими его людьми и обстановкой в тех пределах пространства и времени, в которых возможно возникновение новых заражений и заболеваний именуется эпидемическим очагом туберкулеза.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394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Конкретное сочетание указанных факторов и различный уровень их выраженности и определяют степень эпидемической опасности очага.</a:t>
            </a:r>
          </a:p>
          <a:p>
            <a:r>
              <a:rPr lang="ru-RU" dirty="0" smtClean="0"/>
              <a:t>	В зависимости от риска возникновения новых заболеваний очаги туберкулезной инфекции разделяют на 5 групп:</a:t>
            </a:r>
          </a:p>
          <a:p>
            <a:r>
              <a:rPr lang="ru-RU" dirty="0" smtClean="0"/>
              <a:t>I группа очаги с наибольшим риском заражения туберкулеза,</a:t>
            </a:r>
          </a:p>
          <a:p>
            <a:r>
              <a:rPr lang="ru-RU" dirty="0" smtClean="0"/>
              <a:t> II группа очаги с меньшим риском заражения туберкулеза,</a:t>
            </a:r>
          </a:p>
          <a:p>
            <a:r>
              <a:rPr lang="ru-RU" dirty="0" smtClean="0"/>
              <a:t>III группа очаги с минимальным риском заражения туберкулеза,</a:t>
            </a:r>
          </a:p>
          <a:p>
            <a:r>
              <a:rPr lang="ru-RU" dirty="0" smtClean="0"/>
              <a:t>IV группа очаги с потенциальным риском заражения туберкулеза,</a:t>
            </a:r>
          </a:p>
          <a:p>
            <a:r>
              <a:rPr lang="ru-RU" dirty="0" smtClean="0"/>
              <a:t>V группа очаги зоонозного типа.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103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Базовые эпидемиологические процессы, протекающие в обществе и связывающие эти три группы, таковы:</a:t>
            </a:r>
          </a:p>
          <a:p>
            <a:pPr marL="228600" indent="-228600">
              <a:buAutoNum type="arabicPeriod"/>
            </a:pPr>
            <a:r>
              <a:rPr lang="ru-RU" dirty="0" smtClean="0"/>
              <a:t>Пополнение группы неинфицированных молодежью (или новорожденными). </a:t>
            </a:r>
          </a:p>
          <a:p>
            <a:pPr marL="228600" indent="-228600">
              <a:buAutoNum type="arabicPeriod"/>
            </a:pPr>
            <a:r>
              <a:rPr lang="ru-RU" dirty="0" smtClean="0"/>
              <a:t>2. Инфицирование индивидов из группы неинфицированных микобактериями, выделяемыми больными из группы больных туберкулезом. </a:t>
            </a:r>
          </a:p>
          <a:p>
            <a:r>
              <a:rPr lang="ru-RU" dirty="0" smtClean="0"/>
              <a:t>3. Развитие болезни.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246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Основные противоэпидемиологические мероприятия, проводимые в очаге туберкулезной инфекции это:</a:t>
            </a:r>
          </a:p>
          <a:p>
            <a:r>
              <a:rPr lang="ru-RU" dirty="0" smtClean="0"/>
              <a:t>1. Изоляция </a:t>
            </a:r>
            <a:r>
              <a:rPr lang="ru-RU" dirty="0" err="1" smtClean="0"/>
              <a:t>бактериовыделителя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2. Проведение заключительной дезинфекции.</a:t>
            </a:r>
          </a:p>
          <a:p>
            <a:r>
              <a:rPr lang="ru-RU" dirty="0" smtClean="0"/>
              <a:t>3. Проведение текущей дезинфекции:</a:t>
            </a:r>
          </a:p>
          <a:p>
            <a:r>
              <a:rPr lang="ru-RU" dirty="0" smtClean="0"/>
              <a:t>     а) обеззараживание мокроты, плевательниц, посуды, остатков пищи</a:t>
            </a:r>
          </a:p>
          <a:p>
            <a:r>
              <a:rPr lang="ru-RU" dirty="0" smtClean="0"/>
              <a:t>     б) сбор, закладывание в мешки, изолированное хранение грязного белья до дезинфекции и последующее его обеззараживание (сказать о вторичном </a:t>
            </a:r>
            <a:r>
              <a:rPr lang="ru-RU" dirty="0" err="1" smtClean="0"/>
              <a:t>аэрозойле</a:t>
            </a:r>
            <a:r>
              <a:rPr lang="ru-RU" dirty="0" smtClean="0"/>
              <a:t> и основной путь передачи туберкулеза - пылевой)</a:t>
            </a:r>
          </a:p>
          <a:p>
            <a:r>
              <a:rPr lang="ru-RU" dirty="0" smtClean="0"/>
              <a:t>     в) ежедневная влажная уборка с применением </a:t>
            </a:r>
            <a:r>
              <a:rPr lang="ru-RU" dirty="0" err="1" smtClean="0"/>
              <a:t>дезсредств</a:t>
            </a:r>
            <a:r>
              <a:rPr lang="ru-RU" dirty="0" smtClean="0"/>
              <a:t> (нельзя подметать)</a:t>
            </a:r>
          </a:p>
          <a:p>
            <a:r>
              <a:rPr lang="ru-RU" dirty="0" smtClean="0"/>
              <a:t>4. Диспансерное наблюдение за контактными с проведением </a:t>
            </a:r>
            <a:r>
              <a:rPr lang="ru-RU" dirty="0" err="1" smtClean="0"/>
              <a:t>химиопрофилактики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	Течение инфекционного процесса при туберкулезе сопровождается непрерывным или перемежающимся выделением во внешнюю среду возбудителя, который обладает высокой устойчивостью.</a:t>
            </a:r>
          </a:p>
          <a:p>
            <a:r>
              <a:rPr lang="ru-RU" dirty="0" smtClean="0"/>
              <a:t>	Основным средством, направленным на разрыв механизма передачи возбудителя, является дезинфекция.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2872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 последнего времени в плане борьбы с туберкулезом применялась стратегия, которая базировалась на раннем выявлении заболевания и успешном его лечении, так </a:t>
            </a:r>
            <a:r>
              <a:rPr lang="ru-RU" dirty="0" err="1" smtClean="0"/>
              <a:t>назывемая</a:t>
            </a:r>
            <a:r>
              <a:rPr lang="ru-RU" dirty="0" smtClean="0"/>
              <a:t>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stop</a:t>
            </a:r>
            <a:r>
              <a:rPr lang="ru-RU" dirty="0" smtClean="0"/>
              <a:t> TB </a:t>
            </a:r>
            <a:r>
              <a:rPr lang="ru-RU" dirty="0" err="1" smtClean="0"/>
              <a:t>strategy</a:t>
            </a:r>
            <a:r>
              <a:rPr lang="ru-RU" dirty="0" smtClean="0"/>
              <a:t>.  По рекомендациям ВОЗ индикаторами успешной реализации этой программы являлось выявление 70% </a:t>
            </a:r>
            <a:r>
              <a:rPr lang="ru-RU" dirty="0" err="1" smtClean="0"/>
              <a:t>бактериовыделителей</a:t>
            </a:r>
            <a:r>
              <a:rPr lang="ru-RU" dirty="0" smtClean="0"/>
              <a:t> и успешное излечение 85% из них. </a:t>
            </a:r>
          </a:p>
          <a:p>
            <a:r>
              <a:rPr lang="ru-RU" dirty="0" smtClean="0"/>
              <a:t>	Однако, как показали последние исследования, такая программа может привести лишь к снижению уровня заболеваемости, но не к уничтожению туберкулеза.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1610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Поэтому пришли к выводу, что необходимо изменить принципы работы с группами риска заболевания туберкулезом, а именно перейти от раннего выявления туберкулеза к предотвращению развития заболевания.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9911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Эти новые требования к относятся не только к туберкулезу.</a:t>
            </a:r>
          </a:p>
          <a:p>
            <a:r>
              <a:rPr lang="ru-RU" dirty="0" smtClean="0"/>
              <a:t>	В настоящее время Всемирная организация здоровья (ВОЗ) сформулировала новые требования к качеству оказания всей медицинской помощи.</a:t>
            </a:r>
          </a:p>
          <a:p>
            <a:r>
              <a:rPr lang="ru-RU" dirty="0" smtClean="0"/>
              <a:t>	Эти требования в развитии медицины выражаются в переходе, к так называемой модели 4П – медицины.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5491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Свое название она получила от четырех основополагающих принципов:</a:t>
            </a:r>
          </a:p>
          <a:p>
            <a:r>
              <a:rPr lang="ru-RU" dirty="0" smtClean="0"/>
              <a:t>	1. персонализированная, 	2. предиктивная или предсказательная,</a:t>
            </a:r>
          </a:p>
          <a:p>
            <a:r>
              <a:rPr lang="ru-RU" dirty="0" smtClean="0"/>
              <a:t>	3. превентивная или предупредительная 	4. </a:t>
            </a:r>
            <a:r>
              <a:rPr lang="ru-RU" dirty="0" err="1" smtClean="0"/>
              <a:t>партисипативная</a:t>
            </a:r>
            <a:r>
              <a:rPr lang="ru-RU" dirty="0" smtClean="0"/>
              <a:t> или партнерская.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641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основании этих принципов и учитывая результаты исследований на 67-й Всемирной ассамблее ВОЗ объявила о новой стратегии борьбы с туберкулезом, а именно перейти от раннего выявления туберкулеза к предотвращению развития заболевания.</a:t>
            </a:r>
          </a:p>
          <a:p>
            <a:r>
              <a:rPr lang="ru-RU" dirty="0" smtClean="0"/>
              <a:t>	Новая стратегия получила название «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end</a:t>
            </a:r>
            <a:r>
              <a:rPr lang="ru-RU" dirty="0" smtClean="0"/>
              <a:t> TB </a:t>
            </a:r>
            <a:r>
              <a:rPr lang="ru-RU" dirty="0" err="1" smtClean="0"/>
              <a:t>strategy</a:t>
            </a:r>
            <a:r>
              <a:rPr lang="ru-RU" dirty="0" smtClean="0"/>
              <a:t>» или «Жизнь без туберкулеза» и в нашей стране широко озвучена на конференции, которая состоялась в Москве в ноябре 2017 года.</a:t>
            </a:r>
          </a:p>
          <a:p>
            <a:r>
              <a:rPr lang="ru-RU" dirty="0" smtClean="0"/>
              <a:t>	По этой стратегии к 2035 году по сравнению с 2015 годом должны уменьшить: число умерших от туберкулеза на 95%; заболеваемости на 90%, и на первое место в достижении этой цели выходит профилактика заболевания.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013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9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Таким образом эпидемиологический круг распространения туберкулеза как заболевания замыкается 	Зная эти базовые эпидемиологические процессы, мы можем на них воздействовать с целью контроля над процессами распространения туберкулезной инфекции. Как же мы можем воздействовать на распространения туберкулезной инфекции?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762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Первое это прервать путь передачи инфекции от источника к неинфицированному человеку, что достигается: раним выявлением больных туберкулезом, эффективным их лечением, эпидемиологическим контролем (эпидемиологические мероприятия). Второе – это предотвращение развития  заболевания</a:t>
            </a:r>
            <a:r>
              <a:rPr lang="ru-RU" baseline="0" dirty="0" smtClean="0"/>
              <a:t> – </a:t>
            </a:r>
            <a:r>
              <a:rPr lang="ru-RU" baseline="0" dirty="0" err="1" smtClean="0"/>
              <a:t>химиопрофилактика</a:t>
            </a:r>
            <a:r>
              <a:rPr lang="ru-RU" baseline="0" dirty="0" smtClean="0"/>
              <a:t> и вакцинация. 	И если ранее выявление больных туберкулезом, эффективное их лечение это мероприятия направленные на людей уже болеющих туберкулезом, то эпидемиологический контроль (эпидемиологические мероприятия), </a:t>
            </a:r>
            <a:r>
              <a:rPr lang="ru-RU" baseline="0" dirty="0" err="1" smtClean="0"/>
              <a:t>химиопрофилактика</a:t>
            </a:r>
            <a:r>
              <a:rPr lang="ru-RU" baseline="0" dirty="0" smtClean="0"/>
              <a:t>, вакцинация мероприятия направленные на профилактику заболевания, что в настоящее время во взглядах ВОЗ на борьбу с туберкулезом, считается приоритетным.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740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своей направленности существуют три вида профилактики туберкулеза, а именно: СОЦИАЛЬНАЯ, 	СПЕЦИФИЧЕСКАЯ И САНИТАРНАЯ.</a:t>
            </a:r>
          </a:p>
          <a:p>
            <a:r>
              <a:rPr lang="ru-RU" dirty="0" smtClean="0"/>
              <a:t>СОЦИАЛЬНАЯ ПРОФИЛАКТИКА – это мероприятия  направленные на устранение или минимизацию факторов социального риска, которые способствуют распространению туберкулезной инфекции. Осуществление этих мер тесно связано с общей социально-экономической ситуацией в стране и зависит от политической воли государства и его идеологии. (сказать о туберкулезе, как социальной болезни).</a:t>
            </a:r>
          </a:p>
          <a:p>
            <a:r>
              <a:rPr lang="ru-RU" dirty="0" smtClean="0"/>
              <a:t>	СПЕЦИФИЧЕСКАЯ ПРОФИЛАКТИКА туберкулеза направлена на повышение резистентности организма к возбудителю туберкулеза и ориентирована на конкретного индивидуума, подвергающегося агрессии со стороны микобактерий. Повышения невосприимчивости организма к действию возбудителей можно добиться при помощи использования противотуберкулезных препаратов с профилактической целью, что называется </a:t>
            </a:r>
            <a:r>
              <a:rPr lang="ru-RU" dirty="0" err="1" smtClean="0"/>
              <a:t>химиопрофилактикой</a:t>
            </a:r>
            <a:r>
              <a:rPr lang="ru-RU" dirty="0" smtClean="0"/>
              <a:t>. Второй путь повышения устойчивости здорового человека к туберкулезной инфекции это иммунизация - вакцинами.</a:t>
            </a:r>
          </a:p>
          <a:p>
            <a:r>
              <a:rPr lang="ru-RU" dirty="0" smtClean="0"/>
              <a:t>	САНИТАРНАЯ ПРОФИЛАКТИКА включает в себя комплекс мероприятий направленных на предупреждение инфицирования здоровых людей микобактериями туберкулеза и создание условий, при которых их контакт с источником туберкулезной инфекции в быту и на работе становится наименее опасным. Санитарная профилактика направлена прежде всего на источник </a:t>
            </a:r>
            <a:r>
              <a:rPr lang="ru-RU" dirty="0" err="1" smtClean="0"/>
              <a:t>бактериовыделения</a:t>
            </a:r>
            <a:r>
              <a:rPr lang="ru-RU" dirty="0" smtClean="0"/>
              <a:t> и пути передачи возбудителя туберкулеза.  Она включает в себя:</a:t>
            </a:r>
          </a:p>
          <a:p>
            <a:r>
              <a:rPr lang="ru-RU" dirty="0" smtClean="0"/>
              <a:t>- санацию очагов туберкулезной инфекции;</a:t>
            </a:r>
          </a:p>
          <a:p>
            <a:r>
              <a:rPr lang="ru-RU" dirty="0" smtClean="0"/>
              <a:t> - санитарный и ветеринарный надзор;</a:t>
            </a:r>
          </a:p>
          <a:p>
            <a:r>
              <a:rPr lang="ru-RU" dirty="0" smtClean="0"/>
              <a:t> - санитарно-просветительную работу. 	Теперь давайте более подробно разберем каждый раздел.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387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СОЦИАЛЬНАЯ ПРОФИЛАКТИКА. Социальная профилактика регламентирует организацию и повсеместное осуществление широкого комплекса оздоровительных мер, которые помогают предотвратить не только туберкулез, но и другие болезни.</a:t>
            </a:r>
          </a:p>
          <a:p>
            <a:r>
              <a:rPr lang="ru-RU" dirty="0" smtClean="0"/>
              <a:t>	Эти меры имеют универсальный и неспецифический характер. Они направлены на улучшение экологии, борьбу с бедностью, повышением материального благосостояния и общей культуры граждан.</a:t>
            </a:r>
          </a:p>
          <a:p>
            <a:r>
              <a:rPr lang="ru-RU" dirty="0" smtClean="0"/>
              <a:t>Как показали эпидемиологические исследования, что среди социально благополучных  групп населения, даже без лечения эпидемии туберкулеза не наблюдается.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849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основное </a:t>
            </a:r>
            <a:r>
              <a:rPr lang="ru-RU" dirty="0" err="1" smtClean="0"/>
              <a:t>распространенние</a:t>
            </a:r>
            <a:r>
              <a:rPr lang="ru-RU" dirty="0" smtClean="0"/>
              <a:t> туберкулеза отмечается среди групп риска,</a:t>
            </a:r>
            <a:r>
              <a:rPr lang="ru-RU" baseline="0" dirty="0" smtClean="0"/>
              <a:t> в которых, если не проводить никаких противоэпидемиологических мероприятий, на один источник </a:t>
            </a:r>
            <a:r>
              <a:rPr lang="ru-RU" baseline="0" dirty="0" err="1" smtClean="0"/>
              <a:t>бактериовыделения</a:t>
            </a:r>
            <a:r>
              <a:rPr lang="ru-RU" baseline="0" dirty="0" smtClean="0"/>
              <a:t>, через два года появляется два, то есть каждые два года количество распространителей туберкулезной инфекции и больных удваивается.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06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Однако к сожалению у нас с социальной профилактикой не все благополучно.</a:t>
            </a:r>
          </a:p>
          <a:p>
            <a:r>
              <a:rPr lang="ru-RU" dirty="0" smtClean="0"/>
              <a:t>Возьмем к примеру нашу градостроительную политику, для которой, ради получения сверхприбылей, характерна плотность и </a:t>
            </a:r>
            <a:r>
              <a:rPr lang="ru-RU" dirty="0" err="1" smtClean="0"/>
              <a:t>многоэтажность</a:t>
            </a:r>
            <a:r>
              <a:rPr lang="ru-RU" dirty="0" smtClean="0"/>
              <a:t> застройки. Но такой принцип строительства жилых зон создает не только дискомфорт для проживания, но и эпидемиологическую опасность для граждан. </a:t>
            </a:r>
          </a:p>
          <a:p>
            <a:r>
              <a:rPr lang="ru-RU" dirty="0" smtClean="0"/>
              <a:t>Если присмотреться по ближе, то оказывается, что в домах - высотках в одном подъезде может размещаться 400 и более </a:t>
            </a:r>
            <a:r>
              <a:rPr lang="ru-RU" dirty="0" err="1" smtClean="0"/>
              <a:t>кварти</a:t>
            </a:r>
            <a:r>
              <a:rPr lang="ru-RU" dirty="0" smtClean="0"/>
              <a:t>, а это почти тысяча проживающих. При этом в этих подъездах имеется только два лифта. А лифт — это прекрасное место для выживания МБТ и инфицирования людей. Так, что проводя такую градостроительную политику мы создаем благоприятные условия для распространения туберкулеза, да и других инфекционных заболеваний.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88B1-4C9E-46CE-9994-97789B6E982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3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44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35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4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3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8395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12"/>
            <a:ext cx="8223250" cy="21828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5413"/>
            <a:ext cx="8223250" cy="218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BCA0816-10B5-4E5E-B1CA-338FAA6437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0902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007AB3-31B3-4F1B-B21B-19ABE4E45994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7F8C50-ED3E-42D5-9EC1-73BD489717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95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52D70D-36FA-47D5-8D7B-FD637E605FF9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0AD380-4854-497E-9C12-B704E9DF8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138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20BA10-3F4B-4BEA-A2CC-AD19B657D6C9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15B54-5F67-47C9-A64E-11464ADDC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469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3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6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6F1FA8-FA87-495E-94BC-789BA18BB539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67D69F-9D3E-40D5-9D20-FD423C95A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006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D1AAF0-E22B-4A98-A796-86413D098494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F4AED7-B566-4166-A891-5B581C3F33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038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F916C6-686D-4F7D-A6B2-69C587D38DE3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96D952F-024E-4B22-810F-F758DD437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2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65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6C3BD9-7D80-4989-B0D1-E4039A4E99F7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B71D90-B2C9-4E34-8210-6E9CCE9FD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909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CE943A-8EC4-4181-85B9-1A5A4BC40843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FF8BD3-4B1A-46DD-A517-E227783AEF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59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5D024D-1504-4166-BB01-F9B299A7BBF1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B0A2D6-836E-49A1-BBC9-9A7CC583C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730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C2A6AF-71C3-45B0-857D-6FE6627A4FF0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5FD60D-4700-443A-A279-4F2AAA14F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06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4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3AC305-83BD-4EB6-8D7A-823DE4E71EEA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813615-5F80-4D9F-A049-43D6EFEA5F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306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B65A6-A092-4AB4-9321-91F3069BF90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30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4B1D3-B0C7-4531-8301-7AA9E295212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9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5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C5F35-BDC1-4B6C-B906-734CA564EBD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50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6AB87-4C20-48D4-8257-AABCB10C59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51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18422-1A27-473C-8AE5-971E14C1E09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55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4BC95-29CE-49E7-A268-4C50AC5E2AB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34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46B8C-3040-4B1A-82A4-66DF23EC96B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7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4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3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4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88086-3CF3-4D16-A911-2D1E5C01755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39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4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3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4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9A64A-2E4F-47AB-A339-4CDA2F68448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82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64E2-EB91-446B-B319-C6FF131F055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98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56BE3-8984-4834-9FF4-3CDC482877C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40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D0024-0F9D-4266-BCCA-562412D3DA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29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CC7AD-965F-479E-953C-A4B44FAE419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1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26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8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3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6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29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019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86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01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66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07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42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35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36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48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552A0-264D-46C6-AC3F-BBB4D939EA3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3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469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602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33342-3E1C-44B5-BA13-BEBF43D3D3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61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BDFDE-AFD3-4EB7-A655-2813293AD87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83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6EC04-7E5A-442C-B6E3-7F5E3C90D7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9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76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4BCF0-5CAD-4256-B438-86B7B12C16E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60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DB8FD-0053-4139-8CAE-3C2A831033E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180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42" y="1681164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3" y="1681164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06FF9-5DFE-43C3-AEB9-B4F5C667B63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271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C5972-9FE3-498C-A7BA-A9BA88B52DF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7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5EFE1-686D-4A69-8DF2-128E5180FD9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98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5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95" y="987438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5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84482-1B24-4DFC-8670-051BFFA4379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7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5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95" y="987438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5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B33C4-7D9A-40A5-AFA4-16FDB301CE3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5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222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FB61A-B15B-4B1F-8D39-399B3E0D2BA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03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2E1F6-19CB-4AE9-B9B9-158179DE4D1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948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BF473-1140-4133-83FE-65556288DAA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740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63CC11-AC8E-4DEF-B7EB-D91EF88C39E4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4360E1-4755-4E96-85F3-BB6AEE3F1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974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27BFCC-6ED5-45B6-956F-EF5C5BF7BD0B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AD9EFD-909B-4522-B750-6F16C9DB1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8037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0BF997-77FB-427B-9A3B-1934FB2B29CE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92196D-4C8D-4DC1-A734-8EEBABD0A7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689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3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6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52B225-C026-474C-8FBB-955EBA43393F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6959EE-CB1E-4AA3-BD7E-8E65E8843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744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491C2F-2DE2-4E70-9E77-6E399B56251E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6F44B9-D4A2-4712-9478-90B64A726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26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7AD20C-96BA-41D9-8375-8031A438DDEE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2437D1-6133-41F3-B84D-305735F984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338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6392AD-020A-42BF-AE7E-7F382DD1010B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52B6FD-2B36-4D8E-85F5-CEC5B2DD5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5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5197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62E0AB-A188-4E09-A251-0EB62078649F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14E23C-0055-463C-853F-6C24DBE063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2869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6E720C-2814-403A-8A2C-85AF94422B4A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599D45-BFD3-4355-911D-6E20ED847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9849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EAB4C4-3F4B-47F7-9214-837768C108F1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A04824-9876-43AA-8218-FAF5FEFB3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35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4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F69CE8-268F-44E7-AB05-F964D143514A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32DA26-9926-42E9-B38F-884832E6A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9268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369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400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525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3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6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51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606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4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4036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212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696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517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405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4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114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810C-43C3-49E2-AFC2-7B54972F7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DC10-CA95-40E7-A665-4D095B1F8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80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810C-43C3-49E2-AFC2-7B54972F7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DC10-CA95-40E7-A665-4D095B1F8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334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810C-43C3-49E2-AFC2-7B54972F7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DC10-CA95-40E7-A665-4D095B1F8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731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810C-43C3-49E2-AFC2-7B54972F7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DC10-CA95-40E7-A665-4D095B1F8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16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810C-43C3-49E2-AFC2-7B54972F7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DC10-CA95-40E7-A665-4D095B1F8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77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561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810C-43C3-49E2-AFC2-7B54972F7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DC10-CA95-40E7-A665-4D095B1F8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134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810C-43C3-49E2-AFC2-7B54972F7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DC10-CA95-40E7-A665-4D095B1F8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431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810C-43C3-49E2-AFC2-7B54972F7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DC10-CA95-40E7-A665-4D095B1F8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113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810C-43C3-49E2-AFC2-7B54972F7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DC10-CA95-40E7-A665-4D095B1F8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377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810C-43C3-49E2-AFC2-7B54972F7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DC10-CA95-40E7-A665-4D095B1F8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603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810C-43C3-49E2-AFC2-7B54972F7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7DC10-CA95-40E7-A665-4D095B1F8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2221B-7F1F-4311-84C8-63975452170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43A77-6905-4B48-8E90-7E70CF4AB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2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342550B2-765F-479A-B79F-91EDDBC1994B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83138EA6-959F-49D7-97A2-8F76997F7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34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AD3B25-3354-4EA8-A23A-EC176201F5F0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0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3C742-D569-488B-8EED-3E325EE43755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6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501BF78-EBEA-4FBB-B9B2-25808EB06F52}" type="datetimeFigureOut">
              <a:rPr lang="ru-RU"/>
              <a:pPr>
                <a:defRPr/>
              </a:pPr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733B88F-F5EA-4CFE-AECD-CB7C25DDB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D8B19-ABBC-49C9-88A2-CCE0FFBB0C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B88A5-D045-46D3-AECE-28498F741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3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F810C-43C3-49E2-AFC2-7B54972F729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7DC10-CA95-40E7-A665-4D095B1F8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4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977" y="1891925"/>
            <a:ext cx="8639299" cy="243027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405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Лекция №</a:t>
            </a:r>
            <a:r>
              <a:rPr lang="ru-RU" altLang="ru-RU" sz="405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12</a:t>
            </a:r>
            <a:r>
              <a:rPr lang="ru-RU" altLang="ru-RU" sz="2100" dirty="0">
                <a:latin typeface="Arial Black" panose="020B0A04020102020204" pitchFamily="34" charset="0"/>
              </a:rPr>
              <a:t/>
            </a:r>
            <a:br>
              <a:rPr lang="ru-RU" altLang="ru-RU" sz="2100" dirty="0">
                <a:latin typeface="Arial Black" panose="020B0A04020102020204" pitchFamily="34" charset="0"/>
              </a:rPr>
            </a:br>
            <a:r>
              <a:rPr lang="ru-RU" altLang="ru-RU" sz="3000" b="1" dirty="0">
                <a:latin typeface="Arial Black" panose="020B0A04020102020204" pitchFamily="34" charset="0"/>
              </a:rPr>
              <a:t>Профилактика туберкулеза</a:t>
            </a:r>
            <a:r>
              <a:rPr lang="ru-RU" altLang="ru-RU" sz="3000" b="1" dirty="0">
                <a:latin typeface="Arial" panose="020B0604020202020204" pitchFamily="34" charset="0"/>
              </a:rPr>
              <a:t/>
            </a:r>
            <a:br>
              <a:rPr lang="ru-RU" altLang="ru-RU" sz="3000" b="1" dirty="0">
                <a:latin typeface="Arial" panose="020B0604020202020204" pitchFamily="34" charset="0"/>
              </a:rPr>
            </a:br>
            <a:r>
              <a:rPr lang="ru-RU" altLang="ru-RU" sz="1650" b="1" dirty="0">
                <a:latin typeface="Arial" panose="020B0604020202020204" pitchFamily="34" charset="0"/>
              </a:rPr>
              <a:t/>
            </a:r>
            <a:br>
              <a:rPr lang="ru-RU" altLang="ru-RU" sz="1650" b="1" dirty="0">
                <a:latin typeface="Arial" panose="020B0604020202020204" pitchFamily="34" charset="0"/>
              </a:rPr>
            </a:br>
            <a:r>
              <a:rPr lang="ru-RU" altLang="ru-RU" sz="1050" dirty="0">
                <a:latin typeface="Arial Black" panose="020B0A04020102020204" pitchFamily="34" charset="0"/>
              </a:rPr>
              <a:t>    </a:t>
            </a:r>
            <a:r>
              <a:rPr lang="ru-RU" altLang="ru-RU" sz="1500" dirty="0">
                <a:latin typeface="Arial Black" panose="020B0A04020102020204" pitchFamily="34" charset="0"/>
              </a:rPr>
              <a:t/>
            </a:r>
            <a:br>
              <a:rPr lang="ru-RU" altLang="ru-RU" sz="1500" dirty="0">
                <a:latin typeface="Arial Black" panose="020B0A04020102020204" pitchFamily="34" charset="0"/>
              </a:rPr>
            </a:br>
            <a:r>
              <a:rPr lang="ru-RU" altLang="ru-RU" sz="1200" dirty="0">
                <a:latin typeface="Arial Black" panose="020B0A04020102020204" pitchFamily="34" charset="0"/>
              </a:rPr>
              <a:t> Дисциплина: «Фтизиатрия» </a:t>
            </a:r>
            <a:br>
              <a:rPr lang="ru-RU" altLang="ru-RU" sz="1200" dirty="0">
                <a:latin typeface="Arial Black" panose="020B0A04020102020204" pitchFamily="34" charset="0"/>
              </a:rPr>
            </a:br>
            <a:endParaRPr lang="ru-RU" altLang="ru-RU" sz="1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977934" y="4700756"/>
            <a:ext cx="4914546" cy="1143000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  <a:cs typeface="Arial" charset="0"/>
              </a:rPr>
              <a:t>Лектор: </a:t>
            </a:r>
            <a:r>
              <a:rPr lang="ru-RU" altLang="ru-RU" sz="1650" b="1" spc="225" dirty="0" err="1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Омельчук</a:t>
            </a:r>
            <a:r>
              <a:rPr lang="ru-RU" altLang="ru-RU" sz="1650" b="1" spc="225" dirty="0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 Данил Евгеньевич</a:t>
            </a:r>
          </a:p>
          <a:p>
            <a:pPr>
              <a:lnSpc>
                <a:spcPct val="100000"/>
              </a:lnSpc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Зав. кафедрой туберкулеза курсом ПО </a:t>
            </a:r>
            <a:r>
              <a:rPr lang="ru-RU" altLang="ru-RU" sz="12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КрасГМУ</a:t>
            </a:r>
            <a:endParaRPr lang="ru-RU" altLang="ru-RU" sz="12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Кандидат медицинских наук</a:t>
            </a:r>
          </a:p>
          <a:p>
            <a:pPr>
              <a:lnSpc>
                <a:spcPct val="100000"/>
              </a:lnSpc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Заслуженный врач РФ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5586" y="991678"/>
            <a:ext cx="7290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ФГБОУ ВО «Красноярский государственный медицинский университет им. проф. В. Ф. </a:t>
            </a:r>
            <a:r>
              <a:rPr lang="ru-RU" b="1" dirty="0" err="1">
                <a:solidFill>
                  <a:prstClr val="black"/>
                </a:solidFill>
              </a:rPr>
              <a:t>Войно-Ясенецкого</a:t>
            </a:r>
            <a:r>
              <a:rPr lang="ru-RU" b="1" dirty="0">
                <a:solidFill>
                  <a:prstClr val="black"/>
                </a:solidFill>
              </a:rPr>
              <a:t>»</a:t>
            </a:r>
            <a:br>
              <a:rPr lang="ru-RU" b="1" dirty="0">
                <a:solidFill>
                  <a:prstClr val="black"/>
                </a:solidFill>
              </a:rPr>
            </a:b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tpol3\Desktop\квантовость-жизн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8795" y="1260630"/>
            <a:ext cx="2654597" cy="1499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1736" y="327125"/>
            <a:ext cx="7600538" cy="831902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СОЦИАЛЬНАЯ </a:t>
            </a:r>
            <a:r>
              <a:rPr lang="ru-RU" sz="36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 ПРОФИЛАКТИКА</a:t>
            </a:r>
            <a:endParaRPr lang="ru-RU" sz="3600" b="1" i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391945" y="1899336"/>
            <a:ext cx="8048768" cy="43116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dirty="0" smtClean="0"/>
              <a:t>- </a:t>
            </a:r>
            <a:r>
              <a:rPr lang="ru-RU" sz="2400" b="1" dirty="0"/>
              <a:t>повышение жизненного </a:t>
            </a:r>
            <a:r>
              <a:rPr lang="ru-RU" sz="2400" b="1" dirty="0" smtClean="0"/>
              <a:t>уровня</a:t>
            </a:r>
            <a:endParaRPr lang="ru-RU" sz="2400" b="1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/>
              <a:t>у</a:t>
            </a:r>
            <a:r>
              <a:rPr lang="ru-RU" sz="2400" b="1" dirty="0" smtClean="0"/>
              <a:t>лучшение условий труда и быта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 smtClean="0"/>
              <a:t>формирование </a:t>
            </a:r>
            <a:r>
              <a:rPr lang="ru-RU" sz="2400" b="1" dirty="0"/>
              <a:t>здорового образа </a:t>
            </a:r>
            <a:r>
              <a:rPr lang="ru-RU" sz="2400" b="1" dirty="0" smtClean="0"/>
              <a:t>жизни</a:t>
            </a:r>
            <a:endParaRPr lang="ru-RU" sz="2400" b="1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/>
              <a:t>нормативная регуляция </a:t>
            </a:r>
            <a:r>
              <a:rPr lang="ru-RU" sz="2400" b="1" dirty="0" smtClean="0"/>
              <a:t>миграции</a:t>
            </a:r>
            <a:endParaRPr lang="ru-RU" sz="2400" b="1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/>
              <a:t>борьба с алкоголизмом и </a:t>
            </a:r>
            <a:r>
              <a:rPr lang="ru-RU" sz="2400" b="1" dirty="0" smtClean="0"/>
              <a:t>наркоманией</a:t>
            </a:r>
            <a:endParaRPr lang="ru-RU" sz="2400" b="1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/>
              <a:t>социальная поддержка </a:t>
            </a:r>
            <a:r>
              <a:rPr lang="ru-RU" sz="2400" b="1" dirty="0" smtClean="0"/>
              <a:t>малоимущих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 smtClean="0"/>
              <a:t>соблюдение </a:t>
            </a:r>
            <a:r>
              <a:rPr lang="ru-RU" sz="2400" b="1" dirty="0"/>
              <a:t>санитарно-гигиенических норм во ФСИН</a:t>
            </a:r>
            <a:endParaRPr lang="ru-RU" sz="2400" dirty="0" smtClean="0"/>
          </a:p>
          <a:p>
            <a:pPr>
              <a:buFontTx/>
              <a:buChar char="-"/>
            </a:pPr>
            <a:endParaRPr lang="ru-RU" sz="2400" dirty="0" smtClean="0"/>
          </a:p>
          <a:p>
            <a:pPr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678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0486" y="245809"/>
            <a:ext cx="593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МОДЕЛЬ РАСПРОСТРАНЕНИЯ ТУБЕРКУЛЕЗА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5558" y="963374"/>
            <a:ext cx="6981207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ГРУППА НАСЕЛЕНИЯ БЕЗ ФАКТОРОВ РИСКА И ОТСУТСТВИЯ ЛЕЧЕНИЯ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0852" y="1712096"/>
            <a:ext cx="280980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4472C4">
                    <a:lumMod val="50000"/>
                  </a:srgbClr>
                </a:solidFill>
              </a:rPr>
              <a:t>1 источник МБТ (+)</a:t>
            </a:r>
            <a:endParaRPr lang="ru-RU" sz="2400" b="1" i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17975192">
            <a:off x="6351289" y="1929833"/>
            <a:ext cx="366320" cy="127493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1790257" y="3536913"/>
            <a:ext cx="248210" cy="66162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9559" y="5247042"/>
            <a:ext cx="253678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20 ИНФИЦИРОВАННЫХ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8042" y="3125794"/>
            <a:ext cx="291637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10 инфицированных за год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Среднее время</a:t>
            </a:r>
          </a:p>
          <a:p>
            <a:pPr algn="ctr"/>
            <a:r>
              <a:rPr lang="ru-RU" b="1" dirty="0" err="1">
                <a:solidFill>
                  <a:prstClr val="black"/>
                </a:solidFill>
              </a:rPr>
              <a:t>и</a:t>
            </a:r>
            <a:r>
              <a:rPr lang="ru-RU" b="1" dirty="0" err="1" smtClean="0">
                <a:solidFill>
                  <a:prstClr val="black"/>
                </a:solidFill>
              </a:rPr>
              <a:t>нфекционности</a:t>
            </a:r>
            <a:r>
              <a:rPr lang="ru-RU" b="1" dirty="0" smtClean="0">
                <a:solidFill>
                  <a:prstClr val="black"/>
                </a:solidFill>
              </a:rPr>
              <a:t> – 2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199" y="4239309"/>
            <a:ext cx="27644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У 10% развивается</a:t>
            </a: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з</a:t>
            </a:r>
            <a:r>
              <a:rPr lang="ru-RU" b="1" dirty="0" smtClean="0">
                <a:solidFill>
                  <a:prstClr val="black"/>
                </a:solidFill>
              </a:rPr>
              <a:t>аболевание (2 человека)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356" y="2718020"/>
            <a:ext cx="233801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50% (1 человек)</a:t>
            </a:r>
          </a:p>
          <a:p>
            <a:pPr algn="ctr"/>
            <a:r>
              <a:rPr lang="ru-RU" b="1" dirty="0" err="1" smtClean="0">
                <a:solidFill>
                  <a:prstClr val="black"/>
                </a:solidFill>
              </a:rPr>
              <a:t>бактериовыделители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96683">
            <a:off x="5997436" y="4358653"/>
            <a:ext cx="861235" cy="798645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12521668">
            <a:off x="2709698" y="5096086"/>
            <a:ext cx="978408" cy="29102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11774">
            <a:off x="2468100" y="1909293"/>
            <a:ext cx="280440" cy="6828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105" y="2596785"/>
            <a:ext cx="2248106" cy="16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3"/>
          <p:cNvSpPr txBox="1">
            <a:spLocks noChangeArrowheads="1"/>
          </p:cNvSpPr>
          <p:nvPr/>
        </p:nvSpPr>
        <p:spPr bwMode="auto">
          <a:xfrm>
            <a:off x="1730383" y="246066"/>
            <a:ext cx="5931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МОДЕЛЬ РАСПРОСТРАНЕНИЯ ТУБЕРКУЛЕЗА</a:t>
            </a:r>
          </a:p>
        </p:txBody>
      </p:sp>
      <p:sp>
        <p:nvSpPr>
          <p:cNvPr id="76803" name="TextBox 4"/>
          <p:cNvSpPr txBox="1">
            <a:spLocks noChangeArrowheads="1"/>
          </p:cNvSpPr>
          <p:nvPr/>
        </p:nvSpPr>
        <p:spPr bwMode="auto">
          <a:xfrm>
            <a:off x="2371731" y="936625"/>
            <a:ext cx="4448847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i="1" smtClean="0">
                <a:solidFill>
                  <a:srgbClr val="7030A0"/>
                </a:solidFill>
              </a:rPr>
              <a:t>ГРУППА РИСКА ПРИ ОТСУТСТВИЯ ЛЕЧЕНИЯ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1988" y="1746254"/>
            <a:ext cx="280980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</a:rPr>
              <a:t>1 источник МБТ (+)</a:t>
            </a:r>
          </a:p>
        </p:txBody>
      </p:sp>
      <p:sp>
        <p:nvSpPr>
          <p:cNvPr id="7" name="Стрелка вниз 6"/>
          <p:cNvSpPr/>
          <p:nvPr/>
        </p:nvSpPr>
        <p:spPr>
          <a:xfrm rot="17975192">
            <a:off x="6188869" y="1985169"/>
            <a:ext cx="366712" cy="127635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1651000" y="3616325"/>
            <a:ext cx="247650" cy="6604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9894" y="5062539"/>
            <a:ext cx="253678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</a:rPr>
              <a:t>20 ИНФИЦИРОВАННЫХ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7980" y="3125789"/>
            <a:ext cx="291637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10 инфицированных за год</a:t>
            </a:r>
          </a:p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Среднее время</a:t>
            </a:r>
          </a:p>
          <a:p>
            <a:pPr algn="ctr">
              <a:defRPr/>
            </a:pPr>
            <a:r>
              <a:rPr lang="ru-RU" b="1" dirty="0" err="1">
                <a:solidFill>
                  <a:prstClr val="black"/>
                </a:solidFill>
              </a:rPr>
              <a:t>инфекционности</a:t>
            </a:r>
            <a:r>
              <a:rPr lang="ru-RU" b="1" dirty="0">
                <a:solidFill>
                  <a:prstClr val="black"/>
                </a:solidFill>
              </a:rPr>
              <a:t> – 2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9252" y="4416437"/>
            <a:ext cx="27644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У 20% развивается</a:t>
            </a:r>
          </a:p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</a:rPr>
              <a:t>заболевание (4 человека)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774" y="2806700"/>
            <a:ext cx="2442465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</a:rPr>
              <a:t>50% (2 человека)</a:t>
            </a:r>
          </a:p>
          <a:p>
            <a:pPr algn="ctr">
              <a:defRPr/>
            </a:pPr>
            <a:r>
              <a:rPr lang="ru-RU" b="1" dirty="0" err="1">
                <a:solidFill>
                  <a:prstClr val="black"/>
                </a:solidFill>
              </a:rPr>
              <a:t>бактериовыделители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76811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6683">
            <a:off x="6754818" y="4492626"/>
            <a:ext cx="690563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право 13"/>
          <p:cNvSpPr/>
          <p:nvPr/>
        </p:nvSpPr>
        <p:spPr>
          <a:xfrm rot="11645383">
            <a:off x="3208344" y="4851412"/>
            <a:ext cx="884237" cy="3016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6813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1774">
            <a:off x="1440657" y="2126468"/>
            <a:ext cx="3032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597150"/>
            <a:ext cx="22479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1905" y="1746254"/>
            <a:ext cx="296658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</a:rPr>
              <a:t>2 источника МБТ (+)</a:t>
            </a:r>
          </a:p>
        </p:txBody>
      </p:sp>
      <p:sp>
        <p:nvSpPr>
          <p:cNvPr id="76816" name="Прямоугольник 2"/>
          <p:cNvSpPr>
            <a:spLocks noChangeArrowheads="1"/>
          </p:cNvSpPr>
          <p:nvPr/>
        </p:nvSpPr>
        <p:spPr bwMode="auto">
          <a:xfrm>
            <a:off x="6249993" y="5959475"/>
            <a:ext cx="2291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>(Карел Стибло, 1991) </a:t>
            </a:r>
          </a:p>
        </p:txBody>
      </p:sp>
    </p:spTree>
    <p:extLst>
      <p:ext uri="{BB962C8B-B14F-4D97-AF65-F5344CB8AC3E}">
        <p14:creationId xmlns:p14="http://schemas.microsoft.com/office/powerpoint/2010/main" val="644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1" r="3839" b="30952"/>
          <a:stretch>
            <a:fillRect/>
          </a:stretch>
        </p:blipFill>
        <p:spPr bwMode="auto">
          <a:xfrm>
            <a:off x="1889131" y="1066800"/>
            <a:ext cx="6569075" cy="3003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30737" r="7410" b="23534"/>
          <a:stretch>
            <a:fillRect/>
          </a:stretch>
        </p:blipFill>
        <p:spPr bwMode="auto">
          <a:xfrm>
            <a:off x="447681" y="3581400"/>
            <a:ext cx="5235575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Прямоугольник 3"/>
          <p:cNvSpPr>
            <a:spLocks noChangeArrowheads="1"/>
          </p:cNvSpPr>
          <p:nvPr/>
        </p:nvSpPr>
        <p:spPr bwMode="auto">
          <a:xfrm>
            <a:off x="990600" y="306389"/>
            <a:ext cx="72085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В одном подъезде 400 и более квартир</a:t>
            </a:r>
            <a:endParaRPr lang="ru-RU" altLang="ru-RU" sz="18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9462" y="407036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Это почти 1 тыс. жителей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11559" y="1908614"/>
            <a:ext cx="5124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ВСЕГО 2 ЛИФТА</a:t>
            </a:r>
          </a:p>
        </p:txBody>
      </p:sp>
    </p:spTree>
    <p:extLst>
      <p:ext uri="{BB962C8B-B14F-4D97-AF65-F5344CB8AC3E}">
        <p14:creationId xmlns:p14="http://schemas.microsoft.com/office/powerpoint/2010/main" val="55059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3776" y="901778"/>
            <a:ext cx="728720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Федеральным законом от 17 сентября 1998г. № </a:t>
            </a:r>
            <a:r>
              <a:rPr lang="ru-RU" sz="2800" b="1" dirty="0" smtClean="0"/>
              <a:t>157-ФЗ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3600" b="1" spc="300" dirty="0" smtClean="0">
                <a:solidFill>
                  <a:srgbClr val="7030A0"/>
                </a:solidFill>
              </a:rPr>
              <a:t>«ОБ </a:t>
            </a:r>
            <a:r>
              <a:rPr lang="ru-RU" sz="3600" b="1" spc="300" dirty="0">
                <a:solidFill>
                  <a:srgbClr val="7030A0"/>
                </a:solidFill>
              </a:rPr>
              <a:t>ИММУНОПРОФИЛАКТИКЕ ИНФЕКЦИОННЫХ </a:t>
            </a:r>
            <a:r>
              <a:rPr lang="ru-RU" sz="3600" b="1" spc="300" dirty="0" smtClean="0">
                <a:solidFill>
                  <a:srgbClr val="7030A0"/>
                </a:solidFill>
              </a:rPr>
              <a:t>БОЛЕЗНЕЙ»</a:t>
            </a:r>
          </a:p>
          <a:p>
            <a:pPr algn="ctr"/>
            <a:endParaRPr lang="ru-RU" sz="2800" b="1" u="sng" spc="300" dirty="0" smtClean="0">
              <a:solidFill>
                <a:srgbClr val="7030A0"/>
              </a:solidFill>
            </a:endParaRPr>
          </a:p>
          <a:p>
            <a:pPr algn="ctr"/>
            <a:r>
              <a:rPr lang="ru-RU" sz="2800" b="1" dirty="0" smtClean="0"/>
              <a:t>предусмотрено </a:t>
            </a:r>
            <a:r>
              <a:rPr lang="ru-RU" sz="2800" b="1" dirty="0"/>
              <a:t>обязательное проведение профилактических прививок против девяти инфекционных заболеваний, в том числе и туберкулеза.</a:t>
            </a:r>
          </a:p>
        </p:txBody>
      </p:sp>
    </p:spTree>
    <p:extLst>
      <p:ext uri="{BB962C8B-B14F-4D97-AF65-F5344CB8AC3E}">
        <p14:creationId xmlns:p14="http://schemas.microsoft.com/office/powerpoint/2010/main" val="316595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59" y="2090068"/>
            <a:ext cx="3243886" cy="21740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326" y="2090068"/>
            <a:ext cx="3244825" cy="21740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2706" y="379058"/>
            <a:ext cx="7896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 Российской </a:t>
            </a:r>
            <a:r>
              <a:rPr lang="ru-RU" sz="2400" b="1" dirty="0" smtClean="0">
                <a:solidFill>
                  <a:srgbClr val="002060"/>
                </a:solidFill>
              </a:rPr>
              <a:t>Федерации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для </a:t>
            </a:r>
            <a:r>
              <a:rPr lang="ru-RU" sz="2400" b="1" dirty="0">
                <a:solidFill>
                  <a:srgbClr val="002060"/>
                </a:solidFill>
              </a:rPr>
              <a:t>активной специфической профилактики </a:t>
            </a:r>
            <a:r>
              <a:rPr lang="ru-RU" sz="2400" b="1" dirty="0" smtClean="0">
                <a:solidFill>
                  <a:srgbClr val="002060"/>
                </a:solidFill>
              </a:rPr>
              <a:t>туберкулеза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разрешено </a:t>
            </a:r>
            <a:r>
              <a:rPr lang="ru-RU" sz="2400" b="1" dirty="0">
                <a:solidFill>
                  <a:srgbClr val="002060"/>
                </a:solidFill>
              </a:rPr>
              <a:t>применение двух туберкулезных вакцин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4059" y="4617401"/>
            <a:ext cx="3243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Вакцина туберкулезная (БЦЖ</a:t>
            </a:r>
            <a:r>
              <a:rPr lang="ru-RU" b="1" dirty="0"/>
              <a:t>) </a:t>
            </a:r>
            <a:r>
              <a:rPr lang="ru-RU" b="1" dirty="0" smtClean="0"/>
              <a:t>сухая</a:t>
            </a:r>
          </a:p>
          <a:p>
            <a:pPr algn="ctr"/>
            <a:r>
              <a:rPr lang="ru-RU" b="1" dirty="0" smtClean="0"/>
              <a:t>для </a:t>
            </a:r>
            <a:r>
              <a:rPr lang="ru-RU" b="1" dirty="0"/>
              <a:t>внутрикожного введения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27326" y="4616137"/>
            <a:ext cx="3582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Вакцина туберкулезная </a:t>
            </a:r>
            <a:r>
              <a:rPr lang="ru-RU" b="1" dirty="0" smtClean="0"/>
              <a:t>БЦЖ-М</a:t>
            </a:r>
          </a:p>
          <a:p>
            <a:pPr algn="ctr"/>
            <a:r>
              <a:rPr lang="ru-RU" b="1" dirty="0"/>
              <a:t>с</a:t>
            </a:r>
            <a:r>
              <a:rPr lang="ru-RU" b="1" dirty="0" smtClean="0"/>
              <a:t>ухая</a:t>
            </a:r>
          </a:p>
          <a:p>
            <a:pPr algn="ctr"/>
            <a:r>
              <a:rPr lang="ru-RU" b="1" dirty="0" smtClean="0"/>
              <a:t>(для </a:t>
            </a:r>
            <a:r>
              <a:rPr lang="ru-RU" b="1" dirty="0"/>
              <a:t>щадящей иммунизации</a:t>
            </a:r>
            <a:r>
              <a:rPr lang="ru-RU" b="1" dirty="0" smtClean="0"/>
              <a:t>)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5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6" y="152400"/>
            <a:ext cx="8291513" cy="6858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chemeClr val="tx1"/>
                </a:solidFill>
              </a:rPr>
              <a:t>Создатели вакцины БЦЖ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33431" y="1550988"/>
            <a:ext cx="3440113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ru-RU" altLang="ru-RU" sz="2000" b="1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2000" b="1" smtClean="0"/>
          </a:p>
        </p:txBody>
      </p:sp>
      <p:pic>
        <p:nvPicPr>
          <p:cNvPr id="38916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4" y="1538288"/>
            <a:ext cx="2820987" cy="39671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7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9" y="1557338"/>
            <a:ext cx="2859087" cy="39290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560389" y="5775337"/>
            <a:ext cx="3786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srgbClr val="7030A0"/>
                </a:solidFill>
              </a:rPr>
              <a:t>Кальметт А. (1863-1933)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4846639" y="5775337"/>
            <a:ext cx="3182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srgbClr val="7030A0"/>
                </a:solidFill>
              </a:rPr>
              <a:t>Герен К. (1872-1961)</a:t>
            </a:r>
          </a:p>
        </p:txBody>
      </p:sp>
      <p:sp>
        <p:nvSpPr>
          <p:cNvPr id="38920" name="Прямоугольник 1"/>
          <p:cNvSpPr>
            <a:spLocks noChangeArrowheads="1"/>
          </p:cNvSpPr>
          <p:nvPr/>
        </p:nvSpPr>
        <p:spPr bwMode="auto">
          <a:xfrm>
            <a:off x="1676400" y="919163"/>
            <a:ext cx="571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smtClean="0">
                <a:solidFill>
                  <a:srgbClr val="002060"/>
                </a:solidFill>
              </a:rPr>
              <a:t>(</a:t>
            </a:r>
            <a:r>
              <a:rPr lang="fr-FR" altLang="ru-RU" sz="2000" b="1" smtClean="0">
                <a:solidFill>
                  <a:srgbClr val="002060"/>
                </a:solidFill>
              </a:rPr>
              <a:t>Bacilles Calmette-Guerin – BCG, или БЦЖ</a:t>
            </a:r>
            <a:r>
              <a:rPr lang="ru-RU" altLang="ru-RU" sz="2000" b="1" smtClean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05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989" y="1745177"/>
            <a:ext cx="4310743" cy="2396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25157" y="250671"/>
            <a:ext cx="8238931" cy="138499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7030A0"/>
                </a:solidFill>
              </a:rPr>
              <a:t>Вакцина </a:t>
            </a:r>
            <a:r>
              <a:rPr lang="ru-RU" sz="2200" b="1" dirty="0">
                <a:solidFill>
                  <a:srgbClr val="7030A0"/>
                </a:solidFill>
              </a:rPr>
              <a:t>туберкулезная (БЦЖ) сухая для внутрикожного </a:t>
            </a:r>
            <a:r>
              <a:rPr lang="ru-RU" sz="2200" b="1" dirty="0" smtClean="0">
                <a:solidFill>
                  <a:srgbClr val="7030A0"/>
                </a:solidFill>
              </a:rPr>
              <a:t>введения:(</a:t>
            </a:r>
            <a:r>
              <a:rPr lang="en-US" sz="2200" b="1" dirty="0" smtClean="0">
                <a:solidFill>
                  <a:srgbClr val="7030A0"/>
                </a:solidFill>
              </a:rPr>
              <a:t>Bacillus </a:t>
            </a:r>
            <a:r>
              <a:rPr lang="en-US" sz="2200" b="1" dirty="0" err="1">
                <a:solidFill>
                  <a:srgbClr val="7030A0"/>
                </a:solidFill>
              </a:rPr>
              <a:t>Calmette</a:t>
            </a:r>
            <a:r>
              <a:rPr lang="en-US" sz="2200" b="1" dirty="0">
                <a:solidFill>
                  <a:srgbClr val="7030A0"/>
                </a:solidFill>
              </a:rPr>
              <a:t>—</a:t>
            </a:r>
            <a:r>
              <a:rPr lang="en-US" sz="2200" b="1" dirty="0" err="1">
                <a:solidFill>
                  <a:srgbClr val="7030A0"/>
                </a:solidFill>
              </a:rPr>
              <a:t>Guérin</a:t>
            </a:r>
            <a:r>
              <a:rPr lang="en-US" sz="2200" b="1" dirty="0">
                <a:solidFill>
                  <a:srgbClr val="7030A0"/>
                </a:solidFill>
              </a:rPr>
              <a:t>, </a:t>
            </a:r>
            <a:r>
              <a:rPr lang="en-US" sz="2200" b="1" dirty="0" smtClean="0">
                <a:solidFill>
                  <a:srgbClr val="7030A0"/>
                </a:solidFill>
              </a:rPr>
              <a:t>BCG</a:t>
            </a:r>
            <a:r>
              <a:rPr lang="ru-RU" sz="2200" b="1" dirty="0" smtClean="0">
                <a:solidFill>
                  <a:srgbClr val="7030A0"/>
                </a:solidFill>
              </a:rPr>
              <a:t>)</a:t>
            </a:r>
          </a:p>
          <a:p>
            <a:pPr algn="ctr"/>
            <a:r>
              <a:rPr lang="ru-RU" sz="2000" b="1" dirty="0" smtClean="0"/>
              <a:t>живые </a:t>
            </a:r>
            <a:r>
              <a:rPr lang="ru-RU" sz="2000" b="1" dirty="0"/>
              <a:t>микобактерии вакцинного штамма БЦЖ-1, </a:t>
            </a:r>
            <a:r>
              <a:rPr lang="ru-RU" sz="2000" b="1" dirty="0" err="1"/>
              <a:t>лиофилизированные</a:t>
            </a:r>
            <a:r>
              <a:rPr lang="ru-RU" sz="2000" b="1" dirty="0"/>
              <a:t> в 1,5% растворе </a:t>
            </a:r>
            <a:r>
              <a:rPr lang="ru-RU" sz="2000" b="1" dirty="0" err="1"/>
              <a:t>глутамината</a:t>
            </a:r>
            <a:r>
              <a:rPr lang="ru-RU" sz="2000" b="1" dirty="0"/>
              <a:t> натрия.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7077" y="4645392"/>
            <a:ext cx="2015412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Вакцина </a:t>
            </a:r>
            <a:r>
              <a:rPr lang="ru-RU" sz="2000" b="1" dirty="0" smtClean="0">
                <a:solidFill>
                  <a:srgbClr val="7030A0"/>
                </a:solidFill>
              </a:rPr>
              <a:t>БЦЖ</a:t>
            </a:r>
          </a:p>
          <a:p>
            <a:pPr algn="ctr"/>
            <a:r>
              <a:rPr lang="ru-RU" sz="2000" b="1" dirty="0" smtClean="0"/>
              <a:t>прививочная доза</a:t>
            </a:r>
          </a:p>
          <a:p>
            <a:pPr algn="ctr"/>
            <a:r>
              <a:rPr lang="ru-RU" sz="2000" b="1" dirty="0" smtClean="0"/>
              <a:t>0,05 </a:t>
            </a:r>
            <a:r>
              <a:rPr lang="ru-RU" sz="2000" b="1" dirty="0"/>
              <a:t>мг в 0,1 мл растворителя.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892489" y="4147735"/>
            <a:ext cx="1604866" cy="8454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4404048" y="4032436"/>
            <a:ext cx="251926" cy="21900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008914" y="4645392"/>
            <a:ext cx="2183364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Вакцина БЦЖ - М </a:t>
            </a:r>
            <a:r>
              <a:rPr lang="ru-RU" sz="2000" b="1" dirty="0" smtClean="0"/>
              <a:t>прививочная </a:t>
            </a:r>
            <a:r>
              <a:rPr lang="ru-RU" sz="2000" b="1" dirty="0"/>
              <a:t>доза </a:t>
            </a:r>
            <a:r>
              <a:rPr lang="ru-RU" sz="2000" b="1" dirty="0" smtClean="0"/>
              <a:t>0,025 </a:t>
            </a:r>
            <a:r>
              <a:rPr lang="ru-RU" sz="2000" b="1" dirty="0"/>
              <a:t>мг </a:t>
            </a:r>
            <a:r>
              <a:rPr lang="ru-RU" sz="2000" b="1" dirty="0" smtClean="0"/>
              <a:t>в </a:t>
            </a:r>
            <a:r>
              <a:rPr lang="ru-RU" sz="2000" b="1" dirty="0"/>
              <a:t>0,1 мл растворителя.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4655974" y="4206587"/>
            <a:ext cx="1352940" cy="7866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6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09" y="258075"/>
            <a:ext cx="4292081" cy="2731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3965510" y="735947"/>
            <a:ext cx="4609323" cy="19082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ПЕРВИЧНАЯ ВАКЦИНАЦИЯ</a:t>
            </a:r>
          </a:p>
          <a:p>
            <a:pPr algn="ctr"/>
            <a:r>
              <a:rPr lang="ru-RU" b="1" dirty="0" smtClean="0"/>
              <a:t>в </a:t>
            </a:r>
            <a:r>
              <a:rPr lang="ru-RU" b="1" dirty="0"/>
              <a:t>соответствии с «Национальным календарём профилактических прививок» </a:t>
            </a:r>
            <a:r>
              <a:rPr lang="ru-RU" b="1" dirty="0" smtClean="0"/>
              <a:t>осуществляется в </a:t>
            </a:r>
            <a:r>
              <a:rPr lang="ru-RU" b="1" dirty="0"/>
              <a:t>роддоме при отсутствии противопоказаний в первые 3—7 дней жизни ребенка.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77484" y="3629821"/>
            <a:ext cx="4497355" cy="19082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РЕВАКЦИНАЦИЯ</a:t>
            </a:r>
          </a:p>
          <a:p>
            <a:pPr algn="ctr"/>
            <a:r>
              <a:rPr lang="ru-RU" b="1" dirty="0" smtClean="0"/>
              <a:t>осуществляется в </a:t>
            </a:r>
            <a:r>
              <a:rPr lang="ru-RU" b="1" dirty="0"/>
              <a:t>7 лет при отрицательной реакции </a:t>
            </a:r>
            <a:r>
              <a:rPr lang="ru-RU" b="1" dirty="0" smtClean="0"/>
              <a:t>Манту с 2ТЕ ППД-Л </a:t>
            </a:r>
            <a:r>
              <a:rPr lang="ru-RU" b="1" dirty="0"/>
              <a:t>и отсутствии </a:t>
            </a:r>
            <a:r>
              <a:rPr lang="ru-RU" b="1" dirty="0" smtClean="0"/>
              <a:t>противопоказаний.</a:t>
            </a:r>
          </a:p>
          <a:p>
            <a:pPr algn="ctr"/>
            <a:r>
              <a:rPr lang="ru-RU" b="1" dirty="0"/>
              <a:t>Ревакцинация проводится только вакциной БЦЖ сухой.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6734" t="26621" r="3225" b="8776"/>
          <a:stretch/>
        </p:blipFill>
        <p:spPr>
          <a:xfrm>
            <a:off x="746449" y="2644156"/>
            <a:ext cx="3051110" cy="3692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009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579" y="147876"/>
            <a:ext cx="7886700" cy="491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Показания для вакцинации вакциной БЦЖ</a:t>
            </a:r>
            <a:endParaRPr lang="ru-RU" sz="3600" i="1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724545" y="852044"/>
            <a:ext cx="6148873" cy="1976746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1800" b="1" dirty="0">
                <a:cs typeface="Times New Roman" pitchFamily="18" charset="0"/>
              </a:rPr>
              <a:t>Первичную вакцинацию вакциной БЦЖ осуществляют здоровым новорожденным детям на 3-7 день жизни в субъектах Российской Федерации с показателями заболеваемости, превышающими 80 на 100 тыс. населения, а также при наличии в окружении новорожденного больных туберкулезом.</a:t>
            </a:r>
            <a:endParaRPr lang="ru-RU" sz="1800" dirty="0"/>
          </a:p>
        </p:txBody>
      </p:sp>
      <p:pic>
        <p:nvPicPr>
          <p:cNvPr id="5" name="Рисунок 4" descr="03_10_08%20lkzolpwqjhw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280" y="810527"/>
            <a:ext cx="2248675" cy="1987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44272" y="2883760"/>
            <a:ext cx="8329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cs typeface="Times New Roman" pitchFamily="18" charset="0"/>
              </a:rPr>
              <a:t>Показания для вакцинации вакциной </a:t>
            </a:r>
            <a:r>
              <a:rPr lang="ru-RU" sz="3200" b="1" i="1" dirty="0" smtClean="0">
                <a:solidFill>
                  <a:srgbClr val="7030A0"/>
                </a:solidFill>
                <a:cs typeface="Times New Roman" pitchFamily="18" charset="0"/>
              </a:rPr>
              <a:t>БЦЖ-М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5275" y="3554194"/>
            <a:ext cx="8668138" cy="30839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b="1" dirty="0" smtClean="0"/>
              <a:t>Для </a:t>
            </a:r>
            <a:r>
              <a:rPr lang="ru-RU" b="1" dirty="0"/>
              <a:t>вакцинации всех новорожденных на территориях с удовлетворительной эпидемиологической ситуацией по туберкулезу </a:t>
            </a:r>
            <a:r>
              <a:rPr lang="ru-RU" b="1" dirty="0" smtClean="0"/>
              <a:t>(заболеваемость менее </a:t>
            </a:r>
            <a:r>
              <a:rPr lang="ru-RU" b="1" dirty="0"/>
              <a:t>80 на 100.тыс. населения</a:t>
            </a:r>
            <a:r>
              <a:rPr lang="ru-RU" b="1" dirty="0" smtClean="0"/>
              <a:t>).</a:t>
            </a:r>
          </a:p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b="1" dirty="0"/>
              <a:t>В роддоме недоношенных новорожденных с массой тела 2000 </a:t>
            </a:r>
            <a:r>
              <a:rPr lang="ru-RU" b="1" dirty="0" smtClean="0"/>
              <a:t>г и </a:t>
            </a:r>
            <a:r>
              <a:rPr lang="ru-RU" b="1" dirty="0"/>
              <a:t>более, при восстановлении первоначальной массы тела - за день</a:t>
            </a:r>
          </a:p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b="1" dirty="0"/>
              <a:t>перед выпиской.</a:t>
            </a:r>
            <a:endParaRPr lang="ru-RU" b="1" dirty="0" smtClean="0"/>
          </a:p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b="1" dirty="0" smtClean="0"/>
              <a:t>- </a:t>
            </a:r>
            <a:r>
              <a:rPr lang="ru-RU" b="1" dirty="0"/>
              <a:t>В отделениях выхаживания недоношенных новорожденных лечебных стационаров (2-ой этап выхаживания) - детей с массой тела 2300 г и более перед выпиской из стационара </a:t>
            </a:r>
            <a:r>
              <a:rPr lang="ru-RU" b="1" dirty="0" smtClean="0"/>
              <a:t>домой.</a:t>
            </a:r>
          </a:p>
        </p:txBody>
      </p:sp>
    </p:spTree>
    <p:extLst>
      <p:ext uri="{BB962C8B-B14F-4D97-AF65-F5344CB8AC3E}">
        <p14:creationId xmlns:p14="http://schemas.microsoft.com/office/powerpoint/2010/main" val="286359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404825"/>
            <a:ext cx="7772400" cy="6191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3600" b="1" dirty="0" smtClean="0">
                <a:solidFill>
                  <a:srgbClr val="7030A0"/>
                </a:solidFill>
                <a:latin typeface="+mn-lt"/>
              </a:rPr>
              <a:t>ЦЕЛЬ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5650" y="1773238"/>
            <a:ext cx="7772400" cy="10795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3700" b="1" dirty="0" smtClean="0"/>
              <a:t>Получение знаний по профилактике туберкулеза</a:t>
            </a:r>
          </a:p>
        </p:txBody>
      </p:sp>
      <p:sp>
        <p:nvSpPr>
          <p:cNvPr id="3076" name="Номер слайда 5"/>
          <p:cNvSpPr txBox="1">
            <a:spLocks noGrp="1"/>
          </p:cNvSpPr>
          <p:nvPr/>
        </p:nvSpPr>
        <p:spPr bwMode="auto">
          <a:xfrm>
            <a:off x="6553200" y="6356362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7427EFA-30EA-40BC-B913-84ADC8979C1B}" type="slidenum">
              <a:rPr lang="ru-RU" altLang="ru-RU" sz="14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1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7" y="734234"/>
            <a:ext cx="2358632" cy="20867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85796" y="734234"/>
            <a:ext cx="5887616" cy="2086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/>
              <a:t>Дети, которым не была проведена вакцинация в первые дни жизни, </a:t>
            </a:r>
            <a:r>
              <a:rPr lang="ru-RU" b="1" dirty="0" smtClean="0"/>
              <a:t>вакцинируются вакциной </a:t>
            </a:r>
            <a:r>
              <a:rPr lang="ru-RU" b="1" dirty="0"/>
              <a:t>БЦЖ-М  в течение первых двух месяцев в детской поликлинике или другой лечебно-профилактической медицинской организации без предварительной постановки пробы Манту с 2ТЕ ППД-Л.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1137" y="3184293"/>
            <a:ext cx="7735077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Детям старше 2-месячного возраста перед вакцинацией необходима предварительная постановка пробы Манту с 2 ТЕ ППД-Л.</a:t>
            </a:r>
          </a:p>
          <a:p>
            <a:pPr algn="ctr"/>
            <a:r>
              <a:rPr lang="ru-RU" b="1" dirty="0"/>
              <a:t>	Вакцинируются дети с отрицательной реакцией на </a:t>
            </a:r>
            <a:r>
              <a:rPr lang="ru-RU" b="1" dirty="0" smtClean="0"/>
              <a:t>туберкулин вакциной БЦЖ-М.</a:t>
            </a:r>
          </a:p>
          <a:p>
            <a:pPr algn="ctr"/>
            <a:r>
              <a:rPr lang="ru-RU" b="1" dirty="0"/>
              <a:t>Реакция считается отрицательной при полном отсутствии инфильтрата (гиперемии) или наличия </a:t>
            </a:r>
            <a:r>
              <a:rPr lang="ru-RU" b="1" dirty="0" err="1"/>
              <a:t>уколочной</a:t>
            </a:r>
            <a:r>
              <a:rPr lang="ru-RU" b="1" dirty="0"/>
              <a:t> реакции.</a:t>
            </a:r>
            <a:endParaRPr lang="ru-RU" b="1" dirty="0" smtClean="0"/>
          </a:p>
          <a:p>
            <a:pPr algn="ctr"/>
            <a:r>
              <a:rPr lang="ru-RU" b="1" dirty="0" smtClean="0"/>
              <a:t>Интервал </a:t>
            </a:r>
            <a:r>
              <a:rPr lang="ru-RU" b="1" dirty="0"/>
              <a:t>между пробой Манту с 2ТЕ ППД-Л и вакцинацией должен быть не менее 3 дней и не более 2 недель.</a:t>
            </a:r>
          </a:p>
          <a:p>
            <a:pPr algn="ctr"/>
            <a:r>
              <a:rPr lang="ru-RU" b="1" dirty="0"/>
              <a:t>Дети, не привитые в периоде новорожденности, получают после снятия противопоказаний вакцину БЦЖ-М.</a:t>
            </a:r>
          </a:p>
        </p:txBody>
      </p:sp>
    </p:spTree>
    <p:extLst>
      <p:ext uri="{BB962C8B-B14F-4D97-AF65-F5344CB8AC3E}">
        <p14:creationId xmlns:p14="http://schemas.microsoft.com/office/powerpoint/2010/main" val="16822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820" y="244499"/>
            <a:ext cx="7886700" cy="491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ПРОТИВОКАЗАНИЯ ДЛЯ ВАКЦИНАЦИИ</a:t>
            </a:r>
            <a:endParaRPr lang="ru-RU" sz="3600" i="1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28595" y="1043587"/>
            <a:ext cx="6494106" cy="1976746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Tx/>
              <a:buChar char="-"/>
            </a:pPr>
            <a:r>
              <a:rPr lang="ru-RU" sz="1800" b="1" dirty="0" smtClean="0"/>
              <a:t>Недоношенность </a:t>
            </a:r>
            <a:r>
              <a:rPr lang="ru-RU" sz="1800" b="1" dirty="0"/>
              <a:t>(при массе тела при рождении менее 2500 </a:t>
            </a:r>
            <a:r>
              <a:rPr lang="ru-RU" sz="1800" b="1" dirty="0" smtClean="0"/>
              <a:t>г для </a:t>
            </a:r>
            <a:r>
              <a:rPr lang="ru-RU" sz="1800" b="1" dirty="0" err="1" smtClean="0"/>
              <a:t>вакцини</a:t>
            </a:r>
            <a:r>
              <a:rPr lang="ru-RU" sz="1800" b="1" dirty="0" smtClean="0"/>
              <a:t> БЦЖ и </a:t>
            </a:r>
            <a:r>
              <a:rPr lang="ru-RU" sz="1800" b="1" dirty="0"/>
              <a:t>менее </a:t>
            </a:r>
            <a:r>
              <a:rPr lang="ru-RU" sz="1800" b="1" dirty="0" smtClean="0"/>
              <a:t>2000 </a:t>
            </a:r>
            <a:r>
              <a:rPr lang="ru-RU" sz="1800" b="1" dirty="0"/>
              <a:t>для </a:t>
            </a:r>
            <a:r>
              <a:rPr lang="ru-RU" sz="1800" b="1" dirty="0" err="1"/>
              <a:t>вакцини</a:t>
            </a:r>
            <a:r>
              <a:rPr lang="ru-RU" sz="1800" b="1" dirty="0"/>
              <a:t> </a:t>
            </a:r>
            <a:r>
              <a:rPr lang="ru-RU" sz="1800" b="1" dirty="0" smtClean="0"/>
              <a:t>БЦЖ-М )</a:t>
            </a:r>
          </a:p>
          <a:p>
            <a:pPr algn="ctr">
              <a:lnSpc>
                <a:spcPct val="120000"/>
              </a:lnSpc>
              <a:buFontTx/>
              <a:buChar char="-"/>
            </a:pPr>
            <a:r>
              <a:rPr lang="ru-RU" sz="1800" b="1" dirty="0" smtClean="0"/>
              <a:t>Острые </a:t>
            </a:r>
            <a:r>
              <a:rPr lang="ru-RU" sz="1800" b="1" dirty="0"/>
              <a:t>заболевания (вакцинация откладывается до окончания острых проявлений заболевания и обострения хронических заболеваний</a:t>
            </a:r>
            <a:r>
              <a:rPr lang="ru-RU" sz="1800" b="1" dirty="0" smtClean="0"/>
              <a:t>).</a:t>
            </a:r>
            <a:endParaRPr lang="ru-RU" sz="1800" b="1" dirty="0"/>
          </a:p>
        </p:txBody>
      </p:sp>
      <p:pic>
        <p:nvPicPr>
          <p:cNvPr id="5" name="Рисунок 4" descr="03_10_08%20lkzolpwqjhw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964" y="1048376"/>
            <a:ext cx="2248675" cy="1987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35653" y="3244910"/>
            <a:ext cx="7847045" cy="2086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 smtClean="0"/>
              <a:t>- </a:t>
            </a:r>
            <a:r>
              <a:rPr lang="ru-RU" b="1" dirty="0" err="1" smtClean="0"/>
              <a:t>иммунодефицитные</a:t>
            </a:r>
            <a:r>
              <a:rPr lang="ru-RU" b="1" dirty="0" smtClean="0"/>
              <a:t> </a:t>
            </a:r>
            <a:r>
              <a:rPr lang="ru-RU" b="1" dirty="0"/>
              <a:t>состояния;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/>
              <a:t>- злокачественные </a:t>
            </a:r>
            <a:r>
              <a:rPr lang="ru-RU" b="1" dirty="0"/>
              <a:t>новообразования;</a:t>
            </a:r>
          </a:p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b="1" dirty="0" err="1" smtClean="0"/>
              <a:t>генерализованная</a:t>
            </a:r>
            <a:r>
              <a:rPr lang="ru-RU" b="1" dirty="0" smtClean="0"/>
              <a:t> </a:t>
            </a:r>
            <a:r>
              <a:rPr lang="ru-RU" b="1" dirty="0"/>
              <a:t>БЦЖ – инфекция, (включая лимфаденит, остит БЦЖ-этиологии) выявленные у других детей в </a:t>
            </a:r>
            <a:r>
              <a:rPr lang="ru-RU" b="1" dirty="0" smtClean="0"/>
              <a:t>семье;</a:t>
            </a:r>
          </a:p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b="1" dirty="0" smtClean="0"/>
              <a:t>ВИЧ-инфекция у ребенка;</a:t>
            </a:r>
          </a:p>
          <a:p>
            <a:pPr marL="285750" indent="-285750" algn="ctr">
              <a:lnSpc>
                <a:spcPct val="120000"/>
              </a:lnSpc>
              <a:buFontTx/>
              <a:buChar char="-"/>
            </a:pPr>
            <a:r>
              <a:rPr lang="ru-RU" b="1" dirty="0" smtClean="0"/>
              <a:t>ВИЧ-инфекция у матери;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5826" y="5636459"/>
            <a:ext cx="784704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Другие профилактические прививки могут быть проведены с интервалом не менее 1месяца до или после БЦЖ, БЦЖ-М.</a:t>
            </a:r>
          </a:p>
        </p:txBody>
      </p:sp>
    </p:spTree>
    <p:extLst>
      <p:ext uri="{BB962C8B-B14F-4D97-AF65-F5344CB8AC3E}">
        <p14:creationId xmlns:p14="http://schemas.microsoft.com/office/powerpoint/2010/main" val="4816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993" y="351935"/>
            <a:ext cx="7886700" cy="491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ПРОТИВОКАЗАНИЯ ДЛЯ РЕВАКЦИНАЦИИ</a:t>
            </a:r>
            <a:endParaRPr lang="ru-RU" sz="3600" i="1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26977" y="1208725"/>
            <a:ext cx="5421085" cy="3227321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Tx/>
              <a:buChar char="-"/>
            </a:pPr>
            <a:r>
              <a:rPr lang="ru-RU" sz="1800" b="1" dirty="0" smtClean="0"/>
              <a:t>острые </a:t>
            </a:r>
            <a:r>
              <a:rPr lang="ru-RU" sz="1800" b="1" dirty="0"/>
              <a:t>инфекционные и неинфекционные заболевания, обострение хронических заболеваний, в том числе аллергических. Прививку проводят после выздоровления или наступления ремиссии</a:t>
            </a:r>
            <a:r>
              <a:rPr lang="ru-RU" sz="1800" b="1" dirty="0" smtClean="0"/>
              <a:t>;</a:t>
            </a:r>
          </a:p>
          <a:p>
            <a:pPr algn="ctr">
              <a:lnSpc>
                <a:spcPct val="120000"/>
              </a:lnSpc>
              <a:buFontTx/>
              <a:buChar char="-"/>
            </a:pPr>
            <a:r>
              <a:rPr lang="ru-RU" sz="1800" b="1" dirty="0"/>
              <a:t>- </a:t>
            </a:r>
            <a:r>
              <a:rPr lang="ru-RU" sz="1800" b="1" dirty="0" err="1"/>
              <a:t>иммунодефицитные</a:t>
            </a:r>
            <a:r>
              <a:rPr lang="ru-RU" sz="1800" b="1" dirty="0"/>
              <a:t> состояния;</a:t>
            </a:r>
          </a:p>
          <a:p>
            <a:pPr algn="ctr">
              <a:lnSpc>
                <a:spcPct val="120000"/>
              </a:lnSpc>
              <a:buFontTx/>
              <a:buChar char="-"/>
            </a:pPr>
            <a:r>
              <a:rPr lang="ru-RU" sz="1800" b="1" dirty="0"/>
              <a:t>- злокачественные заболевания крови и новообразования;</a:t>
            </a:r>
          </a:p>
          <a:p>
            <a:pPr algn="ctr">
              <a:lnSpc>
                <a:spcPct val="120000"/>
              </a:lnSpc>
              <a:buFontTx/>
              <a:buChar char="-"/>
            </a:pPr>
            <a:endParaRPr lang="ru-RU" sz="1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66281" y="4727703"/>
            <a:ext cx="7847045" cy="1421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/>
              <a:t>- больные туберкулезом, лица, перенесшие туберкулез;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- положительная и сомнительная реакция на пробу Манту с 2 ТЕ ППД-Л;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-осложнения на предыдущее введение вакцины БЦЖ –</a:t>
            </a:r>
            <a:r>
              <a:rPr lang="ru-RU" b="1" dirty="0" err="1"/>
              <a:t>генерализованная</a:t>
            </a:r>
            <a:r>
              <a:rPr lang="ru-RU" b="1" dirty="0"/>
              <a:t> БЦЖ – </a:t>
            </a:r>
            <a:r>
              <a:rPr lang="ru-RU" b="1" dirty="0" smtClean="0"/>
              <a:t>инфекции, </a:t>
            </a:r>
            <a:r>
              <a:rPr lang="ru-RU" b="1" dirty="0"/>
              <a:t>остит, келоидный рубец, лимфаденит.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94" y="1208725"/>
            <a:ext cx="2676186" cy="322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8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96" y="1087016"/>
            <a:ext cx="4149377" cy="3033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462592" y="1073025"/>
            <a:ext cx="4572000" cy="30839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 smtClean="0"/>
              <a:t>В </a:t>
            </a:r>
            <a:r>
              <a:rPr lang="ru-RU" b="1" dirty="0"/>
              <a:t>медицинской карте в день вакцинации (ревакцинации) врачом должна быть сделана подробная запись о состоянии здоровья ребенка с указанием результатов термометрии, назначением введения вакцины БЦЖ (БЦЖ-М).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/>
              <a:t>Паспортные </a:t>
            </a:r>
            <a:r>
              <a:rPr lang="ru-RU" b="1" dirty="0"/>
              <a:t>данные препарата должны быть лично прочитаны врачом на упаковке и на ампуле с вакциной.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8581" y="334500"/>
            <a:ext cx="803365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ВАКЦИНАЦИЮ ПРОВОДИТ СПЕЦИАЛЬНО ОБУЧЕННАЯ МЕДИЦИНСКАЯ СЕСТРА.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9877" y="4503801"/>
            <a:ext cx="791236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/>
              <a:t>Перед вакцинацией (ревакцинацией) врач и медицинская сестра должны обязательно ознакомиться с инструкцией по применению вакцины, а также предварительно информировать родителей ребенка об иммунизации и возможной местной реакции на прививку БЦЖ, БЖЦ-М и получить информированное согласие.</a:t>
            </a:r>
          </a:p>
        </p:txBody>
      </p:sp>
    </p:spTree>
    <p:extLst>
      <p:ext uri="{BB962C8B-B14F-4D97-AF65-F5344CB8AC3E}">
        <p14:creationId xmlns:p14="http://schemas.microsoft.com/office/powerpoint/2010/main" val="244070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10" y="2030520"/>
            <a:ext cx="3548501" cy="2883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22520" y="391718"/>
            <a:ext cx="7884367" cy="10895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 smtClean="0"/>
              <a:t>Вакцинация </a:t>
            </a:r>
            <a:r>
              <a:rPr lang="ru-RU" b="1" dirty="0"/>
              <a:t>в родильном доме проводится в утренние </a:t>
            </a:r>
            <a:r>
              <a:rPr lang="ru-RU" b="1" dirty="0" smtClean="0"/>
              <a:t>часы.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/>
              <a:t>В </a:t>
            </a:r>
            <a:r>
              <a:rPr lang="ru-RU" b="1" dirty="0"/>
              <a:t>день вакцинации во избежание контаминации никакие другие парентеральные манипуляции и прививки ребенку не проводятся.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34881" y="1941231"/>
            <a:ext cx="4833258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/>
              <a:t>В связи с ранней выпиской из акушерских стационаров, предусмотренной приказом Минздрава России от 26.11.97г. за №</a:t>
            </a:r>
            <a:r>
              <a:rPr lang="ru-RU" b="1" dirty="0" smtClean="0"/>
              <a:t>345</a:t>
            </a:r>
          </a:p>
          <a:p>
            <a:pPr algn="ctr">
              <a:lnSpc>
                <a:spcPct val="120000"/>
              </a:lnSpc>
            </a:pPr>
            <a:r>
              <a:rPr lang="ru-RU" b="1" i="1" dirty="0" smtClean="0"/>
              <a:t>«О СОВЕРШЕНСТВОВАНИИ МЕРОПРИЯТИЙ ПО ПРОФИЛАКТИКЕ ВНУТРИБОЛЬНИЧНЫХ ИНФЕКЦИЙ В АКУШЕРСКИХ СТАЦИОНАРАХ»</a:t>
            </a:r>
            <a:r>
              <a:rPr lang="ru-RU" b="1" dirty="0" smtClean="0"/>
              <a:t>, </a:t>
            </a:r>
            <a:r>
              <a:rPr lang="ru-RU" b="1" dirty="0"/>
              <a:t>при отсутствии противопоказаний вакцинация новорожденных против туберкулеза может проводиться с начала 3-х суток жизни.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8558" y="5462954"/>
            <a:ext cx="838355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Выписка возможна через час после вакцинации при отсутствии реакции на нее.</a:t>
            </a:r>
          </a:p>
        </p:txBody>
      </p:sp>
    </p:spTree>
    <p:extLst>
      <p:ext uri="{BB962C8B-B14F-4D97-AF65-F5344CB8AC3E}">
        <p14:creationId xmlns:p14="http://schemas.microsoft.com/office/powerpoint/2010/main" val="239150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1" y="1132651"/>
            <a:ext cx="1905778" cy="21217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88697" y="3507340"/>
            <a:ext cx="8440705" cy="30839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/>
              <a:t>Ампулы с вакциной перед вскрытием тщательно просматривают.</a:t>
            </a:r>
          </a:p>
          <a:p>
            <a:pPr>
              <a:lnSpc>
                <a:spcPct val="12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ПРЕПАРАТ НЕ ПОДЛЕЖИТ ПРИМЕНЕНИЮ</a:t>
            </a:r>
            <a:r>
              <a:rPr lang="ru-RU" b="1" dirty="0" smtClean="0"/>
              <a:t>:</a:t>
            </a:r>
            <a:endParaRPr lang="ru-RU" b="1" dirty="0"/>
          </a:p>
          <a:p>
            <a:pPr>
              <a:lnSpc>
                <a:spcPct val="120000"/>
              </a:lnSpc>
            </a:pPr>
            <a:r>
              <a:rPr lang="ru-RU" b="1" dirty="0"/>
              <a:t>- при отсутствии этикетки на ампуле или неправильном ее заполнении;</a:t>
            </a:r>
          </a:p>
          <a:p>
            <a:pPr>
              <a:lnSpc>
                <a:spcPct val="120000"/>
              </a:lnSpc>
            </a:pPr>
            <a:r>
              <a:rPr lang="ru-RU" b="1" dirty="0"/>
              <a:t>- при истекшем сроке годности;</a:t>
            </a:r>
          </a:p>
          <a:p>
            <a:pPr>
              <a:lnSpc>
                <a:spcPct val="120000"/>
              </a:lnSpc>
            </a:pPr>
            <a:r>
              <a:rPr lang="ru-RU" b="1" dirty="0"/>
              <a:t>- при наличии трещин и насечек на ампуле;</a:t>
            </a:r>
          </a:p>
          <a:p>
            <a:pPr>
              <a:lnSpc>
                <a:spcPct val="120000"/>
              </a:lnSpc>
            </a:pPr>
            <a:r>
              <a:rPr lang="ru-RU" b="1" dirty="0"/>
              <a:t>- при изменении физических свойств препарата (сморщенная таблетка, изменение цвета и т.д.);</a:t>
            </a:r>
          </a:p>
          <a:p>
            <a:pPr>
              <a:lnSpc>
                <a:spcPct val="120000"/>
              </a:lnSpc>
            </a:pPr>
            <a:r>
              <a:rPr lang="ru-RU" b="1" dirty="0"/>
              <a:t>- при наличии посторонних включений или не разбивающихся при встряхивании хлопьев в разведенном препарате.</a:t>
            </a:r>
            <a:endParaRPr lang="ru-RU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996" y="233415"/>
            <a:ext cx="796834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Для вакцинации (ревакцинации) применяют одноразовые туберкулиновые шприцы вместимостью 1,0 мл.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31239" y="1150178"/>
            <a:ext cx="6298163" cy="2086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 smtClean="0"/>
              <a:t>	Сухую </a:t>
            </a:r>
            <a:r>
              <a:rPr lang="ru-RU" b="1" dirty="0"/>
              <a:t>вакцину разводят непосредственно перед употреблением стерильным 0,9% раствором натрия хлорида, приложенным к вакцине.</a:t>
            </a:r>
          </a:p>
          <a:p>
            <a:pPr>
              <a:lnSpc>
                <a:spcPct val="120000"/>
              </a:lnSpc>
            </a:pPr>
            <a:r>
              <a:rPr lang="ru-RU" b="1" dirty="0"/>
              <a:t>	Разведенную вакцину необходимо предохранять от действия солнечного и дневного света (цилиндр из черной бумаги) и употреблять сразу после разведения.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37038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829" b="18860"/>
          <a:stretch/>
        </p:blipFill>
        <p:spPr>
          <a:xfrm>
            <a:off x="270594" y="2323334"/>
            <a:ext cx="2911151" cy="2016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821101" y="377549"/>
            <a:ext cx="7595119" cy="1421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 smtClean="0"/>
              <a:t>Вакцину вводят </a:t>
            </a:r>
            <a:r>
              <a:rPr lang="ru-RU" b="1" dirty="0"/>
              <a:t>строго </a:t>
            </a:r>
            <a:r>
              <a:rPr lang="ru-RU" b="1" dirty="0" err="1"/>
              <a:t>внутрикожно</a:t>
            </a:r>
            <a:r>
              <a:rPr lang="ru-RU" b="1" dirty="0"/>
              <a:t> на границе верхней и средней трети наружной поверхности левого плеча после предварительной обработки кожи асептическим раствором. </a:t>
            </a:r>
            <a:endParaRPr lang="ru-RU" b="1" dirty="0" smtClean="0"/>
          </a:p>
          <a:p>
            <a:pPr algn="ctr">
              <a:lnSpc>
                <a:spcPct val="12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Введение </a:t>
            </a:r>
            <a:r>
              <a:rPr lang="ru-RU" b="1" i="1" dirty="0">
                <a:solidFill>
                  <a:srgbClr val="002060"/>
                </a:solidFill>
              </a:rPr>
              <a:t>препарата под кожу недопустимо</a:t>
            </a:r>
            <a:r>
              <a:rPr lang="ru-RU" b="1" i="1" dirty="0" smtClean="0"/>
              <a:t>.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1101" y="5003424"/>
            <a:ext cx="712858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Запрещается наложение повязки и обработка йодом или другими дезинфицирующими растворами место введения вакцины.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1622" y="2385057"/>
            <a:ext cx="4767943" cy="18928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ru-RU" b="1" dirty="0">
                <a:solidFill>
                  <a:prstClr val="black"/>
                </a:solidFill>
              </a:rPr>
              <a:t>При правильной технике введения образуется папула диаметром 7-9 мм в виде «лимонной корочки», исчезающая обычно через 15-20 мин. </a:t>
            </a:r>
            <a:endParaRPr lang="ru-RU" b="1" dirty="0" smtClean="0">
              <a:solidFill>
                <a:prstClr val="black"/>
              </a:solidFill>
            </a:endParaRPr>
          </a:p>
          <a:p>
            <a:pPr lvl="0" algn="ctr">
              <a:lnSpc>
                <a:spcPct val="130000"/>
              </a:lnSpc>
            </a:pPr>
            <a:r>
              <a:rPr lang="ru-RU" b="1" i="1" dirty="0" smtClean="0">
                <a:solidFill>
                  <a:srgbClr val="C00000"/>
                </a:solidFill>
              </a:rPr>
              <a:t>Введение </a:t>
            </a:r>
            <a:r>
              <a:rPr lang="ru-RU" b="1" i="1" dirty="0">
                <a:solidFill>
                  <a:srgbClr val="C00000"/>
                </a:solidFill>
              </a:rPr>
              <a:t>препарата под кожу </a:t>
            </a:r>
            <a:r>
              <a:rPr lang="ru-RU" b="1" i="1" dirty="0" smtClean="0">
                <a:solidFill>
                  <a:srgbClr val="C00000"/>
                </a:solidFill>
              </a:rPr>
              <a:t>недопустимо</a:t>
            </a:r>
            <a:endParaRPr lang="ru-RU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379" y="312062"/>
            <a:ext cx="8803627" cy="201285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На введение вакцин БЦЖ, БЦЖ-М может быть местная и </a:t>
            </a:r>
            <a:r>
              <a:rPr lang="ru-RU" sz="2400" b="1" i="1" dirty="0" smtClean="0"/>
              <a:t>общая реакция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/>
              <a:t>ОБЩАЯ </a:t>
            </a:r>
            <a:r>
              <a:rPr lang="ru-RU" sz="2400" b="1" dirty="0"/>
              <a:t>РЕАКЦИЯ</a:t>
            </a:r>
            <a:r>
              <a:rPr lang="ru-RU" sz="2000" b="1" dirty="0"/>
              <a:t>: в редких случаях возможно повышение температуры тела, реакция со стороны периферических лимфатических узлов в виде умеренного увеличения до 10 мм.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7443"/>
          <a:stretch/>
        </p:blipFill>
        <p:spPr>
          <a:xfrm>
            <a:off x="1562684" y="3032472"/>
            <a:ext cx="5812971" cy="3045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79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088" y="106790"/>
            <a:ext cx="8803627" cy="31947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 smtClean="0"/>
              <a:t>МЕСТНАЯ РЕАКЦИЯ</a:t>
            </a:r>
            <a:r>
              <a:rPr lang="ru-RU" b="1" dirty="0" smtClean="0"/>
              <a:t>: </a:t>
            </a:r>
          </a:p>
          <a:p>
            <a:pPr>
              <a:lnSpc>
                <a:spcPct val="120000"/>
              </a:lnSpc>
            </a:pPr>
            <a:r>
              <a:rPr lang="ru-RU" b="1" dirty="0"/>
              <a:t>	</a:t>
            </a:r>
            <a:r>
              <a:rPr lang="ru-RU" b="1" dirty="0" smtClean="0"/>
              <a:t>через 4-6 недель на месте внутрикожного введения вакцины БЦЖ, БЦЖ-М развивается специфическая реакция в виде образования инфильтрата или папулы размером 5-12 мм в диаметре.</a:t>
            </a:r>
          </a:p>
          <a:p>
            <a:pPr>
              <a:lnSpc>
                <a:spcPct val="120000"/>
              </a:lnSpc>
            </a:pPr>
            <a:r>
              <a:rPr lang="ru-RU" b="1" dirty="0"/>
              <a:t>	</a:t>
            </a:r>
            <a:r>
              <a:rPr lang="ru-RU" b="1" dirty="0" smtClean="0"/>
              <a:t>Реакция подвергается обратному развитию в течение 2-3-х месяцев, но иногда может длиться до 6 месяцев.</a:t>
            </a:r>
          </a:p>
          <a:p>
            <a:pPr>
              <a:lnSpc>
                <a:spcPct val="120000"/>
              </a:lnSpc>
            </a:pPr>
            <a:r>
              <a:rPr lang="ru-RU" b="1" dirty="0"/>
              <a:t>	У ревакцинированных местная реакция развивается через 1 - 2 недели. </a:t>
            </a:r>
            <a:r>
              <a:rPr lang="ru-RU" b="1" dirty="0" smtClean="0"/>
              <a:t>Место реакции следует предохранять от механического раздражения, особенно во время водных процедур.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7443"/>
          <a:stretch/>
        </p:blipFill>
        <p:spPr>
          <a:xfrm>
            <a:off x="1562684" y="3526995"/>
            <a:ext cx="5812971" cy="3045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01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086" y="200086"/>
            <a:ext cx="8803627" cy="30839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 smtClean="0"/>
              <a:t>У </a:t>
            </a:r>
            <a:r>
              <a:rPr lang="ru-RU" b="1" dirty="0"/>
              <a:t>90 - 95% вакцинированных на месте прививки должен образоваться поверхностный рубчик до 10,0 мм в </a:t>
            </a:r>
            <a:r>
              <a:rPr lang="ru-RU" b="1" dirty="0" smtClean="0"/>
              <a:t>диаметре.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/>
              <a:t>В карте развития ребенка отмечают прививочную реакцию через 1, 3, 6, 12 месяцев с регистрацией размера и характера местной реакции (папула, пустула с образованием корочки, с отделяемым или без него, рубчик, пигментация и т.д.).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Эти сведения должны быть зарегистрированы: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- у посещающих детские учреждения детей - в учетных формах N 063/у и N 026/у;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- у неорганизованных детей - в учетной форме N 063/у и в истории развития ребенка (форма N 112</a:t>
            </a:r>
            <a:r>
              <a:rPr lang="ru-RU" b="1" dirty="0" smtClean="0"/>
              <a:t>).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7443"/>
          <a:stretch/>
        </p:blipFill>
        <p:spPr>
          <a:xfrm>
            <a:off x="1686410" y="3573649"/>
            <a:ext cx="5812971" cy="3045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62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5"/>
          <p:cNvSpPr txBox="1">
            <a:spLocks noGrp="1"/>
          </p:cNvSpPr>
          <p:nvPr/>
        </p:nvSpPr>
        <p:spPr bwMode="auto">
          <a:xfrm>
            <a:off x="6553200" y="6356362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F29092E-98CA-419C-935A-F26D50DDE231}" type="slidenum">
              <a:rPr lang="ru-RU" altLang="ru-RU" sz="14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3383130" y="270989"/>
            <a:ext cx="23085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ru-RU" altLang="ru-RU" sz="4400" b="1" dirty="0">
                <a:solidFill>
                  <a:srgbClr val="7030A0"/>
                </a:solidFill>
                <a:latin typeface="+mn-lt"/>
              </a:rPr>
              <a:t>Задачи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693738" y="1392918"/>
            <a:ext cx="799306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kumimoji="1" lang="ru-RU" altLang="ru-RU" sz="2400" b="1" dirty="0">
                <a:latin typeface="+mn-lt"/>
              </a:rPr>
              <a:t>Рассмотреть виды профилактики, показания к ее проведению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kumimoji="1" lang="ru-RU" altLang="ru-RU" sz="2400" b="1" dirty="0">
                <a:latin typeface="+mn-lt"/>
              </a:rPr>
              <a:t>Сформировать четкое представление о необходимости интенсификации работы по профилактике туберкулеза среди населения в современных эпидемиологических условиях</a:t>
            </a:r>
          </a:p>
        </p:txBody>
      </p:sp>
    </p:spTree>
    <p:extLst>
      <p:ext uri="{BB962C8B-B14F-4D97-AF65-F5344CB8AC3E}">
        <p14:creationId xmlns:p14="http://schemas.microsoft.com/office/powerpoint/2010/main" val="39221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514" y="778595"/>
            <a:ext cx="7800392" cy="408111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/>
              <a:t>При осмотре педиатр обращает внимание на место введения вакцины и состояние региональных (шейных, подмышечных, над- и подключичных) лимфатических узлов.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ИЗЪЯЗВЛЕНИЕ НА МЕСТЕ ВВЕДЕНИЯ ВАКЦИНЫ БОЛЕЕ 10 ММ;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УВЕЛИЧЕНИЕ СВЫШЕ 10 ММ ОДНОГО ИЗ УКАЗАННЫХ ПЕРИФЕРИЧЕСКИХ ЛИМФАТИЧЕСКИХ УЗЛОВ;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ДЛИТЕЛЬНОЕ, СВЫШЕ 6 МЕСЯЦЕВ, НЕЗАЖИВЛЕНИЕ МЕСТНОЙ ПРИВИВОЧНОЙ РЕАКЦИИ;</a:t>
            </a:r>
          </a:p>
          <a:p>
            <a:pPr marL="285750" indent="-2857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b="1" i="1" dirty="0" smtClean="0">
                <a:solidFill>
                  <a:srgbClr val="C00000"/>
                </a:solidFill>
              </a:rPr>
              <a:t>ЯВЛЯЮТСЯ ПОКАЗАНИЕМ</a:t>
            </a:r>
          </a:p>
          <a:p>
            <a:pPr algn="ctr">
              <a:lnSpc>
                <a:spcPct val="120000"/>
              </a:lnSpc>
            </a:pPr>
            <a:r>
              <a:rPr lang="ru-RU" b="1" i="1" dirty="0" smtClean="0">
                <a:solidFill>
                  <a:srgbClr val="C00000"/>
                </a:solidFill>
              </a:rPr>
              <a:t> ДЛЯ НАПРАВЛЕНИЯ РЕБЕНКА НА КОНСУЛЬТАЦИЮ К ДЕТСКОМУ ФТИЗИАТРУ </a:t>
            </a:r>
          </a:p>
          <a:p>
            <a:pPr algn="ctr">
              <a:lnSpc>
                <a:spcPct val="120000"/>
              </a:lnSpc>
            </a:pPr>
            <a:r>
              <a:rPr lang="ru-RU" b="1" i="1" dirty="0" smtClean="0">
                <a:solidFill>
                  <a:srgbClr val="C00000"/>
                </a:solidFill>
              </a:rPr>
              <a:t> С ЦЕЛЬЮ ИСКЛЮЧЕНИЯ ПОСТВАКЦИНАЛЬНОГО ОСЛОЖНЕНИЯ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9075"/>
            <a:ext cx="9144000" cy="68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7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521" y="335846"/>
            <a:ext cx="811763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При возникновении осложнений после введения вакцины БЦЖ и БЦЖ-М сведения о характере осложнений фиксируются в учетных формах № 063/у; № 026/у и подается экстренное извещение в центр государственного санитарно-эпидемиологического надзора</a:t>
            </a:r>
            <a:r>
              <a:rPr lang="ru-RU" sz="2400" b="1" dirty="0" smtClean="0"/>
              <a:t>;</a:t>
            </a:r>
          </a:p>
          <a:p>
            <a:endParaRPr lang="ru-RU" dirty="0"/>
          </a:p>
          <a:p>
            <a:pPr algn="ctr"/>
            <a:r>
              <a:rPr lang="ru-RU" dirty="0"/>
              <a:t>	</a:t>
            </a:r>
            <a:r>
              <a:rPr lang="ru-RU" sz="2400" b="1" dirty="0"/>
              <a:t>На все случаи осложнений </a:t>
            </a:r>
            <a:r>
              <a:rPr lang="ru-RU" sz="2400" b="1" dirty="0" smtClean="0"/>
              <a:t>заполняется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«Карта </a:t>
            </a:r>
            <a:r>
              <a:rPr lang="ru-RU" sz="2400" b="1" i="1" dirty="0">
                <a:solidFill>
                  <a:srgbClr val="002060"/>
                </a:solidFill>
              </a:rPr>
              <a:t>регистрации больного с осложнениями после иммунизации туберкулезной вакциной»</a:t>
            </a:r>
          </a:p>
          <a:p>
            <a:pPr algn="ctr"/>
            <a:r>
              <a:rPr lang="ru-RU" sz="2400" b="1" dirty="0" smtClean="0"/>
              <a:t>с </a:t>
            </a:r>
            <a:r>
              <a:rPr lang="ru-RU" sz="2400" b="1" dirty="0"/>
              <a:t>точным указанием серии, срока годности вакцины БЦЖ или БЦЖ-М и института-изготовителя, которая направляется в центр </a:t>
            </a:r>
            <a:r>
              <a:rPr lang="ru-RU" sz="2400" b="1" dirty="0" err="1"/>
              <a:t>Роспотребнадзора</a:t>
            </a:r>
            <a:r>
              <a:rPr lang="ru-RU" sz="2400" b="1" dirty="0"/>
              <a:t> контролирующий качество прививок и в Республиканский центр по осложнениям противотуберкулезной вакцинации Минздрава России при НИИ </a:t>
            </a:r>
            <a:r>
              <a:rPr lang="ru-RU" sz="2400" b="1" dirty="0" err="1"/>
              <a:t>фтизиопульмонологии</a:t>
            </a:r>
            <a:r>
              <a:rPr lang="ru-RU" sz="2400" b="1" dirty="0"/>
              <a:t> Первого МГМУ им. </a:t>
            </a:r>
            <a:r>
              <a:rPr lang="ru-RU" sz="2400" b="1" dirty="0" err="1" smtClean="0"/>
              <a:t>И.М.Сеченова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9002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98" y="2765470"/>
            <a:ext cx="3768347" cy="28049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42602" y="280118"/>
            <a:ext cx="831357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800" b="1" dirty="0" smtClean="0">
                <a:solidFill>
                  <a:srgbClr val="7030A0"/>
                </a:solidFill>
              </a:rPr>
              <a:t>ПРИЧИНЫ ВОЗНИКНОВЕНИЯ ОСЛОЖНЕНИЙ ПОСЛЕ ИММУНИЗАЦИИ ТУБЕРКУЛЕЗНОЙ ВАКЦИНОЙ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43900" y="4267790"/>
            <a:ext cx="394432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Сопутствующая </a:t>
            </a:r>
            <a:r>
              <a:rPr lang="ru-RU" b="1" dirty="0"/>
              <a:t>патология у ребенка в период формирования </a:t>
            </a:r>
            <a:r>
              <a:rPr lang="ru-RU" b="1" dirty="0" err="1"/>
              <a:t>поствакцинного</a:t>
            </a:r>
            <a:r>
              <a:rPr lang="ru-RU" b="1" dirty="0"/>
              <a:t> иммунитета</a:t>
            </a:r>
            <a:r>
              <a:rPr lang="ru-RU" b="1" dirty="0" smtClean="0"/>
              <a:t>;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44966" y="1883050"/>
            <a:ext cx="720235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Биологические </a:t>
            </a:r>
            <a:r>
              <a:rPr lang="ru-RU" b="1" dirty="0"/>
              <a:t>свойства вакцинного штамма (живые микобактерии);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3900" y="2726252"/>
            <a:ext cx="39443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Нарушения </a:t>
            </a:r>
            <a:r>
              <a:rPr lang="ru-RU" b="1" dirty="0"/>
              <a:t>техники </a:t>
            </a:r>
            <a:r>
              <a:rPr lang="ru-RU" b="1" dirty="0" smtClean="0"/>
              <a:t>внутрикожного</a:t>
            </a:r>
          </a:p>
          <a:p>
            <a:r>
              <a:rPr lang="ru-RU" b="1" dirty="0" smtClean="0"/>
              <a:t>введения </a:t>
            </a:r>
            <a:r>
              <a:rPr lang="ru-RU" b="1" dirty="0"/>
              <a:t>препарата;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43900" y="5315561"/>
            <a:ext cx="39443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Состояние </a:t>
            </a:r>
            <a:r>
              <a:rPr lang="ru-RU" b="1" dirty="0"/>
              <a:t>иммунного статуса ребенка.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43905" y="3497014"/>
            <a:ext cx="394432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Нарушение </a:t>
            </a:r>
            <a:r>
              <a:rPr lang="ru-RU" b="1" dirty="0"/>
              <a:t>показаний к проведению прививки</a:t>
            </a:r>
          </a:p>
        </p:txBody>
      </p:sp>
    </p:spTree>
    <p:extLst>
      <p:ext uri="{BB962C8B-B14F-4D97-AF65-F5344CB8AC3E}">
        <p14:creationId xmlns:p14="http://schemas.microsoft.com/office/powerpoint/2010/main" val="333536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50" t="12500" r="18125" b="12222"/>
          <a:stretch/>
        </p:blipFill>
        <p:spPr>
          <a:xfrm>
            <a:off x="452443" y="1004914"/>
            <a:ext cx="2481263" cy="1737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09568" y="2694067"/>
            <a:ext cx="8672513" cy="382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7030A0"/>
                </a:solidFill>
              </a:rPr>
              <a:t>2-Я КАТЕГОРИЯ</a:t>
            </a:r>
            <a:r>
              <a:rPr lang="ru-RU" sz="1700" b="1" dirty="0" smtClean="0"/>
              <a:t>: </a:t>
            </a:r>
            <a:r>
              <a:rPr lang="ru-RU" sz="1700" b="1" dirty="0"/>
              <a:t>воспалительные поражения, развывшиеся в результате гематогенного распространения бактерий вакцинного штамма вне зоны введения вакцины:</a:t>
            </a:r>
          </a:p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7030A0"/>
                </a:solidFill>
              </a:rPr>
              <a:t>2-А</a:t>
            </a:r>
            <a:r>
              <a:rPr lang="ru-RU" sz="1700" b="1" dirty="0">
                <a:solidFill>
                  <a:srgbClr val="7030A0"/>
                </a:solidFill>
              </a:rPr>
              <a:t>: </a:t>
            </a:r>
            <a:r>
              <a:rPr lang="ru-RU" sz="1700" b="1" dirty="0"/>
              <a:t>локальные (</a:t>
            </a:r>
            <a:r>
              <a:rPr lang="ru-RU" sz="1700" b="1" dirty="0" err="1"/>
              <a:t>моноочаговые</a:t>
            </a:r>
            <a:r>
              <a:rPr lang="ru-RU" sz="1700" b="1" dirty="0"/>
              <a:t>) поражения - оститы и мягкотканые изолированные абсцессы;</a:t>
            </a:r>
          </a:p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7030A0"/>
                </a:solidFill>
              </a:rPr>
              <a:t>2-Б</a:t>
            </a:r>
            <a:r>
              <a:rPr lang="ru-RU" sz="1700" b="1" dirty="0"/>
              <a:t>: </a:t>
            </a:r>
            <a:r>
              <a:rPr lang="ru-RU" sz="1700" b="1" dirty="0" err="1"/>
              <a:t>генерализованные</a:t>
            </a:r>
            <a:r>
              <a:rPr lang="ru-RU" sz="1700" b="1" dirty="0"/>
              <a:t> (множественные) поражения с двумя и более локализациями, развывшиеся у детей без синдрома врожденного </a:t>
            </a:r>
            <a:r>
              <a:rPr lang="ru-RU" sz="1700" b="1" dirty="0" err="1"/>
              <a:t>иммуннодефицита</a:t>
            </a:r>
            <a:r>
              <a:rPr lang="ru-RU" sz="1700" b="1" dirty="0"/>
              <a:t>.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7030A0"/>
                </a:solidFill>
              </a:rPr>
              <a:t>3-Я КАТЕГОРИЯ</a:t>
            </a:r>
            <a:r>
              <a:rPr lang="ru-RU" sz="1700" b="1" dirty="0" smtClean="0"/>
              <a:t>: </a:t>
            </a:r>
            <a:r>
              <a:rPr lang="ru-RU" sz="1700" b="1" dirty="0"/>
              <a:t>диссеминированная БЦЖ-инфекция с </a:t>
            </a:r>
            <a:r>
              <a:rPr lang="ru-RU" sz="1700" b="1" dirty="0" err="1"/>
              <a:t>полиорганным</a:t>
            </a:r>
            <a:r>
              <a:rPr lang="ru-RU" sz="1700" b="1" dirty="0"/>
              <a:t> поражением при врожденном </a:t>
            </a:r>
            <a:r>
              <a:rPr lang="ru-RU" sz="1700" b="1" dirty="0" smtClean="0"/>
              <a:t>иммунодефиците (чаще с летальным исходом);</a:t>
            </a:r>
            <a:endParaRPr lang="ru-RU" sz="1700" b="1" dirty="0"/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7030A0"/>
                </a:solidFill>
              </a:rPr>
              <a:t>4-Я КАТЕГОРИЯ</a:t>
            </a:r>
            <a:r>
              <a:rPr lang="ru-RU" sz="1700" b="1" dirty="0" smtClean="0"/>
              <a:t>: </a:t>
            </a:r>
            <a:r>
              <a:rPr lang="ru-RU" sz="1700" b="1" dirty="0"/>
              <a:t>пост-БЦЖ-синдром - заболевания аллергического характера, возникшие после вакцинации в результате специфической сенсибилизации: узловатая эритема, кольцевидная гранулема, сыпь, келоид, </a:t>
            </a:r>
            <a:r>
              <a:rPr lang="ru-RU" sz="1700" b="1" dirty="0" err="1"/>
              <a:t>увеиты</a:t>
            </a:r>
            <a:r>
              <a:rPr lang="ru-RU" sz="1700" b="1" dirty="0"/>
              <a:t> и др.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0400" y="951180"/>
            <a:ext cx="557970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7030A0"/>
                </a:solidFill>
              </a:rPr>
              <a:t>1-Я КАТЕГОРИЯ </a:t>
            </a:r>
            <a:r>
              <a:rPr lang="ru-RU" b="1" dirty="0" smtClean="0"/>
              <a:t>: </a:t>
            </a:r>
            <a:r>
              <a:rPr lang="ru-RU" b="1" dirty="0"/>
              <a:t>воспалительные поражения, </a:t>
            </a:r>
            <a:r>
              <a:rPr lang="ru-RU" b="1" dirty="0" err="1"/>
              <a:t>развившиеся</a:t>
            </a:r>
            <a:r>
              <a:rPr lang="ru-RU" b="1" dirty="0"/>
              <a:t> в месте введения вакцины или в соответствующих региональных лимфоузлах - инфильтраты, абсцессы, свищи, язвы и региональные лимфадениты.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3266" y="191185"/>
            <a:ext cx="89107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7030A0"/>
                </a:solidFill>
              </a:rPr>
              <a:t>ОСЛОЖНЕНИЯ ПОСЛЕ ИММУНИЗАЦИИ ТУБЕРКУЛЕЗНОЙ ВАКЦИНОЙ</a:t>
            </a:r>
          </a:p>
          <a:p>
            <a:pPr algn="ctr"/>
            <a:r>
              <a:rPr lang="ru-RU" sz="2000" b="1" dirty="0" smtClean="0"/>
              <a:t>(делятся на четыре категории)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7545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67" y="5001790"/>
            <a:ext cx="1829855" cy="1218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7342" t="16050" r="38714" b="41486"/>
          <a:stretch/>
        </p:blipFill>
        <p:spPr>
          <a:xfrm>
            <a:off x="412762" y="1436503"/>
            <a:ext cx="1489254" cy="1259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64756" t="1745" r="6890" b="39068"/>
          <a:stretch/>
        </p:blipFill>
        <p:spPr>
          <a:xfrm>
            <a:off x="412768" y="3107100"/>
            <a:ext cx="1489255" cy="1483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61258" y="168228"/>
            <a:ext cx="8556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ПРЕВЕНТИВНАЯ ХИМИОТЕРАПИЯ ИЛИ ХИМИОПРФИЛАКТИКА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РЕКОМЕНДУЕТСЯ СЛЕДУЮЩИМ ЛИЦАМ: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0646" y="1309803"/>
            <a:ext cx="6456784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 smtClean="0"/>
              <a:t>	1</a:t>
            </a:r>
            <a:r>
              <a:rPr lang="ru-RU" b="1" dirty="0"/>
              <a:t>. Детям, подросткам и взрослым, находящимся в постоянном контакте с </a:t>
            </a:r>
            <a:r>
              <a:rPr lang="ru-RU" b="1" dirty="0" err="1"/>
              <a:t>бактериовыделителем</a:t>
            </a:r>
            <a:r>
              <a:rPr lang="ru-RU" b="1" dirty="0"/>
              <a:t>;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	2</a:t>
            </a:r>
            <a:r>
              <a:rPr lang="ru-RU" b="1" dirty="0">
                <a:solidFill>
                  <a:srgbClr val="002060"/>
                </a:solidFill>
              </a:rPr>
              <a:t>. Детям и подросткам, находящимся в контакте с больным активным туберкулезом без </a:t>
            </a:r>
            <a:r>
              <a:rPr lang="ru-RU" b="1" dirty="0" err="1">
                <a:solidFill>
                  <a:srgbClr val="002060"/>
                </a:solidFill>
              </a:rPr>
              <a:t>бактериовыделения</a:t>
            </a:r>
            <a:r>
              <a:rPr lang="ru-RU" b="1" dirty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	3</a:t>
            </a:r>
            <a:r>
              <a:rPr lang="ru-RU" b="1" dirty="0"/>
              <a:t>. Животноводам, работающим в неблагоприятных по туберкулезу фермах и лицам, имеющим пораженный туберкулезом скот в индивидуальном хозяйстве;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	4</a:t>
            </a:r>
            <a:r>
              <a:rPr lang="ru-RU" b="1" dirty="0">
                <a:solidFill>
                  <a:srgbClr val="002060"/>
                </a:solidFill>
              </a:rPr>
              <a:t>. Клинически здоровым детям с виражом реакции на туберкулин (при положительном результате </a:t>
            </a:r>
            <a:r>
              <a:rPr lang="ru-RU" b="1" dirty="0" err="1">
                <a:solidFill>
                  <a:srgbClr val="002060"/>
                </a:solidFill>
              </a:rPr>
              <a:t>Диаскинтеста</a:t>
            </a:r>
            <a:r>
              <a:rPr lang="ru-RU" b="1" dirty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	5</a:t>
            </a:r>
            <a:r>
              <a:rPr lang="ru-RU" b="1" dirty="0"/>
              <a:t>. Лицам, имеющим неактивные туберкулезные изменения, при наличии условий, могущих вызвать их обострение (заболевания группы риска, лечение кортикостероидными гормонами, оперативные вмешательства, травмы, плохие материально-бытовые условия).</a:t>
            </a:r>
          </a:p>
        </p:txBody>
      </p:sp>
    </p:spTree>
    <p:extLst>
      <p:ext uri="{BB962C8B-B14F-4D97-AF65-F5344CB8AC3E}">
        <p14:creationId xmlns:p14="http://schemas.microsoft.com/office/powerpoint/2010/main" val="39910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67" y="5001790"/>
            <a:ext cx="1829855" cy="1218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7342" t="16050" r="38714" b="41486"/>
          <a:stretch/>
        </p:blipFill>
        <p:spPr>
          <a:xfrm>
            <a:off x="412762" y="1436503"/>
            <a:ext cx="1489254" cy="1259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64756" t="1745" r="6890" b="39068"/>
          <a:stretch/>
        </p:blipFill>
        <p:spPr>
          <a:xfrm>
            <a:off x="412768" y="3107100"/>
            <a:ext cx="1489255" cy="1483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61258" y="168222"/>
            <a:ext cx="8556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ОСНОВНЫЕ ПРИНЦИПЫ ПРОВЕДЕНИЯ ПРЕВЕНТИВНОЙ ХИМИОТЕРАПИИ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0646" y="1215635"/>
            <a:ext cx="6456784" cy="5410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/>
              <a:t>	• Превентивную химиотерапию проводят под наблюдением врача-фтизиатра, который обеспечивает правильность и эффективность лечения.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	• </a:t>
            </a:r>
            <a:r>
              <a:rPr lang="ru-RU" b="1" dirty="0"/>
              <a:t>При наличии контакта с больным туберкулёзом обязательным условием проведения превентивной химиотерапии является изоляция пациента от источника инфекции.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	• </a:t>
            </a:r>
            <a:r>
              <a:rPr lang="ru-RU" b="1" dirty="0"/>
              <a:t>Организационную форму проведения лечения определяют с учетом эпидемической опасности очага инфекции, материально-бытовых условий жизни ребенка и его психологических особенностей, степени социальной адаптации и местных условий, выбранного режима профилактического лечения.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	• </a:t>
            </a:r>
            <a:r>
              <a:rPr lang="ru-RU" b="1" dirty="0"/>
              <a:t>Превентивная химиотерапия проводится однократно, решение о каждом последующем курсе принимается врачебной комиссией (ВК).</a:t>
            </a:r>
          </a:p>
        </p:txBody>
      </p:sp>
    </p:spTree>
    <p:extLst>
      <p:ext uri="{BB962C8B-B14F-4D97-AF65-F5344CB8AC3E}">
        <p14:creationId xmlns:p14="http://schemas.microsoft.com/office/powerpoint/2010/main" val="35516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67" y="5001790"/>
            <a:ext cx="1829855" cy="1218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7342" t="16050" r="38714" b="41486"/>
          <a:stretch/>
        </p:blipFill>
        <p:spPr>
          <a:xfrm>
            <a:off x="412762" y="1436503"/>
            <a:ext cx="1489254" cy="1259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4756" t="1745" r="6890" b="39068"/>
          <a:stretch/>
        </p:blipFill>
        <p:spPr>
          <a:xfrm>
            <a:off x="412768" y="3107100"/>
            <a:ext cx="1489255" cy="1483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61258" y="168222"/>
            <a:ext cx="8556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ОСНОВНЫЕ ПРИНЦИПЫ ПРОВЕДЕНИЯ ПРЕВЕНТИВНОЙ ХИМИОТЕРАПИИ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7775" y="1275450"/>
            <a:ext cx="6558936" cy="441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 smtClean="0"/>
              <a:t>	Рекомендуемые организационные формы проведения превентивной химиотерапии у детей:</a:t>
            </a:r>
            <a:r>
              <a:rPr lang="ru-RU" b="1" dirty="0"/>
              <a:t>	</a:t>
            </a:r>
            <a:endParaRPr lang="ru-RU" b="1" dirty="0" smtClean="0"/>
          </a:p>
          <a:p>
            <a:pPr>
              <a:lnSpc>
                <a:spcPct val="120000"/>
              </a:lnSpc>
            </a:pPr>
            <a:r>
              <a:rPr lang="ru-RU" b="1" dirty="0" smtClean="0"/>
              <a:t>1) </a:t>
            </a:r>
            <a:r>
              <a:rPr lang="ru-RU" b="1" dirty="0"/>
              <a:t>Прием противотуберкулезных препаратов (ПТП) строго под контролем медицинского работника в условиях:</a:t>
            </a:r>
          </a:p>
          <a:p>
            <a:pPr>
              <a:lnSpc>
                <a:spcPct val="120000"/>
              </a:lnSpc>
            </a:pPr>
            <a:r>
              <a:rPr lang="ru-RU" b="1" dirty="0"/>
              <a:t>• туберкулезного санатория, специализированного детского сада;</a:t>
            </a:r>
          </a:p>
          <a:p>
            <a:pPr>
              <a:lnSpc>
                <a:spcPct val="120000"/>
              </a:lnSpc>
            </a:pPr>
            <a:r>
              <a:rPr lang="ru-RU" b="1" dirty="0"/>
              <a:t>• стационара круглосуточного пребывания (детское отделение);</a:t>
            </a:r>
          </a:p>
          <a:p>
            <a:pPr>
              <a:lnSpc>
                <a:spcPct val="120000"/>
              </a:lnSpc>
            </a:pPr>
            <a:r>
              <a:rPr lang="ru-RU" b="1" dirty="0"/>
              <a:t>• стационара дневного пребывания;</a:t>
            </a:r>
          </a:p>
          <a:p>
            <a:pPr>
              <a:lnSpc>
                <a:spcPct val="120000"/>
              </a:lnSpc>
            </a:pPr>
            <a:r>
              <a:rPr lang="ru-RU" b="1" dirty="0"/>
              <a:t>• амбулаторного лечения (при изоляции источника заражения) с привлечением лечебно-профилактического учреждения общей лечебной сети (близость от места проживания, фельдшерско-акушерского пункта (ФАП</a:t>
            </a:r>
            <a:r>
              <a:rPr lang="ru-RU" b="1" dirty="0" smtClean="0"/>
              <a:t>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196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67" y="5001790"/>
            <a:ext cx="1829855" cy="1218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7342" t="16050" r="38714" b="41486"/>
          <a:stretch/>
        </p:blipFill>
        <p:spPr>
          <a:xfrm>
            <a:off x="412762" y="1436503"/>
            <a:ext cx="1489254" cy="1259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4756" t="1745" r="6890" b="39068"/>
          <a:stretch/>
        </p:blipFill>
        <p:spPr>
          <a:xfrm>
            <a:off x="412768" y="3107100"/>
            <a:ext cx="1489255" cy="1483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61258" y="168222"/>
            <a:ext cx="8556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ОСНОВНЫЕ ПРИНЦИПЫ ПРОВЕДЕНИЯ ПРЕВЕНТИВНОЙ ХИМИОТЕРАПИИ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4331" y="1837651"/>
            <a:ext cx="6268378" cy="3748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 smtClean="0"/>
              <a:t>	Рекомендуемые организационные формы проведения превентивной химиотерапии у детей:</a:t>
            </a:r>
            <a:r>
              <a:rPr lang="ru-RU" b="1" dirty="0"/>
              <a:t>	</a:t>
            </a:r>
            <a:endParaRPr lang="ru-RU" b="1" dirty="0" smtClean="0"/>
          </a:p>
          <a:p>
            <a:pPr>
              <a:lnSpc>
                <a:spcPct val="120000"/>
              </a:lnSpc>
            </a:pPr>
            <a:r>
              <a:rPr lang="ru-RU" b="1" dirty="0" smtClean="0"/>
              <a:t>	2</a:t>
            </a:r>
            <a:r>
              <a:rPr lang="ru-RU" b="1" dirty="0"/>
              <a:t>) Повышение приверженности родителей (законных представителей) к проведению превентивной химиотерапии:</a:t>
            </a:r>
          </a:p>
          <a:p>
            <a:pPr>
              <a:lnSpc>
                <a:spcPct val="120000"/>
              </a:lnSpc>
            </a:pPr>
            <a:r>
              <a:rPr lang="ru-RU" b="1" dirty="0"/>
              <a:t>• проведение бесед с родителями;</a:t>
            </a:r>
          </a:p>
          <a:p>
            <a:pPr>
              <a:lnSpc>
                <a:spcPct val="120000"/>
              </a:lnSpc>
            </a:pPr>
            <a:r>
              <a:rPr lang="ru-RU" b="1" dirty="0"/>
              <a:t>• приглашение родителей на ВК противотуберкулезного учреждения при высоком риске заболевания туберкулезом и низкой приверженности к </a:t>
            </a:r>
            <a:r>
              <a:rPr lang="ru-RU" b="1" dirty="0" smtClean="0"/>
              <a:t>лечению.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	3</a:t>
            </a:r>
            <a:r>
              <a:rPr lang="ru-RU" b="1" dirty="0"/>
              <a:t>) </a:t>
            </a:r>
            <a:r>
              <a:rPr lang="ru-RU" b="1" dirty="0" err="1"/>
              <a:t>Интермиттирующий</a:t>
            </a:r>
            <a:r>
              <a:rPr lang="ru-RU" b="1" dirty="0"/>
              <a:t> метод приема ПТП только при плохой их </a:t>
            </a:r>
            <a:r>
              <a:rPr lang="ru-RU" b="1" dirty="0" smtClean="0"/>
              <a:t>переносимости.</a:t>
            </a:r>
          </a:p>
        </p:txBody>
      </p:sp>
    </p:spTree>
    <p:extLst>
      <p:ext uri="{BB962C8B-B14F-4D97-AF65-F5344CB8AC3E}">
        <p14:creationId xmlns:p14="http://schemas.microsoft.com/office/powerpoint/2010/main" val="259105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67" y="5001790"/>
            <a:ext cx="1829855" cy="1218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7342" t="16050" r="38714" b="41486"/>
          <a:stretch/>
        </p:blipFill>
        <p:spPr>
          <a:xfrm>
            <a:off x="412762" y="1436503"/>
            <a:ext cx="1489254" cy="1259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4756" t="1745" r="6890" b="39068"/>
          <a:stretch/>
        </p:blipFill>
        <p:spPr>
          <a:xfrm>
            <a:off x="412768" y="3107100"/>
            <a:ext cx="1489255" cy="1483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61258" y="168222"/>
            <a:ext cx="8556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ОСНОВНЫЕ ПРИНЦИПЫ ПРОВЕДЕНИЯ ПРЕВЕНТИВНОЙ ХИМИОТЕРАПИИ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0705" y="1221089"/>
            <a:ext cx="6586977" cy="5410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/>
              <a:t>	Для проведения превентивной химиотерапии рекомендуется назначение противотуберкулезных препаратов I ряда длительностью от 3 до 6 </a:t>
            </a:r>
            <a:r>
              <a:rPr lang="ru-RU" b="1" dirty="0" smtClean="0"/>
              <a:t>месяцев.</a:t>
            </a:r>
          </a:p>
          <a:p>
            <a:pPr>
              <a:lnSpc>
                <a:spcPct val="12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	НУЛЕВОЙ А (0А) РЕЖИМ </a:t>
            </a:r>
            <a:r>
              <a:rPr lang="ru-RU" b="1" dirty="0" smtClean="0"/>
              <a:t>– </a:t>
            </a:r>
            <a:r>
              <a:rPr lang="ru-RU" b="1" dirty="0"/>
              <a:t>назначают 2 противотуберкулезных препарата на 3 месяца (90 доз).</a:t>
            </a:r>
          </a:p>
          <a:p>
            <a:pPr>
              <a:lnSpc>
                <a:spcPct val="12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	НУЛЕВОЙ Б (0Б) РЕЖИМ </a:t>
            </a:r>
            <a:r>
              <a:rPr lang="ru-RU" b="1" dirty="0" smtClean="0"/>
              <a:t>– </a:t>
            </a:r>
            <a:r>
              <a:rPr lang="ru-RU" b="1" dirty="0"/>
              <a:t>назначают 2 противотуберкулезных препарата на 6 месяцев (180 доз</a:t>
            </a:r>
            <a:r>
              <a:rPr lang="ru-RU" b="1" dirty="0" smtClean="0"/>
              <a:t>).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/>
              <a:t>Предпочтение отдается комбинации: </a:t>
            </a:r>
            <a:r>
              <a:rPr lang="ru-RU" b="1" i="1" dirty="0" smtClean="0">
                <a:solidFill>
                  <a:srgbClr val="002060"/>
                </a:solidFill>
              </a:rPr>
              <a:t>ИЗОНИАЗИД+ПИРОЗИНАМИД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	Длительность </a:t>
            </a:r>
            <a:r>
              <a:rPr lang="ru-RU" b="1" dirty="0"/>
              <a:t>курса химиотерапии зависит от факторов риска развития туберкулеза и результатов реакции на АТР (ДИАСКИНТЕСТ).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	В </a:t>
            </a:r>
            <a:r>
              <a:rPr lang="ru-RU" b="1" dirty="0"/>
              <a:t>исключительных случаях возможна </a:t>
            </a:r>
            <a:r>
              <a:rPr lang="ru-RU" b="1" dirty="0" err="1"/>
              <a:t>монотерапия</a:t>
            </a:r>
            <a:r>
              <a:rPr lang="ru-RU" b="1" dirty="0"/>
              <a:t> </a:t>
            </a:r>
            <a:r>
              <a:rPr lang="ru-RU" b="1" dirty="0" err="1"/>
              <a:t>изониазидом</a:t>
            </a:r>
            <a:r>
              <a:rPr lang="ru-RU" b="1" dirty="0"/>
              <a:t> не менее 6 месяцев.</a:t>
            </a:r>
          </a:p>
          <a:p>
            <a:pPr>
              <a:lnSpc>
                <a:spcPct val="120000"/>
              </a:lnSpc>
            </a:pPr>
            <a:r>
              <a:rPr lang="ru-RU" b="1" dirty="0" smtClean="0"/>
              <a:t>	Проведение </a:t>
            </a:r>
            <a:r>
              <a:rPr lang="ru-RU" b="1" dirty="0"/>
              <a:t>превентивной химиотерапии уменьшает риск развития туберкулеза в 5-7 раз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35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1845" y="654815"/>
            <a:ext cx="8182947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Главное отличие эпидемического процесса туберкулеза от эпидемических процессов острых болезней </a:t>
            </a:r>
            <a:r>
              <a:rPr lang="ru-RU" sz="3600" b="1" dirty="0" smtClean="0">
                <a:solidFill>
                  <a:srgbClr val="7030A0"/>
                </a:solidFill>
              </a:rPr>
              <a:t>–</a:t>
            </a:r>
          </a:p>
          <a:p>
            <a:pPr algn="ctr"/>
            <a:endParaRPr lang="ru-RU" sz="3600" dirty="0" smtClean="0"/>
          </a:p>
          <a:p>
            <a:pPr algn="ctr"/>
            <a:r>
              <a:rPr lang="ru-RU" sz="4400" b="1" i="1" u="sng" dirty="0" smtClean="0"/>
              <a:t>НАЛИЧИЕ ДЛИТЕЛЬНОГО ЛАТЕНТНОГО ПЕРИОДА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val="255949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61853"/>
          <a:stretch/>
        </p:blipFill>
        <p:spPr>
          <a:xfrm>
            <a:off x="1370288" y="4422711"/>
            <a:ext cx="6343650" cy="1816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035703" y="1299511"/>
            <a:ext cx="7296539" cy="27515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 smtClean="0"/>
              <a:t>	</a:t>
            </a:r>
            <a:r>
              <a:rPr lang="ru-RU" b="1" dirty="0" smtClean="0"/>
              <a:t>Непосредственной </a:t>
            </a:r>
            <a:r>
              <a:rPr lang="ru-RU" b="1" dirty="0"/>
              <a:t>целью санитарной профилактики является предупреждение инфицирования здоровых людей микобактериями туберкулеза и создание условий, при которых их контакт с источником туберкулезной инфекции в быту и на работе становится наименее опасным.</a:t>
            </a:r>
          </a:p>
          <a:p>
            <a:pPr>
              <a:lnSpc>
                <a:spcPct val="120000"/>
              </a:lnSpc>
            </a:pPr>
            <a:r>
              <a:rPr lang="ru-RU" b="1" dirty="0"/>
              <a:t>	Санитарная профилактика направлена прежде всего на источник </a:t>
            </a:r>
            <a:r>
              <a:rPr lang="ru-RU" b="1" dirty="0" err="1"/>
              <a:t>бактериовыделения</a:t>
            </a:r>
            <a:r>
              <a:rPr lang="ru-RU" b="1" dirty="0"/>
              <a:t> и пути передачи возбудителя туберкулеза.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69416" y="353735"/>
            <a:ext cx="6466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cs typeface="Times New Roman" pitchFamily="18" charset="0"/>
              </a:rPr>
              <a:t>САНИТАРНАЯ ПРОФИЛАКТИКА</a:t>
            </a:r>
            <a:r>
              <a:rPr lang="ru-RU" sz="3600" dirty="0" smtClean="0">
                <a:solidFill>
                  <a:srgbClr val="7030A0"/>
                </a:solidFill>
                <a:cs typeface="Times New Roman" pitchFamily="18" charset="0"/>
              </a:rPr>
              <a:t>:</a:t>
            </a:r>
            <a:endParaRPr lang="ru-RU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3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27" y="169860"/>
            <a:ext cx="4704870" cy="3133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40257" y="2579832"/>
            <a:ext cx="5271796" cy="24560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/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ОЧАГ ТУБЕРКУЛЕЗА </a:t>
            </a:r>
            <a:r>
              <a:rPr lang="ru-RU" b="1" dirty="0" smtClean="0"/>
              <a:t>– </a:t>
            </a:r>
            <a:r>
              <a:rPr lang="ru-RU" sz="2000" b="1" dirty="0"/>
              <a:t>это место пребывания источника МБТ вместе с окружающими его людьми и обстановкой в тех пределах пространства и времени, в которых возможно возникновение новых заражений и заболевания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345" y="4672013"/>
            <a:ext cx="2304488" cy="17314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317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2454"/>
          <a:stretch/>
        </p:blipFill>
        <p:spPr>
          <a:xfrm>
            <a:off x="240142" y="332437"/>
            <a:ext cx="2206943" cy="16175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37933" y="276556"/>
            <a:ext cx="641946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200" b="1" dirty="0" smtClean="0">
                <a:solidFill>
                  <a:srgbClr val="7030A0"/>
                </a:solidFill>
              </a:rPr>
              <a:t>ОПАСНОСТЬ БОЛЬНОГО ТУБЕРКУЛЕЗОМ КАК ИСТОЧНИКА ИНФЕКЦИИ И РИСК ВОЗНИКНОВЕНИЯ В ОЧАГАХ НОВЫХ ЗАБОЛЕВАНИЙ ЗАВИСЯТ ОТ СЛЕДУЮЩИХ ОСНОВНЫХ ФАКТОРОВ: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3149" y="2534955"/>
            <a:ext cx="8210939" cy="40811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7030A0"/>
                </a:solidFill>
              </a:rPr>
              <a:t>1.  </a:t>
            </a:r>
            <a:r>
              <a:rPr lang="ru-RU" b="1" dirty="0" smtClean="0"/>
              <a:t>локализации </a:t>
            </a:r>
            <a:r>
              <a:rPr lang="ru-RU" b="1" dirty="0"/>
              <a:t>процесса у больного,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7030A0"/>
                </a:solidFill>
              </a:rPr>
              <a:t>2.  </a:t>
            </a:r>
            <a:r>
              <a:rPr lang="ru-RU" b="1" dirty="0"/>
              <a:t>массивности выделения больным микобактерий, их жизнеспособности, лекарственной устойчивости и вирулентности;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7030A0"/>
                </a:solidFill>
              </a:rPr>
              <a:t>3.  </a:t>
            </a:r>
            <a:r>
              <a:rPr lang="ru-RU" b="1" dirty="0"/>
              <a:t>качества выполнения больным и контактными лицами противоэпидемического режима;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7030A0"/>
                </a:solidFill>
              </a:rPr>
              <a:t>4.  </a:t>
            </a:r>
            <a:r>
              <a:rPr lang="ru-RU" b="1" dirty="0"/>
              <a:t>наличия в окружении больного детей, подростков, беременных женщин и других лиц с повышенной восприимчивостью к туберкулезной инфекции;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7030A0"/>
                </a:solidFill>
              </a:rPr>
              <a:t>5.  </a:t>
            </a:r>
            <a:r>
              <a:rPr lang="ru-RU" b="1" dirty="0"/>
              <a:t>характера жилища (общежитие, коммунальная или отдельная квартира), определяющего возможность изоляции больного, теснота общения с контактными, их количество;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7030A0"/>
                </a:solidFill>
              </a:rPr>
              <a:t>6.  </a:t>
            </a:r>
            <a:r>
              <a:rPr lang="ru-RU" b="1" dirty="0"/>
              <a:t>социального статуса больного, влияющего на невыполнение режима терапии и противоэпидемического режима в очаге.</a:t>
            </a:r>
          </a:p>
        </p:txBody>
      </p:sp>
    </p:spTree>
    <p:extLst>
      <p:ext uri="{BB962C8B-B14F-4D97-AF65-F5344CB8AC3E}">
        <p14:creationId xmlns:p14="http://schemas.microsoft.com/office/powerpoint/2010/main" val="6858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22" y="571716"/>
            <a:ext cx="2610067" cy="17422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69569" y="837645"/>
            <a:ext cx="559715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ЭПИДЕМИЧЕСКАЯ ХАРАКТЕРИСТИКА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ОЧАГОВ ТУБЕРКУЛЕЗНОЙ ИНФЕКЦИИ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1220" y="2717170"/>
            <a:ext cx="8036962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I ГРУППА - </a:t>
            </a:r>
            <a:r>
              <a:rPr lang="ru-RU" sz="2000" b="1" dirty="0" smtClean="0"/>
              <a:t>очаги </a:t>
            </a:r>
            <a:r>
              <a:rPr lang="ru-RU" sz="2000" b="1" dirty="0"/>
              <a:t>с наибольшим риском заражения туберкулеза,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II ГРУППА - </a:t>
            </a:r>
            <a:r>
              <a:rPr lang="ru-RU" sz="2000" b="1" dirty="0" smtClean="0"/>
              <a:t>очаги </a:t>
            </a:r>
            <a:r>
              <a:rPr lang="ru-RU" sz="2000" b="1" dirty="0"/>
              <a:t>с меньшим риском заражения туберкулеза,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III ГРУППА </a:t>
            </a:r>
            <a:r>
              <a:rPr lang="ru-RU" sz="2000" b="1" dirty="0" smtClean="0">
                <a:solidFill>
                  <a:srgbClr val="7030A0"/>
                </a:solidFill>
              </a:rPr>
              <a:t>- </a:t>
            </a:r>
            <a:r>
              <a:rPr lang="ru-RU" sz="2000" b="1" dirty="0"/>
              <a:t>очаги с минимальным риском заражения туберкулеза,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</a:rPr>
              <a:t>IV </a:t>
            </a:r>
            <a:r>
              <a:rPr lang="ru-RU" sz="2400" b="1" dirty="0" smtClean="0">
                <a:solidFill>
                  <a:srgbClr val="7030A0"/>
                </a:solidFill>
              </a:rPr>
              <a:t>ГРУППА - </a:t>
            </a:r>
            <a:r>
              <a:rPr lang="ru-RU" sz="2000" b="1" dirty="0"/>
              <a:t>очаги с потенциальным риском заражения туберкулеза,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</a:rPr>
              <a:t>V </a:t>
            </a:r>
            <a:r>
              <a:rPr lang="ru-RU" sz="2400" b="1" dirty="0" smtClean="0">
                <a:solidFill>
                  <a:srgbClr val="7030A0"/>
                </a:solidFill>
              </a:rPr>
              <a:t>ГРУППА </a:t>
            </a:r>
            <a:r>
              <a:rPr lang="ru-RU" sz="2000" b="1" dirty="0" smtClean="0"/>
              <a:t>очаги </a:t>
            </a:r>
            <a:r>
              <a:rPr lang="ru-RU" sz="2000" b="1" dirty="0"/>
              <a:t>зоонозного типа.</a:t>
            </a:r>
          </a:p>
        </p:txBody>
      </p:sp>
    </p:spTree>
    <p:extLst>
      <p:ext uri="{BB962C8B-B14F-4D97-AF65-F5344CB8AC3E}">
        <p14:creationId xmlns:p14="http://schemas.microsoft.com/office/powerpoint/2010/main" val="15187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75" y="245145"/>
            <a:ext cx="2610067" cy="17422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6891" y="641702"/>
            <a:ext cx="559715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ЭПИДЕМИЧЕСКАЯ ХАРАКТЕРИСТИКА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ОЧАГОВ ТУБЕРКУЛЕЗНОЙ ИНФЕКЦИИ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1136" y="2250645"/>
            <a:ext cx="7524750" cy="39333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I ГРУППА - </a:t>
            </a:r>
            <a:r>
              <a:rPr lang="ru-RU" sz="2000" b="1" dirty="0" smtClean="0"/>
              <a:t>формируют </a:t>
            </a:r>
            <a:r>
              <a:rPr lang="ru-RU" sz="2000" b="1" dirty="0"/>
              <a:t>очаги больных туберкулезом органов дыхания, выделяющими микобактерий туберкулеза (МБТ), в которых проживают дети и подростки, имеют место грубые нарушения больным противоэпидемического режима, тяжелые бытовые условия. Это социально отягощенные очаги.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II ГРУППА - </a:t>
            </a:r>
            <a:r>
              <a:rPr lang="ru-RU" sz="2000" b="1" dirty="0" smtClean="0"/>
              <a:t>очаги</a:t>
            </a:r>
            <a:r>
              <a:rPr lang="ru-RU" sz="2000" b="1" dirty="0"/>
              <a:t>, в которых проживают больные туберкулезом органов дыхания, выделяющие МБТ, но проживающие в отдельных квартирах без детей и подростков, где больной соблюдает санитарно-гигиенический режим. Это социально благополучные очаги.</a:t>
            </a:r>
          </a:p>
        </p:txBody>
      </p:sp>
    </p:spTree>
    <p:extLst>
      <p:ext uri="{BB962C8B-B14F-4D97-AF65-F5344CB8AC3E}">
        <p14:creationId xmlns:p14="http://schemas.microsoft.com/office/powerpoint/2010/main" val="271915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75" y="245145"/>
            <a:ext cx="2610067" cy="17422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6891" y="641702"/>
            <a:ext cx="559715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ЭПИДЕМИЧЕСКАЯ ХАРАКТЕРИСТИКА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ОЧАГОВ ТУБЕРКУЛЕЗНОЙ ИНФЕКЦИИ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5193" y="2269305"/>
            <a:ext cx="8074284" cy="36379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III ГРУППА </a:t>
            </a:r>
            <a:r>
              <a:rPr lang="ru-RU" sz="2000" b="1" dirty="0" smtClean="0">
                <a:solidFill>
                  <a:srgbClr val="7030A0"/>
                </a:solidFill>
              </a:rPr>
              <a:t>- </a:t>
            </a:r>
            <a:r>
              <a:rPr lang="ru-RU" sz="2000" b="1" dirty="0"/>
              <a:t>очаги, где проживают больные активным туберкулезом органов дыхания без установленного при взятии на учет выделения МБТ, но проживающие с детьми и подростками.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IV ГРУППА - </a:t>
            </a:r>
            <a:r>
              <a:rPr lang="ru-RU" sz="2000" b="1" dirty="0"/>
              <a:t>формируется из очагов, в которых у больных активным туберкулезом органов дыхания установлено прекращение выделения МБТ в результате лечения (условные </a:t>
            </a:r>
            <a:r>
              <a:rPr lang="ru-RU" sz="2000" b="1" dirty="0" err="1"/>
              <a:t>бактериовыделители</a:t>
            </a:r>
            <a:r>
              <a:rPr lang="ru-RU" sz="2000" b="1" dirty="0"/>
              <a:t>), проживающие без детей и подростков и не имеющие отягощающих факторов.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V ГРУППА </a:t>
            </a:r>
            <a:r>
              <a:rPr lang="ru-RU" sz="2000" b="1" dirty="0"/>
              <a:t>составляют очаги зоонозного </a:t>
            </a:r>
            <a:r>
              <a:rPr lang="ru-RU" sz="2000" b="1" dirty="0" smtClean="0"/>
              <a:t>происхождения.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6861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1093" y="2306623"/>
            <a:ext cx="7456131" cy="38318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1. Изоляция </a:t>
            </a:r>
            <a:r>
              <a:rPr lang="ru-RU" b="1" dirty="0" err="1"/>
              <a:t>бактериовыделителя</a:t>
            </a:r>
            <a:r>
              <a:rPr lang="ru-RU" b="1" dirty="0"/>
              <a:t>.</a:t>
            </a:r>
          </a:p>
          <a:p>
            <a:pPr>
              <a:lnSpc>
                <a:spcPct val="150000"/>
              </a:lnSpc>
            </a:pPr>
            <a:r>
              <a:rPr lang="ru-RU" b="1" dirty="0"/>
              <a:t>2. Проведение заключительной дезинфекции.</a:t>
            </a:r>
          </a:p>
          <a:p>
            <a:pPr>
              <a:lnSpc>
                <a:spcPct val="150000"/>
              </a:lnSpc>
            </a:pPr>
            <a:r>
              <a:rPr lang="ru-RU" b="1" dirty="0"/>
              <a:t>3. Проведение текущей дезинфекции:</a:t>
            </a:r>
          </a:p>
          <a:p>
            <a:pPr>
              <a:lnSpc>
                <a:spcPct val="150000"/>
              </a:lnSpc>
            </a:pPr>
            <a:r>
              <a:rPr lang="ru-RU" b="1" dirty="0"/>
              <a:t>     а) обеззараживание мокроты, плевательниц, посуды, остатков пищи</a:t>
            </a:r>
          </a:p>
          <a:p>
            <a:pPr>
              <a:lnSpc>
                <a:spcPct val="150000"/>
              </a:lnSpc>
            </a:pPr>
            <a:r>
              <a:rPr lang="ru-RU" b="1" dirty="0"/>
              <a:t>     б) сбор, закладывание в мешки, изолированное хранение грязного белья до дезинфекции и последующее его обеззараживание</a:t>
            </a:r>
          </a:p>
          <a:p>
            <a:pPr>
              <a:lnSpc>
                <a:spcPct val="150000"/>
              </a:lnSpc>
            </a:pPr>
            <a:r>
              <a:rPr lang="ru-RU" b="1" dirty="0"/>
              <a:t>     в) ежедневная влажная уборка с применением </a:t>
            </a:r>
            <a:r>
              <a:rPr lang="ru-RU" b="1" dirty="0" err="1"/>
              <a:t>дезсредств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/>
              <a:t>4. Диспансерное наблюдение за контактными с проведением </a:t>
            </a:r>
            <a:r>
              <a:rPr lang="ru-RU" b="1" dirty="0" err="1"/>
              <a:t>химиопрофилактики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9208" y="216137"/>
            <a:ext cx="63541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ОСНОВНЫЕ ПРОТИВОЭПИДЕМИОЛОГИЧЕСКИЕ МЕРОПРИЯТИЯ, ПРОВОДИМЫЕ В ОЧАГЕ ТУБЕРКУЛЕЗНОЙ ИНФЕКЦИИ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402" y="216135"/>
            <a:ext cx="1903447" cy="30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0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2822" y="219921"/>
            <a:ext cx="8702281" cy="626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700" b="1" dirty="0" smtClean="0">
                <a:solidFill>
                  <a:prstClr val="black"/>
                </a:solidFill>
              </a:rPr>
              <a:t>	Дезинфекцию в очаге подразделяют на ТЕКУЩУЮ И ЗАКЛЮЧИТЕЛЬНУЮ.</a:t>
            </a:r>
          </a:p>
          <a:p>
            <a:pPr>
              <a:lnSpc>
                <a:spcPct val="120000"/>
              </a:lnSpc>
            </a:pPr>
            <a:r>
              <a:rPr lang="ru-RU" sz="1700" b="1" dirty="0" smtClean="0">
                <a:solidFill>
                  <a:prstClr val="black"/>
                </a:solidFill>
              </a:rPr>
              <a:t>Текущую дезинфекцию в очаге осуществляют в окружении инфекционного больного с момента его выявления.</a:t>
            </a:r>
          </a:p>
          <a:p>
            <a:pPr>
              <a:lnSpc>
                <a:spcPct val="120000"/>
              </a:lnSpc>
            </a:pPr>
            <a:r>
              <a:rPr lang="ru-RU" sz="1700" b="1" dirty="0" smtClean="0">
                <a:solidFill>
                  <a:prstClr val="black"/>
                </a:solidFill>
              </a:rPr>
              <a:t>	Заключительную дезинфекцию проводят после каждого убытия больного из очага на длительный срок, но не реже 1 раза в год.</a:t>
            </a:r>
          </a:p>
          <a:p>
            <a:pPr>
              <a:lnSpc>
                <a:spcPct val="120000"/>
              </a:lnSpc>
            </a:pPr>
            <a:r>
              <a:rPr lang="ru-RU" sz="1700" b="1" dirty="0" smtClean="0">
                <a:solidFill>
                  <a:prstClr val="black"/>
                </a:solidFill>
              </a:rPr>
              <a:t>	6.1. ТЕКУЩАЯ ДЕЗИНФЕКЦИЯ В ОЧАГАХ ТУБЕРКУЛЕЗА ВКЛЮЧАЕТ В СЕБЯ:</a:t>
            </a:r>
          </a:p>
          <a:p>
            <a:pPr>
              <a:lnSpc>
                <a:spcPct val="120000"/>
              </a:lnSpc>
            </a:pPr>
            <a:r>
              <a:rPr lang="ru-RU" sz="1700" b="1" dirty="0" smtClean="0">
                <a:solidFill>
                  <a:prstClr val="black"/>
                </a:solidFill>
              </a:rPr>
              <a:t>1. обеззараживание мокроты, плевательниц, посуды, остатков пищи, предметов повседневного пользования больного.</a:t>
            </a:r>
          </a:p>
          <a:p>
            <a:pPr>
              <a:lnSpc>
                <a:spcPct val="120000"/>
              </a:lnSpc>
            </a:pPr>
            <a:r>
              <a:rPr lang="ru-RU" sz="1700" b="1" dirty="0" smtClean="0">
                <a:solidFill>
                  <a:prstClr val="black"/>
                </a:solidFill>
              </a:rPr>
              <a:t>2. Сбор грязного белья больного, закладывание в отдельные мешки, изолированное хранение его до дезинфекции и обеззараживания.</a:t>
            </a:r>
          </a:p>
          <a:p>
            <a:pPr>
              <a:lnSpc>
                <a:spcPct val="120000"/>
              </a:lnSpc>
            </a:pPr>
            <a:r>
              <a:rPr lang="ru-RU" sz="1700" b="1" dirty="0" smtClean="0">
                <a:solidFill>
                  <a:prstClr val="black"/>
                </a:solidFill>
              </a:rPr>
              <a:t>3. Ежедневная влажная уборка квартиры больного с применением </a:t>
            </a:r>
            <a:r>
              <a:rPr lang="ru-RU" sz="1700" b="1" dirty="0" err="1" smtClean="0">
                <a:solidFill>
                  <a:prstClr val="black"/>
                </a:solidFill>
              </a:rPr>
              <a:t>дезсредств</a:t>
            </a:r>
            <a:r>
              <a:rPr lang="ru-RU" sz="1700" b="1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1700" b="1" dirty="0" smtClean="0">
                <a:solidFill>
                  <a:prstClr val="black"/>
                </a:solidFill>
              </a:rPr>
              <a:t>	ЗАКЛЮЧИТЕЛЬНУЮ ДЕЗИНФЕКЦИЮ проводят сотрудники дезинфекционной станции и она включает в себя обработку квартиры или комнаты с вещами, а постельные принадлежности, верхняя одежда больного, ковры и пр. </a:t>
            </a:r>
            <a:r>
              <a:rPr lang="ru-RU" sz="1700" b="1" dirty="0" smtClean="0">
                <a:solidFill>
                  <a:prstClr val="black"/>
                </a:solidFill>
              </a:rPr>
              <a:t>подвергаются камерной дезинфекции</a:t>
            </a:r>
            <a:r>
              <a:rPr lang="ru-RU" b="1" dirty="0" smtClean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30000"/>
              </a:lnSpc>
            </a:pPr>
            <a:r>
              <a:rPr lang="ru-RU" b="1" dirty="0">
                <a:solidFill>
                  <a:prstClr val="black"/>
                </a:solidFill>
              </a:rPr>
              <a:t>Заключительным этапом профилактических мероприятий в очаге туберкулезной инфекции является диспансерное наблюдение за контактными людьми, которое заключается в дополнительном обследовании, с целью раннего выявления заболевания и проведения </a:t>
            </a:r>
            <a:r>
              <a:rPr lang="ru-RU" b="1" dirty="0" err="1">
                <a:solidFill>
                  <a:prstClr val="black"/>
                </a:solidFill>
              </a:rPr>
              <a:t>химиопрофилактики</a:t>
            </a:r>
            <a:r>
              <a:rPr lang="ru-RU" b="1" dirty="0" smtClean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5007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11" y="845730"/>
            <a:ext cx="7200247" cy="4050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36709" y="124872"/>
            <a:ext cx="4963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Целевая программа ВОЗ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7015" y="3613779"/>
            <a:ext cx="6995826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Выявление 70%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бактериовыделителей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Успешное излечение 85% из них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3824" y="1054359"/>
            <a:ext cx="4152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Stop TB Strategy, 2006</a:t>
            </a:r>
            <a:endParaRPr lang="en-US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9124" y="5067331"/>
            <a:ext cx="7819053" cy="12741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/>
              <a:t>М</a:t>
            </a:r>
            <a:r>
              <a:rPr lang="ru-RU" sz="3200" b="1" dirty="0" smtClean="0"/>
              <a:t>ожет привести лишь к снижению уровня заболеваемости</a:t>
            </a:r>
          </a:p>
          <a:p>
            <a:pPr algn="ctr">
              <a:lnSpc>
                <a:spcPct val="80000"/>
              </a:lnSpc>
            </a:pPr>
            <a:r>
              <a:rPr lang="ru-RU" sz="3200" b="1" dirty="0" smtClean="0"/>
              <a:t>но не к уничтожению туберкулеза.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4434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00069" y="166408"/>
            <a:ext cx="8215313" cy="1335833"/>
          </a:xfrm>
        </p:spPr>
        <p:txBody>
          <a:bodyPr>
            <a:norm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en-US" altLang="ru-RU" sz="3200" b="1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European Forum for TB Innovation</a:t>
            </a:r>
            <a:r>
              <a:rPr lang="ru-RU" altLang="ru-RU" sz="24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altLang="ru-RU" sz="24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Diel R., </a:t>
            </a:r>
            <a:r>
              <a:rPr lang="en-US" altLang="ru-RU" sz="1600" b="1" dirty="0" err="1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Loddenkemper</a:t>
            </a:r>
            <a:r>
              <a:rPr lang="en-US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 R., Zellweger J.-P. et al.</a:t>
            </a:r>
            <a:r>
              <a:rPr lang="ru-RU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 Old ideas to innovate tuberculosis control: preventive treatment to achieve elimination // Eur. </a:t>
            </a:r>
            <a:r>
              <a:rPr lang="en-US" altLang="ru-RU" sz="1600" b="1" dirty="0" err="1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Respir</a:t>
            </a:r>
            <a:r>
              <a:rPr lang="en-US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. J. – 2013. – Vol. 42. – P. 785-801. </a:t>
            </a:r>
            <a:endParaRPr lang="ru-RU" altLang="ru-RU" sz="1600" b="1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963" name="Текст 2"/>
          <p:cNvSpPr>
            <a:spLocks noGrp="1"/>
          </p:cNvSpPr>
          <p:nvPr>
            <p:ph type="body" sz="half" idx="1"/>
          </p:nvPr>
        </p:nvSpPr>
        <p:spPr>
          <a:xfrm>
            <a:off x="214609" y="1819470"/>
            <a:ext cx="8677469" cy="4637314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algn="ctr">
              <a:buClr>
                <a:srgbClr val="CC0000"/>
              </a:buClr>
              <a:buNone/>
              <a:defRPr/>
            </a:pPr>
            <a:r>
              <a:rPr lang="ru-RU" altLang="ru-RU" sz="3200" b="1" dirty="0" smtClean="0">
                <a:solidFill>
                  <a:srgbClr val="FF0000"/>
                </a:solidFill>
                <a:cs typeface="Arial" charset="0"/>
              </a:rPr>
              <a:t>НЕОБХОДИМО </a:t>
            </a:r>
            <a:r>
              <a:rPr lang="ru-RU" altLang="ru-RU" sz="3200" b="1" dirty="0">
                <a:solidFill>
                  <a:srgbClr val="FF0000"/>
                </a:solidFill>
                <a:cs typeface="Arial" charset="0"/>
              </a:rPr>
              <a:t>ИЗМЕНИТЬ ПРИНЦИПЫ РАБОТЫ С ГРУППАМИ РИСКА ЗАБОЛЕВАНИЯ ТУБЕРКУЛЕЗОМ</a:t>
            </a:r>
            <a:r>
              <a:rPr lang="ru-RU" altLang="ru-RU" sz="3200" b="1" dirty="0" smtClean="0">
                <a:solidFill>
                  <a:srgbClr val="FF0000"/>
                </a:solidFill>
                <a:cs typeface="Arial" charset="0"/>
              </a:rPr>
              <a:t>:</a:t>
            </a:r>
          </a:p>
          <a:p>
            <a:pPr algn="ctr">
              <a:buClr>
                <a:srgbClr val="CC0000"/>
              </a:buClr>
              <a:buNone/>
              <a:defRPr/>
            </a:pPr>
            <a:r>
              <a:rPr lang="ru-RU" altLang="ru-RU" sz="4200" b="1" dirty="0" smtClean="0">
                <a:solidFill>
                  <a:srgbClr val="000066"/>
                </a:solidFill>
                <a:cs typeface="Arial" charset="0"/>
              </a:rPr>
              <a:t>От </a:t>
            </a:r>
            <a:r>
              <a:rPr lang="ru-RU" altLang="ru-RU" sz="4200" b="1" dirty="0">
                <a:solidFill>
                  <a:srgbClr val="000066"/>
                </a:solidFill>
                <a:cs typeface="Arial" charset="0"/>
              </a:rPr>
              <a:t>раннего выявления </a:t>
            </a:r>
            <a:r>
              <a:rPr lang="ru-RU" altLang="ru-RU" sz="4200" b="1" dirty="0" smtClean="0">
                <a:solidFill>
                  <a:srgbClr val="000066"/>
                </a:solidFill>
                <a:cs typeface="Arial" charset="0"/>
              </a:rPr>
              <a:t>туберкулеза</a:t>
            </a:r>
            <a:endParaRPr lang="ru-RU" altLang="ru-RU" sz="4200" b="1" dirty="0">
              <a:solidFill>
                <a:srgbClr val="000066"/>
              </a:solidFill>
              <a:cs typeface="Arial" charset="0"/>
            </a:endParaRPr>
          </a:p>
          <a:p>
            <a:pPr algn="ctr">
              <a:buClr>
                <a:srgbClr val="CC0000"/>
              </a:buClr>
              <a:buNone/>
              <a:defRPr/>
            </a:pPr>
            <a:r>
              <a:rPr lang="ru-RU" altLang="ru-RU" sz="4200" b="1" dirty="0">
                <a:solidFill>
                  <a:srgbClr val="000066"/>
                </a:solidFill>
                <a:cs typeface="Arial" charset="0"/>
              </a:rPr>
              <a:t> К </a:t>
            </a:r>
          </a:p>
          <a:p>
            <a:pPr algn="ctr">
              <a:buClr>
                <a:srgbClr val="CC0000"/>
              </a:buClr>
              <a:buNone/>
              <a:defRPr/>
            </a:pPr>
            <a:r>
              <a:rPr lang="ru-RU" altLang="ru-RU" sz="4200" b="1" dirty="0">
                <a:solidFill>
                  <a:srgbClr val="000066"/>
                </a:solidFill>
                <a:cs typeface="Arial" charset="0"/>
              </a:rPr>
              <a:t>предотвращению развития </a:t>
            </a:r>
            <a:r>
              <a:rPr lang="ru-RU" altLang="ru-RU" sz="4200" b="1" dirty="0" smtClean="0">
                <a:solidFill>
                  <a:srgbClr val="000066"/>
                </a:solidFill>
                <a:cs typeface="Arial" charset="0"/>
              </a:rPr>
              <a:t>заболевания</a:t>
            </a:r>
            <a:endParaRPr lang="ru-RU" altLang="ru-RU" sz="4200" b="1" dirty="0">
              <a:solidFill>
                <a:srgbClr val="000066"/>
              </a:solidFill>
              <a:cs typeface="Arial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957805" y="1567543"/>
            <a:ext cx="2985796" cy="0"/>
          </a:xfrm>
          <a:prstGeom prst="line">
            <a:avLst/>
          </a:prstGeom>
          <a:ln w="57150" cmpd="thinThick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6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28627" y="1870087"/>
            <a:ext cx="1704975" cy="99377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519865" y="1566875"/>
            <a:ext cx="2463800" cy="112077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408364" y="4708525"/>
            <a:ext cx="2779712" cy="13906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728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94" y="1446225"/>
            <a:ext cx="372268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Прямоугольник 2"/>
          <p:cNvSpPr>
            <a:spLocks noChangeArrowheads="1"/>
          </p:cNvSpPr>
          <p:nvPr/>
        </p:nvSpPr>
        <p:spPr bwMode="auto">
          <a:xfrm>
            <a:off x="3579819" y="4943487"/>
            <a:ext cx="2435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/>
              <a:t>1.Неинфицированные (чувствительные к инфекции) индивиды </a:t>
            </a:r>
          </a:p>
        </p:txBody>
      </p:sp>
      <p:sp>
        <p:nvSpPr>
          <p:cNvPr id="5" name="Стрелка вправо 4"/>
          <p:cNvSpPr/>
          <p:nvPr/>
        </p:nvSpPr>
        <p:spPr>
          <a:xfrm rot="16200000">
            <a:off x="4552950" y="4378325"/>
            <a:ext cx="488950" cy="20955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7288" name="Прямоугольник 5"/>
          <p:cNvSpPr>
            <a:spLocks noChangeArrowheads="1"/>
          </p:cNvSpPr>
          <p:nvPr/>
        </p:nvSpPr>
        <p:spPr bwMode="auto">
          <a:xfrm>
            <a:off x="6525049" y="1870086"/>
            <a:ext cx="24534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/>
              <a:t>2.Носители латентной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/>
              <a:t>инфекции </a:t>
            </a: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6015038" y="1995488"/>
            <a:ext cx="504825" cy="2651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7290" name="Прямоугольник 8"/>
          <p:cNvSpPr>
            <a:spLocks noChangeArrowheads="1"/>
          </p:cNvSpPr>
          <p:nvPr/>
        </p:nvSpPr>
        <p:spPr bwMode="auto">
          <a:xfrm>
            <a:off x="549283" y="1995499"/>
            <a:ext cx="15968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/>
              <a:t>3.Больные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/>
              <a:t>туберкулезом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2133602" y="2260612"/>
            <a:ext cx="638175" cy="25717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241632" y="304812"/>
            <a:ext cx="6509924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Arial" charset="0"/>
              </a:rPr>
              <a:t>Распределения населения по группам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Arial" charset="0"/>
              </a:rPr>
              <a:t>при анализе эпидемиологии туберкулеза</a:t>
            </a:r>
          </a:p>
        </p:txBody>
      </p:sp>
    </p:spTree>
    <p:extLst>
      <p:ext uri="{BB962C8B-B14F-4D97-AF65-F5344CB8AC3E}">
        <p14:creationId xmlns:p14="http://schemas.microsoft.com/office/powerpoint/2010/main" val="24918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53" y="3485563"/>
            <a:ext cx="8621485" cy="2985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4П-медицина</a:t>
            </a:r>
            <a:r>
              <a:rPr lang="ru-RU" sz="2000" b="1" dirty="0" smtClean="0"/>
              <a:t> - это не отдельный раздел медицины, прежде всего это идеология, в фокусе которой находится индивидуальный подход к пациенту.</a:t>
            </a:r>
          </a:p>
          <a:p>
            <a:pPr algn="ctr"/>
            <a:r>
              <a:rPr lang="ru-RU" sz="2000" b="1" dirty="0" smtClean="0"/>
              <a:t>Её целью является доклиническое выявление заболеваний и разработка комплекса профилактических мер.</a:t>
            </a:r>
          </a:p>
          <a:p>
            <a:pPr algn="ctr"/>
            <a:r>
              <a:rPr lang="ru-RU" sz="2000" b="1" dirty="0" smtClean="0"/>
              <a:t>Если медицина в традиционном её понимании имеет дело с проявлениями болезни, то 4П-медицина направлена на:	чтобы выделить факторы риска определить предрасположенность пациента к тем или 		иным болезням	и предотвратить их.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" y="2183206"/>
            <a:ext cx="7151228" cy="10546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946" y="181937"/>
            <a:ext cx="8836089" cy="187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Всемирная организация здоровья (ВОЗ) сформулировала новые требования к качеству оказываемой медицинской помощи.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Вектор развития медицины движется по переходу к модели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</a:rPr>
              <a:t>4П-медицины.</a:t>
            </a:r>
          </a:p>
        </p:txBody>
      </p:sp>
    </p:spTree>
    <p:extLst>
      <p:ext uri="{BB962C8B-B14F-4D97-AF65-F5344CB8AC3E}">
        <p14:creationId xmlns:p14="http://schemas.microsoft.com/office/powerpoint/2010/main" val="183500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53887" y="5122506"/>
            <a:ext cx="77396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61916" y="3878356"/>
            <a:ext cx="773158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53887" y="2716086"/>
            <a:ext cx="77396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61911" y="1571525"/>
            <a:ext cx="773158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4548" b="52951"/>
          <a:stretch/>
        </p:blipFill>
        <p:spPr>
          <a:xfrm>
            <a:off x="1016314" y="343681"/>
            <a:ext cx="7077341" cy="9797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0838" t="54581" r="64134" b="12162"/>
          <a:stretch/>
        </p:blipFill>
        <p:spPr>
          <a:xfrm>
            <a:off x="937724" y="2792607"/>
            <a:ext cx="835092" cy="739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2418" t="55599" r="33424" b="12162"/>
          <a:stretch/>
        </p:blipFill>
        <p:spPr>
          <a:xfrm>
            <a:off x="937724" y="1595489"/>
            <a:ext cx="857250" cy="8664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68691" t="54233" r="17599" b="13939"/>
          <a:stretch/>
        </p:blipFill>
        <p:spPr>
          <a:xfrm>
            <a:off x="913813" y="5202166"/>
            <a:ext cx="811580" cy="7335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6658" t="54883" r="49237" b="13627"/>
          <a:stretch/>
        </p:blipFill>
        <p:spPr>
          <a:xfrm>
            <a:off x="913816" y="3942230"/>
            <a:ext cx="811580" cy="7866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313993" y="1758958"/>
            <a:ext cx="5001208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3000" b="1" dirty="0" smtClean="0"/>
              <a:t>персонализированная</a:t>
            </a:r>
            <a:endParaRPr lang="ru-RU" sz="3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08107" y="2880898"/>
            <a:ext cx="63715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err="1"/>
              <a:t>п</a:t>
            </a:r>
            <a:r>
              <a:rPr lang="ru-RU" sz="3000" b="1" dirty="0" err="1" smtClean="0"/>
              <a:t>редективная</a:t>
            </a:r>
            <a:r>
              <a:rPr lang="ru-RU" sz="3000" b="1" dirty="0" smtClean="0"/>
              <a:t> или предсказательная</a:t>
            </a:r>
            <a:endParaRPr lang="ru-RU" sz="3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94980" y="3986139"/>
            <a:ext cx="66997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/>
              <a:t>п</a:t>
            </a:r>
            <a:r>
              <a:rPr lang="ru-RU" sz="3000" b="1" dirty="0" smtClean="0"/>
              <a:t>ревентивная или предупредительная</a:t>
            </a:r>
            <a:endParaRPr lang="ru-RU" sz="3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63798" y="5202166"/>
            <a:ext cx="59620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err="1" smtClean="0"/>
              <a:t>партисипативная</a:t>
            </a:r>
            <a:r>
              <a:rPr lang="ru-RU" sz="3000" b="1" dirty="0" smtClean="0"/>
              <a:t> или партнерская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22133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74" y="157566"/>
            <a:ext cx="8817428" cy="35466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85800" y="4080597"/>
            <a:ext cx="7856375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По этой стратегии </a:t>
            </a:r>
            <a:r>
              <a:rPr lang="ru-RU" sz="2000" b="1" dirty="0" smtClean="0"/>
              <a:t>к </a:t>
            </a:r>
            <a:r>
              <a:rPr lang="ru-RU" sz="2000" b="1" dirty="0"/>
              <a:t>2035 году по сравнению с 2015 </a:t>
            </a:r>
            <a:r>
              <a:rPr lang="ru-RU" sz="2000" b="1" dirty="0" smtClean="0"/>
              <a:t>годом</a:t>
            </a:r>
          </a:p>
          <a:p>
            <a:pPr algn="ctr"/>
            <a:r>
              <a:rPr lang="ru-RU" sz="2000" b="1" dirty="0" smtClean="0"/>
              <a:t>должны уменьшить: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ЧИСЛО УМЕРШИХ ОТ ТУБЕРКУЛЕЗА НА </a:t>
            </a:r>
            <a:r>
              <a:rPr lang="ru-RU" sz="2000" b="1" i="1" dirty="0" smtClean="0">
                <a:solidFill>
                  <a:srgbClr val="FF0000"/>
                </a:solidFill>
              </a:rPr>
              <a:t>95%</a:t>
            </a:r>
          </a:p>
          <a:p>
            <a:pPr algn="ctr"/>
            <a:r>
              <a:rPr lang="ru-RU" sz="2000" b="1" i="1" dirty="0" smtClean="0"/>
              <a:t> </a:t>
            </a:r>
            <a:r>
              <a:rPr lang="ru-RU" sz="2000" b="1" i="1" dirty="0" smtClean="0">
                <a:solidFill>
                  <a:srgbClr val="002060"/>
                </a:solidFill>
              </a:rPr>
              <a:t>ЗАБОЛЕВАЕМОСТИ НА </a:t>
            </a:r>
            <a:r>
              <a:rPr lang="ru-RU" sz="2000" b="1" i="1" dirty="0" smtClean="0">
                <a:solidFill>
                  <a:srgbClr val="FF0000"/>
                </a:solidFill>
              </a:rPr>
              <a:t>90%</a:t>
            </a:r>
          </a:p>
          <a:p>
            <a:pPr algn="ctr"/>
            <a:r>
              <a:rPr lang="ru-RU" sz="2000" b="1" dirty="0" smtClean="0"/>
              <a:t>и </a:t>
            </a:r>
            <a:r>
              <a:rPr lang="ru-RU" sz="2000" b="1" dirty="0"/>
              <a:t>на первое место в достижении этой цели выходит профилактика заболевания.</a:t>
            </a:r>
          </a:p>
        </p:txBody>
      </p:sp>
    </p:spTree>
    <p:extLst>
      <p:ext uri="{BB962C8B-B14F-4D97-AF65-F5344CB8AC3E}">
        <p14:creationId xmlns:p14="http://schemas.microsoft.com/office/powerpoint/2010/main" val="37352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umber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1" y="192210"/>
            <a:ext cx="8436010" cy="62085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Объект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5100"/>
            <a:ext cx="8229600" cy="6643687"/>
          </a:xfrm>
          <a:ln>
            <a:solidFill>
              <a:schemeClr val="tx1"/>
            </a:solidFill>
          </a:ln>
        </p:spPr>
      </p:pic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1039751" y="3547195"/>
            <a:ext cx="70644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БЛАГОДАРЮ ЗА ВНИМАНИЕ</a:t>
            </a:r>
            <a:endParaRPr lang="ru-RU" alt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8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31B6CBB1-0542-4B95-AD13-0DB9E57851A6}" type="slidenum">
              <a:rPr lang="ru-RU" altLang="ru-RU" sz="1400">
                <a:latin typeface="Arial Black" panose="020B0A04020102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55</a:t>
            </a:fld>
            <a:endParaRPr lang="ru-RU" altLang="ru-RU" sz="1400">
              <a:latin typeface="Arial Black" panose="020B0A04020102020204" pitchFamily="34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549275"/>
            <a:ext cx="8229600" cy="5715000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2060"/>
                </a:solidFill>
              </a:rPr>
              <a:t>ЛИТЕРАТУРА:</a:t>
            </a:r>
          </a:p>
          <a:p>
            <a:pPr marL="609600" indent="-609600" algn="ctr" eaLnBrk="1" hangingPunct="1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None/>
            </a:pPr>
            <a:endParaRPr lang="ru-RU" altLang="ru-RU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Перельман М.И., Корякин В.А., </a:t>
            </a:r>
            <a:r>
              <a:rPr lang="ru-RU" altLang="ru-RU" sz="2400" dirty="0" err="1" smtClean="0">
                <a:latin typeface="Times New Roman" panose="02020603050405020304" pitchFamily="18" charset="0"/>
              </a:rPr>
              <a:t>Богодельникова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 И. Фтизиатрия. М., 2012.- 441с.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Перельман М.И. Фтизиатрия // Национальное руководство. М., «ГЭОТАР-Медиа», 2007. – 505с.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Корецкая Н.М., Большакова И.А. Основы выявления, диагностики и лечения туберкулеза / Учебное пособие для студентов. – Красноярск, 2010. – 205с.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Приказ МЗ РФ №951 от 29.12.2014 «Об утверждении методических рекомендаций по совершенствованию диагностики и лечения туберкулеза органов дыхания» </a:t>
            </a:r>
          </a:p>
        </p:txBody>
      </p:sp>
    </p:spTree>
    <p:extLst>
      <p:ext uri="{BB962C8B-B14F-4D97-AF65-F5344CB8AC3E}">
        <p14:creationId xmlns:p14="http://schemas.microsoft.com/office/powerpoint/2010/main" val="240479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5715000" y="1793875"/>
            <a:ext cx="3276600" cy="158273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209800" y="4489450"/>
            <a:ext cx="4419600" cy="18351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035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316050"/>
            <a:ext cx="372268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Прямоугольник 2"/>
          <p:cNvSpPr>
            <a:spLocks noChangeArrowheads="1"/>
          </p:cNvSpPr>
          <p:nvPr/>
        </p:nvSpPr>
        <p:spPr bwMode="auto">
          <a:xfrm>
            <a:off x="2446340" y="4784731"/>
            <a:ext cx="38877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/>
              <a:t>2. Инфицирование индивидов из группы неинфицированных микобактериями, выделяемыми больными из группы больных туберкулезом.</a:t>
            </a:r>
          </a:p>
        </p:txBody>
      </p:sp>
      <p:sp>
        <p:nvSpPr>
          <p:cNvPr id="5" name="Стрелка вправо 4"/>
          <p:cNvSpPr/>
          <p:nvPr/>
        </p:nvSpPr>
        <p:spPr>
          <a:xfrm rot="16200000">
            <a:off x="4040188" y="4140200"/>
            <a:ext cx="488950" cy="20955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0359" name="Прямоугольник 5"/>
          <p:cNvSpPr>
            <a:spLocks noChangeArrowheads="1"/>
          </p:cNvSpPr>
          <p:nvPr/>
        </p:nvSpPr>
        <p:spPr bwMode="auto">
          <a:xfrm>
            <a:off x="5791200" y="1928819"/>
            <a:ext cx="3276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/>
              <a:t>1. Пополнение группы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/>
              <a:t>неинфицированных молодежью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/>
              <a:t>(или новорожденными).</a:t>
            </a:r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5210177" y="2468563"/>
            <a:ext cx="504825" cy="2651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222565" y="304812"/>
            <a:ext cx="6548075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Arial" charset="0"/>
              </a:rPr>
              <a:t>Базовые эпидемиологические процессы,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Arial" charset="0"/>
              </a:rPr>
              <a:t>протекающие в обществе </a:t>
            </a:r>
          </a:p>
        </p:txBody>
      </p:sp>
      <p:sp>
        <p:nvSpPr>
          <p:cNvPr id="2" name="Овал 1"/>
          <p:cNvSpPr/>
          <p:nvPr/>
        </p:nvSpPr>
        <p:spPr>
          <a:xfrm>
            <a:off x="115894" y="4284663"/>
            <a:ext cx="2035175" cy="914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</a:rPr>
              <a:t>3. Развитие болезни</a:t>
            </a:r>
          </a:p>
        </p:txBody>
      </p:sp>
      <p:sp>
        <p:nvSpPr>
          <p:cNvPr id="3" name="Стрелка вправо 2"/>
          <p:cNvSpPr/>
          <p:nvPr/>
        </p:nvSpPr>
        <p:spPr>
          <a:xfrm rot="18159447">
            <a:off x="1340644" y="3898112"/>
            <a:ext cx="977900" cy="20478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2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485198" y="2579688"/>
            <a:ext cx="2817845" cy="2710770"/>
          </a:xfrm>
          <a:prstGeom prst="ellipse">
            <a:avLst/>
          </a:prstGeom>
          <a:solidFill>
            <a:srgbClr val="5B9BD5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4944" y="5570539"/>
            <a:ext cx="1077539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Контакт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438" y="1922464"/>
            <a:ext cx="2474780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Источник инфекции</a:t>
            </a:r>
          </a:p>
        </p:txBody>
      </p:sp>
      <p:sp>
        <p:nvSpPr>
          <p:cNvPr id="6" name="Нашивка 5"/>
          <p:cNvSpPr/>
          <p:nvPr/>
        </p:nvSpPr>
        <p:spPr>
          <a:xfrm>
            <a:off x="1776419" y="2478088"/>
            <a:ext cx="274637" cy="254000"/>
          </a:xfrm>
          <a:prstGeom prst="chevron">
            <a:avLst>
              <a:gd name="adj" fmla="val 5895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1797050" y="5102237"/>
            <a:ext cx="293688" cy="269875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66567" name="Объект 4" descr="http://electel48.ru/imgs/2017-06/36626024351_tuberkulez-legkie-infekcija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6" y="3228975"/>
            <a:ext cx="1687513" cy="1239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25569" y="193687"/>
            <a:ext cx="6105197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Кругооборот туберкулезной инфекции</a:t>
            </a:r>
          </a:p>
        </p:txBody>
      </p:sp>
      <p:sp>
        <p:nvSpPr>
          <p:cNvPr id="66569" name="Прямоугольник 1"/>
          <p:cNvSpPr>
            <a:spLocks noChangeArrowheads="1"/>
          </p:cNvSpPr>
          <p:nvPr/>
        </p:nvSpPr>
        <p:spPr bwMode="auto">
          <a:xfrm>
            <a:off x="377825" y="927112"/>
            <a:ext cx="80010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solidFill>
                  <a:srgbClr val="000000"/>
                </a:solidFill>
              </a:rPr>
              <a:t>Таким образом эпидемиологический круг распространения туберкулеза как заболевания замыкается.</a:t>
            </a:r>
          </a:p>
        </p:txBody>
      </p:sp>
      <p:sp>
        <p:nvSpPr>
          <p:cNvPr id="66570" name="Прямоугольник 2"/>
          <p:cNvSpPr>
            <a:spLocks noChangeArrowheads="1"/>
          </p:cNvSpPr>
          <p:nvPr/>
        </p:nvSpPr>
        <p:spPr bwMode="auto">
          <a:xfrm>
            <a:off x="3733800" y="2667001"/>
            <a:ext cx="4495800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Зная базовые элементы эпидемиологического процесса, мы можем на них воздействовать с целью контроля над процессами распространения туберкулезной инфекции</a:t>
            </a:r>
          </a:p>
        </p:txBody>
      </p:sp>
    </p:spTree>
    <p:extLst>
      <p:ext uri="{BB962C8B-B14F-4D97-AF65-F5344CB8AC3E}">
        <p14:creationId xmlns:p14="http://schemas.microsoft.com/office/powerpoint/2010/main" val="26987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42259" y="5605325"/>
            <a:ext cx="123187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Контакт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77503" y="1002526"/>
            <a:ext cx="2879956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Источник инфекции</a:t>
            </a:r>
            <a:endParaRPr lang="ru-RU" sz="2400" b="1" dirty="0"/>
          </a:p>
        </p:txBody>
      </p:sp>
      <p:sp>
        <p:nvSpPr>
          <p:cNvPr id="4" name="Овал 3"/>
          <p:cNvSpPr/>
          <p:nvPr/>
        </p:nvSpPr>
        <p:spPr>
          <a:xfrm>
            <a:off x="2450340" y="1534681"/>
            <a:ext cx="4049485" cy="3937518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4547948" y="1401225"/>
            <a:ext cx="382554" cy="31724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415" y="5322473"/>
            <a:ext cx="381577" cy="299475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Объект 4" descr="http://electel48.ru/imgs/2017-06/36626024351_tuberkulez-legkie-infekcija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1286" y="2439659"/>
            <a:ext cx="2719872" cy="1960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261013" y="3032026"/>
            <a:ext cx="17508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Ранний диагноз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111291" y="3923519"/>
            <a:ext cx="133761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Адекватное</a:t>
            </a:r>
          </a:p>
          <a:p>
            <a:pPr algn="ctr"/>
            <a:r>
              <a:rPr lang="ru-RU" dirty="0" smtClean="0"/>
              <a:t>лечение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814984" y="5120617"/>
            <a:ext cx="17203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Инфекционный</a:t>
            </a:r>
          </a:p>
          <a:p>
            <a:pPr algn="ctr"/>
            <a:r>
              <a:rPr lang="ru-RU" dirty="0" smtClean="0"/>
              <a:t>контроль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05067" y="4699324"/>
            <a:ext cx="222990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err="1" smtClean="0"/>
              <a:t>Химиопрофилактика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33032" y="2821378"/>
            <a:ext cx="137088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Вакцинация</a:t>
            </a:r>
          </a:p>
          <a:p>
            <a:pPr algn="ctr"/>
            <a:r>
              <a:rPr lang="ru-RU" dirty="0" smtClean="0"/>
              <a:t>БЦЖ</a:t>
            </a:r>
            <a:endParaRPr lang="ru-RU" dirty="0"/>
          </a:p>
        </p:txBody>
      </p:sp>
      <p:sp>
        <p:nvSpPr>
          <p:cNvPr id="16" name="Стрелка влево 15"/>
          <p:cNvSpPr/>
          <p:nvPr/>
        </p:nvSpPr>
        <p:spPr>
          <a:xfrm rot="20088622">
            <a:off x="6566301" y="3493450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20709484">
            <a:off x="6389585" y="4382536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320626">
            <a:off x="6065597" y="4908617"/>
            <a:ext cx="537931" cy="199735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8978012">
            <a:off x="1909548" y="4225742"/>
            <a:ext cx="634481" cy="176721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 rot="11093873">
            <a:off x="1866160" y="3054765"/>
            <a:ext cx="540326" cy="179534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24861" y="194314"/>
            <a:ext cx="654166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Круг передачи туберкулезной инфекции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 rot="18139240">
            <a:off x="1892001" y="1862388"/>
            <a:ext cx="312738" cy="977900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245582" y="1118767"/>
            <a:ext cx="1981200" cy="830997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Предупреждение  развития заболевания</a:t>
            </a: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6781800" y="1365616"/>
            <a:ext cx="2133600" cy="1169551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Прервать путь передачи инфекции от источника к неинфицированному человеку</a:t>
            </a:r>
          </a:p>
        </p:txBody>
      </p:sp>
      <p:sp>
        <p:nvSpPr>
          <p:cNvPr id="25" name="Стрелка вправо 24"/>
          <p:cNvSpPr/>
          <p:nvPr/>
        </p:nvSpPr>
        <p:spPr>
          <a:xfrm rot="8879571">
            <a:off x="6430173" y="2725946"/>
            <a:ext cx="674536" cy="392112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89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224" y="2690800"/>
            <a:ext cx="1508450" cy="1043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747" y="5060449"/>
            <a:ext cx="1912472" cy="14343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C:\Users\detpol3\Desktop\квантовость-жизн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4661" y="804933"/>
            <a:ext cx="2650557" cy="13742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1505" y="84115"/>
            <a:ext cx="6824371" cy="633732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Профилактика   туберкулеза</a:t>
            </a:r>
            <a:endParaRPr lang="ru-RU" sz="3600" b="1" i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17583" y="916017"/>
            <a:ext cx="8048768" cy="5572199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СОЦИАЛЬНАЯ ПРОФИЛАКТИКА</a:t>
            </a:r>
            <a:endParaRPr lang="ru-RU" sz="3200" dirty="0">
              <a:solidFill>
                <a:srgbClr val="FF0000"/>
              </a:solidFill>
            </a:endParaRPr>
          </a:p>
          <a:p>
            <a:pPr>
              <a:lnSpc>
                <a:spcPct val="70000"/>
              </a:lnSpc>
              <a:buNone/>
            </a:pPr>
            <a:r>
              <a:rPr lang="ru-RU" sz="2400" b="1" dirty="0" smtClean="0"/>
              <a:t>   мероприятия  </a:t>
            </a:r>
            <a:r>
              <a:rPr lang="ru-RU" sz="2400" b="1" dirty="0"/>
              <a:t>направленные </a:t>
            </a:r>
            <a:r>
              <a:rPr lang="ru-RU" sz="2400" b="1" dirty="0" smtClean="0"/>
              <a:t>на</a:t>
            </a:r>
          </a:p>
          <a:p>
            <a:pPr>
              <a:lnSpc>
                <a:spcPct val="70000"/>
              </a:lnSpc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 устранение или минимизацию</a:t>
            </a:r>
          </a:p>
          <a:p>
            <a:pPr>
              <a:lnSpc>
                <a:spcPct val="70000"/>
              </a:lnSpc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факторов </a:t>
            </a:r>
            <a:r>
              <a:rPr lang="ru-RU" sz="2400" b="1" dirty="0"/>
              <a:t>социального </a:t>
            </a:r>
            <a:r>
              <a:rPr lang="ru-RU" sz="2400" b="1" dirty="0" smtClean="0"/>
              <a:t>риска</a:t>
            </a:r>
          </a:p>
          <a:p>
            <a:pPr>
              <a:lnSpc>
                <a:spcPct val="70000"/>
              </a:lnSpc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 распространения </a:t>
            </a:r>
            <a:r>
              <a:rPr lang="ru-RU" sz="2400" b="1" dirty="0"/>
              <a:t>туберкулезной </a:t>
            </a:r>
            <a:r>
              <a:rPr lang="ru-RU" sz="2400" b="1" dirty="0" smtClean="0"/>
              <a:t>инфекции</a:t>
            </a:r>
          </a:p>
          <a:p>
            <a:pPr>
              <a:lnSpc>
                <a:spcPct val="70000"/>
              </a:lnSpc>
              <a:buNone/>
            </a:pPr>
            <a:endParaRPr lang="ru-RU" sz="2400" b="1" dirty="0" smtClean="0"/>
          </a:p>
          <a:p>
            <a: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  <a:t>СПЕЦИФИЧЕСКАЯ ПРОФИЛАКТИКА</a:t>
            </a:r>
          </a:p>
          <a:p>
            <a:pPr marL="0" indent="0">
              <a:buNone/>
            </a:pPr>
            <a:r>
              <a:rPr lang="ru-RU" sz="2400" dirty="0" smtClean="0"/>
              <a:t>- </a:t>
            </a:r>
            <a:r>
              <a:rPr lang="ru-RU" sz="2400" b="1" dirty="0" smtClean="0"/>
              <a:t>вакцинация </a:t>
            </a:r>
            <a:r>
              <a:rPr lang="ru-RU" sz="2400" b="1" dirty="0"/>
              <a:t>и ревакцинация</a:t>
            </a:r>
          </a:p>
          <a:p>
            <a:pPr>
              <a:buFontTx/>
              <a:buChar char="-"/>
            </a:pPr>
            <a:r>
              <a:rPr lang="ru-RU" sz="2400" b="1" dirty="0" err="1" smtClean="0"/>
              <a:t>химиопрофилактика</a:t>
            </a:r>
            <a:endParaRPr lang="ru-RU" sz="2400" b="1" dirty="0" smtClean="0"/>
          </a:p>
          <a:p>
            <a:pPr>
              <a:buFontTx/>
              <a:buChar char="-"/>
            </a:pPr>
            <a:endParaRPr lang="ru-RU" sz="2400" dirty="0" smtClean="0"/>
          </a:p>
          <a:p>
            <a:r>
              <a:rPr lang="ru-RU" sz="2400" b="1" i="1" dirty="0" smtClean="0">
                <a:solidFill>
                  <a:srgbClr val="FF0000"/>
                </a:solidFill>
                <a:cs typeface="Times New Roman" pitchFamily="18" charset="0"/>
              </a:rPr>
              <a:t>САНИТАРНАЯ ПРОФИЛАКТИКА</a:t>
            </a:r>
          </a:p>
          <a:p>
            <a:pPr marL="0" indent="0">
              <a:buNone/>
            </a:pPr>
            <a:r>
              <a:rPr lang="ru-RU" sz="2400" dirty="0" smtClean="0"/>
              <a:t>- </a:t>
            </a:r>
            <a:r>
              <a:rPr lang="ru-RU" sz="2400" b="1" dirty="0"/>
              <a:t>санация очагов туберкулезной </a:t>
            </a:r>
            <a:r>
              <a:rPr lang="ru-RU" sz="2400" b="1" dirty="0" smtClean="0"/>
              <a:t>инфекции</a:t>
            </a:r>
            <a:endParaRPr lang="ru-RU" sz="2400" b="1" dirty="0"/>
          </a:p>
          <a:p>
            <a:pPr marL="0" indent="0">
              <a:buNone/>
            </a:pPr>
            <a:r>
              <a:rPr lang="ru-RU" sz="2400" b="1" dirty="0"/>
              <a:t> - санитарный и ветеринарный </a:t>
            </a:r>
            <a:r>
              <a:rPr lang="ru-RU" sz="2400" b="1" dirty="0" smtClean="0"/>
              <a:t>надзор</a:t>
            </a:r>
            <a:endParaRPr lang="ru-RU" sz="2400" b="1" dirty="0"/>
          </a:p>
          <a:p>
            <a:pPr marL="0" indent="0">
              <a:buNone/>
            </a:pPr>
            <a:r>
              <a:rPr lang="ru-RU" sz="2400" b="1" dirty="0"/>
              <a:t> - санитарно-просветительная </a:t>
            </a:r>
            <a:r>
              <a:rPr lang="ru-RU" sz="2400" b="1" dirty="0" smtClean="0"/>
              <a:t>работа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2833" y="3139293"/>
            <a:ext cx="2011511" cy="15155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353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2180</TotalTime>
  <Words>3666</Words>
  <Application>Microsoft Office PowerPoint</Application>
  <PresentationFormat>Экран (4:3)</PresentationFormat>
  <Paragraphs>500</Paragraphs>
  <Slides>55</Slides>
  <Notes>36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55</vt:i4>
      </vt:variant>
    </vt:vector>
  </HeadingPairs>
  <TitlesOfParts>
    <vt:vector size="63" baseType="lpstr">
      <vt:lpstr>Тема Office</vt:lpstr>
      <vt:lpstr>2_Тема Office</vt:lpstr>
      <vt:lpstr>Оформление по умолчанию</vt:lpstr>
      <vt:lpstr>8_Тема Office</vt:lpstr>
      <vt:lpstr>1_Оформление по умолчанию</vt:lpstr>
      <vt:lpstr>3_Тема Office</vt:lpstr>
      <vt:lpstr>1_Тема Office</vt:lpstr>
      <vt:lpstr>4_Тема Office</vt:lpstr>
      <vt:lpstr>Лекция №12 Профилактика туберкулеза        Дисциплина: «Фтизиатрия»  </vt:lpstr>
      <vt:lpstr>ЦЕЛЬ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Профилактика   туберкулеза</vt:lpstr>
      <vt:lpstr>СОЦИАЛЬНАЯ    ПРОФИЛАКТИКА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Создатели вакцины БЦЖ</vt:lpstr>
      <vt:lpstr>Презентация PowerPoint</vt:lpstr>
      <vt:lpstr>Презентация PowerPoint</vt:lpstr>
      <vt:lpstr>Показания для вакцинации вакциной БЦЖ</vt:lpstr>
      <vt:lpstr>Презентация PowerPoint</vt:lpstr>
      <vt:lpstr>ПРОТИВОКАЗАНИЯ ДЛЯ ВАКЦИНАЦИИ</vt:lpstr>
      <vt:lpstr>ПРОТИВОКАЗАНИЯ ДЛЯ РЕВАКЦИНАЦИИ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European Forum for TB Innovation Diel R., Loddenkemper R., Zellweger J.-P. et al.  Old ideas to innovate tuberculosis control: preventive treatment to achieve elimination // Eur. Respir. J. – 2013. – Vol. 42. – P. 785-801.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tech</cp:lastModifiedBy>
  <cp:revision>147</cp:revision>
  <dcterms:created xsi:type="dcterms:W3CDTF">2017-12-22T09:01:29Z</dcterms:created>
  <dcterms:modified xsi:type="dcterms:W3CDTF">2020-04-20T04:39:26Z</dcterms:modified>
</cp:coreProperties>
</file>