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3"/>
  </p:notesMasterIdLst>
  <p:sldIdLst>
    <p:sldId id="257" r:id="rId2"/>
    <p:sldId id="259" r:id="rId3"/>
    <p:sldId id="258" r:id="rId4"/>
    <p:sldId id="260" r:id="rId5"/>
    <p:sldId id="261" r:id="rId6"/>
    <p:sldId id="262" r:id="rId7"/>
    <p:sldId id="263" r:id="rId8"/>
    <p:sldId id="264" r:id="rId9"/>
    <p:sldId id="265" r:id="rId10"/>
    <p:sldId id="267" r:id="rId11"/>
    <p:sldId id="266" r:id="rId12"/>
    <p:sldId id="268" r:id="rId13"/>
    <p:sldId id="270" r:id="rId14"/>
    <p:sldId id="328" r:id="rId15"/>
    <p:sldId id="322" r:id="rId16"/>
    <p:sldId id="323" r:id="rId17"/>
    <p:sldId id="329" r:id="rId18"/>
    <p:sldId id="324" r:id="rId19"/>
    <p:sldId id="325" r:id="rId20"/>
    <p:sldId id="326" r:id="rId21"/>
    <p:sldId id="327" r:id="rId22"/>
    <p:sldId id="277" r:id="rId23"/>
    <p:sldId id="278" r:id="rId24"/>
    <p:sldId id="279" r:id="rId25"/>
    <p:sldId id="280" r:id="rId26"/>
    <p:sldId id="281" r:id="rId27"/>
    <p:sldId id="284" r:id="rId28"/>
    <p:sldId id="287" r:id="rId29"/>
    <p:sldId id="288" r:id="rId30"/>
    <p:sldId id="290" r:id="rId31"/>
    <p:sldId id="293" r:id="rId32"/>
    <p:sldId id="294" r:id="rId33"/>
    <p:sldId id="295" r:id="rId34"/>
    <p:sldId id="297" r:id="rId35"/>
    <p:sldId id="299" r:id="rId36"/>
    <p:sldId id="300" r:id="rId37"/>
    <p:sldId id="330" r:id="rId38"/>
    <p:sldId id="331" r:id="rId39"/>
    <p:sldId id="332" r:id="rId40"/>
    <p:sldId id="333" r:id="rId41"/>
    <p:sldId id="334" r:id="rId42"/>
    <p:sldId id="304" r:id="rId43"/>
    <p:sldId id="305" r:id="rId44"/>
    <p:sldId id="306" r:id="rId45"/>
    <p:sldId id="307" r:id="rId46"/>
    <p:sldId id="308" r:id="rId47"/>
    <p:sldId id="309" r:id="rId48"/>
    <p:sldId id="310" r:id="rId49"/>
    <p:sldId id="311" r:id="rId50"/>
    <p:sldId id="312" r:id="rId51"/>
    <p:sldId id="313" r:id="rId52"/>
    <p:sldId id="314" r:id="rId53"/>
    <p:sldId id="315" r:id="rId54"/>
    <p:sldId id="316" r:id="rId55"/>
    <p:sldId id="317" r:id="rId56"/>
    <p:sldId id="318" r:id="rId57"/>
    <p:sldId id="319" r:id="rId58"/>
    <p:sldId id="320" r:id="rId59"/>
    <p:sldId id="321" r:id="rId60"/>
    <p:sldId id="335" r:id="rId61"/>
    <p:sldId id="336" r:id="rId62"/>
    <p:sldId id="337" r:id="rId63"/>
    <p:sldId id="338" r:id="rId64"/>
    <p:sldId id="339" r:id="rId65"/>
    <p:sldId id="340" r:id="rId66"/>
    <p:sldId id="341" r:id="rId67"/>
    <p:sldId id="342" r:id="rId68"/>
    <p:sldId id="343" r:id="rId69"/>
    <p:sldId id="344" r:id="rId70"/>
    <p:sldId id="345" r:id="rId71"/>
    <p:sldId id="346" r:id="rId72"/>
    <p:sldId id="347" r:id="rId73"/>
    <p:sldId id="348" r:id="rId74"/>
    <p:sldId id="349" r:id="rId75"/>
    <p:sldId id="350" r:id="rId76"/>
    <p:sldId id="351" r:id="rId77"/>
    <p:sldId id="352" r:id="rId78"/>
    <p:sldId id="353" r:id="rId79"/>
    <p:sldId id="354" r:id="rId80"/>
    <p:sldId id="355" r:id="rId81"/>
    <p:sldId id="356" r:id="rId82"/>
    <p:sldId id="357" r:id="rId83"/>
    <p:sldId id="358" r:id="rId84"/>
    <p:sldId id="359" r:id="rId85"/>
    <p:sldId id="360" r:id="rId86"/>
    <p:sldId id="361" r:id="rId87"/>
    <p:sldId id="362" r:id="rId88"/>
    <p:sldId id="363" r:id="rId89"/>
    <p:sldId id="364" r:id="rId90"/>
    <p:sldId id="365" r:id="rId91"/>
    <p:sldId id="366" r:id="rId92"/>
  </p:sldIdLst>
  <p:sldSz cx="9144000" cy="6858000" type="screen4x3"/>
  <p:notesSz cx="6858000" cy="9144000"/>
  <p:defaultText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08" autoAdjust="0"/>
    <p:restoredTop sz="94624" autoAdjust="0"/>
  </p:normalViewPr>
  <p:slideViewPr>
    <p:cSldViewPr>
      <p:cViewPr varScale="1">
        <p:scale>
          <a:sx n="103" d="100"/>
          <a:sy n="103" d="100"/>
        </p:scale>
        <p:origin x="-58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A4DA75-9FC0-4D32-9349-7F80CA6C3AAE}" type="doc">
      <dgm:prSet loTypeId="urn:microsoft.com/office/officeart/2005/8/layout/orgChart1" loCatId="hierarchy" qsTypeId="urn:microsoft.com/office/officeart/2005/8/quickstyle/simple1" qsCatId="simple" csTypeId="urn:microsoft.com/office/officeart/2005/8/colors/accent1_2" csCatId="accent1" phldr="1"/>
      <dgm:spPr/>
    </dgm:pt>
    <dgm:pt modelId="{7049C4D2-1DC1-40E9-AC2F-48F66FEA05A0}">
      <dgm:prSet/>
      <dgm:spPr/>
      <dgm:t>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ru-RU" altLang="ru-RU" b="1" i="1" u="none" strike="noStrike" cap="none" normalizeH="0" baseline="0" dirty="0" smtClean="0">
              <a:ln>
                <a:noFill/>
              </a:ln>
              <a:solidFill>
                <a:schemeClr val="tx1"/>
              </a:solidFill>
              <a:effectLst>
                <a:outerShdw blurRad="38100" dist="38100" dir="2700000" algn="tl">
                  <a:srgbClr val="FFFFFF"/>
                </a:outerShdw>
              </a:effectLst>
              <a:cs typeface="Arial" charset="0"/>
            </a:rPr>
            <a:t>Острый пиелонефрит</a:t>
          </a:r>
        </a:p>
      </dgm:t>
    </dgm:pt>
    <dgm:pt modelId="{E7DB53F1-963A-469B-9EBC-CC913E01C2D7}" type="parTrans" cxnId="{A8289308-6592-4B07-A92E-E993102F1195}">
      <dgm:prSet/>
      <dgm:spPr/>
      <dgm:t>
        <a:bodyPr/>
        <a:lstStyle/>
        <a:p>
          <a:endParaRPr lang="ru-RU"/>
        </a:p>
      </dgm:t>
    </dgm:pt>
    <dgm:pt modelId="{D91BA290-64A4-4986-A7CB-64AFC0B43327}" type="sibTrans" cxnId="{A8289308-6592-4B07-A92E-E993102F1195}">
      <dgm:prSet/>
      <dgm:spPr/>
      <dgm:t>
        <a:bodyPr/>
        <a:lstStyle/>
        <a:p>
          <a:endParaRPr lang="ru-RU"/>
        </a:p>
      </dgm:t>
    </dgm:pt>
    <dgm:pt modelId="{EE973F8F-A070-4F2C-A5B3-BDCF191E2C38}">
      <dgm:prSet/>
      <dgm:spPr/>
      <dgm:t>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ru-RU" altLang="ru-RU" b="1" i="1" u="none" strike="noStrike" cap="none" normalizeH="0" baseline="0" smtClean="0">
              <a:ln>
                <a:noFill/>
              </a:ln>
              <a:solidFill>
                <a:schemeClr val="tx1"/>
              </a:solidFill>
              <a:effectLst>
                <a:outerShdw blurRad="38100" dist="38100" dir="2700000" algn="tl">
                  <a:srgbClr val="FFFFFF"/>
                </a:outerShdw>
              </a:effectLst>
              <a:cs typeface="Arial" charset="0"/>
            </a:rPr>
            <a:t>Дренирование мочевых путей</a:t>
          </a:r>
        </a:p>
        <a:p>
          <a:pPr marL="0" marR="0" lvl="0" indent="0" algn="ctr" defTabSz="914400" rtl="0" eaLnBrk="1" fontAlgn="base" latinLnBrk="0" hangingPunct="1">
            <a:lnSpc>
              <a:spcPct val="100000"/>
            </a:lnSpc>
            <a:spcBef>
              <a:spcPct val="50000"/>
            </a:spcBef>
            <a:spcAft>
              <a:spcPct val="0"/>
            </a:spcAft>
            <a:buClrTx/>
            <a:buSzTx/>
            <a:buFontTx/>
            <a:buNone/>
            <a:tabLst/>
          </a:pPr>
          <a:r>
            <a:rPr kumimoji="0" lang="ru-RU" altLang="ru-RU" b="1" i="1" u="none" strike="noStrike" cap="none" normalizeH="0" baseline="0" smtClean="0">
              <a:ln>
                <a:noFill/>
              </a:ln>
              <a:solidFill>
                <a:schemeClr val="tx1"/>
              </a:solidFill>
              <a:effectLst>
                <a:outerShdw blurRad="38100" dist="38100" dir="2700000" algn="tl">
                  <a:srgbClr val="FFFFFF"/>
                </a:outerShdw>
              </a:effectLst>
              <a:cs typeface="Arial" charset="0"/>
            </a:rPr>
            <a:t> и гнойных образований</a:t>
          </a:r>
        </a:p>
      </dgm:t>
    </dgm:pt>
    <dgm:pt modelId="{7ED0718F-91EA-4C8C-987B-C958A32209C9}" type="parTrans" cxnId="{630FCEC9-0191-4230-B6BC-DBD647EEC992}">
      <dgm:prSet/>
      <dgm:spPr/>
      <dgm:t>
        <a:bodyPr/>
        <a:lstStyle/>
        <a:p>
          <a:endParaRPr lang="ru-RU"/>
        </a:p>
      </dgm:t>
    </dgm:pt>
    <dgm:pt modelId="{C346F56E-E00F-4DB2-AF14-ACEA815E3D3B}" type="sibTrans" cxnId="{630FCEC9-0191-4230-B6BC-DBD647EEC992}">
      <dgm:prSet/>
      <dgm:spPr/>
      <dgm:t>
        <a:bodyPr/>
        <a:lstStyle/>
        <a:p>
          <a:endParaRPr lang="ru-RU"/>
        </a:p>
      </dgm:t>
    </dgm:pt>
    <dgm:pt modelId="{CCC16530-B13C-4530-8AAA-17198BB669E6}">
      <dgm:prSet/>
      <dgm:spPr/>
      <dgm:t>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ru-RU" altLang="ru-RU" b="1" i="1" u="none" strike="noStrike" cap="none" normalizeH="0" baseline="0" smtClean="0">
              <a:ln>
                <a:noFill/>
              </a:ln>
              <a:solidFill>
                <a:srgbClr val="FF0000"/>
              </a:solidFill>
              <a:effectLst>
                <a:outerShdw blurRad="38100" dist="38100" dir="2700000" algn="tl">
                  <a:srgbClr val="000000"/>
                </a:outerShdw>
              </a:effectLst>
              <a:cs typeface="Arial" charset="0"/>
            </a:rPr>
            <a:t>Медикаментозная </a:t>
          </a:r>
        </a:p>
        <a:p>
          <a:pPr marL="0" marR="0" lvl="0" indent="0" algn="ctr" defTabSz="914400" rtl="0" eaLnBrk="1" fontAlgn="base" latinLnBrk="0" hangingPunct="1">
            <a:lnSpc>
              <a:spcPct val="100000"/>
            </a:lnSpc>
            <a:spcBef>
              <a:spcPct val="50000"/>
            </a:spcBef>
            <a:spcAft>
              <a:spcPct val="0"/>
            </a:spcAft>
            <a:buClrTx/>
            <a:buSzTx/>
            <a:buFontTx/>
            <a:buNone/>
            <a:tabLst/>
          </a:pPr>
          <a:r>
            <a:rPr kumimoji="0" lang="ru-RU" altLang="ru-RU" b="1" i="1" u="none" strike="noStrike" cap="none" normalizeH="0" baseline="0" smtClean="0">
              <a:ln>
                <a:noFill/>
              </a:ln>
              <a:solidFill>
                <a:srgbClr val="FF0000"/>
              </a:solidFill>
              <a:effectLst>
                <a:outerShdw blurRad="38100" dist="38100" dir="2700000" algn="tl">
                  <a:srgbClr val="000000"/>
                </a:outerShdw>
              </a:effectLst>
              <a:cs typeface="Arial" charset="0"/>
            </a:rPr>
            <a:t>(</a:t>
          </a:r>
          <a:r>
            <a:rPr kumimoji="0" lang="ru-RU" altLang="ru-RU" b="1" i="1" u="sng" strike="noStrike" cap="none" normalizeH="0" baseline="0" smtClean="0">
              <a:ln>
                <a:noFill/>
              </a:ln>
              <a:solidFill>
                <a:srgbClr val="FF0000"/>
              </a:solidFill>
              <a:effectLst>
                <a:outerShdw blurRad="38100" dist="38100" dir="2700000" algn="tl">
                  <a:srgbClr val="000000"/>
                </a:outerShdw>
              </a:effectLst>
              <a:cs typeface="Arial" charset="0"/>
            </a:rPr>
            <a:t>антибактериальная</a:t>
          </a:r>
          <a:r>
            <a:rPr kumimoji="0" lang="ru-RU" altLang="ru-RU" b="1" i="1" u="none" strike="noStrike" cap="none" normalizeH="0" baseline="0" smtClean="0">
              <a:ln>
                <a:noFill/>
              </a:ln>
              <a:solidFill>
                <a:srgbClr val="FF0000"/>
              </a:solidFill>
              <a:effectLst>
                <a:outerShdw blurRad="38100" dist="38100" dir="2700000" algn="tl">
                  <a:srgbClr val="000000"/>
                </a:outerShdw>
              </a:effectLst>
              <a:cs typeface="Arial" charset="0"/>
            </a:rPr>
            <a:t>) </a:t>
          </a:r>
        </a:p>
        <a:p>
          <a:pPr marL="0" marR="0" lvl="0" indent="0" algn="ctr" defTabSz="914400" rtl="0" eaLnBrk="1" fontAlgn="base" latinLnBrk="0" hangingPunct="1">
            <a:lnSpc>
              <a:spcPct val="100000"/>
            </a:lnSpc>
            <a:spcBef>
              <a:spcPct val="50000"/>
            </a:spcBef>
            <a:spcAft>
              <a:spcPct val="0"/>
            </a:spcAft>
            <a:buClrTx/>
            <a:buSzTx/>
            <a:buFontTx/>
            <a:buNone/>
            <a:tabLst/>
          </a:pPr>
          <a:r>
            <a:rPr kumimoji="0" lang="ru-RU" altLang="ru-RU" b="1" i="1" u="none" strike="noStrike" cap="none" normalizeH="0" baseline="0" smtClean="0">
              <a:ln>
                <a:noFill/>
              </a:ln>
              <a:solidFill>
                <a:srgbClr val="FF0000"/>
              </a:solidFill>
              <a:effectLst>
                <a:outerShdw blurRad="38100" dist="38100" dir="2700000" algn="tl">
                  <a:srgbClr val="000000"/>
                </a:outerShdw>
              </a:effectLst>
              <a:cs typeface="Arial" charset="0"/>
            </a:rPr>
            <a:t>терапия</a:t>
          </a:r>
        </a:p>
      </dgm:t>
    </dgm:pt>
    <dgm:pt modelId="{55A61AE5-1785-4307-974F-8F76C32338D8}" type="parTrans" cxnId="{34BBDD32-C393-4FDF-9F66-8D028360D9A6}">
      <dgm:prSet/>
      <dgm:spPr/>
      <dgm:t>
        <a:bodyPr/>
        <a:lstStyle/>
        <a:p>
          <a:endParaRPr lang="ru-RU"/>
        </a:p>
      </dgm:t>
    </dgm:pt>
    <dgm:pt modelId="{852D1BFA-7796-4C7B-82B5-AC99CDD99872}" type="sibTrans" cxnId="{34BBDD32-C393-4FDF-9F66-8D028360D9A6}">
      <dgm:prSet/>
      <dgm:spPr/>
      <dgm:t>
        <a:bodyPr/>
        <a:lstStyle/>
        <a:p>
          <a:endParaRPr lang="ru-RU"/>
        </a:p>
      </dgm:t>
    </dgm:pt>
    <dgm:pt modelId="{92685272-CBF7-474A-BCE1-B1CFCF5D850D}">
      <dgm:prSet/>
      <dgm:spPr/>
      <dgm:t>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ru-RU" altLang="ru-RU" b="1" i="1" u="none" strike="noStrike" cap="none" normalizeH="0" baseline="0" smtClean="0">
              <a:ln>
                <a:noFill/>
              </a:ln>
              <a:solidFill>
                <a:schemeClr val="tx1"/>
              </a:solidFill>
              <a:effectLst>
                <a:outerShdw blurRad="38100" dist="38100" dir="2700000" algn="tl">
                  <a:srgbClr val="FFFFFF"/>
                </a:outerShdw>
              </a:effectLst>
              <a:cs typeface="Arial" charset="0"/>
            </a:rPr>
            <a:t>Методы детоксикации</a:t>
          </a:r>
        </a:p>
      </dgm:t>
    </dgm:pt>
    <dgm:pt modelId="{8A9D5953-5E54-4D92-9654-602AF0104A1B}" type="parTrans" cxnId="{43CA6EAE-8DF6-496E-B0F1-2848E848FAB6}">
      <dgm:prSet/>
      <dgm:spPr/>
      <dgm:t>
        <a:bodyPr/>
        <a:lstStyle/>
        <a:p>
          <a:endParaRPr lang="ru-RU"/>
        </a:p>
      </dgm:t>
    </dgm:pt>
    <dgm:pt modelId="{1980FD73-52FE-4E6C-A9AA-8D0B4B3EBF64}" type="sibTrans" cxnId="{43CA6EAE-8DF6-496E-B0F1-2848E848FAB6}">
      <dgm:prSet/>
      <dgm:spPr/>
      <dgm:t>
        <a:bodyPr/>
        <a:lstStyle/>
        <a:p>
          <a:endParaRPr lang="ru-RU"/>
        </a:p>
      </dgm:t>
    </dgm:pt>
    <dgm:pt modelId="{5A334C1E-794E-4E30-B9EA-D8D891598053}" type="pres">
      <dgm:prSet presAssocID="{A9A4DA75-9FC0-4D32-9349-7F80CA6C3AAE}" presName="hierChild1" presStyleCnt="0">
        <dgm:presLayoutVars>
          <dgm:orgChart val="1"/>
          <dgm:chPref val="1"/>
          <dgm:dir/>
          <dgm:animOne val="branch"/>
          <dgm:animLvl val="lvl"/>
          <dgm:resizeHandles/>
        </dgm:presLayoutVars>
      </dgm:prSet>
      <dgm:spPr/>
    </dgm:pt>
    <dgm:pt modelId="{67B1EA0D-E90C-497B-A49E-F0AEC7896CB3}" type="pres">
      <dgm:prSet presAssocID="{7049C4D2-1DC1-40E9-AC2F-48F66FEA05A0}" presName="hierRoot1" presStyleCnt="0">
        <dgm:presLayoutVars>
          <dgm:hierBranch val="r"/>
        </dgm:presLayoutVars>
      </dgm:prSet>
      <dgm:spPr/>
    </dgm:pt>
    <dgm:pt modelId="{77884074-A4C1-43C6-BA02-9B4AF6AE9CD7}" type="pres">
      <dgm:prSet presAssocID="{7049C4D2-1DC1-40E9-AC2F-48F66FEA05A0}" presName="rootComposite1" presStyleCnt="0"/>
      <dgm:spPr/>
    </dgm:pt>
    <dgm:pt modelId="{20FC6717-4350-4844-8F5C-A86FD31EBEB1}" type="pres">
      <dgm:prSet presAssocID="{7049C4D2-1DC1-40E9-AC2F-48F66FEA05A0}" presName="rootText1" presStyleLbl="node0" presStyleIdx="0" presStyleCnt="1" custScaleX="152429">
        <dgm:presLayoutVars>
          <dgm:chPref val="3"/>
        </dgm:presLayoutVars>
      </dgm:prSet>
      <dgm:spPr/>
      <dgm:t>
        <a:bodyPr/>
        <a:lstStyle/>
        <a:p>
          <a:endParaRPr lang="ru-RU"/>
        </a:p>
      </dgm:t>
    </dgm:pt>
    <dgm:pt modelId="{4C8AA88A-DF8E-4C6E-BD9F-96B81A56B01A}" type="pres">
      <dgm:prSet presAssocID="{7049C4D2-1DC1-40E9-AC2F-48F66FEA05A0}" presName="rootConnector1" presStyleLbl="node1" presStyleIdx="0" presStyleCnt="0"/>
      <dgm:spPr/>
      <dgm:t>
        <a:bodyPr/>
        <a:lstStyle/>
        <a:p>
          <a:endParaRPr lang="ru-RU"/>
        </a:p>
      </dgm:t>
    </dgm:pt>
    <dgm:pt modelId="{462F9FB5-D4A8-4EDD-A160-63D32889E36C}" type="pres">
      <dgm:prSet presAssocID="{7049C4D2-1DC1-40E9-AC2F-48F66FEA05A0}" presName="hierChild2" presStyleCnt="0"/>
      <dgm:spPr/>
    </dgm:pt>
    <dgm:pt modelId="{B2767F0C-91FA-4B98-93AF-160CD828C3F4}" type="pres">
      <dgm:prSet presAssocID="{7ED0718F-91EA-4C8C-987B-C958A32209C9}" presName="Name50" presStyleLbl="parChTrans1D2" presStyleIdx="0" presStyleCnt="3"/>
      <dgm:spPr/>
      <dgm:t>
        <a:bodyPr/>
        <a:lstStyle/>
        <a:p>
          <a:endParaRPr lang="ru-RU"/>
        </a:p>
      </dgm:t>
    </dgm:pt>
    <dgm:pt modelId="{4F3E1C86-A1DE-4510-BA82-5E0E3966F8B7}" type="pres">
      <dgm:prSet presAssocID="{EE973F8F-A070-4F2C-A5B3-BDCF191E2C38}" presName="hierRoot2" presStyleCnt="0">
        <dgm:presLayoutVars>
          <dgm:hierBranch/>
        </dgm:presLayoutVars>
      </dgm:prSet>
      <dgm:spPr/>
    </dgm:pt>
    <dgm:pt modelId="{BDA470A4-3CCD-4BE9-870E-DBB7E91D4505}" type="pres">
      <dgm:prSet presAssocID="{EE973F8F-A070-4F2C-A5B3-BDCF191E2C38}" presName="rootComposite" presStyleCnt="0"/>
      <dgm:spPr/>
    </dgm:pt>
    <dgm:pt modelId="{809E814B-0CA0-45DC-B53B-2B0B9A41C87F}" type="pres">
      <dgm:prSet presAssocID="{EE973F8F-A070-4F2C-A5B3-BDCF191E2C38}" presName="rootText" presStyleLbl="node2" presStyleIdx="0" presStyleCnt="3">
        <dgm:presLayoutVars>
          <dgm:chPref val="3"/>
        </dgm:presLayoutVars>
      </dgm:prSet>
      <dgm:spPr/>
      <dgm:t>
        <a:bodyPr/>
        <a:lstStyle/>
        <a:p>
          <a:endParaRPr lang="ru-RU"/>
        </a:p>
      </dgm:t>
    </dgm:pt>
    <dgm:pt modelId="{AE596677-5C79-4C31-8D3E-987C3B4E529E}" type="pres">
      <dgm:prSet presAssocID="{EE973F8F-A070-4F2C-A5B3-BDCF191E2C38}" presName="rootConnector" presStyleLbl="node2" presStyleIdx="0" presStyleCnt="3"/>
      <dgm:spPr/>
      <dgm:t>
        <a:bodyPr/>
        <a:lstStyle/>
        <a:p>
          <a:endParaRPr lang="ru-RU"/>
        </a:p>
      </dgm:t>
    </dgm:pt>
    <dgm:pt modelId="{2A2481E4-02ED-4775-9083-BFF39D5630FA}" type="pres">
      <dgm:prSet presAssocID="{EE973F8F-A070-4F2C-A5B3-BDCF191E2C38}" presName="hierChild4" presStyleCnt="0"/>
      <dgm:spPr/>
    </dgm:pt>
    <dgm:pt modelId="{5F2FC183-56A8-4069-9074-650B66A342DA}" type="pres">
      <dgm:prSet presAssocID="{EE973F8F-A070-4F2C-A5B3-BDCF191E2C38}" presName="hierChild5" presStyleCnt="0"/>
      <dgm:spPr/>
    </dgm:pt>
    <dgm:pt modelId="{BB49AED0-0638-423D-B2C7-5E658C63F7B1}" type="pres">
      <dgm:prSet presAssocID="{55A61AE5-1785-4307-974F-8F76C32338D8}" presName="Name50" presStyleLbl="parChTrans1D2" presStyleIdx="1" presStyleCnt="3"/>
      <dgm:spPr/>
      <dgm:t>
        <a:bodyPr/>
        <a:lstStyle/>
        <a:p>
          <a:endParaRPr lang="ru-RU"/>
        </a:p>
      </dgm:t>
    </dgm:pt>
    <dgm:pt modelId="{1832C4A4-41FD-4D2C-BAA5-F693EFA03DAB}" type="pres">
      <dgm:prSet presAssocID="{CCC16530-B13C-4530-8AAA-17198BB669E6}" presName="hierRoot2" presStyleCnt="0">
        <dgm:presLayoutVars>
          <dgm:hierBranch/>
        </dgm:presLayoutVars>
      </dgm:prSet>
      <dgm:spPr/>
    </dgm:pt>
    <dgm:pt modelId="{8D8C41B7-9AD0-460E-A69E-B5003DD2D2D7}" type="pres">
      <dgm:prSet presAssocID="{CCC16530-B13C-4530-8AAA-17198BB669E6}" presName="rootComposite" presStyleCnt="0"/>
      <dgm:spPr/>
    </dgm:pt>
    <dgm:pt modelId="{478F1BFC-D6FF-47B4-A55C-CACEEE9FBDA6}" type="pres">
      <dgm:prSet presAssocID="{CCC16530-B13C-4530-8AAA-17198BB669E6}" presName="rootText" presStyleLbl="node2" presStyleIdx="1" presStyleCnt="3">
        <dgm:presLayoutVars>
          <dgm:chPref val="3"/>
        </dgm:presLayoutVars>
      </dgm:prSet>
      <dgm:spPr/>
      <dgm:t>
        <a:bodyPr/>
        <a:lstStyle/>
        <a:p>
          <a:endParaRPr lang="ru-RU"/>
        </a:p>
      </dgm:t>
    </dgm:pt>
    <dgm:pt modelId="{8137CB39-D9CA-4CF5-AD4E-73EB64B7207A}" type="pres">
      <dgm:prSet presAssocID="{CCC16530-B13C-4530-8AAA-17198BB669E6}" presName="rootConnector" presStyleLbl="node2" presStyleIdx="1" presStyleCnt="3"/>
      <dgm:spPr/>
      <dgm:t>
        <a:bodyPr/>
        <a:lstStyle/>
        <a:p>
          <a:endParaRPr lang="ru-RU"/>
        </a:p>
      </dgm:t>
    </dgm:pt>
    <dgm:pt modelId="{2703AB56-DBC6-4CEA-9588-FBAEBFA02853}" type="pres">
      <dgm:prSet presAssocID="{CCC16530-B13C-4530-8AAA-17198BB669E6}" presName="hierChild4" presStyleCnt="0"/>
      <dgm:spPr/>
    </dgm:pt>
    <dgm:pt modelId="{FBC380C2-E3D8-49B0-8C9F-ACA0DF54B07D}" type="pres">
      <dgm:prSet presAssocID="{CCC16530-B13C-4530-8AAA-17198BB669E6}" presName="hierChild5" presStyleCnt="0"/>
      <dgm:spPr/>
    </dgm:pt>
    <dgm:pt modelId="{0122AC59-4557-4186-9D75-8658ED5C64B6}" type="pres">
      <dgm:prSet presAssocID="{8A9D5953-5E54-4D92-9654-602AF0104A1B}" presName="Name50" presStyleLbl="parChTrans1D2" presStyleIdx="2" presStyleCnt="3"/>
      <dgm:spPr/>
      <dgm:t>
        <a:bodyPr/>
        <a:lstStyle/>
        <a:p>
          <a:endParaRPr lang="ru-RU"/>
        </a:p>
      </dgm:t>
    </dgm:pt>
    <dgm:pt modelId="{CFAA0724-2556-4E92-BD3F-5D15CAB5B3F5}" type="pres">
      <dgm:prSet presAssocID="{92685272-CBF7-474A-BCE1-B1CFCF5D850D}" presName="hierRoot2" presStyleCnt="0">
        <dgm:presLayoutVars>
          <dgm:hierBranch/>
        </dgm:presLayoutVars>
      </dgm:prSet>
      <dgm:spPr/>
    </dgm:pt>
    <dgm:pt modelId="{38F84A78-04CB-4613-B37B-61B4AED08F1E}" type="pres">
      <dgm:prSet presAssocID="{92685272-CBF7-474A-BCE1-B1CFCF5D850D}" presName="rootComposite" presStyleCnt="0"/>
      <dgm:spPr/>
    </dgm:pt>
    <dgm:pt modelId="{FA1A0B72-981E-4A9E-A12B-99E6BD4C2F53}" type="pres">
      <dgm:prSet presAssocID="{92685272-CBF7-474A-BCE1-B1CFCF5D850D}" presName="rootText" presStyleLbl="node2" presStyleIdx="2" presStyleCnt="3">
        <dgm:presLayoutVars>
          <dgm:chPref val="3"/>
        </dgm:presLayoutVars>
      </dgm:prSet>
      <dgm:spPr/>
      <dgm:t>
        <a:bodyPr/>
        <a:lstStyle/>
        <a:p>
          <a:endParaRPr lang="ru-RU"/>
        </a:p>
      </dgm:t>
    </dgm:pt>
    <dgm:pt modelId="{F4170B47-F398-41F3-BBBE-4A2364BA45D7}" type="pres">
      <dgm:prSet presAssocID="{92685272-CBF7-474A-BCE1-B1CFCF5D850D}" presName="rootConnector" presStyleLbl="node2" presStyleIdx="2" presStyleCnt="3"/>
      <dgm:spPr/>
      <dgm:t>
        <a:bodyPr/>
        <a:lstStyle/>
        <a:p>
          <a:endParaRPr lang="ru-RU"/>
        </a:p>
      </dgm:t>
    </dgm:pt>
    <dgm:pt modelId="{472BA2DB-7261-498D-B43B-5873B4D620E0}" type="pres">
      <dgm:prSet presAssocID="{92685272-CBF7-474A-BCE1-B1CFCF5D850D}" presName="hierChild4" presStyleCnt="0"/>
      <dgm:spPr/>
    </dgm:pt>
    <dgm:pt modelId="{86FF494F-7753-4A51-B484-D094509E5778}" type="pres">
      <dgm:prSet presAssocID="{92685272-CBF7-474A-BCE1-B1CFCF5D850D}" presName="hierChild5" presStyleCnt="0"/>
      <dgm:spPr/>
    </dgm:pt>
    <dgm:pt modelId="{6DDB0334-D541-4D2C-95EE-9F2D340BFE93}" type="pres">
      <dgm:prSet presAssocID="{7049C4D2-1DC1-40E9-AC2F-48F66FEA05A0}" presName="hierChild3" presStyleCnt="0"/>
      <dgm:spPr/>
    </dgm:pt>
  </dgm:ptLst>
  <dgm:cxnLst>
    <dgm:cxn modelId="{DBA8F497-0A29-4970-AE77-41681EF93D7B}" type="presOf" srcId="{CCC16530-B13C-4530-8AAA-17198BB669E6}" destId="{478F1BFC-D6FF-47B4-A55C-CACEEE9FBDA6}" srcOrd="0" destOrd="0" presId="urn:microsoft.com/office/officeart/2005/8/layout/orgChart1"/>
    <dgm:cxn modelId="{630FCEC9-0191-4230-B6BC-DBD647EEC992}" srcId="{7049C4D2-1DC1-40E9-AC2F-48F66FEA05A0}" destId="{EE973F8F-A070-4F2C-A5B3-BDCF191E2C38}" srcOrd="0" destOrd="0" parTransId="{7ED0718F-91EA-4C8C-987B-C958A32209C9}" sibTransId="{C346F56E-E00F-4DB2-AF14-ACEA815E3D3B}"/>
    <dgm:cxn modelId="{140C8550-31B1-4644-9089-55612FCF1D01}" type="presOf" srcId="{A9A4DA75-9FC0-4D32-9349-7F80CA6C3AAE}" destId="{5A334C1E-794E-4E30-B9EA-D8D891598053}" srcOrd="0" destOrd="0" presId="urn:microsoft.com/office/officeart/2005/8/layout/orgChart1"/>
    <dgm:cxn modelId="{89419165-9048-4815-969B-12437008AD34}" type="presOf" srcId="{7049C4D2-1DC1-40E9-AC2F-48F66FEA05A0}" destId="{4C8AA88A-DF8E-4C6E-BD9F-96B81A56B01A}" srcOrd="1" destOrd="0" presId="urn:microsoft.com/office/officeart/2005/8/layout/orgChart1"/>
    <dgm:cxn modelId="{43CA6EAE-8DF6-496E-B0F1-2848E848FAB6}" srcId="{7049C4D2-1DC1-40E9-AC2F-48F66FEA05A0}" destId="{92685272-CBF7-474A-BCE1-B1CFCF5D850D}" srcOrd="2" destOrd="0" parTransId="{8A9D5953-5E54-4D92-9654-602AF0104A1B}" sibTransId="{1980FD73-52FE-4E6C-A9AA-8D0B4B3EBF64}"/>
    <dgm:cxn modelId="{6D22F375-0669-4369-AD59-328593ACE837}" type="presOf" srcId="{EE973F8F-A070-4F2C-A5B3-BDCF191E2C38}" destId="{809E814B-0CA0-45DC-B53B-2B0B9A41C87F}" srcOrd="0" destOrd="0" presId="urn:microsoft.com/office/officeart/2005/8/layout/orgChart1"/>
    <dgm:cxn modelId="{A3707F30-04FF-4E8A-BBB4-CCC03BF43A94}" type="presOf" srcId="{7049C4D2-1DC1-40E9-AC2F-48F66FEA05A0}" destId="{20FC6717-4350-4844-8F5C-A86FD31EBEB1}" srcOrd="0" destOrd="0" presId="urn:microsoft.com/office/officeart/2005/8/layout/orgChart1"/>
    <dgm:cxn modelId="{50EA785C-42C7-4C98-B459-C18A492E33A9}" type="presOf" srcId="{EE973F8F-A070-4F2C-A5B3-BDCF191E2C38}" destId="{AE596677-5C79-4C31-8D3E-987C3B4E529E}" srcOrd="1" destOrd="0" presId="urn:microsoft.com/office/officeart/2005/8/layout/orgChart1"/>
    <dgm:cxn modelId="{CA4D02D7-E626-4B7A-B636-D37AFD447FD8}" type="presOf" srcId="{7ED0718F-91EA-4C8C-987B-C958A32209C9}" destId="{B2767F0C-91FA-4B98-93AF-160CD828C3F4}" srcOrd="0" destOrd="0" presId="urn:microsoft.com/office/officeart/2005/8/layout/orgChart1"/>
    <dgm:cxn modelId="{22B41E16-6325-429B-98F4-E63950E04CD2}" type="presOf" srcId="{55A61AE5-1785-4307-974F-8F76C32338D8}" destId="{BB49AED0-0638-423D-B2C7-5E658C63F7B1}" srcOrd="0" destOrd="0" presId="urn:microsoft.com/office/officeart/2005/8/layout/orgChart1"/>
    <dgm:cxn modelId="{DC533B6B-CD8B-466C-9660-474552D8A7BE}" type="presOf" srcId="{92685272-CBF7-474A-BCE1-B1CFCF5D850D}" destId="{F4170B47-F398-41F3-BBBE-4A2364BA45D7}" srcOrd="1" destOrd="0" presId="urn:microsoft.com/office/officeart/2005/8/layout/orgChart1"/>
    <dgm:cxn modelId="{544429F9-822B-436C-87F6-BEFBE15524BC}" type="presOf" srcId="{8A9D5953-5E54-4D92-9654-602AF0104A1B}" destId="{0122AC59-4557-4186-9D75-8658ED5C64B6}" srcOrd="0" destOrd="0" presId="urn:microsoft.com/office/officeart/2005/8/layout/orgChart1"/>
    <dgm:cxn modelId="{34BBDD32-C393-4FDF-9F66-8D028360D9A6}" srcId="{7049C4D2-1DC1-40E9-AC2F-48F66FEA05A0}" destId="{CCC16530-B13C-4530-8AAA-17198BB669E6}" srcOrd="1" destOrd="0" parTransId="{55A61AE5-1785-4307-974F-8F76C32338D8}" sibTransId="{852D1BFA-7796-4C7B-82B5-AC99CDD99872}"/>
    <dgm:cxn modelId="{A8289308-6592-4B07-A92E-E993102F1195}" srcId="{A9A4DA75-9FC0-4D32-9349-7F80CA6C3AAE}" destId="{7049C4D2-1DC1-40E9-AC2F-48F66FEA05A0}" srcOrd="0" destOrd="0" parTransId="{E7DB53F1-963A-469B-9EBC-CC913E01C2D7}" sibTransId="{D91BA290-64A4-4986-A7CB-64AFC0B43327}"/>
    <dgm:cxn modelId="{13490FE6-6C44-4208-A72C-7ED129C01877}" type="presOf" srcId="{CCC16530-B13C-4530-8AAA-17198BB669E6}" destId="{8137CB39-D9CA-4CF5-AD4E-73EB64B7207A}" srcOrd="1" destOrd="0" presId="urn:microsoft.com/office/officeart/2005/8/layout/orgChart1"/>
    <dgm:cxn modelId="{3234449A-470C-491E-B342-D5C3FEBF458B}" type="presOf" srcId="{92685272-CBF7-474A-BCE1-B1CFCF5D850D}" destId="{FA1A0B72-981E-4A9E-A12B-99E6BD4C2F53}" srcOrd="0" destOrd="0" presId="urn:microsoft.com/office/officeart/2005/8/layout/orgChart1"/>
    <dgm:cxn modelId="{F7BF976E-D8EA-4B16-BFC6-EF9AFBA2BE1A}" type="presParOf" srcId="{5A334C1E-794E-4E30-B9EA-D8D891598053}" destId="{67B1EA0D-E90C-497B-A49E-F0AEC7896CB3}" srcOrd="0" destOrd="0" presId="urn:microsoft.com/office/officeart/2005/8/layout/orgChart1"/>
    <dgm:cxn modelId="{8301A1C0-0D2B-4991-A9AB-96A600B3A756}" type="presParOf" srcId="{67B1EA0D-E90C-497B-A49E-F0AEC7896CB3}" destId="{77884074-A4C1-43C6-BA02-9B4AF6AE9CD7}" srcOrd="0" destOrd="0" presId="urn:microsoft.com/office/officeart/2005/8/layout/orgChart1"/>
    <dgm:cxn modelId="{E96DCB73-EE08-41EB-A7F9-CB7173C78A18}" type="presParOf" srcId="{77884074-A4C1-43C6-BA02-9B4AF6AE9CD7}" destId="{20FC6717-4350-4844-8F5C-A86FD31EBEB1}" srcOrd="0" destOrd="0" presId="urn:microsoft.com/office/officeart/2005/8/layout/orgChart1"/>
    <dgm:cxn modelId="{A6442F06-19DF-457A-A84B-BBE4EA9A2615}" type="presParOf" srcId="{77884074-A4C1-43C6-BA02-9B4AF6AE9CD7}" destId="{4C8AA88A-DF8E-4C6E-BD9F-96B81A56B01A}" srcOrd="1" destOrd="0" presId="urn:microsoft.com/office/officeart/2005/8/layout/orgChart1"/>
    <dgm:cxn modelId="{80AD7F95-D0F5-4D5D-8D72-3944857E4661}" type="presParOf" srcId="{67B1EA0D-E90C-497B-A49E-F0AEC7896CB3}" destId="{462F9FB5-D4A8-4EDD-A160-63D32889E36C}" srcOrd="1" destOrd="0" presId="urn:microsoft.com/office/officeart/2005/8/layout/orgChart1"/>
    <dgm:cxn modelId="{055BE3D0-3C2E-4AF7-9B55-AE19F0E532F8}" type="presParOf" srcId="{462F9FB5-D4A8-4EDD-A160-63D32889E36C}" destId="{B2767F0C-91FA-4B98-93AF-160CD828C3F4}" srcOrd="0" destOrd="0" presId="urn:microsoft.com/office/officeart/2005/8/layout/orgChart1"/>
    <dgm:cxn modelId="{1DEA548D-A25F-4870-9ABD-C16ED6EA67AF}" type="presParOf" srcId="{462F9FB5-D4A8-4EDD-A160-63D32889E36C}" destId="{4F3E1C86-A1DE-4510-BA82-5E0E3966F8B7}" srcOrd="1" destOrd="0" presId="urn:microsoft.com/office/officeart/2005/8/layout/orgChart1"/>
    <dgm:cxn modelId="{DAE3C3B0-CAFF-44C7-A4FF-623276B947A9}" type="presParOf" srcId="{4F3E1C86-A1DE-4510-BA82-5E0E3966F8B7}" destId="{BDA470A4-3CCD-4BE9-870E-DBB7E91D4505}" srcOrd="0" destOrd="0" presId="urn:microsoft.com/office/officeart/2005/8/layout/orgChart1"/>
    <dgm:cxn modelId="{F700A392-11B7-41D7-A6CE-A8ED38003648}" type="presParOf" srcId="{BDA470A4-3CCD-4BE9-870E-DBB7E91D4505}" destId="{809E814B-0CA0-45DC-B53B-2B0B9A41C87F}" srcOrd="0" destOrd="0" presId="urn:microsoft.com/office/officeart/2005/8/layout/orgChart1"/>
    <dgm:cxn modelId="{68645F90-A9D4-4C26-914A-E3C79E4070A3}" type="presParOf" srcId="{BDA470A4-3CCD-4BE9-870E-DBB7E91D4505}" destId="{AE596677-5C79-4C31-8D3E-987C3B4E529E}" srcOrd="1" destOrd="0" presId="urn:microsoft.com/office/officeart/2005/8/layout/orgChart1"/>
    <dgm:cxn modelId="{1E3732FE-64D4-498E-A580-0EC8A226C2DA}" type="presParOf" srcId="{4F3E1C86-A1DE-4510-BA82-5E0E3966F8B7}" destId="{2A2481E4-02ED-4775-9083-BFF39D5630FA}" srcOrd="1" destOrd="0" presId="urn:microsoft.com/office/officeart/2005/8/layout/orgChart1"/>
    <dgm:cxn modelId="{631A3389-3235-447D-8FEB-53BA861FFE32}" type="presParOf" srcId="{4F3E1C86-A1DE-4510-BA82-5E0E3966F8B7}" destId="{5F2FC183-56A8-4069-9074-650B66A342DA}" srcOrd="2" destOrd="0" presId="urn:microsoft.com/office/officeart/2005/8/layout/orgChart1"/>
    <dgm:cxn modelId="{68D5E666-0E58-4CAA-9C30-0A9C48D38F8A}" type="presParOf" srcId="{462F9FB5-D4A8-4EDD-A160-63D32889E36C}" destId="{BB49AED0-0638-423D-B2C7-5E658C63F7B1}" srcOrd="2" destOrd="0" presId="urn:microsoft.com/office/officeart/2005/8/layout/orgChart1"/>
    <dgm:cxn modelId="{494CD479-08EA-4A6E-BE1B-06887C94806A}" type="presParOf" srcId="{462F9FB5-D4A8-4EDD-A160-63D32889E36C}" destId="{1832C4A4-41FD-4D2C-BAA5-F693EFA03DAB}" srcOrd="3" destOrd="0" presId="urn:microsoft.com/office/officeart/2005/8/layout/orgChart1"/>
    <dgm:cxn modelId="{4A44B27F-8A6B-4CDB-96EE-601C30DEE750}" type="presParOf" srcId="{1832C4A4-41FD-4D2C-BAA5-F693EFA03DAB}" destId="{8D8C41B7-9AD0-460E-A69E-B5003DD2D2D7}" srcOrd="0" destOrd="0" presId="urn:microsoft.com/office/officeart/2005/8/layout/orgChart1"/>
    <dgm:cxn modelId="{55EA45BB-6E5C-4F0C-9274-4BD441D678E9}" type="presParOf" srcId="{8D8C41B7-9AD0-460E-A69E-B5003DD2D2D7}" destId="{478F1BFC-D6FF-47B4-A55C-CACEEE9FBDA6}" srcOrd="0" destOrd="0" presId="urn:microsoft.com/office/officeart/2005/8/layout/orgChart1"/>
    <dgm:cxn modelId="{EA8A65CA-896C-41AA-9A19-4940B0E1C040}" type="presParOf" srcId="{8D8C41B7-9AD0-460E-A69E-B5003DD2D2D7}" destId="{8137CB39-D9CA-4CF5-AD4E-73EB64B7207A}" srcOrd="1" destOrd="0" presId="urn:microsoft.com/office/officeart/2005/8/layout/orgChart1"/>
    <dgm:cxn modelId="{FA6D6325-97E5-4B61-B547-A6B2AA6E1D27}" type="presParOf" srcId="{1832C4A4-41FD-4D2C-BAA5-F693EFA03DAB}" destId="{2703AB56-DBC6-4CEA-9588-FBAEBFA02853}" srcOrd="1" destOrd="0" presId="urn:microsoft.com/office/officeart/2005/8/layout/orgChart1"/>
    <dgm:cxn modelId="{350DC918-8355-43E3-864F-613913099688}" type="presParOf" srcId="{1832C4A4-41FD-4D2C-BAA5-F693EFA03DAB}" destId="{FBC380C2-E3D8-49B0-8C9F-ACA0DF54B07D}" srcOrd="2" destOrd="0" presId="urn:microsoft.com/office/officeart/2005/8/layout/orgChart1"/>
    <dgm:cxn modelId="{7CDFCDE3-071E-4204-A656-5ED9A75C2424}" type="presParOf" srcId="{462F9FB5-D4A8-4EDD-A160-63D32889E36C}" destId="{0122AC59-4557-4186-9D75-8658ED5C64B6}" srcOrd="4" destOrd="0" presId="urn:microsoft.com/office/officeart/2005/8/layout/orgChart1"/>
    <dgm:cxn modelId="{4D4FD3F7-6F34-4895-A1B1-DB1F9A1E4622}" type="presParOf" srcId="{462F9FB5-D4A8-4EDD-A160-63D32889E36C}" destId="{CFAA0724-2556-4E92-BD3F-5D15CAB5B3F5}" srcOrd="5" destOrd="0" presId="urn:microsoft.com/office/officeart/2005/8/layout/orgChart1"/>
    <dgm:cxn modelId="{8478DB70-F06C-4CA1-BFC1-F2B942946E94}" type="presParOf" srcId="{CFAA0724-2556-4E92-BD3F-5D15CAB5B3F5}" destId="{38F84A78-04CB-4613-B37B-61B4AED08F1E}" srcOrd="0" destOrd="0" presId="urn:microsoft.com/office/officeart/2005/8/layout/orgChart1"/>
    <dgm:cxn modelId="{AD4935EF-CC68-443B-80EF-B3BB52AE2589}" type="presParOf" srcId="{38F84A78-04CB-4613-B37B-61B4AED08F1E}" destId="{FA1A0B72-981E-4A9E-A12B-99E6BD4C2F53}" srcOrd="0" destOrd="0" presId="urn:microsoft.com/office/officeart/2005/8/layout/orgChart1"/>
    <dgm:cxn modelId="{88664B55-09BC-406E-BF49-5EEEEA9BF1AD}" type="presParOf" srcId="{38F84A78-04CB-4613-B37B-61B4AED08F1E}" destId="{F4170B47-F398-41F3-BBBE-4A2364BA45D7}" srcOrd="1" destOrd="0" presId="urn:microsoft.com/office/officeart/2005/8/layout/orgChart1"/>
    <dgm:cxn modelId="{3E414CA2-22B5-40F2-B1AD-074FCDB6FB5F}" type="presParOf" srcId="{CFAA0724-2556-4E92-BD3F-5D15CAB5B3F5}" destId="{472BA2DB-7261-498D-B43B-5873B4D620E0}" srcOrd="1" destOrd="0" presId="urn:microsoft.com/office/officeart/2005/8/layout/orgChart1"/>
    <dgm:cxn modelId="{6D277DAF-E3FA-4219-BC4B-185768C8BB2F}" type="presParOf" srcId="{CFAA0724-2556-4E92-BD3F-5D15CAB5B3F5}" destId="{86FF494F-7753-4A51-B484-D094509E5778}" srcOrd="2" destOrd="0" presId="urn:microsoft.com/office/officeart/2005/8/layout/orgChart1"/>
    <dgm:cxn modelId="{1C362F36-2768-4609-BAA1-62AAD706AE63}" type="presParOf" srcId="{67B1EA0D-E90C-497B-A49E-F0AEC7896CB3}" destId="{6DDB0334-D541-4D2C-95EE-9F2D340BFE9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22AC59-4557-4186-9D75-8658ED5C64B6}">
      <dsp:nvSpPr>
        <dsp:cNvPr id="0" name=""/>
        <dsp:cNvSpPr/>
      </dsp:nvSpPr>
      <dsp:spPr>
        <a:xfrm>
          <a:off x="1703494" y="1042850"/>
          <a:ext cx="475019" cy="3905800"/>
        </a:xfrm>
        <a:custGeom>
          <a:avLst/>
          <a:gdLst/>
          <a:ahLst/>
          <a:cxnLst/>
          <a:rect l="0" t="0" r="0" b="0"/>
          <a:pathLst>
            <a:path>
              <a:moveTo>
                <a:pt x="0" y="0"/>
              </a:moveTo>
              <a:lnTo>
                <a:pt x="0" y="3905800"/>
              </a:lnTo>
              <a:lnTo>
                <a:pt x="475019" y="3905800"/>
              </a:lnTo>
            </a:path>
          </a:pathLst>
        </a:custGeom>
        <a:noFill/>
        <a:ln w="2540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B49AED0-0638-423D-B2C7-5E658C63F7B1}">
      <dsp:nvSpPr>
        <dsp:cNvPr id="0" name=""/>
        <dsp:cNvSpPr/>
      </dsp:nvSpPr>
      <dsp:spPr>
        <a:xfrm>
          <a:off x="1703494" y="1042850"/>
          <a:ext cx="475019" cy="2430737"/>
        </a:xfrm>
        <a:custGeom>
          <a:avLst/>
          <a:gdLst/>
          <a:ahLst/>
          <a:cxnLst/>
          <a:rect l="0" t="0" r="0" b="0"/>
          <a:pathLst>
            <a:path>
              <a:moveTo>
                <a:pt x="0" y="0"/>
              </a:moveTo>
              <a:lnTo>
                <a:pt x="0" y="2430737"/>
              </a:lnTo>
              <a:lnTo>
                <a:pt x="475019" y="2430737"/>
              </a:lnTo>
            </a:path>
          </a:pathLst>
        </a:custGeom>
        <a:noFill/>
        <a:ln w="2540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2767F0C-91FA-4B98-93AF-160CD828C3F4}">
      <dsp:nvSpPr>
        <dsp:cNvPr id="0" name=""/>
        <dsp:cNvSpPr/>
      </dsp:nvSpPr>
      <dsp:spPr>
        <a:xfrm>
          <a:off x="1703494" y="1042850"/>
          <a:ext cx="475019" cy="955674"/>
        </a:xfrm>
        <a:custGeom>
          <a:avLst/>
          <a:gdLst/>
          <a:ahLst/>
          <a:cxnLst/>
          <a:rect l="0" t="0" r="0" b="0"/>
          <a:pathLst>
            <a:path>
              <a:moveTo>
                <a:pt x="0" y="0"/>
              </a:moveTo>
              <a:lnTo>
                <a:pt x="0" y="955674"/>
              </a:lnTo>
              <a:lnTo>
                <a:pt x="475019" y="955674"/>
              </a:lnTo>
            </a:path>
          </a:pathLst>
        </a:custGeom>
        <a:noFill/>
        <a:ln w="2540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0FC6717-4350-4844-8F5C-A86FD31EBEB1}">
      <dsp:nvSpPr>
        <dsp:cNvPr id="0" name=""/>
        <dsp:cNvSpPr/>
      </dsp:nvSpPr>
      <dsp:spPr>
        <a:xfrm>
          <a:off x="1386815" y="4073"/>
          <a:ext cx="3166793" cy="1038776"/>
        </a:xfrm>
        <a:prstGeom prst="rect">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1" i="1" u="none" strike="noStrike" kern="1200" cap="none" normalizeH="0" baseline="0" dirty="0" smtClean="0">
              <a:ln>
                <a:noFill/>
              </a:ln>
              <a:solidFill>
                <a:schemeClr val="tx1"/>
              </a:solidFill>
              <a:effectLst>
                <a:outerShdw blurRad="38100" dist="38100" dir="2700000" algn="tl">
                  <a:srgbClr val="FFFFFF"/>
                </a:outerShdw>
              </a:effectLst>
              <a:cs typeface="Arial" charset="0"/>
            </a:rPr>
            <a:t>Острый пиелонефрит</a:t>
          </a:r>
        </a:p>
      </dsp:txBody>
      <dsp:txXfrm>
        <a:off x="1386815" y="4073"/>
        <a:ext cx="3166793" cy="1038776"/>
      </dsp:txXfrm>
    </dsp:sp>
    <dsp:sp modelId="{809E814B-0CA0-45DC-B53B-2B0B9A41C87F}">
      <dsp:nvSpPr>
        <dsp:cNvPr id="0" name=""/>
        <dsp:cNvSpPr/>
      </dsp:nvSpPr>
      <dsp:spPr>
        <a:xfrm>
          <a:off x="2178514" y="1479136"/>
          <a:ext cx="2077553" cy="1038776"/>
        </a:xfrm>
        <a:prstGeom prst="rect">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1" i="1" u="none" strike="noStrike" kern="1200" cap="none" normalizeH="0" baseline="0" smtClean="0">
              <a:ln>
                <a:noFill/>
              </a:ln>
              <a:solidFill>
                <a:schemeClr val="tx1"/>
              </a:solidFill>
              <a:effectLst>
                <a:outerShdw blurRad="38100" dist="38100" dir="2700000" algn="tl">
                  <a:srgbClr val="FFFFFF"/>
                </a:outerShdw>
              </a:effectLst>
              <a:cs typeface="Arial" charset="0"/>
            </a:rPr>
            <a:t>Дренирование мочевых путей</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1" i="1" u="none" strike="noStrike" kern="1200" cap="none" normalizeH="0" baseline="0" smtClean="0">
              <a:ln>
                <a:noFill/>
              </a:ln>
              <a:solidFill>
                <a:schemeClr val="tx1"/>
              </a:solidFill>
              <a:effectLst>
                <a:outerShdw blurRad="38100" dist="38100" dir="2700000" algn="tl">
                  <a:srgbClr val="FFFFFF"/>
                </a:outerShdw>
              </a:effectLst>
              <a:cs typeface="Arial" charset="0"/>
            </a:rPr>
            <a:t> и гнойных образований</a:t>
          </a:r>
        </a:p>
      </dsp:txBody>
      <dsp:txXfrm>
        <a:off x="2178514" y="1479136"/>
        <a:ext cx="2077553" cy="1038776"/>
      </dsp:txXfrm>
    </dsp:sp>
    <dsp:sp modelId="{478F1BFC-D6FF-47B4-A55C-CACEEE9FBDA6}">
      <dsp:nvSpPr>
        <dsp:cNvPr id="0" name=""/>
        <dsp:cNvSpPr/>
      </dsp:nvSpPr>
      <dsp:spPr>
        <a:xfrm>
          <a:off x="2178514" y="2954199"/>
          <a:ext cx="2077553" cy="1038776"/>
        </a:xfrm>
        <a:prstGeom prst="rect">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1" i="1" u="none" strike="noStrike" kern="1200" cap="none" normalizeH="0" baseline="0" smtClean="0">
              <a:ln>
                <a:noFill/>
              </a:ln>
              <a:solidFill>
                <a:srgbClr val="FF0000"/>
              </a:solidFill>
              <a:effectLst>
                <a:outerShdw blurRad="38100" dist="38100" dir="2700000" algn="tl">
                  <a:srgbClr val="000000"/>
                </a:outerShdw>
              </a:effectLst>
              <a:cs typeface="Arial" charset="0"/>
            </a:rPr>
            <a:t>Медикаментозная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1" i="1" u="none" strike="noStrike" kern="1200" cap="none" normalizeH="0" baseline="0" smtClean="0">
              <a:ln>
                <a:noFill/>
              </a:ln>
              <a:solidFill>
                <a:srgbClr val="FF0000"/>
              </a:solidFill>
              <a:effectLst>
                <a:outerShdw blurRad="38100" dist="38100" dir="2700000" algn="tl">
                  <a:srgbClr val="000000"/>
                </a:outerShdw>
              </a:effectLst>
              <a:cs typeface="Arial" charset="0"/>
            </a:rPr>
            <a:t>(</a:t>
          </a:r>
          <a:r>
            <a:rPr kumimoji="0" lang="ru-RU" altLang="ru-RU" sz="1600" b="1" i="1" u="sng" strike="noStrike" kern="1200" cap="none" normalizeH="0" baseline="0" smtClean="0">
              <a:ln>
                <a:noFill/>
              </a:ln>
              <a:solidFill>
                <a:srgbClr val="FF0000"/>
              </a:solidFill>
              <a:effectLst>
                <a:outerShdw blurRad="38100" dist="38100" dir="2700000" algn="tl">
                  <a:srgbClr val="000000"/>
                </a:outerShdw>
              </a:effectLst>
              <a:cs typeface="Arial" charset="0"/>
            </a:rPr>
            <a:t>антибактериальная</a:t>
          </a:r>
          <a:r>
            <a:rPr kumimoji="0" lang="ru-RU" altLang="ru-RU" sz="1600" b="1" i="1" u="none" strike="noStrike" kern="1200" cap="none" normalizeH="0" baseline="0" smtClean="0">
              <a:ln>
                <a:noFill/>
              </a:ln>
              <a:solidFill>
                <a:srgbClr val="FF0000"/>
              </a:solidFill>
              <a:effectLst>
                <a:outerShdw blurRad="38100" dist="38100" dir="2700000" algn="tl">
                  <a:srgbClr val="000000"/>
                </a:outerShdw>
              </a:effectLst>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1" i="1" u="none" strike="noStrike" kern="1200" cap="none" normalizeH="0" baseline="0" smtClean="0">
              <a:ln>
                <a:noFill/>
              </a:ln>
              <a:solidFill>
                <a:srgbClr val="FF0000"/>
              </a:solidFill>
              <a:effectLst>
                <a:outerShdw blurRad="38100" dist="38100" dir="2700000" algn="tl">
                  <a:srgbClr val="000000"/>
                </a:outerShdw>
              </a:effectLst>
              <a:cs typeface="Arial" charset="0"/>
            </a:rPr>
            <a:t>терапия</a:t>
          </a:r>
        </a:p>
      </dsp:txBody>
      <dsp:txXfrm>
        <a:off x="2178514" y="2954199"/>
        <a:ext cx="2077553" cy="1038776"/>
      </dsp:txXfrm>
    </dsp:sp>
    <dsp:sp modelId="{FA1A0B72-981E-4A9E-A12B-99E6BD4C2F53}">
      <dsp:nvSpPr>
        <dsp:cNvPr id="0" name=""/>
        <dsp:cNvSpPr/>
      </dsp:nvSpPr>
      <dsp:spPr>
        <a:xfrm>
          <a:off x="2178514" y="4429262"/>
          <a:ext cx="2077553" cy="1038776"/>
        </a:xfrm>
        <a:prstGeom prst="rect">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1" i="1" u="none" strike="noStrike" kern="1200" cap="none" normalizeH="0" baseline="0" smtClean="0">
              <a:ln>
                <a:noFill/>
              </a:ln>
              <a:solidFill>
                <a:schemeClr val="tx1"/>
              </a:solidFill>
              <a:effectLst>
                <a:outerShdw blurRad="38100" dist="38100" dir="2700000" algn="tl">
                  <a:srgbClr val="FFFFFF"/>
                </a:outerShdw>
              </a:effectLst>
              <a:cs typeface="Arial" charset="0"/>
            </a:rPr>
            <a:t>Методы детоксикации</a:t>
          </a:r>
        </a:p>
      </dsp:txBody>
      <dsp:txXfrm>
        <a:off x="2178514" y="4429262"/>
        <a:ext cx="2077553" cy="103877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617DE7-F056-4EF6-B824-1843FE6561FD}" type="datetimeFigureOut">
              <a:rPr lang="ru-RU" smtClean="0"/>
              <a:pPr/>
              <a:t>06.04.2020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0D803D-3517-4BB3-A15B-52D3EAC22FA2}" type="slidenum">
              <a:rPr lang="ru-RU" smtClean="0"/>
              <a:pPr/>
              <a:t>‹#›</a:t>
            </a:fld>
            <a:endParaRPr lang="ru-RU"/>
          </a:p>
        </p:txBody>
      </p:sp>
    </p:spTree>
    <p:extLst>
      <p:ext uri="{BB962C8B-B14F-4D97-AF65-F5344CB8AC3E}">
        <p14:creationId xmlns:p14="http://schemas.microsoft.com/office/powerpoint/2010/main" val="2128424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Образ слайда 1"/>
          <p:cNvSpPr>
            <a:spLocks noGrp="1" noRot="1" noChangeAspect="1" noTextEdit="1"/>
          </p:cNvSpPr>
          <p:nvPr>
            <p:ph type="sldImg"/>
          </p:nvPr>
        </p:nvSpPr>
        <p:spPr>
          <a:ln/>
        </p:spPr>
      </p:sp>
      <p:sp>
        <p:nvSpPr>
          <p:cNvPr id="56323" name="Заметки 2"/>
          <p:cNvSpPr>
            <a:spLocks noGrp="1"/>
          </p:cNvSpPr>
          <p:nvPr>
            <p:ph type="body" idx="1"/>
          </p:nvPr>
        </p:nvSpPr>
        <p:spPr>
          <a:noFill/>
          <a:ln/>
        </p:spPr>
        <p:txBody>
          <a:bodyPr/>
          <a:lstStyle/>
          <a:p>
            <a:endParaRPr lang="ru-RU" smtClean="0"/>
          </a:p>
        </p:txBody>
      </p:sp>
      <p:sp>
        <p:nvSpPr>
          <p:cNvPr id="56324" name="Номер слайда 3"/>
          <p:cNvSpPr>
            <a:spLocks noGrp="1"/>
          </p:cNvSpPr>
          <p:nvPr>
            <p:ph type="sldNum" sz="quarter" idx="5"/>
          </p:nvPr>
        </p:nvSpPr>
        <p:spPr>
          <a:noFill/>
        </p:spPr>
        <p:txBody>
          <a:bodyPr/>
          <a:lstStyle/>
          <a:p>
            <a:fld id="{F3E42EFF-22CA-41D2-81E9-5789F78244EF}" type="slidenum">
              <a:rPr lang="ru-RU" smtClean="0"/>
              <a:pPr/>
              <a:t>1</a:t>
            </a:fld>
            <a:endParaRPr lang="ru-RU"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Образ слайда 1"/>
          <p:cNvSpPr>
            <a:spLocks noGrp="1" noRot="1" noChangeAspect="1" noTextEdit="1"/>
          </p:cNvSpPr>
          <p:nvPr>
            <p:ph type="sldImg"/>
          </p:nvPr>
        </p:nvSpPr>
        <p:spPr bwMode="auto">
          <a:noFill/>
          <a:ln>
            <a:solidFill>
              <a:srgbClr val="000000"/>
            </a:solidFill>
            <a:miter lim="800000"/>
            <a:headEnd/>
            <a:tailEnd/>
          </a:ln>
        </p:spPr>
      </p:sp>
      <p:sp>
        <p:nvSpPr>
          <p:cNvPr id="45059" name="Заметки 2"/>
          <p:cNvSpPr>
            <a:spLocks noGrp="1"/>
          </p:cNvSpPr>
          <p:nvPr>
            <p:ph type="body" idx="1"/>
          </p:nvPr>
        </p:nvSpPr>
        <p:spPr bwMode="auto">
          <a:noFill/>
        </p:spPr>
        <p:txBody>
          <a:bodyPr wrap="square" numCol="1" anchor="t" anchorCtr="0" compatLnSpc="1">
            <a:prstTxWarp prst="textNoShape">
              <a:avLst/>
            </a:prstTxWarp>
          </a:bodyPr>
          <a:lstStyle/>
          <a:p>
            <a:r>
              <a:rPr lang="ru-RU" smtClean="0"/>
              <a:t>Проблема лечения больных с ОИМП остается до настоящего времени актуальной и нерешенной. </a:t>
            </a:r>
          </a:p>
          <a:p>
            <a:endParaRPr lang="ru-RU" smtClean="0"/>
          </a:p>
          <a:p>
            <a:endParaRPr lang="ru-RU" smtClean="0"/>
          </a:p>
        </p:txBody>
      </p:sp>
      <p:sp>
        <p:nvSpPr>
          <p:cNvPr id="45060"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45A2FCF-6A25-4EAA-9A13-DD4E7297A1DF}" type="slidenum">
              <a:rPr lang="ru-RU" smtClean="0">
                <a:latin typeface="Arial" charset="0"/>
              </a:rPr>
              <a:pPr/>
              <a:t>22</a:t>
            </a:fld>
            <a:endParaRPr lang="ru-RU" smtClean="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Образ слайда 1"/>
          <p:cNvSpPr>
            <a:spLocks noGrp="1" noRot="1" noChangeAspect="1" noTextEdit="1"/>
          </p:cNvSpPr>
          <p:nvPr>
            <p:ph type="sldImg"/>
          </p:nvPr>
        </p:nvSpPr>
        <p:spPr bwMode="auto">
          <a:noFill/>
          <a:ln>
            <a:solidFill>
              <a:srgbClr val="000000"/>
            </a:solidFill>
            <a:miter lim="800000"/>
            <a:headEnd/>
            <a:tailEnd/>
          </a:ln>
        </p:spPr>
      </p:sp>
      <p:sp>
        <p:nvSpPr>
          <p:cNvPr id="46083" name="Заметки 2"/>
          <p:cNvSpPr>
            <a:spLocks noGrp="1"/>
          </p:cNvSpPr>
          <p:nvPr>
            <p:ph type="body" idx="1"/>
          </p:nvPr>
        </p:nvSpPr>
        <p:spPr bwMode="auto">
          <a:noFill/>
        </p:spPr>
        <p:txBody>
          <a:bodyPr wrap="square" numCol="1" anchor="t" anchorCtr="0" compatLnSpc="1">
            <a:prstTxWarp prst="textNoShape">
              <a:avLst/>
            </a:prstTxWarp>
          </a:bodyPr>
          <a:lstStyle/>
          <a:p>
            <a:r>
              <a:rPr lang="ru-RU" smtClean="0"/>
              <a:t>Каковы же основные принципы и положения?</a:t>
            </a:r>
          </a:p>
        </p:txBody>
      </p:sp>
      <p:sp>
        <p:nvSpPr>
          <p:cNvPr id="4608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D6BD41C-867E-43E5-8959-495F2F0FB6BF}" type="slidenum">
              <a:rPr lang="ru-RU" smtClean="0">
                <a:latin typeface="Arial" charset="0"/>
              </a:rPr>
              <a:pPr/>
              <a:t>24</a:t>
            </a:fld>
            <a:endParaRPr lang="ru-RU" smtClean="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Образ слайда 1"/>
          <p:cNvSpPr>
            <a:spLocks noGrp="1" noRot="1" noChangeAspect="1" noTextEdit="1"/>
          </p:cNvSpPr>
          <p:nvPr>
            <p:ph type="sldImg"/>
          </p:nvPr>
        </p:nvSpPr>
        <p:spPr bwMode="auto">
          <a:noFill/>
          <a:ln>
            <a:solidFill>
              <a:srgbClr val="000000"/>
            </a:solidFill>
            <a:miter lim="800000"/>
            <a:headEnd/>
            <a:tailEnd/>
          </a:ln>
        </p:spPr>
      </p:sp>
      <p:sp>
        <p:nvSpPr>
          <p:cNvPr id="47107" name="Заметки 2"/>
          <p:cNvSpPr>
            <a:spLocks noGrp="1"/>
          </p:cNvSpPr>
          <p:nvPr>
            <p:ph type="body" idx="1"/>
          </p:nvPr>
        </p:nvSpPr>
        <p:spPr bwMode="auto">
          <a:noFill/>
        </p:spPr>
        <p:txBody>
          <a:bodyPr wrap="square" numCol="1" anchor="t" anchorCtr="0" compatLnSpc="1">
            <a:prstTxWarp prst="textNoShape">
              <a:avLst/>
            </a:prstTxWarp>
          </a:bodyPr>
          <a:lstStyle/>
          <a:p>
            <a:r>
              <a:rPr lang="ru-RU" smtClean="0"/>
              <a:t>Лечение ОГП базируется на комплексном подходе </a:t>
            </a:r>
          </a:p>
        </p:txBody>
      </p:sp>
      <p:sp>
        <p:nvSpPr>
          <p:cNvPr id="47108"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F2DE7AF-3C4B-44CF-8869-9287F34F596B}" type="slidenum">
              <a:rPr lang="ru-RU" smtClean="0">
                <a:latin typeface="Arial" charset="0"/>
              </a:rPr>
              <a:pPr/>
              <a:t>32</a:t>
            </a:fld>
            <a:endParaRPr lang="ru-RU" smtClean="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Образ слайда 1"/>
          <p:cNvSpPr>
            <a:spLocks noGrp="1" noRot="1" noChangeAspect="1" noTextEdit="1"/>
          </p:cNvSpPr>
          <p:nvPr>
            <p:ph type="sldImg"/>
          </p:nvPr>
        </p:nvSpPr>
        <p:spPr bwMode="auto">
          <a:noFill/>
          <a:ln>
            <a:solidFill>
              <a:srgbClr val="000000"/>
            </a:solidFill>
            <a:miter lim="800000"/>
            <a:headEnd/>
            <a:tailEnd/>
          </a:ln>
        </p:spPr>
      </p:sp>
      <p:sp>
        <p:nvSpPr>
          <p:cNvPr id="50179" name="Заметки 2"/>
          <p:cNvSpPr>
            <a:spLocks noGrp="1"/>
          </p:cNvSpPr>
          <p:nvPr>
            <p:ph type="body" idx="1"/>
          </p:nvPr>
        </p:nvSpPr>
        <p:spPr bwMode="auto">
          <a:noFill/>
        </p:spPr>
        <p:txBody>
          <a:bodyPr wrap="square" numCol="1" anchor="t" anchorCtr="0" compatLnSpc="1">
            <a:prstTxWarp prst="textNoShape">
              <a:avLst/>
            </a:prstTxWarp>
          </a:bodyPr>
          <a:lstStyle/>
          <a:p>
            <a:r>
              <a:rPr lang="ru-RU" smtClean="0"/>
              <a:t>Нами проведена клиническая апробация метода локальной детоксикации, основанной на применении способа дренирования забрюшинного пространства (ЗБП) дренажными устройствами, функционирующими по принципам разделительных процессов на полупроницаемой мембране. </a:t>
            </a:r>
          </a:p>
        </p:txBody>
      </p:sp>
      <p:sp>
        <p:nvSpPr>
          <p:cNvPr id="50180"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9D00FDA-E3C1-496F-9F97-837109DE2FAF}" type="slidenum">
              <a:rPr lang="ru-RU" smtClean="0">
                <a:latin typeface="Arial" charset="0"/>
              </a:rPr>
              <a:pPr/>
              <a:t>36</a:t>
            </a:fld>
            <a:endParaRPr lang="ru-RU" smtClean="0">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4" name="Номер слайда 3"/>
          <p:cNvSpPr>
            <a:spLocks noGrp="1"/>
          </p:cNvSpPr>
          <p:nvPr>
            <p:ph type="sldNum" sz="quarter" idx="5"/>
          </p:nvPr>
        </p:nvSpPr>
        <p:spPr/>
        <p:txBody>
          <a:bodyPr/>
          <a:lstStyle/>
          <a:p>
            <a:pPr>
              <a:defRPr/>
            </a:pPr>
            <a:fld id="{CF4AF95A-E1EF-4523-9D7B-9F3F13645E5C}" type="slidenum">
              <a:rPr lang="ru-RU"/>
              <a:pPr>
                <a:defRPr/>
              </a:pPr>
              <a:t>69</a:t>
            </a:fld>
            <a:endParaRPr 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Образ слайда 1"/>
          <p:cNvSpPr>
            <a:spLocks noGrp="1" noRot="1" noChangeAspect="1" noTextEdit="1"/>
          </p:cNvSpPr>
          <p:nvPr>
            <p:ph type="sldImg"/>
          </p:nvPr>
        </p:nvSpPr>
        <p:spPr>
          <a:ln/>
        </p:spPr>
      </p:sp>
      <p:sp>
        <p:nvSpPr>
          <p:cNvPr id="132099"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Одной из самых сложных форм МКБ является коралловидный нефролитиаз, который в силу особенностей этиологии и патогенеза, сложности клинического течения, сопровождающегося тяжелыми осложнениями, выделен в отдельную нозологическую группу.  Среди всех урологических заболеваний коралловидный нефролитиаз встречается в 6-7% случаев и, имеет злокачественное течение, склонен к быстрому рецидивированию, и становится частой причиной инвалидизации лиц трудоспособного возраста </a:t>
            </a:r>
          </a:p>
        </p:txBody>
      </p:sp>
      <p:sp>
        <p:nvSpPr>
          <p:cNvPr id="132100"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B378009-2D9D-43B1-9C5A-013F3E80D24D}" type="slidenum">
              <a:rPr lang="ru-RU" altLang="ru-RU" smtClean="0"/>
              <a:pPr eaLnBrk="1" hangingPunct="1">
                <a:spcBef>
                  <a:spcPct val="0"/>
                </a:spcBef>
              </a:pPr>
              <a:t>75</a:t>
            </a:fld>
            <a:endParaRPr lang="ru-RU" altLang="ru-RU"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00D803D-3517-4BB3-A15B-52D3EAC22FA2}" type="slidenum">
              <a:rPr lang="ru-RU" smtClean="0"/>
              <a:pPr/>
              <a:t>77</a:t>
            </a:fld>
            <a:endParaRPr lang="ru-RU"/>
          </a:p>
        </p:txBody>
      </p:sp>
    </p:spTree>
    <p:extLst>
      <p:ext uri="{BB962C8B-B14F-4D97-AF65-F5344CB8AC3E}">
        <p14:creationId xmlns:p14="http://schemas.microsoft.com/office/powerpoint/2010/main" val="42139251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ru-RU" altLang="ru-RU" smtClean="0"/>
              <a:t>Мочеполовой туберкулез занимает первое место в структуре всех внелегочных форм данного заболевания.  Встречается у лиц молодого трудоспособного возраста</a:t>
            </a:r>
          </a:p>
          <a:p>
            <a:pPr eaLnBrk="1" hangingPunct="1">
              <a:spcBef>
                <a:spcPct val="0"/>
              </a:spcBef>
            </a:pPr>
            <a:endParaRPr lang="ru-RU" altLang="ru-RU" smtClean="0"/>
          </a:p>
        </p:txBody>
      </p:sp>
      <p:sp>
        <p:nvSpPr>
          <p:cNvPr id="4" name="Номер слайда 3"/>
          <p:cNvSpPr>
            <a:spLocks noGrp="1"/>
          </p:cNvSpPr>
          <p:nvPr>
            <p:ph type="sldNum" sz="quarter" idx="5"/>
          </p:nvPr>
        </p:nvSpPr>
        <p:spPr/>
        <p:txBody>
          <a:bodyPr/>
          <a:lstStyle/>
          <a:p>
            <a:pPr>
              <a:defRPr/>
            </a:pPr>
            <a:fld id="{D452E337-F32A-4051-9575-30485998EEE1}" type="slidenum">
              <a:rPr lang="ru-RU"/>
              <a:pPr>
                <a:defRPr/>
              </a:pPr>
              <a:t>78</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p:spPr>
      </p:sp>
      <p:sp>
        <p:nvSpPr>
          <p:cNvPr id="14339"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4340"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482A0D5-BFE7-4144-B323-5760AF7D6126}" type="slidenum">
              <a:rPr lang="ru-RU" smtClean="0"/>
              <a:pPr/>
              <a:t>2</a:t>
            </a:fld>
            <a:endParaRPr lang="ru-RU"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Образ слайда 1"/>
          <p:cNvSpPr>
            <a:spLocks noGrp="1" noRot="1" noChangeAspect="1" noTextEdit="1"/>
          </p:cNvSpPr>
          <p:nvPr>
            <p:ph type="sldImg"/>
          </p:nvPr>
        </p:nvSpPr>
        <p:spPr>
          <a:ln/>
        </p:spPr>
      </p:sp>
      <p:sp>
        <p:nvSpPr>
          <p:cNvPr id="57347" name="Заметки 2"/>
          <p:cNvSpPr>
            <a:spLocks noGrp="1"/>
          </p:cNvSpPr>
          <p:nvPr>
            <p:ph type="body" idx="1"/>
          </p:nvPr>
        </p:nvSpPr>
        <p:spPr>
          <a:noFill/>
          <a:ln/>
        </p:spPr>
        <p:txBody>
          <a:bodyPr/>
          <a:lstStyle/>
          <a:p>
            <a:r>
              <a:rPr lang="ru-RU" smtClean="0"/>
              <a:t>Одной из самых сложных форм МКБ является коралловидный нефролитиаз, который в силу особенностей этиологии и патогенеза, сложности клинического течения, сопровождающегося тяжелыми осложнениями, выделен в отдельную нозологическую группу.  Среди всех урологических заболеваний коралловидный нефролитиаз встречается в 6-7% случаев и, имеет злокачественное течение, склонен к быстрому рецидивированию, и становится частой причиной инвалидизации лиц трудоспособного возраста </a:t>
            </a:r>
          </a:p>
        </p:txBody>
      </p:sp>
      <p:sp>
        <p:nvSpPr>
          <p:cNvPr id="57348" name="Номер слайда 3"/>
          <p:cNvSpPr>
            <a:spLocks noGrp="1"/>
          </p:cNvSpPr>
          <p:nvPr>
            <p:ph type="sldNum" sz="quarter" idx="5"/>
          </p:nvPr>
        </p:nvSpPr>
        <p:spPr>
          <a:noFill/>
        </p:spPr>
        <p:txBody>
          <a:bodyPr/>
          <a:lstStyle/>
          <a:p>
            <a:fld id="{03301007-0C94-40AB-8E97-800FCF6132DD}" type="slidenum">
              <a:rPr lang="ru-RU" smtClean="0"/>
              <a:pPr/>
              <a:t>3</a:t>
            </a:fld>
            <a:endParaRPr lang="ru-RU"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Образ слайда 1"/>
          <p:cNvSpPr>
            <a:spLocks noGrp="1" noRot="1" noChangeAspect="1" noTextEdit="1"/>
          </p:cNvSpPr>
          <p:nvPr>
            <p:ph type="sldImg"/>
          </p:nvPr>
        </p:nvSpPr>
        <p:spPr bwMode="auto">
          <a:noFill/>
          <a:ln>
            <a:solidFill>
              <a:srgbClr val="000000"/>
            </a:solidFill>
            <a:miter lim="800000"/>
            <a:headEnd/>
            <a:tailEnd/>
          </a:ln>
        </p:spPr>
      </p:sp>
      <p:sp>
        <p:nvSpPr>
          <p:cNvPr id="116739"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mtClean="0"/>
          </a:p>
        </p:txBody>
      </p:sp>
      <p:sp>
        <p:nvSpPr>
          <p:cNvPr id="116740"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D20F0FD-C6F2-4ACC-A0AD-0CA9BC7B43DB}" type="slidenum">
              <a:rPr lang="ru-RU" smtClean="0"/>
              <a:pPr/>
              <a:t>4</a:t>
            </a:fld>
            <a:endParaRPr lang="ru-RU"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Образ слайда 1"/>
          <p:cNvSpPr>
            <a:spLocks noGrp="1" noRot="1" noChangeAspect="1" noTextEdit="1"/>
          </p:cNvSpPr>
          <p:nvPr>
            <p:ph type="sldImg"/>
          </p:nvPr>
        </p:nvSpPr>
        <p:spPr bwMode="auto">
          <a:noFill/>
          <a:ln>
            <a:solidFill>
              <a:srgbClr val="000000"/>
            </a:solidFill>
            <a:miter lim="800000"/>
            <a:headEnd/>
            <a:tailEnd/>
          </a:ln>
        </p:spPr>
      </p:sp>
      <p:sp>
        <p:nvSpPr>
          <p:cNvPr id="117763"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mtClean="0"/>
          </a:p>
        </p:txBody>
      </p:sp>
      <p:sp>
        <p:nvSpPr>
          <p:cNvPr id="11776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897DE5C-AA94-45C0-9F4A-7AD3777153A8}" type="slidenum">
              <a:rPr lang="ru-RU" smtClean="0"/>
              <a:pPr/>
              <a:t>6</a:t>
            </a:fld>
            <a:endParaRPr lang="ru-RU"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Образ слайда 1"/>
          <p:cNvSpPr>
            <a:spLocks noGrp="1" noRot="1" noChangeAspect="1" noTextEdit="1"/>
          </p:cNvSpPr>
          <p:nvPr>
            <p:ph type="sldImg"/>
          </p:nvPr>
        </p:nvSpPr>
        <p:spPr bwMode="auto">
          <a:noFill/>
          <a:ln>
            <a:solidFill>
              <a:srgbClr val="000000"/>
            </a:solidFill>
            <a:miter lim="800000"/>
            <a:headEnd/>
            <a:tailEnd/>
          </a:ln>
        </p:spPr>
      </p:sp>
      <p:sp>
        <p:nvSpPr>
          <p:cNvPr id="11878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mtClean="0"/>
          </a:p>
        </p:txBody>
      </p:sp>
      <p:sp>
        <p:nvSpPr>
          <p:cNvPr id="118788"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CCE7192-AC37-43C1-8B40-021D1A7B772E}" type="slidenum">
              <a:rPr lang="ru-RU" smtClean="0"/>
              <a:pPr/>
              <a:t>8</a:t>
            </a:fld>
            <a:endParaRPr lang="ru-RU"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Образ слайда 1"/>
          <p:cNvSpPr>
            <a:spLocks noGrp="1" noRot="1" noChangeAspect="1" noTextEdit="1"/>
          </p:cNvSpPr>
          <p:nvPr>
            <p:ph type="sldImg"/>
          </p:nvPr>
        </p:nvSpPr>
        <p:spPr bwMode="auto">
          <a:noFill/>
          <a:ln>
            <a:solidFill>
              <a:srgbClr val="000000"/>
            </a:solidFill>
            <a:miter lim="800000"/>
            <a:headEnd/>
            <a:tailEnd/>
          </a:ln>
        </p:spPr>
      </p:sp>
      <p:sp>
        <p:nvSpPr>
          <p:cNvPr id="119811"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mtClean="0"/>
          </a:p>
        </p:txBody>
      </p:sp>
      <p:sp>
        <p:nvSpPr>
          <p:cNvPr id="119812"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74AF90F-D9BD-4AF4-A3AB-DFE9421D30CE}" type="slidenum">
              <a:rPr lang="ru-RU" smtClean="0"/>
              <a:pPr/>
              <a:t>11</a:t>
            </a:fld>
            <a:endParaRPr lang="ru-RU"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Образ слайда 1"/>
          <p:cNvSpPr>
            <a:spLocks noGrp="1" noRot="1" noChangeAspect="1" noTextEdit="1"/>
          </p:cNvSpPr>
          <p:nvPr>
            <p:ph type="sldImg"/>
          </p:nvPr>
        </p:nvSpPr>
        <p:spPr bwMode="auto">
          <a:noFill/>
          <a:ln>
            <a:solidFill>
              <a:srgbClr val="000000"/>
            </a:solidFill>
            <a:miter lim="800000"/>
            <a:headEnd/>
            <a:tailEnd/>
          </a:ln>
        </p:spPr>
      </p:sp>
      <p:sp>
        <p:nvSpPr>
          <p:cNvPr id="130051"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mtClean="0"/>
          </a:p>
        </p:txBody>
      </p:sp>
      <p:sp>
        <p:nvSpPr>
          <p:cNvPr id="130052"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91EBFD7-E41E-4B4E-9B39-059208D6B5A7}" type="slidenum">
              <a:rPr lang="ru-RU" smtClean="0"/>
              <a:pPr/>
              <a:t>18</a:t>
            </a:fld>
            <a:endParaRPr lang="ru-RU"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Образ слайда 1"/>
          <p:cNvSpPr>
            <a:spLocks noGrp="1" noRot="1" noChangeAspect="1" noTextEdit="1"/>
          </p:cNvSpPr>
          <p:nvPr>
            <p:ph type="sldImg"/>
          </p:nvPr>
        </p:nvSpPr>
        <p:spPr bwMode="auto">
          <a:noFill/>
          <a:ln>
            <a:solidFill>
              <a:srgbClr val="000000"/>
            </a:solidFill>
            <a:miter lim="800000"/>
            <a:headEnd/>
            <a:tailEnd/>
          </a:ln>
        </p:spPr>
      </p:sp>
      <p:sp>
        <p:nvSpPr>
          <p:cNvPr id="131075"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mtClean="0"/>
          </a:p>
        </p:txBody>
      </p:sp>
      <p:sp>
        <p:nvSpPr>
          <p:cNvPr id="131076"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CF6E7B3-0D8C-4E39-BBCC-08BB7517F89E}" type="slidenum">
              <a:rPr lang="ru-RU" smtClean="0"/>
              <a:pPr/>
              <a:t>19</a:t>
            </a:fld>
            <a:endParaRPr lang="ru-R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EAF463A-BC7C-46EE-9F1E-7F377CCA4891}" type="datetimeFigureOut">
              <a:rPr lang="en-US" smtClean="0"/>
              <a:pPr/>
              <a:t>4/6/2020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AF463A-BC7C-46EE-9F1E-7F377CCA4891}" type="datetimeFigureOut">
              <a:rPr lang="en-US" smtClean="0"/>
              <a:pPr/>
              <a:t>4/6/2020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add title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AF463A-BC7C-46EE-9F1E-7F377CCA4891}" type="datetimeFigureOut">
              <a:rPr lang="en-US" smtClean="0"/>
              <a:pPr/>
              <a:t>4/6/2020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457200" y="1600200"/>
            <a:ext cx="8229600" cy="4525963"/>
          </a:xfrm>
        </p:spPr>
        <p:txBody>
          <a:bodyPr/>
          <a:lstStyle/>
          <a:p>
            <a:pPr lvl="0"/>
            <a:endParaRPr lang="ru-RU"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87E1DF9B-A39A-4672-A3AB-3DC9D6C8A019}"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AF463A-BC7C-46EE-9F1E-7F377CCA4891}" type="datetimeFigureOut">
              <a:rPr lang="en-US" smtClean="0"/>
              <a:pPr/>
              <a:t>4/6/2020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AF463A-BC7C-46EE-9F1E-7F377CCA4891}" type="datetimeFigureOut">
              <a:rPr lang="en-US" smtClean="0"/>
              <a:pPr/>
              <a:t>4/6/2020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AF463A-BC7C-46EE-9F1E-7F377CCA4891}" type="datetimeFigureOut">
              <a:rPr lang="en-US" smtClean="0"/>
              <a:pPr/>
              <a:t>4/6/2020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AF463A-BC7C-46EE-9F1E-7F377CCA4891}" type="datetimeFigureOut">
              <a:rPr lang="en-US" smtClean="0"/>
              <a:pPr/>
              <a:t>4/6/2020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AF463A-BC7C-46EE-9F1E-7F377CCA4891}" type="datetimeFigureOut">
              <a:rPr lang="en-US" smtClean="0"/>
              <a:pPr/>
              <a:t>4/6/2020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AF463A-BC7C-46EE-9F1E-7F377CCA4891}" type="datetimeFigureOut">
              <a:rPr lang="en-US" smtClean="0"/>
              <a:pPr/>
              <a:t>4/6/2020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AF463A-BC7C-46EE-9F1E-7F377CCA4891}" type="datetimeFigureOut">
              <a:rPr lang="en-US" smtClean="0"/>
              <a:pPr/>
              <a:t>4/6/2020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AF463A-BC7C-46EE-9F1E-7F377CCA4891}" type="datetimeFigureOut">
              <a:rPr lang="en-US" smtClean="0"/>
              <a:pPr/>
              <a:t>4/6/2020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AF463A-BC7C-46EE-9F1E-7F377CCA4891}" type="datetimeFigureOut">
              <a:rPr lang="en-US" smtClean="0"/>
              <a:pPr/>
              <a:t>4/6/2020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83448D-3A78-4528-A469-B745A65DA48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latinLnBrk="0">
        <a:spcBef>
          <a:spcPct val="0"/>
        </a:spcBef>
        <a:buNone/>
        <a:defRPr sz="4400" kern="1200">
          <a:solidFill>
            <a:schemeClr val="tx1"/>
          </a:solidFill>
          <a:latin typeface="+mj-lt"/>
          <a:ea typeface="+mj-ea"/>
          <a:cs typeface="+mj-cs"/>
        </a:defRPr>
      </a:lvl1pPr>
    </p:titleStyle>
    <p:bodyStyle>
      <a:lvl1pPr marL="342900" indent="-342900" algn="l" defTabSz="914400" rtl="0" latinLnBrk="0">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latinLnBrk="0">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latinLnBrk="0">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latinLnBrk="0">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latinLnBrk="0">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latinLnBrk="0">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latinLnBrk="0">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latinLnBrk="0">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latinLnBrk="0">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file:///D:\&#1052;&#1086;&#1080;%20&#1076;&#1086;&#1082;&#1091;&#1084;&#1077;&#1085;&#1090;&#1099;\&#1055;&#1056;&#1045;&#1047;&#1045;&#1053;&#1058;&#1040;&#1062;&#1048;&#1048;\&#1052;&#1050;&#1041;\ZUEVA_A_F\se000.mpg" TargetMode="External"/><Relationship Id="rId5" Type="http://schemas.openxmlformats.org/officeDocument/2006/relationships/image" Target="../media/image17.jpe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video" Target="file:///C:\Documents%20and%20Settings\EV\Desktop\&#1052;&#1086;&#1080;%20&#1076;&#1086;&#1082;&#1091;&#1084;&#1077;&#1085;&#1090;&#1099;\&#1055;&#1077;&#1088;&#1074;&#1080;&#1095;&#1085;&#1072;&#1103;%20&#1089;&#1087;&#1077;&#1094;&#1080;&#1072;&#1083;&#1080;&#1079;&#1072;&#1094;&#1080;&#1103;\&#1085;&#1086;&#1088;&#1084;&#1072;%20&#1080;%20&#1087;&#1080;&#1077;&#1083;&#1086;&#1085;&#1077;&#1092;&#1088;&#1080;&#1090;\&#1072;-&#1087;&#1086;&#1095;&#1082;&#1080;!.00.avi"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3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1.v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oleObject" Target="../embeddings/oleObject2.bin"/></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7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7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77.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7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7.xml"/><Relationship Id="rId1" Type="http://schemas.openxmlformats.org/officeDocument/2006/relationships/video" Target="file:///C:\Documents%20and%20Settings\&#1041;&#1086;&#1088;&#1080;&#1089;.COMPUTER\&#1052;&#1086;&#1080;%20&#1076;&#1086;&#1082;&#1091;&#1084;&#1077;&#1085;&#1090;&#1099;\&#1042;&#1089;&#1105;%20&#1087;&#1086;%20&#1073;&#1080;&#1087;&#1086;&#1083;&#1103;&#1088;&#1085;&#1086;&#1084;&#1091;%20&#1058;&#1059;&#1056;&#1091;\&#1058;&#1088;&#1072;&#1085;&#1089;&#1091;&#1088;&#1077;&#1090;&#1088;&#1072;&#1083;&#1100;&#1085;&#1099;&#1081;%20&#1074;&#1080;&#1076;%20&#1044;&#1043;&#1055;&#1046;.MPG" TargetMode="External"/><Relationship Id="rId4"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txBox="1">
            <a:spLocks noChangeArrowheads="1"/>
          </p:cNvSpPr>
          <p:nvPr/>
        </p:nvSpPr>
        <p:spPr bwMode="auto">
          <a:xfrm>
            <a:off x="571500" y="4286250"/>
            <a:ext cx="7834313" cy="2071688"/>
          </a:xfrm>
          <a:prstGeom prst="rect">
            <a:avLst/>
          </a:prstGeom>
          <a:noFill/>
          <a:ln w="9525">
            <a:noFill/>
            <a:miter lim="800000"/>
            <a:headEnd/>
            <a:tailEnd/>
          </a:ln>
        </p:spPr>
        <p:txBody>
          <a:bodyPr/>
          <a:lstStyle/>
          <a:p>
            <a:pPr marL="273050" indent="-273050">
              <a:lnSpc>
                <a:spcPct val="90000"/>
              </a:lnSpc>
              <a:spcBef>
                <a:spcPct val="20000"/>
              </a:spcBef>
              <a:buClr>
                <a:schemeClr val="accent1"/>
              </a:buClr>
              <a:buSzPct val="85000"/>
              <a:buFont typeface="Wingdings 2" pitchFamily="18" charset="2"/>
              <a:buChar char=""/>
            </a:pPr>
            <a:endParaRPr lang="ru-RU" sz="1900" b="1" dirty="0">
              <a:solidFill>
                <a:srgbClr val="002060"/>
              </a:solidFill>
              <a:latin typeface="Georgia" pitchFamily="18" charset="0"/>
            </a:endParaRPr>
          </a:p>
        </p:txBody>
      </p:sp>
      <p:sp>
        <p:nvSpPr>
          <p:cNvPr id="5" name="Rectangle 2"/>
          <p:cNvSpPr txBox="1">
            <a:spLocks noChangeArrowheads="1"/>
          </p:cNvSpPr>
          <p:nvPr/>
        </p:nvSpPr>
        <p:spPr>
          <a:xfrm>
            <a:off x="879475" y="2924175"/>
            <a:ext cx="7526338" cy="1190625"/>
          </a:xfrm>
          <a:prstGeom prst="rect">
            <a:avLst/>
          </a:prstGeom>
        </p:spPr>
        <p:txBody>
          <a:bodyPr anchor="b"/>
          <a:lstStyle/>
          <a:p>
            <a:pPr algn="ctr">
              <a:defRPr/>
            </a:pPr>
            <a:r>
              <a:rPr lang="ru-RU" sz="3600" b="1" dirty="0" smtClean="0">
                <a:solidFill>
                  <a:srgbClr val="990000"/>
                </a:solidFill>
                <a:effectLst>
                  <a:outerShdw blurRad="38100" dist="38100" dir="2700000" algn="tl">
                    <a:srgbClr val="C0C0C0"/>
                  </a:outerShdw>
                </a:effectLst>
                <a:latin typeface="Arial" panose="020B0604020202020204" pitchFamily="34" charset="0"/>
                <a:cs typeface="Arial" panose="020B0604020202020204" pitchFamily="34" charset="0"/>
              </a:rPr>
              <a:t>Неотложные состояния в урологии и андрологии</a:t>
            </a:r>
            <a:endParaRPr lang="ru-RU" sz="3600" b="1" dirty="0">
              <a:solidFill>
                <a:srgbClr val="990000"/>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pic>
        <p:nvPicPr>
          <p:cNvPr id="16389" name="Picture 5"/>
          <p:cNvPicPr>
            <a:picLocks noChangeAspect="1" noChangeArrowheads="1"/>
          </p:cNvPicPr>
          <p:nvPr/>
        </p:nvPicPr>
        <p:blipFill rotWithShape="1">
          <a:blip r:embed="rId3"/>
          <a:srcRect l="3574" r="3109" b="5113"/>
          <a:stretch/>
        </p:blipFill>
        <p:spPr bwMode="auto">
          <a:xfrm>
            <a:off x="2124075" y="0"/>
            <a:ext cx="7019925" cy="2790825"/>
          </a:xfrm>
          <a:prstGeom prst="rect">
            <a:avLst/>
          </a:prstGeom>
          <a:noFill/>
          <a:ln>
            <a:noFill/>
          </a:ln>
          <a:effectLst>
            <a:prstShdw prst="shdw17" dist="17961" dir="2700000">
              <a:schemeClr val="accent1">
                <a:gamma/>
                <a:shade val="60000"/>
                <a:invGamma/>
              </a:schemeClr>
            </a:prstShdw>
          </a:effectLst>
          <a:extLst/>
        </p:spPr>
      </p:pic>
      <p:pic>
        <p:nvPicPr>
          <p:cNvPr id="32773" name="Picture 8" descr="http://stom.krasgmu.ru/sys/files/content_attach/1360059294_logotip_krasgmu.jpg"/>
          <p:cNvPicPr>
            <a:picLocks noChangeAspect="1" noChangeArrowheads="1"/>
          </p:cNvPicPr>
          <p:nvPr/>
        </p:nvPicPr>
        <p:blipFill>
          <a:blip r:embed="rId4"/>
          <a:srcRect r="14" b="41577"/>
          <a:stretch>
            <a:fillRect/>
          </a:stretch>
        </p:blipFill>
        <p:spPr bwMode="auto">
          <a:xfrm>
            <a:off x="106363" y="115888"/>
            <a:ext cx="2017712" cy="1649412"/>
          </a:xfrm>
          <a:prstGeom prst="rect">
            <a:avLst/>
          </a:prstGeom>
          <a:noFill/>
          <a:ln w="9525">
            <a:noFill/>
            <a:miter lim="800000"/>
            <a:headEnd/>
            <a:tailEnd/>
          </a:ln>
        </p:spPr>
      </p:pic>
      <p:sp>
        <p:nvSpPr>
          <p:cNvPr id="32774" name="Прямоугольник 1"/>
          <p:cNvSpPr>
            <a:spLocks noChangeArrowheads="1"/>
          </p:cNvSpPr>
          <p:nvPr/>
        </p:nvSpPr>
        <p:spPr bwMode="auto">
          <a:xfrm>
            <a:off x="106363" y="1454150"/>
            <a:ext cx="2162175" cy="1384300"/>
          </a:xfrm>
          <a:prstGeom prst="rect">
            <a:avLst/>
          </a:prstGeom>
          <a:solidFill>
            <a:schemeClr val="bg1"/>
          </a:solidFill>
          <a:ln w="9525">
            <a:noFill/>
            <a:miter lim="800000"/>
            <a:headEnd/>
            <a:tailEnd/>
          </a:ln>
        </p:spPr>
        <p:txBody>
          <a:bodyPr>
            <a:spAutoFit/>
          </a:bodyPr>
          <a:lstStyle/>
          <a:p>
            <a:pPr algn="ctr"/>
            <a:r>
              <a:rPr lang="ru-RU" sz="1400" b="1">
                <a:solidFill>
                  <a:srgbClr val="990000"/>
                </a:solidFill>
                <a:latin typeface="Tahoma" pitchFamily="34" charset="0"/>
                <a:cs typeface="Tahoma" pitchFamily="34" charset="0"/>
              </a:rPr>
              <a:t>Красноярский государственный медицинский университет им. проф. В.Ф.Войно-Ясенецкого</a:t>
            </a:r>
          </a:p>
        </p:txBody>
      </p:sp>
      <p:sp>
        <p:nvSpPr>
          <p:cNvPr id="7" name="Прямоугольник 6"/>
          <p:cNvSpPr/>
          <p:nvPr/>
        </p:nvSpPr>
        <p:spPr>
          <a:xfrm>
            <a:off x="2057400" y="5181600"/>
            <a:ext cx="4572000" cy="923330"/>
          </a:xfrm>
          <a:prstGeom prst="rect">
            <a:avLst/>
          </a:prstGeom>
        </p:spPr>
        <p:txBody>
          <a:bodyPr>
            <a:spAutoFit/>
          </a:bodyPr>
          <a:lstStyle/>
          <a:p>
            <a:pPr algn="ctr" eaLnBrk="1" fontAlgn="auto" hangingPunct="1">
              <a:spcAft>
                <a:spcPts val="0"/>
              </a:spcAft>
              <a:buFont typeface="Wingdings" pitchFamily="2" charset="2"/>
              <a:buNone/>
              <a:defRPr/>
            </a:pPr>
            <a:r>
              <a:rPr lang="ru-RU"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Лектор: зав. каф. урологии, андрологии и сексологии ИПО </a:t>
            </a:r>
          </a:p>
          <a:p>
            <a:pPr algn="ctr" eaLnBrk="1" fontAlgn="auto" hangingPunct="1">
              <a:spcAft>
                <a:spcPts val="0"/>
              </a:spcAft>
              <a:buFont typeface="Wingdings" pitchFamily="2" charset="2"/>
              <a:buNone/>
              <a:defRPr/>
            </a:pPr>
            <a:r>
              <a:rPr lang="ru-RU"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д.м.н. Капсаргин Федор Петрович</a:t>
            </a:r>
            <a:endParaRPr lang="ru-RU"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txBox="1">
            <a:spLocks/>
          </p:cNvSpPr>
          <p:nvPr/>
        </p:nvSpPr>
        <p:spPr>
          <a:xfrm>
            <a:off x="838200" y="293688"/>
            <a:ext cx="7620000" cy="563562"/>
          </a:xfrm>
          <a:prstGeom prst="rect">
            <a:avLst/>
          </a:prstGeom>
        </p:spPr>
        <p:txBody>
          <a:bodyPr/>
          <a:lstStyle/>
          <a:p>
            <a:pPr algn="ctr" eaLnBrk="0" hangingPunct="0">
              <a:defRPr/>
            </a:pPr>
            <a:r>
              <a:rPr lang="ru-RU" sz="3200" b="1" kern="0" dirty="0">
                <a:solidFill>
                  <a:srgbClr val="C00000"/>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Клиническая картина почечной колики</a:t>
            </a:r>
          </a:p>
        </p:txBody>
      </p:sp>
      <p:sp>
        <p:nvSpPr>
          <p:cNvPr id="4" name="TextBox 3"/>
          <p:cNvSpPr txBox="1"/>
          <p:nvPr/>
        </p:nvSpPr>
        <p:spPr>
          <a:xfrm>
            <a:off x="228600" y="1981200"/>
            <a:ext cx="4724400" cy="2862322"/>
          </a:xfrm>
          <a:prstGeom prst="rect">
            <a:avLst/>
          </a:prstGeom>
          <a:noFill/>
        </p:spPr>
        <p:txBody>
          <a:bodyPr>
            <a:spAutoFit/>
          </a:bodyPr>
          <a:lstStyle/>
          <a:p>
            <a:pPr>
              <a:defRPr/>
            </a:pPr>
            <a:r>
              <a:rPr lang="ru-RU" dirty="0" smtClean="0">
                <a:latin typeface="Arial" panose="020B0604020202020204" pitchFamily="34" charset="0"/>
                <a:cs typeface="Arial" panose="020B0604020202020204" pitchFamily="34" charset="0"/>
              </a:rPr>
              <a:t>Уменьшение боли </a:t>
            </a:r>
          </a:p>
          <a:p>
            <a:pPr>
              <a:defRPr/>
            </a:pPr>
            <a:r>
              <a:rPr lang="ru-RU" dirty="0" smtClean="0">
                <a:latin typeface="Arial" panose="020B0604020202020204" pitchFamily="34" charset="0"/>
                <a:cs typeface="Arial" panose="020B0604020202020204" pitchFamily="34" charset="0"/>
              </a:rPr>
              <a:t>В течение этой заключительной фазы интенсивность боли уменьшается , и пациенты, наконец, чувствуют облегчение. </a:t>
            </a:r>
          </a:p>
          <a:p>
            <a:pPr>
              <a:defRPr/>
            </a:pPr>
            <a:r>
              <a:rPr lang="ru-RU" dirty="0" smtClean="0">
                <a:latin typeface="Arial" panose="020B0604020202020204" pitchFamily="34" charset="0"/>
                <a:cs typeface="Arial" panose="020B0604020202020204" pitchFamily="34" charset="0"/>
              </a:rPr>
              <a:t>Заключительная фаза обычно длится 1,5-3 ч.</a:t>
            </a:r>
            <a:endParaRPr lang="ru-RU" dirty="0">
              <a:latin typeface="Arial" panose="020B0604020202020204" pitchFamily="34" charset="0"/>
              <a:cs typeface="Arial" panose="020B0604020202020204" pitchFamily="34" charset="0"/>
            </a:endParaRPr>
          </a:p>
          <a:p>
            <a:pPr>
              <a:defRPr/>
            </a:pPr>
            <a:endParaRPr lang="ru-RU" dirty="0">
              <a:latin typeface="Arial" panose="020B0604020202020204" pitchFamily="34" charset="0"/>
              <a:cs typeface="Arial" panose="020B0604020202020204" pitchFamily="34" charset="0"/>
            </a:endParaRPr>
          </a:p>
          <a:p>
            <a:pPr>
              <a:defRPr/>
            </a:pPr>
            <a:r>
              <a:rPr lang="ru-RU"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В дальнейшем – дизурия и отхождение камня по уретре наружу</a:t>
            </a:r>
          </a:p>
        </p:txBody>
      </p:sp>
      <p:pic>
        <p:nvPicPr>
          <p:cNvPr id="44036" name="Picture 3"/>
          <p:cNvPicPr>
            <a:picLocks noChangeAspect="1" noChangeArrowheads="1"/>
          </p:cNvPicPr>
          <p:nvPr/>
        </p:nvPicPr>
        <p:blipFill>
          <a:blip r:embed="rId2"/>
          <a:srcRect/>
          <a:stretch>
            <a:fillRect/>
          </a:stretch>
        </p:blipFill>
        <p:spPr bwMode="auto">
          <a:xfrm>
            <a:off x="5029200" y="1676400"/>
            <a:ext cx="3933825" cy="4371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txBox="1">
            <a:spLocks/>
          </p:cNvSpPr>
          <p:nvPr/>
        </p:nvSpPr>
        <p:spPr>
          <a:xfrm>
            <a:off x="838200" y="293688"/>
            <a:ext cx="7620000" cy="563562"/>
          </a:xfrm>
          <a:prstGeom prst="rect">
            <a:avLst/>
          </a:prstGeom>
        </p:spPr>
        <p:txBody>
          <a:bodyPr/>
          <a:lstStyle/>
          <a:p>
            <a:pPr algn="ctr" eaLnBrk="0" hangingPunct="0">
              <a:defRPr/>
            </a:pPr>
            <a:r>
              <a:rPr lang="ru-RU" sz="3200" b="1" kern="0" dirty="0">
                <a:solidFill>
                  <a:srgbClr val="C00000"/>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Клиническая картина почечной колики</a:t>
            </a:r>
          </a:p>
        </p:txBody>
      </p:sp>
      <p:sp>
        <p:nvSpPr>
          <p:cNvPr id="4" name="TextBox 3"/>
          <p:cNvSpPr txBox="1"/>
          <p:nvPr/>
        </p:nvSpPr>
        <p:spPr>
          <a:xfrm>
            <a:off x="304800" y="1371600"/>
            <a:ext cx="4724400" cy="2862322"/>
          </a:xfrm>
          <a:prstGeom prst="rect">
            <a:avLst/>
          </a:prstGeom>
          <a:noFill/>
        </p:spPr>
        <p:txBody>
          <a:bodyPr>
            <a:spAutoFit/>
          </a:bodyPr>
          <a:lstStyle/>
          <a:p>
            <a:pPr>
              <a:defRPr/>
            </a:pPr>
            <a:r>
              <a:rPr lang="ru-RU" dirty="0">
                <a:latin typeface="Arial" panose="020B0604020202020204" pitchFamily="34" charset="0"/>
                <a:cs typeface="Arial" panose="020B0604020202020204" pitchFamily="34" charset="0"/>
              </a:rPr>
              <a:t>По мере приближения камня к пузырю возникает дизурия: учащенные позывы, частое мочеиспускание малыми порциями, бесплодные попытки помочиться при пустом мочевом пузыре</a:t>
            </a:r>
          </a:p>
          <a:p>
            <a:pPr>
              <a:defRPr/>
            </a:pPr>
            <a:endParaRPr lang="ru-RU" dirty="0">
              <a:latin typeface="Arial" panose="020B0604020202020204" pitchFamily="34" charset="0"/>
              <a:cs typeface="Arial" panose="020B0604020202020204" pitchFamily="34" charset="0"/>
            </a:endParaRPr>
          </a:p>
          <a:p>
            <a:pPr>
              <a:defRPr/>
            </a:pPr>
            <a:r>
              <a:rPr lang="ru-RU"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Подобные симптомы достигают максимума при ущемлении камня в </a:t>
            </a:r>
            <a:r>
              <a:rPr lang="ru-RU"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интрамуральном</a:t>
            </a:r>
            <a:r>
              <a:rPr lang="ru-RU"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отделе мочеточника расположенном в толще </a:t>
            </a:r>
            <a:r>
              <a:rPr lang="ru-RU"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детрузора</a:t>
            </a:r>
            <a:endParaRPr lang="ru-RU" dirty="0">
              <a:latin typeface="Arial" panose="020B0604020202020204" pitchFamily="34" charset="0"/>
              <a:cs typeface="Arial" panose="020B0604020202020204" pitchFamily="34" charset="0"/>
            </a:endParaRPr>
          </a:p>
        </p:txBody>
      </p:sp>
      <p:pic>
        <p:nvPicPr>
          <p:cNvPr id="43012" name="Picture 3"/>
          <p:cNvPicPr>
            <a:picLocks noChangeAspect="1" noChangeArrowheads="1"/>
          </p:cNvPicPr>
          <p:nvPr/>
        </p:nvPicPr>
        <p:blipFill>
          <a:blip r:embed="rId3"/>
          <a:srcRect/>
          <a:stretch>
            <a:fillRect/>
          </a:stretch>
        </p:blipFill>
        <p:spPr bwMode="auto">
          <a:xfrm>
            <a:off x="5715000" y="1676400"/>
            <a:ext cx="2459038" cy="4295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txBox="1">
            <a:spLocks/>
          </p:cNvSpPr>
          <p:nvPr/>
        </p:nvSpPr>
        <p:spPr>
          <a:xfrm>
            <a:off x="838200" y="293688"/>
            <a:ext cx="7620000" cy="563562"/>
          </a:xfrm>
          <a:prstGeom prst="rect">
            <a:avLst/>
          </a:prstGeom>
        </p:spPr>
        <p:txBody>
          <a:bodyPr/>
          <a:lstStyle/>
          <a:p>
            <a:pPr algn="ctr" eaLnBrk="0" hangingPunct="0">
              <a:defRPr/>
            </a:pPr>
            <a:r>
              <a:rPr lang="ru-RU" sz="3200" b="1" kern="0" dirty="0">
                <a:solidFill>
                  <a:srgbClr val="C00000"/>
                </a:solidFill>
                <a:effectLst>
                  <a:outerShdw blurRad="38100" dist="38100" dir="2700000" algn="tl">
                    <a:srgbClr val="000000">
                      <a:alpha val="43137"/>
                    </a:srgbClr>
                  </a:outerShdw>
                </a:effectLst>
                <a:latin typeface="+mj-lt"/>
                <a:ea typeface="+mj-ea"/>
                <a:cs typeface="+mj-cs"/>
              </a:rPr>
              <a:t>Клиническая картина почечной колики</a:t>
            </a:r>
          </a:p>
        </p:txBody>
      </p:sp>
      <p:sp>
        <p:nvSpPr>
          <p:cNvPr id="4" name="TextBox 3"/>
          <p:cNvSpPr txBox="1"/>
          <p:nvPr/>
        </p:nvSpPr>
        <p:spPr>
          <a:xfrm>
            <a:off x="228600" y="1533525"/>
            <a:ext cx="4724400" cy="3693319"/>
          </a:xfrm>
          <a:prstGeom prst="rect">
            <a:avLst/>
          </a:prstGeom>
          <a:noFill/>
        </p:spPr>
        <p:txBody>
          <a:bodyPr>
            <a:spAutoFit/>
          </a:bodyPr>
          <a:lstStyle/>
          <a:p>
            <a:pPr>
              <a:defRPr/>
            </a:pPr>
            <a:r>
              <a:rPr lang="ru-RU" dirty="0" err="1"/>
              <a:t>Макрогематурия</a:t>
            </a:r>
            <a:r>
              <a:rPr lang="ru-RU" dirty="0"/>
              <a:t> возникает на высоте боли или на фоне ее стихания, как правило, не бывает массивной (моча цвета «мясных помоев» или бурая) без сгустков. Она обусловлена разрывам </a:t>
            </a:r>
            <a:r>
              <a:rPr lang="ru-RU" dirty="0" err="1"/>
              <a:t>форникса</a:t>
            </a:r>
            <a:r>
              <a:rPr lang="ru-RU" dirty="0"/>
              <a:t> и поступлением крови из </a:t>
            </a:r>
            <a:r>
              <a:rPr lang="ru-RU" dirty="0" err="1"/>
              <a:t>форникальных</a:t>
            </a:r>
            <a:r>
              <a:rPr lang="ru-RU" dirty="0"/>
              <a:t> вен</a:t>
            </a:r>
          </a:p>
          <a:p>
            <a:pPr>
              <a:defRPr/>
            </a:pPr>
            <a:endParaRPr lang="ru-RU" dirty="0"/>
          </a:p>
          <a:p>
            <a:pPr>
              <a:defRPr/>
            </a:pPr>
            <a:r>
              <a:rPr lang="ru-RU" b="1" dirty="0" err="1">
                <a:solidFill>
                  <a:srgbClr val="C00000"/>
                </a:solidFill>
                <a:effectLst>
                  <a:outerShdw blurRad="38100" dist="38100" dir="2700000" algn="tl">
                    <a:srgbClr val="000000">
                      <a:alpha val="43137"/>
                    </a:srgbClr>
                  </a:outerShdw>
                </a:effectLst>
              </a:rPr>
              <a:t>Макрогематурия</a:t>
            </a:r>
            <a:r>
              <a:rPr lang="ru-RU" b="1" dirty="0">
                <a:solidFill>
                  <a:srgbClr val="C00000"/>
                </a:solidFill>
                <a:effectLst>
                  <a:outerShdw blurRad="38100" dist="38100" dir="2700000" algn="tl">
                    <a:srgbClr val="000000">
                      <a:alpha val="43137"/>
                    </a:srgbClr>
                  </a:outerShdw>
                </a:effectLst>
              </a:rPr>
              <a:t>, предшествующая боли, массивная, появление червеобразных кровяных сгустков по мере нарастания боли, требуют исключения новообразований почечной паренхимы и/или верхних мочевых путей</a:t>
            </a:r>
          </a:p>
        </p:txBody>
      </p:sp>
      <p:pic>
        <p:nvPicPr>
          <p:cNvPr id="45060" name="Picture 3"/>
          <p:cNvPicPr>
            <a:picLocks noChangeAspect="1" noChangeArrowheads="1"/>
          </p:cNvPicPr>
          <p:nvPr/>
        </p:nvPicPr>
        <p:blipFill>
          <a:blip r:embed="rId2"/>
          <a:srcRect/>
          <a:stretch>
            <a:fillRect/>
          </a:stretch>
        </p:blipFill>
        <p:spPr bwMode="auto">
          <a:xfrm>
            <a:off x="5029200" y="1524000"/>
            <a:ext cx="2009775" cy="1657350"/>
          </a:xfrm>
          <a:prstGeom prst="rect">
            <a:avLst/>
          </a:prstGeom>
          <a:noFill/>
          <a:ln w="9525">
            <a:noFill/>
            <a:miter lim="800000"/>
            <a:headEnd/>
            <a:tailEnd/>
          </a:ln>
        </p:spPr>
      </p:pic>
      <p:pic>
        <p:nvPicPr>
          <p:cNvPr id="45061" name="Picture 4"/>
          <p:cNvPicPr>
            <a:picLocks noChangeAspect="1" noChangeArrowheads="1"/>
          </p:cNvPicPr>
          <p:nvPr/>
        </p:nvPicPr>
        <p:blipFill>
          <a:blip r:embed="rId3"/>
          <a:srcRect/>
          <a:stretch>
            <a:fillRect/>
          </a:stretch>
        </p:blipFill>
        <p:spPr bwMode="auto">
          <a:xfrm>
            <a:off x="6934200" y="1981200"/>
            <a:ext cx="1962150" cy="3457575"/>
          </a:xfrm>
          <a:prstGeom prst="rect">
            <a:avLst/>
          </a:prstGeom>
          <a:noFill/>
          <a:ln w="9525">
            <a:noFill/>
            <a:miter lim="800000"/>
            <a:headEnd/>
            <a:tailEnd/>
          </a:ln>
        </p:spPr>
      </p:pic>
      <p:pic>
        <p:nvPicPr>
          <p:cNvPr id="45062" name="Picture 5"/>
          <p:cNvPicPr>
            <a:picLocks noChangeAspect="1" noChangeArrowheads="1"/>
          </p:cNvPicPr>
          <p:nvPr/>
        </p:nvPicPr>
        <p:blipFill>
          <a:blip r:embed="rId4"/>
          <a:srcRect/>
          <a:stretch>
            <a:fillRect/>
          </a:stretch>
        </p:blipFill>
        <p:spPr bwMode="auto">
          <a:xfrm>
            <a:off x="5181600" y="4419600"/>
            <a:ext cx="1847850" cy="1933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txBox="1">
            <a:spLocks/>
          </p:cNvSpPr>
          <p:nvPr/>
        </p:nvSpPr>
        <p:spPr>
          <a:xfrm>
            <a:off x="838200" y="293688"/>
            <a:ext cx="7620000" cy="563562"/>
          </a:xfrm>
          <a:prstGeom prst="rect">
            <a:avLst/>
          </a:prstGeom>
        </p:spPr>
        <p:txBody>
          <a:bodyPr/>
          <a:lstStyle/>
          <a:p>
            <a:pPr algn="ctr" eaLnBrk="0" hangingPunct="0">
              <a:defRPr/>
            </a:pPr>
            <a:r>
              <a:rPr lang="ru-RU" sz="3200" b="1" kern="0" dirty="0">
                <a:solidFill>
                  <a:srgbClr val="C00000"/>
                </a:solidFill>
                <a:effectLst>
                  <a:outerShdw blurRad="38100" dist="38100" dir="2700000" algn="tl">
                    <a:srgbClr val="000000">
                      <a:alpha val="43137"/>
                    </a:srgbClr>
                  </a:outerShdw>
                </a:effectLst>
                <a:latin typeface="+mj-lt"/>
                <a:ea typeface="+mj-ea"/>
                <a:cs typeface="+mj-cs"/>
              </a:rPr>
              <a:t>Прогноз при почечной колике</a:t>
            </a:r>
          </a:p>
        </p:txBody>
      </p:sp>
      <p:sp>
        <p:nvSpPr>
          <p:cNvPr id="4" name="TextBox 3"/>
          <p:cNvSpPr txBox="1"/>
          <p:nvPr/>
        </p:nvSpPr>
        <p:spPr>
          <a:xfrm>
            <a:off x="304800" y="1524000"/>
            <a:ext cx="8382000" cy="1754326"/>
          </a:xfrm>
          <a:prstGeom prst="rect">
            <a:avLst/>
          </a:prstGeom>
          <a:noFill/>
        </p:spPr>
        <p:txBody>
          <a:bodyPr>
            <a:spAutoFit/>
          </a:bodyPr>
          <a:lstStyle/>
          <a:p>
            <a:pPr>
              <a:defRPr/>
            </a:pPr>
            <a:r>
              <a:rPr lang="ru-RU"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Быстрота нарастания боли при почечной колике </a:t>
            </a:r>
            <a:r>
              <a:rPr lang="ru-RU" dirty="0">
                <a:latin typeface="Arial" panose="020B0604020202020204" pitchFamily="34" charset="0"/>
                <a:cs typeface="Arial" panose="020B0604020202020204" pitchFamily="34" charset="0"/>
              </a:rPr>
              <a:t>является косвенным признаком </a:t>
            </a:r>
            <a:r>
              <a:rPr lang="ru-RU"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высокого тонуса </a:t>
            </a:r>
            <a:r>
              <a:rPr lang="ru-RU" dirty="0">
                <a:latin typeface="Arial" panose="020B0604020202020204" pitchFamily="34" charset="0"/>
                <a:cs typeface="Arial" panose="020B0604020202020204" pitchFamily="34" charset="0"/>
              </a:rPr>
              <a:t>ВМП, что, как правило, при наличии </a:t>
            </a:r>
            <a:r>
              <a:rPr lang="ru-RU"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внутрипочечной</a:t>
            </a:r>
            <a:r>
              <a:rPr lang="ru-RU"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лоханки </a:t>
            </a:r>
            <a:r>
              <a:rPr lang="ru-RU" dirty="0">
                <a:latin typeface="Arial" panose="020B0604020202020204" pitchFamily="34" charset="0"/>
                <a:cs typeface="Arial" panose="020B0604020202020204" pitchFamily="34" charset="0"/>
              </a:rPr>
              <a:t>создает более резкие колебания гидродинамических условий в чашечно-лоханочной системе и, следовательно, более резкие, выраженные и тяжелые гомодинамические расстройства, чаще всего ведущие к развитию </a:t>
            </a:r>
            <a:r>
              <a:rPr lang="ru-RU"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острого пиелонефрита</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28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Основные заболевания с которыми  необходимо дифференцировать почечную колику</a:t>
            </a:r>
            <a:endParaRPr lang="ru-RU"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Содержимое 2"/>
          <p:cNvSpPr>
            <a:spLocks noGrp="1"/>
          </p:cNvSpPr>
          <p:nvPr>
            <p:ph idx="1"/>
          </p:nvPr>
        </p:nvSpPr>
        <p:spPr/>
        <p:txBody>
          <a:bodyPr>
            <a:normAutofit/>
          </a:bodyPr>
          <a:lstStyle/>
          <a:p>
            <a:r>
              <a:rPr lang="ru-RU" sz="1800" b="1" dirty="0" smtClean="0">
                <a:effectLst>
                  <a:outerShdw blurRad="38100" dist="38100" dir="2700000" algn="tl">
                    <a:srgbClr val="000000">
                      <a:alpha val="43137"/>
                    </a:srgbClr>
                  </a:outerShdw>
                </a:effectLst>
              </a:rPr>
              <a:t>Острый аппендицит </a:t>
            </a:r>
          </a:p>
          <a:p>
            <a:r>
              <a:rPr lang="ru-RU" sz="1800" b="1" dirty="0" smtClean="0">
                <a:effectLst>
                  <a:outerShdw blurRad="38100" dist="38100" dir="2700000" algn="tl">
                    <a:srgbClr val="000000">
                      <a:alpha val="43137"/>
                    </a:srgbClr>
                  </a:outerShdw>
                </a:effectLst>
              </a:rPr>
              <a:t>Острый холецистит</a:t>
            </a:r>
          </a:p>
          <a:p>
            <a:r>
              <a:rPr lang="ru-RU" sz="1800" b="1" dirty="0" smtClean="0">
                <a:effectLst>
                  <a:outerShdw blurRad="38100" dist="38100" dir="2700000" algn="tl">
                    <a:srgbClr val="000000">
                      <a:alpha val="43137"/>
                    </a:srgbClr>
                  </a:outerShdw>
                </a:effectLst>
              </a:rPr>
              <a:t>Острый панкреатит</a:t>
            </a:r>
          </a:p>
          <a:p>
            <a:endParaRPr lang="ru-RU" sz="1800" b="1" dirty="0" smtClean="0">
              <a:effectLst>
                <a:outerShdw blurRad="38100" dist="38100" dir="2700000" algn="tl">
                  <a:srgbClr val="000000">
                    <a:alpha val="43137"/>
                  </a:srgbClr>
                </a:outerShdw>
              </a:effectLst>
            </a:endParaRPr>
          </a:p>
          <a:p>
            <a:r>
              <a:rPr lang="ru-RU" sz="1800" b="1" dirty="0" smtClean="0">
                <a:effectLst>
                  <a:outerShdw blurRad="38100" dist="38100" dir="2700000" algn="tl">
                    <a:srgbClr val="000000">
                      <a:alpha val="43137"/>
                    </a:srgbClr>
                  </a:outerShdw>
                </a:effectLst>
              </a:rPr>
              <a:t>Кишечная непроходимость </a:t>
            </a:r>
          </a:p>
          <a:p>
            <a:r>
              <a:rPr lang="ru-RU" sz="1800" b="1" dirty="0" smtClean="0">
                <a:effectLst>
                  <a:outerShdw blurRad="38100" dist="38100" dir="2700000" algn="tl">
                    <a:srgbClr val="000000">
                      <a:alpha val="43137"/>
                    </a:srgbClr>
                  </a:outerShdw>
                </a:effectLst>
              </a:rPr>
              <a:t>Расслаивающая аневризма брюшного отдела аорты</a:t>
            </a:r>
          </a:p>
          <a:p>
            <a:r>
              <a:rPr lang="ru-RU" sz="1800" b="1" dirty="0" smtClean="0">
                <a:effectLst>
                  <a:outerShdw blurRad="38100" dist="38100" dir="2700000" algn="tl">
                    <a:srgbClr val="000000">
                      <a:alpha val="43137"/>
                    </a:srgbClr>
                  </a:outerShdw>
                </a:effectLst>
              </a:rPr>
              <a:t>Опоясывающий герпес</a:t>
            </a:r>
          </a:p>
          <a:p>
            <a:r>
              <a:rPr lang="ru-RU" sz="1800" b="1" dirty="0" smtClean="0">
                <a:effectLst>
                  <a:outerShdw blurRad="38100" dist="38100" dir="2700000" algn="tl">
                    <a:srgbClr val="000000">
                      <a:alpha val="43137"/>
                    </a:srgbClr>
                  </a:outerShdw>
                </a:effectLst>
              </a:rPr>
              <a:t>Острый пояснично-крестцовый радикулит</a:t>
            </a:r>
          </a:p>
          <a:p>
            <a:r>
              <a:rPr lang="ru-RU" sz="1800" b="1" dirty="0" smtClean="0">
                <a:effectLst>
                  <a:outerShdw blurRad="38100" dist="38100" dir="2700000" algn="tl">
                    <a:srgbClr val="000000">
                      <a:alpha val="43137"/>
                    </a:srgbClr>
                  </a:outerShdw>
                </a:effectLst>
              </a:rPr>
              <a:t>Воспалительные заболевания органов таза</a:t>
            </a:r>
          </a:p>
          <a:p>
            <a:endParaRPr lang="ru-RU" sz="1800" b="1" dirty="0">
              <a:effectLst>
                <a:outerShdw blurRad="38100" dist="38100" dir="2700000" algn="tl">
                  <a:srgbClr val="000000">
                    <a:alpha val="43137"/>
                  </a:srgbClr>
                </a:outerShdw>
              </a:effectLs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668330" y="685800"/>
            <a:ext cx="4841390" cy="523220"/>
          </a:xfrm>
          <a:prstGeom prst="rect">
            <a:avLst/>
          </a:prstGeom>
        </p:spPr>
        <p:txBody>
          <a:bodyPr wrap="none">
            <a:spAutoFit/>
          </a:bodyPr>
          <a:lstStyle/>
          <a:p>
            <a:pPr algn="ctr" eaLnBrk="0" hangingPunct="0">
              <a:defRPr/>
            </a:pPr>
            <a:r>
              <a:rPr lang="ru-RU" sz="2800" b="1" kern="0"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Лечение почечной колики</a:t>
            </a:r>
            <a:endParaRPr lang="ru-RU" sz="2800" b="1" kern="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Прямоугольник 2"/>
          <p:cNvSpPr/>
          <p:nvPr/>
        </p:nvSpPr>
        <p:spPr>
          <a:xfrm>
            <a:off x="457200" y="1447800"/>
            <a:ext cx="5958682" cy="1477328"/>
          </a:xfrm>
          <a:prstGeom prst="rect">
            <a:avLst/>
          </a:prstGeom>
        </p:spPr>
        <p:txBody>
          <a:bodyPr wrap="square">
            <a:spAutoFit/>
          </a:bodyPr>
          <a:lstStyle/>
          <a:p>
            <a:pPr algn="just" eaLnBrk="0" hangingPunct="0">
              <a:defRPr/>
            </a:pPr>
            <a:r>
              <a:rPr lang="ru-RU" kern="0" dirty="0" smtClean="0">
                <a:latin typeface="Arial" panose="020B0604020202020204" pitchFamily="34" charset="0"/>
                <a:cs typeface="Arial" panose="020B0604020202020204" pitchFamily="34" charset="0"/>
              </a:rPr>
              <a:t>Лечение должно преследовать  две основные цели:</a:t>
            </a:r>
          </a:p>
          <a:p>
            <a:pPr algn="just" eaLnBrk="0" hangingPunct="0">
              <a:defRPr/>
            </a:pPr>
            <a:endParaRPr lang="ru-RU" b="1" kern="0"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just" eaLnBrk="0" hangingPunct="0">
              <a:defRPr/>
            </a:pPr>
            <a:r>
              <a:rPr lang="ru-RU" kern="0" dirty="0" smtClean="0">
                <a:latin typeface="Arial" panose="020B0604020202020204" pitchFamily="34" charset="0"/>
                <a:cs typeface="Arial" panose="020B0604020202020204" pitchFamily="34" charset="0"/>
              </a:rPr>
              <a:t>Устранение боли </a:t>
            </a:r>
          </a:p>
          <a:p>
            <a:pPr algn="just" eaLnBrk="0" hangingPunct="0">
              <a:defRPr/>
            </a:pPr>
            <a:r>
              <a:rPr lang="ru-RU" kern="0" dirty="0" smtClean="0">
                <a:latin typeface="Arial" panose="020B0604020202020204" pitchFamily="34" charset="0"/>
                <a:cs typeface="Arial" panose="020B0604020202020204" pitchFamily="34" charset="0"/>
              </a:rPr>
              <a:t>Ликвидация обструкции</a:t>
            </a:r>
          </a:p>
          <a:p>
            <a:pPr algn="just" eaLnBrk="0" hangingPunct="0">
              <a:defRPr/>
            </a:pPr>
            <a:endParaRPr lang="ru-RU" kern="0" dirty="0">
              <a:latin typeface="Arial" panose="020B0604020202020204" pitchFamily="34" charset="0"/>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
          <p:cNvSpPr>
            <a:spLocks noChangeArrowheads="1"/>
          </p:cNvSpPr>
          <p:nvPr/>
        </p:nvSpPr>
        <p:spPr bwMode="auto">
          <a:xfrm>
            <a:off x="381000" y="1676400"/>
            <a:ext cx="7848600" cy="4616648"/>
          </a:xfrm>
          <a:prstGeom prst="rect">
            <a:avLst/>
          </a:prstGeom>
          <a:noFill/>
          <a:ln w="9525">
            <a:noFill/>
            <a:miter lim="800000"/>
            <a:headEnd/>
            <a:tailEnd/>
          </a:ln>
        </p:spPr>
        <p:txBody>
          <a:bodyPr anchor="ctr">
            <a:spAutoFit/>
          </a:bodyPr>
          <a:lstStyle/>
          <a:p>
            <a:pPr eaLnBrk="0" hangingPunct="0"/>
            <a:r>
              <a:rPr lang="ru-RU" b="1" i="1" dirty="0">
                <a:solidFill>
                  <a:srgbClr val="C00000"/>
                </a:solidFill>
                <a:cs typeface="Times New Roman" pitchFamily="18" charset="0"/>
              </a:rPr>
              <a:t>Спазмолитические препараты </a:t>
            </a:r>
            <a:endParaRPr lang="ru-RU" b="1" dirty="0">
              <a:solidFill>
                <a:srgbClr val="C00000"/>
              </a:solidFill>
              <a:cs typeface="Times New Roman" pitchFamily="18" charset="0"/>
            </a:endParaRPr>
          </a:p>
          <a:p>
            <a:pPr eaLnBrk="0" hangingPunct="0"/>
            <a:r>
              <a:rPr lang="ru-RU" dirty="0">
                <a:solidFill>
                  <a:srgbClr val="000000"/>
                </a:solidFill>
                <a:cs typeface="Times New Roman" pitchFamily="18" charset="0"/>
              </a:rPr>
              <a:t>Препараты этой группы применяют в качестве терапии,  направленной на устранение приступа почечной колики. </a:t>
            </a:r>
          </a:p>
          <a:p>
            <a:pPr eaLnBrk="0" hangingPunct="0"/>
            <a:r>
              <a:rPr lang="ru-RU" dirty="0">
                <a:solidFill>
                  <a:srgbClr val="000000"/>
                </a:solidFill>
                <a:cs typeface="Times New Roman" pitchFamily="18" charset="0"/>
              </a:rPr>
              <a:t>Спазмоанальгетики улучшают отхождение мелких конкрементов, уменьшают отек тканей при длительном стоянии конкремента.</a:t>
            </a:r>
            <a:r>
              <a:rPr lang="ru-RU" dirty="0"/>
              <a:t> </a:t>
            </a:r>
          </a:p>
          <a:p>
            <a:pPr eaLnBrk="0" hangingPunct="0"/>
            <a:r>
              <a:rPr lang="ru-RU" b="1" i="1" dirty="0" err="1"/>
              <a:t>Нейротропные</a:t>
            </a:r>
            <a:r>
              <a:rPr lang="ru-RU" b="1" i="1" dirty="0"/>
              <a:t> спазмолитики</a:t>
            </a:r>
            <a:r>
              <a:rPr lang="ru-RU" dirty="0"/>
              <a:t> оказывают спазмолитический эффект путем нарушения передачи нервных импульсов в вегетативных ганглиях или нервных окончаниях, стимулирующих гладкие мышцы. </a:t>
            </a:r>
          </a:p>
          <a:p>
            <a:pPr eaLnBrk="0" hangingPunct="0"/>
            <a:r>
              <a:rPr lang="ru-RU" b="1" i="1" dirty="0" err="1"/>
              <a:t>Миотропные</a:t>
            </a:r>
            <a:r>
              <a:rPr lang="ru-RU" b="1" i="1" dirty="0"/>
              <a:t> спазмолитики</a:t>
            </a:r>
            <a:r>
              <a:rPr lang="ru-RU" dirty="0"/>
              <a:t> уменьшают мышечный тонус путем ингибирования фермента </a:t>
            </a:r>
            <a:r>
              <a:rPr lang="ru-RU" dirty="0" err="1"/>
              <a:t>фосфодиэстеразы</a:t>
            </a:r>
            <a:endParaRPr lang="ru-RU" dirty="0"/>
          </a:p>
          <a:p>
            <a:pPr eaLnBrk="0" hangingPunct="0"/>
            <a:r>
              <a:rPr lang="ru-RU" b="1" i="1" dirty="0">
                <a:solidFill>
                  <a:srgbClr val="C00000"/>
                </a:solidFill>
                <a:cs typeface="Tahoma" pitchFamily="34" charset="0"/>
              </a:rPr>
              <a:t>Нестероидные противовоспалительные средства (НПВС) </a:t>
            </a:r>
          </a:p>
          <a:p>
            <a:pPr eaLnBrk="0" hangingPunct="0"/>
            <a:r>
              <a:rPr lang="ru-RU" dirty="0" err="1">
                <a:cs typeface="Tahoma" pitchFamily="34" charset="0"/>
              </a:rPr>
              <a:t>Диклофенак</a:t>
            </a:r>
            <a:r>
              <a:rPr lang="ru-RU" dirty="0">
                <a:cs typeface="Tahoma" pitchFamily="34" charset="0"/>
              </a:rPr>
              <a:t> 50 мг </a:t>
            </a:r>
            <a:r>
              <a:rPr lang="ru-RU" dirty="0" err="1">
                <a:cs typeface="Tahoma" pitchFamily="34" charset="0"/>
              </a:rPr>
              <a:t>х</a:t>
            </a:r>
            <a:r>
              <a:rPr lang="ru-RU" dirty="0">
                <a:cs typeface="Tahoma" pitchFamily="34" charset="0"/>
              </a:rPr>
              <a:t> 2 раза  3-10 дней</a:t>
            </a:r>
          </a:p>
          <a:p>
            <a:pPr eaLnBrk="0" hangingPunct="0"/>
            <a:endParaRPr lang="ru-RU" sz="2800" dirty="0"/>
          </a:p>
          <a:p>
            <a:pPr eaLnBrk="0" hangingPunct="0"/>
            <a:endParaRPr lang="ru-RU" sz="1400" dirty="0"/>
          </a:p>
          <a:p>
            <a:pPr eaLnBrk="0" hangingPunct="0"/>
            <a:endParaRPr lang="ru-RU" sz="900" dirty="0"/>
          </a:p>
          <a:p>
            <a:pPr eaLnBrk="0" hangingPunct="0"/>
            <a:endParaRPr lang="ru-RU" sz="900" dirty="0"/>
          </a:p>
          <a:p>
            <a:pPr eaLnBrk="0" hangingPunct="0"/>
            <a:endParaRPr lang="ru-RU" dirty="0"/>
          </a:p>
        </p:txBody>
      </p:sp>
      <p:sp>
        <p:nvSpPr>
          <p:cNvPr id="59395" name="Прямоугольник 3"/>
          <p:cNvSpPr>
            <a:spLocks noChangeArrowheads="1"/>
          </p:cNvSpPr>
          <p:nvPr/>
        </p:nvSpPr>
        <p:spPr bwMode="auto">
          <a:xfrm>
            <a:off x="990600" y="533400"/>
            <a:ext cx="7391400" cy="954107"/>
          </a:xfrm>
          <a:prstGeom prst="rect">
            <a:avLst/>
          </a:prstGeom>
          <a:noFill/>
          <a:ln w="9525">
            <a:noFill/>
            <a:miter lim="800000"/>
            <a:headEnd/>
            <a:tailEnd/>
          </a:ln>
        </p:spPr>
        <p:txBody>
          <a:bodyPr>
            <a:spAutoFit/>
          </a:bodyPr>
          <a:lstStyle/>
          <a:p>
            <a:r>
              <a:rPr lang="ru-RU"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Первый этап лечения при почечной колике</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Спазмолитические препараты </a:t>
            </a:r>
            <a:br>
              <a:rPr lang="ru-RU" sz="28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ru-RU"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Содержимое 2"/>
          <p:cNvSpPr>
            <a:spLocks noGrp="1"/>
          </p:cNvSpPr>
          <p:nvPr>
            <p:ph idx="1"/>
          </p:nvPr>
        </p:nvSpPr>
        <p:spPr/>
        <p:txBody>
          <a:bodyPr>
            <a:normAutofit/>
          </a:bodyPr>
          <a:lstStyle/>
          <a:p>
            <a:r>
              <a:rPr lang="ru-RU" sz="1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Но-шпа 2-4 мл 2% раствора  ( спазмолитическое  действие  связано с изменением мембранного </a:t>
            </a:r>
            <a:r>
              <a:rPr lang="ru-RU" sz="1800" b="1"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патенциала</a:t>
            </a:r>
            <a:r>
              <a:rPr lang="ru-RU" sz="1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и проницаемости </a:t>
            </a:r>
            <a:r>
              <a:rPr lang="ru-RU" sz="1800" b="1"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гладкомышесных</a:t>
            </a:r>
            <a:r>
              <a:rPr lang="ru-RU" sz="1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клеток)</a:t>
            </a:r>
          </a:p>
          <a:p>
            <a:r>
              <a:rPr lang="ru-RU" sz="1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Папаверин гидрохлорид  2 мл – 2% </a:t>
            </a:r>
          </a:p>
          <a:p>
            <a:r>
              <a:rPr lang="ru-RU" sz="1800" b="1"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Антихоленэргические</a:t>
            </a:r>
            <a:r>
              <a:rPr lang="ru-RU" sz="1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средства</a:t>
            </a:r>
          </a:p>
          <a:p>
            <a:r>
              <a:rPr lang="ru-RU" sz="1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Атропин 1 мл 1 % раствора</a:t>
            </a:r>
          </a:p>
          <a:p>
            <a:r>
              <a:rPr lang="ru-RU" sz="1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Платифиллин  1-2 мл 0,2 % раствора подкожно</a:t>
            </a:r>
          </a:p>
          <a:p>
            <a:r>
              <a:rPr lang="ru-RU" sz="1800" b="1"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Антидиуретики</a:t>
            </a:r>
            <a:r>
              <a:rPr lang="ru-RU" sz="1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 </a:t>
            </a:r>
            <a:r>
              <a:rPr lang="ru-RU" sz="1800" b="1"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адиуретин</a:t>
            </a:r>
            <a:r>
              <a:rPr lang="ru-RU" sz="1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r>
              <a:rPr lang="ru-RU" sz="1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Лечебные блокады</a:t>
            </a:r>
          </a:p>
          <a:p>
            <a:r>
              <a:rPr lang="ru-RU" sz="1800" b="1"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Эндовзикальные</a:t>
            </a:r>
            <a:r>
              <a:rPr lang="ru-RU" sz="1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манипуляции</a:t>
            </a:r>
          </a:p>
          <a:p>
            <a:endParaRPr lang="ru-RU" sz="1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ru-RU" sz="1800" b="1"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Альфаблокаторы</a:t>
            </a:r>
            <a:endParaRPr lang="ru-RU" sz="1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ru-RU" sz="1800" b="1"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Терпеновые</a:t>
            </a:r>
            <a:r>
              <a:rPr lang="ru-RU" sz="1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препараты</a:t>
            </a:r>
          </a:p>
          <a:p>
            <a:endParaRPr lang="ru-RU" sz="1800" dirty="0" smtClean="0">
              <a:latin typeface="Arial" panose="020B0604020202020204" pitchFamily="34" charset="0"/>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Заголовок 3"/>
          <p:cNvSpPr>
            <a:spLocks noGrp="1"/>
          </p:cNvSpPr>
          <p:nvPr>
            <p:ph type="title"/>
          </p:nvPr>
        </p:nvSpPr>
        <p:spPr/>
        <p:txBody>
          <a:bodyPr/>
          <a:lstStyle/>
          <a:p>
            <a:r>
              <a:rPr lang="ru-RU" sz="2800" b="1" dirty="0" err="1" smtClean="0">
                <a:solidFill>
                  <a:srgbClr val="C00000"/>
                </a:solidFill>
                <a:effectLst>
                  <a:outerShdw blurRad="38100" dist="38100" dir="2700000" algn="tl">
                    <a:srgbClr val="000000">
                      <a:alpha val="43137"/>
                    </a:srgbClr>
                  </a:outerShdw>
                </a:effectLst>
              </a:rPr>
              <a:t>Стентирование</a:t>
            </a:r>
            <a:r>
              <a:rPr lang="ru-RU" sz="2800" b="1" dirty="0" smtClean="0">
                <a:solidFill>
                  <a:srgbClr val="C00000"/>
                </a:solidFill>
                <a:effectLst>
                  <a:outerShdw blurRad="38100" dist="38100" dir="2700000" algn="tl">
                    <a:srgbClr val="000000">
                      <a:alpha val="43137"/>
                    </a:srgbClr>
                  </a:outerShdw>
                </a:effectLst>
              </a:rPr>
              <a:t> мочеточника</a:t>
            </a:r>
          </a:p>
        </p:txBody>
      </p:sp>
      <p:pic>
        <p:nvPicPr>
          <p:cNvPr id="98311" name="se000.mpg">
            <a:hlinkClick r:id="" action="ppaction://media"/>
          </p:cNvPr>
          <p:cNvPicPr>
            <a:picLocks noGrp="1" noRot="1" noChangeAspect="1" noChangeArrowheads="1"/>
          </p:cNvPicPr>
          <p:nvPr>
            <p:ph idx="1"/>
            <a:videoFile r:link="rId1"/>
          </p:nvPr>
        </p:nvPicPr>
        <p:blipFill>
          <a:blip r:embed="rId4"/>
          <a:srcRect/>
          <a:stretch>
            <a:fillRect/>
          </a:stretch>
        </p:blipFill>
        <p:spPr>
          <a:xfrm>
            <a:off x="838200" y="1828800"/>
            <a:ext cx="3810000" cy="4572000"/>
          </a:xfrm>
        </p:spPr>
      </p:pic>
      <p:pic>
        <p:nvPicPr>
          <p:cNvPr id="60420" name="Picture 6" descr="примакова5"/>
          <p:cNvPicPr>
            <a:picLocks noChangeAspect="1" noChangeArrowheads="1"/>
          </p:cNvPicPr>
          <p:nvPr/>
        </p:nvPicPr>
        <p:blipFill>
          <a:blip r:embed="rId5"/>
          <a:srcRect/>
          <a:stretch>
            <a:fillRect/>
          </a:stretch>
        </p:blipFill>
        <p:spPr bwMode="auto">
          <a:xfrm>
            <a:off x="5257800" y="1828800"/>
            <a:ext cx="3429000" cy="4481513"/>
          </a:xfrm>
          <a:prstGeom prst="rect">
            <a:avLst/>
          </a:prstGeom>
          <a:noFill/>
          <a:ln w="952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67" fill="hold"/>
                                        <p:tgtEl>
                                          <p:spTgt spid="983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98311"/>
                </p:tgtEl>
              </p:cMediaNode>
            </p:video>
            <p:seq concurrent="1" nextAc="seek">
              <p:cTn id="8" restart="whenNotActive" fill="hold" evtFilter="cancelBubble" nodeType="interactiveSeq">
                <p:stCondLst>
                  <p:cond evt="onClick" delay="0">
                    <p:tgtEl>
                      <p:spTgt spid="983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8311"/>
                                        </p:tgtEl>
                                      </p:cBhvr>
                                    </p:cmd>
                                  </p:childTnLst>
                                </p:cTn>
                              </p:par>
                            </p:childTnLst>
                          </p:cTn>
                        </p:par>
                      </p:childTnLst>
                    </p:cTn>
                  </p:par>
                </p:childTnLst>
              </p:cTn>
              <p:nextCondLst>
                <p:cond evt="onClick" delay="0">
                  <p:tgtEl>
                    <p:spTgt spid="98311"/>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Grp="1" noChangeArrowheads="1"/>
          </p:cNvSpPr>
          <p:nvPr>
            <p:ph type="title"/>
          </p:nvPr>
        </p:nvSpPr>
        <p:spPr>
          <a:xfrm>
            <a:off x="609600" y="0"/>
            <a:ext cx="8229600" cy="1384300"/>
          </a:xfrm>
        </p:spPr>
        <p:txBody>
          <a:bodyPr/>
          <a:lstStyle/>
          <a:p>
            <a:pPr>
              <a:defRPr/>
            </a:pPr>
            <a:r>
              <a:rPr lang="ru-RU" sz="3200" b="1" dirty="0" smtClean="0">
                <a:solidFill>
                  <a:srgbClr val="C00000"/>
                </a:solidFill>
                <a:effectLst>
                  <a:outerShdw blurRad="38100" dist="38100" dir="2700000" algn="tl">
                    <a:srgbClr val="000000">
                      <a:alpha val="43137"/>
                    </a:srgbClr>
                  </a:outerShdw>
                </a:effectLst>
              </a:rPr>
              <a:t>Чрескожная перкутанная нефростомия</a:t>
            </a:r>
          </a:p>
        </p:txBody>
      </p:sp>
      <p:sp>
        <p:nvSpPr>
          <p:cNvPr id="61443" name="Прямоугольник 3"/>
          <p:cNvSpPr>
            <a:spLocks noChangeArrowheads="1"/>
          </p:cNvSpPr>
          <p:nvPr/>
        </p:nvSpPr>
        <p:spPr bwMode="auto">
          <a:xfrm>
            <a:off x="1295400" y="1295400"/>
            <a:ext cx="2093913" cy="708025"/>
          </a:xfrm>
          <a:prstGeom prst="rect">
            <a:avLst/>
          </a:prstGeom>
          <a:noFill/>
          <a:ln w="9525">
            <a:noFill/>
            <a:miter lim="800000"/>
            <a:headEnd/>
            <a:tailEnd/>
          </a:ln>
        </p:spPr>
        <p:txBody>
          <a:bodyPr wrap="none">
            <a:spAutoFit/>
          </a:bodyPr>
          <a:lstStyle/>
          <a:p>
            <a:pPr algn="ctr"/>
            <a:r>
              <a:rPr lang="ru-RU" sz="2000">
                <a:solidFill>
                  <a:srgbClr val="000000"/>
                </a:solidFill>
                <a:cs typeface="Times New Roman" pitchFamily="18" charset="0"/>
              </a:rPr>
              <a:t>«Стандартная» </a:t>
            </a:r>
          </a:p>
          <a:p>
            <a:pPr algn="ctr"/>
            <a:r>
              <a:rPr lang="ru-RU" sz="2000">
                <a:solidFill>
                  <a:srgbClr val="000000"/>
                </a:solidFill>
                <a:cs typeface="Times New Roman" pitchFamily="18" charset="0"/>
              </a:rPr>
              <a:t>нефростома</a:t>
            </a:r>
            <a:endParaRPr lang="ru-RU" sz="2000"/>
          </a:p>
        </p:txBody>
      </p:sp>
      <p:sp>
        <p:nvSpPr>
          <p:cNvPr id="61444" name="Прямоугольник 4"/>
          <p:cNvSpPr>
            <a:spLocks noChangeArrowheads="1"/>
          </p:cNvSpPr>
          <p:nvPr/>
        </p:nvSpPr>
        <p:spPr bwMode="auto">
          <a:xfrm>
            <a:off x="5029200" y="1295400"/>
            <a:ext cx="3443288" cy="708025"/>
          </a:xfrm>
          <a:prstGeom prst="rect">
            <a:avLst/>
          </a:prstGeom>
          <a:noFill/>
          <a:ln w="9525">
            <a:noFill/>
            <a:miter lim="800000"/>
            <a:headEnd/>
            <a:tailEnd/>
          </a:ln>
        </p:spPr>
        <p:txBody>
          <a:bodyPr wrap="none">
            <a:spAutoFit/>
          </a:bodyPr>
          <a:lstStyle/>
          <a:p>
            <a:pPr algn="ctr"/>
            <a:r>
              <a:rPr lang="ru-RU" sz="2000">
                <a:solidFill>
                  <a:srgbClr val="000000"/>
                </a:solidFill>
                <a:cs typeface="Times New Roman" pitchFamily="18" charset="0"/>
              </a:rPr>
              <a:t>Нефростома с </a:t>
            </a:r>
          </a:p>
          <a:p>
            <a:pPr algn="ctr"/>
            <a:r>
              <a:rPr lang="ru-RU" sz="2000">
                <a:solidFill>
                  <a:srgbClr val="000000"/>
                </a:solidFill>
                <a:cs typeface="Times New Roman" pitchFamily="18" charset="0"/>
              </a:rPr>
              <a:t>гемостатическим барьером</a:t>
            </a:r>
            <a:endParaRPr lang="ru-RU" sz="2000"/>
          </a:p>
        </p:txBody>
      </p:sp>
      <p:pic>
        <p:nvPicPr>
          <p:cNvPr id="61445" name="Picture 5"/>
          <p:cNvPicPr>
            <a:picLocks noChangeAspect="1" noChangeArrowheads="1"/>
          </p:cNvPicPr>
          <p:nvPr/>
        </p:nvPicPr>
        <p:blipFill>
          <a:blip r:embed="rId3"/>
          <a:srcRect/>
          <a:stretch>
            <a:fillRect/>
          </a:stretch>
        </p:blipFill>
        <p:spPr bwMode="auto">
          <a:xfrm>
            <a:off x="609600" y="2286000"/>
            <a:ext cx="3886200" cy="3765550"/>
          </a:xfrm>
          <a:prstGeom prst="rect">
            <a:avLst/>
          </a:prstGeom>
          <a:noFill/>
          <a:ln w="9525">
            <a:noFill/>
            <a:miter lim="800000"/>
            <a:headEnd/>
            <a:tailEnd/>
          </a:ln>
        </p:spPr>
      </p:pic>
      <p:pic>
        <p:nvPicPr>
          <p:cNvPr id="61446" name="Picture 6"/>
          <p:cNvPicPr>
            <a:picLocks noChangeAspect="1" noChangeArrowheads="1"/>
          </p:cNvPicPr>
          <p:nvPr/>
        </p:nvPicPr>
        <p:blipFill>
          <a:blip r:embed="rId4"/>
          <a:srcRect/>
          <a:stretch>
            <a:fillRect/>
          </a:stretch>
        </p:blipFill>
        <p:spPr bwMode="auto">
          <a:xfrm>
            <a:off x="4953000" y="2286000"/>
            <a:ext cx="3810000" cy="3733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0" y="1341438"/>
            <a:ext cx="9144000" cy="5516562"/>
          </a:xfrm>
        </p:spPr>
        <p:txBody>
          <a:bodyPr/>
          <a:lstStyle/>
          <a:p>
            <a:pPr marL="609600" indent="-609600" eaLnBrk="1" hangingPunct="1">
              <a:lnSpc>
                <a:spcPct val="90000"/>
              </a:lnSpc>
              <a:buFontTx/>
              <a:buAutoNum type="arabicPeriod"/>
            </a:pPr>
            <a:endParaRPr lang="ru-RU" dirty="0" smtClean="0">
              <a:latin typeface="Times New Roman" pitchFamily="18" charset="0"/>
            </a:endParaRPr>
          </a:p>
          <a:p>
            <a:pPr marL="609600" indent="-609600" eaLnBrk="1" hangingPunct="1">
              <a:lnSpc>
                <a:spcPct val="90000"/>
              </a:lnSpc>
              <a:buFontTx/>
              <a:buAutoNum type="arabicPeriod"/>
            </a:pPr>
            <a:r>
              <a:rPr lang="ru-RU" sz="1800" b="1" dirty="0" smtClean="0">
                <a:effectLst>
                  <a:outerShdw blurRad="38100" dist="38100" dir="2700000" algn="tl">
                    <a:srgbClr val="000000">
                      <a:alpha val="43137"/>
                    </a:srgbClr>
                  </a:outerShdw>
                </a:effectLst>
                <a:latin typeface="Arial" panose="020B0604020202020204" pitchFamily="34" charset="0"/>
                <a:ea typeface="Tahoma" pitchFamily="34" charset="0"/>
                <a:cs typeface="Arial" panose="020B0604020202020204" pitchFamily="34" charset="0"/>
              </a:rPr>
              <a:t>Почечная колика</a:t>
            </a:r>
          </a:p>
          <a:p>
            <a:pPr marL="609600" indent="-609600" eaLnBrk="1" hangingPunct="1">
              <a:lnSpc>
                <a:spcPct val="90000"/>
              </a:lnSpc>
              <a:buFontTx/>
              <a:buAutoNum type="arabicPeriod"/>
            </a:pPr>
            <a:r>
              <a:rPr lang="ru-RU" sz="1800" b="1" dirty="0" smtClean="0">
                <a:effectLst>
                  <a:outerShdw blurRad="38100" dist="38100" dir="2700000" algn="tl">
                    <a:srgbClr val="000000">
                      <a:alpha val="43137"/>
                    </a:srgbClr>
                  </a:outerShdw>
                </a:effectLst>
                <a:latin typeface="Arial" panose="020B0604020202020204" pitchFamily="34" charset="0"/>
                <a:ea typeface="Tahoma" pitchFamily="34" charset="0"/>
                <a:cs typeface="Arial" panose="020B0604020202020204" pitchFamily="34" charset="0"/>
              </a:rPr>
              <a:t>Анурия</a:t>
            </a:r>
          </a:p>
          <a:p>
            <a:pPr marL="609600" indent="-609600" eaLnBrk="1" hangingPunct="1">
              <a:lnSpc>
                <a:spcPct val="90000"/>
              </a:lnSpc>
              <a:buFontTx/>
              <a:buAutoNum type="arabicPeriod"/>
            </a:pPr>
            <a:r>
              <a:rPr lang="ru-RU" sz="1800" b="1" dirty="0" smtClean="0">
                <a:effectLst>
                  <a:outerShdw blurRad="38100" dist="38100" dir="2700000" algn="tl">
                    <a:srgbClr val="000000">
                      <a:alpha val="43137"/>
                    </a:srgbClr>
                  </a:outerShdw>
                </a:effectLst>
                <a:latin typeface="Arial" panose="020B0604020202020204" pitchFamily="34" charset="0"/>
                <a:ea typeface="Tahoma" pitchFamily="34" charset="0"/>
                <a:cs typeface="Arial" panose="020B0604020202020204" pitchFamily="34" charset="0"/>
              </a:rPr>
              <a:t>Острая задержка мочеиспускания</a:t>
            </a:r>
          </a:p>
          <a:p>
            <a:pPr marL="609600" indent="-609600" eaLnBrk="1" hangingPunct="1">
              <a:lnSpc>
                <a:spcPct val="90000"/>
              </a:lnSpc>
              <a:buFontTx/>
              <a:buAutoNum type="arabicPeriod"/>
            </a:pPr>
            <a:r>
              <a:rPr lang="ru-RU" sz="1800" b="1" dirty="0" smtClean="0">
                <a:effectLst>
                  <a:outerShdw blurRad="38100" dist="38100" dir="2700000" algn="tl">
                    <a:srgbClr val="000000">
                      <a:alpha val="43137"/>
                    </a:srgbClr>
                  </a:outerShdw>
                </a:effectLst>
                <a:latin typeface="Arial" panose="020B0604020202020204" pitchFamily="34" charset="0"/>
                <a:ea typeface="Tahoma" pitchFamily="34" charset="0"/>
                <a:cs typeface="Arial" panose="020B0604020202020204" pitchFamily="34" charset="0"/>
              </a:rPr>
              <a:t>Гематурия</a:t>
            </a:r>
          </a:p>
          <a:p>
            <a:pPr marL="609600" indent="-609600" eaLnBrk="1" hangingPunct="1">
              <a:lnSpc>
                <a:spcPct val="90000"/>
              </a:lnSpc>
              <a:buFontTx/>
              <a:buAutoNum type="arabicPeriod"/>
            </a:pPr>
            <a:r>
              <a:rPr lang="ru-RU" sz="1800" b="1" dirty="0" err="1" smtClean="0">
                <a:effectLst>
                  <a:outerShdw blurRad="38100" dist="38100" dir="2700000" algn="tl">
                    <a:srgbClr val="000000">
                      <a:alpha val="43137"/>
                    </a:srgbClr>
                  </a:outerShdw>
                </a:effectLst>
                <a:latin typeface="Arial" panose="020B0604020202020204" pitchFamily="34" charset="0"/>
                <a:ea typeface="Tahoma" pitchFamily="34" charset="0"/>
                <a:cs typeface="Arial" panose="020B0604020202020204" pitchFamily="34" charset="0"/>
              </a:rPr>
              <a:t>Бактериемический</a:t>
            </a:r>
            <a:r>
              <a:rPr lang="ru-RU" sz="1800" b="1" dirty="0" smtClean="0">
                <a:effectLst>
                  <a:outerShdw blurRad="38100" dist="38100" dir="2700000" algn="tl">
                    <a:srgbClr val="000000">
                      <a:alpha val="43137"/>
                    </a:srgbClr>
                  </a:outerShdw>
                </a:effectLst>
                <a:latin typeface="Arial" panose="020B0604020202020204" pitchFamily="34" charset="0"/>
                <a:ea typeface="Tahoma" pitchFamily="34" charset="0"/>
                <a:cs typeface="Arial" panose="020B0604020202020204" pitchFamily="34" charset="0"/>
              </a:rPr>
              <a:t> (эндотоксический) шок  </a:t>
            </a:r>
          </a:p>
        </p:txBody>
      </p:sp>
      <p:sp>
        <p:nvSpPr>
          <p:cNvPr id="4" name="Прямоугольник 3"/>
          <p:cNvSpPr/>
          <p:nvPr/>
        </p:nvSpPr>
        <p:spPr>
          <a:xfrm>
            <a:off x="2362200" y="609600"/>
            <a:ext cx="2774542" cy="584775"/>
          </a:xfrm>
          <a:prstGeom prst="rect">
            <a:avLst/>
          </a:prstGeom>
        </p:spPr>
        <p:txBody>
          <a:bodyPr wrap="none">
            <a:spAutoFit/>
          </a:bodyPr>
          <a:lstStyle/>
          <a:p>
            <a:r>
              <a:rPr lang="ru-RU" sz="3200" b="1" dirty="0" smtClean="0">
                <a:solidFill>
                  <a:srgbClr val="990000"/>
                </a:solidFill>
                <a:effectLst>
                  <a:outerShdw blurRad="38100" dist="38100" dir="2700000" algn="tl">
                    <a:srgbClr val="C0C0C0"/>
                  </a:outerShdw>
                </a:effectLst>
                <a:latin typeface="Arial" panose="020B0604020202020204" pitchFamily="34" charset="0"/>
                <a:ea typeface="Tahoma" pitchFamily="34" charset="0"/>
                <a:cs typeface="Arial" panose="020B0604020202020204" pitchFamily="34" charset="0"/>
              </a:rPr>
              <a:t>План</a:t>
            </a:r>
            <a:r>
              <a:rPr lang="ru-RU" sz="3200" b="1" dirty="0" smtClean="0">
                <a:solidFill>
                  <a:srgbClr val="990000"/>
                </a:solidFill>
                <a:effectLst>
                  <a:outerShdw blurRad="38100" dist="38100" dir="2700000" algn="tl">
                    <a:srgbClr val="C0C0C0"/>
                  </a:outerShdw>
                </a:effectLst>
                <a:latin typeface="Arial" panose="020B0604020202020204" pitchFamily="34" charset="0"/>
                <a:cs typeface="Arial" panose="020B0604020202020204" pitchFamily="34" charset="0"/>
              </a:rPr>
              <a:t> лекции</a:t>
            </a:r>
            <a:endParaRPr lang="ru-RU" sz="3200" dirty="0">
              <a:latin typeface="Arial" panose="020B0604020202020204" pitchFamily="34" charset="0"/>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Заголовок 1"/>
          <p:cNvSpPr>
            <a:spLocks noGrp="1"/>
          </p:cNvSpPr>
          <p:nvPr>
            <p:ph type="title"/>
          </p:nvPr>
        </p:nvSpPr>
        <p:spPr/>
        <p:txBody>
          <a:bodyPr>
            <a:normAutofit fontScale="90000"/>
          </a:bodyPr>
          <a:lstStyle/>
          <a:p>
            <a:r>
              <a:rPr lang="ru-RU" sz="3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Первый этап лечения при почечной колике</a:t>
            </a:r>
            <a:br>
              <a:rPr lang="ru-RU" sz="3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ru-RU" sz="3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2467" name="Содержимое 2"/>
          <p:cNvSpPr>
            <a:spLocks noGrp="1"/>
          </p:cNvSpPr>
          <p:nvPr>
            <p:ph idx="1"/>
          </p:nvPr>
        </p:nvSpPr>
        <p:spPr/>
        <p:txBody>
          <a:bodyPr/>
          <a:lstStyle/>
          <a:p>
            <a:r>
              <a:rPr lang="ru-RU" sz="1800" b="1" i="1" dirty="0" smtClean="0">
                <a:solidFill>
                  <a:srgbClr val="C00000"/>
                </a:solidFill>
                <a:latin typeface="Arial" panose="020B0604020202020204" pitchFamily="34" charset="0"/>
                <a:cs typeface="Arial" panose="020B0604020202020204" pitchFamily="34" charset="0"/>
              </a:rPr>
              <a:t>Антибактериальные и противовоспалительные препараты  </a:t>
            </a:r>
          </a:p>
          <a:p>
            <a:r>
              <a:rPr lang="ru-RU" sz="1800" dirty="0" smtClean="0">
                <a:solidFill>
                  <a:srgbClr val="000000"/>
                </a:solidFill>
                <a:latin typeface="Arial" panose="020B0604020202020204" pitchFamily="34" charset="0"/>
                <a:cs typeface="Arial" panose="020B0604020202020204" pitchFamily="34" charset="0"/>
              </a:rPr>
              <a:t>Показанием к применению антибактериальной и противовоспалительной  терапии является наличие острого или хронического калькулезного пиелонефрита. </a:t>
            </a:r>
            <a:endParaRPr lang="ru-RU" sz="1800" dirty="0" smtClean="0">
              <a:latin typeface="Arial" panose="020B0604020202020204" pitchFamily="34" charset="0"/>
              <a:cs typeface="Arial" panose="020B0604020202020204" pitchFamily="34" charset="0"/>
            </a:endParaRPr>
          </a:p>
          <a:p>
            <a:endParaRPr lang="ru-RU" dirty="0" smtClean="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4"/>
          <p:cNvSpPr>
            <a:spLocks noGrp="1" noChangeArrowheads="1"/>
          </p:cNvSpPr>
          <p:nvPr>
            <p:ph type="body" idx="1"/>
          </p:nvPr>
        </p:nvSpPr>
        <p:spPr>
          <a:xfrm>
            <a:off x="0" y="990600"/>
            <a:ext cx="9144000" cy="5211763"/>
          </a:xfrm>
          <a:effectLst>
            <a:outerShdw dist="35921" dir="2700000" algn="ctr" rotWithShape="0">
              <a:schemeClr val="tx1"/>
            </a:outerShdw>
          </a:effectLst>
        </p:spPr>
        <p:txBody>
          <a:bodyPr/>
          <a:lstStyle/>
          <a:p>
            <a:pPr algn="ctr">
              <a:buFontTx/>
              <a:buNone/>
              <a:defRPr/>
            </a:pPr>
            <a:r>
              <a:rPr lang="ru-RU" sz="4400" b="1" dirty="0" smtClean="0">
                <a:solidFill>
                  <a:srgbClr val="C00000"/>
                </a:solidFill>
              </a:rPr>
              <a:t>ПРИНЦИПИАЛЬНО ВАЖНО!!!</a:t>
            </a:r>
          </a:p>
          <a:p>
            <a:pPr algn="ctr">
              <a:buFontTx/>
              <a:buNone/>
              <a:defRPr/>
            </a:pPr>
            <a:endParaRPr lang="ru-RU" sz="4800" b="1" dirty="0" smtClean="0">
              <a:solidFill>
                <a:schemeClr val="accent2"/>
              </a:solidFill>
            </a:endParaRPr>
          </a:p>
          <a:p>
            <a:pPr algn="ctr">
              <a:lnSpc>
                <a:spcPct val="180000"/>
              </a:lnSpc>
              <a:buFontTx/>
              <a:buNone/>
              <a:defRPr/>
            </a:pPr>
            <a:r>
              <a:rPr lang="ru-RU" sz="3600" b="1" dirty="0" smtClean="0">
                <a:solidFill>
                  <a:srgbClr val="C00000"/>
                </a:solidFill>
              </a:rPr>
              <a:t>1. Восстановить пассаж мочи!!!</a:t>
            </a:r>
          </a:p>
          <a:p>
            <a:pPr algn="ctr">
              <a:lnSpc>
                <a:spcPct val="180000"/>
              </a:lnSpc>
              <a:buFontTx/>
              <a:buNone/>
              <a:defRPr/>
            </a:pPr>
            <a:r>
              <a:rPr lang="ru-RU" sz="3600" b="1" dirty="0" smtClean="0">
                <a:solidFill>
                  <a:srgbClr val="C00000"/>
                </a:solidFill>
              </a:rPr>
              <a:t>2….Установить топический диагноз…</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62000"/>
            <a:ext cx="7924800"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500188" y="274638"/>
            <a:ext cx="7186612" cy="1143000"/>
          </a:xfrm>
        </p:spPr>
        <p:txBody>
          <a:bodyPr/>
          <a:lstStyle/>
          <a:p>
            <a:pPr eaLnBrk="1" hangingPunct="1"/>
            <a:r>
              <a:rPr lang="ru-RU" sz="3000" b="1" smtClean="0">
                <a:solidFill>
                  <a:srgbClr val="C00000"/>
                </a:solidFill>
                <a:latin typeface="Verdana" pitchFamily="34" charset="0"/>
              </a:rPr>
              <a:t>Острый пиелонефрит: </a:t>
            </a:r>
            <a:br>
              <a:rPr lang="ru-RU" sz="3000" b="1" smtClean="0">
                <a:solidFill>
                  <a:srgbClr val="C00000"/>
                </a:solidFill>
                <a:latin typeface="Verdana" pitchFamily="34" charset="0"/>
              </a:rPr>
            </a:br>
            <a:r>
              <a:rPr lang="ru-RU" sz="3000" b="1" smtClean="0">
                <a:solidFill>
                  <a:srgbClr val="C00000"/>
                </a:solidFill>
                <a:latin typeface="Verdana" pitchFamily="34" charset="0"/>
              </a:rPr>
              <a:t>осложнения и исходы</a:t>
            </a:r>
          </a:p>
        </p:txBody>
      </p:sp>
      <p:sp>
        <p:nvSpPr>
          <p:cNvPr id="13315" name="Rectangle 3"/>
          <p:cNvSpPr>
            <a:spLocks noGrp="1" noChangeArrowheads="1"/>
          </p:cNvSpPr>
          <p:nvPr>
            <p:ph type="body" sz="half" idx="1"/>
          </p:nvPr>
        </p:nvSpPr>
        <p:spPr>
          <a:xfrm>
            <a:off x="323850" y="1600200"/>
            <a:ext cx="4171950" cy="4530725"/>
          </a:xfrm>
        </p:spPr>
        <p:txBody>
          <a:bodyPr>
            <a:normAutofit lnSpcReduction="10000"/>
          </a:bodyPr>
          <a:lstStyle/>
          <a:p>
            <a:pPr eaLnBrk="1" hangingPunct="1">
              <a:lnSpc>
                <a:spcPct val="110000"/>
              </a:lnSpc>
              <a:buFontTx/>
              <a:buNone/>
            </a:pPr>
            <a:r>
              <a:rPr lang="ru-RU" sz="1400" dirty="0" smtClean="0">
                <a:latin typeface="Verdana" pitchFamily="34" charset="0"/>
              </a:rPr>
              <a:t>- </a:t>
            </a:r>
            <a:r>
              <a:rPr lang="ru-RU" sz="1600" dirty="0" smtClean="0">
                <a:latin typeface="Verdana" pitchFamily="34" charset="0"/>
              </a:rPr>
              <a:t>Процент </a:t>
            </a:r>
            <a:r>
              <a:rPr lang="ru-RU" sz="1600" b="1" dirty="0" err="1" smtClean="0">
                <a:solidFill>
                  <a:srgbClr val="FF0000"/>
                </a:solidFill>
                <a:latin typeface="Verdana" pitchFamily="34" charset="0"/>
              </a:rPr>
              <a:t>нефрэктомий</a:t>
            </a:r>
            <a:r>
              <a:rPr lang="ru-RU" sz="1600" dirty="0" smtClean="0">
                <a:latin typeface="Verdana" pitchFamily="34" charset="0"/>
              </a:rPr>
              <a:t> при ОИМП (ГП): </a:t>
            </a:r>
            <a:r>
              <a:rPr lang="ru-RU" sz="1600" b="1" dirty="0" smtClean="0">
                <a:solidFill>
                  <a:srgbClr val="FF0000"/>
                </a:solidFill>
                <a:latin typeface="Verdana" pitchFamily="34" charset="0"/>
              </a:rPr>
              <a:t>8,2-44,6%</a:t>
            </a:r>
          </a:p>
          <a:p>
            <a:pPr algn="ctr" eaLnBrk="1" hangingPunct="1">
              <a:lnSpc>
                <a:spcPct val="80000"/>
              </a:lnSpc>
              <a:buFontTx/>
              <a:buNone/>
            </a:pPr>
            <a:endParaRPr lang="ru-RU" sz="1600" b="1" dirty="0" smtClean="0">
              <a:solidFill>
                <a:srgbClr val="FF0000"/>
              </a:solidFill>
              <a:latin typeface="Verdana" pitchFamily="34" charset="0"/>
            </a:endParaRPr>
          </a:p>
          <a:p>
            <a:pPr algn="ctr" eaLnBrk="1" hangingPunct="1">
              <a:lnSpc>
                <a:spcPct val="80000"/>
              </a:lnSpc>
              <a:buFontTx/>
              <a:buNone/>
            </a:pPr>
            <a:r>
              <a:rPr lang="ru-RU" sz="1600" b="1" dirty="0" smtClean="0">
                <a:solidFill>
                  <a:srgbClr val="FF0000"/>
                </a:solidFill>
                <a:latin typeface="Verdana" pitchFamily="34" charset="0"/>
              </a:rPr>
              <a:t>Летальность:</a:t>
            </a:r>
          </a:p>
          <a:p>
            <a:pPr eaLnBrk="1" hangingPunct="1">
              <a:lnSpc>
                <a:spcPct val="80000"/>
              </a:lnSpc>
              <a:buFontTx/>
              <a:buNone/>
            </a:pPr>
            <a:endParaRPr lang="ru-RU" sz="1600" dirty="0" smtClean="0">
              <a:solidFill>
                <a:srgbClr val="FF0000"/>
              </a:solidFill>
              <a:latin typeface="Verdana" pitchFamily="34" charset="0"/>
            </a:endParaRPr>
          </a:p>
          <a:p>
            <a:pPr eaLnBrk="1" hangingPunct="1">
              <a:lnSpc>
                <a:spcPct val="80000"/>
              </a:lnSpc>
              <a:buFontTx/>
              <a:buNone/>
            </a:pPr>
            <a:r>
              <a:rPr lang="ru-RU" sz="1600" dirty="0" smtClean="0">
                <a:latin typeface="Verdana" pitchFamily="34" charset="0"/>
              </a:rPr>
              <a:t>- при неосложненном течении пиелонефрита 3,9%</a:t>
            </a:r>
          </a:p>
          <a:p>
            <a:pPr eaLnBrk="1" hangingPunct="1">
              <a:lnSpc>
                <a:spcPct val="80000"/>
              </a:lnSpc>
              <a:buFontTx/>
              <a:buNone/>
            </a:pPr>
            <a:r>
              <a:rPr lang="ru-RU" sz="1600" dirty="0" smtClean="0">
                <a:latin typeface="Verdana" pitchFamily="34" charset="0"/>
              </a:rPr>
              <a:t>                                                                      </a:t>
            </a:r>
            <a:endParaRPr lang="ru-RU" sz="1600" dirty="0" smtClean="0">
              <a:solidFill>
                <a:schemeClr val="tx2"/>
              </a:solidFill>
              <a:latin typeface="Verdana" pitchFamily="34" charset="0"/>
            </a:endParaRPr>
          </a:p>
          <a:p>
            <a:pPr eaLnBrk="1" hangingPunct="1">
              <a:lnSpc>
                <a:spcPct val="80000"/>
              </a:lnSpc>
              <a:buFontTx/>
              <a:buNone/>
            </a:pPr>
            <a:r>
              <a:rPr lang="ru-RU" sz="1600" dirty="0" smtClean="0">
                <a:latin typeface="Verdana" pitchFamily="34" charset="0"/>
              </a:rPr>
              <a:t>- у больных пожилого возраста 30,2%</a:t>
            </a:r>
          </a:p>
          <a:p>
            <a:pPr eaLnBrk="1" hangingPunct="1">
              <a:lnSpc>
                <a:spcPct val="80000"/>
              </a:lnSpc>
              <a:buFontTx/>
              <a:buNone/>
            </a:pPr>
            <a:r>
              <a:rPr lang="ru-RU" sz="1600" dirty="0" smtClean="0">
                <a:latin typeface="Verdana" pitchFamily="34" charset="0"/>
              </a:rPr>
              <a:t>                                                                   </a:t>
            </a:r>
            <a:endParaRPr lang="ru-RU" sz="1600" dirty="0" smtClean="0">
              <a:solidFill>
                <a:schemeClr val="tx2"/>
              </a:solidFill>
              <a:latin typeface="Verdana" pitchFamily="34" charset="0"/>
            </a:endParaRPr>
          </a:p>
          <a:p>
            <a:pPr eaLnBrk="1" hangingPunct="1">
              <a:lnSpc>
                <a:spcPct val="80000"/>
              </a:lnSpc>
              <a:buFontTx/>
              <a:buNone/>
            </a:pPr>
            <a:r>
              <a:rPr lang="ru-RU" sz="1600" dirty="0" smtClean="0">
                <a:latin typeface="Verdana" pitchFamily="34" charset="0"/>
              </a:rPr>
              <a:t>- при сахарном диабете 33%</a:t>
            </a:r>
          </a:p>
          <a:p>
            <a:pPr eaLnBrk="1" hangingPunct="1">
              <a:lnSpc>
                <a:spcPct val="80000"/>
              </a:lnSpc>
              <a:buFontTx/>
              <a:buNone/>
            </a:pPr>
            <a:r>
              <a:rPr lang="ru-RU" sz="1600" dirty="0" smtClean="0">
                <a:latin typeface="Verdana" pitchFamily="34" charset="0"/>
              </a:rPr>
              <a:t>                                                                     </a:t>
            </a:r>
          </a:p>
          <a:p>
            <a:pPr eaLnBrk="1" hangingPunct="1">
              <a:lnSpc>
                <a:spcPct val="80000"/>
              </a:lnSpc>
              <a:buFontTx/>
              <a:buNone/>
            </a:pPr>
            <a:r>
              <a:rPr lang="ru-RU" sz="1600" b="1" dirty="0" smtClean="0">
                <a:latin typeface="Verdana" pitchFamily="34" charset="0"/>
              </a:rPr>
              <a:t>- </a:t>
            </a:r>
            <a:r>
              <a:rPr lang="ru-RU" sz="1600" b="1" u="sng" dirty="0" smtClean="0">
                <a:latin typeface="Verdana" pitchFamily="34" charset="0"/>
              </a:rPr>
              <a:t>при осложненном течении пиелонефрита</a:t>
            </a:r>
            <a:r>
              <a:rPr lang="ru-RU" sz="1600" b="1" dirty="0" smtClean="0">
                <a:latin typeface="Verdana" pitchFamily="34" charset="0"/>
              </a:rPr>
              <a:t> </a:t>
            </a:r>
            <a:r>
              <a:rPr lang="ru-RU" sz="1600" b="1" dirty="0" smtClean="0">
                <a:solidFill>
                  <a:srgbClr val="FF0000"/>
                </a:solidFill>
                <a:latin typeface="Verdana" pitchFamily="34" charset="0"/>
              </a:rPr>
              <a:t>48,5% </a:t>
            </a:r>
            <a:r>
              <a:rPr lang="ru-RU" sz="1200" b="1" dirty="0" smtClean="0">
                <a:solidFill>
                  <a:srgbClr val="FF0000"/>
                </a:solidFill>
                <a:latin typeface="Verdana" pitchFamily="34" charset="0"/>
              </a:rPr>
              <a:t/>
            </a:r>
            <a:br>
              <a:rPr lang="ru-RU" sz="1200" b="1" dirty="0" smtClean="0">
                <a:solidFill>
                  <a:srgbClr val="FF0000"/>
                </a:solidFill>
                <a:latin typeface="Verdana" pitchFamily="34" charset="0"/>
              </a:rPr>
            </a:br>
            <a:r>
              <a:rPr lang="ru-RU" sz="1200" dirty="0" smtClean="0">
                <a:latin typeface="Verdana" pitchFamily="34" charset="0"/>
              </a:rPr>
              <a:t/>
            </a:r>
            <a:br>
              <a:rPr lang="ru-RU" sz="1200" dirty="0" smtClean="0">
                <a:latin typeface="Verdana" pitchFamily="34" charset="0"/>
              </a:rPr>
            </a:br>
            <a:endParaRPr lang="ru-RU" sz="1200" dirty="0" smtClean="0">
              <a:latin typeface="Verdana" pitchFamily="34" charset="0"/>
            </a:endParaRPr>
          </a:p>
          <a:p>
            <a:pPr algn="r" eaLnBrk="1" hangingPunct="1">
              <a:lnSpc>
                <a:spcPct val="80000"/>
              </a:lnSpc>
              <a:buFontTx/>
              <a:buNone/>
            </a:pPr>
            <a:endParaRPr lang="ru-RU" sz="1200" dirty="0" smtClean="0">
              <a:latin typeface="Verdana" pitchFamily="34" charset="0"/>
            </a:endParaRPr>
          </a:p>
          <a:p>
            <a:pPr algn="r" eaLnBrk="1" hangingPunct="1">
              <a:lnSpc>
                <a:spcPct val="90000"/>
              </a:lnSpc>
              <a:buFontTx/>
              <a:buNone/>
            </a:pPr>
            <a:r>
              <a:rPr lang="ru-RU" sz="1200" b="1" dirty="0" smtClean="0">
                <a:latin typeface="Verdana" pitchFamily="34" charset="0"/>
              </a:rPr>
              <a:t>Пленум правления РОУ, 2010</a:t>
            </a:r>
          </a:p>
          <a:p>
            <a:pPr eaLnBrk="1" hangingPunct="1">
              <a:lnSpc>
                <a:spcPct val="80000"/>
              </a:lnSpc>
              <a:buFontTx/>
              <a:buNone/>
            </a:pPr>
            <a:r>
              <a:rPr lang="ru-RU" sz="1200" b="1" dirty="0" smtClean="0">
                <a:solidFill>
                  <a:srgbClr val="FF0000"/>
                </a:solidFill>
                <a:latin typeface="Verdana" pitchFamily="34" charset="0"/>
              </a:rPr>
              <a:t>                                          </a:t>
            </a:r>
            <a:br>
              <a:rPr lang="ru-RU" sz="1200" b="1" dirty="0" smtClean="0">
                <a:solidFill>
                  <a:srgbClr val="FF0000"/>
                </a:solidFill>
                <a:latin typeface="Verdana" pitchFamily="34" charset="0"/>
              </a:rPr>
            </a:br>
            <a:endParaRPr lang="ru-RU" sz="1200" b="1" dirty="0" smtClean="0">
              <a:solidFill>
                <a:srgbClr val="FF0000"/>
              </a:solidFill>
              <a:latin typeface="Verdana" pitchFamily="34" charset="0"/>
            </a:endParaRPr>
          </a:p>
        </p:txBody>
      </p:sp>
      <p:sp>
        <p:nvSpPr>
          <p:cNvPr id="13316" name="Rectangle 4"/>
          <p:cNvSpPr>
            <a:spLocks noGrp="1" noChangeArrowheads="1"/>
          </p:cNvSpPr>
          <p:nvPr>
            <p:ph type="body" sz="half" idx="2"/>
          </p:nvPr>
        </p:nvSpPr>
        <p:spPr>
          <a:xfrm>
            <a:off x="4649788" y="1600200"/>
            <a:ext cx="4037012" cy="4525963"/>
          </a:xfrm>
          <a:noFill/>
        </p:spPr>
        <p:txBody>
          <a:bodyPr>
            <a:normAutofit lnSpcReduction="10000"/>
          </a:bodyPr>
          <a:lstStyle/>
          <a:p>
            <a:pPr marL="180975" indent="-180975" eaLnBrk="1" hangingPunct="1">
              <a:lnSpc>
                <a:spcPct val="140000"/>
              </a:lnSpc>
              <a:buFontTx/>
              <a:buNone/>
            </a:pPr>
            <a:r>
              <a:rPr lang="ru-RU" sz="1600" dirty="0" smtClean="0">
                <a:latin typeface="Verdana" pitchFamily="34" charset="0"/>
              </a:rPr>
              <a:t>- Январь 2008 - декабрь 2017</a:t>
            </a:r>
          </a:p>
          <a:p>
            <a:pPr marL="180975" indent="-180975" eaLnBrk="1" hangingPunct="1">
              <a:lnSpc>
                <a:spcPct val="140000"/>
              </a:lnSpc>
              <a:buFontTx/>
              <a:buNone/>
            </a:pPr>
            <a:r>
              <a:rPr lang="ru-RU" sz="1600" dirty="0" smtClean="0">
                <a:latin typeface="Verdana" pitchFamily="34" charset="0"/>
              </a:rPr>
              <a:t>- 634 пациента с острым пиелонефритом</a:t>
            </a:r>
          </a:p>
          <a:p>
            <a:pPr marL="180975" indent="-180975" eaLnBrk="1" hangingPunct="1">
              <a:lnSpc>
                <a:spcPct val="140000"/>
              </a:lnSpc>
              <a:buFontTx/>
              <a:buNone/>
            </a:pPr>
            <a:r>
              <a:rPr lang="ru-RU" sz="1600" dirty="0" smtClean="0">
                <a:latin typeface="Verdana" pitchFamily="34" charset="0"/>
              </a:rPr>
              <a:t>- Средний возраст </a:t>
            </a:r>
            <a:r>
              <a:rPr lang="en-US" sz="1600" dirty="0" smtClean="0">
                <a:latin typeface="Verdana" pitchFamily="34" charset="0"/>
              </a:rPr>
              <a:t>57</a:t>
            </a:r>
            <a:r>
              <a:rPr lang="ru-RU" sz="1600" dirty="0" smtClean="0">
                <a:latin typeface="Verdana" pitchFamily="34" charset="0"/>
              </a:rPr>
              <a:t>,</a:t>
            </a:r>
            <a:r>
              <a:rPr lang="en-US" sz="1600" dirty="0" smtClean="0">
                <a:latin typeface="Verdana" pitchFamily="34" charset="0"/>
              </a:rPr>
              <a:t>6</a:t>
            </a:r>
            <a:r>
              <a:rPr lang="ru-RU" sz="1600" dirty="0" smtClean="0">
                <a:latin typeface="Verdana" pitchFamily="34" charset="0"/>
              </a:rPr>
              <a:t> лет</a:t>
            </a:r>
          </a:p>
          <a:p>
            <a:pPr marL="180975" indent="-180975" eaLnBrk="1" hangingPunct="1">
              <a:lnSpc>
                <a:spcPct val="140000"/>
              </a:lnSpc>
              <a:buFontTx/>
              <a:buNone/>
            </a:pPr>
            <a:r>
              <a:rPr lang="ru-RU" sz="1600" dirty="0" smtClean="0">
                <a:latin typeface="Verdana" pitchFamily="34" charset="0"/>
              </a:rPr>
              <a:t>- Осложнения: сепсис (25,7%), </a:t>
            </a:r>
            <a:r>
              <a:rPr lang="ru-RU" sz="1600" dirty="0" err="1" smtClean="0">
                <a:latin typeface="Verdana" pitchFamily="34" charset="0"/>
              </a:rPr>
              <a:t>бактериемический</a:t>
            </a:r>
            <a:r>
              <a:rPr lang="ru-RU" sz="1600" dirty="0" smtClean="0">
                <a:latin typeface="Verdana" pitchFamily="34" charset="0"/>
              </a:rPr>
              <a:t> шок (8,4%), острая почечная недостаточность (16,1%), паранефрит (1,6%)</a:t>
            </a:r>
          </a:p>
          <a:p>
            <a:pPr marL="180975" indent="-180975" eaLnBrk="1" hangingPunct="1">
              <a:lnSpc>
                <a:spcPct val="140000"/>
              </a:lnSpc>
              <a:buFontTx/>
              <a:buNone/>
            </a:pPr>
            <a:r>
              <a:rPr lang="ru-RU" sz="1600" dirty="0" smtClean="0">
                <a:latin typeface="Verdana" pitchFamily="34" charset="0"/>
              </a:rPr>
              <a:t>- Летальный исход у 29 пациентов (</a:t>
            </a:r>
            <a:r>
              <a:rPr lang="ru-RU" sz="1600" b="1" dirty="0" smtClean="0">
                <a:solidFill>
                  <a:srgbClr val="FF0000"/>
                </a:solidFill>
                <a:latin typeface="Verdana" pitchFamily="34" charset="0"/>
              </a:rPr>
              <a:t>4,6%</a:t>
            </a:r>
            <a:r>
              <a:rPr lang="ru-RU" sz="1600" b="1" dirty="0" smtClean="0">
                <a:latin typeface="Verdana" pitchFamily="34" charset="0"/>
              </a:rPr>
              <a:t>)</a:t>
            </a:r>
          </a:p>
          <a:p>
            <a:pPr marL="180975" indent="-180975" algn="ctr" eaLnBrk="1" hangingPunct="1">
              <a:lnSpc>
                <a:spcPct val="80000"/>
              </a:lnSpc>
              <a:buFontTx/>
              <a:buNone/>
            </a:pPr>
            <a:endParaRPr lang="ru-RU" sz="2200" b="1" dirty="0" smtClean="0"/>
          </a:p>
          <a:p>
            <a:pPr marL="180975" indent="-180975" algn="ctr" eaLnBrk="1" hangingPunct="1">
              <a:lnSpc>
                <a:spcPct val="80000"/>
              </a:lnSpc>
              <a:buFontTx/>
              <a:buNone/>
            </a:pPr>
            <a:r>
              <a:rPr lang="ru-RU" sz="2200" b="1" dirty="0" smtClean="0"/>
              <a:t> </a:t>
            </a:r>
            <a:r>
              <a:rPr lang="en-US" sz="1200" b="1" dirty="0" smtClean="0">
                <a:latin typeface="Verdana" pitchFamily="34" charset="0"/>
              </a:rPr>
              <a:t>Descriptive study of complicated pyelonephritis</a:t>
            </a:r>
            <a:r>
              <a:rPr lang="ru-RU" sz="1200" b="1" dirty="0" smtClean="0">
                <a:latin typeface="Verdana" pitchFamily="34" charset="0"/>
              </a:rPr>
              <a:t> </a:t>
            </a:r>
            <a:r>
              <a:rPr lang="en-US" sz="1200" b="1" dirty="0" smtClean="0">
                <a:latin typeface="Verdana" pitchFamily="34" charset="0"/>
              </a:rPr>
              <a:t>A. Villalobos, A. Plata at al.</a:t>
            </a:r>
            <a:r>
              <a:rPr lang="ru-RU" sz="1200" b="1" dirty="0" smtClean="0">
                <a:latin typeface="Verdana" pitchFamily="34" charset="0"/>
              </a:rPr>
              <a:t> </a:t>
            </a:r>
            <a:endParaRPr lang="en-US" sz="1200" b="1" dirty="0" smtClean="0">
              <a:latin typeface="Verdana" pitchFamily="34" charset="0"/>
            </a:endParaRPr>
          </a:p>
          <a:p>
            <a:pPr marL="180975" indent="-180975" algn="ctr" eaLnBrk="1" hangingPunct="1">
              <a:lnSpc>
                <a:spcPct val="80000"/>
              </a:lnSpc>
              <a:buFontTx/>
              <a:buNone/>
            </a:pPr>
            <a:r>
              <a:rPr lang="en-US" sz="1200" b="1" dirty="0" smtClean="0">
                <a:latin typeface="Verdana" pitchFamily="34" charset="0"/>
              </a:rPr>
              <a:t/>
            </a:r>
            <a:br>
              <a:rPr lang="en-US" sz="1200" b="1" dirty="0" smtClean="0">
                <a:latin typeface="Verdana" pitchFamily="34" charset="0"/>
              </a:rPr>
            </a:br>
            <a:r>
              <a:rPr lang="ru-RU" sz="1200" b="1" dirty="0" smtClean="0"/>
              <a:t>23 </a:t>
            </a:r>
            <a:r>
              <a:rPr lang="en-US" sz="1200" b="1" dirty="0" smtClean="0"/>
              <a:t>Annual EAU Congress, 20</a:t>
            </a:r>
            <a:r>
              <a:rPr lang="ru-RU" sz="1200" b="1" dirty="0" smtClean="0"/>
              <a:t>17</a:t>
            </a:r>
          </a:p>
        </p:txBody>
      </p:sp>
      <p:pic>
        <p:nvPicPr>
          <p:cNvPr id="13317" name="Picture 3" descr="КрасГМУ"/>
          <p:cNvPicPr>
            <a:picLocks noChangeAspect="1" noChangeArrowheads="1"/>
          </p:cNvPicPr>
          <p:nvPr/>
        </p:nvPicPr>
        <p:blipFill>
          <a:blip r:embed="rId2"/>
          <a:srcRect r="72075" b="6668"/>
          <a:stretch>
            <a:fillRect/>
          </a:stretch>
        </p:blipFill>
        <p:spPr bwMode="auto">
          <a:xfrm>
            <a:off x="142875" y="214313"/>
            <a:ext cx="1143000" cy="114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428625" y="1500188"/>
            <a:ext cx="8429625" cy="4862512"/>
          </a:xfrm>
          <a:prstGeom prst="rect">
            <a:avLst/>
          </a:prstGeom>
          <a:noFill/>
          <a:ln w="9525" algn="ctr">
            <a:noFill/>
            <a:miter lim="800000"/>
            <a:headEnd/>
            <a:tailEnd/>
          </a:ln>
        </p:spPr>
        <p:txBody>
          <a:bodyPr>
            <a:spAutoFit/>
          </a:bodyPr>
          <a:lstStyle/>
          <a:p>
            <a:pPr marL="176213" indent="-176213">
              <a:lnSpc>
                <a:spcPct val="90000"/>
              </a:lnSpc>
              <a:spcBef>
                <a:spcPct val="50000"/>
              </a:spcBef>
            </a:pPr>
            <a:endParaRPr lang="ru-RU" sz="2000">
              <a:latin typeface="Verdana" pitchFamily="34" charset="0"/>
            </a:endParaRPr>
          </a:p>
          <a:p>
            <a:pPr marL="176213" indent="-176213">
              <a:lnSpc>
                <a:spcPct val="90000"/>
              </a:lnSpc>
              <a:spcBef>
                <a:spcPct val="50000"/>
              </a:spcBef>
              <a:buFontTx/>
              <a:buChar char="-"/>
            </a:pPr>
            <a:r>
              <a:rPr lang="ru-RU" sz="2000">
                <a:latin typeface="Verdana" pitchFamily="34" charset="0"/>
              </a:rPr>
              <a:t>необструктивный пиелонефрит - работа амбулаторного звена, основанная на применении рациональной антибактериальной терапии (ФХ системного действия, ЦС- 3, карбапенемы) </a:t>
            </a:r>
          </a:p>
          <a:p>
            <a:pPr marL="176213" indent="-176213">
              <a:lnSpc>
                <a:spcPct val="90000"/>
              </a:lnSpc>
              <a:spcBef>
                <a:spcPct val="50000"/>
              </a:spcBef>
              <a:buFontTx/>
              <a:buChar char="-"/>
            </a:pPr>
            <a:r>
              <a:rPr lang="ru-RU" sz="2000">
                <a:latin typeface="Verdana" pitchFamily="34" charset="0"/>
              </a:rPr>
              <a:t>в стационарном лечении нуждаются больные, которым показано дренирование мочевых путей или открытая операция</a:t>
            </a:r>
          </a:p>
          <a:p>
            <a:pPr marL="176213" indent="-176213">
              <a:lnSpc>
                <a:spcPct val="90000"/>
              </a:lnSpc>
              <a:spcBef>
                <a:spcPct val="50000"/>
              </a:spcBef>
              <a:buFontTx/>
              <a:buChar char="-"/>
            </a:pPr>
            <a:r>
              <a:rPr lang="ru-RU" sz="2000">
                <a:latin typeface="Verdana" pitchFamily="34" charset="0"/>
              </a:rPr>
              <a:t>широкое использование чрескожных методов дренирования при абсцессах, паранефритах, обструктивных пиелонефритах</a:t>
            </a:r>
            <a:r>
              <a:rPr lang="ru-RU" sz="2000">
                <a:solidFill>
                  <a:srgbClr val="FF0000"/>
                </a:solidFill>
              </a:rPr>
              <a:t> </a:t>
            </a:r>
          </a:p>
          <a:p>
            <a:pPr marL="176213" indent="-176213">
              <a:lnSpc>
                <a:spcPct val="90000"/>
              </a:lnSpc>
              <a:spcBef>
                <a:spcPct val="50000"/>
              </a:spcBef>
              <a:buFontTx/>
              <a:buChar char="-"/>
            </a:pPr>
            <a:r>
              <a:rPr lang="ru-RU" sz="2000">
                <a:latin typeface="Verdana" pitchFamily="34" charset="0"/>
              </a:rPr>
              <a:t>широкий спектр микроорганизмов с высокой распространенностью  резистентных к антибиотикам штаммов (как внебольничные, так и нозокомиальные – </a:t>
            </a:r>
            <a:r>
              <a:rPr lang="en-US" sz="2000">
                <a:latin typeface="Verdana" pitchFamily="34" charset="0"/>
              </a:rPr>
              <a:t>P.aeruginosa, K. pneumoniae, Acinetobacter</a:t>
            </a:r>
            <a:r>
              <a:rPr lang="ru-RU" sz="2000">
                <a:latin typeface="Verdana" pitchFamily="34" charset="0"/>
              </a:rPr>
              <a:t>)</a:t>
            </a:r>
          </a:p>
        </p:txBody>
      </p:sp>
      <p:sp>
        <p:nvSpPr>
          <p:cNvPr id="14339" name="Прямоугольник 2"/>
          <p:cNvSpPr>
            <a:spLocks noChangeArrowheads="1"/>
          </p:cNvSpPr>
          <p:nvPr/>
        </p:nvSpPr>
        <p:spPr bwMode="auto">
          <a:xfrm>
            <a:off x="1643063" y="214313"/>
            <a:ext cx="6715125" cy="1200150"/>
          </a:xfrm>
          <a:prstGeom prst="rect">
            <a:avLst/>
          </a:prstGeom>
          <a:noFill/>
          <a:ln w="9525">
            <a:noFill/>
            <a:miter lim="800000"/>
            <a:headEnd/>
            <a:tailEnd/>
          </a:ln>
        </p:spPr>
        <p:txBody>
          <a:bodyPr>
            <a:spAutoFit/>
          </a:bodyPr>
          <a:lstStyle/>
          <a:p>
            <a:pPr marL="176213" indent="-176213" algn="ctr">
              <a:spcBef>
                <a:spcPct val="50000"/>
              </a:spcBef>
            </a:pPr>
            <a:r>
              <a:rPr lang="ru-RU" sz="2400" b="1" dirty="0">
                <a:solidFill>
                  <a:srgbClr val="C00000"/>
                </a:solidFill>
                <a:latin typeface="Verdana" pitchFamily="34" charset="0"/>
              </a:rPr>
              <a:t>Проанализированы публикации за период с </a:t>
            </a:r>
            <a:r>
              <a:rPr lang="ru-RU" sz="2400" b="1" dirty="0" smtClean="0">
                <a:solidFill>
                  <a:srgbClr val="C00000"/>
                </a:solidFill>
                <a:latin typeface="Verdana" pitchFamily="34" charset="0"/>
              </a:rPr>
              <a:t>2015 </a:t>
            </a:r>
            <a:r>
              <a:rPr lang="ru-RU" sz="2400" b="1" dirty="0">
                <a:solidFill>
                  <a:srgbClr val="C00000"/>
                </a:solidFill>
                <a:latin typeface="Verdana" pitchFamily="34" charset="0"/>
              </a:rPr>
              <a:t>по </a:t>
            </a:r>
            <a:r>
              <a:rPr lang="ru-RU" sz="2400" b="1" dirty="0" smtClean="0">
                <a:solidFill>
                  <a:srgbClr val="C00000"/>
                </a:solidFill>
                <a:latin typeface="Verdana" pitchFamily="34" charset="0"/>
              </a:rPr>
              <a:t>2018г.г</a:t>
            </a:r>
            <a:r>
              <a:rPr lang="ru-RU" sz="2400" b="1" dirty="0">
                <a:solidFill>
                  <a:srgbClr val="C00000"/>
                </a:solidFill>
                <a:latin typeface="Verdana" pitchFamily="34" charset="0"/>
              </a:rPr>
              <a:t>. по лечению ОИМП:</a:t>
            </a:r>
          </a:p>
        </p:txBody>
      </p:sp>
      <p:pic>
        <p:nvPicPr>
          <p:cNvPr id="14340" name="Picture 3" descr="КрасГМУ"/>
          <p:cNvPicPr>
            <a:picLocks noChangeAspect="1" noChangeArrowheads="1"/>
          </p:cNvPicPr>
          <p:nvPr/>
        </p:nvPicPr>
        <p:blipFill>
          <a:blip r:embed="rId3"/>
          <a:srcRect r="72075" b="6668"/>
          <a:stretch>
            <a:fillRect/>
          </a:stretch>
        </p:blipFill>
        <p:spPr bwMode="auto">
          <a:xfrm>
            <a:off x="142875" y="214313"/>
            <a:ext cx="1143000" cy="114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14500" y="333375"/>
            <a:ext cx="7429500" cy="523875"/>
          </a:xfrm>
          <a:prstGeom prst="rect">
            <a:avLst/>
          </a:prstGeom>
          <a:noFill/>
        </p:spPr>
        <p:txBody>
          <a:bodyPr>
            <a:spAutoFit/>
          </a:bodyPr>
          <a:lstStyle/>
          <a:p>
            <a:pPr algn="ctr"/>
            <a:r>
              <a:rPr lang="ru-RU" sz="2800" b="1">
                <a:solidFill>
                  <a:srgbClr val="C00000"/>
                </a:solidFill>
                <a:effectLst>
                  <a:outerShdw blurRad="38100" dist="38100" dir="2700000" algn="tl">
                    <a:srgbClr val="C0C0C0"/>
                  </a:outerShdw>
                </a:effectLst>
                <a:latin typeface="Verdana" pitchFamily="34" charset="0"/>
                <a:ea typeface="Verdana" pitchFamily="34" charset="0"/>
                <a:cs typeface="Verdana" pitchFamily="34" charset="0"/>
              </a:rPr>
              <a:t>Особенности возбудителей ОИМП</a:t>
            </a:r>
          </a:p>
        </p:txBody>
      </p:sp>
      <p:sp>
        <p:nvSpPr>
          <p:cNvPr id="15363" name="TextBox 2"/>
          <p:cNvSpPr txBox="1">
            <a:spLocks noChangeArrowheads="1"/>
          </p:cNvSpPr>
          <p:nvPr/>
        </p:nvSpPr>
        <p:spPr bwMode="auto">
          <a:xfrm>
            <a:off x="214313" y="1785938"/>
            <a:ext cx="8715375" cy="4278312"/>
          </a:xfrm>
          <a:prstGeom prst="rect">
            <a:avLst/>
          </a:prstGeom>
          <a:noFill/>
          <a:ln w="9525">
            <a:noFill/>
            <a:miter lim="800000"/>
            <a:headEnd/>
            <a:tailEnd/>
          </a:ln>
        </p:spPr>
        <p:txBody>
          <a:bodyPr>
            <a:spAutoFit/>
          </a:bodyPr>
          <a:lstStyle/>
          <a:p>
            <a:pPr marL="268288" indent="-268288" algn="ctr">
              <a:buClr>
                <a:srgbClr val="C00000"/>
              </a:buClr>
              <a:buFont typeface="Wingdings" pitchFamily="2" charset="2"/>
              <a:buChar char="ü"/>
            </a:pPr>
            <a:r>
              <a:rPr lang="ru-RU" sz="2000" dirty="0"/>
              <a:t> </a:t>
            </a:r>
            <a:r>
              <a:rPr lang="ru-RU" sz="2000" dirty="0">
                <a:latin typeface="Verdana" pitchFamily="34" charset="0"/>
                <a:ea typeface="Verdana" pitchFamily="34" charset="0"/>
                <a:cs typeface="Verdana" pitchFamily="34" charset="0"/>
              </a:rPr>
              <a:t>Преобладающие патогены, особенно при первом эпизоде заболевания – семейство </a:t>
            </a:r>
            <a:r>
              <a:rPr lang="en-US" sz="2000" dirty="0" err="1">
                <a:latin typeface="Verdana" pitchFamily="34" charset="0"/>
                <a:ea typeface="Verdana" pitchFamily="34" charset="0"/>
                <a:cs typeface="Verdana" pitchFamily="34" charset="0"/>
              </a:rPr>
              <a:t>Enterobacteriaceae</a:t>
            </a:r>
            <a:r>
              <a:rPr lang="ru-RU" sz="2000" dirty="0">
                <a:latin typeface="Verdana" pitchFamily="34" charset="0"/>
                <a:ea typeface="Verdana" pitchFamily="34" charset="0"/>
                <a:cs typeface="Verdana" pitchFamily="34" charset="0"/>
              </a:rPr>
              <a:t>, главным образом </a:t>
            </a:r>
            <a:r>
              <a:rPr lang="en-US" sz="2000" b="1" i="1" u="sng" dirty="0" err="1">
                <a:solidFill>
                  <a:schemeClr val="tx2"/>
                </a:solidFill>
                <a:latin typeface="Verdana" pitchFamily="34" charset="0"/>
                <a:ea typeface="Verdana" pitchFamily="34" charset="0"/>
                <a:cs typeface="Verdana" pitchFamily="34" charset="0"/>
              </a:rPr>
              <a:t>E.Coli</a:t>
            </a:r>
            <a:r>
              <a:rPr lang="ru-RU" sz="2000" b="1" i="1" u="sng" dirty="0">
                <a:solidFill>
                  <a:schemeClr val="tx2"/>
                </a:solidFill>
                <a:latin typeface="Verdana" pitchFamily="34" charset="0"/>
                <a:ea typeface="Verdana" pitchFamily="34" charset="0"/>
                <a:cs typeface="Verdana" pitchFamily="34" charset="0"/>
              </a:rPr>
              <a:t> - (</a:t>
            </a:r>
            <a:r>
              <a:rPr lang="en-US" sz="2000" b="1" i="1" u="sng" dirty="0">
                <a:solidFill>
                  <a:schemeClr val="tx2"/>
                </a:solidFill>
                <a:latin typeface="Verdana" pitchFamily="34" charset="0"/>
                <a:ea typeface="Verdana" pitchFamily="34" charset="0"/>
                <a:cs typeface="Verdana" pitchFamily="34" charset="0"/>
              </a:rPr>
              <a:t>60-70%</a:t>
            </a:r>
            <a:r>
              <a:rPr lang="ru-RU" sz="2000" b="1" i="1" u="sng" dirty="0">
                <a:solidFill>
                  <a:schemeClr val="tx2"/>
                </a:solidFill>
                <a:latin typeface="Verdana" pitchFamily="34" charset="0"/>
                <a:ea typeface="Verdana" pitchFamily="34" charset="0"/>
                <a:cs typeface="Verdana" pitchFamily="34" charset="0"/>
              </a:rPr>
              <a:t>)</a:t>
            </a:r>
            <a:r>
              <a:rPr lang="ru-RU" sz="2000" dirty="0">
                <a:solidFill>
                  <a:srgbClr val="00CCFF"/>
                </a:solidFill>
                <a:latin typeface="Verdana" pitchFamily="34" charset="0"/>
                <a:ea typeface="Verdana" pitchFamily="34" charset="0"/>
                <a:cs typeface="Verdana" pitchFamily="34" charset="0"/>
              </a:rPr>
              <a:t> </a:t>
            </a:r>
          </a:p>
          <a:p>
            <a:pPr marL="268288" indent="-268288" algn="ctr">
              <a:buClr>
                <a:srgbClr val="C00000"/>
              </a:buClr>
            </a:pPr>
            <a:endParaRPr lang="ru-RU" sz="2000" dirty="0">
              <a:latin typeface="Verdana" pitchFamily="34" charset="0"/>
              <a:ea typeface="Verdana" pitchFamily="34" charset="0"/>
              <a:cs typeface="Verdana" pitchFamily="34" charset="0"/>
            </a:endParaRPr>
          </a:p>
          <a:p>
            <a:pPr marL="268288" indent="-268288" algn="ctr">
              <a:buClr>
                <a:srgbClr val="C00000"/>
              </a:buClr>
              <a:buFont typeface="Wingdings" pitchFamily="2" charset="2"/>
              <a:buChar char="ü"/>
            </a:pPr>
            <a:r>
              <a:rPr lang="ru-RU" sz="2000" dirty="0">
                <a:latin typeface="Verdana" pitchFamily="34" charset="0"/>
                <a:ea typeface="Verdana" pitchFamily="34" charset="0"/>
                <a:cs typeface="Verdana" pitchFamily="34" charset="0"/>
              </a:rPr>
              <a:t> У больных  мочекаменной болезнью основными возбудителями являются </a:t>
            </a:r>
            <a:r>
              <a:rPr lang="ru-RU" sz="2000" b="1" i="1" u="sng" dirty="0" err="1">
                <a:solidFill>
                  <a:schemeClr val="tx2"/>
                </a:solidFill>
                <a:latin typeface="Verdana" pitchFamily="34" charset="0"/>
                <a:ea typeface="Verdana" pitchFamily="34" charset="0"/>
                <a:cs typeface="Verdana" pitchFamily="34" charset="0"/>
              </a:rPr>
              <a:t>уреазопродуцирующие</a:t>
            </a:r>
            <a:r>
              <a:rPr lang="ru-RU" sz="2000" b="1" i="1" u="sng" dirty="0">
                <a:solidFill>
                  <a:schemeClr val="tx2"/>
                </a:solidFill>
                <a:latin typeface="Verdana" pitchFamily="34" charset="0"/>
                <a:ea typeface="Verdana" pitchFamily="34" charset="0"/>
                <a:cs typeface="Verdana" pitchFamily="34" charset="0"/>
              </a:rPr>
              <a:t> микроорганизмы – (82%)</a:t>
            </a:r>
          </a:p>
          <a:p>
            <a:pPr marL="268288" indent="-268288" algn="ctr">
              <a:buClr>
                <a:srgbClr val="C00000"/>
              </a:buClr>
            </a:pPr>
            <a:r>
              <a:rPr lang="ru-RU" sz="2000" dirty="0">
                <a:solidFill>
                  <a:srgbClr val="00CCFF"/>
                </a:solidFill>
                <a:latin typeface="Verdana" pitchFamily="34" charset="0"/>
                <a:ea typeface="Verdana" pitchFamily="34" charset="0"/>
                <a:cs typeface="Verdana" pitchFamily="34" charset="0"/>
              </a:rPr>
              <a:t> </a:t>
            </a:r>
          </a:p>
          <a:p>
            <a:pPr marL="268288" indent="-268288" algn="ctr">
              <a:buClr>
                <a:srgbClr val="C00000"/>
              </a:buClr>
              <a:buFont typeface="Wingdings" pitchFamily="2" charset="2"/>
              <a:buChar char="ü"/>
            </a:pPr>
            <a:r>
              <a:rPr lang="ru-RU" sz="2000" dirty="0">
                <a:latin typeface="Verdana" pitchFamily="34" charset="0"/>
                <a:ea typeface="Verdana" pitchFamily="34" charset="0"/>
                <a:cs typeface="Verdana" pitchFamily="34" charset="0"/>
              </a:rPr>
              <a:t> Высокая частота неэффективности лечения при невозможности  полной элиминации микроорганизмов (МКБ, рецидивное камнеобразование, наличие катетеров, стентов и т.д.)</a:t>
            </a:r>
          </a:p>
          <a:p>
            <a:pPr marL="268288" indent="-268288" algn="r">
              <a:buClr>
                <a:srgbClr val="C00000"/>
              </a:buClr>
            </a:pPr>
            <a:r>
              <a:rPr lang="ru-RU" sz="1600" dirty="0">
                <a:solidFill>
                  <a:schemeClr val="tx2"/>
                </a:solidFill>
                <a:latin typeface="Verdana" pitchFamily="34" charset="0"/>
                <a:ea typeface="Verdana" pitchFamily="34" charset="0"/>
                <a:cs typeface="Verdana" pitchFamily="34" charset="0"/>
              </a:rPr>
              <a:t>                                                                </a:t>
            </a:r>
            <a:r>
              <a:rPr lang="ru-RU" sz="1600" dirty="0">
                <a:solidFill>
                  <a:schemeClr val="tx2"/>
                </a:solidFill>
              </a:rPr>
              <a:t>                                                              (EAU </a:t>
            </a:r>
            <a:r>
              <a:rPr lang="en-US" sz="1600" dirty="0">
                <a:solidFill>
                  <a:schemeClr val="tx2"/>
                </a:solidFill>
              </a:rPr>
              <a:t>guidelines</a:t>
            </a:r>
            <a:r>
              <a:rPr lang="ru-RU" sz="1600" dirty="0">
                <a:solidFill>
                  <a:schemeClr val="tx2"/>
                </a:solidFill>
              </a:rPr>
              <a:t>,</a:t>
            </a:r>
            <a:r>
              <a:rPr lang="en-US" sz="1600" dirty="0">
                <a:solidFill>
                  <a:schemeClr val="tx2"/>
                </a:solidFill>
              </a:rPr>
              <a:t> </a:t>
            </a:r>
            <a:r>
              <a:rPr lang="ru-RU" sz="1600" dirty="0" smtClean="0">
                <a:solidFill>
                  <a:schemeClr val="tx2"/>
                </a:solidFill>
              </a:rPr>
              <a:t>2016)</a:t>
            </a:r>
            <a:endParaRPr lang="ru-RU" sz="1600" dirty="0">
              <a:solidFill>
                <a:schemeClr val="tx2"/>
              </a:solidFill>
            </a:endParaRPr>
          </a:p>
        </p:txBody>
      </p:sp>
      <p:pic>
        <p:nvPicPr>
          <p:cNvPr id="15364" name="Picture 3" descr="КрасГМУ"/>
          <p:cNvPicPr>
            <a:picLocks noChangeAspect="1" noChangeArrowheads="1"/>
          </p:cNvPicPr>
          <p:nvPr/>
        </p:nvPicPr>
        <p:blipFill>
          <a:blip r:embed="rId2"/>
          <a:srcRect r="72075" b="6668"/>
          <a:stretch>
            <a:fillRect/>
          </a:stretch>
        </p:blipFill>
        <p:spPr bwMode="auto">
          <a:xfrm>
            <a:off x="142875" y="214313"/>
            <a:ext cx="1143000" cy="114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28750" y="285750"/>
            <a:ext cx="7358063" cy="2586038"/>
          </a:xfrm>
          <a:prstGeom prst="rect">
            <a:avLst/>
          </a:prstGeom>
        </p:spPr>
        <p:txBody>
          <a:bodyPr>
            <a:spAutoFit/>
          </a:bodyPr>
          <a:lstStyle/>
          <a:p>
            <a:pPr algn="just">
              <a:buFont typeface="Wingdings" pitchFamily="2" charset="2"/>
              <a:buNone/>
              <a:defRPr/>
            </a:pPr>
            <a:r>
              <a:rPr lang="ru-RU" sz="1600" b="1" u="sng" spc="100" dirty="0">
                <a:solidFill>
                  <a:srgbClr val="C00000"/>
                </a:solidFill>
                <a:effectLst>
                  <a:outerShdw blurRad="38100" dist="38100" dir="2700000" algn="tl">
                    <a:srgbClr val="C0C0C0"/>
                  </a:outerShdw>
                </a:effectLst>
                <a:latin typeface="Verdana" pitchFamily="34" charset="0"/>
              </a:rPr>
              <a:t>Одна из наиболее частых причин возникновения ОИМП </a:t>
            </a:r>
            <a:r>
              <a:rPr lang="ru-RU" sz="1600" spc="100" dirty="0">
                <a:latin typeface="Verdana" pitchFamily="34" charset="0"/>
              </a:rPr>
              <a:t>наличие инородных тел в МП, на поверхности которых образуется </a:t>
            </a:r>
            <a:r>
              <a:rPr lang="ru-RU" sz="1600" b="1" spc="100" dirty="0" err="1">
                <a:solidFill>
                  <a:srgbClr val="C00000"/>
                </a:solidFill>
                <a:effectLst>
                  <a:outerShdw blurRad="38100" dist="38100" dir="2700000" algn="tl">
                    <a:srgbClr val="C0C0C0"/>
                  </a:outerShdw>
                </a:effectLst>
                <a:latin typeface="Verdana" pitchFamily="34" charset="0"/>
              </a:rPr>
              <a:t>биопленка</a:t>
            </a:r>
            <a:r>
              <a:rPr lang="ru-RU" sz="1600" spc="100" dirty="0">
                <a:solidFill>
                  <a:srgbClr val="C00000"/>
                </a:solidFill>
                <a:latin typeface="Verdana" pitchFamily="34" charset="0"/>
              </a:rPr>
              <a:t>,</a:t>
            </a:r>
            <a:r>
              <a:rPr lang="ru-RU" sz="1600" spc="100" dirty="0">
                <a:latin typeface="Verdana" pitchFamily="34" charset="0"/>
              </a:rPr>
              <a:t> состоящая из совокупности микроорганизмов в различных фазах роста, их внеклеточных продуктов</a:t>
            </a:r>
            <a:r>
              <a:rPr lang="en-US" sz="1600" spc="100" dirty="0">
                <a:latin typeface="Verdana" pitchFamily="34" charset="0"/>
              </a:rPr>
              <a:t>, </a:t>
            </a:r>
            <a:r>
              <a:rPr lang="en-US" sz="1600" spc="100" dirty="0" err="1">
                <a:latin typeface="Verdana" pitchFamily="34" charset="0"/>
              </a:rPr>
              <a:t>соматических</a:t>
            </a:r>
            <a:r>
              <a:rPr lang="en-US" sz="1600" spc="100" dirty="0">
                <a:latin typeface="Verdana" pitchFamily="34" charset="0"/>
              </a:rPr>
              <a:t> </a:t>
            </a:r>
            <a:r>
              <a:rPr lang="en-US" sz="1600" spc="100" dirty="0" err="1">
                <a:latin typeface="Verdana" pitchFamily="34" charset="0"/>
              </a:rPr>
              <a:t>клеток</a:t>
            </a:r>
            <a:r>
              <a:rPr lang="en-US" sz="1600" spc="100" dirty="0">
                <a:latin typeface="Verdana" pitchFamily="34" charset="0"/>
              </a:rPr>
              <a:t>, </a:t>
            </a:r>
            <a:r>
              <a:rPr lang="en-US" sz="1600" spc="100" dirty="0" err="1">
                <a:latin typeface="Verdana" pitchFamily="34" charset="0"/>
              </a:rPr>
              <a:t>органического</a:t>
            </a:r>
            <a:r>
              <a:rPr lang="en-US" sz="1600" spc="100" dirty="0">
                <a:latin typeface="Verdana" pitchFamily="34" charset="0"/>
              </a:rPr>
              <a:t> и </a:t>
            </a:r>
            <a:r>
              <a:rPr lang="en-US" sz="1600" spc="100" dirty="0" err="1">
                <a:latin typeface="Verdana" pitchFamily="34" charset="0"/>
              </a:rPr>
              <a:t>неорганического</a:t>
            </a:r>
            <a:r>
              <a:rPr lang="en-US" sz="1600" spc="100" dirty="0">
                <a:latin typeface="Verdana" pitchFamily="34" charset="0"/>
              </a:rPr>
              <a:t> </a:t>
            </a:r>
            <a:r>
              <a:rPr lang="en-US" sz="1600" spc="100" dirty="0" err="1">
                <a:latin typeface="Verdana" pitchFamily="34" charset="0"/>
              </a:rPr>
              <a:t>материала</a:t>
            </a:r>
            <a:r>
              <a:rPr lang="en-US" sz="1600" spc="100" dirty="0">
                <a:latin typeface="Verdana" pitchFamily="34" charset="0"/>
              </a:rPr>
              <a:t>, </a:t>
            </a:r>
            <a:r>
              <a:rPr lang="en-US" sz="1600" spc="100" dirty="0" err="1">
                <a:latin typeface="Verdana" pitchFamily="34" charset="0"/>
              </a:rPr>
              <a:t>связанных</a:t>
            </a:r>
            <a:r>
              <a:rPr lang="en-US" sz="1600" spc="100" dirty="0">
                <a:latin typeface="Verdana" pitchFamily="34" charset="0"/>
              </a:rPr>
              <a:t> </a:t>
            </a:r>
            <a:r>
              <a:rPr lang="en-US" sz="1600" spc="100" dirty="0" err="1">
                <a:latin typeface="Verdana" pitchFamily="34" charset="0"/>
              </a:rPr>
              <a:t>между</a:t>
            </a:r>
            <a:r>
              <a:rPr lang="en-US" sz="1600" spc="100" dirty="0">
                <a:latin typeface="Verdana" pitchFamily="34" charset="0"/>
              </a:rPr>
              <a:t> </a:t>
            </a:r>
            <a:r>
              <a:rPr lang="en-US" sz="1600" spc="100" dirty="0" err="1">
                <a:latin typeface="Verdana" pitchFamily="34" charset="0"/>
              </a:rPr>
              <a:t>собой</a:t>
            </a:r>
            <a:r>
              <a:rPr lang="en-US" sz="1600" spc="100" dirty="0">
                <a:latin typeface="Verdana" pitchFamily="34" charset="0"/>
              </a:rPr>
              <a:t>, и </a:t>
            </a:r>
            <a:r>
              <a:rPr lang="en-US" sz="1600" spc="100" dirty="0" err="1">
                <a:latin typeface="Verdana" pitchFamily="34" charset="0"/>
              </a:rPr>
              <a:t>ассоциированная</a:t>
            </a:r>
            <a:r>
              <a:rPr lang="en-US" sz="1600" spc="100" dirty="0">
                <a:latin typeface="Verdana" pitchFamily="34" charset="0"/>
              </a:rPr>
              <a:t> с </a:t>
            </a:r>
            <a:r>
              <a:rPr lang="en-US" sz="1600" spc="100" dirty="0" err="1">
                <a:latin typeface="Verdana" pitchFamily="34" charset="0"/>
              </a:rPr>
              <a:t>поверхностью</a:t>
            </a:r>
            <a:r>
              <a:rPr lang="en-US" sz="1600" spc="100" dirty="0">
                <a:latin typeface="Verdana" pitchFamily="34" charset="0"/>
              </a:rPr>
              <a:t> </a:t>
            </a:r>
            <a:r>
              <a:rPr lang="en-US" sz="1600" spc="100" dirty="0" err="1">
                <a:latin typeface="Verdana" pitchFamily="34" charset="0"/>
              </a:rPr>
              <a:t>дренажных</a:t>
            </a:r>
            <a:r>
              <a:rPr lang="en-US" sz="1600" spc="100" dirty="0">
                <a:latin typeface="Verdana" pitchFamily="34" charset="0"/>
              </a:rPr>
              <a:t> </a:t>
            </a:r>
            <a:r>
              <a:rPr lang="en-US" sz="1600" spc="100" dirty="0" err="1">
                <a:latin typeface="Verdana" pitchFamily="34" charset="0"/>
              </a:rPr>
              <a:t>трубок</a:t>
            </a:r>
            <a:r>
              <a:rPr lang="en-US" sz="1600" spc="100" dirty="0">
                <a:latin typeface="Verdana" pitchFamily="34" charset="0"/>
              </a:rPr>
              <a:t> и </a:t>
            </a:r>
            <a:r>
              <a:rPr lang="en-US" sz="1600" spc="100" dirty="0" err="1">
                <a:latin typeface="Verdana" pitchFamily="34" charset="0"/>
              </a:rPr>
              <a:t>конкрементов</a:t>
            </a:r>
            <a:r>
              <a:rPr lang="en-US" sz="1600" spc="100" dirty="0">
                <a:latin typeface="Verdana" pitchFamily="34" charset="0"/>
              </a:rPr>
              <a:t>, </a:t>
            </a:r>
            <a:r>
              <a:rPr lang="ru-RU" sz="1600" spc="100" dirty="0">
                <a:latin typeface="Verdana" pitchFamily="34" charset="0"/>
              </a:rPr>
              <a:t>а так же с </a:t>
            </a:r>
            <a:r>
              <a:rPr lang="en-US" sz="1600" spc="100" dirty="0" err="1">
                <a:latin typeface="Verdana" pitchFamily="34" charset="0"/>
              </a:rPr>
              <a:t>рубцовоизмененными</a:t>
            </a:r>
            <a:r>
              <a:rPr lang="en-US" sz="1600" spc="100" dirty="0">
                <a:latin typeface="Verdana" pitchFamily="34" charset="0"/>
              </a:rPr>
              <a:t> и </a:t>
            </a:r>
            <a:r>
              <a:rPr lang="en-US" sz="1600" spc="100" dirty="0" err="1">
                <a:latin typeface="Verdana" pitchFamily="34" charset="0"/>
              </a:rPr>
              <a:t>некротизированными</a:t>
            </a:r>
            <a:r>
              <a:rPr lang="en-US" sz="1600" spc="100" dirty="0">
                <a:latin typeface="Verdana" pitchFamily="34" charset="0"/>
              </a:rPr>
              <a:t> </a:t>
            </a:r>
            <a:r>
              <a:rPr lang="en-US" sz="1600" spc="100" dirty="0" err="1">
                <a:latin typeface="Verdana" pitchFamily="34" charset="0"/>
              </a:rPr>
              <a:t>тканями</a:t>
            </a:r>
            <a:endParaRPr lang="en-US" sz="1600" spc="100" dirty="0">
              <a:latin typeface="Verdana" pitchFamily="34" charset="0"/>
            </a:endParaRPr>
          </a:p>
          <a:p>
            <a:pPr>
              <a:buFont typeface="Wingdings" pitchFamily="2" charset="2"/>
              <a:buNone/>
              <a:defRPr/>
            </a:pPr>
            <a:r>
              <a:rPr lang="en-US" dirty="0">
                <a:latin typeface="Arial" pitchFamily="34" charset="0"/>
              </a:rPr>
              <a:t> </a:t>
            </a:r>
            <a:endParaRPr lang="ru-RU" dirty="0">
              <a:latin typeface="Arial" pitchFamily="34" charset="0"/>
            </a:endParaRPr>
          </a:p>
        </p:txBody>
      </p:sp>
      <p:pic>
        <p:nvPicPr>
          <p:cNvPr id="16387" name="Рисунок 2"/>
          <p:cNvPicPr>
            <a:picLocks noChangeAspect="1" noChangeArrowheads="1"/>
          </p:cNvPicPr>
          <p:nvPr/>
        </p:nvPicPr>
        <p:blipFill>
          <a:blip r:embed="rId2"/>
          <a:srcRect l="1280" t="61584" r="52000" b="6305"/>
          <a:stretch>
            <a:fillRect/>
          </a:stretch>
        </p:blipFill>
        <p:spPr bwMode="auto">
          <a:xfrm>
            <a:off x="179388" y="3284538"/>
            <a:ext cx="2952750" cy="2779712"/>
          </a:xfrm>
          <a:prstGeom prst="rect">
            <a:avLst/>
          </a:prstGeom>
          <a:noFill/>
          <a:ln w="9525">
            <a:noFill/>
            <a:miter lim="800000"/>
            <a:headEnd/>
            <a:tailEnd/>
          </a:ln>
        </p:spPr>
      </p:pic>
      <p:sp>
        <p:nvSpPr>
          <p:cNvPr id="4" name="TextBox 3"/>
          <p:cNvSpPr txBox="1"/>
          <p:nvPr/>
        </p:nvSpPr>
        <p:spPr>
          <a:xfrm>
            <a:off x="0" y="2571750"/>
            <a:ext cx="5715000" cy="523875"/>
          </a:xfrm>
          <a:prstGeom prst="rect">
            <a:avLst/>
          </a:prstGeom>
          <a:noFill/>
        </p:spPr>
        <p:txBody>
          <a:bodyPr>
            <a:spAutoFit/>
          </a:bodyPr>
          <a:lstStyle/>
          <a:p>
            <a:pPr>
              <a:defRPr/>
            </a:pPr>
            <a:r>
              <a:rPr lang="en-US" sz="1400" b="1" u="sng" dirty="0">
                <a:solidFill>
                  <a:srgbClr val="FF0000"/>
                </a:solidFill>
                <a:effectLst>
                  <a:outerShdw blurRad="38100" dist="38100" dir="2700000" algn="tl">
                    <a:srgbClr val="C0C0C0"/>
                  </a:outerShdw>
                </a:effectLst>
                <a:latin typeface="Verdana" pitchFamily="34" charset="0"/>
              </a:rPr>
              <a:t>NB</a:t>
            </a:r>
            <a:r>
              <a:rPr lang="en-US" sz="1400" b="1" dirty="0">
                <a:solidFill>
                  <a:srgbClr val="C00000"/>
                </a:solidFill>
                <a:effectLst>
                  <a:outerShdw blurRad="38100" dist="38100" dir="2700000" algn="tl">
                    <a:srgbClr val="C0C0C0"/>
                  </a:outerShdw>
                </a:effectLst>
                <a:latin typeface="Verdana" pitchFamily="34" charset="0"/>
              </a:rPr>
              <a:t>! </a:t>
            </a:r>
            <a:r>
              <a:rPr lang="ru-RU" sz="1400" b="1" dirty="0">
                <a:solidFill>
                  <a:srgbClr val="C00000"/>
                </a:solidFill>
                <a:effectLst>
                  <a:outerShdw blurRad="38100" dist="38100" dir="2700000" algn="tl">
                    <a:srgbClr val="C0C0C0"/>
                  </a:outerShdw>
                </a:effectLst>
                <a:latin typeface="Verdana" pitchFamily="34" charset="0"/>
              </a:rPr>
              <a:t>Причины повышенной выживаемости бактерий </a:t>
            </a:r>
            <a:r>
              <a:rPr lang="ru-RU" sz="1400" b="1" dirty="0" err="1">
                <a:solidFill>
                  <a:srgbClr val="C00000"/>
                </a:solidFill>
                <a:effectLst>
                  <a:outerShdw blurRad="38100" dist="38100" dir="2700000" algn="tl">
                    <a:srgbClr val="C0C0C0"/>
                  </a:outerShdw>
                </a:effectLst>
                <a:latin typeface="Verdana" pitchFamily="34" charset="0"/>
              </a:rPr>
              <a:t>биопленок</a:t>
            </a:r>
            <a:r>
              <a:rPr lang="ru-RU" sz="1400" b="1" dirty="0">
                <a:solidFill>
                  <a:srgbClr val="C00000"/>
                </a:solidFill>
                <a:effectLst>
                  <a:outerShdw blurRad="38100" dist="38100" dir="2700000" algn="tl">
                    <a:srgbClr val="C0C0C0"/>
                  </a:outerShdw>
                </a:effectLst>
                <a:latin typeface="Verdana" pitchFamily="34" charset="0"/>
              </a:rPr>
              <a:t> в присутствии антибиотиков</a:t>
            </a:r>
            <a:r>
              <a:rPr lang="ru-RU" sz="1400" dirty="0">
                <a:solidFill>
                  <a:srgbClr val="C00000"/>
                </a:solidFill>
                <a:latin typeface="Verdana" pitchFamily="34" charset="0"/>
              </a:rPr>
              <a:t> </a:t>
            </a:r>
          </a:p>
        </p:txBody>
      </p:sp>
      <p:sp>
        <p:nvSpPr>
          <p:cNvPr id="5" name="Стрелка вправо 4"/>
          <p:cNvSpPr>
            <a:spLocks noChangeArrowheads="1"/>
          </p:cNvSpPr>
          <p:nvPr/>
        </p:nvSpPr>
        <p:spPr bwMode="auto">
          <a:xfrm>
            <a:off x="3276600" y="4365625"/>
            <a:ext cx="576263" cy="571500"/>
          </a:xfrm>
          <a:prstGeom prst="rightArrow">
            <a:avLst>
              <a:gd name="adj1" fmla="val 50000"/>
              <a:gd name="adj2" fmla="val 50417"/>
            </a:avLst>
          </a:prstGeom>
          <a:solidFill>
            <a:srgbClr val="FF0000"/>
          </a:solidFill>
          <a:ln w="19050" algn="ctr">
            <a:noFill/>
            <a:miter lim="800000"/>
            <a:headEnd/>
            <a:tailEnd/>
          </a:ln>
        </p:spPr>
        <p:txBody>
          <a:bodyPr anchor="ctr"/>
          <a:lstStyle/>
          <a:p>
            <a:pPr algn="ctr">
              <a:defRPr/>
            </a:pPr>
            <a:endParaRPr lang="ru-RU">
              <a:solidFill>
                <a:schemeClr val="lt1"/>
              </a:solidFill>
              <a:latin typeface="+mn-lt"/>
            </a:endParaRPr>
          </a:p>
        </p:txBody>
      </p:sp>
      <p:sp>
        <p:nvSpPr>
          <p:cNvPr id="137222" name="Text Box 6"/>
          <p:cNvSpPr txBox="1">
            <a:spLocks noChangeArrowheads="1"/>
          </p:cNvSpPr>
          <p:nvPr/>
        </p:nvSpPr>
        <p:spPr bwMode="auto">
          <a:xfrm>
            <a:off x="-214313" y="6072188"/>
            <a:ext cx="4427538" cy="60007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lgn="ctr">
              <a:spcBef>
                <a:spcPct val="50000"/>
              </a:spcBef>
              <a:defRPr/>
            </a:pPr>
            <a:r>
              <a:rPr lang="ru-RU" sz="1100" b="1" dirty="0">
                <a:latin typeface="Arial" pitchFamily="34" charset="0"/>
              </a:rPr>
              <a:t>Электронная микрофотография продольного среза вторичного камня, развитие которого обусловлено  </a:t>
            </a:r>
            <a:r>
              <a:rPr lang="en-US" sz="1100" b="1" dirty="0" err="1">
                <a:latin typeface="Arial" pitchFamily="34" charset="0"/>
              </a:rPr>
              <a:t>P.aeruginosa</a:t>
            </a:r>
            <a:r>
              <a:rPr lang="en-US" sz="1100" b="1" dirty="0">
                <a:latin typeface="Arial" pitchFamily="34" charset="0"/>
              </a:rPr>
              <a:t> (</a:t>
            </a:r>
            <a:r>
              <a:rPr lang="ru-RU" sz="1100" b="1" dirty="0">
                <a:latin typeface="Arial" pitchFamily="34" charset="0"/>
              </a:rPr>
              <a:t>х5000)</a:t>
            </a:r>
            <a:r>
              <a:rPr lang="ru-RU" sz="1100" dirty="0">
                <a:latin typeface="Arial" pitchFamily="34" charset="0"/>
              </a:rPr>
              <a:t> </a:t>
            </a:r>
          </a:p>
        </p:txBody>
      </p:sp>
      <p:graphicFrame>
        <p:nvGraphicFramePr>
          <p:cNvPr id="137223" name="Group 7"/>
          <p:cNvGraphicFramePr>
            <a:graphicFrameLocks noGrp="1"/>
          </p:cNvGraphicFramePr>
          <p:nvPr/>
        </p:nvGraphicFramePr>
        <p:xfrm>
          <a:off x="3924300" y="3141663"/>
          <a:ext cx="5040313" cy="3072384"/>
        </p:xfrm>
        <a:graphic>
          <a:graphicData uri="http://schemas.openxmlformats.org/drawingml/2006/table">
            <a:tbl>
              <a:tblPr/>
              <a:tblGrid>
                <a:gridCol w="2303463"/>
                <a:gridCol w="2736850"/>
              </a:tblGrid>
              <a:tr h="3889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200" b="1" i="1" u="none" strike="noStrike" cap="none" normalizeH="0" baseline="0" dirty="0" smtClean="0">
                          <a:ln>
                            <a:noFill/>
                          </a:ln>
                          <a:solidFill>
                            <a:schemeClr val="tx1"/>
                          </a:solidFill>
                          <a:effectLst/>
                          <a:latin typeface="Verdana" pitchFamily="34" charset="0"/>
                        </a:rPr>
                        <a:t>Свойства микробных клеток</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200" b="1" i="1" u="none" strike="noStrike" cap="none" normalizeH="0" baseline="0" smtClean="0">
                          <a:ln>
                            <a:noFill/>
                          </a:ln>
                          <a:solidFill>
                            <a:schemeClr val="tx1"/>
                          </a:solidFill>
                          <a:effectLst/>
                          <a:latin typeface="Verdana" pitchFamily="34" charset="0"/>
                        </a:rPr>
                        <a:t>Компоненты биопленки, влияющие на процесс</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65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200" b="0" i="0" u="none" strike="noStrike" cap="none" normalizeH="0" baseline="0" dirty="0" smtClean="0">
                          <a:ln>
                            <a:noFill/>
                          </a:ln>
                          <a:solidFill>
                            <a:schemeClr val="tx1"/>
                          </a:solidFill>
                          <a:effectLst/>
                          <a:latin typeface="Verdana" pitchFamily="34" charset="0"/>
                        </a:rPr>
                        <a:t>Уменьшение доступа препарата</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1200" b="0" i="0" u="none" strike="noStrike" cap="none" normalizeH="0" baseline="0" dirty="0" smtClean="0">
                        <a:ln>
                          <a:noFill/>
                        </a:ln>
                        <a:solidFill>
                          <a:schemeClr val="tx1"/>
                        </a:solidFill>
                        <a:effectLst/>
                        <a:latin typeface="Verdana"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1200" b="0" i="0" u="none" strike="noStrike" cap="none" normalizeH="0" baseline="0" dirty="0" smtClean="0">
                        <a:ln>
                          <a:noFill/>
                        </a:ln>
                        <a:solidFill>
                          <a:schemeClr val="tx1"/>
                        </a:solidFill>
                        <a:effectLst/>
                        <a:latin typeface="Verdana"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200" b="0" i="0" u="none" strike="noStrike" cap="none" normalizeH="0" baseline="0" dirty="0" smtClean="0">
                          <a:ln>
                            <a:noFill/>
                          </a:ln>
                          <a:solidFill>
                            <a:schemeClr val="tx1"/>
                          </a:solidFill>
                          <a:effectLst/>
                          <a:latin typeface="Verdana" pitchFamily="34" charset="0"/>
                        </a:rPr>
                        <a:t>Связывание и/или </a:t>
                      </a:r>
                      <a:r>
                        <a:rPr kumimoji="0" lang="ru-RU" sz="1200" b="0" i="0" u="none" strike="noStrike" cap="none" normalizeH="0" baseline="0" dirty="0" err="1" smtClean="0">
                          <a:ln>
                            <a:noFill/>
                          </a:ln>
                          <a:solidFill>
                            <a:schemeClr val="tx1"/>
                          </a:solidFill>
                          <a:effectLst/>
                          <a:latin typeface="Verdana" pitchFamily="34" charset="0"/>
                        </a:rPr>
                        <a:t>инактивация</a:t>
                      </a:r>
                      <a:r>
                        <a:rPr kumimoji="0" lang="ru-RU" sz="1200" b="0" i="0" u="none" strike="noStrike" cap="none" normalizeH="0" baseline="0" dirty="0" smtClean="0">
                          <a:ln>
                            <a:noFill/>
                          </a:ln>
                          <a:solidFill>
                            <a:schemeClr val="tx1"/>
                          </a:solidFill>
                          <a:effectLst/>
                          <a:latin typeface="Verdana" pitchFamily="34" charset="0"/>
                        </a:rPr>
                        <a:t> антибиотика</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200" b="0" i="0" u="none" strike="noStrike" cap="none" normalizeH="0" baseline="0" dirty="0" smtClean="0">
                          <a:ln>
                            <a:noFill/>
                          </a:ln>
                          <a:solidFill>
                            <a:schemeClr val="tx1"/>
                          </a:solidFill>
                          <a:effectLst/>
                          <a:latin typeface="Verdana" pitchFamily="34" charset="0"/>
                        </a:rPr>
                        <a:t>Индивидуальная чувствительность бактерий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Verdana"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200" b="0" i="0" u="none" strike="noStrike" cap="none" normalizeH="0" baseline="0" dirty="0" smtClean="0">
                          <a:ln>
                            <a:noFill/>
                          </a:ln>
                          <a:solidFill>
                            <a:schemeClr val="tx1"/>
                          </a:solidFill>
                          <a:effectLst/>
                          <a:latin typeface="Verdana" pitchFamily="34" charset="0"/>
                        </a:rPr>
                        <a:t>Перераспределение генов </a:t>
                      </a:r>
                      <a:r>
                        <a:rPr kumimoji="0" lang="ru-RU" sz="1200" b="0" i="0" u="none" strike="noStrike" cap="none" normalizeH="0" baseline="0" dirty="0" err="1" smtClean="0">
                          <a:ln>
                            <a:noFill/>
                          </a:ln>
                          <a:solidFill>
                            <a:schemeClr val="tx1"/>
                          </a:solidFill>
                          <a:effectLst/>
                          <a:latin typeface="Verdana" pitchFamily="34" charset="0"/>
                        </a:rPr>
                        <a:t>антибиотикоустойчивости</a:t>
                      </a:r>
                      <a:endParaRPr kumimoji="0" lang="ru-RU" sz="1200" b="0" i="0" u="none" strike="noStrike" cap="none" normalizeH="0" baseline="0" dirty="0" smtClean="0">
                        <a:ln>
                          <a:noFill/>
                        </a:ln>
                        <a:solidFill>
                          <a:schemeClr val="tx1"/>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ru-RU" sz="1200" b="0" i="0" u="none" strike="noStrike" cap="none" normalizeH="0" baseline="0" smtClean="0">
                          <a:ln>
                            <a:noFill/>
                          </a:ln>
                          <a:solidFill>
                            <a:schemeClr val="tx1"/>
                          </a:solidFill>
                          <a:effectLst/>
                          <a:latin typeface="Verdana" pitchFamily="34" charset="0"/>
                        </a:rPr>
                        <a:t>Поверхностная оболочка и компоненты матрикса, снижение свободной поверхности клеток за счет их контактна между собой</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ru-RU" sz="1200" b="0" i="0" u="none" strike="noStrike" cap="none" normalizeH="0" baseline="0" smtClean="0">
                          <a:ln>
                            <a:noFill/>
                          </a:ln>
                          <a:solidFill>
                            <a:schemeClr val="tx1"/>
                          </a:solidFill>
                          <a:effectLst/>
                          <a:latin typeface="Verdana" pitchFamily="34" charset="0"/>
                        </a:rPr>
                        <a:t>Компоненты матрикса</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ru-RU" sz="1200" b="0" i="0" u="none" strike="noStrike" cap="none" normalizeH="0" baseline="0" smtClean="0">
                        <a:ln>
                          <a:noFill/>
                        </a:ln>
                        <a:solidFill>
                          <a:schemeClr val="tx1"/>
                        </a:solidFill>
                        <a:effectLst/>
                        <a:latin typeface="Verdana" pitchFamily="34"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ru-RU" sz="1200" b="0" i="0" u="none" strike="noStrike" cap="none" normalizeH="0" baseline="0" smtClean="0">
                          <a:ln>
                            <a:noFill/>
                          </a:ln>
                          <a:solidFill>
                            <a:schemeClr val="tx1"/>
                          </a:solidFill>
                          <a:effectLst/>
                          <a:latin typeface="Verdana" pitchFamily="34" charset="0"/>
                        </a:rPr>
                        <a:t>Наличие клеток нечувствительных к антибиотикам («персистеры»)</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ru-RU" sz="1200" b="0" i="0" u="none" strike="noStrike" cap="none" normalizeH="0" baseline="0" smtClean="0">
                          <a:ln>
                            <a:noFill/>
                          </a:ln>
                          <a:solidFill>
                            <a:schemeClr val="tx1"/>
                          </a:solidFill>
                          <a:effectLst/>
                          <a:latin typeface="Verdana" pitchFamily="34" charset="0"/>
                        </a:rPr>
                        <a:t>Внеклеточная ДНК и/или прямая передача генов из клетки в клетку</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16402" name="Picture 3" descr="КрасГМУ"/>
          <p:cNvPicPr>
            <a:picLocks noChangeAspect="1" noChangeArrowheads="1"/>
          </p:cNvPicPr>
          <p:nvPr/>
        </p:nvPicPr>
        <p:blipFill>
          <a:blip r:embed="rId3"/>
          <a:srcRect r="72075" b="6668"/>
          <a:stretch>
            <a:fillRect/>
          </a:stretch>
        </p:blipFill>
        <p:spPr bwMode="auto">
          <a:xfrm>
            <a:off x="142875" y="214313"/>
            <a:ext cx="1143000" cy="114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428750" y="0"/>
            <a:ext cx="7715250" cy="1143000"/>
          </a:xfrm>
        </p:spPr>
        <p:txBody>
          <a:bodyPr>
            <a:normAutofit/>
          </a:bodyPr>
          <a:lstStyle/>
          <a:p>
            <a:pPr eaLnBrk="1" hangingPunct="1">
              <a:buClr>
                <a:schemeClr val="tx1"/>
              </a:buClr>
              <a:buFont typeface="Wingdings" pitchFamily="2" charset="2"/>
              <a:buNone/>
            </a:pPr>
            <a:r>
              <a:rPr lang="ru-RU" sz="28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Алгоритм диагностики гнойного пиелонефрита</a:t>
            </a:r>
          </a:p>
        </p:txBody>
      </p:sp>
      <p:sp>
        <p:nvSpPr>
          <p:cNvPr id="18435" name="Rectangle 3"/>
          <p:cNvSpPr>
            <a:spLocks noChangeArrowheads="1"/>
          </p:cNvSpPr>
          <p:nvPr/>
        </p:nvSpPr>
        <p:spPr bwMode="auto">
          <a:xfrm>
            <a:off x="3281363" y="2619375"/>
            <a:ext cx="9144000" cy="0"/>
          </a:xfrm>
          <a:prstGeom prst="rect">
            <a:avLst/>
          </a:prstGeom>
          <a:noFill/>
          <a:ln w="12699">
            <a:noFill/>
            <a:miter lim="800000"/>
            <a:headEnd type="none" w="sm" len="sm"/>
            <a:tailEnd type="none" w="sm" len="sm"/>
          </a:ln>
        </p:spPr>
        <p:txBody>
          <a:bodyPr>
            <a:spAutoFit/>
          </a:bodyPr>
          <a:lstStyle/>
          <a:p>
            <a:endParaRPr lang="ru-RU"/>
          </a:p>
        </p:txBody>
      </p:sp>
      <p:sp>
        <p:nvSpPr>
          <p:cNvPr id="18436" name="Rectangle 4"/>
          <p:cNvSpPr>
            <a:spLocks noChangeArrowheads="1"/>
          </p:cNvSpPr>
          <p:nvPr/>
        </p:nvSpPr>
        <p:spPr bwMode="auto">
          <a:xfrm>
            <a:off x="3281363" y="2324100"/>
            <a:ext cx="9144000" cy="0"/>
          </a:xfrm>
          <a:prstGeom prst="rect">
            <a:avLst/>
          </a:prstGeom>
          <a:noFill/>
          <a:ln w="12699">
            <a:noFill/>
            <a:miter lim="800000"/>
            <a:headEnd type="none" w="sm" len="sm"/>
            <a:tailEnd type="none" w="sm" len="sm"/>
          </a:ln>
        </p:spPr>
        <p:txBody>
          <a:bodyPr>
            <a:spAutoFit/>
          </a:bodyPr>
          <a:lstStyle/>
          <a:p>
            <a:endParaRPr lang="ru-RU"/>
          </a:p>
        </p:txBody>
      </p:sp>
      <p:sp>
        <p:nvSpPr>
          <p:cNvPr id="18437" name="Rectangle 5"/>
          <p:cNvSpPr>
            <a:spLocks noChangeArrowheads="1"/>
          </p:cNvSpPr>
          <p:nvPr/>
        </p:nvSpPr>
        <p:spPr bwMode="auto">
          <a:xfrm>
            <a:off x="20638" y="-77788"/>
            <a:ext cx="0" cy="1695451"/>
          </a:xfrm>
          <a:prstGeom prst="rect">
            <a:avLst/>
          </a:prstGeom>
          <a:noFill/>
          <a:ln w="12699">
            <a:noFill/>
            <a:miter lim="800000"/>
            <a:headEnd type="none" w="sm" len="sm"/>
            <a:tailEnd type="none" w="sm" len="sm"/>
          </a:ln>
        </p:spPr>
        <p:txBody>
          <a:bodyPr>
            <a:spAutoFit/>
          </a:bodyPr>
          <a:lstStyle/>
          <a:p>
            <a:endParaRPr lang="ru-RU"/>
          </a:p>
        </p:txBody>
      </p:sp>
      <p:sp>
        <p:nvSpPr>
          <p:cNvPr id="18438" name="Rectangle 6"/>
          <p:cNvSpPr>
            <a:spLocks noChangeArrowheads="1"/>
          </p:cNvSpPr>
          <p:nvPr/>
        </p:nvSpPr>
        <p:spPr bwMode="auto">
          <a:xfrm>
            <a:off x="214313" y="1500188"/>
            <a:ext cx="8715375" cy="2188291"/>
          </a:xfrm>
          <a:prstGeom prst="rect">
            <a:avLst/>
          </a:prstGeom>
          <a:noFill/>
          <a:ln w="12699">
            <a:noFill/>
            <a:miter lim="800000"/>
            <a:headEnd type="none" w="sm" len="sm"/>
            <a:tailEnd type="none" w="sm" len="sm"/>
          </a:ln>
        </p:spPr>
        <p:txBody>
          <a:bodyPr>
            <a:spAutoFit/>
          </a:bodyPr>
          <a:lstStyle/>
          <a:p>
            <a:pPr lvl="2" eaLnBrk="0" hangingPunct="0">
              <a:lnSpc>
                <a:spcPct val="110000"/>
              </a:lnSpc>
              <a:buClr>
                <a:schemeClr val="tx1"/>
              </a:buClr>
            </a:pPr>
            <a:endParaRPr lang="ru-RU" sz="2400" dirty="0">
              <a:latin typeface="Verdana" pitchFamily="34" charset="0"/>
            </a:endParaRPr>
          </a:p>
          <a:p>
            <a:pPr lvl="2" algn="ctr" eaLnBrk="0" hangingPunct="0">
              <a:lnSpc>
                <a:spcPct val="110000"/>
              </a:lnSpc>
              <a:buClr>
                <a:schemeClr val="tx1"/>
              </a:buClr>
            </a:pPr>
            <a:r>
              <a:rPr lang="ru-RU" b="1" dirty="0">
                <a:solidFill>
                  <a:srgbClr val="C00000"/>
                </a:solidFill>
                <a:latin typeface="Arial" panose="020B0604020202020204" pitchFamily="34" charset="0"/>
                <a:cs typeface="Arial" panose="020B0604020202020204" pitchFamily="34" charset="0"/>
              </a:rPr>
              <a:t>Включает 5 этапов и </a:t>
            </a:r>
            <a:r>
              <a:rPr lang="ru-RU" b="1" dirty="0" err="1">
                <a:solidFill>
                  <a:srgbClr val="C00000"/>
                </a:solidFill>
                <a:latin typeface="Arial" panose="020B0604020202020204" pitchFamily="34" charset="0"/>
                <a:cs typeface="Arial" panose="020B0604020202020204" pitchFamily="34" charset="0"/>
              </a:rPr>
              <a:t>должена</a:t>
            </a:r>
            <a:r>
              <a:rPr lang="ru-RU" b="1" dirty="0">
                <a:solidFill>
                  <a:srgbClr val="C00000"/>
                </a:solidFill>
                <a:latin typeface="Arial" panose="020B0604020202020204" pitchFamily="34" charset="0"/>
                <a:cs typeface="Arial" panose="020B0604020202020204" pitchFamily="34" charset="0"/>
              </a:rPr>
              <a:t> ответить на следующие вопросы: </a:t>
            </a:r>
          </a:p>
          <a:p>
            <a:pPr lvl="2" algn="just" eaLnBrk="0" hangingPunct="0">
              <a:buClr>
                <a:schemeClr val="tx1"/>
              </a:buClr>
            </a:pPr>
            <a:endParaRPr lang="en-US" dirty="0">
              <a:latin typeface="Arial" panose="020B0604020202020204" pitchFamily="34" charset="0"/>
              <a:cs typeface="Arial" panose="020B0604020202020204" pitchFamily="34" charset="0"/>
            </a:endParaRPr>
          </a:p>
          <a:p>
            <a:pPr marL="444500" lvl="4" indent="266700" eaLnBrk="0" hangingPunct="0">
              <a:buClr>
                <a:srgbClr val="C00000"/>
              </a:buClr>
              <a:buFont typeface="Wingdings" pitchFamily="2" charset="2"/>
              <a:buChar char="ü"/>
            </a:pPr>
            <a:r>
              <a:rPr lang="ru-RU" dirty="0">
                <a:latin typeface="Arial" panose="020B0604020202020204" pitchFamily="34" charset="0"/>
                <a:cs typeface="Arial" panose="020B0604020202020204" pitchFamily="34" charset="0"/>
              </a:rPr>
              <a:t>функция почек и состояние уродинамики</a:t>
            </a:r>
            <a:r>
              <a:rPr lang="ru-RU" b="1" dirty="0">
                <a:latin typeface="Arial" panose="020B0604020202020204" pitchFamily="34" charset="0"/>
                <a:cs typeface="Arial" panose="020B0604020202020204" pitchFamily="34" charset="0"/>
              </a:rPr>
              <a:t> </a:t>
            </a:r>
            <a:endParaRPr lang="ru-RU" i="1" dirty="0">
              <a:latin typeface="Arial" panose="020B0604020202020204" pitchFamily="34" charset="0"/>
              <a:cs typeface="Arial" panose="020B0604020202020204" pitchFamily="34" charset="0"/>
            </a:endParaRPr>
          </a:p>
          <a:p>
            <a:pPr marL="444500" lvl="4" indent="266700" eaLnBrk="0" hangingPunct="0">
              <a:buClr>
                <a:srgbClr val="C00000"/>
              </a:buClr>
              <a:buFont typeface="Wingdings" pitchFamily="2" charset="2"/>
              <a:buChar char="ü"/>
            </a:pPr>
            <a:r>
              <a:rPr lang="ru-RU" dirty="0">
                <a:latin typeface="Arial" panose="020B0604020202020204" pitchFamily="34" charset="0"/>
                <a:cs typeface="Arial" panose="020B0604020202020204" pitchFamily="34" charset="0"/>
              </a:rPr>
              <a:t>стадия пиелонефрита (серозная или гнойная)</a:t>
            </a:r>
            <a:endParaRPr lang="ru-RU" i="1" dirty="0">
              <a:latin typeface="Arial" panose="020B0604020202020204" pitchFamily="34" charset="0"/>
              <a:cs typeface="Arial" panose="020B0604020202020204" pitchFamily="34" charset="0"/>
            </a:endParaRPr>
          </a:p>
          <a:p>
            <a:pPr marL="444500" lvl="4" indent="266700" eaLnBrk="0" hangingPunct="0">
              <a:buClr>
                <a:srgbClr val="C00000"/>
              </a:buClr>
              <a:buFont typeface="Wingdings" pitchFamily="2" charset="2"/>
              <a:buChar char="ü"/>
            </a:pPr>
            <a:r>
              <a:rPr lang="ru-RU" dirty="0">
                <a:latin typeface="Arial" panose="020B0604020202020204" pitchFamily="34" charset="0"/>
                <a:cs typeface="Arial" panose="020B0604020202020204" pitchFamily="34" charset="0"/>
              </a:rPr>
              <a:t>форма пиелонефрита (</a:t>
            </a:r>
            <a:r>
              <a:rPr lang="ru-RU" dirty="0" err="1">
                <a:latin typeface="Arial" panose="020B0604020202020204" pitchFamily="34" charset="0"/>
                <a:cs typeface="Arial" panose="020B0604020202020204" pitchFamily="34" charset="0"/>
              </a:rPr>
              <a:t>апостематозный</a:t>
            </a:r>
            <a:r>
              <a:rPr lang="ru-RU" dirty="0">
                <a:latin typeface="Arial" panose="020B0604020202020204" pitchFamily="34" charset="0"/>
                <a:cs typeface="Arial" panose="020B0604020202020204" pitchFamily="34" charset="0"/>
              </a:rPr>
              <a:t>, карбункул, абсцесс или их  сочетание)</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1428750" y="357188"/>
            <a:ext cx="6985000" cy="436562"/>
          </a:xfrm>
          <a:prstGeom prst="rect">
            <a:avLst/>
          </a:prstGeom>
          <a:noFill/>
          <a:ln w="9525">
            <a:solidFill>
              <a:schemeClr val="bg1"/>
            </a:solidFill>
            <a:miter lim="800000"/>
            <a:headEnd/>
            <a:tailEnd/>
          </a:ln>
        </p:spPr>
        <p:txBody>
          <a:bodyPr>
            <a:spAutoFit/>
          </a:bodyPr>
          <a:lstStyle/>
          <a:p>
            <a:pPr algn="ctr">
              <a:lnSpc>
                <a:spcPct val="80000"/>
              </a:lnSpc>
              <a:spcBef>
                <a:spcPct val="50000"/>
              </a:spcBef>
            </a:pPr>
            <a:r>
              <a:rPr lang="ru-RU" sz="2800" b="1" dirty="0" err="1">
                <a:solidFill>
                  <a:srgbClr val="C00000"/>
                </a:solidFill>
                <a:effectLst>
                  <a:outerShdw blurRad="38100" dist="38100" dir="2700000" algn="tl">
                    <a:srgbClr val="000000">
                      <a:alpha val="43137"/>
                    </a:srgbClr>
                  </a:outerShdw>
                </a:effectLst>
                <a:latin typeface="Arial" panose="020B0604020202020204" pitchFamily="34" charset="0"/>
                <a:ea typeface="Verdana" pitchFamily="34" charset="0"/>
                <a:cs typeface="Arial" panose="020B0604020202020204" pitchFamily="34" charset="0"/>
              </a:rPr>
              <a:t>Апостематозный</a:t>
            </a:r>
            <a:r>
              <a:rPr lang="ru-RU" sz="2800" b="1" dirty="0">
                <a:solidFill>
                  <a:srgbClr val="C00000"/>
                </a:solidFill>
                <a:effectLst>
                  <a:outerShdw blurRad="38100" dist="38100" dir="2700000" algn="tl">
                    <a:srgbClr val="000000">
                      <a:alpha val="43137"/>
                    </a:srgbClr>
                  </a:outerShdw>
                </a:effectLst>
                <a:latin typeface="Arial" panose="020B0604020202020204" pitchFamily="34" charset="0"/>
                <a:ea typeface="Verdana" pitchFamily="34" charset="0"/>
                <a:cs typeface="Arial" panose="020B0604020202020204" pitchFamily="34" charset="0"/>
              </a:rPr>
              <a:t> пиелонефрит</a:t>
            </a:r>
          </a:p>
        </p:txBody>
      </p:sp>
      <p:pic>
        <p:nvPicPr>
          <p:cNvPr id="21507" name="Picture 3" descr="2"/>
          <p:cNvPicPr>
            <a:picLocks noChangeAspect="1" noChangeArrowheads="1"/>
          </p:cNvPicPr>
          <p:nvPr/>
        </p:nvPicPr>
        <p:blipFill>
          <a:blip r:embed="rId2">
            <a:lum bright="-6000" contrast="18000"/>
          </a:blip>
          <a:srcRect l="13608" t="39488" r="28247" b="43727"/>
          <a:stretch>
            <a:fillRect/>
          </a:stretch>
        </p:blipFill>
        <p:spPr bwMode="auto">
          <a:xfrm>
            <a:off x="250825" y="1754188"/>
            <a:ext cx="4319588" cy="3259137"/>
          </a:xfrm>
          <a:prstGeom prst="rect">
            <a:avLst/>
          </a:prstGeom>
          <a:noFill/>
          <a:ln w="9525">
            <a:noFill/>
            <a:miter lim="800000"/>
            <a:headEnd/>
            <a:tailEnd/>
          </a:ln>
        </p:spPr>
      </p:pic>
      <p:sp>
        <p:nvSpPr>
          <p:cNvPr id="21508" name="Line 4"/>
          <p:cNvSpPr>
            <a:spLocks noChangeShapeType="1"/>
          </p:cNvSpPr>
          <p:nvPr/>
        </p:nvSpPr>
        <p:spPr bwMode="auto">
          <a:xfrm>
            <a:off x="684213" y="1825625"/>
            <a:ext cx="863600" cy="820738"/>
          </a:xfrm>
          <a:prstGeom prst="line">
            <a:avLst/>
          </a:prstGeom>
          <a:noFill/>
          <a:ln w="57150">
            <a:solidFill>
              <a:srgbClr val="00FFFF"/>
            </a:solidFill>
            <a:round/>
            <a:headEnd/>
            <a:tailEnd type="stealth" w="med" len="med"/>
          </a:ln>
        </p:spPr>
        <p:txBody>
          <a:bodyPr wrap="none"/>
          <a:lstStyle/>
          <a:p>
            <a:endParaRPr lang="ru-RU"/>
          </a:p>
        </p:txBody>
      </p:sp>
      <p:pic>
        <p:nvPicPr>
          <p:cNvPr id="21509" name="Picture 5" descr="225"/>
          <p:cNvPicPr>
            <a:picLocks noChangeAspect="1" noChangeArrowheads="1"/>
          </p:cNvPicPr>
          <p:nvPr/>
        </p:nvPicPr>
        <p:blipFill>
          <a:blip r:embed="rId3"/>
          <a:srcRect l="5167" t="537" r="56458" b="80109"/>
          <a:stretch>
            <a:fillRect/>
          </a:stretch>
        </p:blipFill>
        <p:spPr bwMode="auto">
          <a:xfrm>
            <a:off x="4184650" y="2527300"/>
            <a:ext cx="4708525" cy="3259138"/>
          </a:xfrm>
          <a:prstGeom prst="rect">
            <a:avLst/>
          </a:prstGeom>
          <a:noFill/>
          <a:ln w="9525">
            <a:noFill/>
            <a:miter lim="800000"/>
            <a:headEnd/>
            <a:tailEnd/>
          </a:ln>
        </p:spPr>
      </p:pic>
      <p:sp>
        <p:nvSpPr>
          <p:cNvPr id="21510" name="Line 6"/>
          <p:cNvSpPr>
            <a:spLocks noChangeShapeType="1"/>
          </p:cNvSpPr>
          <p:nvPr/>
        </p:nvSpPr>
        <p:spPr bwMode="auto">
          <a:xfrm>
            <a:off x="4645025" y="2228850"/>
            <a:ext cx="863600" cy="820738"/>
          </a:xfrm>
          <a:prstGeom prst="line">
            <a:avLst/>
          </a:prstGeom>
          <a:noFill/>
          <a:ln w="57150">
            <a:solidFill>
              <a:srgbClr val="00FFFF"/>
            </a:solidFill>
            <a:round/>
            <a:headEnd/>
            <a:tailEnd type="stealth" w="med" len="med"/>
          </a:ln>
        </p:spPr>
        <p:txBody>
          <a:bodyPr wrap="none"/>
          <a:lstStyle/>
          <a:p>
            <a:endParaRPr lang="ru-RU"/>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Заголовок 2"/>
          <p:cNvSpPr>
            <a:spLocks noGrp="1"/>
          </p:cNvSpPr>
          <p:nvPr>
            <p:ph type="title"/>
          </p:nvPr>
        </p:nvSpPr>
        <p:spPr>
          <a:xfrm>
            <a:off x="5214938" y="1928813"/>
            <a:ext cx="3643312" cy="4429125"/>
          </a:xfrm>
        </p:spPr>
        <p:txBody>
          <a:bodyPr/>
          <a:lstStyle/>
          <a:p>
            <a:r>
              <a:rPr lang="ru-RU" sz="1800" b="0" cap="none" dirty="0" smtClean="0">
                <a:solidFill>
                  <a:schemeClr val="tx1"/>
                </a:solidFill>
                <a:latin typeface="Arial" panose="020B0604020202020204" pitchFamily="34" charset="0"/>
                <a:ea typeface="Verdana" pitchFamily="34" charset="0"/>
                <a:cs typeface="Arial" panose="020B0604020202020204" pitchFamily="34" charset="0"/>
              </a:rPr>
              <a:t>Транзиторная гетерогенность паренхимы с повышением ее </a:t>
            </a:r>
            <a:r>
              <a:rPr lang="ru-RU" sz="1800" b="0" cap="none" dirty="0" err="1" smtClean="0">
                <a:solidFill>
                  <a:schemeClr val="tx1"/>
                </a:solidFill>
                <a:latin typeface="Arial" panose="020B0604020202020204" pitchFamily="34" charset="0"/>
                <a:ea typeface="Verdana" pitchFamily="34" charset="0"/>
                <a:cs typeface="Arial" panose="020B0604020202020204" pitchFamily="34" charset="0"/>
              </a:rPr>
              <a:t>эхогенности</a:t>
            </a:r>
            <a:r>
              <a:rPr lang="ru-RU" sz="1800" b="0" cap="none" dirty="0" smtClean="0">
                <a:solidFill>
                  <a:schemeClr val="tx1"/>
                </a:solidFill>
                <a:latin typeface="Arial" panose="020B0604020202020204" pitchFamily="34" charset="0"/>
                <a:ea typeface="Verdana" pitchFamily="34" charset="0"/>
                <a:cs typeface="Arial" panose="020B0604020202020204" pitchFamily="34" charset="0"/>
              </a:rPr>
              <a:t> за счет отека межуточной ткани и </a:t>
            </a:r>
            <a:r>
              <a:rPr lang="ru-RU" sz="1800" b="0" cap="none" dirty="0" err="1" smtClean="0">
                <a:solidFill>
                  <a:schemeClr val="tx1"/>
                </a:solidFill>
                <a:latin typeface="Arial" panose="020B0604020202020204" pitchFamily="34" charset="0"/>
                <a:ea typeface="Verdana" pitchFamily="34" charset="0"/>
                <a:cs typeface="Arial" panose="020B0604020202020204" pitchFamily="34" charset="0"/>
              </a:rPr>
              <a:t>массивнной</a:t>
            </a:r>
            <a:r>
              <a:rPr lang="ru-RU" sz="1800" b="0" cap="none" dirty="0" smtClean="0">
                <a:solidFill>
                  <a:schemeClr val="tx1"/>
                </a:solidFill>
                <a:latin typeface="Arial" panose="020B0604020202020204" pitchFamily="34" charset="0"/>
                <a:ea typeface="Verdana" pitchFamily="34" charset="0"/>
                <a:cs typeface="Arial" panose="020B0604020202020204" pitchFamily="34" charset="0"/>
              </a:rPr>
              <a:t> лейкоцитарной инфильтрации</a:t>
            </a:r>
            <a:r>
              <a:rPr lang="ru-RU" sz="1800" b="0" u="sng" cap="none" dirty="0" smtClean="0">
                <a:solidFill>
                  <a:srgbClr val="0000FF"/>
                </a:solidFill>
                <a:latin typeface="Verdana" pitchFamily="34" charset="0"/>
              </a:rPr>
              <a:t/>
            </a:r>
            <a:br>
              <a:rPr lang="ru-RU" sz="1800" b="0" u="sng" cap="none" dirty="0" smtClean="0">
                <a:solidFill>
                  <a:srgbClr val="0000FF"/>
                </a:solidFill>
                <a:latin typeface="Verdana" pitchFamily="34" charset="0"/>
              </a:rPr>
            </a:br>
            <a:endParaRPr lang="ru-RU" sz="1800" b="0" cap="none" dirty="0" smtClean="0">
              <a:latin typeface="Verdana" pitchFamily="34" charset="0"/>
            </a:endParaRPr>
          </a:p>
        </p:txBody>
      </p:sp>
      <p:sp>
        <p:nvSpPr>
          <p:cNvPr id="22532" name="Текст 3"/>
          <p:cNvSpPr>
            <a:spLocks noGrp="1"/>
          </p:cNvSpPr>
          <p:nvPr>
            <p:ph type="body" idx="1"/>
          </p:nvPr>
        </p:nvSpPr>
        <p:spPr>
          <a:xfrm>
            <a:off x="1714500" y="214313"/>
            <a:ext cx="6986588" cy="1214437"/>
          </a:xfrm>
        </p:spPr>
        <p:txBody>
          <a:bodyPr>
            <a:normAutofit lnSpcReduction="10000"/>
          </a:bodyPr>
          <a:lstStyle/>
          <a:p>
            <a:pPr algn="ctr"/>
            <a:r>
              <a:rPr lang="ru-RU" sz="2800" b="1" dirty="0" smtClean="0">
                <a:solidFill>
                  <a:srgbClr val="C00000"/>
                </a:solidFill>
                <a:effectLst>
                  <a:outerShdw blurRad="38100" dist="38100" dir="2700000" algn="tl">
                    <a:srgbClr val="000000">
                      <a:alpha val="43137"/>
                    </a:srgbClr>
                  </a:outerShdw>
                </a:effectLst>
                <a:latin typeface="Arial" panose="020B0604020202020204" pitchFamily="34" charset="0"/>
                <a:ea typeface="Verdana" pitchFamily="34" charset="0"/>
                <a:cs typeface="Arial" panose="020B0604020202020204" pitchFamily="34" charset="0"/>
              </a:rPr>
              <a:t>Достоверные признаки острого пиелонефрита </a:t>
            </a:r>
          </a:p>
          <a:p>
            <a:pPr algn="ctr"/>
            <a:r>
              <a:rPr lang="ru-RU" sz="1800" b="1" dirty="0" smtClean="0">
                <a:solidFill>
                  <a:srgbClr val="C00000"/>
                </a:solidFill>
                <a:effectLst>
                  <a:outerShdw blurRad="38100" dist="38100" dir="2700000" algn="tl">
                    <a:srgbClr val="000000">
                      <a:alpha val="43137"/>
                    </a:srgbClr>
                  </a:outerShdw>
                </a:effectLst>
                <a:latin typeface="Arial" panose="020B0604020202020204" pitchFamily="34" charset="0"/>
                <a:ea typeface="Verdana" pitchFamily="34" charset="0"/>
                <a:cs typeface="Arial" panose="020B0604020202020204" pitchFamily="34" charset="0"/>
              </a:rPr>
              <a:t>Инфильтративная фаза</a:t>
            </a:r>
          </a:p>
        </p:txBody>
      </p:sp>
      <p:sp>
        <p:nvSpPr>
          <p:cNvPr id="5" name="Line 6"/>
          <p:cNvSpPr>
            <a:spLocks noChangeShapeType="1"/>
          </p:cNvSpPr>
          <p:nvPr/>
        </p:nvSpPr>
        <p:spPr bwMode="auto">
          <a:xfrm flipH="1">
            <a:off x="3779838" y="2752725"/>
            <a:ext cx="766762" cy="820738"/>
          </a:xfrm>
          <a:prstGeom prst="line">
            <a:avLst/>
          </a:prstGeom>
          <a:noFill/>
          <a:ln w="57150">
            <a:solidFill>
              <a:srgbClr val="00FFFF"/>
            </a:solidFill>
            <a:round/>
            <a:headEnd/>
            <a:tailEnd type="stealth" w="med" len="med"/>
          </a:ln>
        </p:spPr>
        <p:txBody>
          <a:bodyPr wrap="none"/>
          <a:lstStyle/>
          <a:p>
            <a:endParaRPr lang="ru-RU"/>
          </a:p>
        </p:txBody>
      </p:sp>
      <p:pic>
        <p:nvPicPr>
          <p:cNvPr id="22534" name="Picture 5" descr="p1"/>
          <p:cNvPicPr>
            <a:picLocks noChangeAspect="1" noChangeArrowheads="1"/>
          </p:cNvPicPr>
          <p:nvPr/>
        </p:nvPicPr>
        <p:blipFill>
          <a:blip r:embed="rId2">
            <a:lum contrast="12000"/>
          </a:blip>
          <a:srcRect l="18858" t="3146" r="13251" b="78935"/>
          <a:stretch>
            <a:fillRect/>
          </a:stretch>
        </p:blipFill>
        <p:spPr bwMode="auto">
          <a:xfrm>
            <a:off x="928688" y="1928813"/>
            <a:ext cx="4078287" cy="3371850"/>
          </a:xfrm>
          <a:prstGeom prst="rect">
            <a:avLst/>
          </a:prstGeom>
          <a:noFill/>
          <a:ln w="9525">
            <a:noFill/>
            <a:miter lim="800000"/>
            <a:headEnd/>
            <a:tailEnd/>
          </a:ln>
        </p:spPr>
      </p:pic>
      <p:sp>
        <p:nvSpPr>
          <p:cNvPr id="22535" name="Line 6"/>
          <p:cNvSpPr>
            <a:spLocks noChangeShapeType="1"/>
          </p:cNvSpPr>
          <p:nvPr/>
        </p:nvSpPr>
        <p:spPr bwMode="auto">
          <a:xfrm flipH="1">
            <a:off x="3779838" y="2752725"/>
            <a:ext cx="766762" cy="820738"/>
          </a:xfrm>
          <a:prstGeom prst="line">
            <a:avLst/>
          </a:prstGeom>
          <a:noFill/>
          <a:ln w="57150">
            <a:solidFill>
              <a:srgbClr val="00FFFF"/>
            </a:solidFill>
            <a:round/>
            <a:headEnd/>
            <a:tailEnd type="stealth" w="med" len="med"/>
          </a:ln>
        </p:spPr>
        <p:txBody>
          <a:bodyPr wrap="none"/>
          <a:lstStyle/>
          <a:p>
            <a:endParaRPr lang="ru-RU"/>
          </a:p>
        </p:txBody>
      </p:sp>
      <p:sp>
        <p:nvSpPr>
          <p:cNvPr id="10" name="Rectangle 7"/>
          <p:cNvSpPr>
            <a:spLocks noChangeArrowheads="1"/>
          </p:cNvSpPr>
          <p:nvPr/>
        </p:nvSpPr>
        <p:spPr bwMode="auto">
          <a:xfrm>
            <a:off x="714375" y="5572125"/>
            <a:ext cx="4535488" cy="338138"/>
          </a:xfrm>
          <a:prstGeom prst="rect">
            <a:avLst/>
          </a:prstGeom>
          <a:noFill/>
          <a:ln w="9525">
            <a:noFill/>
            <a:miter lim="800000"/>
            <a:headEnd/>
            <a:tailEnd/>
          </a:ln>
          <a:effectLst/>
        </p:spPr>
        <p:txBody>
          <a:bodyPr>
            <a:spAutoFit/>
          </a:bodyPr>
          <a:lstStyle/>
          <a:p>
            <a:pPr algn="ctr">
              <a:lnSpc>
                <a:spcPct val="80000"/>
              </a:lnSpc>
              <a:spcBef>
                <a:spcPct val="50000"/>
              </a:spcBef>
            </a:pPr>
            <a:r>
              <a:rPr lang="ru-RU" sz="2000" b="1">
                <a:effectLst>
                  <a:outerShdw blurRad="38100" dist="38100" dir="2700000" algn="tl">
                    <a:srgbClr val="C0C0C0"/>
                  </a:outerShdw>
                </a:effectLst>
                <a:latin typeface="Verdana" pitchFamily="34" charset="0"/>
                <a:ea typeface="Verdana" pitchFamily="34" charset="0"/>
                <a:cs typeface="Verdana" pitchFamily="34" charset="0"/>
              </a:rPr>
              <a:t>Инфильтрат почки</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908175" y="404813"/>
            <a:ext cx="6000750" cy="576262"/>
          </a:xfrm>
        </p:spPr>
        <p:txBody>
          <a:bodyPr>
            <a:noAutofit/>
          </a:bodyPr>
          <a:lstStyle/>
          <a:p>
            <a:pPr eaLnBrk="1" hangingPunct="1">
              <a:defRPr/>
            </a:pPr>
            <a:r>
              <a:rPr lang="ru-RU" sz="2800" b="1" dirty="0" smtClean="0">
                <a:solidFill>
                  <a:srgbClr val="990000"/>
                </a:solidFill>
                <a:effectLst>
                  <a:outerShdw blurRad="38100" dist="38100" dir="2700000" algn="tl">
                    <a:srgbClr val="C0C0C0"/>
                  </a:outerShdw>
                </a:effectLst>
                <a:latin typeface="Arial" panose="020B0604020202020204" pitchFamily="34" charset="0"/>
                <a:cs typeface="Arial" panose="020B0604020202020204" pitchFamily="34" charset="0"/>
              </a:rPr>
              <a:t>Актуальность проблемы</a:t>
            </a:r>
          </a:p>
        </p:txBody>
      </p:sp>
      <p:sp>
        <p:nvSpPr>
          <p:cNvPr id="33795" name="Rectangle 5"/>
          <p:cNvSpPr>
            <a:spLocks noChangeArrowheads="1"/>
          </p:cNvSpPr>
          <p:nvPr/>
        </p:nvSpPr>
        <p:spPr bwMode="auto">
          <a:xfrm>
            <a:off x="2786063" y="1428750"/>
            <a:ext cx="6000750" cy="2144177"/>
          </a:xfrm>
          <a:prstGeom prst="rect">
            <a:avLst/>
          </a:prstGeom>
          <a:noFill/>
          <a:ln w="9525">
            <a:noFill/>
            <a:miter lim="800000"/>
            <a:headEnd/>
            <a:tailEnd/>
          </a:ln>
        </p:spPr>
        <p:txBody>
          <a:bodyPr anchor="ctr">
            <a:spAutoFit/>
          </a:bodyPr>
          <a:lstStyle/>
          <a:p>
            <a:pPr>
              <a:lnSpc>
                <a:spcPts val="3200"/>
              </a:lnSpc>
            </a:pPr>
            <a:r>
              <a:rPr lang="ru-RU" sz="2400" b="1" dirty="0" smtClean="0">
                <a:cs typeface="Arial" charset="0"/>
              </a:rPr>
              <a:t>Неотложные состояния в урологии составляют до 50% среди всех госпитализированных в специализированные стационары  пациентов. </a:t>
            </a:r>
            <a:endParaRPr lang="ru-RU" sz="2400" b="1" dirty="0">
              <a:cs typeface="Arial" charset="0"/>
            </a:endParaRPr>
          </a:p>
        </p:txBody>
      </p:sp>
      <p:pic>
        <p:nvPicPr>
          <p:cNvPr id="33796" name="Picture 5"/>
          <p:cNvPicPr>
            <a:picLocks noChangeAspect="1" noChangeArrowheads="1"/>
          </p:cNvPicPr>
          <p:nvPr/>
        </p:nvPicPr>
        <p:blipFill>
          <a:blip r:embed="rId3"/>
          <a:srcRect b="16833"/>
          <a:stretch>
            <a:fillRect/>
          </a:stretch>
        </p:blipFill>
        <p:spPr bwMode="auto">
          <a:xfrm>
            <a:off x="250825" y="260350"/>
            <a:ext cx="1231900" cy="898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2000250" y="428625"/>
            <a:ext cx="5097463" cy="436563"/>
          </a:xfrm>
          <a:prstGeom prst="rect">
            <a:avLst/>
          </a:prstGeom>
          <a:noFill/>
          <a:ln w="9525">
            <a:noFill/>
            <a:miter lim="800000"/>
            <a:headEnd/>
            <a:tailEnd/>
          </a:ln>
        </p:spPr>
        <p:txBody>
          <a:bodyPr>
            <a:spAutoFit/>
          </a:bodyPr>
          <a:lstStyle/>
          <a:p>
            <a:pPr algn="ctr">
              <a:lnSpc>
                <a:spcPct val="80000"/>
              </a:lnSpc>
              <a:spcBef>
                <a:spcPct val="50000"/>
              </a:spcBef>
            </a:pPr>
            <a:r>
              <a:rPr lang="ru-RU" sz="2800" b="1" dirty="0">
                <a:solidFill>
                  <a:srgbClr val="C0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Абсцесс почки</a:t>
            </a:r>
          </a:p>
        </p:txBody>
      </p:sp>
      <p:pic>
        <p:nvPicPr>
          <p:cNvPr id="3" name="а-почки!.00.avi">
            <a:hlinkClick r:id="" action="ppaction://media"/>
          </p:cNvPr>
          <p:cNvPicPr>
            <a:picLocks noRot="1" noChangeAspect="1" noChangeArrowheads="1"/>
          </p:cNvPicPr>
          <p:nvPr>
            <a:videoFile r:link="rId1"/>
          </p:nvPr>
        </p:nvPicPr>
        <p:blipFill>
          <a:blip r:embed="rId3"/>
          <a:srcRect/>
          <a:stretch>
            <a:fillRect/>
          </a:stretch>
        </p:blipFill>
        <p:spPr bwMode="auto">
          <a:xfrm>
            <a:off x="2000250" y="1928813"/>
            <a:ext cx="5791200" cy="4343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228600" y="1500188"/>
            <a:ext cx="8486775" cy="4929187"/>
          </a:xfrm>
        </p:spPr>
        <p:txBody>
          <a:bodyPr/>
          <a:lstStyle/>
          <a:p>
            <a:r>
              <a:rPr lang="ru-RU" sz="2800" smtClean="0"/>
              <a:t/>
            </a:r>
            <a:br>
              <a:rPr lang="ru-RU" sz="2800" smtClean="0"/>
            </a:br>
            <a:r>
              <a:rPr lang="ru-RU" sz="2800" smtClean="0"/>
              <a:t/>
            </a:r>
            <a:br>
              <a:rPr lang="ru-RU" sz="2800" smtClean="0"/>
            </a:br>
            <a:r>
              <a:rPr lang="ru-RU" sz="2800" smtClean="0"/>
              <a:t/>
            </a:r>
            <a:br>
              <a:rPr lang="ru-RU" sz="2800" smtClean="0"/>
            </a:br>
            <a:r>
              <a:rPr lang="ru-RU" sz="2800" smtClean="0"/>
              <a:t/>
            </a:r>
            <a:br>
              <a:rPr lang="ru-RU" sz="2800" smtClean="0"/>
            </a:br>
            <a:r>
              <a:rPr lang="ru-RU" sz="2800" smtClean="0"/>
              <a:t/>
            </a:r>
            <a:br>
              <a:rPr lang="ru-RU" sz="2800" smtClean="0"/>
            </a:br>
            <a:r>
              <a:rPr lang="ru-RU" sz="2800" smtClean="0"/>
              <a:t/>
            </a:r>
            <a:br>
              <a:rPr lang="ru-RU" sz="2800" smtClean="0"/>
            </a:br>
            <a:r>
              <a:rPr lang="ru-RU" sz="2800" smtClean="0"/>
              <a:t/>
            </a:r>
            <a:br>
              <a:rPr lang="ru-RU" sz="2800" smtClean="0"/>
            </a:br>
            <a:r>
              <a:rPr lang="ru-RU" sz="2800" smtClean="0">
                <a:solidFill>
                  <a:schemeClr val="tx1"/>
                </a:solidFill>
              </a:rPr>
              <a:t>О</a:t>
            </a:r>
            <a:r>
              <a:rPr lang="ru-RU" sz="2000" smtClean="0">
                <a:solidFill>
                  <a:schemeClr val="tx1"/>
                </a:solidFill>
              </a:rPr>
              <a:t>бзорная, экскреторная,  экскурсионная урография, КТ 	</a:t>
            </a:r>
            <a:r>
              <a:rPr lang="ru-RU" sz="2000" smtClean="0"/>
              <a:t>  </a:t>
            </a:r>
          </a:p>
        </p:txBody>
      </p:sp>
      <p:pic>
        <p:nvPicPr>
          <p:cNvPr id="27651" name="Picture 4" descr="IMG_0858"/>
          <p:cNvPicPr>
            <a:picLocks noChangeAspect="1" noChangeArrowheads="1"/>
          </p:cNvPicPr>
          <p:nvPr/>
        </p:nvPicPr>
        <p:blipFill>
          <a:blip r:embed="rId2"/>
          <a:srcRect/>
          <a:stretch>
            <a:fillRect/>
          </a:stretch>
        </p:blipFill>
        <p:spPr bwMode="auto">
          <a:xfrm>
            <a:off x="714375" y="1714500"/>
            <a:ext cx="2305050" cy="2706688"/>
          </a:xfrm>
          <a:prstGeom prst="rect">
            <a:avLst/>
          </a:prstGeom>
          <a:noFill/>
          <a:ln w="9525">
            <a:noFill/>
            <a:miter lim="800000"/>
            <a:headEnd/>
            <a:tailEnd/>
          </a:ln>
        </p:spPr>
      </p:pic>
      <p:pic>
        <p:nvPicPr>
          <p:cNvPr id="27652" name="Picture 6" descr="IMG_0860"/>
          <p:cNvPicPr>
            <a:picLocks noChangeAspect="1" noChangeArrowheads="1"/>
          </p:cNvPicPr>
          <p:nvPr/>
        </p:nvPicPr>
        <p:blipFill>
          <a:blip r:embed="rId3"/>
          <a:srcRect/>
          <a:stretch>
            <a:fillRect/>
          </a:stretch>
        </p:blipFill>
        <p:spPr bwMode="auto">
          <a:xfrm>
            <a:off x="3214688" y="1714500"/>
            <a:ext cx="2433637" cy="2714625"/>
          </a:xfrm>
          <a:prstGeom prst="rect">
            <a:avLst/>
          </a:prstGeom>
          <a:noFill/>
          <a:ln w="9525">
            <a:noFill/>
            <a:miter lim="800000"/>
            <a:headEnd/>
            <a:tailEnd/>
          </a:ln>
        </p:spPr>
      </p:pic>
      <p:pic>
        <p:nvPicPr>
          <p:cNvPr id="27653" name="Picture 37"/>
          <p:cNvPicPr>
            <a:picLocks noChangeAspect="1" noChangeArrowheads="1"/>
          </p:cNvPicPr>
          <p:nvPr/>
        </p:nvPicPr>
        <p:blipFill>
          <a:blip r:embed="rId4"/>
          <a:srcRect/>
          <a:stretch>
            <a:fillRect/>
          </a:stretch>
        </p:blipFill>
        <p:spPr bwMode="auto">
          <a:xfrm>
            <a:off x="5857875" y="1714500"/>
            <a:ext cx="2357438" cy="2714625"/>
          </a:xfrm>
          <a:prstGeom prst="rect">
            <a:avLst/>
          </a:prstGeom>
          <a:noFill/>
          <a:ln w="9525">
            <a:noFill/>
            <a:miter lim="800000"/>
            <a:headEnd/>
            <a:tailEnd/>
          </a:ln>
        </p:spPr>
      </p:pic>
      <p:sp>
        <p:nvSpPr>
          <p:cNvPr id="7" name="Rectangle 2"/>
          <p:cNvSpPr>
            <a:spLocks noChangeArrowheads="1"/>
          </p:cNvSpPr>
          <p:nvPr/>
        </p:nvSpPr>
        <p:spPr bwMode="auto">
          <a:xfrm>
            <a:off x="1571625" y="214313"/>
            <a:ext cx="7072313" cy="954087"/>
          </a:xfrm>
          <a:prstGeom prst="rect">
            <a:avLst/>
          </a:prstGeom>
          <a:noFill/>
          <a:ln w="9525">
            <a:solidFill>
              <a:schemeClr val="bg1"/>
            </a:solidFill>
            <a:miter lim="800000"/>
            <a:headEnd/>
            <a:tailEnd/>
          </a:ln>
          <a:effectLst/>
        </p:spPr>
        <p:txBody>
          <a:bodyPr>
            <a:spAutoFit/>
          </a:bodyPr>
          <a:lstStyle/>
          <a:p>
            <a:pPr algn="ctr"/>
            <a:r>
              <a:rPr lang="ru-RU" sz="2800" b="1">
                <a:solidFill>
                  <a:srgbClr val="C00000"/>
                </a:solidFill>
                <a:effectLst>
                  <a:outerShdw blurRad="38100" dist="38100" dir="2700000" algn="tl">
                    <a:srgbClr val="C0C0C0"/>
                  </a:outerShdw>
                </a:effectLst>
                <a:latin typeface="Verdana" pitchFamily="34" charset="0"/>
                <a:ea typeface="Verdana" pitchFamily="34" charset="0"/>
                <a:cs typeface="Verdana" pitchFamily="34" charset="0"/>
              </a:rPr>
              <a:t>Рентгенологические методы в диагностике ОГП</a:t>
            </a:r>
            <a:endParaRPr lang="ru-RU" sz="2400" b="1" i="1">
              <a:solidFill>
                <a:srgbClr val="C00000"/>
              </a:solidFill>
              <a:effectLst>
                <a:outerShdw blurRad="38100" dist="38100" dir="2700000" algn="tl">
                  <a:srgbClr val="C0C0C0"/>
                </a:outerShdw>
              </a:effectLst>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extLst>
              <p:ext uri="{D42A27DB-BD31-4B8C-83A1-F6EECF244321}">
                <p14:modId xmlns:p14="http://schemas.microsoft.com/office/powerpoint/2010/main" val="2830786814"/>
              </p:ext>
            </p:extLst>
          </p:nvPr>
        </p:nvGraphicFramePr>
        <p:xfrm>
          <a:off x="2987675" y="549275"/>
          <a:ext cx="5940425" cy="54721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9" name="Picture 11" descr="1"/>
          <p:cNvPicPr>
            <a:picLocks noChangeAspect="1" noChangeArrowheads="1"/>
          </p:cNvPicPr>
          <p:nvPr/>
        </p:nvPicPr>
        <p:blipFill>
          <a:blip r:embed="rId8"/>
          <a:srcRect/>
          <a:stretch>
            <a:fillRect/>
          </a:stretch>
        </p:blipFill>
        <p:spPr bwMode="auto">
          <a:xfrm>
            <a:off x="250825" y="2565400"/>
            <a:ext cx="4319588" cy="2887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928813" y="428625"/>
            <a:ext cx="6715125" cy="857250"/>
          </a:xfrm>
          <a:prstGeom prst="rect">
            <a:avLst/>
          </a:prstGeom>
        </p:spPr>
        <p:txBody>
          <a:bodyPr/>
          <a:lstStyle/>
          <a:p>
            <a:pPr algn="ctr">
              <a:defRPr/>
            </a:pPr>
            <a:r>
              <a:rPr lang="ru-RU" sz="24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Эмпирическая антибактериальная терапия ОИМП</a:t>
            </a:r>
          </a:p>
        </p:txBody>
      </p:sp>
      <p:graphicFrame>
        <p:nvGraphicFramePr>
          <p:cNvPr id="51217" name="Group 17"/>
          <p:cNvGraphicFramePr>
            <a:graphicFrameLocks noGrp="1"/>
          </p:cNvGraphicFramePr>
          <p:nvPr>
            <p:extLst>
              <p:ext uri="{D42A27DB-BD31-4B8C-83A1-F6EECF244321}">
                <p14:modId xmlns:p14="http://schemas.microsoft.com/office/powerpoint/2010/main" val="3093772120"/>
              </p:ext>
            </p:extLst>
          </p:nvPr>
        </p:nvGraphicFramePr>
        <p:xfrm>
          <a:off x="357188" y="1643063"/>
          <a:ext cx="8643966" cy="3968496"/>
        </p:xfrm>
        <a:graphic>
          <a:graphicData uri="http://schemas.openxmlformats.org/drawingml/2006/table">
            <a:tbl>
              <a:tblPr/>
              <a:tblGrid>
                <a:gridCol w="8643966"/>
              </a:tblGrid>
              <a:tr h="1566313">
                <a:tc>
                  <a:txBody>
                    <a:bodyPr/>
                    <a:lstStyle/>
                    <a:p>
                      <a:pPr marL="0" marR="0" lvl="0" indent="0" algn="just" defTabSz="914400" rtl="0" eaLnBrk="1" fontAlgn="base" latinLnBrk="0" hangingPunct="1">
                        <a:lnSpc>
                          <a:spcPct val="100000"/>
                        </a:lnSpc>
                        <a:spcBef>
                          <a:spcPct val="20000"/>
                        </a:spcBef>
                        <a:spcAft>
                          <a:spcPct val="0"/>
                        </a:spcAft>
                        <a:buClrTx/>
                        <a:buSzTx/>
                        <a:buFont typeface="Wingdings" pitchFamily="2" charset="2"/>
                        <a:buNone/>
                        <a:tabLst/>
                      </a:pPr>
                      <a:r>
                        <a:rPr kumimoji="0" lang="ru-RU" sz="1800" b="0" i="0" u="none" strike="noStrike" cap="none" normalizeH="0" baseline="0" dirty="0" smtClean="0">
                          <a:ln>
                            <a:noFill/>
                          </a:ln>
                          <a:solidFill>
                            <a:schemeClr val="tx1"/>
                          </a:solidFill>
                          <a:effectLst/>
                          <a:latin typeface="Arial" pitchFamily="34" charset="0"/>
                        </a:rPr>
                        <a:t>Препараты, рекомендуемые для “стартовой” терапии</a:t>
                      </a:r>
                    </a:p>
                    <a:p>
                      <a:pPr marL="0" marR="0" lvl="0" indent="0" algn="just" defTabSz="914400" rtl="0" eaLnBrk="1" fontAlgn="base" latinLnBrk="0" hangingPunct="1">
                        <a:lnSpc>
                          <a:spcPct val="100000"/>
                        </a:lnSpc>
                        <a:spcBef>
                          <a:spcPct val="20000"/>
                        </a:spcBef>
                        <a:spcAft>
                          <a:spcPct val="0"/>
                        </a:spcAft>
                        <a:buClrTx/>
                        <a:buSzTx/>
                        <a:buFont typeface="Wingdings" pitchFamily="2" charset="2"/>
                        <a:buNone/>
                        <a:tabLst/>
                      </a:pPr>
                      <a:r>
                        <a:rPr kumimoji="0" lang="ru-RU" sz="1800" b="0" i="0" u="none" strike="noStrike" cap="none" normalizeH="0" baseline="0" dirty="0" smtClean="0">
                          <a:ln>
                            <a:noFill/>
                          </a:ln>
                          <a:solidFill>
                            <a:schemeClr val="tx1"/>
                          </a:solidFill>
                          <a:effectLst/>
                          <a:latin typeface="Arial" pitchFamily="34" charset="0"/>
                        </a:rPr>
                        <a:t>- </a:t>
                      </a:r>
                      <a:r>
                        <a:rPr kumimoji="0" lang="ru-RU" sz="1800" b="0" i="1" u="sng" strike="noStrike" cap="none" normalizeH="0" baseline="0" dirty="0" err="1" smtClean="0">
                          <a:ln>
                            <a:noFill/>
                          </a:ln>
                          <a:solidFill>
                            <a:schemeClr val="tx1"/>
                          </a:solidFill>
                          <a:effectLst/>
                          <a:latin typeface="Arial" pitchFamily="34" charset="0"/>
                        </a:rPr>
                        <a:t>Фторхинолоны</a:t>
                      </a:r>
                      <a:r>
                        <a:rPr kumimoji="0" lang="ru-RU" sz="1800" b="0" i="1" u="sng" strike="noStrike" cap="none" normalizeH="0" baseline="0" dirty="0" smtClean="0">
                          <a:ln>
                            <a:noFill/>
                          </a:ln>
                          <a:solidFill>
                            <a:schemeClr val="tx1"/>
                          </a:solidFill>
                          <a:effectLst/>
                          <a:latin typeface="Arial" pitchFamily="34" charset="0"/>
                        </a:rPr>
                        <a:t>: </a:t>
                      </a:r>
                      <a:r>
                        <a:rPr kumimoji="0" lang="ru-RU" sz="1800" b="0" i="1" u="none" strike="noStrike" cap="none" normalizeH="0" baseline="0" dirty="0" err="1" smtClean="0">
                          <a:ln>
                            <a:noFill/>
                          </a:ln>
                          <a:solidFill>
                            <a:schemeClr val="tx1"/>
                          </a:solidFill>
                          <a:effectLst/>
                          <a:latin typeface="Arial" pitchFamily="34" charset="0"/>
                        </a:rPr>
                        <a:t>левофлоксацин</a:t>
                      </a:r>
                      <a:r>
                        <a:rPr kumimoji="0" lang="ru-RU" sz="1800" b="0" i="1" u="none" strike="noStrike" cap="none" normalizeH="0" baseline="0" dirty="0" smtClean="0">
                          <a:ln>
                            <a:noFill/>
                          </a:ln>
                          <a:solidFill>
                            <a:schemeClr val="tx1"/>
                          </a:solidFill>
                          <a:effectLst/>
                          <a:latin typeface="Arial" pitchFamily="34" charset="0"/>
                        </a:rPr>
                        <a:t> (</a:t>
                      </a:r>
                      <a:r>
                        <a:rPr kumimoji="0" lang="ru-RU" sz="1800" b="0" i="1" u="none" strike="noStrike" cap="none" normalizeH="0" baseline="0" dirty="0" err="1" smtClean="0">
                          <a:ln>
                            <a:noFill/>
                          </a:ln>
                          <a:solidFill>
                            <a:schemeClr val="tx1"/>
                          </a:solidFill>
                          <a:effectLst/>
                          <a:latin typeface="Arial" pitchFamily="34" charset="0"/>
                        </a:rPr>
                        <a:t>таваник</a:t>
                      </a:r>
                      <a:r>
                        <a:rPr kumimoji="0" lang="ru-RU" sz="1800" b="0" i="1" u="sng" strike="noStrike" cap="none" normalizeH="0" baseline="0" dirty="0" smtClean="0">
                          <a:ln>
                            <a:noFill/>
                          </a:ln>
                          <a:solidFill>
                            <a:schemeClr val="tx1"/>
                          </a:solidFill>
                          <a:effectLst/>
                          <a:latin typeface="Arial" pitchFamily="34" charset="0"/>
                        </a:rPr>
                        <a:t>), </a:t>
                      </a:r>
                      <a:r>
                        <a:rPr kumimoji="0" lang="ru-RU" sz="1800" b="0" i="1" u="none" strike="noStrike" cap="none" normalizeH="0" baseline="0" dirty="0" err="1" smtClean="0">
                          <a:ln>
                            <a:noFill/>
                          </a:ln>
                          <a:solidFill>
                            <a:schemeClr val="tx1"/>
                          </a:solidFill>
                          <a:effectLst/>
                          <a:latin typeface="Arial" pitchFamily="34" charset="0"/>
                        </a:rPr>
                        <a:t>ципрофлоксацин</a:t>
                      </a:r>
                      <a:r>
                        <a:rPr kumimoji="0" lang="ru-RU" sz="1800" b="0" i="1" u="none" strike="noStrike" cap="none" normalizeH="0" baseline="0" dirty="0" smtClean="0">
                          <a:ln>
                            <a:noFill/>
                          </a:ln>
                          <a:solidFill>
                            <a:schemeClr val="tx1"/>
                          </a:solidFill>
                          <a:effectLst/>
                          <a:latin typeface="Arial" pitchFamily="34" charset="0"/>
                        </a:rPr>
                        <a:t> (</a:t>
                      </a:r>
                      <a:r>
                        <a:rPr kumimoji="0" lang="ru-RU" sz="1800" b="0" i="1" u="none" strike="noStrike" cap="none" normalizeH="0" baseline="0" dirty="0" err="1" smtClean="0">
                          <a:ln>
                            <a:noFill/>
                          </a:ln>
                          <a:solidFill>
                            <a:schemeClr val="tx1"/>
                          </a:solidFill>
                          <a:effectLst/>
                          <a:latin typeface="Arial" pitchFamily="34" charset="0"/>
                        </a:rPr>
                        <a:t>ципринол</a:t>
                      </a:r>
                      <a:r>
                        <a:rPr kumimoji="0" lang="ru-RU" sz="1800" b="0" i="1" u="none" strike="noStrike" cap="none" normalizeH="0" baseline="0" dirty="0" smtClean="0">
                          <a:ln>
                            <a:noFill/>
                          </a:ln>
                          <a:solidFill>
                            <a:schemeClr val="tx1"/>
                          </a:solidFill>
                          <a:effectLst/>
                          <a:latin typeface="Arial" pitchFamily="34" charset="0"/>
                        </a:rPr>
                        <a:t>)</a:t>
                      </a:r>
                      <a:endParaRPr kumimoji="0" lang="ru-RU" sz="1800" b="0" i="1" u="sng" strike="noStrike" cap="none" normalizeH="0" baseline="0" dirty="0" smtClean="0">
                        <a:ln>
                          <a:noFill/>
                        </a:ln>
                        <a:solidFill>
                          <a:schemeClr val="tx1"/>
                        </a:solidFill>
                        <a:effectLst/>
                        <a:latin typeface="Arial" pitchFamily="34" charset="0"/>
                      </a:endParaRPr>
                    </a:p>
                    <a:p>
                      <a:pPr marL="0" marR="0" lvl="0" indent="0" algn="just" defTabSz="914400" rtl="0" eaLnBrk="1" fontAlgn="base" latinLnBrk="0" hangingPunct="1">
                        <a:lnSpc>
                          <a:spcPct val="100000"/>
                        </a:lnSpc>
                        <a:spcBef>
                          <a:spcPct val="20000"/>
                        </a:spcBef>
                        <a:spcAft>
                          <a:spcPct val="0"/>
                        </a:spcAft>
                        <a:buClrTx/>
                        <a:buSzTx/>
                        <a:buFont typeface="Wingdings" pitchFamily="2" charset="2"/>
                        <a:buNone/>
                        <a:tabLst/>
                      </a:pPr>
                      <a:r>
                        <a:rPr kumimoji="0" lang="ru-RU" sz="1800" b="0" i="0" u="none" strike="noStrike" cap="none" normalizeH="0" baseline="0" dirty="0" smtClean="0">
                          <a:ln>
                            <a:noFill/>
                          </a:ln>
                          <a:solidFill>
                            <a:schemeClr val="tx1"/>
                          </a:solidFill>
                          <a:effectLst/>
                          <a:latin typeface="Arial" pitchFamily="34" charset="0"/>
                        </a:rPr>
                        <a:t>- Защищенные </a:t>
                      </a:r>
                      <a:r>
                        <a:rPr kumimoji="0" lang="ru-RU" sz="1800" b="0" i="0" u="none" strike="noStrike" cap="none" normalizeH="0" baseline="0" dirty="0" err="1" smtClean="0">
                          <a:ln>
                            <a:noFill/>
                          </a:ln>
                          <a:solidFill>
                            <a:schemeClr val="tx1"/>
                          </a:solidFill>
                          <a:effectLst/>
                          <a:latin typeface="Arial" pitchFamily="34" charset="0"/>
                        </a:rPr>
                        <a:t>аминопенициллины</a:t>
                      </a:r>
                      <a:endParaRPr kumimoji="0" lang="ru-RU" sz="1800" b="0" i="0" u="none" strike="noStrike" cap="none" normalizeH="0" baseline="0" dirty="0" smtClean="0">
                        <a:ln>
                          <a:noFill/>
                        </a:ln>
                        <a:solidFill>
                          <a:schemeClr val="tx1"/>
                        </a:solidFill>
                        <a:effectLst/>
                        <a:latin typeface="Arial" pitchFamily="34" charset="0"/>
                      </a:endParaRPr>
                    </a:p>
                    <a:p>
                      <a:pPr marL="0" marR="0" lvl="0" indent="0" algn="just" defTabSz="914400" rtl="0" eaLnBrk="1" fontAlgn="base" latinLnBrk="0" hangingPunct="1">
                        <a:lnSpc>
                          <a:spcPct val="100000"/>
                        </a:lnSpc>
                        <a:spcBef>
                          <a:spcPct val="20000"/>
                        </a:spcBef>
                        <a:spcAft>
                          <a:spcPct val="0"/>
                        </a:spcAft>
                        <a:buClrTx/>
                        <a:buSzTx/>
                        <a:buFont typeface="Wingdings" pitchFamily="2" charset="2"/>
                        <a:buNone/>
                        <a:tabLst/>
                      </a:pPr>
                      <a:r>
                        <a:rPr kumimoji="0" lang="ru-RU" sz="1800" b="0" i="0" u="none" strike="noStrike" cap="none" normalizeH="0" baseline="0" dirty="0" smtClean="0">
                          <a:ln>
                            <a:noFill/>
                          </a:ln>
                          <a:solidFill>
                            <a:schemeClr val="tx1"/>
                          </a:solidFill>
                          <a:effectLst/>
                          <a:latin typeface="Arial" pitchFamily="34" charset="0"/>
                        </a:rPr>
                        <a:t>- </a:t>
                      </a:r>
                      <a:r>
                        <a:rPr kumimoji="0" lang="ru-RU" sz="1800" b="0" i="0" u="none" strike="noStrike" cap="none" normalizeH="0" baseline="0" dirty="0" err="1" smtClean="0">
                          <a:ln>
                            <a:noFill/>
                          </a:ln>
                          <a:solidFill>
                            <a:schemeClr val="tx1"/>
                          </a:solidFill>
                          <a:effectLst/>
                          <a:latin typeface="Arial" pitchFamily="34" charset="0"/>
                        </a:rPr>
                        <a:t>Цефалоспорины</a:t>
                      </a:r>
                      <a:r>
                        <a:rPr kumimoji="0" lang="ru-RU" sz="1800" b="0" i="0" u="none" strike="noStrike" cap="none" normalizeH="0" baseline="0" dirty="0" smtClean="0">
                          <a:ln>
                            <a:noFill/>
                          </a:ln>
                          <a:solidFill>
                            <a:schemeClr val="tx1"/>
                          </a:solidFill>
                          <a:effectLst/>
                          <a:latin typeface="Arial" pitchFamily="34" charset="0"/>
                        </a:rPr>
                        <a:t> 2,3 генерации</a:t>
                      </a:r>
                    </a:p>
                    <a:p>
                      <a:pPr marL="0" marR="0" lvl="0" indent="0" algn="just" defTabSz="914400" rtl="0" eaLnBrk="1" fontAlgn="base" latinLnBrk="0" hangingPunct="1">
                        <a:lnSpc>
                          <a:spcPct val="100000"/>
                        </a:lnSpc>
                        <a:spcBef>
                          <a:spcPct val="20000"/>
                        </a:spcBef>
                        <a:spcAft>
                          <a:spcPct val="0"/>
                        </a:spcAft>
                        <a:buClrTx/>
                        <a:buSzTx/>
                        <a:buFont typeface="Wingdings" pitchFamily="2" charset="2"/>
                        <a:buNone/>
                        <a:tabLst/>
                      </a:pPr>
                      <a:r>
                        <a:rPr kumimoji="0" lang="ru-RU" sz="1800" b="0" i="0" u="none" strike="noStrike" cap="none" normalizeH="0" baseline="0" dirty="0" smtClean="0">
                          <a:ln>
                            <a:noFill/>
                          </a:ln>
                          <a:solidFill>
                            <a:schemeClr val="tx1"/>
                          </a:solidFill>
                          <a:effectLst/>
                          <a:latin typeface="Arial" pitchFamily="34" charset="0"/>
                        </a:rPr>
                        <a:t>- </a:t>
                      </a:r>
                      <a:r>
                        <a:rPr kumimoji="0" lang="ru-RU" sz="1800" b="0" i="0" u="none" strike="noStrike" cap="none" normalizeH="0" baseline="0" dirty="0" err="1" smtClean="0">
                          <a:ln>
                            <a:noFill/>
                          </a:ln>
                          <a:solidFill>
                            <a:schemeClr val="tx1"/>
                          </a:solidFill>
                          <a:effectLst/>
                          <a:latin typeface="Arial" pitchFamily="34" charset="0"/>
                        </a:rPr>
                        <a:t>Аминогликозиды</a:t>
                      </a:r>
                      <a:r>
                        <a:rPr kumimoji="0" lang="ru-RU" sz="1800" b="0" i="0" u="none" strike="noStrike" cap="none" normalizeH="0" baseline="0" dirty="0" smtClean="0">
                          <a:ln>
                            <a:noFill/>
                          </a:ln>
                          <a:solidFill>
                            <a:schemeClr val="tx1"/>
                          </a:solidFill>
                          <a:effectLst/>
                          <a:latin typeface="Arial" pitchFamily="34" charset="0"/>
                        </a:rPr>
                        <a:t>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91318">
                <a:tc>
                  <a:txBody>
                    <a:bodyPr/>
                    <a:lstStyle/>
                    <a:p>
                      <a:pPr marL="0" marR="0" lvl="0" indent="0" algn="just" defTabSz="914400" rtl="0" eaLnBrk="1" fontAlgn="base" latinLnBrk="0" hangingPunct="1">
                        <a:lnSpc>
                          <a:spcPct val="100000"/>
                        </a:lnSpc>
                        <a:spcBef>
                          <a:spcPct val="20000"/>
                        </a:spcBef>
                        <a:spcAft>
                          <a:spcPct val="0"/>
                        </a:spcAft>
                        <a:buClrTx/>
                        <a:buSzTx/>
                        <a:buFont typeface="Wingdings" pitchFamily="2" charset="2"/>
                        <a:buNone/>
                        <a:tabLst/>
                      </a:pPr>
                      <a:r>
                        <a:rPr kumimoji="0" lang="ru-RU" sz="1800" b="0" i="0" u="none" strike="noStrike" cap="none" normalizeH="0" baseline="0" dirty="0" smtClean="0">
                          <a:ln>
                            <a:noFill/>
                          </a:ln>
                          <a:solidFill>
                            <a:schemeClr val="tx1"/>
                          </a:solidFill>
                          <a:effectLst/>
                          <a:latin typeface="Arial" pitchFamily="34" charset="0"/>
                        </a:rPr>
                        <a:t>Препараты, второй линии: тяжелое течение инфекции, в том числе отсутствие эффекта от эмпирической терапии</a:t>
                      </a:r>
                    </a:p>
                    <a:p>
                      <a:pPr marL="0" marR="0" lvl="0" indent="0" algn="just" defTabSz="914400" rtl="0" eaLnBrk="1" fontAlgn="base" latinLnBrk="0" hangingPunct="1">
                        <a:lnSpc>
                          <a:spcPct val="100000"/>
                        </a:lnSpc>
                        <a:spcBef>
                          <a:spcPct val="20000"/>
                        </a:spcBef>
                        <a:spcAft>
                          <a:spcPct val="0"/>
                        </a:spcAft>
                        <a:buClrTx/>
                        <a:buSzTx/>
                        <a:buFont typeface="Wingdings" pitchFamily="2" charset="2"/>
                        <a:buNone/>
                        <a:tabLst/>
                      </a:pPr>
                      <a:r>
                        <a:rPr kumimoji="0" lang="ru-RU" sz="1800" b="0" i="0" u="none" strike="noStrike" cap="none" normalizeH="0" baseline="0" dirty="0" smtClean="0">
                          <a:ln>
                            <a:noFill/>
                          </a:ln>
                          <a:solidFill>
                            <a:schemeClr val="tx1"/>
                          </a:solidFill>
                          <a:effectLst/>
                          <a:latin typeface="Arial" pitchFamily="34" charset="0"/>
                        </a:rPr>
                        <a:t>- </a:t>
                      </a:r>
                      <a:r>
                        <a:rPr kumimoji="0" lang="ru-RU" sz="1800" b="0" i="1" u="sng" strike="noStrike" cap="none" normalizeH="0" baseline="0" dirty="0" err="1" smtClean="0">
                          <a:ln>
                            <a:noFill/>
                          </a:ln>
                          <a:solidFill>
                            <a:schemeClr val="tx1"/>
                          </a:solidFill>
                          <a:effectLst/>
                          <a:latin typeface="Arial" pitchFamily="34" charset="0"/>
                        </a:rPr>
                        <a:t>Фторхинолоны</a:t>
                      </a:r>
                      <a:r>
                        <a:rPr kumimoji="0" lang="ru-RU" sz="1800" b="0" i="0" u="none" strike="noStrike" cap="none" normalizeH="0" baseline="0" dirty="0" smtClean="0">
                          <a:ln>
                            <a:noFill/>
                          </a:ln>
                          <a:solidFill>
                            <a:schemeClr val="tx1"/>
                          </a:solidFill>
                          <a:effectLst/>
                          <a:latin typeface="Arial" pitchFamily="34" charset="0"/>
                        </a:rPr>
                        <a:t>, если не применялись </a:t>
                      </a:r>
                    </a:p>
                    <a:p>
                      <a:pPr marL="0" marR="0" lvl="0" indent="0" algn="just" defTabSz="914400" rtl="0" eaLnBrk="1" fontAlgn="base" latinLnBrk="0" hangingPunct="1">
                        <a:lnSpc>
                          <a:spcPct val="100000"/>
                        </a:lnSpc>
                        <a:spcBef>
                          <a:spcPct val="20000"/>
                        </a:spcBef>
                        <a:spcAft>
                          <a:spcPct val="0"/>
                        </a:spcAft>
                        <a:buClrTx/>
                        <a:buSzTx/>
                        <a:buFont typeface="Wingdings" pitchFamily="2" charset="2"/>
                        <a:buNone/>
                        <a:tabLst/>
                      </a:pPr>
                      <a:r>
                        <a:rPr kumimoji="0" lang="ru-RU" sz="1800" b="0" i="0" u="none" strike="noStrike" cap="none" normalizeH="0" baseline="0" dirty="0" smtClean="0">
                          <a:ln>
                            <a:noFill/>
                          </a:ln>
                          <a:solidFill>
                            <a:schemeClr val="tx1"/>
                          </a:solidFill>
                          <a:effectLst/>
                          <a:latin typeface="Arial" pitchFamily="34" charset="0"/>
                        </a:rPr>
                        <a:t>- </a:t>
                      </a:r>
                      <a:r>
                        <a:rPr kumimoji="0" lang="ru-RU" sz="1800" b="0" i="0" u="none" strike="noStrike" cap="none" normalizeH="0" baseline="0" dirty="0" err="1" smtClean="0">
                          <a:ln>
                            <a:noFill/>
                          </a:ln>
                          <a:solidFill>
                            <a:schemeClr val="tx1"/>
                          </a:solidFill>
                          <a:effectLst/>
                          <a:latin typeface="Arial" pitchFamily="34" charset="0"/>
                        </a:rPr>
                        <a:t>Уреидопенициллины</a:t>
                      </a:r>
                      <a:r>
                        <a:rPr kumimoji="0" lang="ru-RU" sz="1800" b="0" i="0" u="none" strike="noStrike" cap="none" normalizeH="0" baseline="0" dirty="0" smtClean="0">
                          <a:ln>
                            <a:noFill/>
                          </a:ln>
                          <a:solidFill>
                            <a:schemeClr val="tx1"/>
                          </a:solidFill>
                          <a:effectLst/>
                          <a:latin typeface="Arial" pitchFamily="34" charset="0"/>
                        </a:rPr>
                        <a:t> с ингибиторами </a:t>
                      </a:r>
                      <a:r>
                        <a:rPr kumimoji="0" lang="ru-RU" sz="1800" b="0" i="0" u="none" strike="noStrike" cap="none" normalizeH="0" baseline="0" dirty="0" err="1" smtClean="0">
                          <a:ln>
                            <a:noFill/>
                          </a:ln>
                          <a:solidFill>
                            <a:schemeClr val="tx1"/>
                          </a:solidFill>
                          <a:effectLst/>
                          <a:latin typeface="Arial" pitchFamily="34" charset="0"/>
                        </a:rPr>
                        <a:t>бета-лактамаз</a:t>
                      </a:r>
                      <a:endParaRPr kumimoji="0" lang="ru-RU" sz="1800" b="0" i="0" u="none" strike="noStrike" cap="none" normalizeH="0" baseline="0" dirty="0" smtClean="0">
                        <a:ln>
                          <a:noFill/>
                        </a:ln>
                        <a:solidFill>
                          <a:schemeClr val="tx1"/>
                        </a:solidFill>
                        <a:effectLst/>
                        <a:latin typeface="Arial" pitchFamily="34" charset="0"/>
                      </a:endParaRPr>
                    </a:p>
                    <a:p>
                      <a:pPr marL="0" marR="0" lvl="0" indent="0" algn="just" defTabSz="914400" rtl="0" eaLnBrk="1" fontAlgn="base" latinLnBrk="0" hangingPunct="1">
                        <a:lnSpc>
                          <a:spcPct val="100000"/>
                        </a:lnSpc>
                        <a:spcBef>
                          <a:spcPct val="20000"/>
                        </a:spcBef>
                        <a:spcAft>
                          <a:spcPct val="0"/>
                        </a:spcAft>
                        <a:buClrTx/>
                        <a:buSzTx/>
                        <a:buFont typeface="Wingdings" pitchFamily="2" charset="2"/>
                        <a:buNone/>
                        <a:tabLst/>
                      </a:pPr>
                      <a:r>
                        <a:rPr kumimoji="0" lang="ru-RU" sz="1800" b="0" i="0" u="none" strike="noStrike" cap="none" normalizeH="0" baseline="0" dirty="0" smtClean="0">
                          <a:ln>
                            <a:noFill/>
                          </a:ln>
                          <a:solidFill>
                            <a:schemeClr val="tx1"/>
                          </a:solidFill>
                          <a:effectLst/>
                          <a:latin typeface="Arial" pitchFamily="34" charset="0"/>
                        </a:rPr>
                        <a:t>- </a:t>
                      </a:r>
                      <a:r>
                        <a:rPr kumimoji="0" lang="ru-RU" sz="1800" b="0" i="0" u="none" strike="noStrike" cap="none" normalizeH="0" baseline="0" dirty="0" err="1" smtClean="0">
                          <a:ln>
                            <a:noFill/>
                          </a:ln>
                          <a:solidFill>
                            <a:schemeClr val="tx1"/>
                          </a:solidFill>
                          <a:effectLst/>
                          <a:latin typeface="Arial" pitchFamily="34" charset="0"/>
                        </a:rPr>
                        <a:t>Цефалоспорины</a:t>
                      </a:r>
                      <a:r>
                        <a:rPr kumimoji="0" lang="ru-RU" sz="1800" b="0" i="0" u="none" strike="noStrike" cap="none" normalizeH="0" baseline="0" dirty="0" smtClean="0">
                          <a:ln>
                            <a:noFill/>
                          </a:ln>
                          <a:solidFill>
                            <a:schemeClr val="tx1"/>
                          </a:solidFill>
                          <a:effectLst/>
                          <a:latin typeface="Arial" pitchFamily="34" charset="0"/>
                        </a:rPr>
                        <a:t> 3 генерации</a:t>
                      </a:r>
                    </a:p>
                    <a:p>
                      <a:pPr marL="0" marR="0" lvl="0" indent="0" algn="just" defTabSz="914400" rtl="0" eaLnBrk="1" fontAlgn="base" latinLnBrk="0" hangingPunct="1">
                        <a:lnSpc>
                          <a:spcPct val="100000"/>
                        </a:lnSpc>
                        <a:spcBef>
                          <a:spcPct val="20000"/>
                        </a:spcBef>
                        <a:spcAft>
                          <a:spcPct val="0"/>
                        </a:spcAft>
                        <a:buClrTx/>
                        <a:buSzTx/>
                        <a:buFontTx/>
                        <a:buChar char="-"/>
                        <a:tabLst/>
                      </a:pPr>
                      <a:r>
                        <a:rPr kumimoji="0" lang="ru-RU" sz="1800" b="0" i="0" u="none" strike="noStrike" cap="none" normalizeH="0" baseline="0" dirty="0" smtClean="0">
                          <a:ln>
                            <a:noFill/>
                          </a:ln>
                          <a:solidFill>
                            <a:schemeClr val="tx1"/>
                          </a:solidFill>
                          <a:effectLst/>
                          <a:latin typeface="Arial" pitchFamily="34" charset="0"/>
                        </a:rPr>
                        <a:t> </a:t>
                      </a:r>
                      <a:r>
                        <a:rPr kumimoji="0" lang="ru-RU" sz="1800" b="0" i="0" u="none" strike="noStrike" cap="none" normalizeH="0" baseline="0" dirty="0" err="1" smtClean="0">
                          <a:ln>
                            <a:noFill/>
                          </a:ln>
                          <a:solidFill>
                            <a:schemeClr val="tx1"/>
                          </a:solidFill>
                          <a:effectLst/>
                          <a:latin typeface="Arial" pitchFamily="34" charset="0"/>
                        </a:rPr>
                        <a:t>Карбапенемы</a:t>
                      </a:r>
                      <a:endParaRPr kumimoji="0" lang="ru-RU" sz="1800" b="0" i="0" u="none" strike="noStrike" cap="none" normalizeH="0" baseline="0" dirty="0" smtClean="0">
                        <a:ln>
                          <a:noFill/>
                        </a:ln>
                        <a:solidFill>
                          <a:schemeClr val="tx1"/>
                        </a:solidFill>
                        <a:effectLst/>
                        <a:latin typeface="Arial" pitchFamily="34" charset="0"/>
                      </a:endParaRPr>
                    </a:p>
                    <a:p>
                      <a:pPr marL="0" marR="0" lvl="0" indent="0" algn="just" defTabSz="914400" rtl="0" eaLnBrk="1" fontAlgn="base" latinLnBrk="0" hangingPunct="1">
                        <a:lnSpc>
                          <a:spcPct val="100000"/>
                        </a:lnSpc>
                        <a:spcBef>
                          <a:spcPct val="20000"/>
                        </a:spcBef>
                        <a:spcAft>
                          <a:spcPct val="0"/>
                        </a:spcAft>
                        <a:buClrTx/>
                        <a:buSzTx/>
                        <a:buFontTx/>
                        <a:buChar char="-"/>
                        <a:tabLst/>
                      </a:pPr>
                      <a:r>
                        <a:rPr kumimoji="0" lang="ru-RU" sz="1800" b="0" i="0" u="none" strike="noStrike" cap="none" normalizeH="0" baseline="0" dirty="0" smtClean="0">
                          <a:ln>
                            <a:noFill/>
                          </a:ln>
                          <a:solidFill>
                            <a:schemeClr val="tx1"/>
                          </a:solidFill>
                          <a:effectLst/>
                          <a:latin typeface="Arial" pitchFamily="34" charset="0"/>
                          <a:cs typeface="Arial" pitchFamily="34" charset="0"/>
                        </a:rPr>
                        <a:t> </a:t>
                      </a:r>
                      <a:r>
                        <a:rPr kumimoji="0" lang="en-US" sz="1800" b="0" i="0" u="none" strike="noStrike" cap="none" normalizeH="0" baseline="0" dirty="0" smtClean="0">
                          <a:ln>
                            <a:noFill/>
                          </a:ln>
                          <a:solidFill>
                            <a:schemeClr val="tx1"/>
                          </a:solidFill>
                          <a:effectLst/>
                          <a:latin typeface="Arial" pitchFamily="34" charset="0"/>
                          <a:cs typeface="Arial" pitchFamily="34" charset="0"/>
                        </a:rPr>
                        <a:t>±</a:t>
                      </a:r>
                      <a:r>
                        <a:rPr kumimoji="0" lang="ru-RU" sz="1800" b="0" i="0" u="none" strike="noStrike" cap="none" normalizeH="0" baseline="0" dirty="0" smtClean="0">
                          <a:ln>
                            <a:noFill/>
                          </a:ln>
                          <a:solidFill>
                            <a:schemeClr val="tx1"/>
                          </a:solidFill>
                          <a:effectLst/>
                          <a:latin typeface="Arial" pitchFamily="34" charset="0"/>
                        </a:rPr>
                        <a:t> </a:t>
                      </a:r>
                      <a:r>
                        <a:rPr kumimoji="0" lang="ru-RU" sz="1800" b="0" i="0" u="none" strike="noStrike" cap="none" normalizeH="0" baseline="0" dirty="0" err="1" smtClean="0">
                          <a:ln>
                            <a:noFill/>
                          </a:ln>
                          <a:solidFill>
                            <a:schemeClr val="tx1"/>
                          </a:solidFill>
                          <a:effectLst/>
                          <a:latin typeface="Arial" pitchFamily="34" charset="0"/>
                        </a:rPr>
                        <a:t>Аминогликозиды</a:t>
                      </a:r>
                      <a:r>
                        <a:rPr kumimoji="0" lang="ru-RU" sz="1800" b="0" i="0" u="none" strike="noStrike" cap="none" normalizeH="0" baseline="0" dirty="0" smtClean="0">
                          <a:ln>
                            <a:noFill/>
                          </a:ln>
                          <a:solidFill>
                            <a:schemeClr val="tx1"/>
                          </a:solidFill>
                          <a:effectLst/>
                          <a:latin typeface="Arial" pitchFamily="34" charset="0"/>
                        </a:rPr>
                        <a:t>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1213" name="Rectangle 13"/>
          <p:cNvSpPr>
            <a:spLocks noChangeArrowheads="1"/>
          </p:cNvSpPr>
          <p:nvPr/>
        </p:nvSpPr>
        <p:spPr bwMode="auto">
          <a:xfrm>
            <a:off x="6443663" y="6308725"/>
            <a:ext cx="2557110" cy="369332"/>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defRPr/>
            </a:pPr>
            <a:r>
              <a:rPr lang="ru-RU" dirty="0">
                <a:solidFill>
                  <a:schemeClr val="tx2"/>
                </a:solidFill>
                <a:latin typeface="Arial" pitchFamily="34" charset="0"/>
              </a:rPr>
              <a:t>(EAU </a:t>
            </a:r>
            <a:r>
              <a:rPr lang="en-US" dirty="0">
                <a:solidFill>
                  <a:schemeClr val="tx2"/>
                </a:solidFill>
                <a:latin typeface="Arial" pitchFamily="34" charset="0"/>
              </a:rPr>
              <a:t>guidelines</a:t>
            </a:r>
            <a:r>
              <a:rPr lang="ru-RU" dirty="0">
                <a:solidFill>
                  <a:schemeClr val="tx2"/>
                </a:solidFill>
                <a:latin typeface="Arial" pitchFamily="34" charset="0"/>
              </a:rPr>
              <a:t>, </a:t>
            </a:r>
            <a:r>
              <a:rPr lang="ru-RU" dirty="0" smtClean="0">
                <a:solidFill>
                  <a:schemeClr val="tx2"/>
                </a:solidFill>
                <a:latin typeface="Arial" pitchFamily="34" charset="0"/>
              </a:rPr>
              <a:t>2016)</a:t>
            </a:r>
            <a:endParaRPr lang="ru-RU" dirty="0">
              <a:solidFill>
                <a:schemeClr val="tx2"/>
              </a:solidFill>
              <a:latin typeface="Arial"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3"/>
          <p:cNvGraphicFramePr>
            <a:graphicFrameLocks noChangeAspect="1"/>
          </p:cNvGraphicFramePr>
          <p:nvPr/>
        </p:nvGraphicFramePr>
        <p:xfrm>
          <a:off x="0" y="428625"/>
          <a:ext cx="8945563" cy="6215063"/>
        </p:xfrm>
        <a:graphic>
          <a:graphicData uri="http://schemas.openxmlformats.org/presentationml/2006/ole">
            <mc:AlternateContent xmlns:mc="http://schemas.openxmlformats.org/markup-compatibility/2006">
              <mc:Choice xmlns:v="urn:schemas-microsoft-com:vml" Requires="v">
                <p:oleObj spid="_x0000_s3086" name="Точечный рисунок" r:id="rId3" imgW="9135750" imgH="6849431" progId="PBrush">
                  <p:embed/>
                </p:oleObj>
              </mc:Choice>
              <mc:Fallback>
                <p:oleObj name="Точечный рисунок" r:id="rId3" imgW="9135750" imgH="6849431" progId="PBrush">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8625"/>
                        <a:ext cx="8945563" cy="6215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00" name="Текст 4"/>
          <p:cNvSpPr>
            <a:spLocks noGrp="1"/>
          </p:cNvSpPr>
          <p:nvPr>
            <p:ph type="body" idx="1"/>
          </p:nvPr>
        </p:nvSpPr>
        <p:spPr>
          <a:xfrm>
            <a:off x="1371600" y="428625"/>
            <a:ext cx="7772400" cy="1500188"/>
          </a:xfrm>
        </p:spPr>
        <p:txBody>
          <a:bodyPr>
            <a:noAutofit/>
          </a:bodyPr>
          <a:lstStyle/>
          <a:p>
            <a:pPr algn="ctr"/>
            <a:r>
              <a:rPr lang="ru-RU" sz="2800" b="1" dirty="0" smtClean="0">
                <a:solidFill>
                  <a:srgbClr val="C00000"/>
                </a:solidFill>
                <a:effectLst>
                  <a:outerShdw blurRad="38100" dist="38100" dir="2700000" algn="tl">
                    <a:srgbClr val="000000">
                      <a:alpha val="43137"/>
                    </a:srgbClr>
                  </a:outerShdw>
                </a:effectLst>
                <a:latin typeface="Arial" panose="020B0604020202020204" pitchFamily="34" charset="0"/>
                <a:ea typeface="Verdana" pitchFamily="34" charset="0"/>
                <a:cs typeface="Arial" panose="020B0604020202020204" pitchFamily="34" charset="0"/>
              </a:rPr>
              <a:t>Эхограмма почки в режиме энергетического </a:t>
            </a:r>
            <a:r>
              <a:rPr lang="ru-RU" sz="2800" b="1" dirty="0" err="1" smtClean="0">
                <a:solidFill>
                  <a:srgbClr val="C00000"/>
                </a:solidFill>
                <a:effectLst>
                  <a:outerShdw blurRad="38100" dist="38100" dir="2700000" algn="tl">
                    <a:srgbClr val="000000">
                      <a:alpha val="43137"/>
                    </a:srgbClr>
                  </a:outerShdw>
                </a:effectLst>
                <a:latin typeface="Arial" panose="020B0604020202020204" pitchFamily="34" charset="0"/>
                <a:ea typeface="Verdana" pitchFamily="34" charset="0"/>
                <a:cs typeface="Arial" panose="020B0604020202020204" pitchFamily="34" charset="0"/>
              </a:rPr>
              <a:t>допплера</a:t>
            </a:r>
            <a:endParaRPr lang="ru-RU" sz="2800" b="1" dirty="0" smtClean="0">
              <a:solidFill>
                <a:srgbClr val="C00000"/>
              </a:solidFill>
              <a:effectLst>
                <a:outerShdw blurRad="38100" dist="38100" dir="2700000" algn="tl">
                  <a:srgbClr val="000000">
                    <a:alpha val="43137"/>
                  </a:srgbClr>
                </a:outerShdw>
              </a:effectLst>
              <a:latin typeface="Arial" panose="020B0604020202020204" pitchFamily="34" charset="0"/>
              <a:ea typeface="Verdana" pitchFamily="34" charset="0"/>
              <a:cs typeface="Arial" panose="020B0604020202020204" pitchFamily="34" charset="0"/>
            </a:endParaRPr>
          </a:p>
          <a:p>
            <a:pPr algn="ctr"/>
            <a:r>
              <a:rPr lang="ru-RU" sz="2800" b="1" dirty="0" smtClean="0">
                <a:solidFill>
                  <a:srgbClr val="C00000"/>
                </a:solidFill>
                <a:effectLst>
                  <a:outerShdw blurRad="38100" dist="38100" dir="2700000" algn="tl">
                    <a:srgbClr val="000000">
                      <a:alpha val="43137"/>
                    </a:srgbClr>
                  </a:outerShdw>
                </a:effectLst>
                <a:latin typeface="Arial" panose="020B0604020202020204" pitchFamily="34" charset="0"/>
                <a:ea typeface="Verdana" pitchFamily="34" charset="0"/>
                <a:cs typeface="Arial" panose="020B0604020202020204" pitchFamily="34" charset="0"/>
              </a:rPr>
              <a:t>Этапы восстановления кровотока в почке на фоне ДВАИ</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7" name="Text Box 5"/>
          <p:cNvSpPr txBox="1">
            <a:spLocks noChangeArrowheads="1"/>
          </p:cNvSpPr>
          <p:nvPr/>
        </p:nvSpPr>
        <p:spPr bwMode="auto">
          <a:xfrm>
            <a:off x="2268538" y="2852738"/>
            <a:ext cx="4751387" cy="523875"/>
          </a:xfrm>
          <a:prstGeom prst="rect">
            <a:avLst/>
          </a:prstGeom>
          <a:noFill/>
          <a:ln w="9525" algn="ctr">
            <a:noFill/>
            <a:miter lim="800000"/>
            <a:headEnd/>
            <a:tailEnd/>
          </a:ln>
          <a:effectLst/>
        </p:spPr>
        <p:txBody>
          <a:bodyPr>
            <a:spAutoFit/>
          </a:bodyPr>
          <a:lstStyle/>
          <a:p>
            <a:pPr algn="ctr">
              <a:spcBef>
                <a:spcPct val="50000"/>
              </a:spcBef>
              <a:defRPr/>
            </a:pPr>
            <a:r>
              <a:rPr lang="ru-RU" sz="2800" b="1" dirty="0">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rPr>
              <a:t>Открытая хирургия</a:t>
            </a:r>
          </a:p>
        </p:txBody>
      </p:sp>
      <p:pic>
        <p:nvPicPr>
          <p:cNvPr id="38915" name="Picture 7" descr="декапсул"/>
          <p:cNvPicPr>
            <a:picLocks noChangeAspect="1" noChangeArrowheads="1"/>
          </p:cNvPicPr>
          <p:nvPr/>
        </p:nvPicPr>
        <p:blipFill>
          <a:blip r:embed="rId2"/>
          <a:srcRect/>
          <a:stretch>
            <a:fillRect/>
          </a:stretch>
        </p:blipFill>
        <p:spPr bwMode="auto">
          <a:xfrm>
            <a:off x="142875" y="4357688"/>
            <a:ext cx="2241550" cy="2166937"/>
          </a:xfrm>
          <a:prstGeom prst="rect">
            <a:avLst/>
          </a:prstGeom>
          <a:noFill/>
          <a:ln w="9525">
            <a:noFill/>
            <a:miter lim="800000"/>
            <a:headEnd/>
            <a:tailEnd/>
          </a:ln>
        </p:spPr>
      </p:pic>
      <p:pic>
        <p:nvPicPr>
          <p:cNvPr id="38916" name="Picture 8" descr="зона карб3!!"/>
          <p:cNvPicPr>
            <a:picLocks noChangeAspect="1" noChangeArrowheads="1"/>
          </p:cNvPicPr>
          <p:nvPr/>
        </p:nvPicPr>
        <p:blipFill>
          <a:blip r:embed="rId3"/>
          <a:srcRect/>
          <a:stretch>
            <a:fillRect/>
          </a:stretch>
        </p:blipFill>
        <p:spPr bwMode="auto">
          <a:xfrm>
            <a:off x="6765925" y="4357688"/>
            <a:ext cx="2228850" cy="2132012"/>
          </a:xfrm>
          <a:prstGeom prst="rect">
            <a:avLst/>
          </a:prstGeom>
          <a:noFill/>
          <a:ln w="9525">
            <a:noFill/>
            <a:miter lim="800000"/>
            <a:headEnd/>
            <a:tailEnd/>
          </a:ln>
        </p:spPr>
      </p:pic>
      <p:sp>
        <p:nvSpPr>
          <p:cNvPr id="38917" name="Text Box 10"/>
          <p:cNvSpPr txBox="1">
            <a:spLocks noChangeArrowheads="1"/>
          </p:cNvSpPr>
          <p:nvPr/>
        </p:nvSpPr>
        <p:spPr bwMode="auto">
          <a:xfrm>
            <a:off x="2484438" y="4508500"/>
            <a:ext cx="4175125" cy="646331"/>
          </a:xfrm>
          <a:prstGeom prst="rect">
            <a:avLst/>
          </a:prstGeom>
          <a:noFill/>
          <a:ln w="9525" algn="ctr">
            <a:noFill/>
            <a:miter lim="800000"/>
            <a:headEnd/>
            <a:tailEnd/>
          </a:ln>
        </p:spPr>
        <p:txBody>
          <a:bodyPr>
            <a:spAutoFit/>
          </a:bodyPr>
          <a:lstStyle/>
          <a:p>
            <a:pPr algn="ctr">
              <a:spcBef>
                <a:spcPct val="50000"/>
              </a:spcBef>
            </a:pPr>
            <a:r>
              <a:rPr lang="ru-RU"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При выраженном гнойно-деструктивном процессе в почке</a:t>
            </a:r>
          </a:p>
        </p:txBody>
      </p:sp>
      <p:sp>
        <p:nvSpPr>
          <p:cNvPr id="38918" name="Line 12"/>
          <p:cNvSpPr>
            <a:spLocks noChangeShapeType="1"/>
          </p:cNvSpPr>
          <p:nvPr/>
        </p:nvSpPr>
        <p:spPr bwMode="auto">
          <a:xfrm flipV="1">
            <a:off x="4643438" y="1571625"/>
            <a:ext cx="0" cy="865188"/>
          </a:xfrm>
          <a:prstGeom prst="line">
            <a:avLst/>
          </a:prstGeom>
          <a:noFill/>
          <a:ln w="101600">
            <a:solidFill>
              <a:srgbClr val="C00000"/>
            </a:solidFill>
            <a:round/>
            <a:headEnd type="none" w="lg" len="lg"/>
            <a:tailEnd type="stealth" w="lg" len="lg"/>
          </a:ln>
        </p:spPr>
        <p:txBody>
          <a:bodyPr/>
          <a:lstStyle/>
          <a:p>
            <a:endParaRPr lang="ru-RU"/>
          </a:p>
        </p:txBody>
      </p:sp>
      <p:sp>
        <p:nvSpPr>
          <p:cNvPr id="38919" name="Line 13"/>
          <p:cNvSpPr>
            <a:spLocks noChangeShapeType="1"/>
          </p:cNvSpPr>
          <p:nvPr/>
        </p:nvSpPr>
        <p:spPr bwMode="auto">
          <a:xfrm>
            <a:off x="4643438" y="3500438"/>
            <a:ext cx="0" cy="792162"/>
          </a:xfrm>
          <a:prstGeom prst="line">
            <a:avLst/>
          </a:prstGeom>
          <a:noFill/>
          <a:ln w="101600">
            <a:solidFill>
              <a:srgbClr val="C00000"/>
            </a:solidFill>
            <a:round/>
            <a:headEnd type="none" w="lg" len="lg"/>
            <a:tailEnd type="stealth" w="lg" len="lg"/>
          </a:ln>
        </p:spPr>
        <p:txBody>
          <a:bodyPr/>
          <a:lstStyle/>
          <a:p>
            <a:endParaRPr lang="ru-RU"/>
          </a:p>
        </p:txBody>
      </p:sp>
      <p:sp>
        <p:nvSpPr>
          <p:cNvPr id="38920" name="Text Box 14"/>
          <p:cNvSpPr txBox="1">
            <a:spLocks noChangeArrowheads="1"/>
          </p:cNvSpPr>
          <p:nvPr/>
        </p:nvSpPr>
        <p:spPr bwMode="auto">
          <a:xfrm>
            <a:off x="2500313" y="428625"/>
            <a:ext cx="4248150" cy="369332"/>
          </a:xfrm>
          <a:prstGeom prst="rect">
            <a:avLst/>
          </a:prstGeom>
          <a:noFill/>
          <a:ln w="9525" algn="ctr">
            <a:noFill/>
            <a:miter lim="800000"/>
            <a:headEnd/>
            <a:tailEnd/>
          </a:ln>
        </p:spPr>
        <p:txBody>
          <a:bodyPr>
            <a:spAutoFit/>
          </a:bodyPr>
          <a:lstStyle/>
          <a:p>
            <a:pPr algn="ctr">
              <a:spcBef>
                <a:spcPct val="50000"/>
              </a:spcBef>
            </a:pPr>
            <a:r>
              <a:rPr lang="ru-RU"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Основной метод лечения ОИМП</a:t>
            </a:r>
          </a:p>
        </p:txBody>
      </p:sp>
      <p:pic>
        <p:nvPicPr>
          <p:cNvPr id="38921" name="Picture 3" descr="КрасГМУ"/>
          <p:cNvPicPr>
            <a:picLocks noChangeAspect="1" noChangeArrowheads="1"/>
          </p:cNvPicPr>
          <p:nvPr/>
        </p:nvPicPr>
        <p:blipFill>
          <a:blip r:embed="rId4"/>
          <a:srcRect r="72075" b="6668"/>
          <a:stretch>
            <a:fillRect/>
          </a:stretch>
        </p:blipFill>
        <p:spPr bwMode="auto">
          <a:xfrm>
            <a:off x="142875" y="142875"/>
            <a:ext cx="1143000" cy="114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p:cNvSpPr/>
          <p:nvPr/>
        </p:nvSpPr>
        <p:spPr>
          <a:xfrm>
            <a:off x="0" y="642938"/>
            <a:ext cx="8858250" cy="6215062"/>
          </a:xfrm>
          <a:prstGeom prst="rect">
            <a:avLst/>
          </a:prstGeom>
          <a:ln/>
        </p:spPr>
        <p:style>
          <a:lnRef idx="2">
            <a:schemeClr val="accent3"/>
          </a:lnRef>
          <a:fillRef idx="1">
            <a:schemeClr val="lt1"/>
          </a:fillRef>
          <a:effectRef idx="0">
            <a:schemeClr val="accent3"/>
          </a:effectRef>
          <a:fontRef idx="minor">
            <a:schemeClr val="dk1"/>
          </a:fontRef>
        </p:style>
        <p:txBody>
          <a:bodyPr anchor="ctr"/>
          <a:lstStyle/>
          <a:p>
            <a:pPr algn="ctr">
              <a:defRPr/>
            </a:pPr>
            <a:endParaRPr lang="ru-RU"/>
          </a:p>
        </p:txBody>
      </p:sp>
      <p:sp>
        <p:nvSpPr>
          <p:cNvPr id="54277" name="Text Box 5"/>
          <p:cNvSpPr txBox="1">
            <a:spLocks noChangeArrowheads="1"/>
          </p:cNvSpPr>
          <p:nvPr/>
        </p:nvSpPr>
        <p:spPr bwMode="auto">
          <a:xfrm>
            <a:off x="1928813" y="500063"/>
            <a:ext cx="5643562" cy="954087"/>
          </a:xfrm>
          <a:prstGeom prst="rect">
            <a:avLst/>
          </a:prstGeom>
          <a:noFill/>
          <a:ln w="9525" algn="ctr">
            <a:noFill/>
            <a:miter lim="800000"/>
            <a:headEnd/>
            <a:tailEnd/>
          </a:ln>
          <a:effectLst/>
        </p:spPr>
        <p:txBody>
          <a:bodyPr>
            <a:spAutoFit/>
          </a:bodyPr>
          <a:lstStyle/>
          <a:p>
            <a:pPr algn="ctr">
              <a:spcBef>
                <a:spcPct val="50000"/>
              </a:spcBef>
              <a:defRPr/>
            </a:pPr>
            <a:r>
              <a:rPr lang="ru-RU"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Открытые операции при ОГП завершали 2-мя способами</a:t>
            </a:r>
          </a:p>
        </p:txBody>
      </p:sp>
      <p:graphicFrame>
        <p:nvGraphicFramePr>
          <p:cNvPr id="5122" name="Object 2"/>
          <p:cNvGraphicFramePr>
            <a:graphicFrameLocks noChangeAspect="1"/>
          </p:cNvGraphicFramePr>
          <p:nvPr/>
        </p:nvGraphicFramePr>
        <p:xfrm>
          <a:off x="5500688" y="4143375"/>
          <a:ext cx="2887662" cy="2386013"/>
        </p:xfrm>
        <a:graphic>
          <a:graphicData uri="http://schemas.openxmlformats.org/presentationml/2006/ole">
            <mc:AlternateContent xmlns:mc="http://schemas.openxmlformats.org/markup-compatibility/2006">
              <mc:Choice xmlns:v="urn:schemas-microsoft-com:vml" Requires="v">
                <p:oleObj spid="_x0000_s4110" name="Точечный рисунок" r:id="rId4" imgW="4695238" imgH="4382112" progId="PBrush">
                  <p:embed/>
                </p:oleObj>
              </mc:Choice>
              <mc:Fallback>
                <p:oleObj name="Точечный рисунок" r:id="rId4" imgW="4695238" imgH="4382112" progId="PBrush">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0688" y="4143375"/>
                        <a:ext cx="2887662" cy="2386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125" name="Picture 7" descr="img2"/>
          <p:cNvPicPr>
            <a:picLocks noChangeAspect="1" noChangeArrowheads="1"/>
          </p:cNvPicPr>
          <p:nvPr/>
        </p:nvPicPr>
        <p:blipFill>
          <a:blip r:embed="rId6"/>
          <a:srcRect/>
          <a:stretch>
            <a:fillRect/>
          </a:stretch>
        </p:blipFill>
        <p:spPr bwMode="auto">
          <a:xfrm>
            <a:off x="785813" y="4205288"/>
            <a:ext cx="3124200" cy="2225675"/>
          </a:xfrm>
          <a:prstGeom prst="rect">
            <a:avLst/>
          </a:prstGeom>
          <a:noFill/>
          <a:ln w="9525">
            <a:noFill/>
            <a:miter lim="800000"/>
            <a:headEnd/>
            <a:tailEnd/>
          </a:ln>
        </p:spPr>
      </p:pic>
      <p:sp>
        <p:nvSpPr>
          <p:cNvPr id="9" name="Прямоугольник 8"/>
          <p:cNvSpPr/>
          <p:nvPr/>
        </p:nvSpPr>
        <p:spPr>
          <a:xfrm>
            <a:off x="428625" y="3143250"/>
            <a:ext cx="4257675" cy="1016000"/>
          </a:xfrm>
          <a:prstGeom prst="rect">
            <a:avLst/>
          </a:prstGeom>
        </p:spPr>
        <p:txBody>
          <a:bodyPr wrap="none">
            <a:spAutoFit/>
          </a:bodyPr>
          <a:lstStyle/>
          <a:p>
            <a:pPr algn="ctr">
              <a:defRPr/>
            </a:pPr>
            <a:r>
              <a:rPr lang="ru-RU" sz="2000" b="1" dirty="0">
                <a:latin typeface="+mj-lt"/>
                <a:cs typeface="Arial" pitchFamily="34" charset="0"/>
              </a:rPr>
              <a:t>Подгруппа 1 – (21 пациент)</a:t>
            </a:r>
          </a:p>
          <a:p>
            <a:pPr algn="ctr">
              <a:defRPr/>
            </a:pPr>
            <a:r>
              <a:rPr lang="ru-RU" sz="2000" b="1" dirty="0">
                <a:latin typeface="+mj-lt"/>
                <a:cs typeface="Arial" pitchFamily="34" charset="0"/>
              </a:rPr>
              <a:t>Дренирование ЗБП выполняли </a:t>
            </a:r>
          </a:p>
          <a:p>
            <a:pPr algn="ctr">
              <a:defRPr/>
            </a:pPr>
            <a:r>
              <a:rPr lang="ru-RU" sz="2000" b="1" dirty="0">
                <a:latin typeface="+mj-lt"/>
                <a:cs typeface="Arial" pitchFamily="34" charset="0"/>
              </a:rPr>
              <a:t>традиционным способом</a:t>
            </a:r>
          </a:p>
        </p:txBody>
      </p:sp>
      <p:sp>
        <p:nvSpPr>
          <p:cNvPr id="10" name="Прямоугольник 9"/>
          <p:cNvSpPr/>
          <p:nvPr/>
        </p:nvSpPr>
        <p:spPr>
          <a:xfrm>
            <a:off x="4714875" y="3143250"/>
            <a:ext cx="4635500" cy="1016000"/>
          </a:xfrm>
          <a:prstGeom prst="rect">
            <a:avLst/>
          </a:prstGeom>
        </p:spPr>
        <p:txBody>
          <a:bodyPr wrap="none">
            <a:spAutoFit/>
          </a:bodyPr>
          <a:lstStyle/>
          <a:p>
            <a:pPr algn="ctr">
              <a:defRPr/>
            </a:pPr>
            <a:r>
              <a:rPr lang="ru-RU" sz="2000" b="1" dirty="0">
                <a:latin typeface="+mj-lt"/>
                <a:cs typeface="Arial" pitchFamily="34" charset="0"/>
              </a:rPr>
              <a:t>Подгруппа 2 – (30 пациентов)</a:t>
            </a:r>
          </a:p>
          <a:p>
            <a:pPr algn="ctr">
              <a:defRPr/>
            </a:pPr>
            <a:r>
              <a:rPr lang="ru-RU" sz="2000" b="1" dirty="0">
                <a:latin typeface="+mj-lt"/>
                <a:cs typeface="Arial" pitchFamily="34" charset="0"/>
              </a:rPr>
              <a:t>Дренирование ЗБП осуществляли </a:t>
            </a:r>
          </a:p>
          <a:p>
            <a:pPr algn="ctr">
              <a:defRPr/>
            </a:pPr>
            <a:r>
              <a:rPr lang="ru-RU" sz="2000" b="1" dirty="0">
                <a:latin typeface="+mj-lt"/>
                <a:cs typeface="Arial" pitchFamily="34" charset="0"/>
              </a:rPr>
              <a:t>с помощью РТМД</a:t>
            </a:r>
          </a:p>
        </p:txBody>
      </p:sp>
      <p:pic>
        <p:nvPicPr>
          <p:cNvPr id="5128" name="Picture 3" descr="КрасГМУ"/>
          <p:cNvPicPr>
            <a:picLocks noChangeAspect="1" noChangeArrowheads="1"/>
          </p:cNvPicPr>
          <p:nvPr/>
        </p:nvPicPr>
        <p:blipFill>
          <a:blip r:embed="rId7"/>
          <a:srcRect r="72075" b="6668"/>
          <a:stretch>
            <a:fillRect/>
          </a:stretch>
        </p:blipFill>
        <p:spPr bwMode="auto">
          <a:xfrm>
            <a:off x="142875" y="142875"/>
            <a:ext cx="1143000" cy="1143000"/>
          </a:xfrm>
          <a:prstGeom prst="rect">
            <a:avLst/>
          </a:prstGeom>
          <a:noFill/>
          <a:ln w="9525">
            <a:noFill/>
            <a:miter lim="800000"/>
            <a:headEnd/>
            <a:tailEnd/>
          </a:ln>
        </p:spPr>
      </p:pic>
      <p:sp>
        <p:nvSpPr>
          <p:cNvPr id="5129" name="Line 12"/>
          <p:cNvSpPr>
            <a:spLocks noChangeShapeType="1"/>
          </p:cNvSpPr>
          <p:nvPr/>
        </p:nvSpPr>
        <p:spPr bwMode="auto">
          <a:xfrm flipH="1">
            <a:off x="2928938" y="1785938"/>
            <a:ext cx="714375" cy="1214437"/>
          </a:xfrm>
          <a:prstGeom prst="line">
            <a:avLst/>
          </a:prstGeom>
          <a:noFill/>
          <a:ln w="101600">
            <a:solidFill>
              <a:srgbClr val="C00000"/>
            </a:solidFill>
            <a:round/>
            <a:headEnd type="none" w="lg" len="lg"/>
            <a:tailEnd type="stealth" w="lg" len="lg"/>
          </a:ln>
        </p:spPr>
        <p:txBody>
          <a:bodyPr/>
          <a:lstStyle/>
          <a:p>
            <a:endParaRPr lang="ru-RU"/>
          </a:p>
        </p:txBody>
      </p:sp>
      <p:sp>
        <p:nvSpPr>
          <p:cNvPr id="5130" name="Line 12"/>
          <p:cNvSpPr>
            <a:spLocks noChangeShapeType="1"/>
          </p:cNvSpPr>
          <p:nvPr/>
        </p:nvSpPr>
        <p:spPr bwMode="auto">
          <a:xfrm>
            <a:off x="5572125" y="1857375"/>
            <a:ext cx="642938" cy="1143000"/>
          </a:xfrm>
          <a:prstGeom prst="line">
            <a:avLst/>
          </a:prstGeom>
          <a:noFill/>
          <a:ln w="101600">
            <a:solidFill>
              <a:srgbClr val="C00000"/>
            </a:solidFill>
            <a:round/>
            <a:headEnd type="none" w="lg" len="lg"/>
            <a:tailEnd type="stealth" w="lg" len="lg"/>
          </a:ln>
        </p:spPr>
        <p:txBody>
          <a:bodyPr/>
          <a:lstStyle/>
          <a:p>
            <a:endParaRPr lang="ru-RU"/>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Септический шок</a:t>
            </a:r>
            <a:endParaRPr lang="ru-RU"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Содержимое 2"/>
          <p:cNvSpPr>
            <a:spLocks noGrp="1"/>
          </p:cNvSpPr>
          <p:nvPr>
            <p:ph idx="1"/>
          </p:nvPr>
        </p:nvSpPr>
        <p:spPr/>
        <p:txBody>
          <a:bodyPr>
            <a:normAutofit/>
          </a:bodyPr>
          <a:lstStyle/>
          <a:p>
            <a:r>
              <a:rPr lang="ru-RU" sz="1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Септический шок -  сепсис с признаками тканевой и органной </a:t>
            </a:r>
            <a:r>
              <a:rPr lang="ru-RU" sz="1800" b="1"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гипоперфузии</a:t>
            </a:r>
            <a:r>
              <a:rPr lang="ru-RU" sz="1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и артериальной гипотонии, не устраняющейся с помощи инфузионной терапии и требующей назначения катехоламинов.</a:t>
            </a:r>
          </a:p>
          <a:p>
            <a:r>
              <a:rPr lang="ru-RU" sz="1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Под артериальной гипотонией подразумевается  снижение  систолического  АД ниже 90 мм </a:t>
            </a:r>
            <a:r>
              <a:rPr lang="ru-RU" sz="1800" b="1"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рт.ст</a:t>
            </a:r>
            <a:r>
              <a:rPr lang="ru-RU" sz="1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Или снижение систолического АД более чем на 40 мм </a:t>
            </a:r>
            <a:r>
              <a:rPr lang="ru-RU" sz="1800" b="1"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рт.ст</a:t>
            </a:r>
            <a:r>
              <a:rPr lang="ru-RU" sz="1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От начального уровня, не превышающего 60 мм </a:t>
            </a:r>
            <a:r>
              <a:rPr lang="ru-RU" sz="1800" b="1"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рт.ст</a:t>
            </a:r>
            <a:r>
              <a:rPr lang="ru-RU" sz="1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При отсутствии других причин  гипотензии</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Септический шок</a:t>
            </a:r>
            <a:endParaRPr lang="ru-RU"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Содержимое 2"/>
          <p:cNvSpPr>
            <a:spLocks noGrp="1"/>
          </p:cNvSpPr>
          <p:nvPr>
            <p:ph idx="1"/>
          </p:nvPr>
        </p:nvSpPr>
        <p:spPr/>
        <p:txBody>
          <a:bodyPr>
            <a:normAutofit/>
          </a:bodyPr>
          <a:lstStyle/>
          <a:p>
            <a:r>
              <a:rPr lang="ru-RU" sz="1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Характеризуется острой </a:t>
            </a:r>
            <a:r>
              <a:rPr lang="ru-RU" sz="1800" b="1"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церкуляторной</a:t>
            </a:r>
            <a:r>
              <a:rPr lang="ru-RU" sz="1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недостаточностью,  и гипотензией, которые сопровождаются лихорадкой, тахикардией, отдышкой, психическими сдвигами, нарушением сознания,  а также одновременным развитием неадекватной перфузии различных органов и тканей, в том числе и почек.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b="1" dirty="0" smtClean="0">
                <a:solidFill>
                  <a:srgbClr val="C00000"/>
                </a:solidFill>
                <a:effectLst>
                  <a:outerShdw blurRad="38100" dist="38100" dir="2700000" algn="tl">
                    <a:srgbClr val="000000">
                      <a:alpha val="43137"/>
                    </a:srgbClr>
                  </a:outerShdw>
                </a:effectLst>
              </a:rPr>
              <a:t>Септический шок</a:t>
            </a:r>
            <a:endParaRPr lang="ru-RU" sz="2800" b="1" dirty="0">
              <a:solidFill>
                <a:srgbClr val="C00000"/>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p:txBody>
          <a:bodyPr>
            <a:normAutofit/>
          </a:bodyPr>
          <a:lstStyle/>
          <a:p>
            <a:r>
              <a:rPr lang="ru-RU" sz="1800" b="1" dirty="0" smtClean="0">
                <a:effectLst>
                  <a:outerShdw blurRad="38100" dist="38100" dir="2700000" algn="tl">
                    <a:srgbClr val="000000">
                      <a:alpha val="43137"/>
                    </a:srgbClr>
                  </a:outerShdw>
                </a:effectLst>
              </a:rPr>
              <a:t>В урологии септический шок может развиваться как осложнение течения различных форм:</a:t>
            </a:r>
          </a:p>
          <a:p>
            <a:r>
              <a:rPr lang="ru-RU" sz="1800" b="1" dirty="0" smtClean="0">
                <a:effectLst>
                  <a:outerShdw blurRad="38100" dist="38100" dir="2700000" algn="tl">
                    <a:srgbClr val="000000">
                      <a:alpha val="43137"/>
                    </a:srgbClr>
                  </a:outerShdw>
                </a:effectLst>
              </a:rPr>
              <a:t>Гнойного пиелонефрита</a:t>
            </a:r>
          </a:p>
          <a:p>
            <a:r>
              <a:rPr lang="ru-RU" sz="1800" b="1" dirty="0" smtClean="0">
                <a:effectLst>
                  <a:outerShdw blurRad="38100" dist="38100" dir="2700000" algn="tl">
                    <a:srgbClr val="000000">
                      <a:alpha val="43137"/>
                    </a:srgbClr>
                  </a:outerShdw>
                </a:effectLst>
              </a:rPr>
              <a:t>Острого простатита</a:t>
            </a:r>
          </a:p>
          <a:p>
            <a:r>
              <a:rPr lang="ru-RU" sz="1800" b="1" dirty="0" err="1" smtClean="0">
                <a:effectLst>
                  <a:outerShdw blurRad="38100" dist="38100" dir="2700000" algn="tl">
                    <a:srgbClr val="000000">
                      <a:alpha val="43137"/>
                    </a:srgbClr>
                  </a:outerShdw>
                </a:effectLst>
              </a:rPr>
              <a:t>Орхоэпидидимита</a:t>
            </a:r>
            <a:endParaRPr lang="ru-RU" sz="1800" b="1" dirty="0" smtClean="0">
              <a:effectLst>
                <a:outerShdw blurRad="38100" dist="38100" dir="2700000" algn="tl">
                  <a:srgbClr val="000000">
                    <a:alpha val="43137"/>
                  </a:srgbClr>
                </a:outerShdw>
              </a:effectLst>
            </a:endParaRPr>
          </a:p>
          <a:p>
            <a:r>
              <a:rPr lang="ru-RU" sz="1800" b="1" dirty="0" smtClean="0">
                <a:effectLst>
                  <a:outerShdw blurRad="38100" dist="38100" dir="2700000" algn="tl">
                    <a:srgbClr val="000000">
                      <a:alpha val="43137"/>
                    </a:srgbClr>
                  </a:outerShdw>
                </a:effectLst>
              </a:rPr>
              <a:t>После проведения инструментальных методов </a:t>
            </a:r>
            <a:r>
              <a:rPr lang="ru-RU" sz="1800" b="1" dirty="0" err="1" smtClean="0">
                <a:effectLst>
                  <a:outerShdw blurRad="38100" dist="38100" dir="2700000" algn="tl">
                    <a:srgbClr val="000000">
                      <a:alpha val="43137"/>
                    </a:srgbClr>
                  </a:outerShdw>
                </a:effectLst>
              </a:rPr>
              <a:t>иссследования</a:t>
            </a:r>
            <a:r>
              <a:rPr lang="ru-RU" sz="1800" b="1" dirty="0" smtClean="0">
                <a:effectLst>
                  <a:outerShdw blurRad="38100" dist="38100" dir="2700000" algn="tl">
                    <a:srgbClr val="000000">
                      <a:alpha val="43137"/>
                    </a:srgbClr>
                  </a:outerShdw>
                </a:effectLst>
              </a:rPr>
              <a:t>, оперативных пособий </a:t>
            </a:r>
          </a:p>
          <a:p>
            <a:endParaRPr lang="ru-RU" sz="1800" b="1" dirty="0" smtClean="0">
              <a:effectLst>
                <a:outerShdw blurRad="38100" dist="38100" dir="2700000" algn="tl">
                  <a:srgbClr val="000000">
                    <a:alpha val="43137"/>
                  </a:srgbClr>
                </a:outerShdw>
              </a:effectLst>
            </a:endParaRPr>
          </a:p>
          <a:p>
            <a:endParaRPr lang="ru-RU"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152400"/>
            <a:ext cx="8305800" cy="1200329"/>
          </a:xfrm>
          <a:prstGeom prst="rect">
            <a:avLst/>
          </a:prstGeom>
          <a:noFill/>
        </p:spPr>
        <p:txBody>
          <a:bodyPr>
            <a:spAutoFit/>
          </a:bodyPr>
          <a:lstStyle/>
          <a:p>
            <a:pPr>
              <a:defRPr/>
            </a:pPr>
            <a:r>
              <a:rPr lang="ru-RU" b="1" dirty="0">
                <a:solidFill>
                  <a:srgbClr val="C00000"/>
                </a:solidFill>
                <a:latin typeface="Arial" panose="020B0604020202020204" pitchFamily="34" charset="0"/>
                <a:cs typeface="Arial" panose="020B0604020202020204" pitchFamily="34" charset="0"/>
              </a:rPr>
              <a:t>Почечная колика </a:t>
            </a:r>
            <a:r>
              <a:rPr lang="ru-RU" b="1" dirty="0">
                <a:latin typeface="Arial" panose="020B0604020202020204" pitchFamily="34" charset="0"/>
                <a:cs typeface="Arial" panose="020B0604020202020204" pitchFamily="34" charset="0"/>
              </a:rPr>
              <a:t>– симптомокомплекс, характеризующий острую окклюзию (закупорку) верхних мочевых путей, нарушающую или прекращающую отток мочи их чашечно-лоханочной системы по мочеточнику и мочевой пузырь</a:t>
            </a:r>
          </a:p>
        </p:txBody>
      </p:sp>
      <p:pic>
        <p:nvPicPr>
          <p:cNvPr id="36867" name="Picture 4"/>
          <p:cNvPicPr>
            <a:picLocks noChangeAspect="1" noChangeArrowheads="1"/>
          </p:cNvPicPr>
          <p:nvPr/>
        </p:nvPicPr>
        <p:blipFill>
          <a:blip r:embed="rId3"/>
          <a:srcRect/>
          <a:stretch>
            <a:fillRect/>
          </a:stretch>
        </p:blipFill>
        <p:spPr bwMode="auto">
          <a:xfrm>
            <a:off x="1066800" y="3352800"/>
            <a:ext cx="2819400" cy="3033713"/>
          </a:xfrm>
          <a:prstGeom prst="rect">
            <a:avLst/>
          </a:prstGeom>
          <a:noFill/>
          <a:ln w="9525">
            <a:noFill/>
            <a:miter lim="800000"/>
            <a:headEnd/>
            <a:tailEnd/>
          </a:ln>
        </p:spPr>
      </p:pic>
      <p:pic>
        <p:nvPicPr>
          <p:cNvPr id="36868" name="Picture 5"/>
          <p:cNvPicPr>
            <a:picLocks noChangeAspect="1" noChangeArrowheads="1"/>
          </p:cNvPicPr>
          <p:nvPr/>
        </p:nvPicPr>
        <p:blipFill>
          <a:blip r:embed="rId4"/>
          <a:srcRect/>
          <a:stretch>
            <a:fillRect/>
          </a:stretch>
        </p:blipFill>
        <p:spPr bwMode="auto">
          <a:xfrm>
            <a:off x="4800600" y="2057400"/>
            <a:ext cx="3546475" cy="449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b="1" dirty="0">
                <a:solidFill>
                  <a:srgbClr val="C00000"/>
                </a:solidFill>
                <a:effectLst>
                  <a:outerShdw blurRad="38100" dist="38100" dir="2700000" algn="tl">
                    <a:srgbClr val="000000">
                      <a:alpha val="43137"/>
                    </a:srgbClr>
                  </a:outerShdw>
                </a:effectLst>
              </a:rPr>
              <a:t>Септический шок</a:t>
            </a:r>
            <a:endParaRPr lang="ru-RU" sz="2800" dirty="0"/>
          </a:p>
        </p:txBody>
      </p:sp>
      <p:sp>
        <p:nvSpPr>
          <p:cNvPr id="3" name="Содержимое 2"/>
          <p:cNvSpPr>
            <a:spLocks noGrp="1"/>
          </p:cNvSpPr>
          <p:nvPr>
            <p:ph idx="1"/>
          </p:nvPr>
        </p:nvSpPr>
        <p:spPr/>
        <p:txBody>
          <a:bodyPr>
            <a:normAutofit/>
          </a:bodyPr>
          <a:lstStyle/>
          <a:p>
            <a:r>
              <a:rPr lang="ru-RU" sz="1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Наиболее частым местом проникновения микроорганизмов , экзо и эндотоксинов в кровеносное русло является чашечно-лоханочная система .</a:t>
            </a:r>
            <a:endParaRPr lang="ru-RU" sz="1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b="1" dirty="0">
                <a:solidFill>
                  <a:srgbClr val="C00000"/>
                </a:solidFill>
                <a:effectLst>
                  <a:outerShdw blurRad="38100" dist="38100" dir="2700000" algn="tl">
                    <a:srgbClr val="000000">
                      <a:alpha val="43137"/>
                    </a:srgbClr>
                  </a:outerShdw>
                </a:effectLst>
              </a:rPr>
              <a:t>Септический шок</a:t>
            </a:r>
            <a:endParaRPr lang="ru-RU" sz="2800" dirty="0"/>
          </a:p>
        </p:txBody>
      </p:sp>
      <p:sp>
        <p:nvSpPr>
          <p:cNvPr id="3" name="Содержимое 2"/>
          <p:cNvSpPr>
            <a:spLocks noGrp="1"/>
          </p:cNvSpPr>
          <p:nvPr>
            <p:ph idx="1"/>
          </p:nvPr>
        </p:nvSpPr>
        <p:spPr/>
        <p:txBody>
          <a:bodyPr>
            <a:normAutofit/>
          </a:bodyPr>
          <a:lstStyle/>
          <a:p>
            <a:r>
              <a:rPr lang="ru-RU" sz="1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Поступление эндотоксина  в кровеносное русло приводит к стимуляции синтеза и секреции целого ряда цитокинов.</a:t>
            </a:r>
          </a:p>
          <a:p>
            <a:r>
              <a:rPr lang="ru-RU" sz="1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Основными цитокинами , реализующими действие эндотоксина на организм являются</a:t>
            </a:r>
          </a:p>
          <a:p>
            <a:r>
              <a:rPr lang="ru-RU" sz="1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1. факторы некроза опухоли</a:t>
            </a:r>
          </a:p>
          <a:p>
            <a:r>
              <a:rPr lang="ru-RU" sz="1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2. </a:t>
            </a:r>
            <a:r>
              <a:rPr lang="ru-RU" sz="1800" b="1"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интерлейкин</a:t>
            </a:r>
            <a:r>
              <a:rPr lang="ru-RU" sz="1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1 </a:t>
            </a:r>
          </a:p>
          <a:p>
            <a:r>
              <a:rPr lang="ru-RU" sz="1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3. факторы активации тромбоцитов</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a:xfrm>
            <a:off x="0" y="0"/>
            <a:ext cx="8915400" cy="836613"/>
          </a:xfrm>
        </p:spPr>
        <p:txBody>
          <a:bodyPr/>
          <a:lstStyle/>
          <a:p>
            <a:pPr eaLnBrk="1" hangingPunct="1">
              <a:defRPr/>
            </a:pPr>
            <a:r>
              <a:rPr lang="ru-RU" sz="4000" b="1" dirty="0" smtClean="0">
                <a:solidFill>
                  <a:srgbClr val="C00000"/>
                </a:solidFill>
                <a:effectLst>
                  <a:outerShdw blurRad="38100" dist="38100" dir="2700000" algn="tl">
                    <a:srgbClr val="C0C0C0"/>
                  </a:outerShdw>
                </a:effectLst>
              </a:rPr>
              <a:t>Степень повреждения почек</a:t>
            </a:r>
          </a:p>
        </p:txBody>
      </p:sp>
      <p:sp>
        <p:nvSpPr>
          <p:cNvPr id="4099" name="Rectangle 3"/>
          <p:cNvSpPr>
            <a:spLocks noGrp="1" noChangeArrowheads="1"/>
          </p:cNvSpPr>
          <p:nvPr>
            <p:ph type="body" idx="1"/>
          </p:nvPr>
        </p:nvSpPr>
        <p:spPr>
          <a:xfrm>
            <a:off x="755650" y="1484313"/>
            <a:ext cx="8088313" cy="5040312"/>
          </a:xfrm>
        </p:spPr>
        <p:txBody>
          <a:bodyPr/>
          <a:lstStyle/>
          <a:p>
            <a:pPr marL="457200" indent="-457200">
              <a:buFontTx/>
              <a:buAutoNum type="arabicPeriod"/>
              <a:defRPr/>
            </a:pPr>
            <a:r>
              <a:rPr lang="ru-RU" sz="2400" dirty="0" smtClean="0"/>
              <a:t>Легкая степень: ушиб почки, субкапсулярное повреждение паренхимы, паранефральная гематома</a:t>
            </a:r>
          </a:p>
          <a:p>
            <a:pPr marL="609600" indent="-609600" eaLnBrk="1" hangingPunct="1">
              <a:buClr>
                <a:schemeClr val="tx1"/>
              </a:buClr>
              <a:buFont typeface="Wingdings" pitchFamily="2" charset="2"/>
              <a:buAutoNum type="arabicPeriod"/>
              <a:defRPr/>
            </a:pPr>
            <a:r>
              <a:rPr lang="ru-RU" sz="2400" dirty="0" smtClean="0"/>
              <a:t>Средняя степень: единичные разрывы коркового слоя,  единичные разрывы мозгового слоя проникающий в ЧЛС, с повреждением 1-2 сегментов</a:t>
            </a:r>
          </a:p>
          <a:p>
            <a:pPr marL="609600" indent="-609600" eaLnBrk="1" hangingPunct="1">
              <a:buClr>
                <a:schemeClr val="tx1"/>
              </a:buClr>
              <a:buFont typeface="Wingdings" pitchFamily="2" charset="2"/>
              <a:buAutoNum type="arabicPeriod"/>
              <a:defRPr/>
            </a:pPr>
            <a:r>
              <a:rPr lang="ru-RU" sz="2400" dirty="0" smtClean="0"/>
              <a:t>Тяжелая степень: множественные разрывы паренхимы  проникающие в ЧЛС с повреждением более 2 сегментов,   размозжение почки, отрыв сегмента, отрыв  почки от сосудистой ножки или мочеточника.</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0"/>
            <a:ext cx="8915400" cy="1371600"/>
          </a:xfrm>
        </p:spPr>
        <p:txBody>
          <a:bodyPr/>
          <a:lstStyle/>
          <a:p>
            <a:pPr eaLnBrk="1" hangingPunct="1">
              <a:defRPr/>
            </a:pPr>
            <a:r>
              <a:rPr lang="ru-RU" sz="28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Травмы почек</a:t>
            </a:r>
            <a:br>
              <a:rPr lang="ru-RU" sz="28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18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Симптоматология</a:t>
            </a:r>
          </a:p>
        </p:txBody>
      </p:sp>
      <p:sp>
        <p:nvSpPr>
          <p:cNvPr id="274435" name="Rectangle 3"/>
          <p:cNvSpPr>
            <a:spLocks noChangeArrowheads="1"/>
          </p:cNvSpPr>
          <p:nvPr/>
        </p:nvSpPr>
        <p:spPr bwMode="auto">
          <a:xfrm>
            <a:off x="428625" y="2443470"/>
            <a:ext cx="8715375" cy="2431435"/>
          </a:xfrm>
          <a:prstGeom prst="rect">
            <a:avLst/>
          </a:prstGeom>
          <a:noFill/>
          <a:ln w="9525">
            <a:noFill/>
            <a:miter lim="800000"/>
            <a:headEnd/>
            <a:tailEnd/>
          </a:ln>
          <a:effectLst/>
        </p:spPr>
        <p:txBody>
          <a:bodyPr anchor="ctr">
            <a:spAutoFit/>
          </a:bodyPr>
          <a:lstStyle/>
          <a:p>
            <a:pPr>
              <a:defRPr/>
            </a:pPr>
            <a:r>
              <a:rPr kumimoji="1" lang="ru-RU" sz="2800" b="1" dirty="0">
                <a:solidFill>
                  <a:srgbClr val="C00000"/>
                </a:solidFill>
                <a:effectLst>
                  <a:outerShdw blurRad="38100" dist="38100" dir="2700000" algn="tl">
                    <a:srgbClr val="C0C0C0"/>
                  </a:outerShdw>
                </a:effectLst>
              </a:rPr>
              <a:t>Классическая триада симптомов</a:t>
            </a:r>
          </a:p>
          <a:p>
            <a:pPr>
              <a:defRPr/>
            </a:pPr>
            <a:endParaRPr kumimoji="1" lang="ru-RU" sz="2800" b="1" i="1" dirty="0"/>
          </a:p>
          <a:p>
            <a:pPr marL="444500" indent="-444500">
              <a:buFont typeface="+mj-lt"/>
              <a:buAutoNum type="arabicPeriod"/>
              <a:defRPr/>
            </a:pPr>
            <a:r>
              <a:rPr kumimoji="1" lang="ru-RU"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ГЕМАТУРИЯ</a:t>
            </a:r>
          </a:p>
          <a:p>
            <a:pPr>
              <a:defRPr/>
            </a:pPr>
            <a:r>
              <a:rPr kumimoji="1" lang="ru-RU" dirty="0">
                <a:latin typeface="Arial" panose="020B0604020202020204" pitchFamily="34" charset="0"/>
                <a:cs typeface="Arial" panose="020B0604020202020204" pitchFamily="34" charset="0"/>
              </a:rPr>
              <a:t>основное клиническое проявление (90% случаев) - тотальная гематурия (микро- или </a:t>
            </a:r>
            <a:r>
              <a:rPr kumimoji="1" lang="ru-RU" dirty="0" err="1">
                <a:latin typeface="Arial" panose="020B0604020202020204" pitchFamily="34" charset="0"/>
                <a:cs typeface="Arial" panose="020B0604020202020204" pitchFamily="34" charset="0"/>
              </a:rPr>
              <a:t>макрогематурия</a:t>
            </a:r>
            <a:r>
              <a:rPr kumimoji="1" lang="ru-RU" dirty="0">
                <a:latin typeface="Arial" panose="020B0604020202020204" pitchFamily="34" charset="0"/>
                <a:cs typeface="Arial" panose="020B0604020202020204" pitchFamily="34" charset="0"/>
              </a:rPr>
              <a:t>, со сгустками или без)</a:t>
            </a:r>
          </a:p>
          <a:p>
            <a:pPr>
              <a:defRPr/>
            </a:pPr>
            <a:r>
              <a:rPr kumimoji="1" lang="ru-RU" dirty="0">
                <a:solidFill>
                  <a:schemeClr val="tx2"/>
                </a:solidFill>
                <a:latin typeface="Arial" panose="020B0604020202020204" pitchFamily="34" charset="0"/>
                <a:cs typeface="Arial" panose="020B0604020202020204" pitchFamily="34" charset="0"/>
              </a:rPr>
              <a:t>При отсутствии гематурии вероятность травмы почек сомнительна</a:t>
            </a:r>
            <a:r>
              <a:rPr kumimoji="1" lang="ru-RU" dirty="0">
                <a:latin typeface="Arial" panose="020B0604020202020204" pitchFamily="34" charset="0"/>
                <a:cs typeface="Arial" panose="020B0604020202020204" pitchFamily="34" charset="0"/>
              </a:rPr>
              <a:t> </a:t>
            </a:r>
          </a:p>
          <a:p>
            <a:pPr>
              <a:defRPr/>
            </a:pPr>
            <a:r>
              <a:rPr kumimoji="1" lang="ru-RU" dirty="0">
                <a:latin typeface="Arial" panose="020B0604020202020204" pitchFamily="34" charset="0"/>
                <a:cs typeface="Arial" panose="020B0604020202020204" pitchFamily="34" charset="0"/>
              </a:rPr>
              <a:t>(если только это не отрыв почки, или мочеточника</a:t>
            </a:r>
            <a:r>
              <a:rPr kumimoji="1" lang="ru-RU" sz="2400" dirty="0"/>
              <a:t>). </a:t>
            </a:r>
            <a:endParaRPr kumimoji="1" lang="en-US" sz="2400" dirty="0"/>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0"/>
            <a:ext cx="8915400" cy="1371600"/>
          </a:xfrm>
        </p:spPr>
        <p:txBody>
          <a:bodyPr/>
          <a:lstStyle/>
          <a:p>
            <a:pPr eaLnBrk="1" hangingPunct="1">
              <a:defRPr/>
            </a:pPr>
            <a:r>
              <a:rPr lang="ru-RU" sz="28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Травмы почек</a:t>
            </a:r>
            <a:br>
              <a:rPr lang="ru-RU" sz="28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1800" b="1" dirty="0" smtClean="0">
                <a:solidFill>
                  <a:srgbClr val="C00000"/>
                </a:solidFill>
                <a:effectLst>
                  <a:outerShdw blurRad="38100" dist="38100" dir="2700000" algn="tl">
                    <a:srgbClr val="000000">
                      <a:alpha val="43137"/>
                    </a:srgbClr>
                  </a:outerShdw>
                </a:effectLst>
              </a:rPr>
              <a:t>Симптоматология</a:t>
            </a:r>
          </a:p>
        </p:txBody>
      </p:sp>
      <p:sp>
        <p:nvSpPr>
          <p:cNvPr id="275459" name="Rectangle 3"/>
          <p:cNvSpPr>
            <a:spLocks noChangeArrowheads="1"/>
          </p:cNvSpPr>
          <p:nvPr/>
        </p:nvSpPr>
        <p:spPr bwMode="auto">
          <a:xfrm>
            <a:off x="214313" y="2274600"/>
            <a:ext cx="8929687" cy="3046988"/>
          </a:xfrm>
          <a:prstGeom prst="rect">
            <a:avLst/>
          </a:prstGeom>
          <a:noFill/>
          <a:ln w="9525">
            <a:noFill/>
            <a:miter lim="800000"/>
            <a:headEnd/>
            <a:tailEnd/>
          </a:ln>
          <a:effectLst/>
        </p:spPr>
        <p:txBody>
          <a:bodyPr anchor="ctr">
            <a:spAutoFit/>
          </a:bodyPr>
          <a:lstStyle/>
          <a:p>
            <a:pPr>
              <a:defRPr/>
            </a:pPr>
            <a:r>
              <a:rPr kumimoji="1" lang="ru-RU" sz="2800" b="1" dirty="0">
                <a:solidFill>
                  <a:srgbClr val="C00000"/>
                </a:solidFill>
                <a:effectLst>
                  <a:outerShdw blurRad="38100" dist="38100" dir="2700000" algn="tl">
                    <a:srgbClr val="C0C0C0"/>
                  </a:outerShdw>
                </a:effectLst>
              </a:rPr>
              <a:t>Классическая триада симптомов</a:t>
            </a:r>
          </a:p>
          <a:p>
            <a:pPr>
              <a:defRPr/>
            </a:pPr>
            <a:endParaRPr kumimoji="1" lang="ru-RU" sz="2800" b="1" i="1" dirty="0"/>
          </a:p>
          <a:p>
            <a:pPr marL="88900" indent="-88900">
              <a:defRPr/>
            </a:pPr>
            <a:r>
              <a:rPr kumimoji="1" lang="en-US" sz="2400" b="1" dirty="0">
                <a:solidFill>
                  <a:srgbClr val="C00000"/>
                </a:solidFill>
                <a:effectLst>
                  <a:outerShdw blurRad="38100" dist="38100" dir="2700000" algn="tl">
                    <a:srgbClr val="000000">
                      <a:alpha val="43137"/>
                    </a:srgbClr>
                  </a:outerShdw>
                </a:effectLst>
              </a:rPr>
              <a:t> </a:t>
            </a:r>
            <a:r>
              <a:rPr kumimoji="1" lang="ru-RU" sz="2800" b="1" dirty="0">
                <a:solidFill>
                  <a:srgbClr val="C00000"/>
                </a:solidFill>
                <a:effectLst>
                  <a:outerShdw blurRad="38100" dist="38100" dir="2700000" algn="tl">
                    <a:srgbClr val="000000">
                      <a:alpha val="43137"/>
                    </a:srgbClr>
                  </a:outerShdw>
                </a:effectLst>
              </a:rPr>
              <a:t>2. БОЛИ</a:t>
            </a:r>
          </a:p>
          <a:p>
            <a:pPr>
              <a:lnSpc>
                <a:spcPct val="120000"/>
              </a:lnSpc>
              <a:defRPr/>
            </a:pPr>
            <a:r>
              <a:rPr kumimoji="1" lang="ru-RU" dirty="0"/>
              <a:t>основной (до 75% случаев) субъективный симптом (жалоба) - </a:t>
            </a:r>
            <a:r>
              <a:rPr kumimoji="1" lang="ru-RU" u="sng" dirty="0">
                <a:solidFill>
                  <a:srgbClr val="C00000"/>
                </a:solidFill>
                <a:effectLst>
                  <a:outerShdw blurRad="38100" dist="38100" dir="2700000" algn="tl">
                    <a:srgbClr val="000000">
                      <a:alpha val="43137"/>
                    </a:srgbClr>
                  </a:outerShdw>
                </a:effectLst>
              </a:rPr>
              <a:t>боль постоянного характера</a:t>
            </a:r>
            <a:r>
              <a:rPr kumimoji="1" lang="ru-RU" dirty="0">
                <a:solidFill>
                  <a:srgbClr val="C00000"/>
                </a:solidFill>
                <a:effectLst>
                  <a:outerShdw blurRad="38100" dist="38100" dir="2700000" algn="tl">
                    <a:srgbClr val="000000">
                      <a:alpha val="43137"/>
                    </a:srgbClr>
                  </a:outerShdw>
                </a:effectLst>
              </a:rPr>
              <a:t> </a:t>
            </a:r>
            <a:r>
              <a:rPr kumimoji="1" lang="ru-RU" dirty="0"/>
              <a:t>в соответствующей половине живота, поясничной области; усиливаются при кашле, дыхании; </a:t>
            </a:r>
          </a:p>
          <a:p>
            <a:pPr>
              <a:lnSpc>
                <a:spcPct val="120000"/>
              </a:lnSpc>
              <a:defRPr/>
            </a:pPr>
            <a:r>
              <a:rPr kumimoji="1" lang="ru-RU" u="sng" dirty="0">
                <a:solidFill>
                  <a:srgbClr val="C00000"/>
                </a:solidFill>
                <a:effectLst>
                  <a:outerShdw blurRad="38100" dist="38100" dir="2700000" algn="tl">
                    <a:srgbClr val="000000">
                      <a:alpha val="43137"/>
                    </a:srgbClr>
                  </a:outerShdw>
                </a:effectLst>
              </a:rPr>
              <a:t>боли типа почечной колики</a:t>
            </a:r>
            <a:r>
              <a:rPr kumimoji="1" lang="ru-RU" dirty="0">
                <a:solidFill>
                  <a:srgbClr val="C00000"/>
                </a:solidFill>
                <a:effectLst>
                  <a:outerShdw blurRad="38100" dist="38100" dir="2700000" algn="tl">
                    <a:srgbClr val="000000">
                      <a:alpha val="43137"/>
                    </a:srgbClr>
                  </a:outerShdw>
                </a:effectLst>
              </a:rPr>
              <a:t> </a:t>
            </a:r>
            <a:r>
              <a:rPr kumimoji="1" lang="ru-RU" dirty="0"/>
              <a:t>при тотальной </a:t>
            </a:r>
            <a:r>
              <a:rPr kumimoji="1" lang="ru-RU" dirty="0" err="1"/>
              <a:t>макрогематурии</a:t>
            </a:r>
            <a:r>
              <a:rPr kumimoji="1" lang="ru-RU" dirty="0"/>
              <a:t> со сгустками крови (если больной в сознании). </a:t>
            </a:r>
            <a:endParaRPr kumimoji="1" lang="en-US" dirty="0"/>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3" name="Rectangle 3"/>
          <p:cNvSpPr>
            <a:spLocks noChangeArrowheads="1"/>
          </p:cNvSpPr>
          <p:nvPr/>
        </p:nvSpPr>
        <p:spPr bwMode="auto">
          <a:xfrm>
            <a:off x="285750" y="2509882"/>
            <a:ext cx="8858250" cy="2526846"/>
          </a:xfrm>
          <a:prstGeom prst="rect">
            <a:avLst/>
          </a:prstGeom>
          <a:noFill/>
          <a:ln w="9525">
            <a:noFill/>
            <a:miter lim="800000"/>
            <a:headEnd/>
            <a:tailEnd/>
          </a:ln>
          <a:effectLst/>
        </p:spPr>
        <p:txBody>
          <a:bodyPr anchor="ctr">
            <a:spAutoFit/>
          </a:bodyPr>
          <a:lstStyle/>
          <a:p>
            <a:pPr>
              <a:defRPr/>
            </a:pPr>
            <a:r>
              <a:rPr kumimoji="1" lang="ru-RU" sz="2800" b="1" dirty="0">
                <a:solidFill>
                  <a:srgbClr val="C00000"/>
                </a:solidFill>
                <a:effectLst>
                  <a:outerShdw blurRad="38100" dist="38100" dir="2700000" algn="tl">
                    <a:srgbClr val="C0C0C0"/>
                  </a:outerShdw>
                </a:effectLst>
              </a:rPr>
              <a:t>Классическая триада симптомов</a:t>
            </a:r>
          </a:p>
          <a:p>
            <a:pPr>
              <a:defRPr/>
            </a:pPr>
            <a:endParaRPr kumimoji="1" lang="ru-RU" sz="2800" b="1" i="1" dirty="0"/>
          </a:p>
          <a:p>
            <a:pPr>
              <a:defRPr/>
            </a:pPr>
            <a:r>
              <a:rPr kumimoji="1" lang="ru-RU" b="1" dirty="0">
                <a:solidFill>
                  <a:srgbClr val="C00000"/>
                </a:solidFill>
                <a:effectLst>
                  <a:outerShdw blurRad="38100" dist="38100" dir="2700000" algn="tl">
                    <a:srgbClr val="000000">
                      <a:alpha val="43137"/>
                    </a:srgbClr>
                  </a:outerShdw>
                </a:effectLst>
              </a:rPr>
              <a:t>3. ИЗМЕНЕНИЕ КОНФИГУРАЦИЙ ПОЯСНИЧНОЙ ОБЛАСТИ</a:t>
            </a:r>
            <a:r>
              <a:rPr kumimoji="1" lang="ru-RU" sz="3200" b="1" dirty="0">
                <a:solidFill>
                  <a:srgbClr val="C00000"/>
                </a:solidFill>
                <a:effectLst>
                  <a:outerShdw blurRad="38100" dist="38100" dir="2700000" algn="tl">
                    <a:srgbClr val="000000">
                      <a:alpha val="43137"/>
                    </a:srgbClr>
                  </a:outerShdw>
                </a:effectLst>
              </a:rPr>
              <a:t> </a:t>
            </a:r>
            <a:r>
              <a:rPr kumimoji="1" lang="ru-RU" b="1" dirty="0">
                <a:effectLst>
                  <a:outerShdw blurRad="38100" dist="38100" dir="2700000" algn="tl">
                    <a:srgbClr val="000000">
                      <a:alpha val="43137"/>
                    </a:srgbClr>
                  </a:outerShdw>
                </a:effectLst>
              </a:rPr>
              <a:t>( в 40,6 67,6% наблюдений)</a:t>
            </a:r>
          </a:p>
          <a:p>
            <a:pPr>
              <a:lnSpc>
                <a:spcPct val="130000"/>
              </a:lnSpc>
              <a:defRPr/>
            </a:pPr>
            <a:r>
              <a:rPr kumimoji="1" lang="ru-RU" dirty="0"/>
              <a:t>результат или </a:t>
            </a:r>
            <a:r>
              <a:rPr kumimoji="1" lang="ru-RU" u="sng" dirty="0">
                <a:solidFill>
                  <a:srgbClr val="C00000"/>
                </a:solidFill>
                <a:effectLst>
                  <a:outerShdw blurRad="38100" dist="38100" dir="2700000" algn="tl">
                    <a:srgbClr val="000000">
                      <a:alpha val="43137"/>
                    </a:srgbClr>
                  </a:outerShdw>
                </a:effectLst>
              </a:rPr>
              <a:t>отека подкожной клетчатки</a:t>
            </a:r>
            <a:r>
              <a:rPr kumimoji="1" lang="ru-RU" dirty="0"/>
              <a:t>, </a:t>
            </a:r>
          </a:p>
          <a:p>
            <a:pPr>
              <a:lnSpc>
                <a:spcPct val="130000"/>
              </a:lnSpc>
              <a:defRPr/>
            </a:pPr>
            <a:r>
              <a:rPr kumimoji="1" lang="ru-RU" dirty="0"/>
              <a:t>или наличия </a:t>
            </a:r>
            <a:r>
              <a:rPr kumimoji="1" lang="ru-RU" u="sng" dirty="0">
                <a:solidFill>
                  <a:srgbClr val="C00000"/>
                </a:solidFill>
                <a:effectLst>
                  <a:outerShdw blurRad="38100" dist="38100" dir="2700000" algn="tl">
                    <a:srgbClr val="000000">
                      <a:alpha val="43137"/>
                    </a:srgbClr>
                  </a:outerShdw>
                </a:effectLst>
              </a:rPr>
              <a:t>подкожной (межмышечной) гематомы</a:t>
            </a:r>
            <a:r>
              <a:rPr kumimoji="1" lang="ru-RU" dirty="0"/>
              <a:t>, </a:t>
            </a:r>
          </a:p>
          <a:p>
            <a:pPr>
              <a:lnSpc>
                <a:spcPct val="130000"/>
              </a:lnSpc>
              <a:defRPr/>
            </a:pPr>
            <a:r>
              <a:rPr kumimoji="1" lang="ru-RU" dirty="0"/>
              <a:t>или </a:t>
            </a:r>
            <a:r>
              <a:rPr kumimoji="1" lang="ru-RU" u="sng" dirty="0">
                <a:solidFill>
                  <a:srgbClr val="C00000"/>
                </a:solidFill>
                <a:effectLst>
                  <a:outerShdw blurRad="38100" dist="38100" dir="2700000" algn="tl">
                    <a:srgbClr val="000000">
                      <a:alpha val="43137"/>
                    </a:srgbClr>
                  </a:outerShdw>
                </a:effectLst>
              </a:rPr>
              <a:t>(уро)гематомы </a:t>
            </a:r>
            <a:r>
              <a:rPr kumimoji="1" lang="ru-RU" u="sng" dirty="0" err="1">
                <a:solidFill>
                  <a:srgbClr val="C00000"/>
                </a:solidFill>
                <a:effectLst>
                  <a:outerShdw blurRad="38100" dist="38100" dir="2700000" algn="tl">
                    <a:srgbClr val="000000">
                      <a:alpha val="43137"/>
                    </a:srgbClr>
                  </a:outerShdw>
                </a:effectLst>
              </a:rPr>
              <a:t>паранефрального</a:t>
            </a:r>
            <a:r>
              <a:rPr kumimoji="1" lang="ru-RU" u="sng" dirty="0">
                <a:solidFill>
                  <a:srgbClr val="C00000"/>
                </a:solidFill>
                <a:effectLst>
                  <a:outerShdw blurRad="38100" dist="38100" dir="2700000" algn="tl">
                    <a:srgbClr val="000000">
                      <a:alpha val="43137"/>
                    </a:srgbClr>
                  </a:outerShdw>
                </a:effectLst>
              </a:rPr>
              <a:t> пространства</a:t>
            </a:r>
            <a:endParaRPr kumimoji="1" lang="en-US" u="sng" dirty="0">
              <a:solidFill>
                <a:srgbClr val="C00000"/>
              </a:solidFill>
              <a:effectLst>
                <a:outerShdw blurRad="38100" dist="38100" dir="2700000" algn="tl">
                  <a:srgbClr val="000000">
                    <a:alpha val="43137"/>
                  </a:srgbClr>
                </a:outerShdw>
              </a:effectLst>
            </a:endParaRPr>
          </a:p>
        </p:txBody>
      </p:sp>
      <p:sp>
        <p:nvSpPr>
          <p:cNvPr id="5" name="Rectangle 2"/>
          <p:cNvSpPr>
            <a:spLocks noGrp="1" noChangeArrowheads="1"/>
          </p:cNvSpPr>
          <p:nvPr>
            <p:ph type="title"/>
          </p:nvPr>
        </p:nvSpPr>
        <p:spPr>
          <a:xfrm>
            <a:off x="0" y="0"/>
            <a:ext cx="8915400" cy="1371600"/>
          </a:xfrm>
        </p:spPr>
        <p:txBody>
          <a:bodyPr/>
          <a:lstStyle/>
          <a:p>
            <a:pPr eaLnBrk="1" hangingPunct="1">
              <a:defRPr/>
            </a:pPr>
            <a:r>
              <a:rPr lang="ru-RU" sz="2800" b="1" dirty="0" smtClean="0">
                <a:solidFill>
                  <a:srgbClr val="C00000"/>
                </a:solidFill>
                <a:effectLst>
                  <a:outerShdw blurRad="38100" dist="38100" dir="2700000" algn="tl">
                    <a:srgbClr val="000000">
                      <a:alpha val="43137"/>
                    </a:srgbClr>
                  </a:outerShdw>
                </a:effectLst>
              </a:rPr>
              <a:t>Травмы почек</a:t>
            </a:r>
            <a:br>
              <a:rPr lang="ru-RU" sz="2800" b="1" dirty="0" smtClean="0">
                <a:solidFill>
                  <a:srgbClr val="C00000"/>
                </a:solidFill>
                <a:effectLst>
                  <a:outerShdw blurRad="38100" dist="38100" dir="2700000" algn="tl">
                    <a:srgbClr val="000000">
                      <a:alpha val="43137"/>
                    </a:srgbClr>
                  </a:outerShdw>
                </a:effectLst>
              </a:rPr>
            </a:br>
            <a:r>
              <a:rPr lang="ru-RU" sz="1800" b="1" dirty="0" smtClean="0">
                <a:solidFill>
                  <a:srgbClr val="C00000"/>
                </a:solidFill>
                <a:effectLst>
                  <a:outerShdw blurRad="38100" dist="38100" dir="2700000" algn="tl">
                    <a:srgbClr val="000000">
                      <a:alpha val="43137"/>
                    </a:srgbClr>
                  </a:outerShdw>
                </a:effectLst>
              </a:rPr>
              <a:t>Симптоматология</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642938" y="0"/>
            <a:ext cx="7772400" cy="1470025"/>
          </a:xfrm>
        </p:spPr>
        <p:txBody>
          <a:bodyPr/>
          <a:lstStyle/>
          <a:p>
            <a:pPr eaLnBrk="1" hangingPunct="1">
              <a:defRPr/>
            </a:pPr>
            <a:r>
              <a:rPr lang="ru-RU" sz="5400" b="1" dirty="0" smtClean="0">
                <a:solidFill>
                  <a:srgbClr val="C00000"/>
                </a:solidFill>
                <a:effectLst>
                  <a:outerShdw blurRad="38100" dist="38100" dir="2700000" algn="tl">
                    <a:srgbClr val="000000">
                      <a:alpha val="43137"/>
                    </a:srgbClr>
                  </a:outerShdw>
                </a:effectLst>
              </a:rPr>
              <a:t>Травмы почек</a:t>
            </a:r>
            <a:br>
              <a:rPr lang="ru-RU" sz="5400" b="1" dirty="0" smtClean="0">
                <a:solidFill>
                  <a:srgbClr val="C00000"/>
                </a:solidFill>
                <a:effectLst>
                  <a:outerShdw blurRad="38100" dist="38100" dir="2700000" algn="tl">
                    <a:srgbClr val="000000">
                      <a:alpha val="43137"/>
                    </a:srgbClr>
                  </a:outerShdw>
                </a:effectLst>
              </a:rPr>
            </a:br>
            <a:r>
              <a:rPr lang="ru-RU" sz="2400" b="1" dirty="0" smtClean="0">
                <a:solidFill>
                  <a:srgbClr val="C00000"/>
                </a:solidFill>
                <a:effectLst>
                  <a:outerShdw blurRad="38100" dist="38100" dir="2700000" algn="tl">
                    <a:srgbClr val="000000">
                      <a:alpha val="43137"/>
                    </a:srgbClr>
                  </a:outerShdw>
                </a:effectLst>
              </a:rPr>
              <a:t>Симптоматология</a:t>
            </a:r>
          </a:p>
        </p:txBody>
      </p:sp>
      <p:sp>
        <p:nvSpPr>
          <p:cNvPr id="15363" name="Подзаголовок 3"/>
          <p:cNvSpPr>
            <a:spLocks noGrp="1"/>
          </p:cNvSpPr>
          <p:nvPr>
            <p:ph type="subTitle" idx="1"/>
          </p:nvPr>
        </p:nvSpPr>
        <p:spPr>
          <a:xfrm>
            <a:off x="928688" y="1071563"/>
            <a:ext cx="6757987" cy="2181225"/>
          </a:xfrm>
        </p:spPr>
        <p:txBody>
          <a:bodyPr>
            <a:normAutofit fontScale="62500" lnSpcReduction="20000"/>
          </a:bodyPr>
          <a:lstStyle/>
          <a:p>
            <a:pPr algn="just"/>
            <a:endParaRPr lang="ru-RU" sz="1600" dirty="0" smtClean="0"/>
          </a:p>
          <a:p>
            <a:pPr algn="just"/>
            <a:endParaRPr lang="ru-RU" sz="2600" b="1" dirty="0" smtClean="0">
              <a:solidFill>
                <a:schemeClr val="tx1"/>
              </a:solidFill>
            </a:endParaRPr>
          </a:p>
          <a:p>
            <a:pPr algn="just"/>
            <a:r>
              <a:rPr lang="ru-RU" sz="2600" b="1" dirty="0" smtClean="0">
                <a:solidFill>
                  <a:schemeClr val="tx1"/>
                </a:solidFill>
              </a:rPr>
              <a:t>Клинические проявления почечной травмы нередко сопровождаются </a:t>
            </a:r>
            <a:r>
              <a:rPr lang="ru-RU" sz="2600" b="1" u="sng" dirty="0" smtClean="0">
                <a:solidFill>
                  <a:schemeClr val="tx1"/>
                </a:solidFill>
              </a:rPr>
              <a:t>симптомами внутреннего кровотечения, выраженность которых зависит от интенсивности гематурии и кровоизлияния в </a:t>
            </a:r>
            <a:r>
              <a:rPr lang="ru-RU" sz="2600" b="1" u="sng" dirty="0" err="1" smtClean="0">
                <a:solidFill>
                  <a:schemeClr val="tx1"/>
                </a:solidFill>
              </a:rPr>
              <a:t>паранефральную</a:t>
            </a:r>
            <a:r>
              <a:rPr lang="ru-RU" sz="2600" b="1" u="sng" dirty="0" smtClean="0">
                <a:solidFill>
                  <a:schemeClr val="tx1"/>
                </a:solidFill>
              </a:rPr>
              <a:t> клетчатку.</a:t>
            </a:r>
            <a:r>
              <a:rPr lang="ru-RU" sz="2600" b="1" dirty="0" smtClean="0">
                <a:solidFill>
                  <a:schemeClr val="tx1"/>
                </a:solidFill>
              </a:rPr>
              <a:t>  </a:t>
            </a:r>
          </a:p>
          <a:p>
            <a:pPr algn="just"/>
            <a:r>
              <a:rPr lang="ru-RU" sz="2600" b="1" dirty="0" err="1" smtClean="0">
                <a:solidFill>
                  <a:schemeClr val="tx1"/>
                </a:solidFill>
              </a:rPr>
              <a:t>Обтурация</a:t>
            </a:r>
            <a:r>
              <a:rPr lang="ru-RU" sz="2600" b="1" dirty="0" smtClean="0">
                <a:solidFill>
                  <a:schemeClr val="tx1"/>
                </a:solidFill>
              </a:rPr>
              <a:t> просвета мочеточника сгустками крови сопровождается прекращением гематурии, создавая впечатление мнимого благополучия. В отдельных случаях массивная гематурия приводит к острой задержке мочи из-за тампонады мочевого пузыря сгустками.</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0" y="0"/>
            <a:ext cx="8915400" cy="1371600"/>
          </a:xfrm>
        </p:spPr>
        <p:txBody>
          <a:bodyPr/>
          <a:lstStyle/>
          <a:p>
            <a:pPr eaLnBrk="1" hangingPunct="1">
              <a:defRPr/>
            </a:pPr>
            <a:r>
              <a:rPr lang="ru-RU" sz="2800" b="1" dirty="0" smtClean="0">
                <a:solidFill>
                  <a:srgbClr val="C00000"/>
                </a:solidFill>
                <a:effectLst>
                  <a:outerShdw blurRad="38100" dist="38100" dir="2700000" algn="tl">
                    <a:srgbClr val="000000">
                      <a:alpha val="43137"/>
                    </a:srgbClr>
                  </a:outerShdw>
                </a:effectLst>
              </a:rPr>
              <a:t>Травмы почек</a:t>
            </a:r>
            <a:br>
              <a:rPr lang="ru-RU" sz="2800" b="1" dirty="0" smtClean="0">
                <a:solidFill>
                  <a:srgbClr val="C00000"/>
                </a:solidFill>
                <a:effectLst>
                  <a:outerShdw blurRad="38100" dist="38100" dir="2700000" algn="tl">
                    <a:srgbClr val="000000">
                      <a:alpha val="43137"/>
                    </a:srgbClr>
                  </a:outerShdw>
                </a:effectLst>
              </a:rPr>
            </a:br>
            <a:r>
              <a:rPr lang="ru-RU" sz="1800" b="1" dirty="0" smtClean="0">
                <a:solidFill>
                  <a:srgbClr val="C00000"/>
                </a:solidFill>
                <a:effectLst>
                  <a:outerShdw blurRad="38100" dist="38100" dir="2700000" algn="tl">
                    <a:srgbClr val="000000">
                      <a:alpha val="43137"/>
                    </a:srgbClr>
                  </a:outerShdw>
                </a:effectLst>
              </a:rPr>
              <a:t>Симптоматология</a:t>
            </a:r>
          </a:p>
        </p:txBody>
      </p:sp>
      <p:sp>
        <p:nvSpPr>
          <p:cNvPr id="16387" name="Прямоугольник 3"/>
          <p:cNvSpPr>
            <a:spLocks noChangeArrowheads="1"/>
          </p:cNvSpPr>
          <p:nvPr/>
        </p:nvSpPr>
        <p:spPr bwMode="auto">
          <a:xfrm>
            <a:off x="500063" y="1571625"/>
            <a:ext cx="7786687" cy="2862322"/>
          </a:xfrm>
          <a:prstGeom prst="rect">
            <a:avLst/>
          </a:prstGeom>
          <a:noFill/>
          <a:ln w="9525">
            <a:noFill/>
            <a:miter lim="800000"/>
            <a:headEnd/>
            <a:tailEnd/>
          </a:ln>
        </p:spPr>
        <p:txBody>
          <a:bodyPr>
            <a:spAutoFit/>
          </a:bodyPr>
          <a:lstStyle/>
          <a:p>
            <a:r>
              <a:rPr kumimoji="1" lang="ru-RU" b="1" dirty="0"/>
              <a:t>Наличие инфильтрата распространяющегося от нижнего сегмента почки по латеральному каналу и сохраняющимся в положении больного на противоположном боку (</a:t>
            </a:r>
            <a:r>
              <a:rPr kumimoji="1" lang="ru-RU" b="1" dirty="0">
                <a:solidFill>
                  <a:srgbClr val="C00000"/>
                </a:solidFill>
              </a:rPr>
              <a:t>симптом Джойса</a:t>
            </a:r>
            <a:r>
              <a:rPr kumimoji="1" lang="ru-RU" b="1" dirty="0"/>
              <a:t>).</a:t>
            </a:r>
          </a:p>
          <a:p>
            <a:endParaRPr kumimoji="1" lang="ru-RU" b="1" dirty="0"/>
          </a:p>
          <a:p>
            <a:r>
              <a:rPr kumimoji="1" lang="ru-RU" b="1" u="sng" dirty="0">
                <a:solidFill>
                  <a:srgbClr val="C00000"/>
                </a:solidFill>
              </a:rPr>
              <a:t>Неустойчивые гемодинамические показатели  </a:t>
            </a:r>
            <a:r>
              <a:rPr kumimoji="1" lang="ru-RU" b="1" dirty="0"/>
              <a:t>(тахикардия, артериальная гипотензия, коллапс) снижение уровня гемоглобина гематокрита свидетельствуют о  скрытом почечном кровотечении.</a:t>
            </a:r>
          </a:p>
          <a:p>
            <a:r>
              <a:rPr kumimoji="1" lang="ru-RU" b="1" u="sng" dirty="0">
                <a:solidFill>
                  <a:srgbClr val="C00000"/>
                </a:solidFill>
              </a:rPr>
              <a:t>Закрытые травмы </a:t>
            </a:r>
            <a:r>
              <a:rPr kumimoji="1" lang="ru-RU" b="1" u="sng" dirty="0" err="1">
                <a:solidFill>
                  <a:srgbClr val="C00000"/>
                </a:solidFill>
              </a:rPr>
              <a:t>аномалийно</a:t>
            </a:r>
            <a:r>
              <a:rPr kumimoji="1" lang="ru-RU" b="1" u="sng" dirty="0">
                <a:solidFill>
                  <a:srgbClr val="C00000"/>
                </a:solidFill>
              </a:rPr>
              <a:t> расположенной почки </a:t>
            </a:r>
            <a:r>
              <a:rPr kumimoji="1" lang="ru-RU" b="1" dirty="0"/>
              <a:t>составляет 14,7% всех травм и клинически проявляется возникновением боли и гематомы в нетипичном месте. </a:t>
            </a:r>
            <a:endParaRPr kumimoji="1" lang="en-US" b="1" dirty="0"/>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0" y="0"/>
            <a:ext cx="8915400" cy="1371600"/>
          </a:xfrm>
        </p:spPr>
        <p:txBody>
          <a:bodyPr/>
          <a:lstStyle/>
          <a:p>
            <a:pPr eaLnBrk="1" hangingPunct="1">
              <a:defRPr/>
            </a:pPr>
            <a:r>
              <a:rPr lang="ru-RU" sz="2800" b="1" dirty="0" smtClean="0">
                <a:solidFill>
                  <a:srgbClr val="C00000"/>
                </a:solidFill>
                <a:effectLst>
                  <a:outerShdw blurRad="38100" dist="38100" dir="2700000" algn="tl">
                    <a:srgbClr val="000000">
                      <a:alpha val="43137"/>
                    </a:srgbClr>
                  </a:outerShdw>
                </a:effectLst>
              </a:rPr>
              <a:t>Травмы почек</a:t>
            </a:r>
            <a:br>
              <a:rPr lang="ru-RU" sz="2800" b="1" dirty="0" smtClean="0">
                <a:solidFill>
                  <a:srgbClr val="C00000"/>
                </a:solidFill>
                <a:effectLst>
                  <a:outerShdw blurRad="38100" dist="38100" dir="2700000" algn="tl">
                    <a:srgbClr val="000000">
                      <a:alpha val="43137"/>
                    </a:srgbClr>
                  </a:outerShdw>
                </a:effectLst>
              </a:rPr>
            </a:br>
            <a:r>
              <a:rPr lang="ru-RU" sz="1800" b="1" dirty="0" smtClean="0">
                <a:solidFill>
                  <a:srgbClr val="C00000"/>
                </a:solidFill>
                <a:effectLst>
                  <a:outerShdw blurRad="38100" dist="38100" dir="2700000" algn="tl">
                    <a:srgbClr val="000000">
                      <a:alpha val="43137"/>
                    </a:srgbClr>
                  </a:outerShdw>
                </a:effectLst>
              </a:rPr>
              <a:t>Симптоматология</a:t>
            </a:r>
          </a:p>
        </p:txBody>
      </p:sp>
      <p:sp>
        <p:nvSpPr>
          <p:cNvPr id="17411" name="Прямоугольник 3"/>
          <p:cNvSpPr>
            <a:spLocks noChangeArrowheads="1"/>
          </p:cNvSpPr>
          <p:nvPr/>
        </p:nvSpPr>
        <p:spPr bwMode="auto">
          <a:xfrm>
            <a:off x="500063" y="1571625"/>
            <a:ext cx="7786687" cy="2308324"/>
          </a:xfrm>
          <a:prstGeom prst="rect">
            <a:avLst/>
          </a:prstGeom>
          <a:noFill/>
          <a:ln w="9525">
            <a:noFill/>
            <a:miter lim="800000"/>
            <a:headEnd/>
            <a:tailEnd/>
          </a:ln>
        </p:spPr>
        <p:txBody>
          <a:bodyPr>
            <a:spAutoFit/>
          </a:bodyPr>
          <a:lstStyle/>
          <a:p>
            <a:r>
              <a:rPr kumimoji="1" lang="ru-RU" b="1" u="sng" dirty="0">
                <a:solidFill>
                  <a:srgbClr val="C00000"/>
                </a:solidFill>
              </a:rPr>
              <a:t>В клинической картине  сочетанной травмы почки </a:t>
            </a:r>
            <a:r>
              <a:rPr kumimoji="1" lang="ru-RU" b="1" dirty="0"/>
              <a:t>нередко преобладают симптомы повреждения органов брюшной полости, грудной клетки, костей скелета, черепа и головного мозга, внутреннего кровотечения и шока. Симптомы даже тяжелой  почечной травмы на фоне одновременного повреждения других органов оказываются выраженным слабо  и поэтому кажутся второстепенными.   В таких случаях </a:t>
            </a:r>
            <a:r>
              <a:rPr kumimoji="1" lang="ru-RU" b="1" u="sng" dirty="0">
                <a:solidFill>
                  <a:srgbClr val="C00000"/>
                </a:solidFill>
              </a:rPr>
              <a:t>травма почек часто является операционной находкой в ходе экстренной ревизии брюшной полости  и забрюшинного пространства.</a:t>
            </a:r>
            <a:endParaRPr kumimoji="1" lang="en-US" b="1" u="sng" dirty="0">
              <a:solidFill>
                <a:srgbClr val="C00000"/>
              </a:solidFill>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0" y="0"/>
            <a:ext cx="8915400" cy="1371600"/>
          </a:xfrm>
        </p:spPr>
        <p:txBody>
          <a:bodyPr>
            <a:normAutofit/>
          </a:bodyPr>
          <a:lstStyle/>
          <a:p>
            <a:pPr eaLnBrk="1" hangingPunct="1">
              <a:defRPr/>
            </a:pPr>
            <a:r>
              <a:rPr lang="ru-RU" sz="3100" b="1" dirty="0" smtClean="0">
                <a:solidFill>
                  <a:srgbClr val="C00000"/>
                </a:solidFill>
                <a:effectLst>
                  <a:outerShdw blurRad="38100" dist="38100" dir="2700000" algn="tl">
                    <a:srgbClr val="000000">
                      <a:alpha val="43137"/>
                    </a:srgbClr>
                  </a:outerShdw>
                </a:effectLst>
              </a:rPr>
              <a:t>Травмы почек</a:t>
            </a:r>
            <a:br>
              <a:rPr lang="ru-RU" sz="3100" b="1" dirty="0" smtClean="0">
                <a:solidFill>
                  <a:srgbClr val="C00000"/>
                </a:solidFill>
                <a:effectLst>
                  <a:outerShdw blurRad="38100" dist="38100" dir="2700000" algn="tl">
                    <a:srgbClr val="000000">
                      <a:alpha val="43137"/>
                    </a:srgbClr>
                  </a:outerShdw>
                </a:effectLst>
              </a:rPr>
            </a:br>
            <a:r>
              <a:rPr lang="ru-RU" sz="1800" b="1" dirty="0" smtClean="0">
                <a:solidFill>
                  <a:srgbClr val="C00000"/>
                </a:solidFill>
                <a:effectLst>
                  <a:outerShdw blurRad="38100" dist="38100" dir="2700000" algn="tl">
                    <a:srgbClr val="000000">
                      <a:alpha val="43137"/>
                    </a:srgbClr>
                  </a:outerShdw>
                </a:effectLst>
              </a:rPr>
              <a:t>Объективная симптоматика </a:t>
            </a:r>
          </a:p>
        </p:txBody>
      </p:sp>
      <p:sp>
        <p:nvSpPr>
          <p:cNvPr id="18435" name="Прямоугольник 3"/>
          <p:cNvSpPr>
            <a:spLocks noChangeArrowheads="1"/>
          </p:cNvSpPr>
          <p:nvPr/>
        </p:nvSpPr>
        <p:spPr bwMode="auto">
          <a:xfrm>
            <a:off x="500063" y="1571625"/>
            <a:ext cx="7786687" cy="2308324"/>
          </a:xfrm>
          <a:prstGeom prst="rect">
            <a:avLst/>
          </a:prstGeom>
          <a:noFill/>
          <a:ln w="9525">
            <a:noFill/>
            <a:miter lim="800000"/>
            <a:headEnd/>
            <a:tailEnd/>
          </a:ln>
        </p:spPr>
        <p:txBody>
          <a:bodyPr>
            <a:spAutoFit/>
          </a:bodyPr>
          <a:lstStyle/>
          <a:p>
            <a:r>
              <a:rPr kumimoji="1" lang="ru-RU" b="1" dirty="0"/>
              <a:t>Обследование пациентов  с травмой почки должно быть комплексным, позволяющим выявить</a:t>
            </a:r>
          </a:p>
          <a:p>
            <a:r>
              <a:rPr kumimoji="1" lang="ru-RU" b="1" dirty="0"/>
              <a:t> </a:t>
            </a:r>
            <a:r>
              <a:rPr kumimoji="1" lang="ru-RU" b="1" dirty="0">
                <a:solidFill>
                  <a:srgbClr val="C00000"/>
                </a:solidFill>
              </a:rPr>
              <a:t>локализацию</a:t>
            </a:r>
            <a:r>
              <a:rPr kumimoji="1" lang="ru-RU" b="1" dirty="0"/>
              <a:t>, уточнить </a:t>
            </a:r>
            <a:r>
              <a:rPr kumimoji="1" lang="ru-RU" b="1" dirty="0">
                <a:solidFill>
                  <a:srgbClr val="C00000"/>
                </a:solidFill>
              </a:rPr>
              <a:t>характер повреждения </a:t>
            </a:r>
            <a:r>
              <a:rPr kumimoji="1" lang="ru-RU" b="1" dirty="0"/>
              <a:t>органов, и определить тактику лечения. Выбор метода исследования в значительной мере лимитирован тяжестью состояния больного,  обусловленной </a:t>
            </a:r>
            <a:r>
              <a:rPr kumimoji="1" lang="ru-RU" b="1" dirty="0">
                <a:solidFill>
                  <a:srgbClr val="C00000"/>
                </a:solidFill>
              </a:rPr>
              <a:t>обширностью возникшей травмы</a:t>
            </a:r>
            <a:r>
              <a:rPr kumimoji="1" lang="ru-RU" b="1" dirty="0"/>
              <a:t>, </a:t>
            </a:r>
            <a:r>
              <a:rPr kumimoji="1" lang="ru-RU" b="1" dirty="0">
                <a:solidFill>
                  <a:srgbClr val="C00000"/>
                </a:solidFill>
              </a:rPr>
              <a:t>сопутствующей  кровопотерей и шоком</a:t>
            </a:r>
            <a:r>
              <a:rPr kumimoji="1" lang="ru-RU" b="1" dirty="0"/>
              <a:t>.</a:t>
            </a:r>
          </a:p>
          <a:p>
            <a:r>
              <a:rPr kumimoji="1" lang="ru-RU" b="1" u="sng" dirty="0">
                <a:solidFill>
                  <a:srgbClr val="C00000"/>
                </a:solidFill>
              </a:rPr>
              <a:t>Исследования крови </a:t>
            </a:r>
            <a:r>
              <a:rPr kumimoji="1" lang="ru-RU" b="1" dirty="0"/>
              <a:t>( содержание гемоглобина, гематокрита, лейкоцитов, общего белка и креатинина, анализ мочи с микроскопией осадка) </a:t>
            </a:r>
            <a:endParaRPr kumimoji="1" lang="en-US" b="1" dirty="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838200" y="293688"/>
            <a:ext cx="7620000" cy="563562"/>
          </a:xfrm>
          <a:prstGeom prst="rect">
            <a:avLst/>
          </a:prstGeom>
        </p:spPr>
        <p:txBody>
          <a:bodyPr/>
          <a:lstStyle/>
          <a:p>
            <a:pPr algn="ctr" eaLnBrk="0" hangingPunct="0">
              <a:defRPr/>
            </a:pPr>
            <a:r>
              <a:rPr lang="ru-RU" sz="3200" b="1" kern="0" dirty="0">
                <a:solidFill>
                  <a:srgbClr val="C00000"/>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Причины почечной колики</a:t>
            </a:r>
          </a:p>
        </p:txBody>
      </p:sp>
      <p:sp>
        <p:nvSpPr>
          <p:cNvPr id="6" name="TextBox 5"/>
          <p:cNvSpPr txBox="1"/>
          <p:nvPr/>
        </p:nvSpPr>
        <p:spPr>
          <a:xfrm>
            <a:off x="228600" y="1295400"/>
            <a:ext cx="4724400" cy="3139321"/>
          </a:xfrm>
          <a:prstGeom prst="rect">
            <a:avLst/>
          </a:prstGeom>
          <a:noFill/>
        </p:spPr>
        <p:txBody>
          <a:bodyPr>
            <a:spAutoFit/>
          </a:bodyPr>
          <a:lstStyle/>
          <a:p>
            <a:pPr>
              <a:defRPr/>
            </a:pPr>
            <a:r>
              <a:rPr lang="ru-RU"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Обтурация лоханочно-мочеточникового сегмента или мочеточника</a:t>
            </a:r>
          </a:p>
          <a:p>
            <a:pPr>
              <a:defRPr/>
            </a:pPr>
            <a:endParaRPr lang="ru-RU"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buFont typeface="Arial" pitchFamily="34" charset="0"/>
              <a:buChar char="•"/>
              <a:defRPr/>
            </a:pPr>
            <a:r>
              <a:rPr lang="ru-RU" dirty="0">
                <a:latin typeface="Arial" panose="020B0604020202020204" pitchFamily="34" charset="0"/>
                <a:cs typeface="Arial" panose="020B0604020202020204" pitchFamily="34" charset="0"/>
              </a:rPr>
              <a:t>Камнем</a:t>
            </a:r>
          </a:p>
          <a:p>
            <a:pPr>
              <a:buFont typeface="Arial" pitchFamily="34" charset="0"/>
              <a:buChar char="•"/>
              <a:defRPr/>
            </a:pPr>
            <a:r>
              <a:rPr lang="ru-RU" dirty="0">
                <a:latin typeface="Arial" panose="020B0604020202020204" pitchFamily="34" charset="0"/>
                <a:cs typeface="Arial" panose="020B0604020202020204" pitchFamily="34" charset="0"/>
              </a:rPr>
              <a:t>Кровяными сгустками</a:t>
            </a:r>
          </a:p>
          <a:p>
            <a:pPr>
              <a:buFont typeface="Arial" pitchFamily="34" charset="0"/>
              <a:buChar char="•"/>
              <a:defRPr/>
            </a:pPr>
            <a:r>
              <a:rPr lang="ru-RU" dirty="0">
                <a:latin typeface="Arial" panose="020B0604020202020204" pitchFamily="34" charset="0"/>
                <a:cs typeface="Arial" panose="020B0604020202020204" pitchFamily="34" charset="0"/>
              </a:rPr>
              <a:t>Некротическими массами</a:t>
            </a:r>
          </a:p>
          <a:p>
            <a:pPr>
              <a:buFont typeface="Arial" pitchFamily="34" charset="0"/>
              <a:buChar char="•"/>
              <a:defRPr/>
            </a:pPr>
            <a:r>
              <a:rPr lang="ru-RU" dirty="0">
                <a:latin typeface="Arial" panose="020B0604020202020204" pitchFamily="34" charset="0"/>
                <a:cs typeface="Arial" panose="020B0604020202020204" pitchFamily="34" charset="0"/>
              </a:rPr>
              <a:t>Сужение, перегиб мочеточника в условиях внезапной «острой» полиурии</a:t>
            </a:r>
          </a:p>
          <a:p>
            <a:pPr>
              <a:buFont typeface="Arial" pitchFamily="34" charset="0"/>
              <a:buChar char="•"/>
              <a:defRPr/>
            </a:pPr>
            <a:r>
              <a:rPr lang="ru-RU" dirty="0">
                <a:latin typeface="Arial" panose="020B0604020202020204" pitchFamily="34" charset="0"/>
                <a:cs typeface="Arial" panose="020B0604020202020204" pitchFamily="34" charset="0"/>
              </a:rPr>
              <a:t>Быстро нарастающее сдавление мочеточника из вне</a:t>
            </a:r>
          </a:p>
        </p:txBody>
      </p:sp>
      <p:pic>
        <p:nvPicPr>
          <p:cNvPr id="37892" name="Picture 3"/>
          <p:cNvPicPr>
            <a:picLocks noChangeAspect="1" noChangeArrowheads="1"/>
          </p:cNvPicPr>
          <p:nvPr/>
        </p:nvPicPr>
        <p:blipFill>
          <a:blip r:embed="rId2"/>
          <a:srcRect/>
          <a:stretch>
            <a:fillRect/>
          </a:stretch>
        </p:blipFill>
        <p:spPr bwMode="auto">
          <a:xfrm>
            <a:off x="5105400" y="1143000"/>
            <a:ext cx="3362325" cy="5200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0"/>
            <a:ext cx="9144000" cy="1417638"/>
          </a:xfrm>
        </p:spPr>
        <p:txBody>
          <a:bodyPr>
            <a:normAutofit/>
          </a:bodyPr>
          <a:lstStyle/>
          <a:p>
            <a:pPr eaLnBrk="1" hangingPunct="1">
              <a:defRPr/>
            </a:pPr>
            <a:r>
              <a:rPr lang="ru-RU" sz="3100" b="1" dirty="0" smtClean="0">
                <a:solidFill>
                  <a:srgbClr val="C00000"/>
                </a:solidFill>
                <a:effectLst>
                  <a:outerShdw blurRad="38100" dist="38100" dir="2700000" algn="tl">
                    <a:srgbClr val="000000">
                      <a:alpha val="43137"/>
                    </a:srgbClr>
                  </a:outerShdw>
                </a:effectLst>
              </a:rPr>
              <a:t>Травмы почек</a:t>
            </a:r>
            <a:br>
              <a:rPr lang="ru-RU" sz="3100" b="1" dirty="0" smtClean="0">
                <a:solidFill>
                  <a:srgbClr val="C00000"/>
                </a:solidFill>
                <a:effectLst>
                  <a:outerShdw blurRad="38100" dist="38100" dir="2700000" algn="tl">
                    <a:srgbClr val="000000">
                      <a:alpha val="43137"/>
                    </a:srgbClr>
                  </a:outerShdw>
                </a:effectLst>
              </a:rPr>
            </a:br>
            <a:r>
              <a:rPr lang="ru-RU" sz="2400" b="1" dirty="0" smtClean="0">
                <a:solidFill>
                  <a:srgbClr val="C00000"/>
                </a:solidFill>
                <a:effectLst>
                  <a:outerShdw blurRad="38100" dist="38100" dir="2700000" algn="tl">
                    <a:srgbClr val="000000">
                      <a:alpha val="43137"/>
                    </a:srgbClr>
                  </a:outerShdw>
                </a:effectLst>
              </a:rPr>
              <a:t>Объективная симптоматика</a:t>
            </a:r>
            <a:r>
              <a:rPr lang="ru-RU" sz="4000" b="1" dirty="0" smtClean="0">
                <a:solidFill>
                  <a:srgbClr val="C00000"/>
                </a:solidFill>
                <a:effectLst>
                  <a:outerShdw blurRad="38100" dist="38100" dir="2700000" algn="tl">
                    <a:srgbClr val="000000">
                      <a:alpha val="43137"/>
                    </a:srgbClr>
                  </a:outerShdw>
                </a:effectLst>
              </a:rPr>
              <a:t> </a:t>
            </a:r>
          </a:p>
        </p:txBody>
      </p:sp>
      <p:sp>
        <p:nvSpPr>
          <p:cNvPr id="19459" name="Rectangle 3"/>
          <p:cNvSpPr>
            <a:spLocks noChangeArrowheads="1"/>
          </p:cNvSpPr>
          <p:nvPr/>
        </p:nvSpPr>
        <p:spPr bwMode="auto">
          <a:xfrm>
            <a:off x="250825" y="1628775"/>
            <a:ext cx="1081088" cy="579438"/>
          </a:xfrm>
          <a:prstGeom prst="rect">
            <a:avLst/>
          </a:prstGeom>
          <a:noFill/>
          <a:ln w="9525">
            <a:noFill/>
            <a:miter lim="800000"/>
            <a:headEnd/>
            <a:tailEnd/>
          </a:ln>
        </p:spPr>
        <p:txBody>
          <a:bodyPr>
            <a:spAutoFit/>
          </a:bodyPr>
          <a:lstStyle/>
          <a:p>
            <a:pPr>
              <a:spcBef>
                <a:spcPct val="50000"/>
              </a:spcBef>
            </a:pPr>
            <a:r>
              <a:rPr kumimoji="1" lang="ru-RU" sz="3200" b="1"/>
              <a:t>УЗИ</a:t>
            </a:r>
            <a:endParaRPr kumimoji="1" lang="ru-RU" sz="3200"/>
          </a:p>
        </p:txBody>
      </p:sp>
      <p:pic>
        <p:nvPicPr>
          <p:cNvPr id="19460" name="Picture 4" descr="01подкапс разрыв"/>
          <p:cNvPicPr>
            <a:picLocks noGrp="1" noChangeAspect="1" noChangeArrowheads="1"/>
          </p:cNvPicPr>
          <p:nvPr>
            <p:ph idx="1"/>
          </p:nvPr>
        </p:nvPicPr>
        <p:blipFill>
          <a:blip r:embed="rId2"/>
          <a:srcRect/>
          <a:stretch>
            <a:fillRect/>
          </a:stretch>
        </p:blipFill>
        <p:spPr>
          <a:xfrm>
            <a:off x="1857375" y="1598613"/>
            <a:ext cx="6880225" cy="5259387"/>
          </a:xfrm>
          <a:noFill/>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0"/>
            <a:ext cx="9144000" cy="1417638"/>
          </a:xfrm>
        </p:spPr>
        <p:txBody>
          <a:bodyPr>
            <a:normAutofit/>
          </a:bodyPr>
          <a:lstStyle/>
          <a:p>
            <a:pPr eaLnBrk="1" hangingPunct="1">
              <a:defRPr/>
            </a:pPr>
            <a:r>
              <a:rPr lang="ru-RU" sz="3100" b="1" dirty="0" smtClean="0">
                <a:solidFill>
                  <a:srgbClr val="C00000"/>
                </a:solidFill>
                <a:effectLst>
                  <a:outerShdw blurRad="38100" dist="38100" dir="2700000" algn="tl">
                    <a:srgbClr val="000000">
                      <a:alpha val="43137"/>
                    </a:srgbClr>
                  </a:outerShdw>
                </a:effectLst>
              </a:rPr>
              <a:t>Травмы почек</a:t>
            </a:r>
            <a:br>
              <a:rPr lang="ru-RU" sz="3100" b="1" dirty="0" smtClean="0">
                <a:solidFill>
                  <a:srgbClr val="C00000"/>
                </a:solidFill>
                <a:effectLst>
                  <a:outerShdw blurRad="38100" dist="38100" dir="2700000" algn="tl">
                    <a:srgbClr val="000000">
                      <a:alpha val="43137"/>
                    </a:srgbClr>
                  </a:outerShdw>
                </a:effectLst>
              </a:rPr>
            </a:br>
            <a:r>
              <a:rPr lang="ru-RU" sz="1800" b="1" dirty="0" smtClean="0">
                <a:solidFill>
                  <a:srgbClr val="C00000"/>
                </a:solidFill>
                <a:effectLst>
                  <a:outerShdw blurRad="38100" dist="38100" dir="2700000" algn="tl">
                    <a:srgbClr val="000000">
                      <a:alpha val="43137"/>
                    </a:srgbClr>
                  </a:outerShdw>
                </a:effectLst>
              </a:rPr>
              <a:t>Объективная симптоматика </a:t>
            </a:r>
          </a:p>
        </p:txBody>
      </p:sp>
      <p:sp>
        <p:nvSpPr>
          <p:cNvPr id="20483" name="Содержимое 4"/>
          <p:cNvSpPr>
            <a:spLocks noGrp="1"/>
          </p:cNvSpPr>
          <p:nvPr>
            <p:ph idx="1"/>
          </p:nvPr>
        </p:nvSpPr>
        <p:spPr>
          <a:xfrm>
            <a:off x="428625" y="1643063"/>
            <a:ext cx="7829550" cy="3697287"/>
          </a:xfrm>
        </p:spPr>
        <p:txBody>
          <a:bodyPr>
            <a:normAutofit/>
          </a:bodyPr>
          <a:lstStyle/>
          <a:p>
            <a:pPr marL="0" indent="0" algn="just">
              <a:spcBef>
                <a:spcPct val="0"/>
              </a:spcBef>
              <a:buFontTx/>
              <a:buNone/>
            </a:pPr>
            <a:r>
              <a:rPr lang="ru-RU" sz="1800" b="1" u="sng" dirty="0" smtClean="0">
                <a:solidFill>
                  <a:srgbClr val="FF0000"/>
                </a:solidFill>
              </a:rPr>
              <a:t>Характерными признаками разрыва почки при  ультразвуковом исследовании являются</a:t>
            </a:r>
            <a:r>
              <a:rPr lang="ru-RU" sz="1800" b="1" dirty="0" smtClean="0"/>
              <a:t>:</a:t>
            </a:r>
          </a:p>
          <a:p>
            <a:pPr marL="0" indent="0" algn="just">
              <a:spcBef>
                <a:spcPct val="0"/>
              </a:spcBef>
              <a:buFontTx/>
              <a:buNone/>
            </a:pPr>
            <a:r>
              <a:rPr lang="ru-RU" sz="1800" b="1" dirty="0" smtClean="0"/>
              <a:t> 1) обнаружение жидкости под капсулой </a:t>
            </a:r>
          </a:p>
          <a:p>
            <a:pPr marL="0" indent="0" algn="just">
              <a:spcBef>
                <a:spcPct val="0"/>
              </a:spcBef>
              <a:buFontTx/>
              <a:buNone/>
            </a:pPr>
            <a:r>
              <a:rPr lang="ru-RU" sz="1800" b="1" dirty="0" smtClean="0"/>
              <a:t>2) уменьшение подвижности органа</a:t>
            </a:r>
          </a:p>
          <a:p>
            <a:pPr marL="0" indent="0" algn="just">
              <a:spcBef>
                <a:spcPct val="0"/>
              </a:spcBef>
              <a:buFontTx/>
              <a:buNone/>
            </a:pPr>
            <a:r>
              <a:rPr lang="ru-RU" sz="1800" b="1" dirty="0" smtClean="0"/>
              <a:t>3) утолщение и изменение </a:t>
            </a:r>
            <a:r>
              <a:rPr lang="ru-RU" sz="1800" b="1" dirty="0" err="1" smtClean="0"/>
              <a:t>эхогенности</a:t>
            </a:r>
            <a:r>
              <a:rPr lang="ru-RU" sz="1800" b="1" dirty="0" smtClean="0"/>
              <a:t> почечной паренхим</a:t>
            </a:r>
          </a:p>
          <a:p>
            <a:pPr marL="0" indent="0" algn="just">
              <a:spcBef>
                <a:spcPct val="0"/>
              </a:spcBef>
              <a:buFontTx/>
              <a:buNone/>
            </a:pPr>
            <a:r>
              <a:rPr lang="ru-RU" sz="1800" b="1" dirty="0" smtClean="0"/>
              <a:t>4) обширные </a:t>
            </a:r>
            <a:r>
              <a:rPr lang="ru-RU" sz="1800" b="1" dirty="0" err="1" smtClean="0"/>
              <a:t>паранефральные</a:t>
            </a:r>
            <a:r>
              <a:rPr lang="ru-RU" sz="1800" b="1" dirty="0" smtClean="0"/>
              <a:t> гематомы (допплерография)</a:t>
            </a:r>
          </a:p>
          <a:p>
            <a:pPr marL="0" indent="0" algn="just">
              <a:spcBef>
                <a:spcPct val="0"/>
              </a:spcBef>
              <a:buFontTx/>
              <a:buNone/>
            </a:pPr>
            <a:r>
              <a:rPr lang="ru-RU" sz="1800" b="1" u="sng" dirty="0" smtClean="0">
                <a:solidFill>
                  <a:srgbClr val="FF0000"/>
                </a:solidFill>
              </a:rPr>
              <a:t>Недостатки метода</a:t>
            </a:r>
          </a:p>
          <a:p>
            <a:pPr marL="0" indent="0" algn="just">
              <a:spcBef>
                <a:spcPct val="0"/>
              </a:spcBef>
              <a:buFontTx/>
              <a:buNone/>
            </a:pPr>
            <a:r>
              <a:rPr lang="ru-RU" sz="1800" b="1" dirty="0" smtClean="0"/>
              <a:t>1) зависимость результатов исследования от   опыта специалиста</a:t>
            </a:r>
          </a:p>
          <a:p>
            <a:pPr marL="0" indent="0" algn="just">
              <a:spcBef>
                <a:spcPct val="0"/>
              </a:spcBef>
              <a:buFontTx/>
              <a:buNone/>
            </a:pPr>
            <a:r>
              <a:rPr lang="ru-RU" sz="1800" b="1" dirty="0" smtClean="0"/>
              <a:t>2) отсутствие информации о состоянии ЧЛС при обширной гематоме</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1" name="Rectangle 3"/>
          <p:cNvSpPr>
            <a:spLocks noChangeArrowheads="1"/>
          </p:cNvSpPr>
          <p:nvPr/>
        </p:nvSpPr>
        <p:spPr bwMode="auto">
          <a:xfrm>
            <a:off x="357188" y="1700213"/>
            <a:ext cx="8786812" cy="5157787"/>
          </a:xfrm>
          <a:prstGeom prst="rect">
            <a:avLst/>
          </a:prstGeom>
          <a:noFill/>
          <a:ln w="9525">
            <a:noFill/>
            <a:miter lim="800000"/>
            <a:headEnd/>
            <a:tailEnd/>
          </a:ln>
          <a:effectLst/>
        </p:spPr>
        <p:txBody>
          <a:bodyPr anchor="ctr"/>
          <a:lstStyle/>
          <a:p>
            <a:pPr>
              <a:defRPr/>
            </a:pPr>
            <a:r>
              <a:rPr kumimoji="1" lang="ru-RU" sz="2400" b="1" dirty="0">
                <a:solidFill>
                  <a:schemeClr val="tx2"/>
                </a:solidFill>
              </a:rPr>
              <a:t>R</a:t>
            </a:r>
            <a:r>
              <a:rPr kumimoji="1" lang="en-US" sz="2400" b="1" dirty="0">
                <a:solidFill>
                  <a:schemeClr val="tx2"/>
                </a:solidFill>
              </a:rPr>
              <a:t>h</a:t>
            </a:r>
            <a:r>
              <a:rPr kumimoji="1" lang="ru-RU" sz="2400" b="1" dirty="0">
                <a:solidFill>
                  <a:schemeClr val="tx2"/>
                </a:solidFill>
              </a:rPr>
              <a:t>-исследования:</a:t>
            </a:r>
          </a:p>
          <a:p>
            <a:pPr>
              <a:defRPr/>
            </a:pPr>
            <a:r>
              <a:rPr kumimoji="1" lang="ru-RU" sz="4000" b="1" dirty="0">
                <a:solidFill>
                  <a:schemeClr val="tx2"/>
                </a:solidFill>
              </a:rPr>
              <a:t>обзорная урография</a:t>
            </a:r>
            <a:r>
              <a:rPr kumimoji="1" lang="en-US" sz="4000" dirty="0"/>
              <a:t> </a:t>
            </a:r>
            <a:endParaRPr kumimoji="1" lang="ru-RU" sz="4000" dirty="0"/>
          </a:p>
          <a:p>
            <a:pPr>
              <a:defRPr/>
            </a:pPr>
            <a:endParaRPr kumimoji="1" lang="ru-RU" sz="2400" i="1" dirty="0">
              <a:solidFill>
                <a:srgbClr val="FF0000"/>
              </a:solidFill>
              <a:effectLst>
                <a:outerShdw blurRad="38100" dist="38100" dir="2700000" algn="tl">
                  <a:srgbClr val="C0C0C0"/>
                </a:outerShdw>
              </a:effectLst>
            </a:endParaRPr>
          </a:p>
          <a:p>
            <a:pPr>
              <a:defRPr/>
            </a:pPr>
            <a:r>
              <a:rPr kumimoji="1" lang="ru-RU" sz="2800" dirty="0"/>
              <a:t>Цель: Определение наличия контуров 	</a:t>
            </a:r>
            <a:r>
              <a:rPr kumimoji="1" lang="ru-RU" sz="2800" b="1" u="sng" dirty="0" err="1">
                <a:solidFill>
                  <a:srgbClr val="C00000"/>
                </a:solidFill>
                <a:effectLst>
                  <a:outerShdw blurRad="38100" dist="38100" dir="2700000" algn="tl">
                    <a:srgbClr val="000000">
                      <a:alpha val="43137"/>
                    </a:srgbClr>
                  </a:outerShdw>
                </a:effectLst>
              </a:rPr>
              <a:t>НЕтрамированной</a:t>
            </a:r>
            <a:r>
              <a:rPr kumimoji="1" lang="ru-RU" sz="2800" b="1" u="sng" dirty="0">
                <a:solidFill>
                  <a:srgbClr val="C00000"/>
                </a:solidFill>
                <a:effectLst>
                  <a:outerShdw blurRad="38100" dist="38100" dir="2700000" algn="tl">
                    <a:srgbClr val="000000">
                      <a:alpha val="43137"/>
                    </a:srgbClr>
                  </a:outerShdw>
                </a:effectLst>
              </a:rPr>
              <a:t> почки</a:t>
            </a:r>
            <a:r>
              <a:rPr kumimoji="1" lang="ru-RU" sz="2800" b="1" dirty="0">
                <a:solidFill>
                  <a:srgbClr val="C00000"/>
                </a:solidFill>
                <a:effectLst>
                  <a:outerShdw blurRad="38100" dist="38100" dir="2700000" algn="tl">
                    <a:srgbClr val="000000">
                      <a:alpha val="43137"/>
                    </a:srgbClr>
                  </a:outerShdw>
                </a:effectLst>
              </a:rPr>
              <a:t> </a:t>
            </a:r>
          </a:p>
          <a:p>
            <a:pPr marL="444500">
              <a:lnSpc>
                <a:spcPct val="130000"/>
              </a:lnSpc>
              <a:defRPr/>
            </a:pPr>
            <a:r>
              <a:rPr kumimoji="1" lang="ru-RU" sz="2800" dirty="0"/>
              <a:t>	</a:t>
            </a:r>
            <a:r>
              <a:rPr kumimoji="1" lang="ru-RU" sz="2400" b="1" dirty="0"/>
              <a:t>На стороне поражения возможны: </a:t>
            </a:r>
          </a:p>
          <a:p>
            <a:pPr marL="444500">
              <a:lnSpc>
                <a:spcPct val="130000"/>
              </a:lnSpc>
              <a:defRPr/>
            </a:pPr>
            <a:r>
              <a:rPr kumimoji="1" lang="ru-RU" sz="2400" b="1" dirty="0"/>
              <a:t>	- отсутствие контуров </a:t>
            </a:r>
            <a:r>
              <a:rPr kumimoji="1" lang="en-US" sz="2400" b="1" dirty="0"/>
              <a:t>m. </a:t>
            </a:r>
            <a:r>
              <a:rPr kumimoji="1" lang="en-US" sz="2400" b="1" dirty="0" err="1"/>
              <a:t>psoas</a:t>
            </a:r>
            <a:r>
              <a:rPr kumimoji="1" lang="en-US" sz="2400" b="1" dirty="0"/>
              <a:t> major</a:t>
            </a:r>
            <a:r>
              <a:rPr kumimoji="1" lang="ru-RU" sz="2400" b="1" dirty="0"/>
              <a:t> 	</a:t>
            </a:r>
          </a:p>
          <a:p>
            <a:pPr marL="444500">
              <a:lnSpc>
                <a:spcPct val="130000"/>
              </a:lnSpc>
              <a:defRPr/>
            </a:pPr>
            <a:r>
              <a:rPr kumimoji="1" lang="ru-RU" sz="2400" b="1" dirty="0"/>
              <a:t>	- отсутствие контуров почки</a:t>
            </a:r>
          </a:p>
          <a:p>
            <a:pPr marL="444500">
              <a:lnSpc>
                <a:spcPct val="130000"/>
              </a:lnSpc>
              <a:defRPr/>
            </a:pPr>
            <a:r>
              <a:rPr kumimoji="1" lang="ru-RU" sz="2400" b="1" dirty="0"/>
              <a:t>	- переломы ребер</a:t>
            </a:r>
          </a:p>
          <a:p>
            <a:pPr marL="444500">
              <a:lnSpc>
                <a:spcPct val="130000"/>
              </a:lnSpc>
              <a:defRPr/>
            </a:pPr>
            <a:r>
              <a:rPr kumimoji="1" lang="ru-RU" sz="2400" b="1" dirty="0"/>
              <a:t>	- переломы поперечных отростков или тел  		позвонков</a:t>
            </a:r>
            <a:r>
              <a:rPr kumimoji="1" lang="ru-RU" sz="2400" dirty="0"/>
              <a:t> </a:t>
            </a:r>
            <a:endParaRPr kumimoji="1" lang="en-US" sz="2400" dirty="0"/>
          </a:p>
        </p:txBody>
      </p:sp>
      <p:sp>
        <p:nvSpPr>
          <p:cNvPr id="5" name="Rectangle 2"/>
          <p:cNvSpPr>
            <a:spLocks noGrp="1" noChangeArrowheads="1"/>
          </p:cNvSpPr>
          <p:nvPr>
            <p:ph type="title"/>
          </p:nvPr>
        </p:nvSpPr>
        <p:spPr>
          <a:xfrm>
            <a:off x="0" y="0"/>
            <a:ext cx="9144000" cy="1417638"/>
          </a:xfrm>
        </p:spPr>
        <p:txBody>
          <a:bodyPr>
            <a:normAutofit fontScale="90000"/>
          </a:bodyPr>
          <a:lstStyle/>
          <a:p>
            <a:pPr eaLnBrk="1" hangingPunct="1">
              <a:defRPr/>
            </a:pPr>
            <a:r>
              <a:rPr lang="ru-RU" sz="5400" b="1" dirty="0" smtClean="0">
                <a:solidFill>
                  <a:srgbClr val="C00000"/>
                </a:solidFill>
                <a:effectLst>
                  <a:outerShdw blurRad="38100" dist="38100" dir="2700000" algn="tl">
                    <a:srgbClr val="000000">
                      <a:alpha val="43137"/>
                    </a:srgbClr>
                  </a:outerShdw>
                </a:effectLst>
              </a:rPr>
              <a:t>Травмы почек</a:t>
            </a:r>
            <a:br>
              <a:rPr lang="ru-RU" sz="5400" b="1" dirty="0" smtClean="0">
                <a:solidFill>
                  <a:srgbClr val="C00000"/>
                </a:solidFill>
                <a:effectLst>
                  <a:outerShdw blurRad="38100" dist="38100" dir="2700000" algn="tl">
                    <a:srgbClr val="000000">
                      <a:alpha val="43137"/>
                    </a:srgbClr>
                  </a:outerShdw>
                </a:effectLst>
              </a:rPr>
            </a:br>
            <a:r>
              <a:rPr lang="ru-RU" sz="2400" b="1" dirty="0" smtClean="0">
                <a:solidFill>
                  <a:srgbClr val="C00000"/>
                </a:solidFill>
                <a:effectLst>
                  <a:outerShdw blurRad="38100" dist="38100" dir="2700000" algn="tl">
                    <a:srgbClr val="000000">
                      <a:alpha val="43137"/>
                    </a:srgbClr>
                  </a:outerShdw>
                </a:effectLst>
              </a:rPr>
              <a:t>Объективная симптоматика</a:t>
            </a:r>
            <a:r>
              <a:rPr lang="ru-RU" sz="4000" b="1" dirty="0" smtClean="0">
                <a:solidFill>
                  <a:srgbClr val="C00000"/>
                </a:solidFill>
                <a:effectLst>
                  <a:outerShdw blurRad="38100" dist="38100" dir="2700000" algn="tl">
                    <a:srgbClr val="000000">
                      <a:alpha val="43137"/>
                    </a:srgbClr>
                  </a:outerShdw>
                </a:effectLst>
              </a:rPr>
              <a:t> </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5" name="Rectangle 3"/>
          <p:cNvSpPr>
            <a:spLocks noChangeArrowheads="1"/>
          </p:cNvSpPr>
          <p:nvPr/>
        </p:nvSpPr>
        <p:spPr bwMode="auto">
          <a:xfrm>
            <a:off x="971550" y="1700213"/>
            <a:ext cx="8172450" cy="5157787"/>
          </a:xfrm>
          <a:prstGeom prst="rect">
            <a:avLst/>
          </a:prstGeom>
          <a:noFill/>
          <a:ln w="9525">
            <a:noFill/>
            <a:miter lim="800000"/>
            <a:headEnd/>
            <a:tailEnd/>
          </a:ln>
          <a:effectLst/>
        </p:spPr>
        <p:txBody>
          <a:bodyPr anchor="ctr"/>
          <a:lstStyle/>
          <a:p>
            <a:pPr>
              <a:defRPr/>
            </a:pPr>
            <a:r>
              <a:rPr kumimoji="1" lang="ru-RU" sz="2400" b="1" dirty="0">
                <a:solidFill>
                  <a:schemeClr val="tx2"/>
                </a:solidFill>
              </a:rPr>
              <a:t>R</a:t>
            </a:r>
            <a:r>
              <a:rPr kumimoji="1" lang="en-US" sz="2400" b="1" dirty="0">
                <a:solidFill>
                  <a:schemeClr val="tx2"/>
                </a:solidFill>
              </a:rPr>
              <a:t>h</a:t>
            </a:r>
            <a:r>
              <a:rPr kumimoji="1" lang="ru-RU" sz="2400" b="1" dirty="0">
                <a:solidFill>
                  <a:schemeClr val="tx2"/>
                </a:solidFill>
              </a:rPr>
              <a:t>-исследования:</a:t>
            </a:r>
          </a:p>
          <a:p>
            <a:pPr>
              <a:defRPr/>
            </a:pPr>
            <a:r>
              <a:rPr kumimoji="1" lang="ru-RU" sz="4000" b="1" dirty="0">
                <a:solidFill>
                  <a:schemeClr val="tx2"/>
                </a:solidFill>
              </a:rPr>
              <a:t>экскреторная урография</a:t>
            </a:r>
            <a:r>
              <a:rPr kumimoji="1" lang="en-US" sz="4000" dirty="0"/>
              <a:t> </a:t>
            </a:r>
            <a:endParaRPr kumimoji="1" lang="ru-RU" sz="4000" dirty="0"/>
          </a:p>
          <a:p>
            <a:pPr>
              <a:defRPr/>
            </a:pPr>
            <a:r>
              <a:rPr kumimoji="1" lang="ru-RU" sz="2400" b="1" dirty="0">
                <a:solidFill>
                  <a:srgbClr val="C00000"/>
                </a:solidFill>
              </a:rPr>
              <a:t>(</a:t>
            </a:r>
            <a:r>
              <a:rPr kumimoji="1" lang="ru-RU" sz="2400" b="1" u="sng" dirty="0">
                <a:solidFill>
                  <a:srgbClr val="C00000"/>
                </a:solidFill>
              </a:rPr>
              <a:t>показана только при стабильной гемодинамике</a:t>
            </a:r>
            <a:r>
              <a:rPr kumimoji="1" lang="ru-RU" sz="2400" b="1" dirty="0">
                <a:solidFill>
                  <a:srgbClr val="C00000"/>
                </a:solidFill>
              </a:rPr>
              <a:t>)</a:t>
            </a:r>
            <a:r>
              <a:rPr kumimoji="1" lang="ru-RU" sz="2800" b="1" dirty="0">
                <a:solidFill>
                  <a:srgbClr val="C00000"/>
                </a:solidFill>
              </a:rPr>
              <a:t> </a:t>
            </a:r>
          </a:p>
          <a:p>
            <a:pPr>
              <a:defRPr/>
            </a:pPr>
            <a:r>
              <a:rPr kumimoji="1" lang="ru-RU" sz="2800" dirty="0"/>
              <a:t>Цель: Определение наличия и 	функциональной полноценности 	</a:t>
            </a:r>
            <a:r>
              <a:rPr kumimoji="1" lang="ru-RU" sz="2400" b="1" u="sng" dirty="0" err="1">
                <a:solidFill>
                  <a:srgbClr val="C00000"/>
                </a:solidFill>
                <a:effectLst>
                  <a:outerShdw blurRad="38100" dist="38100" dir="2700000" algn="tl">
                    <a:srgbClr val="000000">
                      <a:alpha val="43137"/>
                    </a:srgbClr>
                  </a:outerShdw>
                </a:effectLst>
              </a:rPr>
              <a:t>НЕтрамированной</a:t>
            </a:r>
            <a:r>
              <a:rPr kumimoji="1" lang="ru-RU" sz="2400" b="1" u="sng" dirty="0">
                <a:solidFill>
                  <a:srgbClr val="C00000"/>
                </a:solidFill>
                <a:effectLst>
                  <a:outerShdw blurRad="38100" dist="38100" dir="2700000" algn="tl">
                    <a:srgbClr val="000000">
                      <a:alpha val="43137"/>
                    </a:srgbClr>
                  </a:outerShdw>
                </a:effectLst>
              </a:rPr>
              <a:t> почки</a:t>
            </a:r>
            <a:r>
              <a:rPr kumimoji="1" lang="ru-RU" sz="2400" b="1" dirty="0">
                <a:solidFill>
                  <a:srgbClr val="C00000"/>
                </a:solidFill>
                <a:effectLst>
                  <a:outerShdw blurRad="38100" dist="38100" dir="2700000" algn="tl">
                    <a:srgbClr val="000000">
                      <a:alpha val="43137"/>
                    </a:srgbClr>
                  </a:outerShdw>
                </a:effectLst>
              </a:rPr>
              <a:t>; </a:t>
            </a:r>
          </a:p>
          <a:p>
            <a:pPr>
              <a:lnSpc>
                <a:spcPct val="90000"/>
              </a:lnSpc>
              <a:defRPr/>
            </a:pPr>
            <a:r>
              <a:rPr kumimoji="1" lang="ru-RU" sz="2800" dirty="0"/>
              <a:t>	</a:t>
            </a:r>
            <a:r>
              <a:rPr kumimoji="1" lang="ru-RU" sz="2400" dirty="0"/>
              <a:t>На стороне поражения возможны: </a:t>
            </a:r>
          </a:p>
          <a:p>
            <a:pPr>
              <a:lnSpc>
                <a:spcPct val="90000"/>
              </a:lnSpc>
              <a:defRPr/>
            </a:pPr>
            <a:r>
              <a:rPr kumimoji="1" lang="ru-RU" sz="2400" dirty="0"/>
              <a:t>	- нарушение выделительной функции почки; 	</a:t>
            </a:r>
          </a:p>
          <a:p>
            <a:pPr>
              <a:lnSpc>
                <a:spcPct val="90000"/>
              </a:lnSpc>
              <a:defRPr/>
            </a:pPr>
            <a:r>
              <a:rPr kumimoji="1" lang="ru-RU" sz="2400" dirty="0"/>
              <a:t>	- деформация ЧЛС; </a:t>
            </a:r>
          </a:p>
          <a:p>
            <a:pPr>
              <a:lnSpc>
                <a:spcPct val="90000"/>
              </a:lnSpc>
              <a:defRPr/>
            </a:pPr>
            <a:r>
              <a:rPr kumimoji="1" lang="ru-RU" sz="2400" dirty="0"/>
              <a:t>	- ампутация чашечки (группы чашечек);</a:t>
            </a:r>
          </a:p>
          <a:p>
            <a:pPr>
              <a:lnSpc>
                <a:spcPct val="90000"/>
              </a:lnSpc>
              <a:defRPr/>
            </a:pPr>
            <a:r>
              <a:rPr kumimoji="1" lang="ru-RU" sz="2400" dirty="0"/>
              <a:t>	- затекание контрастного вещества за 			пределы ЧЛС</a:t>
            </a:r>
            <a:endParaRPr kumimoji="1" lang="en-US" sz="2400" dirty="0"/>
          </a:p>
        </p:txBody>
      </p:sp>
      <p:sp>
        <p:nvSpPr>
          <p:cNvPr id="5" name="Rectangle 2"/>
          <p:cNvSpPr>
            <a:spLocks noGrp="1" noChangeArrowheads="1"/>
          </p:cNvSpPr>
          <p:nvPr>
            <p:ph type="title"/>
          </p:nvPr>
        </p:nvSpPr>
        <p:spPr>
          <a:xfrm>
            <a:off x="0" y="0"/>
            <a:ext cx="9144000" cy="1417638"/>
          </a:xfrm>
        </p:spPr>
        <p:txBody>
          <a:bodyPr>
            <a:normAutofit fontScale="90000"/>
          </a:bodyPr>
          <a:lstStyle/>
          <a:p>
            <a:pPr eaLnBrk="1" hangingPunct="1">
              <a:defRPr/>
            </a:pPr>
            <a:r>
              <a:rPr lang="ru-RU" sz="5400" b="1" dirty="0" smtClean="0">
                <a:solidFill>
                  <a:srgbClr val="C00000"/>
                </a:solidFill>
                <a:effectLst>
                  <a:outerShdw blurRad="38100" dist="38100" dir="2700000" algn="tl">
                    <a:srgbClr val="000000">
                      <a:alpha val="43137"/>
                    </a:srgbClr>
                  </a:outerShdw>
                </a:effectLst>
              </a:rPr>
              <a:t>Травмы почек</a:t>
            </a:r>
            <a:br>
              <a:rPr lang="ru-RU" sz="5400" b="1" dirty="0" smtClean="0">
                <a:solidFill>
                  <a:srgbClr val="C00000"/>
                </a:solidFill>
                <a:effectLst>
                  <a:outerShdw blurRad="38100" dist="38100" dir="2700000" algn="tl">
                    <a:srgbClr val="000000">
                      <a:alpha val="43137"/>
                    </a:srgbClr>
                  </a:outerShdw>
                </a:effectLst>
              </a:rPr>
            </a:br>
            <a:r>
              <a:rPr lang="ru-RU" sz="2400" b="1" dirty="0" smtClean="0">
                <a:solidFill>
                  <a:srgbClr val="C00000"/>
                </a:solidFill>
                <a:effectLst>
                  <a:outerShdw blurRad="38100" dist="38100" dir="2700000" algn="tl">
                    <a:srgbClr val="000000">
                      <a:alpha val="43137"/>
                    </a:srgbClr>
                  </a:outerShdw>
                </a:effectLst>
              </a:rPr>
              <a:t>Объективная симптоматика</a:t>
            </a:r>
            <a:r>
              <a:rPr lang="ru-RU" sz="4000" b="1" dirty="0" smtClean="0">
                <a:solidFill>
                  <a:srgbClr val="C00000"/>
                </a:solidFill>
                <a:effectLst>
                  <a:outerShdw blurRad="38100" dist="38100" dir="2700000" algn="tl">
                    <a:srgbClr val="000000">
                      <a:alpha val="43137"/>
                    </a:srgbClr>
                  </a:outerShdw>
                </a:effectLst>
              </a:rPr>
              <a:t> </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ChangeArrowheads="1"/>
          </p:cNvSpPr>
          <p:nvPr/>
        </p:nvSpPr>
        <p:spPr bwMode="auto">
          <a:xfrm>
            <a:off x="214313" y="1643063"/>
            <a:ext cx="8715375" cy="3500437"/>
          </a:xfrm>
          <a:prstGeom prst="rect">
            <a:avLst/>
          </a:prstGeom>
          <a:noFill/>
          <a:ln w="9525">
            <a:noFill/>
            <a:miter lim="800000"/>
            <a:headEnd/>
            <a:tailEnd/>
          </a:ln>
        </p:spPr>
        <p:txBody>
          <a:bodyPr anchor="ctr"/>
          <a:lstStyle/>
          <a:p>
            <a:endParaRPr kumimoji="1" lang="ru-RU" sz="2400" b="1">
              <a:solidFill>
                <a:schemeClr val="tx2"/>
              </a:solidFill>
            </a:endParaRPr>
          </a:p>
        </p:txBody>
      </p:sp>
      <p:sp>
        <p:nvSpPr>
          <p:cNvPr id="5" name="Rectangle 2"/>
          <p:cNvSpPr>
            <a:spLocks noGrp="1" noChangeArrowheads="1"/>
          </p:cNvSpPr>
          <p:nvPr>
            <p:ph type="title"/>
          </p:nvPr>
        </p:nvSpPr>
        <p:spPr/>
        <p:txBody>
          <a:bodyPr>
            <a:normAutofit fontScale="90000"/>
          </a:bodyPr>
          <a:lstStyle/>
          <a:p>
            <a:pPr eaLnBrk="1" hangingPunct="1">
              <a:defRPr/>
            </a:pPr>
            <a:r>
              <a:rPr lang="ru-RU" sz="5400" b="1" dirty="0" smtClean="0">
                <a:solidFill>
                  <a:srgbClr val="C00000"/>
                </a:solidFill>
                <a:effectLst>
                  <a:outerShdw blurRad="38100" dist="38100" dir="2700000" algn="tl">
                    <a:srgbClr val="000000">
                      <a:alpha val="43137"/>
                    </a:srgbClr>
                  </a:outerShdw>
                </a:effectLst>
              </a:rPr>
              <a:t>Травмы почек</a:t>
            </a:r>
            <a:br>
              <a:rPr lang="ru-RU" sz="5400" b="1" dirty="0" smtClean="0">
                <a:solidFill>
                  <a:srgbClr val="C00000"/>
                </a:solidFill>
                <a:effectLst>
                  <a:outerShdw blurRad="38100" dist="38100" dir="2700000" algn="tl">
                    <a:srgbClr val="000000">
                      <a:alpha val="43137"/>
                    </a:srgbClr>
                  </a:outerShdw>
                </a:effectLst>
              </a:rPr>
            </a:br>
            <a:r>
              <a:rPr lang="ru-RU" sz="2400" b="1" dirty="0" smtClean="0">
                <a:solidFill>
                  <a:srgbClr val="C00000"/>
                </a:solidFill>
                <a:effectLst>
                  <a:outerShdw blurRad="38100" dist="38100" dir="2700000" algn="tl">
                    <a:srgbClr val="000000">
                      <a:alpha val="43137"/>
                    </a:srgbClr>
                  </a:outerShdw>
                </a:effectLst>
              </a:rPr>
              <a:t>Объективная симптоматика</a:t>
            </a:r>
            <a:r>
              <a:rPr lang="ru-RU" sz="4000" b="1" dirty="0" smtClean="0">
                <a:solidFill>
                  <a:srgbClr val="C00000"/>
                </a:solidFill>
                <a:effectLst>
                  <a:outerShdw blurRad="38100" dist="38100" dir="2700000" algn="tl">
                    <a:srgbClr val="000000">
                      <a:alpha val="43137"/>
                    </a:srgbClr>
                  </a:outerShdw>
                </a:effectLst>
              </a:rPr>
              <a:t> </a:t>
            </a:r>
          </a:p>
        </p:txBody>
      </p:sp>
      <p:sp>
        <p:nvSpPr>
          <p:cNvPr id="23556" name="Содержимое 5"/>
          <p:cNvSpPr>
            <a:spLocks noGrp="1"/>
          </p:cNvSpPr>
          <p:nvPr>
            <p:ph idx="1"/>
          </p:nvPr>
        </p:nvSpPr>
        <p:spPr/>
        <p:txBody>
          <a:bodyPr/>
          <a:lstStyle/>
          <a:p>
            <a:r>
              <a:rPr lang="ru-RU" sz="2400" b="1" u="sng" smtClean="0">
                <a:solidFill>
                  <a:srgbClr val="C00000"/>
                </a:solidFill>
              </a:rPr>
              <a:t>достоинство компьютерной и магнитно-резонансной томографии </a:t>
            </a:r>
            <a:r>
              <a:rPr lang="ru-RU" sz="2400" b="1" smtClean="0"/>
              <a:t>- допустимость использования на фоне клинически выраженного травматического шока, а также  у пациентов с непереносимостью йодсодержащих рентгенконтрастных веществ.</a:t>
            </a:r>
          </a:p>
          <a:p>
            <a:r>
              <a:rPr lang="ru-RU" sz="2400" b="1" u="sng" smtClean="0">
                <a:solidFill>
                  <a:srgbClr val="C00000"/>
                </a:solidFill>
              </a:rPr>
              <a:t>характерные признаки:</a:t>
            </a:r>
            <a:r>
              <a:rPr lang="ru-RU" sz="2400" b="1" smtClean="0"/>
              <a:t> изменение сигнала и контура пачки, обнаружение жидкости под фиброзной капсулой и в околопочечной клетчатке</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ChangeArrowheads="1"/>
          </p:cNvSpPr>
          <p:nvPr/>
        </p:nvSpPr>
        <p:spPr bwMode="auto">
          <a:xfrm>
            <a:off x="214313" y="1643063"/>
            <a:ext cx="8715375" cy="3500437"/>
          </a:xfrm>
          <a:prstGeom prst="rect">
            <a:avLst/>
          </a:prstGeom>
          <a:noFill/>
          <a:ln w="9525">
            <a:noFill/>
            <a:miter lim="800000"/>
            <a:headEnd/>
            <a:tailEnd/>
          </a:ln>
        </p:spPr>
        <p:txBody>
          <a:bodyPr anchor="ctr"/>
          <a:lstStyle/>
          <a:p>
            <a:endParaRPr kumimoji="1" lang="ru-RU" sz="2400" b="1">
              <a:solidFill>
                <a:schemeClr val="tx2"/>
              </a:solidFill>
            </a:endParaRPr>
          </a:p>
        </p:txBody>
      </p:sp>
      <p:sp>
        <p:nvSpPr>
          <p:cNvPr id="5" name="Rectangle 2"/>
          <p:cNvSpPr>
            <a:spLocks noGrp="1" noChangeArrowheads="1"/>
          </p:cNvSpPr>
          <p:nvPr>
            <p:ph type="title"/>
          </p:nvPr>
        </p:nvSpPr>
        <p:spPr/>
        <p:txBody>
          <a:bodyPr>
            <a:normAutofit fontScale="90000"/>
          </a:bodyPr>
          <a:lstStyle/>
          <a:p>
            <a:pPr eaLnBrk="1" hangingPunct="1">
              <a:defRPr/>
            </a:pPr>
            <a:r>
              <a:rPr lang="ru-RU" sz="5400" b="1" dirty="0" smtClean="0">
                <a:solidFill>
                  <a:srgbClr val="C00000"/>
                </a:solidFill>
                <a:effectLst>
                  <a:outerShdw blurRad="38100" dist="38100" dir="2700000" algn="tl">
                    <a:srgbClr val="000000">
                      <a:alpha val="43137"/>
                    </a:srgbClr>
                  </a:outerShdw>
                </a:effectLst>
              </a:rPr>
              <a:t>Травмы почек</a:t>
            </a:r>
            <a:br>
              <a:rPr lang="ru-RU" sz="5400" b="1" dirty="0" smtClean="0">
                <a:solidFill>
                  <a:srgbClr val="C00000"/>
                </a:solidFill>
                <a:effectLst>
                  <a:outerShdw blurRad="38100" dist="38100" dir="2700000" algn="tl">
                    <a:srgbClr val="000000">
                      <a:alpha val="43137"/>
                    </a:srgbClr>
                  </a:outerShdw>
                </a:effectLst>
              </a:rPr>
            </a:br>
            <a:r>
              <a:rPr lang="ru-RU" sz="2400" b="1" dirty="0" smtClean="0">
                <a:solidFill>
                  <a:srgbClr val="C00000"/>
                </a:solidFill>
                <a:effectLst>
                  <a:outerShdw blurRad="38100" dist="38100" dir="2700000" algn="tl">
                    <a:srgbClr val="000000">
                      <a:alpha val="43137"/>
                    </a:srgbClr>
                  </a:outerShdw>
                </a:effectLst>
              </a:rPr>
              <a:t>Объективная симптоматика</a:t>
            </a:r>
            <a:r>
              <a:rPr lang="ru-RU" sz="4000" b="1" dirty="0" smtClean="0">
                <a:solidFill>
                  <a:srgbClr val="C00000"/>
                </a:solidFill>
                <a:effectLst>
                  <a:outerShdw blurRad="38100" dist="38100" dir="2700000" algn="tl">
                    <a:srgbClr val="000000">
                      <a:alpha val="43137"/>
                    </a:srgbClr>
                  </a:outerShdw>
                </a:effectLst>
              </a:rPr>
              <a:t> </a:t>
            </a:r>
          </a:p>
        </p:txBody>
      </p:sp>
      <p:sp>
        <p:nvSpPr>
          <p:cNvPr id="24580" name="Содержимое 5"/>
          <p:cNvSpPr>
            <a:spLocks noGrp="1"/>
          </p:cNvSpPr>
          <p:nvPr>
            <p:ph idx="1"/>
          </p:nvPr>
        </p:nvSpPr>
        <p:spPr/>
        <p:txBody>
          <a:bodyPr/>
          <a:lstStyle/>
          <a:p>
            <a:r>
              <a:rPr lang="ru-RU" sz="2400" b="1" u="sng" smtClean="0">
                <a:solidFill>
                  <a:srgbClr val="C00000"/>
                </a:solidFill>
              </a:rPr>
              <a:t>В комплексной диагностике  закрытой травмы используют : </a:t>
            </a:r>
          </a:p>
          <a:p>
            <a:r>
              <a:rPr lang="ru-RU" sz="2400" b="1" smtClean="0"/>
              <a:t>динамическую нефросцинтиграфию почек</a:t>
            </a:r>
          </a:p>
          <a:p>
            <a:r>
              <a:rPr lang="ru-RU" sz="2400" b="1" smtClean="0"/>
              <a:t>Лапароскопию  ( достоверность метода 90%)</a:t>
            </a:r>
          </a:p>
          <a:p>
            <a:r>
              <a:rPr lang="ru-RU" sz="2400" b="1" smtClean="0"/>
              <a:t>Ангиографическое исследование</a:t>
            </a:r>
          </a:p>
          <a:p>
            <a:r>
              <a:rPr lang="ru-RU" sz="2400" b="1" smtClean="0"/>
              <a:t>Дуплексное сканирование сосудов почки</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142875"/>
            <a:ext cx="9144000" cy="1143000"/>
          </a:xfrm>
        </p:spPr>
        <p:txBody>
          <a:bodyPr>
            <a:normAutofit fontScale="90000"/>
          </a:bodyPr>
          <a:lstStyle/>
          <a:p>
            <a:pPr eaLnBrk="1" hangingPunct="1">
              <a:defRPr/>
            </a:pPr>
            <a:r>
              <a:rPr lang="ru-RU" sz="5400" b="1" dirty="0" smtClean="0">
                <a:solidFill>
                  <a:srgbClr val="C00000"/>
                </a:solidFill>
                <a:effectLst>
                  <a:outerShdw blurRad="38100" dist="38100" dir="2700000" algn="tl">
                    <a:srgbClr val="000000">
                      <a:alpha val="43137"/>
                    </a:srgbClr>
                  </a:outerShdw>
                </a:effectLst>
              </a:rPr>
              <a:t>Травмы почек</a:t>
            </a:r>
            <a:r>
              <a:rPr lang="ru-RU" sz="4800" b="1" dirty="0" smtClean="0">
                <a:solidFill>
                  <a:srgbClr val="C00000"/>
                </a:solidFill>
                <a:effectLst>
                  <a:outerShdw blurRad="38100" dist="38100" dir="2700000" algn="tl">
                    <a:srgbClr val="000000">
                      <a:alpha val="43137"/>
                    </a:srgbClr>
                  </a:outerShdw>
                </a:effectLst>
              </a:rPr>
              <a:t/>
            </a:r>
            <a:br>
              <a:rPr lang="ru-RU" sz="4800" b="1" dirty="0" smtClean="0">
                <a:solidFill>
                  <a:srgbClr val="C00000"/>
                </a:solidFill>
                <a:effectLst>
                  <a:outerShdw blurRad="38100" dist="38100" dir="2700000" algn="tl">
                    <a:srgbClr val="000000">
                      <a:alpha val="43137"/>
                    </a:srgbClr>
                  </a:outerShdw>
                </a:effectLst>
              </a:rPr>
            </a:br>
            <a:r>
              <a:rPr lang="ru-RU" sz="2400" b="1" dirty="0" smtClean="0">
                <a:solidFill>
                  <a:srgbClr val="C00000"/>
                </a:solidFill>
                <a:effectLst>
                  <a:outerShdw blurRad="38100" dist="38100" dir="2700000" algn="tl">
                    <a:srgbClr val="000000">
                      <a:alpha val="43137"/>
                    </a:srgbClr>
                  </a:outerShdw>
                </a:effectLst>
              </a:rPr>
              <a:t>Лечебная тактика</a:t>
            </a:r>
            <a:r>
              <a:rPr lang="ru-RU" sz="4000" b="1" dirty="0" smtClean="0">
                <a:solidFill>
                  <a:srgbClr val="C00000"/>
                </a:solidFill>
                <a:effectLst>
                  <a:outerShdw blurRad="38100" dist="38100" dir="2700000" algn="tl">
                    <a:srgbClr val="000000">
                      <a:alpha val="43137"/>
                    </a:srgbClr>
                  </a:outerShdw>
                </a:effectLst>
              </a:rPr>
              <a:t> </a:t>
            </a:r>
          </a:p>
        </p:txBody>
      </p:sp>
      <p:sp>
        <p:nvSpPr>
          <p:cNvPr id="13315" name="Rectangle 3"/>
          <p:cNvSpPr>
            <a:spLocks noChangeArrowheads="1"/>
          </p:cNvSpPr>
          <p:nvPr/>
        </p:nvSpPr>
        <p:spPr bwMode="auto">
          <a:xfrm>
            <a:off x="790575" y="1701800"/>
            <a:ext cx="8353425" cy="5091113"/>
          </a:xfrm>
          <a:prstGeom prst="rect">
            <a:avLst/>
          </a:prstGeom>
          <a:noFill/>
          <a:ln w="9525">
            <a:noFill/>
            <a:miter lim="800000"/>
            <a:headEnd/>
            <a:tailEnd/>
          </a:ln>
        </p:spPr>
        <p:txBody>
          <a:bodyPr anchor="ctr">
            <a:spAutoFit/>
          </a:bodyPr>
          <a:lstStyle/>
          <a:p>
            <a:pPr>
              <a:lnSpc>
                <a:spcPct val="120000"/>
              </a:lnSpc>
              <a:tabLst>
                <a:tab pos="180975" algn="l"/>
              </a:tabLst>
              <a:defRPr/>
            </a:pPr>
            <a:r>
              <a:rPr kumimoji="1" lang="en-US" sz="3200" b="1" dirty="0" err="1">
                <a:solidFill>
                  <a:srgbClr val="C00000"/>
                </a:solidFill>
              </a:rPr>
              <a:t>Тактика</a:t>
            </a:r>
            <a:r>
              <a:rPr kumimoji="1" lang="en-US" sz="3200" b="1" dirty="0">
                <a:solidFill>
                  <a:srgbClr val="C00000"/>
                </a:solidFill>
              </a:rPr>
              <a:t> </a:t>
            </a:r>
            <a:r>
              <a:rPr kumimoji="1" lang="en-US" sz="3200" b="1" dirty="0" err="1">
                <a:solidFill>
                  <a:srgbClr val="C00000"/>
                </a:solidFill>
              </a:rPr>
              <a:t>при</a:t>
            </a:r>
            <a:r>
              <a:rPr kumimoji="1" lang="en-US" sz="3200" b="1" dirty="0">
                <a:solidFill>
                  <a:srgbClr val="C00000"/>
                </a:solidFill>
              </a:rPr>
              <a:t> </a:t>
            </a:r>
            <a:r>
              <a:rPr kumimoji="1" lang="ru-RU" sz="3200" b="1" dirty="0">
                <a:solidFill>
                  <a:srgbClr val="C00000"/>
                </a:solidFill>
              </a:rPr>
              <a:t>стабильной гемодинамике</a:t>
            </a:r>
          </a:p>
          <a:p>
            <a:pPr>
              <a:lnSpc>
                <a:spcPct val="120000"/>
              </a:lnSpc>
              <a:tabLst>
                <a:tab pos="180975" algn="l"/>
              </a:tabLst>
              <a:defRPr/>
            </a:pPr>
            <a:endParaRPr kumimoji="1" lang="en-US" sz="3200" b="1" dirty="0">
              <a:solidFill>
                <a:schemeClr val="tx2"/>
              </a:solidFill>
            </a:endParaRPr>
          </a:p>
          <a:p>
            <a:pPr marL="177800" indent="-177800">
              <a:buFont typeface="Arial" pitchFamily="34" charset="0"/>
              <a:buChar char="•"/>
              <a:defRPr/>
            </a:pPr>
            <a:r>
              <a:rPr kumimoji="1" lang="ru-RU" sz="2400" dirty="0"/>
              <a:t>тактика в целом «</a:t>
            </a:r>
            <a:r>
              <a:rPr kumimoji="1" lang="ru-RU" sz="2400" dirty="0" err="1"/>
              <a:t>вооруженно-выжидательная</a:t>
            </a:r>
            <a:r>
              <a:rPr kumimoji="1" lang="ru-RU" sz="2400" dirty="0"/>
              <a:t>»;</a:t>
            </a:r>
          </a:p>
          <a:p>
            <a:pPr marL="177800" indent="-177800">
              <a:buFont typeface="Arial" pitchFamily="34" charset="0"/>
              <a:buChar char="•"/>
              <a:defRPr/>
            </a:pPr>
            <a:endParaRPr kumimoji="1" lang="en-US" sz="1600" dirty="0"/>
          </a:p>
          <a:p>
            <a:pPr marL="177800" indent="-177800">
              <a:buFont typeface="Arial" pitchFamily="34" charset="0"/>
              <a:buChar char="•"/>
              <a:defRPr/>
            </a:pPr>
            <a:r>
              <a:rPr kumimoji="1" lang="en-US" sz="2400" dirty="0" err="1"/>
              <a:t>оперативное</a:t>
            </a:r>
            <a:r>
              <a:rPr kumimoji="1" lang="en-US" sz="2400" dirty="0"/>
              <a:t> </a:t>
            </a:r>
            <a:r>
              <a:rPr kumimoji="1" lang="en-US" sz="2400" dirty="0" err="1"/>
              <a:t>вмешательство</a:t>
            </a:r>
            <a:r>
              <a:rPr kumimoji="1" lang="en-US" sz="2400" dirty="0"/>
              <a:t> </a:t>
            </a:r>
            <a:r>
              <a:rPr kumimoji="1" lang="en-US" sz="2400" dirty="0" err="1"/>
              <a:t>должно</a:t>
            </a:r>
            <a:r>
              <a:rPr kumimoji="1" lang="en-US" sz="2400" dirty="0"/>
              <a:t> </a:t>
            </a:r>
            <a:r>
              <a:rPr kumimoji="1" lang="en-US" sz="2400" dirty="0" err="1"/>
              <a:t>носить</a:t>
            </a:r>
            <a:r>
              <a:rPr kumimoji="1" lang="en-US" sz="2400" dirty="0"/>
              <a:t> 	</a:t>
            </a:r>
            <a:r>
              <a:rPr kumimoji="1" lang="en-US" sz="2400" b="1" i="1" dirty="0" err="1">
                <a:solidFill>
                  <a:srgbClr val="C00000"/>
                </a:solidFill>
              </a:rPr>
              <a:t>органосохраняющий</a:t>
            </a:r>
            <a:r>
              <a:rPr kumimoji="1" lang="ru-RU" sz="2400" b="1" i="1" dirty="0">
                <a:solidFill>
                  <a:srgbClr val="C00000"/>
                </a:solidFill>
              </a:rPr>
              <a:t> </a:t>
            </a:r>
            <a:r>
              <a:rPr kumimoji="1" lang="en-US" sz="2400" dirty="0" err="1"/>
              <a:t>характер</a:t>
            </a:r>
            <a:r>
              <a:rPr kumimoji="1" lang="ru-RU" sz="2400" dirty="0"/>
              <a:t>;</a:t>
            </a:r>
          </a:p>
          <a:p>
            <a:pPr marL="177800" indent="-177800">
              <a:buFont typeface="Arial" pitchFamily="34" charset="0"/>
              <a:buChar char="•"/>
              <a:defRPr/>
            </a:pPr>
            <a:endParaRPr kumimoji="1" lang="en-US" sz="1600" dirty="0"/>
          </a:p>
          <a:p>
            <a:pPr marL="177800" indent="-177800">
              <a:buFont typeface="Arial" pitchFamily="34" charset="0"/>
              <a:buChar char="•"/>
              <a:defRPr/>
            </a:pPr>
            <a:r>
              <a:rPr kumimoji="1" lang="en-US" sz="2400" dirty="0" err="1"/>
              <a:t>при</a:t>
            </a:r>
            <a:r>
              <a:rPr kumimoji="1" lang="en-US" sz="2400" dirty="0"/>
              <a:t> </a:t>
            </a:r>
            <a:r>
              <a:rPr kumimoji="1" lang="en-US" sz="2400" dirty="0" err="1"/>
              <a:t>комбинированной</a:t>
            </a:r>
            <a:r>
              <a:rPr kumimoji="1" lang="en-US" sz="2400" dirty="0"/>
              <a:t> </a:t>
            </a:r>
            <a:r>
              <a:rPr kumimoji="1" lang="en-US" sz="2400" dirty="0" err="1"/>
              <a:t>или</a:t>
            </a:r>
            <a:r>
              <a:rPr kumimoji="1" lang="en-US" sz="2400" dirty="0"/>
              <a:t> </a:t>
            </a:r>
            <a:r>
              <a:rPr kumimoji="1" lang="en-US" sz="2400" dirty="0" err="1"/>
              <a:t>сочетанной</a:t>
            </a:r>
            <a:r>
              <a:rPr kumimoji="1" lang="en-US" sz="2400" dirty="0"/>
              <a:t> </a:t>
            </a:r>
            <a:r>
              <a:rPr kumimoji="1" lang="en-US" sz="2400" dirty="0" err="1"/>
              <a:t>травме</a:t>
            </a:r>
            <a:r>
              <a:rPr kumimoji="1" lang="en-US" sz="2400" dirty="0"/>
              <a:t> 	</a:t>
            </a:r>
            <a:r>
              <a:rPr kumimoji="1" lang="en-US" sz="2400" dirty="0" err="1"/>
              <a:t>первоначальное</a:t>
            </a:r>
            <a:r>
              <a:rPr kumimoji="1" lang="en-US" sz="2400" dirty="0"/>
              <a:t> </a:t>
            </a:r>
            <a:r>
              <a:rPr kumimoji="1" lang="en-US" sz="2400" dirty="0" err="1"/>
              <a:t>оперативное</a:t>
            </a:r>
            <a:r>
              <a:rPr kumimoji="1" lang="en-US" sz="2400" dirty="0"/>
              <a:t> </a:t>
            </a:r>
            <a:r>
              <a:rPr kumimoji="1" lang="en-US" sz="2400" dirty="0" err="1"/>
              <a:t>вмешательство</a:t>
            </a:r>
            <a:r>
              <a:rPr kumimoji="1" lang="en-US" sz="2400" dirty="0"/>
              <a:t> 	</a:t>
            </a:r>
            <a:r>
              <a:rPr kumimoji="1" lang="en-US" sz="2400" dirty="0" err="1"/>
              <a:t>должно</a:t>
            </a:r>
            <a:r>
              <a:rPr kumimoji="1" lang="en-US" sz="2400" dirty="0"/>
              <a:t> </a:t>
            </a:r>
            <a:r>
              <a:rPr kumimoji="1" lang="en-US" sz="2400" dirty="0" err="1"/>
              <a:t>выполняться</a:t>
            </a:r>
            <a:r>
              <a:rPr kumimoji="1" lang="en-US" sz="2400" dirty="0"/>
              <a:t> </a:t>
            </a:r>
            <a:r>
              <a:rPr kumimoji="1" lang="en-US" sz="2400" dirty="0" err="1"/>
              <a:t>на</a:t>
            </a:r>
            <a:r>
              <a:rPr kumimoji="1" lang="en-US" sz="2400" dirty="0"/>
              <a:t> </a:t>
            </a:r>
            <a:r>
              <a:rPr kumimoji="1" lang="en-US" sz="2400" dirty="0" err="1"/>
              <a:t>том</a:t>
            </a:r>
            <a:r>
              <a:rPr kumimoji="1" lang="en-US" sz="2400" dirty="0"/>
              <a:t> </a:t>
            </a:r>
            <a:r>
              <a:rPr kumimoji="1" lang="en-US" sz="2400" dirty="0" err="1"/>
              <a:t>органе</a:t>
            </a:r>
            <a:r>
              <a:rPr kumimoji="1" lang="en-US" sz="2400" dirty="0"/>
              <a:t>, </a:t>
            </a:r>
            <a:r>
              <a:rPr kumimoji="1" lang="en-US" sz="2400" dirty="0" err="1"/>
              <a:t>травма</a:t>
            </a:r>
            <a:r>
              <a:rPr kumimoji="1" lang="en-US" sz="2400" dirty="0"/>
              <a:t> 	</a:t>
            </a:r>
            <a:r>
              <a:rPr kumimoji="1" lang="en-US" sz="2400" dirty="0" err="1"/>
              <a:t>которого</a:t>
            </a:r>
            <a:r>
              <a:rPr kumimoji="1" lang="en-US" sz="2400" dirty="0"/>
              <a:t> </a:t>
            </a:r>
            <a:r>
              <a:rPr kumimoji="1" lang="en-US" sz="2400" dirty="0" err="1"/>
              <a:t>представляет</a:t>
            </a:r>
            <a:r>
              <a:rPr kumimoji="1" lang="en-US" sz="2400" dirty="0"/>
              <a:t> </a:t>
            </a:r>
            <a:r>
              <a:rPr kumimoji="1" lang="en-US" sz="2400" dirty="0" err="1"/>
              <a:t>наибольшую</a:t>
            </a:r>
            <a:r>
              <a:rPr kumimoji="1" lang="en-US" sz="2400" dirty="0"/>
              <a:t> </a:t>
            </a:r>
            <a:r>
              <a:rPr kumimoji="1" lang="en-US" sz="2400" dirty="0" err="1"/>
              <a:t>угрозу</a:t>
            </a:r>
            <a:r>
              <a:rPr kumimoji="1" lang="en-US" sz="2400" dirty="0"/>
              <a:t> </a:t>
            </a:r>
            <a:r>
              <a:rPr kumimoji="1" lang="en-US" sz="2400" dirty="0" err="1"/>
              <a:t>жизни</a:t>
            </a:r>
            <a:r>
              <a:rPr kumimoji="1" lang="en-US" sz="2400" dirty="0"/>
              <a:t> 	</a:t>
            </a:r>
            <a:r>
              <a:rPr kumimoji="1" lang="en-US" sz="2400" dirty="0" err="1"/>
              <a:t>больного</a:t>
            </a:r>
            <a:r>
              <a:rPr kumimoji="1" lang="en-US" sz="2400" dirty="0"/>
              <a:t>; </a:t>
            </a:r>
            <a:r>
              <a:rPr kumimoji="1" lang="en-US" sz="2400" dirty="0" err="1"/>
              <a:t>травма</a:t>
            </a:r>
            <a:r>
              <a:rPr kumimoji="1" lang="en-US" sz="2400" dirty="0"/>
              <a:t> </a:t>
            </a:r>
            <a:r>
              <a:rPr kumimoji="1" lang="en-US" sz="2400" dirty="0" err="1"/>
              <a:t>почки</a:t>
            </a:r>
            <a:r>
              <a:rPr kumimoji="1" lang="en-US" sz="2400" dirty="0"/>
              <a:t> в </a:t>
            </a:r>
            <a:r>
              <a:rPr kumimoji="1" lang="en-US" sz="2400" dirty="0" err="1"/>
              <a:t>этой</a:t>
            </a:r>
            <a:r>
              <a:rPr kumimoji="1" lang="en-US" sz="2400" dirty="0"/>
              <a:t> </a:t>
            </a:r>
            <a:r>
              <a:rPr kumimoji="1" lang="en-US" sz="2400" dirty="0" err="1"/>
              <a:t>роли</a:t>
            </a:r>
            <a:r>
              <a:rPr kumimoji="1" lang="en-US" sz="2400" dirty="0"/>
              <a:t> </a:t>
            </a:r>
            <a:r>
              <a:rPr kumimoji="1" lang="en-US" sz="2400" dirty="0" err="1"/>
              <a:t>выступает</a:t>
            </a:r>
            <a:r>
              <a:rPr kumimoji="1" lang="en-US" sz="2400" dirty="0"/>
              <a:t> 	</a:t>
            </a:r>
            <a:r>
              <a:rPr kumimoji="1" lang="en-US" sz="2400" dirty="0" err="1"/>
              <a:t>редко</a:t>
            </a:r>
            <a:r>
              <a:rPr kumimoji="1" lang="ru-RU" sz="2400" dirty="0"/>
              <a:t>.</a:t>
            </a:r>
            <a:endParaRPr kumimoji="1" lang="en-US" sz="2400" dirty="0"/>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ormAutofit fontScale="90000"/>
          </a:bodyPr>
          <a:lstStyle/>
          <a:p>
            <a:pPr eaLnBrk="1" hangingPunct="1">
              <a:defRPr/>
            </a:pPr>
            <a:r>
              <a:rPr lang="ru-RU" sz="5400" b="1" dirty="0" smtClean="0">
                <a:solidFill>
                  <a:srgbClr val="C00000"/>
                </a:solidFill>
                <a:effectLst>
                  <a:outerShdw blurRad="38100" dist="38100" dir="2700000" algn="tl">
                    <a:srgbClr val="000000">
                      <a:alpha val="43137"/>
                    </a:srgbClr>
                  </a:outerShdw>
                </a:effectLst>
              </a:rPr>
              <a:t>Травмы почек</a:t>
            </a:r>
            <a:r>
              <a:rPr lang="ru-RU" sz="4800" b="1" dirty="0" smtClean="0">
                <a:solidFill>
                  <a:srgbClr val="C00000"/>
                </a:solidFill>
                <a:effectLst>
                  <a:outerShdw blurRad="38100" dist="38100" dir="2700000" algn="tl">
                    <a:srgbClr val="000000">
                      <a:alpha val="43137"/>
                    </a:srgbClr>
                  </a:outerShdw>
                </a:effectLst>
              </a:rPr>
              <a:t/>
            </a:r>
            <a:br>
              <a:rPr lang="ru-RU" sz="4800" b="1" dirty="0" smtClean="0">
                <a:solidFill>
                  <a:srgbClr val="C00000"/>
                </a:solidFill>
                <a:effectLst>
                  <a:outerShdw blurRad="38100" dist="38100" dir="2700000" algn="tl">
                    <a:srgbClr val="000000">
                      <a:alpha val="43137"/>
                    </a:srgbClr>
                  </a:outerShdw>
                </a:effectLst>
              </a:rPr>
            </a:br>
            <a:r>
              <a:rPr lang="ru-RU" sz="2400" b="1" dirty="0" smtClean="0">
                <a:solidFill>
                  <a:srgbClr val="C00000"/>
                </a:solidFill>
                <a:effectLst>
                  <a:outerShdw blurRad="38100" dist="38100" dir="2700000" algn="tl">
                    <a:srgbClr val="000000">
                      <a:alpha val="43137"/>
                    </a:srgbClr>
                  </a:outerShdw>
                </a:effectLst>
              </a:rPr>
              <a:t>Лечебная тактика</a:t>
            </a:r>
            <a:r>
              <a:rPr lang="ru-RU" sz="4000" b="1" dirty="0" smtClean="0">
                <a:solidFill>
                  <a:srgbClr val="C00000"/>
                </a:solidFill>
                <a:effectLst>
                  <a:outerShdw blurRad="38100" dist="38100" dir="2700000" algn="tl">
                    <a:srgbClr val="000000">
                      <a:alpha val="43137"/>
                    </a:srgbClr>
                  </a:outerShdw>
                </a:effectLst>
              </a:rPr>
              <a:t> </a:t>
            </a:r>
          </a:p>
        </p:txBody>
      </p:sp>
      <p:sp>
        <p:nvSpPr>
          <p:cNvPr id="26627" name="Содержимое 3"/>
          <p:cNvSpPr>
            <a:spLocks noGrp="1"/>
          </p:cNvSpPr>
          <p:nvPr>
            <p:ph idx="1"/>
          </p:nvPr>
        </p:nvSpPr>
        <p:spPr/>
        <p:txBody>
          <a:bodyPr/>
          <a:lstStyle/>
          <a:p>
            <a:pPr>
              <a:buFontTx/>
              <a:buNone/>
            </a:pPr>
            <a:r>
              <a:rPr lang="ru-RU" sz="2000" b="1" smtClean="0"/>
              <a:t>Консервативное лечение при тупой травме почки включает:</a:t>
            </a:r>
          </a:p>
          <a:p>
            <a:pPr>
              <a:buFontTx/>
              <a:buNone/>
            </a:pPr>
            <a:r>
              <a:rPr lang="ru-RU" sz="2000" b="1" smtClean="0"/>
              <a:t>1)постельный режим 10-15 сут.</a:t>
            </a:r>
          </a:p>
          <a:p>
            <a:pPr>
              <a:buFontTx/>
              <a:buNone/>
            </a:pPr>
            <a:r>
              <a:rPr lang="ru-RU" sz="2000" b="1" smtClean="0"/>
              <a:t>2) первые сутки прикладывать холод на поясничную область</a:t>
            </a:r>
          </a:p>
          <a:p>
            <a:pPr>
              <a:buFontTx/>
              <a:buNone/>
            </a:pPr>
            <a:r>
              <a:rPr lang="ru-RU" sz="2000" b="1" smtClean="0"/>
              <a:t>3) медикаментозное лечение (болеутоляющие средства и спазмолитики,  гемостатические средства и антибактериальная терапия).</a:t>
            </a:r>
          </a:p>
          <a:p>
            <a:pPr>
              <a:buFontTx/>
              <a:buNone/>
            </a:pPr>
            <a:r>
              <a:rPr lang="ru-RU" sz="2000" b="1" smtClean="0"/>
              <a:t>Об эффективности терапии судят по улучшению клинических и лабораторных показателей.</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ormAutofit fontScale="90000"/>
          </a:bodyPr>
          <a:lstStyle/>
          <a:p>
            <a:pPr eaLnBrk="1" hangingPunct="1">
              <a:defRPr/>
            </a:pPr>
            <a:r>
              <a:rPr lang="ru-RU" sz="5400" b="1" dirty="0" smtClean="0">
                <a:solidFill>
                  <a:srgbClr val="C00000"/>
                </a:solidFill>
                <a:effectLst>
                  <a:outerShdw blurRad="38100" dist="38100" dir="2700000" algn="tl">
                    <a:srgbClr val="000000">
                      <a:alpha val="43137"/>
                    </a:srgbClr>
                  </a:outerShdw>
                </a:effectLst>
              </a:rPr>
              <a:t>Травмы почек</a:t>
            </a:r>
            <a:r>
              <a:rPr lang="ru-RU" sz="4800" b="1" dirty="0" smtClean="0">
                <a:solidFill>
                  <a:srgbClr val="C00000"/>
                </a:solidFill>
                <a:effectLst>
                  <a:outerShdw blurRad="38100" dist="38100" dir="2700000" algn="tl">
                    <a:srgbClr val="000000">
                      <a:alpha val="43137"/>
                    </a:srgbClr>
                  </a:outerShdw>
                </a:effectLst>
              </a:rPr>
              <a:t/>
            </a:r>
            <a:br>
              <a:rPr lang="ru-RU" sz="4800" b="1" dirty="0" smtClean="0">
                <a:solidFill>
                  <a:srgbClr val="C00000"/>
                </a:solidFill>
                <a:effectLst>
                  <a:outerShdw blurRad="38100" dist="38100" dir="2700000" algn="tl">
                    <a:srgbClr val="000000">
                      <a:alpha val="43137"/>
                    </a:srgbClr>
                  </a:outerShdw>
                </a:effectLst>
              </a:rPr>
            </a:br>
            <a:r>
              <a:rPr lang="ru-RU" sz="2400" b="1" dirty="0" smtClean="0">
                <a:solidFill>
                  <a:srgbClr val="C00000"/>
                </a:solidFill>
                <a:effectLst>
                  <a:outerShdw blurRad="38100" dist="38100" dir="2700000" algn="tl">
                    <a:srgbClr val="000000">
                      <a:alpha val="43137"/>
                    </a:srgbClr>
                  </a:outerShdw>
                </a:effectLst>
              </a:rPr>
              <a:t>Лечебная тактика</a:t>
            </a:r>
            <a:r>
              <a:rPr lang="ru-RU" sz="4000" b="1" dirty="0" smtClean="0">
                <a:solidFill>
                  <a:srgbClr val="C00000"/>
                </a:solidFill>
                <a:effectLst>
                  <a:outerShdw blurRad="38100" dist="38100" dir="2700000" algn="tl">
                    <a:srgbClr val="000000">
                      <a:alpha val="43137"/>
                    </a:srgbClr>
                  </a:outerShdw>
                </a:effectLst>
              </a:rPr>
              <a:t> </a:t>
            </a:r>
          </a:p>
        </p:txBody>
      </p:sp>
      <p:sp>
        <p:nvSpPr>
          <p:cNvPr id="27651" name="Содержимое 3"/>
          <p:cNvSpPr>
            <a:spLocks noGrp="1"/>
          </p:cNvSpPr>
          <p:nvPr>
            <p:ph idx="1"/>
          </p:nvPr>
        </p:nvSpPr>
        <p:spPr/>
        <p:txBody>
          <a:bodyPr/>
          <a:lstStyle/>
          <a:p>
            <a:pPr>
              <a:buFontTx/>
              <a:buNone/>
            </a:pPr>
            <a:r>
              <a:rPr lang="ru-RU" sz="2400" u="sng" smtClean="0">
                <a:solidFill>
                  <a:srgbClr val="C00000"/>
                </a:solidFill>
              </a:rPr>
              <a:t>Оперативное пособие оказывается при</a:t>
            </a:r>
            <a:r>
              <a:rPr lang="ru-RU" sz="2400" smtClean="0"/>
              <a:t>:</a:t>
            </a:r>
          </a:p>
          <a:p>
            <a:r>
              <a:rPr lang="ru-RU" sz="2400" smtClean="0"/>
              <a:t>открытой почечной травме</a:t>
            </a:r>
          </a:p>
          <a:p>
            <a:r>
              <a:rPr lang="ru-RU" sz="2400" smtClean="0"/>
              <a:t>увеличении объема  околопочечной гематомы, </a:t>
            </a:r>
          </a:p>
          <a:p>
            <a:r>
              <a:rPr lang="ru-RU" sz="2400" smtClean="0"/>
              <a:t>продолжающейся интенсивной гематурии,</a:t>
            </a:r>
          </a:p>
          <a:p>
            <a:r>
              <a:rPr lang="ru-RU" sz="2400" smtClean="0"/>
              <a:t> тампонаде лоханки сгустками крови и ухудшающемся состоянии больного.</a:t>
            </a:r>
          </a:p>
          <a:p>
            <a:r>
              <a:rPr lang="ru-RU" sz="2400" smtClean="0"/>
              <a:t>гнойный пиелонефрит и паранефрит</a:t>
            </a:r>
          </a:p>
          <a:p>
            <a:r>
              <a:rPr lang="ru-RU" sz="2400" u="sng" smtClean="0">
                <a:solidFill>
                  <a:srgbClr val="C00000"/>
                </a:solidFill>
              </a:rPr>
              <a:t>Абсолютные показания к экстренной операции </a:t>
            </a:r>
            <a:r>
              <a:rPr lang="ru-RU" sz="2400" smtClean="0"/>
              <a:t>– сочетание тупой травмы почки  с повреждением органов брюшной полости</a:t>
            </a: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ChangeArrowheads="1"/>
          </p:cNvSpPr>
          <p:nvPr/>
        </p:nvSpPr>
        <p:spPr bwMode="auto">
          <a:xfrm>
            <a:off x="0" y="1071563"/>
            <a:ext cx="8353425" cy="676275"/>
          </a:xfrm>
          <a:prstGeom prst="rect">
            <a:avLst/>
          </a:prstGeom>
          <a:noFill/>
          <a:ln w="9525">
            <a:noFill/>
            <a:miter lim="800000"/>
            <a:headEnd/>
            <a:tailEnd/>
          </a:ln>
        </p:spPr>
        <p:txBody>
          <a:bodyPr anchor="ctr">
            <a:spAutoFit/>
          </a:bodyPr>
          <a:lstStyle/>
          <a:p>
            <a:pPr>
              <a:lnSpc>
                <a:spcPct val="120000"/>
              </a:lnSpc>
              <a:tabLst>
                <a:tab pos="180975" algn="l"/>
              </a:tabLst>
            </a:pPr>
            <a:r>
              <a:rPr kumimoji="1" lang="ru-RU" sz="3200">
                <a:solidFill>
                  <a:schemeClr val="tx2"/>
                </a:solidFill>
              </a:rPr>
              <a:t>Клинический случай</a:t>
            </a:r>
            <a:endParaRPr kumimoji="1" lang="en-US" sz="3200" b="1">
              <a:solidFill>
                <a:schemeClr val="tx2"/>
              </a:solidFill>
            </a:endParaRPr>
          </a:p>
        </p:txBody>
      </p:sp>
      <p:pic>
        <p:nvPicPr>
          <p:cNvPr id="28675" name="Picture 4" descr="почкаК2"/>
          <p:cNvPicPr>
            <a:picLocks noGrp="1" noChangeAspect="1" noChangeArrowheads="1"/>
          </p:cNvPicPr>
          <p:nvPr>
            <p:ph sz="half" idx="1"/>
          </p:nvPr>
        </p:nvPicPr>
        <p:blipFill>
          <a:blip r:embed="rId2">
            <a:lum bright="12000"/>
          </a:blip>
          <a:srcRect/>
          <a:stretch>
            <a:fillRect/>
          </a:stretch>
        </p:blipFill>
        <p:spPr>
          <a:xfrm>
            <a:off x="0" y="1714500"/>
            <a:ext cx="5184775" cy="2962275"/>
          </a:xfrm>
          <a:noFill/>
          <a:ln>
            <a:solidFill>
              <a:schemeClr val="bg2"/>
            </a:solidFill>
          </a:ln>
        </p:spPr>
      </p:pic>
      <p:pic>
        <p:nvPicPr>
          <p:cNvPr id="28676" name="Picture 5" descr="почкаК3"/>
          <p:cNvPicPr>
            <a:picLocks noGrp="1" noChangeAspect="1" noChangeArrowheads="1"/>
          </p:cNvPicPr>
          <p:nvPr>
            <p:ph sz="half" idx="2"/>
          </p:nvPr>
        </p:nvPicPr>
        <p:blipFill>
          <a:blip r:embed="rId3"/>
          <a:srcRect/>
          <a:stretch>
            <a:fillRect/>
          </a:stretch>
        </p:blipFill>
        <p:spPr>
          <a:xfrm>
            <a:off x="4140200" y="3975100"/>
            <a:ext cx="4968875" cy="2838450"/>
          </a:xfrm>
          <a:noFill/>
          <a:ln>
            <a:solidFill>
              <a:schemeClr val="bg2"/>
            </a:solidFill>
          </a:ln>
        </p:spPr>
      </p:pic>
      <p:sp>
        <p:nvSpPr>
          <p:cNvPr id="7" name="Rectangle 2"/>
          <p:cNvSpPr>
            <a:spLocks noGrp="1" noChangeArrowheads="1"/>
          </p:cNvSpPr>
          <p:nvPr>
            <p:ph type="title"/>
          </p:nvPr>
        </p:nvSpPr>
        <p:spPr>
          <a:xfrm>
            <a:off x="0" y="0"/>
            <a:ext cx="9144000" cy="1143000"/>
          </a:xfrm>
        </p:spPr>
        <p:txBody>
          <a:bodyPr>
            <a:normAutofit fontScale="90000"/>
          </a:bodyPr>
          <a:lstStyle/>
          <a:p>
            <a:pPr eaLnBrk="1" hangingPunct="1">
              <a:defRPr/>
            </a:pPr>
            <a:r>
              <a:rPr lang="ru-RU" sz="5400" b="1" dirty="0" smtClean="0">
                <a:solidFill>
                  <a:srgbClr val="C00000"/>
                </a:solidFill>
                <a:effectLst>
                  <a:outerShdw blurRad="38100" dist="38100" dir="2700000" algn="tl">
                    <a:srgbClr val="000000">
                      <a:alpha val="43137"/>
                    </a:srgbClr>
                  </a:outerShdw>
                </a:effectLst>
              </a:rPr>
              <a:t>Травмы почек</a:t>
            </a:r>
            <a:r>
              <a:rPr lang="ru-RU" sz="4800" b="1" dirty="0" smtClean="0">
                <a:solidFill>
                  <a:srgbClr val="C00000"/>
                </a:solidFill>
                <a:effectLst>
                  <a:outerShdw blurRad="38100" dist="38100" dir="2700000" algn="tl">
                    <a:srgbClr val="000000">
                      <a:alpha val="43137"/>
                    </a:srgbClr>
                  </a:outerShdw>
                </a:effectLst>
              </a:rPr>
              <a:t/>
            </a:r>
            <a:br>
              <a:rPr lang="ru-RU" sz="4800" b="1" dirty="0" smtClean="0">
                <a:solidFill>
                  <a:srgbClr val="C00000"/>
                </a:solidFill>
                <a:effectLst>
                  <a:outerShdw blurRad="38100" dist="38100" dir="2700000" algn="tl">
                    <a:srgbClr val="000000">
                      <a:alpha val="43137"/>
                    </a:srgbClr>
                  </a:outerShdw>
                </a:effectLst>
              </a:rPr>
            </a:br>
            <a:endParaRPr lang="ru-RU" sz="4000" b="1" dirty="0" smtClean="0">
              <a:solidFill>
                <a:srgbClr val="C00000"/>
              </a:solidFill>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Заголовок 1"/>
          <p:cNvSpPr>
            <a:spLocks noGrp="1"/>
          </p:cNvSpPr>
          <p:nvPr>
            <p:ph type="title" idx="4294967295"/>
          </p:nvPr>
        </p:nvSpPr>
        <p:spPr>
          <a:xfrm>
            <a:off x="250825" y="188913"/>
            <a:ext cx="8893175" cy="882650"/>
          </a:xfrm>
        </p:spPr>
        <p:txBody>
          <a:bodyPr lIns="92075" tIns="46037" rIns="92075" bIns="46037"/>
          <a:lstStyle/>
          <a:p>
            <a:pPr>
              <a:defRPr/>
            </a:pPr>
            <a:r>
              <a:rPr lang="ru-RU" sz="3200" b="1" dirty="0" smtClean="0">
                <a:solidFill>
                  <a:srgbClr val="C00000"/>
                </a:solidFill>
                <a:effectLst>
                  <a:outerShdw blurRad="38100" dist="38100" dir="2700000" algn="tl">
                    <a:srgbClr val="000000">
                      <a:alpha val="43137"/>
                    </a:srgbClr>
                  </a:outerShdw>
                </a:effectLst>
              </a:rPr>
              <a:t>Патогенез почечной колики</a:t>
            </a:r>
          </a:p>
        </p:txBody>
      </p:sp>
      <p:pic>
        <p:nvPicPr>
          <p:cNvPr id="38915" name="Picture 3"/>
          <p:cNvPicPr>
            <a:picLocks noGrp="1" noChangeAspect="1" noChangeArrowheads="1"/>
          </p:cNvPicPr>
          <p:nvPr>
            <p:ph idx="4294967295"/>
          </p:nvPr>
        </p:nvPicPr>
        <p:blipFill>
          <a:blip r:embed="rId3"/>
          <a:srcRect/>
          <a:stretch>
            <a:fillRect/>
          </a:stretch>
        </p:blipFill>
        <p:spPr>
          <a:xfrm>
            <a:off x="285750" y="1585913"/>
            <a:ext cx="5149850" cy="5057775"/>
          </a:xfrm>
        </p:spPr>
      </p:pic>
      <p:pic>
        <p:nvPicPr>
          <p:cNvPr id="38916" name="Picture 4"/>
          <p:cNvPicPr>
            <a:picLocks noChangeAspect="1" noChangeArrowheads="1"/>
          </p:cNvPicPr>
          <p:nvPr/>
        </p:nvPicPr>
        <p:blipFill>
          <a:blip r:embed="rId4"/>
          <a:srcRect/>
          <a:stretch>
            <a:fillRect/>
          </a:stretch>
        </p:blipFill>
        <p:spPr bwMode="auto">
          <a:xfrm>
            <a:off x="5724525" y="1557338"/>
            <a:ext cx="3276600" cy="4248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b="1" dirty="0" smtClean="0">
                <a:solidFill>
                  <a:srgbClr val="FF0000"/>
                </a:solidFill>
                <a:effectLst>
                  <a:outerShdw blurRad="38100" dist="38100" dir="2700000" algn="tl">
                    <a:srgbClr val="000000">
                      <a:alpha val="43137"/>
                    </a:srgbClr>
                  </a:outerShdw>
                </a:effectLst>
              </a:rPr>
              <a:t>Острая задержка мочеиспускания</a:t>
            </a:r>
            <a:endParaRPr lang="ru-RU" sz="3200" dirty="0">
              <a:effectLst>
                <a:outerShdw blurRad="38100" dist="38100" dir="2700000" algn="tl">
                  <a:srgbClr val="000000">
                    <a:alpha val="43137"/>
                  </a:srgbClr>
                </a:outerShdw>
              </a:effectLst>
            </a:endParaRPr>
          </a:p>
        </p:txBody>
      </p:sp>
      <p:sp>
        <p:nvSpPr>
          <p:cNvPr id="3" name="Содержимое 2"/>
          <p:cNvSpPr>
            <a:spLocks noGrp="1"/>
          </p:cNvSpPr>
          <p:nvPr>
            <p:ph idx="1"/>
          </p:nvPr>
        </p:nvSpPr>
        <p:spPr/>
        <p:txBody>
          <a:bodyPr>
            <a:normAutofit/>
          </a:bodyPr>
          <a:lstStyle/>
          <a:p>
            <a:r>
              <a:rPr lang="ru-RU" sz="1800" b="1" dirty="0" smtClean="0">
                <a:solidFill>
                  <a:srgbClr val="FF0000"/>
                </a:solidFill>
              </a:rPr>
              <a:t>острая задержка мочеиспускания</a:t>
            </a:r>
            <a:r>
              <a:rPr lang="ru-RU" sz="1800" b="1" dirty="0" smtClean="0"/>
              <a:t>: проявляется невозможностью самостоятельного мочеиспускания при сильных позывах к нему, переполнением мочевого пузыря и распирающими болями внизу живота.</a:t>
            </a:r>
          </a:p>
          <a:p>
            <a:r>
              <a:rPr lang="ru-RU" sz="1800" b="1" dirty="0" smtClean="0">
                <a:solidFill>
                  <a:srgbClr val="FF0000"/>
                </a:solidFill>
              </a:rPr>
              <a:t>хроническая задержка мочеиспускания</a:t>
            </a:r>
            <a:r>
              <a:rPr lang="ru-RU" sz="1800" b="1" dirty="0" smtClean="0"/>
              <a:t>: при мочеиспускании часть мочи выводится, а некоторое количество ее остается в мочевом пузыре, говорят о хронической задержке мочеиспускания. Моча, которая остается в мочевом пузыре после мочеиспускания, называется </a:t>
            </a:r>
            <a:r>
              <a:rPr lang="ru-RU" sz="1800" b="1" dirty="0" smtClean="0">
                <a:solidFill>
                  <a:srgbClr val="FF0000"/>
                </a:solidFill>
              </a:rPr>
              <a:t>остаточной</a:t>
            </a:r>
            <a:r>
              <a:rPr lang="ru-RU" sz="1800" b="1" dirty="0" smtClean="0"/>
              <a:t>. Количество ее может быть от 50 мл до 1,5-2,0 л, а иногда и больше.</a:t>
            </a:r>
            <a:endParaRPr lang="ru-RU" sz="1800" b="1" dirty="0"/>
          </a:p>
        </p:txBody>
      </p:sp>
      <p:pic>
        <p:nvPicPr>
          <p:cNvPr id="4" name="Picture 6" descr="Рисунок 5"/>
          <p:cNvPicPr>
            <a:picLocks noChangeAspect="1" noChangeArrowheads="1"/>
          </p:cNvPicPr>
          <p:nvPr/>
        </p:nvPicPr>
        <p:blipFill>
          <a:blip r:embed="rId2"/>
          <a:srcRect/>
          <a:stretch>
            <a:fillRect/>
          </a:stretch>
        </p:blipFill>
        <p:spPr bwMode="auto">
          <a:xfrm>
            <a:off x="2935705" y="4493419"/>
            <a:ext cx="3243234" cy="2145264"/>
          </a:xfrm>
          <a:prstGeom prst="rect">
            <a:avLst/>
          </a:prstGeom>
          <a:noFill/>
          <a:ln w="9525">
            <a:noFill/>
            <a:miter lim="800000"/>
            <a:headEnd/>
            <a:tailEnd/>
          </a:ln>
        </p:spPr>
      </p:pic>
    </p:spTree>
    <p:extLst>
      <p:ext uri="{BB962C8B-B14F-4D97-AF65-F5344CB8AC3E}">
        <p14:creationId xmlns:p14="http://schemas.microsoft.com/office/powerpoint/2010/main" val="321465631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b="1" dirty="0" smtClean="0">
                <a:solidFill>
                  <a:srgbClr val="C00000"/>
                </a:solidFill>
                <a:effectLst>
                  <a:outerShdw blurRad="38100" dist="38100" dir="2700000" algn="tl">
                    <a:srgbClr val="000000">
                      <a:alpha val="43137"/>
                    </a:srgbClr>
                  </a:outerShdw>
                </a:effectLst>
              </a:rPr>
              <a:t>Острая задержка мочеиспускания</a:t>
            </a:r>
            <a:endParaRPr lang="ru-RU" sz="3200" dirty="0">
              <a:solidFill>
                <a:srgbClr val="C00000"/>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p:txBody>
          <a:bodyPr>
            <a:normAutofit/>
          </a:bodyPr>
          <a:lstStyle/>
          <a:p>
            <a:r>
              <a:rPr lang="ru-RU" sz="1800" b="1" dirty="0" smtClean="0"/>
              <a:t>заболевания предстательной железы - доброкачественная гиперплазия, рак, абсцесс, склероз, простатит; </a:t>
            </a:r>
          </a:p>
          <a:p>
            <a:r>
              <a:rPr lang="ru-RU" sz="1800" b="1" dirty="0" smtClean="0"/>
              <a:t>мочевого пузыря - камни, опухоли, дивертикулы, травмы, тампонада мочевого пузыря, мочевая инфильтрация; </a:t>
            </a:r>
          </a:p>
          <a:p>
            <a:r>
              <a:rPr lang="ru-RU" sz="1800" b="1" dirty="0" smtClean="0"/>
              <a:t> мочеиспускательного канала - стриктуры, камни, повреждения; </a:t>
            </a:r>
          </a:p>
          <a:p>
            <a:r>
              <a:rPr lang="ru-RU" sz="1800" b="1" dirty="0" smtClean="0"/>
              <a:t> полового члена - гангрена, кавернит; </a:t>
            </a:r>
          </a:p>
          <a:p>
            <a:r>
              <a:rPr lang="ru-RU" sz="1800" b="1" dirty="0" smtClean="0"/>
              <a:t>некоторые </a:t>
            </a:r>
            <a:r>
              <a:rPr lang="ru-RU" sz="1800" b="1" dirty="0" err="1" smtClean="0"/>
              <a:t>околопузырные</a:t>
            </a:r>
            <a:r>
              <a:rPr lang="ru-RU" sz="1800" b="1" dirty="0" smtClean="0"/>
              <a:t> заболевания у женщин.</a:t>
            </a:r>
            <a:endParaRPr lang="ru-RU" sz="1800" b="1" dirty="0"/>
          </a:p>
        </p:txBody>
      </p:sp>
      <p:pic>
        <p:nvPicPr>
          <p:cNvPr id="4" name="Picture 5"/>
          <p:cNvPicPr>
            <a:picLocks noChangeAspect="1" noChangeArrowheads="1"/>
          </p:cNvPicPr>
          <p:nvPr/>
        </p:nvPicPr>
        <p:blipFill>
          <a:blip r:embed="rId2" cstate="print"/>
          <a:srcRect/>
          <a:stretch>
            <a:fillRect/>
          </a:stretch>
        </p:blipFill>
        <p:spPr bwMode="auto">
          <a:xfrm>
            <a:off x="2133600" y="4191000"/>
            <a:ext cx="3194546" cy="2287995"/>
          </a:xfrm>
          <a:prstGeom prst="rect">
            <a:avLst/>
          </a:prstGeom>
          <a:noFill/>
          <a:ln w="9525">
            <a:noFill/>
            <a:miter lim="800000"/>
            <a:headEnd/>
            <a:tailEnd/>
          </a:ln>
        </p:spPr>
      </p:pic>
    </p:spTree>
    <p:extLst>
      <p:ext uri="{BB962C8B-B14F-4D97-AF65-F5344CB8AC3E}">
        <p14:creationId xmlns:p14="http://schemas.microsoft.com/office/powerpoint/2010/main" val="50684926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b="1" dirty="0" smtClean="0">
                <a:solidFill>
                  <a:srgbClr val="FF0000"/>
                </a:solidFill>
                <a:effectLst>
                  <a:outerShdw blurRad="38100" dist="38100" dir="2700000" algn="tl">
                    <a:srgbClr val="000000">
                      <a:alpha val="43137"/>
                    </a:srgbClr>
                  </a:outerShdw>
                </a:effectLst>
              </a:rPr>
              <a:t>Симптоматика и клиническое течение</a:t>
            </a:r>
            <a:endParaRPr lang="ru-RU" sz="3200" b="1" dirty="0">
              <a:solidFill>
                <a:srgbClr val="FF0000"/>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p:txBody>
          <a:bodyPr>
            <a:normAutofit/>
          </a:bodyPr>
          <a:lstStyle/>
          <a:p>
            <a:r>
              <a:rPr lang="ru-RU" sz="1800" b="1" i="1" dirty="0" smtClean="0"/>
              <a:t> </a:t>
            </a:r>
            <a:r>
              <a:rPr lang="ru-RU" sz="1800" b="1" dirty="0" smtClean="0"/>
              <a:t>Больные жалуются на сильные </a:t>
            </a:r>
            <a:r>
              <a:rPr lang="ru-RU" sz="1800" b="1" dirty="0" smtClean="0">
                <a:solidFill>
                  <a:srgbClr val="C00000"/>
                </a:solidFill>
              </a:rPr>
              <a:t>боли в нижней части живота</a:t>
            </a:r>
            <a:r>
              <a:rPr lang="ru-RU" sz="1800" b="1" dirty="0" smtClean="0"/>
              <a:t>, мучительные, бесплодные позывы на мочеиспускание, чувство переполнения и </a:t>
            </a:r>
            <a:r>
              <a:rPr lang="ru-RU" sz="1800" b="1" dirty="0" err="1" smtClean="0"/>
              <a:t>распирания</a:t>
            </a:r>
            <a:r>
              <a:rPr lang="ru-RU" sz="1800" b="1" dirty="0" smtClean="0"/>
              <a:t> мочевого пузыря. Сила императивных позывов на мочеиспускание нарастает и быстро делается для пациентов нестерпимой. Поведение их беспокойное. Страдая от перерастяжения мочевого пузыря и бесплодных попыток опорожнить его, больные стонут, принимают самые различные положения, чтобы помочиться (ложатся, становятся на колени, садятся на корточки), давят на область мочевого пузыря, сжимают половой член. Боли то стихают, то повторяются вновь с большей силой. </a:t>
            </a:r>
            <a:endParaRPr lang="ru-RU" sz="1800" b="1" dirty="0"/>
          </a:p>
        </p:txBody>
      </p:sp>
      <p:pic>
        <p:nvPicPr>
          <p:cNvPr id="4" name="Picture 3" descr="Pelvis"/>
          <p:cNvPicPr>
            <a:picLocks noChangeAspect="1" noChangeArrowheads="1"/>
          </p:cNvPicPr>
          <p:nvPr/>
        </p:nvPicPr>
        <p:blipFill>
          <a:blip r:embed="rId2">
            <a:lum contrast="12000"/>
          </a:blip>
          <a:srcRect/>
          <a:stretch>
            <a:fillRect/>
          </a:stretch>
        </p:blipFill>
        <p:spPr>
          <a:xfrm>
            <a:off x="4267200" y="4343400"/>
            <a:ext cx="3253964" cy="2325688"/>
          </a:xfrm>
          <a:prstGeom prst="rect">
            <a:avLst/>
          </a:prstGeom>
          <a:noFill/>
          <a:ln/>
          <a:effectLst>
            <a:outerShdw dist="53882" dir="2700000" algn="ctr" rotWithShape="0">
              <a:schemeClr val="tx1"/>
            </a:outerShdw>
          </a:effectLst>
        </p:spPr>
      </p:pic>
    </p:spTree>
    <p:extLst>
      <p:ext uri="{BB962C8B-B14F-4D97-AF65-F5344CB8AC3E}">
        <p14:creationId xmlns:p14="http://schemas.microsoft.com/office/powerpoint/2010/main" val="362955533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b="1" dirty="0" err="1" smtClean="0">
                <a:solidFill>
                  <a:srgbClr val="FF0000"/>
                </a:solidFill>
                <a:effectLst>
                  <a:outerShdw blurRad="38100" dist="38100" dir="2700000" algn="tl">
                    <a:srgbClr val="000000">
                      <a:alpha val="43137"/>
                    </a:srgbClr>
                  </a:outerShdw>
                </a:effectLst>
              </a:rPr>
              <a:t>Перекрут</a:t>
            </a:r>
            <a:r>
              <a:rPr lang="ru-RU" sz="3200" b="1" dirty="0" smtClean="0">
                <a:solidFill>
                  <a:srgbClr val="FF0000"/>
                </a:solidFill>
                <a:effectLst>
                  <a:outerShdw blurRad="38100" dist="38100" dir="2700000" algn="tl">
                    <a:srgbClr val="000000">
                      <a:alpha val="43137"/>
                    </a:srgbClr>
                  </a:outerShdw>
                </a:effectLst>
              </a:rPr>
              <a:t> яичка</a:t>
            </a:r>
            <a:endParaRPr lang="ru-RU" sz="3200" b="1" dirty="0">
              <a:solidFill>
                <a:srgbClr val="FF0000"/>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114800" y="1447800"/>
            <a:ext cx="4495800" cy="4525963"/>
          </a:xfrm>
        </p:spPr>
        <p:txBody>
          <a:bodyPr>
            <a:noAutofit/>
          </a:bodyPr>
          <a:lstStyle/>
          <a:p>
            <a:r>
              <a:rPr lang="ru-RU" sz="1800" b="1" dirty="0" err="1" smtClean="0"/>
              <a:t>перекруту</a:t>
            </a:r>
            <a:r>
              <a:rPr lang="ru-RU" sz="1800" b="1" dirty="0" smtClean="0"/>
              <a:t> способствует относительно большая длина семенного канатика у детей в сочетании с высоким соединением его с влагалищной оболочкой, более сильная, чем у взрослых, сократительная способность мышцы, поддерживающей яичко, а также слабая фиксация придатка яичка к коже мошонки. Следующее за перекрутом нарушение проходимости венозных и артериальных сосудов яичка ведет к застойным явлениям, тромбозу и некрозу.</a:t>
            </a:r>
            <a:endParaRPr lang="ru-RU" sz="1800" b="1" dirty="0"/>
          </a:p>
        </p:txBody>
      </p:sp>
      <p:pic>
        <p:nvPicPr>
          <p:cNvPr id="6" name="Picture 4" descr="ВАрикоцеле_лозовидное"/>
          <p:cNvPicPr>
            <a:picLocks noChangeAspect="1" noChangeArrowheads="1"/>
          </p:cNvPicPr>
          <p:nvPr/>
        </p:nvPicPr>
        <p:blipFill>
          <a:blip r:embed="rId2"/>
          <a:srcRect/>
          <a:stretch>
            <a:fillRect/>
          </a:stretch>
        </p:blipFill>
        <p:spPr>
          <a:xfrm>
            <a:off x="457200" y="1447800"/>
            <a:ext cx="3352800" cy="4038600"/>
          </a:xfrm>
          <a:prstGeom prst="rect">
            <a:avLst/>
          </a:prstGeom>
          <a:noFill/>
          <a:ln/>
          <a:effectLst>
            <a:outerShdw dist="53882" dir="2700000" algn="ctr" rotWithShape="0">
              <a:schemeClr val="tx1"/>
            </a:outerShdw>
          </a:effectLst>
        </p:spPr>
      </p:pic>
    </p:spTree>
    <p:extLst>
      <p:ext uri="{BB962C8B-B14F-4D97-AF65-F5344CB8AC3E}">
        <p14:creationId xmlns:p14="http://schemas.microsoft.com/office/powerpoint/2010/main" val="218576936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Содержимое 2"/>
          <p:cNvSpPr>
            <a:spLocks noGrp="1"/>
          </p:cNvSpPr>
          <p:nvPr>
            <p:ph idx="4294967295"/>
          </p:nvPr>
        </p:nvSpPr>
        <p:spPr>
          <a:xfrm>
            <a:off x="611188" y="1844675"/>
            <a:ext cx="8064500" cy="4084638"/>
          </a:xfrm>
        </p:spPr>
        <p:txBody>
          <a:bodyPr/>
          <a:lstStyle/>
          <a:p>
            <a:pPr eaLnBrk="1" hangingPunct="1">
              <a:buFont typeface="Wingdings" pitchFamily="2" charset="2"/>
              <a:buNone/>
            </a:pPr>
            <a:r>
              <a:rPr lang="ru-RU" altLang="ru-RU" sz="2000" smtClean="0">
                <a:latin typeface="Arial" pitchFamily="34" charset="0"/>
              </a:rPr>
              <a:t>       </a:t>
            </a:r>
            <a:r>
              <a:rPr lang="en-US" altLang="ru-RU" sz="2000" smtClean="0">
                <a:latin typeface="Arial" pitchFamily="34" charset="0"/>
              </a:rPr>
              <a:t>Острые неспецифические заболевания яичка и придатка наблюдаются в любом возраста и, как исключение, в грудном возрасте. Причиной является распространение воспалительного процесса с задней уретры на придаток и далее на яичко. Придаток поражается значительно чаще, чем яичко.</a:t>
            </a:r>
            <a:endParaRPr lang="ru-RU" altLang="ru-RU" sz="2000" smtClean="0">
              <a:latin typeface="Arial" pitchFamily="34" charset="0"/>
            </a:endParaRPr>
          </a:p>
          <a:p>
            <a:pPr eaLnBrk="1" hangingPunct="1"/>
            <a:endParaRPr lang="ru-RU" altLang="ru-RU" sz="2000" smtClean="0">
              <a:latin typeface="Arial" pitchFamily="34" charset="0"/>
            </a:endParaRPr>
          </a:p>
        </p:txBody>
      </p:sp>
      <p:sp>
        <p:nvSpPr>
          <p:cNvPr id="79875" name="Rectangle 3"/>
          <p:cNvSpPr>
            <a:spLocks noChangeArrowheads="1"/>
          </p:cNvSpPr>
          <p:nvPr/>
        </p:nvSpPr>
        <p:spPr bwMode="auto">
          <a:xfrm>
            <a:off x="684213" y="333375"/>
            <a:ext cx="7835900" cy="1066800"/>
          </a:xfrm>
          <a:prstGeom prst="rect">
            <a:avLst/>
          </a:prstGeom>
          <a:noFill/>
          <a:ln w="9525" algn="ctr">
            <a:noFill/>
            <a:miter lim="800000"/>
            <a:headEnd/>
            <a:tailEnd/>
          </a:ln>
          <a:effectLst/>
        </p:spPr>
        <p:txBody>
          <a:bodyPr>
            <a:spAutoFit/>
          </a:bodyPr>
          <a:lstStyle/>
          <a:p>
            <a:pPr marL="342900" indent="-342900">
              <a:lnSpc>
                <a:spcPct val="100000"/>
              </a:lnSpc>
              <a:buClr>
                <a:schemeClr val="accent2"/>
              </a:buClr>
              <a:defRPr/>
            </a:pPr>
            <a:r>
              <a:rPr lang="en-US" sz="3200" b="1" dirty="0" err="1">
                <a:effectLst/>
                <a:latin typeface="Arial" charset="0"/>
                <a:cs typeface="+mn-cs"/>
              </a:rPr>
              <a:t>Острые</a:t>
            </a:r>
            <a:r>
              <a:rPr lang="en-US" sz="3200" b="1" dirty="0">
                <a:effectLst/>
                <a:latin typeface="Arial" charset="0"/>
                <a:cs typeface="+mn-cs"/>
              </a:rPr>
              <a:t> </a:t>
            </a:r>
            <a:r>
              <a:rPr lang="en-US" sz="3200" b="1" dirty="0" err="1">
                <a:effectLst/>
                <a:latin typeface="Arial" charset="0"/>
                <a:cs typeface="+mn-cs"/>
              </a:rPr>
              <a:t>неспецифические</a:t>
            </a:r>
            <a:r>
              <a:rPr lang="en-US" sz="3200" b="1" dirty="0">
                <a:effectLst/>
                <a:latin typeface="Arial" charset="0"/>
                <a:cs typeface="+mn-cs"/>
              </a:rPr>
              <a:t> </a:t>
            </a:r>
            <a:r>
              <a:rPr lang="en-US" sz="3200" b="1" dirty="0" err="1">
                <a:effectLst/>
                <a:latin typeface="Arial" charset="0"/>
                <a:cs typeface="+mn-cs"/>
              </a:rPr>
              <a:t>заболевание</a:t>
            </a:r>
            <a:r>
              <a:rPr lang="en-US" sz="3200" b="1" dirty="0">
                <a:effectLst/>
                <a:latin typeface="Arial" charset="0"/>
                <a:cs typeface="+mn-cs"/>
              </a:rPr>
              <a:t> </a:t>
            </a:r>
            <a:r>
              <a:rPr lang="en-US" sz="3200" b="1" dirty="0" err="1">
                <a:effectLst/>
                <a:latin typeface="Arial" charset="0"/>
                <a:cs typeface="+mn-cs"/>
              </a:rPr>
              <a:t>яичка</a:t>
            </a:r>
            <a:r>
              <a:rPr lang="en-US" sz="3200" dirty="0">
                <a:effectLst>
                  <a:outerShdw blurRad="38100" dist="38100" dir="2700000" algn="tl">
                    <a:srgbClr val="C0C0C0"/>
                  </a:outerShdw>
                </a:effectLst>
                <a:latin typeface="Arial" charset="0"/>
                <a:cs typeface="+mn-cs"/>
              </a:rPr>
              <a:t> </a:t>
            </a:r>
            <a:endParaRPr lang="ru-RU" sz="3200" dirty="0">
              <a:effectLst>
                <a:outerShdw blurRad="38100" dist="38100" dir="2700000" algn="tl">
                  <a:srgbClr val="C0C0C0"/>
                </a:outerShdw>
              </a:effectLst>
              <a:latin typeface="Arial" charset="0"/>
              <a:cs typeface="+mn-cs"/>
            </a:endParaRPr>
          </a:p>
        </p:txBody>
      </p:sp>
      <p:pic>
        <p:nvPicPr>
          <p:cNvPr id="46084" name="Picture 4" descr="ВАрикоцеле_лозовидно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0" y="3429000"/>
            <a:ext cx="2378075" cy="2500313"/>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306931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Содержимое 2"/>
          <p:cNvSpPr>
            <a:spLocks noGrp="1"/>
          </p:cNvSpPr>
          <p:nvPr>
            <p:ph idx="4294967295"/>
          </p:nvPr>
        </p:nvSpPr>
        <p:spPr>
          <a:xfrm>
            <a:off x="1116013" y="1916113"/>
            <a:ext cx="5761037" cy="3529012"/>
          </a:xfrm>
        </p:spPr>
        <p:txBody>
          <a:bodyPr/>
          <a:lstStyle/>
          <a:p>
            <a:pPr eaLnBrk="1" hangingPunct="1">
              <a:buFont typeface="Wingdings" pitchFamily="2" charset="2"/>
              <a:buNone/>
            </a:pPr>
            <a:r>
              <a:rPr lang="en-US" altLang="ru-RU" sz="1600" smtClean="0">
                <a:latin typeface="Arial" pitchFamily="34" charset="0"/>
              </a:rPr>
              <a:t>А. Инфекционные заболевания:</a:t>
            </a:r>
            <a:endParaRPr lang="ru-RU" altLang="ru-RU" sz="1600" smtClean="0">
              <a:latin typeface="Arial" pitchFamily="34" charset="0"/>
            </a:endParaRPr>
          </a:p>
          <a:p>
            <a:pPr eaLnBrk="1" hangingPunct="1">
              <a:buFont typeface="Wingdings" pitchFamily="2" charset="2"/>
              <a:buNone/>
            </a:pPr>
            <a:r>
              <a:rPr lang="en-US" altLang="ru-RU" sz="1600" smtClean="0">
                <a:latin typeface="Arial" pitchFamily="34" charset="0"/>
              </a:rPr>
              <a:t> 1. Орхиты специфического и неспецифического генеза.</a:t>
            </a:r>
            <a:endParaRPr lang="ru-RU" altLang="ru-RU" sz="1600" smtClean="0">
              <a:latin typeface="Arial" pitchFamily="34" charset="0"/>
            </a:endParaRPr>
          </a:p>
          <a:p>
            <a:pPr eaLnBrk="1" hangingPunct="1">
              <a:buFont typeface="Wingdings" pitchFamily="2" charset="2"/>
              <a:buNone/>
            </a:pPr>
            <a:r>
              <a:rPr lang="en-US" altLang="ru-RU" sz="1600" smtClean="0">
                <a:latin typeface="Arial" pitchFamily="34" charset="0"/>
              </a:rPr>
              <a:t> 2. Эпидидимиты специфического и неспецифического генеза.</a:t>
            </a:r>
            <a:endParaRPr lang="ru-RU" altLang="ru-RU" sz="1600" smtClean="0">
              <a:latin typeface="Arial" pitchFamily="34" charset="0"/>
            </a:endParaRPr>
          </a:p>
          <a:p>
            <a:pPr eaLnBrk="1" hangingPunct="1">
              <a:buFont typeface="Wingdings" pitchFamily="2" charset="2"/>
              <a:buNone/>
            </a:pPr>
            <a:r>
              <a:rPr lang="en-US" altLang="ru-RU" sz="1600" smtClean="0">
                <a:latin typeface="Arial" pitchFamily="34" charset="0"/>
              </a:rPr>
              <a:t> 3. Орхоэпидидимиты.</a:t>
            </a:r>
            <a:endParaRPr lang="ru-RU" altLang="ru-RU" sz="1600" smtClean="0">
              <a:latin typeface="Arial" pitchFamily="34" charset="0"/>
            </a:endParaRPr>
          </a:p>
          <a:p>
            <a:pPr eaLnBrk="1" hangingPunct="1">
              <a:buFont typeface="Wingdings" pitchFamily="2" charset="2"/>
              <a:buNone/>
            </a:pPr>
            <a:r>
              <a:rPr lang="en-US" altLang="ru-RU" sz="1600" smtClean="0">
                <a:latin typeface="Arial" pitchFamily="34" charset="0"/>
              </a:rPr>
              <a:t> 4. Воспалительные заболевания мошонки.</a:t>
            </a:r>
            <a:endParaRPr lang="ru-RU" altLang="ru-RU" sz="1600" smtClean="0">
              <a:latin typeface="Arial" pitchFamily="34" charset="0"/>
            </a:endParaRPr>
          </a:p>
          <a:p>
            <a:pPr eaLnBrk="1" hangingPunct="1">
              <a:buFont typeface="Wingdings" pitchFamily="2" charset="2"/>
              <a:buNone/>
            </a:pPr>
            <a:r>
              <a:rPr lang="en-US" altLang="ru-RU" sz="1600" smtClean="0">
                <a:latin typeface="Arial" pitchFamily="34" charset="0"/>
              </a:rPr>
              <a:t> Б. Неинфекционные заболевания:</a:t>
            </a:r>
            <a:endParaRPr lang="ru-RU" altLang="ru-RU" sz="1600" smtClean="0">
              <a:latin typeface="Arial" pitchFamily="34" charset="0"/>
            </a:endParaRPr>
          </a:p>
          <a:p>
            <a:pPr eaLnBrk="1" hangingPunct="1">
              <a:buFont typeface="Wingdings" pitchFamily="2" charset="2"/>
              <a:buNone/>
            </a:pPr>
            <a:r>
              <a:rPr lang="en-US" altLang="ru-RU" sz="1600" smtClean="0">
                <a:latin typeface="Arial" pitchFamily="34" charset="0"/>
              </a:rPr>
              <a:t> 1. Перекрут яичка.</a:t>
            </a:r>
            <a:endParaRPr lang="ru-RU" altLang="ru-RU" sz="1600" smtClean="0">
              <a:latin typeface="Arial" pitchFamily="34" charset="0"/>
            </a:endParaRPr>
          </a:p>
          <a:p>
            <a:pPr eaLnBrk="1" hangingPunct="1">
              <a:buFont typeface="Wingdings" pitchFamily="2" charset="2"/>
              <a:buNone/>
            </a:pPr>
            <a:r>
              <a:rPr lang="en-US" altLang="ru-RU" sz="1600" smtClean="0">
                <a:latin typeface="Arial" pitchFamily="34" charset="0"/>
              </a:rPr>
              <a:t> 2. Острые поражения гидатид.</a:t>
            </a:r>
            <a:endParaRPr lang="ru-RU" altLang="ru-RU" sz="1600" smtClean="0">
              <a:latin typeface="Arial" pitchFamily="34" charset="0"/>
            </a:endParaRPr>
          </a:p>
          <a:p>
            <a:pPr eaLnBrk="1" hangingPunct="1">
              <a:buFont typeface="Wingdings" pitchFamily="2" charset="2"/>
              <a:buNone/>
            </a:pPr>
            <a:r>
              <a:rPr lang="en-US" altLang="ru-RU" sz="1600" smtClean="0">
                <a:latin typeface="Arial" pitchFamily="34" charset="0"/>
              </a:rPr>
              <a:t> 3. Травматические поражения органов мошонки.</a:t>
            </a:r>
            <a:endParaRPr lang="ru-RU" altLang="ru-RU" sz="1600" smtClean="0">
              <a:latin typeface="Arial" pitchFamily="34" charset="0"/>
            </a:endParaRPr>
          </a:p>
          <a:p>
            <a:pPr eaLnBrk="1" hangingPunct="1">
              <a:buFont typeface="Wingdings" pitchFamily="2" charset="2"/>
              <a:buNone/>
            </a:pPr>
            <a:r>
              <a:rPr lang="en-US" altLang="ru-RU" sz="1600" smtClean="0">
                <a:latin typeface="Arial" pitchFamily="34" charset="0"/>
              </a:rPr>
              <a:t> 4. Идиопатический инфаркт яичка.</a:t>
            </a:r>
            <a:endParaRPr lang="ru-RU" altLang="ru-RU" sz="1600" smtClean="0">
              <a:latin typeface="Arial" pitchFamily="34" charset="0"/>
            </a:endParaRPr>
          </a:p>
          <a:p>
            <a:pPr eaLnBrk="1" hangingPunct="1"/>
            <a:endParaRPr lang="ru-RU" altLang="ru-RU" sz="1600" smtClean="0">
              <a:latin typeface="Arial" pitchFamily="34" charset="0"/>
            </a:endParaRPr>
          </a:p>
        </p:txBody>
      </p:sp>
      <p:sp>
        <p:nvSpPr>
          <p:cNvPr id="82947" name="Rectangle 3"/>
          <p:cNvSpPr>
            <a:spLocks noChangeArrowheads="1"/>
          </p:cNvSpPr>
          <p:nvPr/>
        </p:nvSpPr>
        <p:spPr bwMode="auto">
          <a:xfrm>
            <a:off x="2484438" y="592138"/>
            <a:ext cx="3530600" cy="584200"/>
          </a:xfrm>
          <a:prstGeom prst="rect">
            <a:avLst/>
          </a:prstGeom>
          <a:noFill/>
          <a:ln w="9525" algn="ctr">
            <a:noFill/>
            <a:miter lim="800000"/>
            <a:headEnd/>
            <a:tailEnd/>
          </a:ln>
          <a:effectLst/>
        </p:spPr>
        <p:txBody>
          <a:bodyPr wrap="none">
            <a:spAutoFit/>
          </a:bodyPr>
          <a:lstStyle/>
          <a:p>
            <a:pPr marL="342900" indent="-342900">
              <a:lnSpc>
                <a:spcPct val="100000"/>
              </a:lnSpc>
              <a:buClr>
                <a:schemeClr val="accent2"/>
              </a:buClr>
              <a:defRPr/>
            </a:pPr>
            <a:r>
              <a:rPr lang="en-US" sz="3200" b="1" dirty="0" err="1">
                <a:effectLst/>
                <a:latin typeface="Arial" charset="0"/>
                <a:cs typeface="+mn-cs"/>
              </a:rPr>
              <a:t>Классификация</a:t>
            </a:r>
            <a:r>
              <a:rPr lang="ru-RU" sz="3200" b="1" dirty="0">
                <a:effectLst>
                  <a:outerShdw blurRad="38100" dist="38100" dir="2700000" algn="tl">
                    <a:srgbClr val="C0C0C0"/>
                  </a:outerShdw>
                </a:effectLst>
                <a:latin typeface="Arial" charset="0"/>
                <a:cs typeface="+mn-cs"/>
              </a:rPr>
              <a:t> </a:t>
            </a:r>
          </a:p>
        </p:txBody>
      </p:sp>
    </p:spTree>
    <p:extLst>
      <p:ext uri="{BB962C8B-B14F-4D97-AF65-F5344CB8AC3E}">
        <p14:creationId xmlns:p14="http://schemas.microsoft.com/office/powerpoint/2010/main" val="31471242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Содержимое 2"/>
          <p:cNvSpPr>
            <a:spLocks noGrp="1"/>
          </p:cNvSpPr>
          <p:nvPr>
            <p:ph idx="4294967295"/>
          </p:nvPr>
        </p:nvSpPr>
        <p:spPr>
          <a:xfrm>
            <a:off x="250825" y="1557338"/>
            <a:ext cx="5689600" cy="4535487"/>
          </a:xfrm>
        </p:spPr>
        <p:txBody>
          <a:bodyPr/>
          <a:lstStyle/>
          <a:p>
            <a:pPr eaLnBrk="1" hangingPunct="1">
              <a:buFont typeface="Wingdings" pitchFamily="2" charset="2"/>
              <a:buNone/>
            </a:pPr>
            <a:r>
              <a:rPr lang="ru-RU" altLang="ru-RU" sz="2100" b="1" smtClean="0"/>
              <a:t>    </a:t>
            </a:r>
          </a:p>
          <a:p>
            <a:pPr eaLnBrk="1" hangingPunct="1"/>
            <a:r>
              <a:rPr lang="en-US" altLang="ru-RU" sz="1800" smtClean="0"/>
              <a:t>Является также осложнением врожденных урологических заболеваний, при которых возможен рефлюкс мочи в семявыносящие протоки.</a:t>
            </a:r>
            <a:endParaRPr lang="ru-RU" altLang="ru-RU" sz="1800" smtClean="0"/>
          </a:p>
          <a:p>
            <a:pPr eaLnBrk="1" hangingPunct="1">
              <a:buFont typeface="Wingdings" pitchFamily="2" charset="2"/>
              <a:buNone/>
            </a:pPr>
            <a:r>
              <a:rPr lang="en-US" altLang="ru-RU" sz="1800" smtClean="0"/>
              <a:t> </a:t>
            </a:r>
            <a:endParaRPr lang="ru-RU" altLang="ru-RU" sz="1800" smtClean="0"/>
          </a:p>
          <a:p>
            <a:pPr eaLnBrk="1" hangingPunct="1"/>
            <a:r>
              <a:rPr lang="en-US" altLang="ru-RU" sz="1800" smtClean="0"/>
              <a:t>Проникновение инфекции в яичко без поражения придатка может происходить лимфогенным путем, в результате метастазирования при гнойных процессах.</a:t>
            </a:r>
            <a:endParaRPr lang="ru-RU" altLang="ru-RU" sz="1800" smtClean="0"/>
          </a:p>
          <a:p>
            <a:pPr eaLnBrk="1" hangingPunct="1">
              <a:buFont typeface="Wingdings" pitchFamily="2" charset="2"/>
              <a:buNone/>
            </a:pPr>
            <a:r>
              <a:rPr lang="en-US" altLang="ru-RU" sz="1800" smtClean="0"/>
              <a:t> </a:t>
            </a:r>
            <a:endParaRPr lang="ru-RU" altLang="ru-RU" sz="1800" smtClean="0"/>
          </a:p>
          <a:p>
            <a:pPr eaLnBrk="1" hangingPunct="1"/>
            <a:r>
              <a:rPr lang="en-US" altLang="ru-RU" sz="1800" smtClean="0"/>
              <a:t>Всего же возможны четыре пути проникновения инфекции в придаток: гематогенный, лимфогенный, секреторный и каникулярный (восходящий).</a:t>
            </a:r>
            <a:endParaRPr lang="ru-RU" altLang="ru-RU" sz="1800" smtClean="0"/>
          </a:p>
          <a:p>
            <a:pPr eaLnBrk="1" hangingPunct="1"/>
            <a:endParaRPr lang="ru-RU" altLang="ru-RU" sz="1800" smtClean="0"/>
          </a:p>
        </p:txBody>
      </p:sp>
      <p:sp>
        <p:nvSpPr>
          <p:cNvPr id="2" name="Прямоугольник 1"/>
          <p:cNvSpPr/>
          <p:nvPr/>
        </p:nvSpPr>
        <p:spPr>
          <a:xfrm>
            <a:off x="2627313" y="620713"/>
            <a:ext cx="3832225" cy="485775"/>
          </a:xfrm>
          <a:prstGeom prst="rect">
            <a:avLst/>
          </a:prstGeom>
        </p:spPr>
        <p:txBody>
          <a:bodyPr wrap="none">
            <a:spAutoFit/>
          </a:bodyPr>
          <a:lstStyle/>
          <a:p>
            <a:pPr>
              <a:defRPr/>
            </a:pPr>
            <a:r>
              <a:rPr lang="en-US" altLang="ru-RU" sz="3200" b="1" dirty="0" err="1">
                <a:latin typeface="Arial" charset="0"/>
                <a:cs typeface="Arial" charset="0"/>
              </a:rPr>
              <a:t>Орхоэпидидимит</a:t>
            </a:r>
            <a:r>
              <a:rPr lang="en-US" altLang="ru-RU" sz="3200" b="1" dirty="0">
                <a:latin typeface="Arial" charset="0"/>
                <a:cs typeface="Arial" charset="0"/>
              </a:rPr>
              <a:t> </a:t>
            </a:r>
            <a:endParaRPr lang="ru-RU" sz="3200" dirty="0">
              <a:latin typeface="Arial" charset="0"/>
              <a:cs typeface="Arial" charset="0"/>
            </a:endParaRPr>
          </a:p>
        </p:txBody>
      </p:sp>
    </p:spTree>
    <p:extLst>
      <p:ext uri="{BB962C8B-B14F-4D97-AF65-F5344CB8AC3E}">
        <p14:creationId xmlns:p14="http://schemas.microsoft.com/office/powerpoint/2010/main" val="137761401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Содержимое 2"/>
          <p:cNvSpPr>
            <a:spLocks noGrp="1"/>
          </p:cNvSpPr>
          <p:nvPr>
            <p:ph idx="4294967295"/>
          </p:nvPr>
        </p:nvSpPr>
        <p:spPr>
          <a:xfrm>
            <a:off x="323850" y="1628775"/>
            <a:ext cx="5543550" cy="4467225"/>
          </a:xfrm>
        </p:spPr>
        <p:txBody>
          <a:bodyPr/>
          <a:lstStyle/>
          <a:p>
            <a:pPr eaLnBrk="1" hangingPunct="1"/>
            <a:r>
              <a:rPr lang="en-US" altLang="ru-RU" sz="2100" smtClean="0"/>
              <a:t>Неспецифические и специфические (туберкулезные, гонорейные, трихомонадные).</a:t>
            </a:r>
            <a:endParaRPr lang="ru-RU" altLang="ru-RU" sz="2100" smtClean="0"/>
          </a:p>
          <a:p>
            <a:pPr eaLnBrk="1" hangingPunct="1"/>
            <a:r>
              <a:rPr lang="en-US" altLang="ru-RU" sz="2100" smtClean="0"/>
              <a:t>Инфекционные (бактериальные, вирусные, микоплазменные, хламидиозные).</a:t>
            </a:r>
            <a:endParaRPr lang="ru-RU" altLang="ru-RU" sz="2100" smtClean="0"/>
          </a:p>
          <a:p>
            <a:pPr eaLnBrk="1" hangingPunct="1"/>
            <a:r>
              <a:rPr lang="en-US" altLang="ru-RU" sz="2100" smtClean="0"/>
              <a:t>Некротически-инфекционные (при перекруте и некрозе яичка).</a:t>
            </a:r>
            <a:endParaRPr lang="ru-RU" altLang="ru-RU" sz="2100" smtClean="0"/>
          </a:p>
          <a:p>
            <a:pPr eaLnBrk="1" hangingPunct="1"/>
            <a:r>
              <a:rPr lang="en-US" altLang="ru-RU" sz="2100" smtClean="0"/>
              <a:t>Гранулематозныс (вызванные семенной гранулемой).</a:t>
            </a:r>
            <a:endParaRPr lang="ru-RU" altLang="ru-RU" sz="2100" smtClean="0"/>
          </a:p>
          <a:p>
            <a:pPr eaLnBrk="1" hangingPunct="1"/>
            <a:r>
              <a:rPr lang="en-US" altLang="ru-RU" sz="2100" smtClean="0"/>
              <a:t>Травматические.</a:t>
            </a:r>
            <a:endParaRPr lang="ru-RU" altLang="ru-RU" sz="2100" smtClean="0"/>
          </a:p>
          <a:p>
            <a:pPr eaLnBrk="1" hangingPunct="1"/>
            <a:r>
              <a:rPr lang="en-US" altLang="ru-RU" sz="2100" smtClean="0"/>
              <a:t>Застойные, или конгестивные.</a:t>
            </a:r>
            <a:endParaRPr lang="ru-RU" altLang="ru-RU" sz="2100" smtClean="0"/>
          </a:p>
          <a:p>
            <a:pPr eaLnBrk="1" hangingPunct="1"/>
            <a:endParaRPr lang="ru-RU" altLang="ru-RU" sz="2100" smtClean="0"/>
          </a:p>
        </p:txBody>
      </p:sp>
      <p:sp>
        <p:nvSpPr>
          <p:cNvPr id="49155" name="Прямоугольник 1"/>
          <p:cNvSpPr>
            <a:spLocks noChangeArrowheads="1"/>
          </p:cNvSpPr>
          <p:nvPr/>
        </p:nvSpPr>
        <p:spPr bwMode="auto">
          <a:xfrm>
            <a:off x="468313" y="493713"/>
            <a:ext cx="77978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lr>
                <a:schemeClr val="accent2"/>
              </a:buClr>
              <a:buChar char="o"/>
              <a:defRPr sz="3000">
                <a:solidFill>
                  <a:schemeClr val="tx1"/>
                </a:solidFill>
                <a:latin typeface="Verdana" pitchFamily="34" charset="0"/>
                <a:cs typeface="Arial" pitchFamily="34" charset="0"/>
              </a:defRPr>
            </a:lvl1pPr>
            <a:lvl2pPr marL="742950" indent="-285750" eaLnBrk="0" hangingPunct="0">
              <a:buClr>
                <a:schemeClr val="accent2"/>
              </a:buClr>
              <a:buChar char="n"/>
              <a:defRPr sz="2600">
                <a:solidFill>
                  <a:schemeClr val="tx1"/>
                </a:solidFill>
                <a:latin typeface="Verdana" pitchFamily="34" charset="0"/>
                <a:cs typeface="Arial" pitchFamily="34" charset="0"/>
              </a:defRPr>
            </a:lvl2pPr>
            <a:lvl3pPr marL="1143000" indent="-228600" eaLnBrk="0" hangingPunct="0">
              <a:buClr>
                <a:schemeClr val="accent2"/>
              </a:buClr>
              <a:buChar char="o"/>
              <a:defRPr sz="2300">
                <a:solidFill>
                  <a:schemeClr val="tx1"/>
                </a:solidFill>
                <a:latin typeface="Verdana" pitchFamily="34" charset="0"/>
                <a:cs typeface="Arial" pitchFamily="34" charset="0"/>
              </a:defRPr>
            </a:lvl3pPr>
            <a:lvl4pPr marL="1600200" indent="-228600" eaLnBrk="0" hangingPunct="0">
              <a:buClr>
                <a:schemeClr val="accent2"/>
              </a:buClr>
              <a:buChar char="n"/>
              <a:defRPr sz="2000">
                <a:solidFill>
                  <a:schemeClr val="tx1"/>
                </a:solidFill>
                <a:latin typeface="Verdana" pitchFamily="34" charset="0"/>
                <a:cs typeface="Arial" pitchFamily="34" charset="0"/>
              </a:defRPr>
            </a:lvl4pPr>
            <a:lvl5pPr marL="2057400" indent="-228600" eaLnBrk="0" hangingPunct="0">
              <a:spcBef>
                <a:spcPct val="25000"/>
              </a:spcBef>
              <a:buClr>
                <a:schemeClr val="accent2"/>
              </a:buClr>
              <a:buChar char="§"/>
              <a:defRPr sz="2000">
                <a:solidFill>
                  <a:schemeClr val="tx1"/>
                </a:solidFill>
                <a:latin typeface="Verdana" pitchFamily="34" charset="0"/>
                <a:cs typeface="Arial" pitchFamily="34"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pitchFamily="34"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pitchFamily="34"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pitchFamily="34"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pitchFamily="34" charset="0"/>
              </a:defRPr>
            </a:lvl9pPr>
          </a:lstStyle>
          <a:p>
            <a:pPr eaLnBrk="1" hangingPunct="1">
              <a:buClr>
                <a:schemeClr val="hlink"/>
              </a:buClr>
              <a:buFont typeface="Wingdings" pitchFamily="2" charset="2"/>
              <a:buNone/>
            </a:pPr>
            <a:r>
              <a:rPr lang="en-US" altLang="ru-RU" sz="3200" b="1">
                <a:effectLst/>
                <a:latin typeface="Arial" pitchFamily="34" charset="0"/>
              </a:rPr>
              <a:t>Классификация орхиэпидидимитов</a:t>
            </a:r>
            <a:endParaRPr lang="ru-RU" altLang="ru-RU" sz="3200" b="1">
              <a:effectLst/>
              <a:latin typeface="Arial" pitchFamily="34" charset="0"/>
            </a:endParaRPr>
          </a:p>
        </p:txBody>
      </p:sp>
      <p:pic>
        <p:nvPicPr>
          <p:cNvPr id="4915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1863" y="2565400"/>
            <a:ext cx="2743200" cy="278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150464503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
          <p:cNvSpPr>
            <a:spLocks noChangeArrowheads="1"/>
          </p:cNvSpPr>
          <p:nvPr/>
        </p:nvSpPr>
        <p:spPr bwMode="auto">
          <a:xfrm>
            <a:off x="3500438" y="1000125"/>
            <a:ext cx="2230437"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buClr>
                <a:schemeClr val="accent2"/>
              </a:buClr>
              <a:buChar char="o"/>
              <a:defRPr sz="3000">
                <a:solidFill>
                  <a:schemeClr val="tx1"/>
                </a:solidFill>
                <a:latin typeface="Verdana" pitchFamily="34" charset="0"/>
                <a:cs typeface="Arial" pitchFamily="34" charset="0"/>
              </a:defRPr>
            </a:lvl1pPr>
            <a:lvl2pPr marL="742950" indent="-285750" eaLnBrk="0" hangingPunct="0">
              <a:buClr>
                <a:schemeClr val="accent2"/>
              </a:buClr>
              <a:buChar char="n"/>
              <a:defRPr sz="2600">
                <a:solidFill>
                  <a:schemeClr val="tx1"/>
                </a:solidFill>
                <a:latin typeface="Verdana" pitchFamily="34" charset="0"/>
                <a:cs typeface="Arial" pitchFamily="34" charset="0"/>
              </a:defRPr>
            </a:lvl2pPr>
            <a:lvl3pPr marL="1143000" indent="-228600" eaLnBrk="0" hangingPunct="0">
              <a:buClr>
                <a:schemeClr val="accent2"/>
              </a:buClr>
              <a:buChar char="o"/>
              <a:defRPr sz="2300">
                <a:solidFill>
                  <a:schemeClr val="tx1"/>
                </a:solidFill>
                <a:latin typeface="Verdana" pitchFamily="34" charset="0"/>
                <a:cs typeface="Arial" pitchFamily="34" charset="0"/>
              </a:defRPr>
            </a:lvl3pPr>
            <a:lvl4pPr marL="1600200" indent="-228600" eaLnBrk="0" hangingPunct="0">
              <a:buClr>
                <a:schemeClr val="accent2"/>
              </a:buClr>
              <a:buChar char="n"/>
              <a:defRPr sz="2000">
                <a:solidFill>
                  <a:schemeClr val="tx1"/>
                </a:solidFill>
                <a:latin typeface="Verdana" pitchFamily="34" charset="0"/>
                <a:cs typeface="Arial" pitchFamily="34" charset="0"/>
              </a:defRPr>
            </a:lvl4pPr>
            <a:lvl5pPr marL="2057400" indent="-228600" eaLnBrk="0" hangingPunct="0">
              <a:spcBef>
                <a:spcPct val="25000"/>
              </a:spcBef>
              <a:buClr>
                <a:schemeClr val="accent2"/>
              </a:buClr>
              <a:buChar char="§"/>
              <a:defRPr sz="2000">
                <a:solidFill>
                  <a:schemeClr val="tx1"/>
                </a:solidFill>
                <a:latin typeface="Verdana" pitchFamily="34" charset="0"/>
                <a:cs typeface="Arial" pitchFamily="34"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pitchFamily="34"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pitchFamily="34"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pitchFamily="34"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pitchFamily="34" charset="0"/>
              </a:defRPr>
            </a:lvl9pPr>
          </a:lstStyle>
          <a:p>
            <a:pPr>
              <a:buClr>
                <a:schemeClr val="hlink"/>
              </a:buClr>
              <a:buFont typeface="Wingdings" pitchFamily="2" charset="2"/>
              <a:buNone/>
            </a:pPr>
            <a:r>
              <a:rPr lang="ru-RU" altLang="ru-RU" sz="3200" b="1">
                <a:solidFill>
                  <a:srgbClr val="000000"/>
                </a:solidFill>
                <a:effectLst/>
                <a:latin typeface="Times New Roman" pitchFamily="18" charset="0"/>
                <a:cs typeface="Calibri" pitchFamily="34" charset="0"/>
              </a:rPr>
              <a:t>УРЕТРИТ </a:t>
            </a:r>
            <a:endParaRPr lang="ru-RU" altLang="ru-RU" sz="3200" i="1">
              <a:solidFill>
                <a:srgbClr val="000000"/>
              </a:solidFill>
              <a:effectLst/>
              <a:latin typeface="Times New Roman" pitchFamily="18" charset="0"/>
              <a:cs typeface="Calibri" pitchFamily="34" charset="0"/>
            </a:endParaRPr>
          </a:p>
        </p:txBody>
      </p:sp>
      <p:sp>
        <p:nvSpPr>
          <p:cNvPr id="50179" name="Прямоугольник 2"/>
          <p:cNvSpPr>
            <a:spLocks noChangeArrowheads="1"/>
          </p:cNvSpPr>
          <p:nvPr/>
        </p:nvSpPr>
        <p:spPr bwMode="auto">
          <a:xfrm>
            <a:off x="571500" y="1857375"/>
            <a:ext cx="3429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chemeClr val="accent2"/>
              </a:buClr>
              <a:buChar char="o"/>
              <a:defRPr sz="3000">
                <a:solidFill>
                  <a:schemeClr val="tx1"/>
                </a:solidFill>
                <a:latin typeface="Verdana" pitchFamily="34" charset="0"/>
                <a:cs typeface="Arial" pitchFamily="34" charset="0"/>
              </a:defRPr>
            </a:lvl1pPr>
            <a:lvl2pPr marL="742950" indent="-285750" eaLnBrk="0" hangingPunct="0">
              <a:buClr>
                <a:schemeClr val="accent2"/>
              </a:buClr>
              <a:buChar char="n"/>
              <a:defRPr sz="2600">
                <a:solidFill>
                  <a:schemeClr val="tx1"/>
                </a:solidFill>
                <a:latin typeface="Verdana" pitchFamily="34" charset="0"/>
                <a:cs typeface="Arial" pitchFamily="34" charset="0"/>
              </a:defRPr>
            </a:lvl2pPr>
            <a:lvl3pPr marL="1143000" indent="-228600" eaLnBrk="0" hangingPunct="0">
              <a:buClr>
                <a:schemeClr val="accent2"/>
              </a:buClr>
              <a:buChar char="o"/>
              <a:defRPr sz="2300">
                <a:solidFill>
                  <a:schemeClr val="tx1"/>
                </a:solidFill>
                <a:latin typeface="Verdana" pitchFamily="34" charset="0"/>
                <a:cs typeface="Arial" pitchFamily="34" charset="0"/>
              </a:defRPr>
            </a:lvl3pPr>
            <a:lvl4pPr marL="1600200" indent="-228600" eaLnBrk="0" hangingPunct="0">
              <a:buClr>
                <a:schemeClr val="accent2"/>
              </a:buClr>
              <a:buChar char="n"/>
              <a:defRPr sz="2000">
                <a:solidFill>
                  <a:schemeClr val="tx1"/>
                </a:solidFill>
                <a:latin typeface="Verdana" pitchFamily="34" charset="0"/>
                <a:cs typeface="Arial" pitchFamily="34" charset="0"/>
              </a:defRPr>
            </a:lvl4pPr>
            <a:lvl5pPr marL="2057400" indent="-228600" eaLnBrk="0" hangingPunct="0">
              <a:spcBef>
                <a:spcPct val="25000"/>
              </a:spcBef>
              <a:buClr>
                <a:schemeClr val="accent2"/>
              </a:buClr>
              <a:buChar char="§"/>
              <a:defRPr sz="2000">
                <a:solidFill>
                  <a:schemeClr val="tx1"/>
                </a:solidFill>
                <a:latin typeface="Verdana" pitchFamily="34" charset="0"/>
                <a:cs typeface="Arial" pitchFamily="34"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pitchFamily="34"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pitchFamily="34"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pitchFamily="34"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pitchFamily="34" charset="0"/>
              </a:defRPr>
            </a:lvl9pPr>
          </a:lstStyle>
          <a:p>
            <a:pPr>
              <a:lnSpc>
                <a:spcPct val="100000"/>
              </a:lnSpc>
              <a:spcBef>
                <a:spcPct val="0"/>
              </a:spcBef>
              <a:buClrTx/>
              <a:buFont typeface="Wingdings" pitchFamily="2" charset="2"/>
              <a:buNone/>
            </a:pPr>
            <a:r>
              <a:rPr lang="ru-RU" altLang="ru-RU" sz="2000" b="1">
                <a:solidFill>
                  <a:srgbClr val="000000"/>
                </a:solidFill>
                <a:effectLst/>
                <a:latin typeface="Times New Roman" pitchFamily="18" charset="0"/>
                <a:cs typeface="Calibri" pitchFamily="34" charset="0"/>
              </a:rPr>
              <a:t>Уретрит </a:t>
            </a:r>
            <a:r>
              <a:rPr lang="ru-RU" altLang="ru-RU" sz="2000">
                <a:solidFill>
                  <a:srgbClr val="000000"/>
                </a:solidFill>
                <a:effectLst/>
                <a:latin typeface="Times New Roman" pitchFamily="18" charset="0"/>
                <a:cs typeface="Calibri" pitchFamily="34" charset="0"/>
              </a:rPr>
              <a:t>- воспаление мочеиспускательного канала. </a:t>
            </a:r>
            <a:endParaRPr lang="ru-RU" altLang="ru-RU" sz="2000">
              <a:solidFill>
                <a:srgbClr val="000000"/>
              </a:solidFill>
              <a:effectLst/>
              <a:latin typeface="Arial" pitchFamily="34" charset="0"/>
            </a:endParaRPr>
          </a:p>
        </p:txBody>
      </p:sp>
      <p:pic>
        <p:nvPicPr>
          <p:cNvPr id="50180" name="Picture 7" descr="мужуретра"/>
          <p:cNvPicPr>
            <a:picLocks noChangeAspect="1" noChangeArrowheads="1"/>
          </p:cNvPicPr>
          <p:nvPr/>
        </p:nvPicPr>
        <p:blipFill>
          <a:blip r:embed="rId2">
            <a:lum bright="-12000" contrast="36000"/>
            <a:extLst>
              <a:ext uri="{28A0092B-C50C-407E-A947-70E740481C1C}">
                <a14:useLocalDpi xmlns:a14="http://schemas.microsoft.com/office/drawing/2010/main" val="0"/>
              </a:ext>
            </a:extLst>
          </a:blip>
          <a:srcRect/>
          <a:stretch>
            <a:fillRect/>
          </a:stretch>
        </p:blipFill>
        <p:spPr bwMode="auto">
          <a:xfrm>
            <a:off x="5500688" y="1550988"/>
            <a:ext cx="3571875" cy="45212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3" descr="женcкая уретра"/>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375" y="3214688"/>
            <a:ext cx="3500438" cy="262096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057836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42938" y="1668463"/>
            <a:ext cx="8215312" cy="4770437"/>
          </a:xfrm>
          <a:prstGeom prst="rect">
            <a:avLst/>
          </a:prstGeom>
        </p:spPr>
        <p:txBody>
          <a:bodyPr>
            <a:spAutoFit/>
          </a:bodyPr>
          <a:lstStyle/>
          <a:p>
            <a:pPr>
              <a:defRPr/>
            </a:pPr>
            <a:r>
              <a:rPr lang="ru-RU" sz="2000" dirty="0">
                <a:effectLst/>
                <a:latin typeface="Arial" charset="0"/>
                <a:cs typeface="Arial" charset="0"/>
              </a:rPr>
              <a:t>Различают неспецифические и специфические (гонококковые) уретриты. Гонококковый уретрит вызывается микроорганизмами </a:t>
            </a:r>
            <a:r>
              <a:rPr lang="ru-RU" sz="2000" dirty="0" err="1">
                <a:effectLst/>
                <a:latin typeface="Arial" charset="0"/>
                <a:cs typeface="Arial" charset="0"/>
              </a:rPr>
              <a:t>Neisseria</a:t>
            </a:r>
            <a:r>
              <a:rPr lang="ru-RU" sz="2000" dirty="0">
                <a:effectLst/>
                <a:latin typeface="Arial" charset="0"/>
                <a:cs typeface="Arial" charset="0"/>
              </a:rPr>
              <a:t> </a:t>
            </a:r>
            <a:r>
              <a:rPr lang="ru-RU" sz="2000" dirty="0" err="1">
                <a:effectLst/>
                <a:latin typeface="Arial" charset="0"/>
                <a:cs typeface="Arial" charset="0"/>
              </a:rPr>
              <a:t>gonorrhoeae</a:t>
            </a:r>
            <a:r>
              <a:rPr lang="ru-RU" sz="2000" dirty="0">
                <a:effectLst/>
                <a:latin typeface="Arial" charset="0"/>
                <a:cs typeface="Arial" charset="0"/>
              </a:rPr>
              <a:t> (грамотрицательными внутриклеточными диплококками). </a:t>
            </a:r>
          </a:p>
          <a:p>
            <a:pPr>
              <a:defRPr/>
            </a:pPr>
            <a:r>
              <a:rPr lang="ru-RU" sz="2000" dirty="0">
                <a:effectLst/>
                <a:latin typeface="Arial" charset="0"/>
                <a:cs typeface="Arial" charset="0"/>
              </a:rPr>
              <a:t>Уретрит может быть первичным и вторичным. </a:t>
            </a:r>
          </a:p>
          <a:p>
            <a:pPr>
              <a:defRPr/>
            </a:pPr>
            <a:r>
              <a:rPr lang="ru-RU" sz="2000" dirty="0">
                <a:effectLst/>
                <a:latin typeface="Arial" charset="0"/>
                <a:cs typeface="Arial" charset="0"/>
              </a:rPr>
              <a:t>В зависимости от этиологического фактора различают: </a:t>
            </a:r>
          </a:p>
          <a:p>
            <a:pPr>
              <a:defRPr/>
            </a:pPr>
            <a:r>
              <a:rPr lang="ru-RU" sz="2000" dirty="0">
                <a:effectLst/>
                <a:latin typeface="Arial" charset="0"/>
                <a:cs typeface="Arial" charset="0"/>
              </a:rPr>
              <a:t>Инфекционные уретриты: </a:t>
            </a:r>
          </a:p>
          <a:p>
            <a:pPr marL="342900" indent="-342900">
              <a:buFont typeface="Wingdings" pitchFamily="2" charset="2"/>
              <a:buChar char="q"/>
              <a:defRPr/>
            </a:pPr>
            <a:r>
              <a:rPr lang="ru-RU" sz="2000" dirty="0">
                <a:effectLst/>
                <a:latin typeface="Arial" charset="0"/>
                <a:cs typeface="Arial" charset="0"/>
              </a:rPr>
              <a:t> бактериальные; </a:t>
            </a:r>
          </a:p>
          <a:p>
            <a:pPr marL="342900" indent="-342900">
              <a:buFont typeface="Wingdings" pitchFamily="2" charset="2"/>
              <a:buChar char="q"/>
              <a:defRPr/>
            </a:pPr>
            <a:r>
              <a:rPr lang="ru-RU" sz="2000" dirty="0">
                <a:effectLst/>
                <a:latin typeface="Arial" charset="0"/>
                <a:cs typeface="Arial" charset="0"/>
              </a:rPr>
              <a:t> </a:t>
            </a:r>
            <a:r>
              <a:rPr lang="ru-RU" sz="2000" dirty="0" err="1">
                <a:effectLst/>
                <a:latin typeface="Arial" charset="0"/>
                <a:cs typeface="Arial" charset="0"/>
              </a:rPr>
              <a:t>трихомонадные</a:t>
            </a:r>
            <a:r>
              <a:rPr lang="ru-RU" sz="2000" dirty="0">
                <a:effectLst/>
                <a:latin typeface="Arial" charset="0"/>
                <a:cs typeface="Arial" charset="0"/>
              </a:rPr>
              <a:t> (или вызванные другими простейшими); </a:t>
            </a:r>
          </a:p>
          <a:p>
            <a:pPr marL="342900" indent="-342900">
              <a:buFont typeface="Wingdings" pitchFamily="2" charset="2"/>
              <a:buChar char="q"/>
              <a:defRPr/>
            </a:pPr>
            <a:r>
              <a:rPr lang="ru-RU" sz="2000" dirty="0">
                <a:effectLst/>
                <a:latin typeface="Arial" charset="0"/>
                <a:cs typeface="Arial" charset="0"/>
              </a:rPr>
              <a:t> вирусные; </a:t>
            </a:r>
          </a:p>
          <a:p>
            <a:pPr marL="342900" indent="-342900">
              <a:buFont typeface="Wingdings" pitchFamily="2" charset="2"/>
              <a:buChar char="q"/>
              <a:defRPr/>
            </a:pPr>
            <a:r>
              <a:rPr lang="ru-RU" sz="2000" dirty="0">
                <a:effectLst/>
                <a:latin typeface="Arial" charset="0"/>
                <a:cs typeface="Arial" charset="0"/>
              </a:rPr>
              <a:t> </a:t>
            </a:r>
            <a:r>
              <a:rPr lang="ru-RU" sz="2000" dirty="0" err="1">
                <a:effectLst/>
                <a:latin typeface="Arial" charset="0"/>
                <a:cs typeface="Arial" charset="0"/>
              </a:rPr>
              <a:t>кандидозные</a:t>
            </a:r>
            <a:r>
              <a:rPr lang="ru-RU" sz="2000" dirty="0">
                <a:effectLst/>
                <a:latin typeface="Arial" charset="0"/>
                <a:cs typeface="Arial" charset="0"/>
              </a:rPr>
              <a:t> (или вызванные другими грибами); </a:t>
            </a:r>
          </a:p>
          <a:p>
            <a:pPr marL="342900" indent="-342900">
              <a:buFont typeface="Wingdings" pitchFamily="2" charset="2"/>
              <a:buChar char="q"/>
              <a:defRPr/>
            </a:pPr>
            <a:r>
              <a:rPr lang="ru-RU" sz="2000" dirty="0">
                <a:effectLst/>
                <a:latin typeface="Arial" charset="0"/>
                <a:cs typeface="Arial" charset="0"/>
              </a:rPr>
              <a:t> </a:t>
            </a:r>
            <a:r>
              <a:rPr lang="ru-RU" sz="2000" dirty="0" err="1">
                <a:effectLst/>
                <a:latin typeface="Arial" charset="0"/>
                <a:cs typeface="Arial" charset="0"/>
              </a:rPr>
              <a:t>микоплазменные</a:t>
            </a:r>
            <a:r>
              <a:rPr lang="ru-RU" sz="2000" dirty="0">
                <a:effectLst/>
                <a:latin typeface="Arial" charset="0"/>
                <a:cs typeface="Arial" charset="0"/>
              </a:rPr>
              <a:t>; </a:t>
            </a:r>
          </a:p>
          <a:p>
            <a:pPr marL="342900" indent="-342900">
              <a:buFont typeface="Wingdings" pitchFamily="2" charset="2"/>
              <a:buChar char="q"/>
              <a:defRPr/>
            </a:pPr>
            <a:r>
              <a:rPr lang="ru-RU" sz="2000" dirty="0">
                <a:effectLst/>
                <a:latin typeface="Arial" charset="0"/>
                <a:cs typeface="Arial" charset="0"/>
              </a:rPr>
              <a:t> </a:t>
            </a:r>
            <a:r>
              <a:rPr lang="ru-RU" sz="2000" dirty="0" err="1">
                <a:effectLst/>
                <a:latin typeface="Arial" charset="0"/>
                <a:cs typeface="Arial" charset="0"/>
              </a:rPr>
              <a:t>хламидийные</a:t>
            </a:r>
            <a:r>
              <a:rPr lang="ru-RU" sz="2000" dirty="0">
                <a:effectLst/>
                <a:latin typeface="Arial" charset="0"/>
                <a:cs typeface="Arial" charset="0"/>
              </a:rPr>
              <a:t>. </a:t>
            </a:r>
          </a:p>
          <a:p>
            <a:pPr marL="342900" indent="-342900">
              <a:buFont typeface="Wingdings" pitchFamily="2" charset="2"/>
              <a:buChar char="q"/>
              <a:defRPr/>
            </a:pPr>
            <a:r>
              <a:rPr lang="ru-RU" sz="2000" dirty="0" err="1">
                <a:effectLst/>
                <a:latin typeface="Arial" charset="0"/>
                <a:cs typeface="Arial" charset="0"/>
              </a:rPr>
              <a:t>еинфекционные</a:t>
            </a:r>
            <a:r>
              <a:rPr lang="ru-RU" sz="2000" dirty="0">
                <a:effectLst/>
                <a:latin typeface="Arial" charset="0"/>
                <a:cs typeface="Arial" charset="0"/>
              </a:rPr>
              <a:t> уретриты: </a:t>
            </a:r>
          </a:p>
          <a:p>
            <a:pPr marL="342900" indent="-342900">
              <a:buFont typeface="Wingdings" pitchFamily="2" charset="2"/>
              <a:buChar char="q"/>
              <a:defRPr/>
            </a:pPr>
            <a:r>
              <a:rPr lang="ru-RU" sz="2000" dirty="0">
                <a:effectLst/>
                <a:latin typeface="Arial" charset="0"/>
                <a:cs typeface="Arial" charset="0"/>
              </a:rPr>
              <a:t> аллергические; </a:t>
            </a:r>
          </a:p>
          <a:p>
            <a:pPr marL="342900" indent="-342900">
              <a:buFont typeface="Wingdings" pitchFamily="2" charset="2"/>
              <a:buChar char="q"/>
              <a:defRPr/>
            </a:pPr>
            <a:r>
              <a:rPr lang="ru-RU" sz="2000" dirty="0">
                <a:effectLst/>
                <a:latin typeface="Arial" charset="0"/>
                <a:cs typeface="Arial" charset="0"/>
              </a:rPr>
              <a:t> химические. </a:t>
            </a:r>
          </a:p>
        </p:txBody>
      </p:sp>
      <p:sp>
        <p:nvSpPr>
          <p:cNvPr id="51203" name="Прямоугольник 2"/>
          <p:cNvSpPr>
            <a:spLocks noChangeArrowheads="1"/>
          </p:cNvSpPr>
          <p:nvPr/>
        </p:nvSpPr>
        <p:spPr bwMode="auto">
          <a:xfrm>
            <a:off x="3273425" y="652463"/>
            <a:ext cx="3309938"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lr>
                <a:schemeClr val="accent2"/>
              </a:buClr>
              <a:buChar char="o"/>
              <a:defRPr sz="3000">
                <a:solidFill>
                  <a:schemeClr val="tx1"/>
                </a:solidFill>
                <a:latin typeface="Verdana" pitchFamily="34" charset="0"/>
                <a:cs typeface="Arial" pitchFamily="34" charset="0"/>
              </a:defRPr>
            </a:lvl1pPr>
            <a:lvl2pPr marL="742950" indent="-285750" eaLnBrk="0" hangingPunct="0">
              <a:buClr>
                <a:schemeClr val="accent2"/>
              </a:buClr>
              <a:buChar char="n"/>
              <a:defRPr sz="2600">
                <a:solidFill>
                  <a:schemeClr val="tx1"/>
                </a:solidFill>
                <a:latin typeface="Verdana" pitchFamily="34" charset="0"/>
                <a:cs typeface="Arial" pitchFamily="34" charset="0"/>
              </a:defRPr>
            </a:lvl2pPr>
            <a:lvl3pPr marL="1143000" indent="-228600" eaLnBrk="0" hangingPunct="0">
              <a:buClr>
                <a:schemeClr val="accent2"/>
              </a:buClr>
              <a:buChar char="o"/>
              <a:defRPr sz="2300">
                <a:solidFill>
                  <a:schemeClr val="tx1"/>
                </a:solidFill>
                <a:latin typeface="Verdana" pitchFamily="34" charset="0"/>
                <a:cs typeface="Arial" pitchFamily="34" charset="0"/>
              </a:defRPr>
            </a:lvl3pPr>
            <a:lvl4pPr marL="1600200" indent="-228600" eaLnBrk="0" hangingPunct="0">
              <a:buClr>
                <a:schemeClr val="accent2"/>
              </a:buClr>
              <a:buChar char="n"/>
              <a:defRPr sz="2000">
                <a:solidFill>
                  <a:schemeClr val="tx1"/>
                </a:solidFill>
                <a:latin typeface="Verdana" pitchFamily="34" charset="0"/>
                <a:cs typeface="Arial" pitchFamily="34" charset="0"/>
              </a:defRPr>
            </a:lvl4pPr>
            <a:lvl5pPr marL="2057400" indent="-228600" eaLnBrk="0" hangingPunct="0">
              <a:spcBef>
                <a:spcPct val="25000"/>
              </a:spcBef>
              <a:buClr>
                <a:schemeClr val="accent2"/>
              </a:buClr>
              <a:buChar char="§"/>
              <a:defRPr sz="2000">
                <a:solidFill>
                  <a:schemeClr val="tx1"/>
                </a:solidFill>
                <a:latin typeface="Verdana" pitchFamily="34" charset="0"/>
                <a:cs typeface="Arial" pitchFamily="34"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pitchFamily="34"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pitchFamily="34"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pitchFamily="34"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pitchFamily="34" charset="0"/>
              </a:defRPr>
            </a:lvl9pPr>
          </a:lstStyle>
          <a:p>
            <a:pPr eaLnBrk="1" hangingPunct="1">
              <a:buClr>
                <a:schemeClr val="hlink"/>
              </a:buClr>
              <a:buFont typeface="Wingdings" pitchFamily="2" charset="2"/>
              <a:buNone/>
            </a:pPr>
            <a:r>
              <a:rPr lang="ru-RU" altLang="ru-RU" sz="3200">
                <a:solidFill>
                  <a:srgbClr val="000000"/>
                </a:solidFill>
                <a:effectLst/>
                <a:latin typeface="Arial" pitchFamily="34" charset="0"/>
              </a:rPr>
              <a:t>Классификация</a:t>
            </a:r>
            <a:endParaRPr lang="ru-RU" altLang="ru-RU" sz="3200">
              <a:effectLst/>
              <a:latin typeface="Arial" pitchFamily="34" charset="0"/>
            </a:endParaRPr>
          </a:p>
        </p:txBody>
      </p:sp>
    </p:spTree>
    <p:extLst>
      <p:ext uri="{BB962C8B-B14F-4D97-AF65-F5344CB8AC3E}">
        <p14:creationId xmlns:p14="http://schemas.microsoft.com/office/powerpoint/2010/main" val="41036974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2"/>
          <p:cNvSpPr txBox="1">
            <a:spLocks noChangeArrowheads="1"/>
          </p:cNvSpPr>
          <p:nvPr/>
        </p:nvSpPr>
        <p:spPr bwMode="auto">
          <a:xfrm>
            <a:off x="228600" y="1524000"/>
            <a:ext cx="4724400" cy="3139321"/>
          </a:xfrm>
          <a:prstGeom prst="rect">
            <a:avLst/>
          </a:prstGeom>
          <a:noFill/>
          <a:ln w="9525">
            <a:noFill/>
            <a:miter lim="800000"/>
            <a:headEnd/>
            <a:tailEnd/>
          </a:ln>
        </p:spPr>
        <p:txBody>
          <a:bodyPr>
            <a:spAutoFit/>
          </a:bodyPr>
          <a:lstStyle/>
          <a:p>
            <a:r>
              <a:rPr lang="ru-RU" dirty="0">
                <a:latin typeface="Arial" panose="020B0604020202020204" pitchFamily="34" charset="0"/>
                <a:cs typeface="Arial" panose="020B0604020202020204" pitchFamily="34" charset="0"/>
              </a:rPr>
              <a:t>Неудобство, дискомфорт, тяжесть, тупая, непрерывно нарастающая боль в поясничной области (острая, нестерпимая)</a:t>
            </a:r>
          </a:p>
          <a:p>
            <a:endParaRPr lang="ru-RU" dirty="0">
              <a:latin typeface="Arial" panose="020B0604020202020204" pitchFamily="34" charset="0"/>
              <a:cs typeface="Arial" panose="020B0604020202020204" pitchFamily="34" charset="0"/>
            </a:endParaRPr>
          </a:p>
          <a:p>
            <a:r>
              <a:rPr lang="ru-RU" dirty="0">
                <a:latin typeface="Arial" panose="020B0604020202020204" pitchFamily="34" charset="0"/>
                <a:cs typeface="Arial" panose="020B0604020202020204" pitchFamily="34" charset="0"/>
              </a:rPr>
              <a:t>Почечная колика – одно из самых сильных болевых ощущений, которое человек испытывает в жизни, </a:t>
            </a:r>
            <a:r>
              <a:rPr lang="ru-RU" b="1" u="sng" dirty="0">
                <a:solidFill>
                  <a:srgbClr val="C00000"/>
                </a:solidFill>
                <a:latin typeface="Arial" panose="020B0604020202020204" pitchFamily="34" charset="0"/>
                <a:cs typeface="Arial" panose="020B0604020202020204" pitchFamily="34" charset="0"/>
              </a:rPr>
              <a:t>никогда не теряя сознание от боли</a:t>
            </a:r>
          </a:p>
          <a:p>
            <a:endParaRPr lang="ru-RU" dirty="0">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p:txBody>
      </p:sp>
      <p:sp>
        <p:nvSpPr>
          <p:cNvPr id="4" name="Заголовок 1"/>
          <p:cNvSpPr txBox="1">
            <a:spLocks/>
          </p:cNvSpPr>
          <p:nvPr/>
        </p:nvSpPr>
        <p:spPr>
          <a:xfrm>
            <a:off x="838200" y="293688"/>
            <a:ext cx="7620000" cy="563562"/>
          </a:xfrm>
          <a:prstGeom prst="rect">
            <a:avLst/>
          </a:prstGeom>
        </p:spPr>
        <p:txBody>
          <a:bodyPr/>
          <a:lstStyle/>
          <a:p>
            <a:pPr algn="ctr" eaLnBrk="0" hangingPunct="0">
              <a:defRPr/>
            </a:pPr>
            <a:r>
              <a:rPr lang="ru-RU" sz="2800" b="1" kern="0" dirty="0">
                <a:solidFill>
                  <a:srgbClr val="C00000"/>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Клиническая картина почечной колики</a:t>
            </a:r>
          </a:p>
        </p:txBody>
      </p:sp>
      <p:pic>
        <p:nvPicPr>
          <p:cNvPr id="39940" name="Picture 4"/>
          <p:cNvPicPr>
            <a:picLocks noChangeAspect="1" noChangeArrowheads="1"/>
          </p:cNvPicPr>
          <p:nvPr/>
        </p:nvPicPr>
        <p:blipFill>
          <a:blip r:embed="rId2"/>
          <a:srcRect/>
          <a:stretch>
            <a:fillRect/>
          </a:stretch>
        </p:blipFill>
        <p:spPr bwMode="auto">
          <a:xfrm>
            <a:off x="5181600" y="1524000"/>
            <a:ext cx="3276600" cy="4248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
          <p:cNvSpPr>
            <a:spLocks noChangeArrowheads="1"/>
          </p:cNvSpPr>
          <p:nvPr/>
        </p:nvSpPr>
        <p:spPr bwMode="auto">
          <a:xfrm>
            <a:off x="250825" y="3181350"/>
            <a:ext cx="4789488"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marL="342900" indent="-342900" eaLnBrk="0" hangingPunct="0">
              <a:buClr>
                <a:schemeClr val="accent2"/>
              </a:buClr>
              <a:buChar char="o"/>
              <a:defRPr sz="3000">
                <a:solidFill>
                  <a:schemeClr val="tx1"/>
                </a:solidFill>
                <a:latin typeface="Verdana" pitchFamily="34" charset="0"/>
                <a:cs typeface="Arial" pitchFamily="34" charset="0"/>
              </a:defRPr>
            </a:lvl1pPr>
            <a:lvl2pPr marL="742950" indent="-285750" eaLnBrk="0" hangingPunct="0">
              <a:buClr>
                <a:schemeClr val="accent2"/>
              </a:buClr>
              <a:buChar char="n"/>
              <a:defRPr sz="2600">
                <a:solidFill>
                  <a:schemeClr val="tx1"/>
                </a:solidFill>
                <a:latin typeface="Verdana" pitchFamily="34" charset="0"/>
                <a:cs typeface="Arial" pitchFamily="34" charset="0"/>
              </a:defRPr>
            </a:lvl2pPr>
            <a:lvl3pPr marL="1143000" indent="-228600" eaLnBrk="0" hangingPunct="0">
              <a:buClr>
                <a:schemeClr val="accent2"/>
              </a:buClr>
              <a:buChar char="o"/>
              <a:defRPr sz="2300">
                <a:solidFill>
                  <a:schemeClr val="tx1"/>
                </a:solidFill>
                <a:latin typeface="Verdana" pitchFamily="34" charset="0"/>
                <a:cs typeface="Arial" pitchFamily="34" charset="0"/>
              </a:defRPr>
            </a:lvl3pPr>
            <a:lvl4pPr marL="1600200" indent="-228600" eaLnBrk="0" hangingPunct="0">
              <a:buClr>
                <a:schemeClr val="accent2"/>
              </a:buClr>
              <a:buChar char="n"/>
              <a:defRPr sz="2000">
                <a:solidFill>
                  <a:schemeClr val="tx1"/>
                </a:solidFill>
                <a:latin typeface="Verdana" pitchFamily="34" charset="0"/>
                <a:cs typeface="Arial" pitchFamily="34" charset="0"/>
              </a:defRPr>
            </a:lvl4pPr>
            <a:lvl5pPr marL="2057400" indent="-228600" eaLnBrk="0" hangingPunct="0">
              <a:spcBef>
                <a:spcPct val="25000"/>
              </a:spcBef>
              <a:buClr>
                <a:schemeClr val="accent2"/>
              </a:buClr>
              <a:buChar char="§"/>
              <a:defRPr sz="2000">
                <a:solidFill>
                  <a:schemeClr val="tx1"/>
                </a:solidFill>
                <a:latin typeface="Verdana" pitchFamily="34" charset="0"/>
                <a:cs typeface="Arial" pitchFamily="34"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pitchFamily="34"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pitchFamily="34"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pitchFamily="34"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pitchFamily="34" charset="0"/>
              </a:defRPr>
            </a:lvl9pPr>
          </a:lstStyle>
          <a:p>
            <a:pPr>
              <a:buClr>
                <a:schemeClr val="hlink"/>
              </a:buClr>
              <a:buFont typeface="Wingdings" pitchFamily="2" charset="2"/>
              <a:buChar char="q"/>
            </a:pPr>
            <a:r>
              <a:rPr lang="ru-RU" altLang="ru-RU" sz="2000">
                <a:solidFill>
                  <a:srgbClr val="000000"/>
                </a:solidFill>
                <a:effectLst/>
                <a:latin typeface="Arial" pitchFamily="34" charset="0"/>
                <a:cs typeface="Calibri" pitchFamily="34" charset="0"/>
              </a:rPr>
              <a:t>Простатит;</a:t>
            </a:r>
          </a:p>
          <a:p>
            <a:pPr>
              <a:buClr>
                <a:schemeClr val="hlink"/>
              </a:buClr>
              <a:buFont typeface="Wingdings" pitchFamily="2" charset="2"/>
              <a:buChar char="q"/>
            </a:pPr>
            <a:r>
              <a:rPr lang="ru-RU" altLang="ru-RU" sz="2000">
                <a:solidFill>
                  <a:srgbClr val="000000"/>
                </a:solidFill>
                <a:effectLst/>
                <a:latin typeface="Arial" pitchFamily="34" charset="0"/>
                <a:cs typeface="Calibri" pitchFamily="34" charset="0"/>
              </a:rPr>
              <a:t> Орхоэпидидимит; </a:t>
            </a:r>
          </a:p>
          <a:p>
            <a:pPr>
              <a:buClr>
                <a:schemeClr val="hlink"/>
              </a:buClr>
              <a:buFont typeface="Wingdings" pitchFamily="2" charset="2"/>
              <a:buChar char="q"/>
            </a:pPr>
            <a:r>
              <a:rPr lang="ru-RU" altLang="ru-RU" sz="2000">
                <a:solidFill>
                  <a:srgbClr val="000000"/>
                </a:solidFill>
                <a:effectLst/>
                <a:latin typeface="Arial" pitchFamily="34" charset="0"/>
                <a:cs typeface="Calibri" pitchFamily="34" charset="0"/>
              </a:rPr>
              <a:t> Цистит; </a:t>
            </a:r>
          </a:p>
          <a:p>
            <a:pPr>
              <a:buClr>
                <a:schemeClr val="hlink"/>
              </a:buClr>
              <a:buFont typeface="Wingdings" pitchFamily="2" charset="2"/>
              <a:buChar char="q"/>
            </a:pPr>
            <a:r>
              <a:rPr lang="ru-RU" altLang="ru-RU" sz="2000">
                <a:solidFill>
                  <a:srgbClr val="000000"/>
                </a:solidFill>
                <a:effectLst/>
                <a:latin typeface="Arial" pitchFamily="34" charset="0"/>
                <a:cs typeface="Calibri" pitchFamily="34" charset="0"/>
              </a:rPr>
              <a:t> Стриктура уретры. </a:t>
            </a:r>
            <a:endParaRPr lang="ru-RU" altLang="ru-RU" sz="2000" i="1">
              <a:solidFill>
                <a:srgbClr val="000000"/>
              </a:solidFill>
              <a:effectLst/>
              <a:latin typeface="Arial" pitchFamily="34" charset="0"/>
              <a:cs typeface="Calibri" pitchFamily="34" charset="0"/>
            </a:endParaRPr>
          </a:p>
        </p:txBody>
      </p:sp>
      <p:pic>
        <p:nvPicPr>
          <p:cNvPr id="52227" name="Picture 7" descr="мужуретра"/>
          <p:cNvPicPr>
            <a:picLocks noChangeAspect="1" noChangeArrowheads="1"/>
          </p:cNvPicPr>
          <p:nvPr/>
        </p:nvPicPr>
        <p:blipFill>
          <a:blip r:embed="rId2">
            <a:lum bright="-12000" contrast="36000"/>
            <a:extLst>
              <a:ext uri="{28A0092B-C50C-407E-A947-70E740481C1C}">
                <a14:useLocalDpi xmlns:a14="http://schemas.microsoft.com/office/drawing/2010/main" val="0"/>
              </a:ext>
            </a:extLst>
          </a:blip>
          <a:srcRect/>
          <a:stretch>
            <a:fillRect/>
          </a:stretch>
        </p:blipFill>
        <p:spPr bwMode="auto">
          <a:xfrm>
            <a:off x="5500688" y="1550988"/>
            <a:ext cx="3571875" cy="45212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2268538" y="422275"/>
            <a:ext cx="5230812" cy="485775"/>
          </a:xfrm>
          <a:prstGeom prst="rect">
            <a:avLst/>
          </a:prstGeom>
        </p:spPr>
        <p:txBody>
          <a:bodyPr wrap="none">
            <a:spAutoFit/>
          </a:bodyPr>
          <a:lstStyle/>
          <a:p>
            <a:pPr>
              <a:defRPr/>
            </a:pPr>
            <a:r>
              <a:rPr lang="ru-RU" altLang="ru-RU" sz="3200" b="1" dirty="0">
                <a:solidFill>
                  <a:srgbClr val="000000"/>
                </a:solidFill>
                <a:effectLst/>
                <a:latin typeface="Arial" charset="0"/>
                <a:cs typeface="Calibri" pitchFamily="34" charset="0"/>
              </a:rPr>
              <a:t>Осложнениями уретрита</a:t>
            </a:r>
            <a:endParaRPr lang="ru-RU" sz="3200" b="1" dirty="0">
              <a:latin typeface="Arial" charset="0"/>
              <a:cs typeface="Arial" charset="0"/>
            </a:endParaRPr>
          </a:p>
        </p:txBody>
      </p:sp>
    </p:spTree>
    <p:extLst>
      <p:ext uri="{BB962C8B-B14F-4D97-AF65-F5344CB8AC3E}">
        <p14:creationId xmlns:p14="http://schemas.microsoft.com/office/powerpoint/2010/main" val="110826653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3"/>
          <p:cNvSpPr>
            <a:spLocks noGrp="1" noChangeArrowheads="1"/>
          </p:cNvSpPr>
          <p:nvPr>
            <p:ph type="body" idx="1"/>
          </p:nvPr>
        </p:nvSpPr>
        <p:spPr/>
        <p:txBody>
          <a:bodyPr/>
          <a:lstStyle/>
          <a:p>
            <a:pPr>
              <a:buFontTx/>
              <a:buNone/>
              <a:defRPr/>
            </a:pPr>
            <a:r>
              <a:rPr lang="ru-RU" sz="4400" dirty="0" smtClean="0">
                <a:solidFill>
                  <a:srgbClr val="FF0000"/>
                </a:solidFill>
              </a:rPr>
              <a:t>   </a:t>
            </a:r>
            <a:r>
              <a:rPr lang="ru-RU" b="1" dirty="0" smtClean="0">
                <a:solidFill>
                  <a:srgbClr val="C00000"/>
                </a:solidFill>
                <a:effectLst>
                  <a:outerShdw blurRad="38100" dist="38100" dir="2700000" algn="tl">
                    <a:srgbClr val="000000">
                      <a:alpha val="43137"/>
                    </a:srgbClr>
                  </a:outerShdw>
                </a:effectLst>
              </a:rPr>
              <a:t>Приапизм</a:t>
            </a:r>
            <a:r>
              <a:rPr lang="ru-RU" sz="4400" b="1" dirty="0" smtClean="0">
                <a:solidFill>
                  <a:srgbClr val="FF0000"/>
                </a:solidFill>
                <a:effectLst>
                  <a:outerShdw blurRad="38100" dist="38100" dir="2700000" algn="tl">
                    <a:srgbClr val="000000">
                      <a:alpha val="43137"/>
                    </a:srgbClr>
                  </a:outerShdw>
                </a:effectLst>
              </a:rPr>
              <a:t> </a:t>
            </a:r>
            <a:r>
              <a:rPr lang="ru-RU" dirty="0" smtClean="0"/>
              <a:t>– это длительная патологическая эрекция не связанная с сексуальной стимуляцией или продолжающаяся более 4 часов после полового возбуждения и не исчезающая после оргазма и эякуляции.</a:t>
            </a:r>
          </a:p>
        </p:txBody>
      </p:sp>
    </p:spTree>
    <p:extLst>
      <p:ext uri="{BB962C8B-B14F-4D97-AF65-F5344CB8AC3E}">
        <p14:creationId xmlns:p14="http://schemas.microsoft.com/office/powerpoint/2010/main" val="11089678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a:defRPr/>
            </a:pPr>
            <a:r>
              <a:rPr lang="ru-RU" sz="3200" b="1" dirty="0" smtClean="0">
                <a:solidFill>
                  <a:srgbClr val="C00000"/>
                </a:solidFill>
                <a:effectLst>
                  <a:outerShdw blurRad="38100" dist="38100" dir="2700000" algn="tl">
                    <a:srgbClr val="000000">
                      <a:alpha val="43137"/>
                    </a:srgbClr>
                  </a:outerShdw>
                </a:effectLst>
              </a:rPr>
              <a:t>Классификация </a:t>
            </a:r>
            <a:r>
              <a:rPr lang="ru-RU" sz="3200" b="1" dirty="0" err="1" smtClean="0">
                <a:solidFill>
                  <a:srgbClr val="C00000"/>
                </a:solidFill>
                <a:effectLst>
                  <a:outerShdw blurRad="38100" dist="38100" dir="2700000" algn="tl">
                    <a:srgbClr val="000000">
                      <a:alpha val="43137"/>
                    </a:srgbClr>
                  </a:outerShdw>
                </a:effectLst>
              </a:rPr>
              <a:t>приапизма</a:t>
            </a:r>
            <a:r>
              <a:rPr lang="ru-RU" sz="3200" b="1" dirty="0" smtClean="0">
                <a:solidFill>
                  <a:srgbClr val="C00000"/>
                </a:solidFill>
                <a:effectLst>
                  <a:outerShdw blurRad="38100" dist="38100" dir="2700000" algn="tl">
                    <a:srgbClr val="000000">
                      <a:alpha val="43137"/>
                    </a:srgbClr>
                  </a:outerShdw>
                </a:effectLst>
              </a:rPr>
              <a:t>:</a:t>
            </a:r>
          </a:p>
        </p:txBody>
      </p:sp>
      <p:sp>
        <p:nvSpPr>
          <p:cNvPr id="106499" name="Rectangle 3"/>
          <p:cNvSpPr>
            <a:spLocks noGrp="1" noChangeArrowheads="1"/>
          </p:cNvSpPr>
          <p:nvPr>
            <p:ph type="body" idx="1"/>
          </p:nvPr>
        </p:nvSpPr>
        <p:spPr>
          <a:xfrm>
            <a:off x="0" y="1600200"/>
            <a:ext cx="8964613" cy="4525963"/>
          </a:xfrm>
        </p:spPr>
        <p:txBody>
          <a:bodyPr/>
          <a:lstStyle/>
          <a:p>
            <a:pPr marL="609600" indent="-609600"/>
            <a:endParaRPr lang="ru-RU" altLang="ru-RU" smtClean="0"/>
          </a:p>
          <a:p>
            <a:pPr marL="609600" indent="-609600">
              <a:buFontTx/>
              <a:buAutoNum type="arabicPeriod"/>
            </a:pPr>
            <a:r>
              <a:rPr lang="ru-RU" altLang="ru-RU" sz="4000" smtClean="0"/>
              <a:t>Ишемический(вено-оклюзивный)</a:t>
            </a:r>
          </a:p>
          <a:p>
            <a:pPr marL="609600" indent="-609600">
              <a:buFontTx/>
              <a:buAutoNum type="arabicPeriod"/>
            </a:pPr>
            <a:r>
              <a:rPr lang="ru-RU" altLang="ru-RU" sz="4000" smtClean="0"/>
              <a:t>Неишемический(артериальный)</a:t>
            </a:r>
          </a:p>
          <a:p>
            <a:pPr marL="609600" indent="-609600">
              <a:buFontTx/>
              <a:buAutoNum type="arabicPeriod"/>
            </a:pPr>
            <a:r>
              <a:rPr lang="ru-RU" altLang="ru-RU" sz="4000" smtClean="0"/>
              <a:t>Рецидивирующий (интермитирующий</a:t>
            </a:r>
            <a:r>
              <a:rPr lang="ru-RU" altLang="ru-RU" sz="3600" smtClean="0"/>
              <a:t>)</a:t>
            </a:r>
          </a:p>
        </p:txBody>
      </p:sp>
    </p:spTree>
    <p:extLst>
      <p:ext uri="{BB962C8B-B14F-4D97-AF65-F5344CB8AC3E}">
        <p14:creationId xmlns:p14="http://schemas.microsoft.com/office/powerpoint/2010/main" val="22899512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normAutofit fontScale="90000"/>
          </a:bodyPr>
          <a:lstStyle/>
          <a:p>
            <a:pPr>
              <a:defRPr/>
            </a:pPr>
            <a:r>
              <a:rPr lang="ru-RU" sz="3600" b="1" dirty="0" smtClean="0">
                <a:solidFill>
                  <a:srgbClr val="C00000"/>
                </a:solidFill>
                <a:effectLst>
                  <a:outerShdw blurRad="38100" dist="38100" dir="2700000" algn="tl">
                    <a:srgbClr val="000000">
                      <a:alpha val="43137"/>
                    </a:srgbClr>
                  </a:outerShdw>
                </a:effectLst>
              </a:rPr>
              <a:t>Алгоритм обследования больных </a:t>
            </a:r>
            <a:r>
              <a:rPr lang="ru-RU" sz="3600" b="1" dirty="0" err="1" smtClean="0">
                <a:solidFill>
                  <a:srgbClr val="C00000"/>
                </a:solidFill>
                <a:effectLst>
                  <a:outerShdw blurRad="38100" dist="38100" dir="2700000" algn="tl">
                    <a:srgbClr val="000000">
                      <a:alpha val="43137"/>
                    </a:srgbClr>
                  </a:outerShdw>
                </a:effectLst>
              </a:rPr>
              <a:t>приапизмом</a:t>
            </a:r>
            <a:r>
              <a:rPr lang="ru-RU" sz="3600" b="1" dirty="0" smtClean="0">
                <a:solidFill>
                  <a:srgbClr val="C00000"/>
                </a:solidFill>
                <a:effectLst>
                  <a:outerShdw blurRad="38100" dist="38100" dir="2700000" algn="tl">
                    <a:srgbClr val="000000">
                      <a:alpha val="43137"/>
                    </a:srgbClr>
                  </a:outerShdw>
                </a:effectLst>
              </a:rPr>
              <a:t>:</a:t>
            </a:r>
          </a:p>
        </p:txBody>
      </p:sp>
      <p:sp>
        <p:nvSpPr>
          <p:cNvPr id="107523" name="Rectangle 3"/>
          <p:cNvSpPr>
            <a:spLocks noGrp="1" noChangeArrowheads="1"/>
          </p:cNvSpPr>
          <p:nvPr>
            <p:ph type="body" idx="1"/>
          </p:nvPr>
        </p:nvSpPr>
        <p:spPr/>
        <p:txBody>
          <a:bodyPr/>
          <a:lstStyle/>
          <a:p>
            <a:pPr>
              <a:buFontTx/>
              <a:buNone/>
            </a:pPr>
            <a:endParaRPr lang="ru-RU" altLang="ru-RU" smtClean="0"/>
          </a:p>
          <a:p>
            <a:r>
              <a:rPr lang="ru-RU" altLang="ru-RU" smtClean="0"/>
              <a:t>анамнез, </a:t>
            </a:r>
          </a:p>
          <a:p>
            <a:r>
              <a:rPr lang="ru-RU" altLang="ru-RU" smtClean="0"/>
              <a:t>общий статус, </a:t>
            </a:r>
          </a:p>
          <a:p>
            <a:r>
              <a:rPr lang="ru-RU" altLang="ru-RU" smtClean="0"/>
              <a:t>локальный статус, </a:t>
            </a:r>
          </a:p>
          <a:p>
            <a:r>
              <a:rPr lang="ru-RU" altLang="ru-RU" smtClean="0"/>
              <a:t>лабораторная диагностика,</a:t>
            </a:r>
          </a:p>
          <a:p>
            <a:r>
              <a:rPr lang="ru-RU" altLang="ru-RU" smtClean="0"/>
              <a:t>дополнительные методы обследования, </a:t>
            </a:r>
          </a:p>
          <a:p>
            <a:r>
              <a:rPr lang="ru-RU" altLang="ru-RU" smtClean="0"/>
              <a:t>консультации смежных специалистов.</a:t>
            </a:r>
          </a:p>
        </p:txBody>
      </p:sp>
    </p:spTree>
    <p:extLst>
      <p:ext uri="{BB962C8B-B14F-4D97-AF65-F5344CB8AC3E}">
        <p14:creationId xmlns:p14="http://schemas.microsoft.com/office/powerpoint/2010/main" val="4601208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sz="3200" b="1" dirty="0" smtClean="0">
                <a:solidFill>
                  <a:srgbClr val="C00000"/>
                </a:solidFill>
                <a:effectLst>
                  <a:outerShdw blurRad="38100" dist="38100" dir="2700000" algn="tl">
                    <a:srgbClr val="000000">
                      <a:alpha val="43137"/>
                    </a:srgbClr>
                  </a:outerShdw>
                </a:effectLst>
              </a:rPr>
              <a:t>Перелом полового члена</a:t>
            </a:r>
            <a:endParaRPr lang="ru-RU" sz="3200" b="1" dirty="0">
              <a:solidFill>
                <a:srgbClr val="C00000"/>
              </a:solidFill>
              <a:effectLst>
                <a:outerShdw blurRad="38100" dist="38100" dir="2700000" algn="tl">
                  <a:srgbClr val="000000">
                    <a:alpha val="43137"/>
                  </a:srgbClr>
                </a:outerShdw>
              </a:effectLst>
            </a:endParaRPr>
          </a:p>
        </p:txBody>
      </p:sp>
      <p:sp>
        <p:nvSpPr>
          <p:cNvPr id="62467" name="Объект 2"/>
          <p:cNvSpPr>
            <a:spLocks noGrp="1"/>
          </p:cNvSpPr>
          <p:nvPr>
            <p:ph idx="1"/>
          </p:nvPr>
        </p:nvSpPr>
        <p:spPr/>
        <p:txBody>
          <a:bodyPr/>
          <a:lstStyle/>
          <a:p>
            <a:endParaRPr lang="ru-RU" altLang="ru-RU" smtClean="0"/>
          </a:p>
        </p:txBody>
      </p:sp>
      <p:pic>
        <p:nvPicPr>
          <p:cNvPr id="6246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913" y="1905000"/>
            <a:ext cx="2605087"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46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3163" y="1905000"/>
            <a:ext cx="2668587"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47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1998663"/>
            <a:ext cx="1865313" cy="2497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2925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387600" y="115888"/>
            <a:ext cx="6000750" cy="576262"/>
          </a:xfrm>
        </p:spPr>
        <p:txBody>
          <a:bodyPr>
            <a:noAutofit/>
          </a:bodyPr>
          <a:lstStyle/>
          <a:p>
            <a:pPr eaLnBrk="1" hangingPunct="1">
              <a:defRPr/>
            </a:pPr>
            <a:r>
              <a:rPr lang="ru-RU" sz="2800" b="1" dirty="0" smtClean="0">
                <a:solidFill>
                  <a:srgbClr val="C00000"/>
                </a:solidFill>
                <a:effectLst>
                  <a:outerShdw blurRad="38100" dist="38100" dir="2700000" algn="tl">
                    <a:srgbClr val="C0C0C0"/>
                  </a:outerShdw>
                </a:effectLst>
                <a:cs typeface="Arial" pitchFamily="34" charset="0"/>
              </a:rPr>
              <a:t>Актуальность проблемы</a:t>
            </a:r>
          </a:p>
        </p:txBody>
      </p:sp>
      <p:sp>
        <p:nvSpPr>
          <p:cNvPr id="63491" name="Прямоугольник 4"/>
          <p:cNvSpPr>
            <a:spLocks noChangeArrowheads="1"/>
          </p:cNvSpPr>
          <p:nvPr/>
        </p:nvSpPr>
        <p:spPr bwMode="auto">
          <a:xfrm>
            <a:off x="4252913" y="1147763"/>
            <a:ext cx="44958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ru-RU" altLang="ru-RU" sz="1800">
                <a:cs typeface="Arial" charset="0"/>
              </a:rPr>
              <a:t>«</a:t>
            </a:r>
            <a:r>
              <a:rPr lang="ru-RU" altLang="ru-RU" sz="2000" b="1">
                <a:cs typeface="Arial" charset="0"/>
              </a:rPr>
              <a:t>Любое поражение уретрального уротелия и/или губчатого тела уретры, завершающееся образованием масштабного рубца, может привести к развитию сужения мочеиспускательного канала».  (М.И. Коган, 2010)</a:t>
            </a:r>
          </a:p>
          <a:p>
            <a:pPr eaLnBrk="1" hangingPunct="1">
              <a:spcBef>
                <a:spcPct val="0"/>
              </a:spcBef>
              <a:buFontTx/>
              <a:buNone/>
            </a:pPr>
            <a:endParaRPr lang="ru-RU" altLang="ru-RU" sz="2000" b="1">
              <a:cs typeface="Arial" charset="0"/>
            </a:endParaRPr>
          </a:p>
          <a:p>
            <a:pPr eaLnBrk="1" hangingPunct="1">
              <a:spcBef>
                <a:spcPct val="0"/>
              </a:spcBef>
              <a:buFontTx/>
              <a:buNone/>
            </a:pPr>
            <a:r>
              <a:rPr lang="ru-RU" altLang="ru-RU" sz="2000" b="1">
                <a:cs typeface="Arial" charset="0"/>
              </a:rPr>
              <a:t>«Частота встречаемости данной патологии в структуре заболеваний мочеполовой системы составляет 6%».</a:t>
            </a:r>
            <a:endParaRPr lang="en-US" altLang="ru-RU" sz="2000" b="1">
              <a:cs typeface="Arial" charset="0"/>
            </a:endParaRPr>
          </a:p>
          <a:p>
            <a:pPr eaLnBrk="1" hangingPunct="1">
              <a:spcBef>
                <a:spcPct val="0"/>
              </a:spcBef>
              <a:buFontTx/>
              <a:buNone/>
            </a:pPr>
            <a:r>
              <a:rPr lang="ru-RU" altLang="ru-RU" sz="2000" b="1">
                <a:cs typeface="Arial" charset="0"/>
              </a:rPr>
              <a:t>(</a:t>
            </a:r>
            <a:r>
              <a:rPr lang="en-US" altLang="ru-RU" sz="2000" b="1">
                <a:cs typeface="Arial" charset="0"/>
              </a:rPr>
              <a:t>Barbagli G.</a:t>
            </a:r>
            <a:r>
              <a:rPr lang="ru-RU" altLang="ru-RU" sz="2000" b="1">
                <a:cs typeface="Arial" charset="0"/>
              </a:rPr>
              <a:t>,</a:t>
            </a:r>
            <a:r>
              <a:rPr lang="en-US" altLang="ru-RU" sz="2000" b="1">
                <a:cs typeface="Arial" charset="0"/>
              </a:rPr>
              <a:t> 2003)</a:t>
            </a:r>
            <a:endParaRPr lang="ru-RU" altLang="ru-RU" sz="2000" b="1">
              <a:cs typeface="Arial" charset="0"/>
            </a:endParaRPr>
          </a:p>
        </p:txBody>
      </p:sp>
      <p:pic>
        <p:nvPicPr>
          <p:cNvPr id="634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3286125"/>
            <a:ext cx="3214687"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4" descr="Urogramm"/>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500063" y="928688"/>
            <a:ext cx="3241675" cy="2178050"/>
          </a:xfrm>
        </p:spPr>
      </p:pic>
    </p:spTree>
    <p:extLst>
      <p:ext uri="{BB962C8B-B14F-4D97-AF65-F5344CB8AC3E}">
        <p14:creationId xmlns:p14="http://schemas.microsoft.com/office/powerpoint/2010/main" val="632036332"/>
      </p:ext>
    </p:extLst>
  </p:cSld>
  <p:clrMapOvr>
    <a:masterClrMapping/>
  </p:clrMapOvr>
  <p:transition spd="slow"/>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Заголовок 1"/>
          <p:cNvSpPr>
            <a:spLocks noGrp="1"/>
          </p:cNvSpPr>
          <p:nvPr>
            <p:ph type="title"/>
          </p:nvPr>
        </p:nvSpPr>
        <p:spPr/>
        <p:txBody>
          <a:bodyPr/>
          <a:lstStyle/>
          <a:p>
            <a:r>
              <a:rPr lang="ru-RU" altLang="ru-RU" sz="2000" b="1" smtClean="0">
                <a:solidFill>
                  <a:srgbClr val="C00000"/>
                </a:solidFill>
                <a:cs typeface="Arial" charset="0"/>
              </a:rPr>
              <a:t>Диагностика </a:t>
            </a:r>
          </a:p>
        </p:txBody>
      </p:sp>
      <p:sp>
        <p:nvSpPr>
          <p:cNvPr id="64515" name="Содержимое 2"/>
          <p:cNvSpPr>
            <a:spLocks noGrp="1"/>
          </p:cNvSpPr>
          <p:nvPr>
            <p:ph idx="1"/>
          </p:nvPr>
        </p:nvSpPr>
        <p:spPr/>
        <p:txBody>
          <a:bodyPr/>
          <a:lstStyle/>
          <a:p>
            <a:r>
              <a:rPr lang="ru-RU" altLang="ru-RU" sz="1400" b="1" smtClean="0">
                <a:cs typeface="Arial" charset="0"/>
              </a:rPr>
              <a:t>Ретроградная уретрография</a:t>
            </a:r>
          </a:p>
          <a:p>
            <a:r>
              <a:rPr lang="ru-RU" altLang="ru-RU" sz="1400" b="1" smtClean="0">
                <a:cs typeface="Arial" charset="0"/>
              </a:rPr>
              <a:t>Антеградная (микционная ) цистоуретрография</a:t>
            </a:r>
          </a:p>
          <a:p>
            <a:r>
              <a:rPr lang="ru-RU" altLang="ru-RU" sz="1400" b="1" smtClean="0">
                <a:cs typeface="Arial" charset="0"/>
              </a:rPr>
              <a:t>Уретроскопия</a:t>
            </a:r>
          </a:p>
          <a:p>
            <a:r>
              <a:rPr lang="ru-RU" altLang="ru-RU" sz="1400" b="1" smtClean="0">
                <a:cs typeface="Arial" charset="0"/>
              </a:rPr>
              <a:t>Цистоуретроскопия</a:t>
            </a:r>
          </a:p>
          <a:p>
            <a:r>
              <a:rPr lang="ru-RU" altLang="ru-RU" sz="1400" b="1" smtClean="0">
                <a:cs typeface="Arial" charset="0"/>
              </a:rPr>
              <a:t>УЗИ уретры</a:t>
            </a:r>
          </a:p>
          <a:p>
            <a:r>
              <a:rPr lang="ru-RU" altLang="ru-RU" sz="1400" b="1" smtClean="0">
                <a:cs typeface="Arial" charset="0"/>
              </a:rPr>
              <a:t>ТРУЗИ</a:t>
            </a:r>
          </a:p>
          <a:p>
            <a:r>
              <a:rPr lang="ru-RU" altLang="ru-RU" sz="1400" b="1" smtClean="0">
                <a:cs typeface="Arial" charset="0"/>
              </a:rPr>
              <a:t>Бактериологическое исследование мочи и отделяемого из уретры</a:t>
            </a:r>
          </a:p>
        </p:txBody>
      </p:sp>
      <p:pic>
        <p:nvPicPr>
          <p:cNvPr id="64516" name="Picture 5"/>
          <p:cNvPicPr>
            <a:picLocks noChangeAspect="1" noChangeArrowheads="1"/>
          </p:cNvPicPr>
          <p:nvPr/>
        </p:nvPicPr>
        <p:blipFill>
          <a:blip r:embed="rId2">
            <a:extLst>
              <a:ext uri="{28A0092B-C50C-407E-A947-70E740481C1C}">
                <a14:useLocalDpi xmlns:a14="http://schemas.microsoft.com/office/drawing/2010/main" val="0"/>
              </a:ext>
            </a:extLst>
          </a:blip>
          <a:srcRect b="16833"/>
          <a:stretch>
            <a:fillRect/>
          </a:stretch>
        </p:blipFill>
        <p:spPr bwMode="auto">
          <a:xfrm>
            <a:off x="250825" y="260350"/>
            <a:ext cx="12319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886200"/>
            <a:ext cx="3249613" cy="243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927475"/>
            <a:ext cx="2743200" cy="234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948764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Заголовок 1"/>
          <p:cNvSpPr>
            <a:spLocks noGrp="1"/>
          </p:cNvSpPr>
          <p:nvPr>
            <p:ph type="title"/>
          </p:nvPr>
        </p:nvSpPr>
        <p:spPr>
          <a:xfrm>
            <a:off x="457200" y="274638"/>
            <a:ext cx="7239000" cy="868362"/>
          </a:xfrm>
          <a:solidFill>
            <a:schemeClr val="bg1"/>
          </a:solidFill>
        </p:spPr>
        <p:txBody>
          <a:bodyPr/>
          <a:lstStyle/>
          <a:p>
            <a:r>
              <a:rPr lang="ru-RU" altLang="ru-RU" sz="2000" b="1" smtClean="0">
                <a:solidFill>
                  <a:srgbClr val="C00000"/>
                </a:solidFill>
                <a:cs typeface="Arial" charset="0"/>
              </a:rPr>
              <a:t>Стентирование уретры</a:t>
            </a:r>
          </a:p>
        </p:txBody>
      </p:sp>
      <p:pic>
        <p:nvPicPr>
          <p:cNvPr id="655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097338"/>
            <a:ext cx="3276600" cy="253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295400"/>
            <a:ext cx="3460750"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5"/>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4572000" y="4267200"/>
            <a:ext cx="3429000" cy="2278063"/>
          </a:xfrm>
        </p:spPr>
      </p:pic>
      <p:pic>
        <p:nvPicPr>
          <p:cNvPr id="6554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913" y="1265238"/>
            <a:ext cx="3417887" cy="239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3" name="Picture 5"/>
          <p:cNvPicPr>
            <a:picLocks noChangeAspect="1" noChangeArrowheads="1"/>
          </p:cNvPicPr>
          <p:nvPr/>
        </p:nvPicPr>
        <p:blipFill>
          <a:blip r:embed="rId7">
            <a:extLst>
              <a:ext uri="{28A0092B-C50C-407E-A947-70E740481C1C}">
                <a14:useLocalDpi xmlns:a14="http://schemas.microsoft.com/office/drawing/2010/main" val="0"/>
              </a:ext>
            </a:extLst>
          </a:blip>
          <a:srcRect b="16833"/>
          <a:stretch>
            <a:fillRect/>
          </a:stretch>
        </p:blipFill>
        <p:spPr bwMode="auto">
          <a:xfrm>
            <a:off x="304800" y="228600"/>
            <a:ext cx="12319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25750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55875" y="620713"/>
            <a:ext cx="4572000" cy="534987"/>
          </a:xfrm>
          <a:prstGeom prst="rect">
            <a:avLst/>
          </a:prstGeom>
        </p:spPr>
        <p:txBody>
          <a:bodyPr>
            <a:spAutoFit/>
          </a:bodyPr>
          <a:lstStyle/>
          <a:p>
            <a:pPr>
              <a:defRPr/>
            </a:pPr>
            <a:r>
              <a:rPr lang="ru-RU" b="1" dirty="0">
                <a:latin typeface="Arial" charset="0"/>
                <a:cs typeface="Arial" charset="0"/>
              </a:rPr>
              <a:t>ТУБЕРКУЛЕЗ МОЧЕПОЛОВОЙ СИСТЕМЫ </a:t>
            </a:r>
            <a:endParaRPr lang="ru-RU" dirty="0">
              <a:latin typeface="Arial" charset="0"/>
              <a:cs typeface="Arial" charset="0"/>
            </a:endParaRPr>
          </a:p>
        </p:txBody>
      </p:sp>
      <p:sp>
        <p:nvSpPr>
          <p:cNvPr id="3" name="Прямоугольник 2"/>
          <p:cNvSpPr/>
          <p:nvPr/>
        </p:nvSpPr>
        <p:spPr>
          <a:xfrm>
            <a:off x="539750" y="1628775"/>
            <a:ext cx="7920038" cy="2308225"/>
          </a:xfrm>
          <a:prstGeom prst="rect">
            <a:avLst/>
          </a:prstGeom>
        </p:spPr>
        <p:txBody>
          <a:bodyPr>
            <a:spAutoFit/>
          </a:bodyPr>
          <a:lstStyle/>
          <a:p>
            <a:pPr>
              <a:defRPr/>
            </a:pPr>
            <a:endParaRPr lang="ru-RU" dirty="0">
              <a:latin typeface="Arial" charset="0"/>
              <a:cs typeface="Arial" charset="0"/>
            </a:endParaRPr>
          </a:p>
          <a:p>
            <a:pPr>
              <a:defRPr/>
            </a:pPr>
            <a:endParaRPr lang="ru-RU" dirty="0">
              <a:latin typeface="Arial" charset="0"/>
              <a:cs typeface="Arial" charset="0"/>
            </a:endParaRPr>
          </a:p>
          <a:p>
            <a:pPr>
              <a:defRPr/>
            </a:pPr>
            <a:r>
              <a:rPr lang="ru-RU" i="1" dirty="0">
                <a:latin typeface="Arial" charset="0"/>
                <a:cs typeface="Arial" charset="0"/>
              </a:rPr>
              <a:t>Этиология и патогенез. </a:t>
            </a:r>
            <a:r>
              <a:rPr lang="ru-RU" dirty="0">
                <a:latin typeface="Arial" charset="0"/>
                <a:cs typeface="Arial" charset="0"/>
              </a:rPr>
              <a:t>Возбудителем туберкулеза является </a:t>
            </a:r>
            <a:r>
              <a:rPr lang="ru-RU" dirty="0" err="1">
                <a:latin typeface="Arial" charset="0"/>
                <a:cs typeface="Arial" charset="0"/>
              </a:rPr>
              <a:t>Mycobacterium</a:t>
            </a:r>
            <a:r>
              <a:rPr lang="ru-RU" dirty="0">
                <a:latin typeface="Arial" charset="0"/>
                <a:cs typeface="Arial" charset="0"/>
              </a:rPr>
              <a:t> </a:t>
            </a:r>
            <a:r>
              <a:rPr lang="ru-RU" dirty="0" err="1">
                <a:latin typeface="Arial" charset="0"/>
                <a:cs typeface="Arial" charset="0"/>
              </a:rPr>
              <a:t>tuberculosis</a:t>
            </a:r>
            <a:r>
              <a:rPr lang="ru-RU" dirty="0">
                <a:latin typeface="Arial" charset="0"/>
                <a:cs typeface="Arial" charset="0"/>
              </a:rPr>
              <a:t> - микобактерия туберкулеза (МБТ), обладающая высокой вирулентностью и патогенностью. В отличие от других бактерий, микобактерии туберкулеза абсолютно </a:t>
            </a:r>
            <a:r>
              <a:rPr lang="ru-RU" dirty="0" err="1">
                <a:latin typeface="Arial" charset="0"/>
                <a:cs typeface="Arial" charset="0"/>
              </a:rPr>
              <a:t>резистентны</a:t>
            </a:r>
            <a:r>
              <a:rPr lang="ru-RU" dirty="0">
                <a:latin typeface="Arial" charset="0"/>
                <a:cs typeface="Arial" charset="0"/>
              </a:rPr>
              <a:t> к стандартной антибактериальной терапии. </a:t>
            </a:r>
          </a:p>
          <a:p>
            <a:pPr>
              <a:defRPr/>
            </a:pPr>
            <a:endParaRPr lang="ru-RU" dirty="0">
              <a:latin typeface="Arial" charset="0"/>
              <a:cs typeface="Arial" charset="0"/>
            </a:endParaRPr>
          </a:p>
          <a:p>
            <a:pPr>
              <a:defRPr/>
            </a:pPr>
            <a:r>
              <a:rPr lang="ru-RU" dirty="0">
                <a:latin typeface="Arial" charset="0"/>
                <a:cs typeface="Arial" charset="0"/>
              </a:rPr>
              <a:t>, </a:t>
            </a:r>
          </a:p>
        </p:txBody>
      </p:sp>
      <p:pic>
        <p:nvPicPr>
          <p:cNvPr id="5325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2138" y="4365625"/>
            <a:ext cx="3240087" cy="172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41704047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Прямоугольник 1"/>
          <p:cNvSpPr>
            <a:spLocks noChangeArrowheads="1"/>
          </p:cNvSpPr>
          <p:nvPr/>
        </p:nvSpPr>
        <p:spPr bwMode="auto">
          <a:xfrm>
            <a:off x="1147763" y="2133600"/>
            <a:ext cx="6911975"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lnSpc>
                <a:spcPct val="80000"/>
              </a:lnSpc>
              <a:spcBef>
                <a:spcPct val="20000"/>
              </a:spcBef>
              <a:spcAft>
                <a:spcPct val="0"/>
              </a:spcAft>
              <a:buClr>
                <a:schemeClr val="hlink"/>
              </a:buClr>
              <a:buFont typeface="Wingdings" pitchFamily="2" charset="2"/>
              <a:defRPr>
                <a:solidFill>
                  <a:schemeClr val="tx1"/>
                </a:solidFill>
                <a:latin typeface="Arial" pitchFamily="34" charset="0"/>
                <a:cs typeface="Arial" pitchFamily="34" charset="0"/>
              </a:defRPr>
            </a:lvl6pPr>
            <a:lvl7pPr marL="2971800" indent="-228600" eaLnBrk="0" fontAlgn="base" hangingPunct="0">
              <a:lnSpc>
                <a:spcPct val="80000"/>
              </a:lnSpc>
              <a:spcBef>
                <a:spcPct val="20000"/>
              </a:spcBef>
              <a:spcAft>
                <a:spcPct val="0"/>
              </a:spcAft>
              <a:buClr>
                <a:schemeClr val="hlink"/>
              </a:buClr>
              <a:buFont typeface="Wingdings" pitchFamily="2" charset="2"/>
              <a:defRPr>
                <a:solidFill>
                  <a:schemeClr val="tx1"/>
                </a:solidFill>
                <a:latin typeface="Arial" pitchFamily="34" charset="0"/>
                <a:cs typeface="Arial" pitchFamily="34" charset="0"/>
              </a:defRPr>
            </a:lvl7pPr>
            <a:lvl8pPr marL="3429000" indent="-228600" eaLnBrk="0" fontAlgn="base" hangingPunct="0">
              <a:lnSpc>
                <a:spcPct val="80000"/>
              </a:lnSpc>
              <a:spcBef>
                <a:spcPct val="20000"/>
              </a:spcBef>
              <a:spcAft>
                <a:spcPct val="0"/>
              </a:spcAft>
              <a:buClr>
                <a:schemeClr val="hlink"/>
              </a:buClr>
              <a:buFont typeface="Wingdings" pitchFamily="2" charset="2"/>
              <a:defRPr>
                <a:solidFill>
                  <a:schemeClr val="tx1"/>
                </a:solidFill>
                <a:latin typeface="Arial" pitchFamily="34" charset="0"/>
                <a:cs typeface="Arial" pitchFamily="34" charset="0"/>
              </a:defRPr>
            </a:lvl8pPr>
            <a:lvl9pPr marL="3886200" indent="-228600" eaLnBrk="0" fontAlgn="base" hangingPunct="0">
              <a:lnSpc>
                <a:spcPct val="80000"/>
              </a:lnSpc>
              <a:spcBef>
                <a:spcPct val="20000"/>
              </a:spcBef>
              <a:spcAft>
                <a:spcPct val="0"/>
              </a:spcAft>
              <a:buClr>
                <a:schemeClr val="hlink"/>
              </a:buClr>
              <a:buFont typeface="Wingdings" pitchFamily="2" charset="2"/>
              <a:defRPr>
                <a:solidFill>
                  <a:schemeClr val="tx1"/>
                </a:solidFill>
                <a:latin typeface="Arial" pitchFamily="34" charset="0"/>
                <a:cs typeface="Arial" pitchFamily="34" charset="0"/>
              </a:defRPr>
            </a:lvl9pPr>
          </a:lstStyle>
          <a:p>
            <a:pPr eaLnBrk="1" hangingPunct="1"/>
            <a:r>
              <a:rPr lang="ru-RU" altLang="ru-RU">
                <a:effectLst/>
              </a:rPr>
              <a:t>Отчетливая клиническая симптоматика (различного характера боли в поясничной области) появляется при образовании рубцовых сужений мочеточника, развитии гидроуретеронефроза, присоединении хронического неспецифического пиелонефрита и хронической почечной недостаточности. </a:t>
            </a:r>
          </a:p>
          <a:p>
            <a:pPr eaLnBrk="1" hangingPunct="1"/>
            <a:r>
              <a:rPr lang="ru-RU" altLang="ru-RU" b="1">
                <a:effectLst/>
              </a:rPr>
              <a:t>Туберкулезное поражение мочевого пузыря </a:t>
            </a:r>
            <a:r>
              <a:rPr lang="ru-RU" altLang="ru-RU">
                <a:effectLst/>
              </a:rPr>
              <a:t>протекает под маской хронического неспецифического цистита. </a:t>
            </a:r>
          </a:p>
          <a:p>
            <a:pPr eaLnBrk="1" hangingPunct="1"/>
            <a:r>
              <a:rPr lang="ru-RU" altLang="ru-RU">
                <a:effectLst/>
              </a:rPr>
              <a:t>Характерно отсутствие улучшений в клинической симптоматике на фоне традиционной антибактериальной терапии. </a:t>
            </a:r>
          </a:p>
        </p:txBody>
      </p:sp>
      <p:sp>
        <p:nvSpPr>
          <p:cNvPr id="58371" name="Прямоугольник 2"/>
          <p:cNvSpPr>
            <a:spLocks noChangeArrowheads="1"/>
          </p:cNvSpPr>
          <p:nvPr/>
        </p:nvSpPr>
        <p:spPr bwMode="auto">
          <a:xfrm>
            <a:off x="2843213" y="404813"/>
            <a:ext cx="5395912"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lr>
                <a:schemeClr val="accent2"/>
              </a:buClr>
              <a:buChar char="o"/>
              <a:defRPr sz="3000">
                <a:solidFill>
                  <a:schemeClr val="tx1"/>
                </a:solidFill>
                <a:latin typeface="Verdana" pitchFamily="34" charset="0"/>
                <a:cs typeface="Arial" pitchFamily="34" charset="0"/>
              </a:defRPr>
            </a:lvl1pPr>
            <a:lvl2pPr marL="742950" indent="-285750" eaLnBrk="0" hangingPunct="0">
              <a:buClr>
                <a:schemeClr val="accent2"/>
              </a:buClr>
              <a:buChar char="n"/>
              <a:defRPr sz="2600">
                <a:solidFill>
                  <a:schemeClr val="tx1"/>
                </a:solidFill>
                <a:latin typeface="Verdana" pitchFamily="34" charset="0"/>
                <a:cs typeface="Arial" pitchFamily="34" charset="0"/>
              </a:defRPr>
            </a:lvl2pPr>
            <a:lvl3pPr marL="1143000" indent="-228600" eaLnBrk="0" hangingPunct="0">
              <a:buClr>
                <a:schemeClr val="accent2"/>
              </a:buClr>
              <a:buChar char="o"/>
              <a:defRPr sz="2300">
                <a:solidFill>
                  <a:schemeClr val="tx1"/>
                </a:solidFill>
                <a:latin typeface="Verdana" pitchFamily="34" charset="0"/>
                <a:cs typeface="Arial" pitchFamily="34" charset="0"/>
              </a:defRPr>
            </a:lvl3pPr>
            <a:lvl4pPr marL="1600200" indent="-228600" eaLnBrk="0" hangingPunct="0">
              <a:buClr>
                <a:schemeClr val="accent2"/>
              </a:buClr>
              <a:buChar char="n"/>
              <a:defRPr sz="2000">
                <a:solidFill>
                  <a:schemeClr val="tx1"/>
                </a:solidFill>
                <a:latin typeface="Verdana" pitchFamily="34" charset="0"/>
                <a:cs typeface="Arial" pitchFamily="34" charset="0"/>
              </a:defRPr>
            </a:lvl4pPr>
            <a:lvl5pPr marL="2057400" indent="-228600" eaLnBrk="0" hangingPunct="0">
              <a:spcBef>
                <a:spcPct val="25000"/>
              </a:spcBef>
              <a:buClr>
                <a:schemeClr val="accent2"/>
              </a:buClr>
              <a:buChar char="§"/>
              <a:defRPr sz="2000">
                <a:solidFill>
                  <a:schemeClr val="tx1"/>
                </a:solidFill>
                <a:latin typeface="Verdana" pitchFamily="34" charset="0"/>
                <a:cs typeface="Arial" pitchFamily="34"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pitchFamily="34"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pitchFamily="34"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pitchFamily="34"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pitchFamily="34" charset="0"/>
              </a:defRPr>
            </a:lvl9pPr>
          </a:lstStyle>
          <a:p>
            <a:pPr eaLnBrk="1" hangingPunct="1">
              <a:buClr>
                <a:schemeClr val="hlink"/>
              </a:buClr>
              <a:buFont typeface="Wingdings" pitchFamily="2" charset="2"/>
              <a:buNone/>
            </a:pPr>
            <a:r>
              <a:rPr lang="ru-RU" altLang="ru-RU" sz="3200" b="1">
                <a:effectLst/>
                <a:latin typeface="Arial" pitchFamily="34" charset="0"/>
              </a:rPr>
              <a:t>Туберкулезный уретерит </a:t>
            </a:r>
            <a:endParaRPr lang="ru-RU" altLang="ru-RU" sz="3200">
              <a:effectLst/>
              <a:latin typeface="Arial" pitchFamily="34" charset="0"/>
            </a:endParaRPr>
          </a:p>
        </p:txBody>
      </p:sp>
      <p:pic>
        <p:nvPicPr>
          <p:cNvPr id="5837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7250" y="4652963"/>
            <a:ext cx="2411413" cy="193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271999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txBox="1">
            <a:spLocks/>
          </p:cNvSpPr>
          <p:nvPr/>
        </p:nvSpPr>
        <p:spPr>
          <a:xfrm>
            <a:off x="838200" y="293688"/>
            <a:ext cx="7620000" cy="563562"/>
          </a:xfrm>
          <a:prstGeom prst="rect">
            <a:avLst/>
          </a:prstGeom>
        </p:spPr>
        <p:txBody>
          <a:bodyPr/>
          <a:lstStyle/>
          <a:p>
            <a:pPr algn="ctr" eaLnBrk="0" hangingPunct="0">
              <a:defRPr/>
            </a:pPr>
            <a:r>
              <a:rPr lang="ru-RU" sz="2800" b="1" kern="0" dirty="0">
                <a:solidFill>
                  <a:srgbClr val="C00000"/>
                </a:solidFill>
                <a:effectLst>
                  <a:outerShdw blurRad="38100" dist="38100" dir="2700000" algn="tl">
                    <a:srgbClr val="000000">
                      <a:alpha val="43137"/>
                    </a:srgbClr>
                  </a:outerShdw>
                </a:effectLst>
                <a:latin typeface="+mj-lt"/>
                <a:ea typeface="+mj-ea"/>
                <a:cs typeface="+mj-cs"/>
              </a:rPr>
              <a:t>Клиническая картина почечной колики</a:t>
            </a:r>
          </a:p>
        </p:txBody>
      </p:sp>
      <p:sp>
        <p:nvSpPr>
          <p:cNvPr id="4" name="TextBox 3"/>
          <p:cNvSpPr txBox="1"/>
          <p:nvPr/>
        </p:nvSpPr>
        <p:spPr>
          <a:xfrm>
            <a:off x="381000" y="2333625"/>
            <a:ext cx="4724400" cy="3139321"/>
          </a:xfrm>
          <a:prstGeom prst="rect">
            <a:avLst/>
          </a:prstGeom>
          <a:noFill/>
        </p:spPr>
        <p:txBody>
          <a:bodyPr>
            <a:spAutoFit/>
          </a:bodyPr>
          <a:lstStyle/>
          <a:p>
            <a:pPr>
              <a:defRPr/>
            </a:pPr>
            <a:r>
              <a:rPr lang="ru-RU" dirty="0" smtClean="0">
                <a:latin typeface="Arial" panose="020B0604020202020204" pitchFamily="34" charset="0"/>
                <a:cs typeface="Arial" panose="020B0604020202020204" pitchFamily="34" charset="0"/>
              </a:rPr>
              <a:t>Беспокойное поведение больного – неосознанная двигательная активность – боль непрерывно нарастает – </a:t>
            </a:r>
            <a:r>
              <a:rPr lang="ru-RU" b="1" u="sng"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необходимо что-то делать, стремление найти положение тела, при котором боль хотя бы остановилась в своем нарастании</a:t>
            </a:r>
          </a:p>
          <a:p>
            <a:pPr>
              <a:defRPr/>
            </a:pPr>
            <a:endParaRPr lang="ru-RU" sz="2400" dirty="0" smtClean="0"/>
          </a:p>
          <a:p>
            <a:pPr>
              <a:defRPr/>
            </a:pPr>
            <a:endParaRPr lang="ru-RU" sz="2400" dirty="0" smtClean="0"/>
          </a:p>
          <a:p>
            <a:pPr>
              <a:defRPr/>
            </a:pPr>
            <a:endParaRPr lang="ru-RU" sz="2400" dirty="0"/>
          </a:p>
        </p:txBody>
      </p:sp>
      <p:pic>
        <p:nvPicPr>
          <p:cNvPr id="40964" name="Picture 3"/>
          <p:cNvPicPr>
            <a:picLocks noChangeAspect="1" noChangeArrowheads="1"/>
          </p:cNvPicPr>
          <p:nvPr/>
        </p:nvPicPr>
        <p:blipFill>
          <a:blip r:embed="rId3"/>
          <a:srcRect/>
          <a:stretch>
            <a:fillRect/>
          </a:stretch>
        </p:blipFill>
        <p:spPr bwMode="auto">
          <a:xfrm>
            <a:off x="5562600" y="1524000"/>
            <a:ext cx="2560638" cy="4421188"/>
          </a:xfrm>
          <a:prstGeom prst="rect">
            <a:avLst/>
          </a:prstGeom>
          <a:noFill/>
          <a:ln w="9525">
            <a:noFill/>
            <a:miter lim="800000"/>
            <a:headEnd/>
            <a:tailEnd/>
          </a:ln>
        </p:spPr>
      </p:pic>
      <p:sp>
        <p:nvSpPr>
          <p:cNvPr id="5" name="Прямоугольник 4"/>
          <p:cNvSpPr/>
          <p:nvPr/>
        </p:nvSpPr>
        <p:spPr>
          <a:xfrm>
            <a:off x="457200" y="1066800"/>
            <a:ext cx="4572000" cy="1200329"/>
          </a:xfrm>
          <a:prstGeom prst="rect">
            <a:avLst/>
          </a:prstGeom>
        </p:spPr>
        <p:txBody>
          <a:bodyPr>
            <a:spAutoFit/>
          </a:bodyPr>
          <a:lstStyle/>
          <a:p>
            <a:pPr>
              <a:defRPr/>
            </a:pPr>
            <a:r>
              <a:rPr lang="ru-RU" dirty="0" smtClean="0"/>
              <a:t>Клинически выделяют 3 фазы развития почечной колики</a:t>
            </a:r>
          </a:p>
          <a:p>
            <a:pPr marL="457200" indent="-457200">
              <a:buAutoNum type="arabicPeriod"/>
              <a:defRPr/>
            </a:pPr>
            <a:r>
              <a:rPr lang="ru-RU" dirty="0" smtClean="0"/>
              <a:t>Острая фаза</a:t>
            </a:r>
          </a:p>
          <a:p>
            <a:pPr marL="457200" indent="-457200">
              <a:buAutoNum type="arabicPeriod"/>
              <a:defRPr/>
            </a:pPr>
            <a:endParaRPr lang="ru-RU"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Прямоугольник 1"/>
          <p:cNvSpPr>
            <a:spLocks noChangeArrowheads="1"/>
          </p:cNvSpPr>
          <p:nvPr/>
        </p:nvSpPr>
        <p:spPr bwMode="auto">
          <a:xfrm>
            <a:off x="0" y="2565400"/>
            <a:ext cx="8964613"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lnSpc>
                <a:spcPct val="80000"/>
              </a:lnSpc>
              <a:spcBef>
                <a:spcPct val="20000"/>
              </a:spcBef>
              <a:spcAft>
                <a:spcPct val="0"/>
              </a:spcAft>
              <a:buClr>
                <a:schemeClr val="hlink"/>
              </a:buClr>
              <a:buFont typeface="Wingdings" pitchFamily="2" charset="2"/>
              <a:defRPr>
                <a:solidFill>
                  <a:schemeClr val="tx1"/>
                </a:solidFill>
                <a:latin typeface="Arial" pitchFamily="34" charset="0"/>
                <a:cs typeface="Arial" pitchFamily="34" charset="0"/>
              </a:defRPr>
            </a:lvl6pPr>
            <a:lvl7pPr marL="2971800" indent="-228600" eaLnBrk="0" fontAlgn="base" hangingPunct="0">
              <a:lnSpc>
                <a:spcPct val="80000"/>
              </a:lnSpc>
              <a:spcBef>
                <a:spcPct val="20000"/>
              </a:spcBef>
              <a:spcAft>
                <a:spcPct val="0"/>
              </a:spcAft>
              <a:buClr>
                <a:schemeClr val="hlink"/>
              </a:buClr>
              <a:buFont typeface="Wingdings" pitchFamily="2" charset="2"/>
              <a:defRPr>
                <a:solidFill>
                  <a:schemeClr val="tx1"/>
                </a:solidFill>
                <a:latin typeface="Arial" pitchFamily="34" charset="0"/>
                <a:cs typeface="Arial" pitchFamily="34" charset="0"/>
              </a:defRPr>
            </a:lvl7pPr>
            <a:lvl8pPr marL="3429000" indent="-228600" eaLnBrk="0" fontAlgn="base" hangingPunct="0">
              <a:lnSpc>
                <a:spcPct val="80000"/>
              </a:lnSpc>
              <a:spcBef>
                <a:spcPct val="20000"/>
              </a:spcBef>
              <a:spcAft>
                <a:spcPct val="0"/>
              </a:spcAft>
              <a:buClr>
                <a:schemeClr val="hlink"/>
              </a:buClr>
              <a:buFont typeface="Wingdings" pitchFamily="2" charset="2"/>
              <a:defRPr>
                <a:solidFill>
                  <a:schemeClr val="tx1"/>
                </a:solidFill>
                <a:latin typeface="Arial" pitchFamily="34" charset="0"/>
                <a:cs typeface="Arial" pitchFamily="34" charset="0"/>
              </a:defRPr>
            </a:lvl8pPr>
            <a:lvl9pPr marL="3886200" indent="-228600" eaLnBrk="0" fontAlgn="base" hangingPunct="0">
              <a:lnSpc>
                <a:spcPct val="80000"/>
              </a:lnSpc>
              <a:spcBef>
                <a:spcPct val="20000"/>
              </a:spcBef>
              <a:spcAft>
                <a:spcPct val="0"/>
              </a:spcAft>
              <a:buClr>
                <a:schemeClr val="hlink"/>
              </a:buClr>
              <a:buFont typeface="Wingdings" pitchFamily="2" charset="2"/>
              <a:defRPr>
                <a:solidFill>
                  <a:schemeClr val="tx1"/>
                </a:solidFill>
                <a:latin typeface="Arial" pitchFamily="34" charset="0"/>
                <a:cs typeface="Arial" pitchFamily="34" charset="0"/>
              </a:defRPr>
            </a:lvl9pPr>
          </a:lstStyle>
          <a:p>
            <a:pPr eaLnBrk="1" hangingPunct="1"/>
            <a:r>
              <a:rPr lang="ru-RU" altLang="ru-RU">
                <a:solidFill>
                  <a:srgbClr val="C00000"/>
                </a:solidFill>
                <a:effectLst/>
              </a:rPr>
              <a:t>1.регистрируют наличие эритроцит- и лейкоцитурии,</a:t>
            </a:r>
          </a:p>
          <a:p>
            <a:pPr eaLnBrk="1" hangingPunct="1"/>
            <a:r>
              <a:rPr lang="ru-RU" altLang="ru-RU">
                <a:solidFill>
                  <a:srgbClr val="C00000"/>
                </a:solidFill>
                <a:effectLst/>
              </a:rPr>
              <a:t>2. снижение pH и повышение удельного веса мочи.</a:t>
            </a:r>
          </a:p>
          <a:p>
            <a:pPr eaLnBrk="1" hangingPunct="1"/>
            <a:endParaRPr lang="ru-RU" altLang="ru-RU">
              <a:effectLst/>
            </a:endParaRPr>
          </a:p>
          <a:p>
            <a:pPr eaLnBrk="1" hangingPunct="1"/>
            <a:r>
              <a:rPr lang="ru-RU" altLang="ru-RU">
                <a:effectLst/>
              </a:rPr>
              <a:t>Бактериологические исследования </a:t>
            </a:r>
            <a:r>
              <a:rPr lang="ru-RU" altLang="ru-RU" b="1">
                <a:effectLst/>
              </a:rPr>
              <a:t>подразумевает выполнение 3-5 посевов утренней мочи как минимум на две специфические для микобактерий туберкулеза питательные среды. </a:t>
            </a:r>
            <a:endParaRPr lang="ru-RU" altLang="ru-RU">
              <a:effectLst/>
            </a:endParaRPr>
          </a:p>
          <a:p>
            <a:pPr eaLnBrk="1" hangingPunct="1"/>
            <a:r>
              <a:rPr lang="ru-RU" altLang="ru-RU">
                <a:effectLst/>
              </a:rPr>
              <a:t>Для ускорения культуральной диагностики используют посев на жидкие среды с радиометрической </a:t>
            </a:r>
            <a:r>
              <a:rPr lang="ru-RU" altLang="ru-RU" i="1">
                <a:effectLst/>
              </a:rPr>
              <a:t>(Bactec) </a:t>
            </a:r>
            <a:r>
              <a:rPr lang="ru-RU" altLang="ru-RU">
                <a:effectLst/>
              </a:rPr>
              <a:t>или флуоресцентной </a:t>
            </a:r>
            <a:r>
              <a:rPr lang="ru-RU" altLang="ru-RU" i="1">
                <a:effectLst/>
              </a:rPr>
              <a:t>(MGIT) </a:t>
            </a:r>
            <a:r>
              <a:rPr lang="ru-RU" altLang="ru-RU">
                <a:effectLst/>
              </a:rPr>
              <a:t>индикацией роста. </a:t>
            </a:r>
          </a:p>
          <a:p>
            <a:pPr eaLnBrk="1" hangingPunct="1"/>
            <a:r>
              <a:rPr lang="ru-RU" altLang="ru-RU">
                <a:effectLst/>
              </a:rPr>
              <a:t>Эти методы позволяют сократить срок выявления микобактерий туберкулеза до 2-3 недель, однако являются весьма дорогостоящими.</a:t>
            </a:r>
          </a:p>
        </p:txBody>
      </p:sp>
      <p:sp>
        <p:nvSpPr>
          <p:cNvPr id="60419" name="Прямоугольник 2"/>
          <p:cNvSpPr>
            <a:spLocks noChangeArrowheads="1"/>
          </p:cNvSpPr>
          <p:nvPr/>
        </p:nvSpPr>
        <p:spPr bwMode="auto">
          <a:xfrm>
            <a:off x="1619250" y="615950"/>
            <a:ext cx="42926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chemeClr val="accent2"/>
              </a:buClr>
              <a:buChar char="o"/>
              <a:defRPr sz="3000">
                <a:solidFill>
                  <a:schemeClr val="tx1"/>
                </a:solidFill>
                <a:latin typeface="Verdana" pitchFamily="34" charset="0"/>
                <a:cs typeface="Arial" pitchFamily="34" charset="0"/>
              </a:defRPr>
            </a:lvl1pPr>
            <a:lvl2pPr marL="742950" indent="-285750" eaLnBrk="0" hangingPunct="0">
              <a:buClr>
                <a:schemeClr val="accent2"/>
              </a:buClr>
              <a:buChar char="n"/>
              <a:defRPr sz="2600">
                <a:solidFill>
                  <a:schemeClr val="tx1"/>
                </a:solidFill>
                <a:latin typeface="Verdana" pitchFamily="34" charset="0"/>
                <a:cs typeface="Arial" pitchFamily="34" charset="0"/>
              </a:defRPr>
            </a:lvl2pPr>
            <a:lvl3pPr marL="1143000" indent="-228600" eaLnBrk="0" hangingPunct="0">
              <a:buClr>
                <a:schemeClr val="accent2"/>
              </a:buClr>
              <a:buChar char="o"/>
              <a:defRPr sz="2300">
                <a:solidFill>
                  <a:schemeClr val="tx1"/>
                </a:solidFill>
                <a:latin typeface="Verdana" pitchFamily="34" charset="0"/>
                <a:cs typeface="Arial" pitchFamily="34" charset="0"/>
              </a:defRPr>
            </a:lvl3pPr>
            <a:lvl4pPr marL="1600200" indent="-228600" eaLnBrk="0" hangingPunct="0">
              <a:buClr>
                <a:schemeClr val="accent2"/>
              </a:buClr>
              <a:buChar char="n"/>
              <a:defRPr sz="2000">
                <a:solidFill>
                  <a:schemeClr val="tx1"/>
                </a:solidFill>
                <a:latin typeface="Verdana" pitchFamily="34" charset="0"/>
                <a:cs typeface="Arial" pitchFamily="34" charset="0"/>
              </a:defRPr>
            </a:lvl4pPr>
            <a:lvl5pPr marL="2057400" indent="-228600" eaLnBrk="0" hangingPunct="0">
              <a:spcBef>
                <a:spcPct val="25000"/>
              </a:spcBef>
              <a:buClr>
                <a:schemeClr val="accent2"/>
              </a:buClr>
              <a:buChar char="§"/>
              <a:defRPr sz="2000">
                <a:solidFill>
                  <a:schemeClr val="tx1"/>
                </a:solidFill>
                <a:latin typeface="Verdana" pitchFamily="34" charset="0"/>
                <a:cs typeface="Arial" pitchFamily="34"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pitchFamily="34"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pitchFamily="34"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pitchFamily="34"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pitchFamily="34" charset="0"/>
              </a:defRPr>
            </a:lvl9pPr>
          </a:lstStyle>
          <a:p>
            <a:pPr eaLnBrk="1" hangingPunct="1">
              <a:buClr>
                <a:schemeClr val="hlink"/>
              </a:buClr>
              <a:buFont typeface="Wingdings" pitchFamily="2" charset="2"/>
              <a:buNone/>
            </a:pPr>
            <a:r>
              <a:rPr lang="ru-RU" altLang="ru-RU" sz="3200" b="1">
                <a:solidFill>
                  <a:srgbClr val="000000"/>
                </a:solidFill>
                <a:effectLst/>
                <a:latin typeface="Arial" pitchFamily="34" charset="0"/>
              </a:rPr>
              <a:t>Общий анализ мочи </a:t>
            </a:r>
            <a:endParaRPr lang="ru-RU" altLang="ru-RU" sz="3200" b="1">
              <a:effectLst/>
              <a:latin typeface="Arial" pitchFamily="34" charset="0"/>
            </a:endParaRPr>
          </a:p>
        </p:txBody>
      </p:sp>
    </p:spTree>
    <p:extLst>
      <p:ext uri="{BB962C8B-B14F-4D97-AF65-F5344CB8AC3E}">
        <p14:creationId xmlns:p14="http://schemas.microsoft.com/office/powerpoint/2010/main" val="24312324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Прямоугольник 1"/>
          <p:cNvSpPr>
            <a:spLocks noChangeArrowheads="1"/>
          </p:cNvSpPr>
          <p:nvPr/>
        </p:nvSpPr>
        <p:spPr bwMode="auto">
          <a:xfrm>
            <a:off x="684213" y="1844675"/>
            <a:ext cx="7920037"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lnSpc>
                <a:spcPct val="80000"/>
              </a:lnSpc>
              <a:spcBef>
                <a:spcPct val="20000"/>
              </a:spcBef>
              <a:spcAft>
                <a:spcPct val="0"/>
              </a:spcAft>
              <a:buClr>
                <a:schemeClr val="hlink"/>
              </a:buClr>
              <a:buFont typeface="Wingdings" pitchFamily="2" charset="2"/>
              <a:defRPr>
                <a:solidFill>
                  <a:schemeClr val="tx1"/>
                </a:solidFill>
                <a:latin typeface="Arial" pitchFamily="34" charset="0"/>
                <a:cs typeface="Arial" pitchFamily="34" charset="0"/>
              </a:defRPr>
            </a:lvl6pPr>
            <a:lvl7pPr marL="2971800" indent="-228600" eaLnBrk="0" fontAlgn="base" hangingPunct="0">
              <a:lnSpc>
                <a:spcPct val="80000"/>
              </a:lnSpc>
              <a:spcBef>
                <a:spcPct val="20000"/>
              </a:spcBef>
              <a:spcAft>
                <a:spcPct val="0"/>
              </a:spcAft>
              <a:buClr>
                <a:schemeClr val="hlink"/>
              </a:buClr>
              <a:buFont typeface="Wingdings" pitchFamily="2" charset="2"/>
              <a:defRPr>
                <a:solidFill>
                  <a:schemeClr val="tx1"/>
                </a:solidFill>
                <a:latin typeface="Arial" pitchFamily="34" charset="0"/>
                <a:cs typeface="Arial" pitchFamily="34" charset="0"/>
              </a:defRPr>
            </a:lvl7pPr>
            <a:lvl8pPr marL="3429000" indent="-228600" eaLnBrk="0" fontAlgn="base" hangingPunct="0">
              <a:lnSpc>
                <a:spcPct val="80000"/>
              </a:lnSpc>
              <a:spcBef>
                <a:spcPct val="20000"/>
              </a:spcBef>
              <a:spcAft>
                <a:spcPct val="0"/>
              </a:spcAft>
              <a:buClr>
                <a:schemeClr val="hlink"/>
              </a:buClr>
              <a:buFont typeface="Wingdings" pitchFamily="2" charset="2"/>
              <a:defRPr>
                <a:solidFill>
                  <a:schemeClr val="tx1"/>
                </a:solidFill>
                <a:latin typeface="Arial" pitchFamily="34" charset="0"/>
                <a:cs typeface="Arial" pitchFamily="34" charset="0"/>
              </a:defRPr>
            </a:lvl8pPr>
            <a:lvl9pPr marL="3886200" indent="-228600" eaLnBrk="0" fontAlgn="base" hangingPunct="0">
              <a:lnSpc>
                <a:spcPct val="80000"/>
              </a:lnSpc>
              <a:spcBef>
                <a:spcPct val="20000"/>
              </a:spcBef>
              <a:spcAft>
                <a:spcPct val="0"/>
              </a:spcAft>
              <a:buClr>
                <a:schemeClr val="hlink"/>
              </a:buClr>
              <a:buFont typeface="Wingdings" pitchFamily="2" charset="2"/>
              <a:defRPr>
                <a:solidFill>
                  <a:schemeClr val="tx1"/>
                </a:solidFill>
                <a:latin typeface="Arial" pitchFamily="34" charset="0"/>
                <a:cs typeface="Arial" pitchFamily="34" charset="0"/>
              </a:defRPr>
            </a:lvl9pPr>
          </a:lstStyle>
          <a:p>
            <a:pPr eaLnBrk="1" hangingPunct="1"/>
            <a:r>
              <a:rPr lang="ru-RU" altLang="ru-RU">
                <a:effectLst/>
              </a:rPr>
              <a:t>Чувствительность и специфичность метода для туберкулеза почек составляет 88 % и 94 % соответственно. </a:t>
            </a:r>
          </a:p>
          <a:p>
            <a:pPr eaLnBrk="1" hangingPunct="1"/>
            <a:r>
              <a:rPr lang="ru-RU" altLang="ru-RU" b="1">
                <a:effectLst/>
              </a:rPr>
              <a:t>Положительный результат ПЦР-теста является существенным аргументом в пользу туберкулеза, но не может быть его единственным критерием, так же как и отрицательный результат не является доказательством отсутствия туберкулеза. </a:t>
            </a:r>
            <a:endParaRPr lang="ru-RU" altLang="ru-RU">
              <a:effectLst/>
            </a:endParaRPr>
          </a:p>
        </p:txBody>
      </p:sp>
      <p:sp>
        <p:nvSpPr>
          <p:cNvPr id="61443" name="Прямоугольник 2"/>
          <p:cNvSpPr>
            <a:spLocks noChangeArrowheads="1"/>
          </p:cNvSpPr>
          <p:nvPr/>
        </p:nvSpPr>
        <p:spPr bwMode="auto">
          <a:xfrm>
            <a:off x="3806825" y="788988"/>
            <a:ext cx="243205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lr>
                <a:schemeClr val="accent2"/>
              </a:buClr>
              <a:buChar char="o"/>
              <a:defRPr sz="3000">
                <a:solidFill>
                  <a:schemeClr val="tx1"/>
                </a:solidFill>
                <a:latin typeface="Verdana" pitchFamily="34" charset="0"/>
                <a:cs typeface="Arial" pitchFamily="34" charset="0"/>
              </a:defRPr>
            </a:lvl1pPr>
            <a:lvl2pPr marL="742950" indent="-285750" eaLnBrk="0" hangingPunct="0">
              <a:buClr>
                <a:schemeClr val="accent2"/>
              </a:buClr>
              <a:buChar char="n"/>
              <a:defRPr sz="2600">
                <a:solidFill>
                  <a:schemeClr val="tx1"/>
                </a:solidFill>
                <a:latin typeface="Verdana" pitchFamily="34" charset="0"/>
                <a:cs typeface="Arial" pitchFamily="34" charset="0"/>
              </a:defRPr>
            </a:lvl2pPr>
            <a:lvl3pPr marL="1143000" indent="-228600" eaLnBrk="0" hangingPunct="0">
              <a:buClr>
                <a:schemeClr val="accent2"/>
              </a:buClr>
              <a:buChar char="o"/>
              <a:defRPr sz="2300">
                <a:solidFill>
                  <a:schemeClr val="tx1"/>
                </a:solidFill>
                <a:latin typeface="Verdana" pitchFamily="34" charset="0"/>
                <a:cs typeface="Arial" pitchFamily="34" charset="0"/>
              </a:defRPr>
            </a:lvl3pPr>
            <a:lvl4pPr marL="1600200" indent="-228600" eaLnBrk="0" hangingPunct="0">
              <a:buClr>
                <a:schemeClr val="accent2"/>
              </a:buClr>
              <a:buChar char="n"/>
              <a:defRPr sz="2000">
                <a:solidFill>
                  <a:schemeClr val="tx1"/>
                </a:solidFill>
                <a:latin typeface="Verdana" pitchFamily="34" charset="0"/>
                <a:cs typeface="Arial" pitchFamily="34" charset="0"/>
              </a:defRPr>
            </a:lvl4pPr>
            <a:lvl5pPr marL="2057400" indent="-228600" eaLnBrk="0" hangingPunct="0">
              <a:spcBef>
                <a:spcPct val="25000"/>
              </a:spcBef>
              <a:buClr>
                <a:schemeClr val="accent2"/>
              </a:buClr>
              <a:buChar char="§"/>
              <a:defRPr sz="2000">
                <a:solidFill>
                  <a:schemeClr val="tx1"/>
                </a:solidFill>
                <a:latin typeface="Verdana" pitchFamily="34" charset="0"/>
                <a:cs typeface="Arial" pitchFamily="34"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pitchFamily="34"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pitchFamily="34"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pitchFamily="34"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pitchFamily="34" charset="0"/>
              </a:defRPr>
            </a:lvl9pPr>
          </a:lstStyle>
          <a:p>
            <a:pPr eaLnBrk="1" hangingPunct="1">
              <a:buClr>
                <a:srgbClr val="336699"/>
              </a:buClr>
              <a:buFont typeface="Wingdings" pitchFamily="2" charset="2"/>
              <a:buNone/>
            </a:pPr>
            <a:r>
              <a:rPr lang="ru-RU" altLang="ru-RU" sz="3200" b="1">
                <a:solidFill>
                  <a:srgbClr val="000000"/>
                </a:solidFill>
                <a:effectLst/>
                <a:latin typeface="Arial" pitchFamily="34" charset="0"/>
              </a:rPr>
              <a:t>Метод ПЦР</a:t>
            </a:r>
          </a:p>
        </p:txBody>
      </p:sp>
      <p:pic>
        <p:nvPicPr>
          <p:cNvPr id="614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5475" y="3322638"/>
            <a:ext cx="4121150" cy="2687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348256397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03350" y="1844675"/>
            <a:ext cx="5470525" cy="1422400"/>
          </a:xfrm>
          <a:prstGeom prst="rect">
            <a:avLst/>
          </a:prstGeom>
        </p:spPr>
        <p:txBody>
          <a:bodyPr>
            <a:spAutoFit/>
          </a:bodyPr>
          <a:lstStyle/>
          <a:p>
            <a:pPr>
              <a:defRPr/>
            </a:pPr>
            <a:r>
              <a:rPr lang="ru-RU" dirty="0">
                <a:latin typeface="Arial" charset="0"/>
                <a:cs typeface="Arial" charset="0"/>
              </a:rPr>
              <a:t>Помимо общепринятой реакции Манту с двумя туберкулиновыми единицами (ТЕ) для дифференциальной диагностики </a:t>
            </a:r>
            <a:r>
              <a:rPr lang="ru-RU" dirty="0" err="1">
                <a:latin typeface="Arial" charset="0"/>
                <a:cs typeface="Arial" charset="0"/>
              </a:rPr>
              <a:t>нефротуберкулеза</a:t>
            </a:r>
            <a:r>
              <a:rPr lang="ru-RU" dirty="0">
                <a:latin typeface="Arial" charset="0"/>
                <a:cs typeface="Arial" charset="0"/>
              </a:rPr>
              <a:t> выполняют пробу Коха с 20 ТЕ с оценкой не только местной (в месте введения), но также очаговой и общей реакций. </a:t>
            </a:r>
          </a:p>
        </p:txBody>
      </p:sp>
      <p:pic>
        <p:nvPicPr>
          <p:cNvPr id="6246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3746500"/>
            <a:ext cx="3600450" cy="242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62468" name="Прямоугольник 3"/>
          <p:cNvSpPr>
            <a:spLocks noChangeArrowheads="1"/>
          </p:cNvSpPr>
          <p:nvPr/>
        </p:nvSpPr>
        <p:spPr bwMode="auto">
          <a:xfrm>
            <a:off x="1403350" y="692150"/>
            <a:ext cx="548481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chemeClr val="accent2"/>
              </a:buClr>
              <a:buChar char="o"/>
              <a:defRPr sz="3000">
                <a:solidFill>
                  <a:schemeClr val="tx1"/>
                </a:solidFill>
                <a:latin typeface="Verdana" pitchFamily="34" charset="0"/>
                <a:cs typeface="Arial" pitchFamily="34" charset="0"/>
              </a:defRPr>
            </a:lvl1pPr>
            <a:lvl2pPr marL="742950" indent="-285750" eaLnBrk="0" hangingPunct="0">
              <a:buClr>
                <a:schemeClr val="accent2"/>
              </a:buClr>
              <a:buChar char="n"/>
              <a:defRPr sz="2600">
                <a:solidFill>
                  <a:schemeClr val="tx1"/>
                </a:solidFill>
                <a:latin typeface="Verdana" pitchFamily="34" charset="0"/>
                <a:cs typeface="Arial" pitchFamily="34" charset="0"/>
              </a:defRPr>
            </a:lvl2pPr>
            <a:lvl3pPr marL="1143000" indent="-228600" eaLnBrk="0" hangingPunct="0">
              <a:buClr>
                <a:schemeClr val="accent2"/>
              </a:buClr>
              <a:buChar char="o"/>
              <a:defRPr sz="2300">
                <a:solidFill>
                  <a:schemeClr val="tx1"/>
                </a:solidFill>
                <a:latin typeface="Verdana" pitchFamily="34" charset="0"/>
                <a:cs typeface="Arial" pitchFamily="34" charset="0"/>
              </a:defRPr>
            </a:lvl3pPr>
            <a:lvl4pPr marL="1600200" indent="-228600" eaLnBrk="0" hangingPunct="0">
              <a:buClr>
                <a:schemeClr val="accent2"/>
              </a:buClr>
              <a:buChar char="n"/>
              <a:defRPr sz="2000">
                <a:solidFill>
                  <a:schemeClr val="tx1"/>
                </a:solidFill>
                <a:latin typeface="Verdana" pitchFamily="34" charset="0"/>
                <a:cs typeface="Arial" pitchFamily="34" charset="0"/>
              </a:defRPr>
            </a:lvl4pPr>
            <a:lvl5pPr marL="2057400" indent="-228600" eaLnBrk="0" hangingPunct="0">
              <a:spcBef>
                <a:spcPct val="25000"/>
              </a:spcBef>
              <a:buClr>
                <a:schemeClr val="accent2"/>
              </a:buClr>
              <a:buChar char="§"/>
              <a:defRPr sz="2000">
                <a:solidFill>
                  <a:schemeClr val="tx1"/>
                </a:solidFill>
                <a:latin typeface="Verdana" pitchFamily="34" charset="0"/>
                <a:cs typeface="Arial" pitchFamily="34"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pitchFamily="34"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pitchFamily="34"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pitchFamily="34"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pitchFamily="34" charset="0"/>
              </a:defRPr>
            </a:lvl9pPr>
          </a:lstStyle>
          <a:p>
            <a:pPr eaLnBrk="1" hangingPunct="1">
              <a:buClr>
                <a:schemeClr val="hlink"/>
              </a:buClr>
              <a:buFont typeface="Wingdings" pitchFamily="2" charset="2"/>
              <a:buNone/>
            </a:pPr>
            <a:r>
              <a:rPr lang="ru-RU" altLang="ru-RU" sz="3200" b="1">
                <a:solidFill>
                  <a:srgbClr val="000000"/>
                </a:solidFill>
                <a:effectLst/>
                <a:latin typeface="Arial" pitchFamily="34" charset="0"/>
              </a:rPr>
              <a:t>туберкулинодиагностика</a:t>
            </a:r>
            <a:endParaRPr lang="ru-RU" altLang="ru-RU" sz="3200" b="1">
              <a:effectLst/>
              <a:latin typeface="Arial" pitchFamily="34" charset="0"/>
            </a:endParaRPr>
          </a:p>
        </p:txBody>
      </p:sp>
    </p:spTree>
    <p:extLst>
      <p:ext uri="{BB962C8B-B14F-4D97-AF65-F5344CB8AC3E}">
        <p14:creationId xmlns:p14="http://schemas.microsoft.com/office/powerpoint/2010/main" val="20810619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93738" y="1773238"/>
            <a:ext cx="4572000" cy="2584450"/>
          </a:xfrm>
          <a:prstGeom prst="rect">
            <a:avLst/>
          </a:prstGeom>
        </p:spPr>
        <p:txBody>
          <a:bodyPr>
            <a:spAutoFit/>
          </a:bodyPr>
          <a:lstStyle/>
          <a:p>
            <a:pPr>
              <a:defRPr/>
            </a:pPr>
            <a:r>
              <a:rPr lang="ru-RU" i="1" dirty="0">
                <a:latin typeface="Arial" charset="0"/>
                <a:cs typeface="Arial" charset="0"/>
              </a:rPr>
              <a:t>Эпидемиология. </a:t>
            </a:r>
            <a:r>
              <a:rPr lang="ru-RU" dirty="0">
                <a:latin typeface="Arial" charset="0"/>
                <a:cs typeface="Arial" charset="0"/>
              </a:rPr>
              <a:t>Туберкулез мужских половых органов составляет 1,5-2,5 % от числа всех урологических заболеваний. </a:t>
            </a:r>
          </a:p>
          <a:p>
            <a:pPr>
              <a:defRPr/>
            </a:pPr>
            <a:r>
              <a:rPr lang="ru-RU" dirty="0">
                <a:latin typeface="Arial" charset="0"/>
                <a:cs typeface="Arial" charset="0"/>
              </a:rPr>
              <a:t>Наиболее часто заболевание проявляется в период наибольшей сексуальной активности, в возрасте от 20 до 50 лет, практически не встречается у детей и крайне редко наблюдается у юношей до достижения половой зрелости. </a:t>
            </a:r>
          </a:p>
        </p:txBody>
      </p:sp>
      <p:sp>
        <p:nvSpPr>
          <p:cNvPr id="3" name="Прямоугольник 2"/>
          <p:cNvSpPr/>
          <p:nvPr/>
        </p:nvSpPr>
        <p:spPr>
          <a:xfrm>
            <a:off x="1547813" y="765175"/>
            <a:ext cx="7416800" cy="312738"/>
          </a:xfrm>
          <a:prstGeom prst="rect">
            <a:avLst/>
          </a:prstGeom>
        </p:spPr>
        <p:txBody>
          <a:bodyPr>
            <a:spAutoFit/>
          </a:bodyPr>
          <a:lstStyle/>
          <a:p>
            <a:pPr>
              <a:buClr>
                <a:srgbClr val="336699"/>
              </a:buClr>
              <a:defRPr/>
            </a:pPr>
            <a:r>
              <a:rPr lang="ru-RU" b="1" dirty="0">
                <a:solidFill>
                  <a:srgbClr val="000000"/>
                </a:solidFill>
                <a:latin typeface="Arial" charset="0"/>
                <a:cs typeface="Arial" charset="0"/>
              </a:rPr>
              <a:t>ТУБЕРКУЛЕЗ МУЖСКИХ ПОЛОВЫХ ОРГАНОВ </a:t>
            </a:r>
            <a:endParaRPr lang="ru-RU" dirty="0">
              <a:solidFill>
                <a:srgbClr val="000000"/>
              </a:solidFill>
              <a:latin typeface="Arial" charset="0"/>
              <a:cs typeface="Arial" charset="0"/>
            </a:endParaRPr>
          </a:p>
        </p:txBody>
      </p:sp>
    </p:spTree>
    <p:extLst>
      <p:ext uri="{BB962C8B-B14F-4D97-AF65-F5344CB8AC3E}">
        <p14:creationId xmlns:p14="http://schemas.microsoft.com/office/powerpoint/2010/main" val="234102639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20738" y="2133600"/>
            <a:ext cx="8245475" cy="1200150"/>
          </a:xfrm>
          <a:prstGeom prst="rect">
            <a:avLst/>
          </a:prstGeom>
        </p:spPr>
        <p:txBody>
          <a:bodyPr>
            <a:spAutoFit/>
          </a:bodyPr>
          <a:lstStyle/>
          <a:p>
            <a:pPr>
              <a:defRPr/>
            </a:pPr>
            <a:r>
              <a:rPr lang="ru-RU" dirty="0">
                <a:latin typeface="Arial" charset="0"/>
                <a:cs typeface="Arial" charset="0"/>
              </a:rPr>
              <a:t>Широко используют кортикостероидные гормоны, препараты стимулирующие процессы рассасывания и репарации, а также улучшающих микроциркуляцию и проницаемость тканевых структур: экстракт алоэ, стекловидное тело, </a:t>
            </a:r>
            <a:r>
              <a:rPr lang="ru-RU" dirty="0" err="1">
                <a:latin typeface="Arial" charset="0"/>
                <a:cs typeface="Arial" charset="0"/>
              </a:rPr>
              <a:t>лидаза</a:t>
            </a:r>
            <a:r>
              <a:rPr lang="ru-RU" dirty="0">
                <a:latin typeface="Arial" charset="0"/>
                <a:cs typeface="Arial" charset="0"/>
              </a:rPr>
              <a:t>, </a:t>
            </a:r>
            <a:r>
              <a:rPr lang="ru-RU" dirty="0" err="1">
                <a:latin typeface="Arial" charset="0"/>
                <a:cs typeface="Arial" charset="0"/>
              </a:rPr>
              <a:t>ронидаза</a:t>
            </a:r>
            <a:r>
              <a:rPr lang="ru-RU" dirty="0">
                <a:latin typeface="Arial" charset="0"/>
                <a:cs typeface="Arial" charset="0"/>
              </a:rPr>
              <a:t>, </a:t>
            </a:r>
            <a:r>
              <a:rPr lang="ru-RU" dirty="0" err="1">
                <a:latin typeface="Arial" charset="0"/>
                <a:cs typeface="Arial" charset="0"/>
              </a:rPr>
              <a:t>гиалуронидаза</a:t>
            </a:r>
            <a:r>
              <a:rPr lang="ru-RU" dirty="0">
                <a:latin typeface="Arial" charset="0"/>
                <a:cs typeface="Arial" charset="0"/>
              </a:rPr>
              <a:t>, натрия тиосульфат.  физиотерапия. </a:t>
            </a:r>
          </a:p>
        </p:txBody>
      </p:sp>
      <p:sp>
        <p:nvSpPr>
          <p:cNvPr id="67587" name="Прямоугольник 2"/>
          <p:cNvSpPr>
            <a:spLocks noChangeArrowheads="1"/>
          </p:cNvSpPr>
          <p:nvPr/>
        </p:nvSpPr>
        <p:spPr bwMode="auto">
          <a:xfrm>
            <a:off x="4000500" y="620713"/>
            <a:ext cx="188595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lr>
                <a:schemeClr val="accent2"/>
              </a:buClr>
              <a:buChar char="o"/>
              <a:defRPr sz="3000">
                <a:solidFill>
                  <a:schemeClr val="tx1"/>
                </a:solidFill>
                <a:latin typeface="Verdana" pitchFamily="34" charset="0"/>
                <a:cs typeface="Arial" pitchFamily="34" charset="0"/>
              </a:defRPr>
            </a:lvl1pPr>
            <a:lvl2pPr marL="742950" indent="-285750" eaLnBrk="0" hangingPunct="0">
              <a:buClr>
                <a:schemeClr val="accent2"/>
              </a:buClr>
              <a:buChar char="n"/>
              <a:defRPr sz="2600">
                <a:solidFill>
                  <a:schemeClr val="tx1"/>
                </a:solidFill>
                <a:latin typeface="Verdana" pitchFamily="34" charset="0"/>
                <a:cs typeface="Arial" pitchFamily="34" charset="0"/>
              </a:defRPr>
            </a:lvl2pPr>
            <a:lvl3pPr marL="1143000" indent="-228600" eaLnBrk="0" hangingPunct="0">
              <a:buClr>
                <a:schemeClr val="accent2"/>
              </a:buClr>
              <a:buChar char="o"/>
              <a:defRPr sz="2300">
                <a:solidFill>
                  <a:schemeClr val="tx1"/>
                </a:solidFill>
                <a:latin typeface="Verdana" pitchFamily="34" charset="0"/>
                <a:cs typeface="Arial" pitchFamily="34" charset="0"/>
              </a:defRPr>
            </a:lvl3pPr>
            <a:lvl4pPr marL="1600200" indent="-228600" eaLnBrk="0" hangingPunct="0">
              <a:buClr>
                <a:schemeClr val="accent2"/>
              </a:buClr>
              <a:buChar char="n"/>
              <a:defRPr sz="2000">
                <a:solidFill>
                  <a:schemeClr val="tx1"/>
                </a:solidFill>
                <a:latin typeface="Verdana" pitchFamily="34" charset="0"/>
                <a:cs typeface="Arial" pitchFamily="34" charset="0"/>
              </a:defRPr>
            </a:lvl4pPr>
            <a:lvl5pPr marL="2057400" indent="-228600" eaLnBrk="0" hangingPunct="0">
              <a:spcBef>
                <a:spcPct val="25000"/>
              </a:spcBef>
              <a:buClr>
                <a:schemeClr val="accent2"/>
              </a:buClr>
              <a:buChar char="§"/>
              <a:defRPr sz="2000">
                <a:solidFill>
                  <a:schemeClr val="tx1"/>
                </a:solidFill>
                <a:latin typeface="Verdana" pitchFamily="34" charset="0"/>
                <a:cs typeface="Arial" pitchFamily="34"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pitchFamily="34"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pitchFamily="34"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pitchFamily="34"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pitchFamily="34" charset="0"/>
              </a:defRPr>
            </a:lvl9pPr>
          </a:lstStyle>
          <a:p>
            <a:pPr eaLnBrk="1" hangingPunct="1">
              <a:buClr>
                <a:srgbClr val="336699"/>
              </a:buClr>
              <a:buFont typeface="Wingdings" pitchFamily="2" charset="2"/>
              <a:buNone/>
            </a:pPr>
            <a:r>
              <a:rPr lang="ru-RU" altLang="ru-RU" sz="3200" b="1">
                <a:solidFill>
                  <a:srgbClr val="000000"/>
                </a:solidFill>
                <a:effectLst/>
                <a:latin typeface="Arial" pitchFamily="34" charset="0"/>
              </a:rPr>
              <a:t>Лечение</a:t>
            </a:r>
          </a:p>
        </p:txBody>
      </p:sp>
    </p:spTree>
    <p:extLst>
      <p:ext uri="{BB962C8B-B14F-4D97-AF65-F5344CB8AC3E}">
        <p14:creationId xmlns:p14="http://schemas.microsoft.com/office/powerpoint/2010/main" val="38211006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42975" y="1700213"/>
            <a:ext cx="6462713" cy="2254250"/>
          </a:xfrm>
          <a:prstGeom prst="rect">
            <a:avLst/>
          </a:prstGeom>
        </p:spPr>
        <p:txBody>
          <a:bodyPr>
            <a:spAutoFit/>
          </a:bodyPr>
          <a:lstStyle/>
          <a:p>
            <a:pPr>
              <a:defRPr/>
            </a:pPr>
            <a:r>
              <a:rPr lang="ru-RU" b="1" dirty="0">
                <a:latin typeface="Arial" charset="0"/>
                <a:cs typeface="Arial" charset="0"/>
              </a:rPr>
              <a:t>Специфический процесс начинается с бугорковых поражений придатка яичка, чем и объясняется преобладание эпидидимитов в структуре полового туберкулеза у мужчин. </a:t>
            </a:r>
          </a:p>
          <a:p>
            <a:pPr>
              <a:defRPr/>
            </a:pPr>
            <a:endParaRPr lang="ru-RU" b="1" dirty="0">
              <a:latin typeface="Arial" charset="0"/>
              <a:cs typeface="Arial" charset="0"/>
            </a:endParaRPr>
          </a:p>
          <a:p>
            <a:pPr>
              <a:defRPr/>
            </a:pPr>
            <a:endParaRPr lang="ru-RU" b="1" dirty="0">
              <a:latin typeface="Arial" charset="0"/>
              <a:cs typeface="Arial" charset="0"/>
            </a:endParaRPr>
          </a:p>
          <a:p>
            <a:pPr>
              <a:defRPr/>
            </a:pPr>
            <a:r>
              <a:rPr lang="ru-RU" b="1" dirty="0">
                <a:latin typeface="Arial" charset="0"/>
                <a:cs typeface="Arial" charset="0"/>
              </a:rPr>
              <a:t>Поражение яичка всегда является вторичным и в изолированном виде, в отличие от туберкулеза предстательной железы, не встречается. </a:t>
            </a:r>
            <a:endParaRPr lang="ru-RU" dirty="0">
              <a:latin typeface="Arial" charset="0"/>
              <a:cs typeface="Arial" charset="0"/>
            </a:endParaRPr>
          </a:p>
        </p:txBody>
      </p:sp>
      <p:sp>
        <p:nvSpPr>
          <p:cNvPr id="3" name="Прямоугольник 2"/>
          <p:cNvSpPr/>
          <p:nvPr/>
        </p:nvSpPr>
        <p:spPr>
          <a:xfrm>
            <a:off x="6262688" y="111125"/>
            <a:ext cx="2286000" cy="755650"/>
          </a:xfrm>
          <a:prstGeom prst="rect">
            <a:avLst/>
          </a:prstGeom>
        </p:spPr>
        <p:txBody>
          <a:bodyPr>
            <a:spAutoFit/>
          </a:bodyPr>
          <a:lstStyle/>
          <a:p>
            <a:pPr>
              <a:defRPr/>
            </a:pPr>
            <a:r>
              <a:rPr lang="ru-RU" dirty="0">
                <a:solidFill>
                  <a:srgbClr val="000000"/>
                </a:solidFill>
                <a:latin typeface="Arial" charset="0"/>
                <a:cs typeface="Arial" charset="0"/>
              </a:rPr>
              <a:t>Туберкулез мужских половых органов </a:t>
            </a:r>
            <a:endParaRPr lang="ru-RU" dirty="0">
              <a:latin typeface="Arial" charset="0"/>
              <a:cs typeface="Arial" charset="0"/>
            </a:endParaRPr>
          </a:p>
        </p:txBody>
      </p:sp>
    </p:spTree>
    <p:extLst>
      <p:ext uri="{BB962C8B-B14F-4D97-AF65-F5344CB8AC3E}">
        <p14:creationId xmlns:p14="http://schemas.microsoft.com/office/powerpoint/2010/main" val="12067414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58875" y="1773238"/>
            <a:ext cx="5761038" cy="3027362"/>
          </a:xfrm>
          <a:prstGeom prst="rect">
            <a:avLst/>
          </a:prstGeom>
        </p:spPr>
        <p:txBody>
          <a:bodyPr>
            <a:spAutoFit/>
          </a:bodyPr>
          <a:lstStyle/>
          <a:p>
            <a:pPr>
              <a:defRPr/>
            </a:pPr>
            <a:r>
              <a:rPr lang="ru-RU" i="1" dirty="0">
                <a:latin typeface="Arial" charset="0"/>
                <a:cs typeface="Arial" charset="0"/>
              </a:rPr>
              <a:t>Локализация процесса: </a:t>
            </a:r>
            <a:r>
              <a:rPr lang="ru-RU" dirty="0">
                <a:latin typeface="Arial" charset="0"/>
                <a:cs typeface="Arial" charset="0"/>
              </a:rPr>
              <a:t>туберкулез придатка яичка, яичка, семявыносящего протока, семенного пузырька, простаты, мочеиспускательного канала, полового члена. </a:t>
            </a:r>
          </a:p>
          <a:p>
            <a:pPr>
              <a:defRPr/>
            </a:pPr>
            <a:r>
              <a:rPr lang="ru-RU" i="1" dirty="0">
                <a:latin typeface="Arial" charset="0"/>
                <a:cs typeface="Arial" charset="0"/>
              </a:rPr>
              <a:t>Форма: </a:t>
            </a:r>
            <a:r>
              <a:rPr lang="ru-RU" dirty="0">
                <a:latin typeface="Arial" charset="0"/>
                <a:cs typeface="Arial" charset="0"/>
              </a:rPr>
              <a:t>продуктивная, деструктивная (</a:t>
            </a:r>
            <a:r>
              <a:rPr lang="ru-RU" dirty="0" err="1">
                <a:latin typeface="Arial" charset="0"/>
                <a:cs typeface="Arial" charset="0"/>
              </a:rPr>
              <a:t>абсцедирование</a:t>
            </a:r>
            <a:r>
              <a:rPr lang="ru-RU" dirty="0">
                <a:latin typeface="Arial" charset="0"/>
                <a:cs typeface="Arial" charset="0"/>
              </a:rPr>
              <a:t>, свищ). </a:t>
            </a:r>
          </a:p>
          <a:p>
            <a:pPr>
              <a:defRPr/>
            </a:pPr>
            <a:r>
              <a:rPr lang="ru-RU" i="1" dirty="0">
                <a:latin typeface="Arial" charset="0"/>
                <a:cs typeface="Arial" charset="0"/>
              </a:rPr>
              <a:t>Стадия: </a:t>
            </a:r>
            <a:r>
              <a:rPr lang="ru-RU" dirty="0">
                <a:latin typeface="Arial" charset="0"/>
                <a:cs typeface="Arial" charset="0"/>
              </a:rPr>
              <a:t>обострение, ремиссия. </a:t>
            </a:r>
          </a:p>
          <a:p>
            <a:pPr>
              <a:defRPr/>
            </a:pPr>
            <a:r>
              <a:rPr lang="ru-RU" i="1" dirty="0">
                <a:latin typeface="Arial" charset="0"/>
                <a:cs typeface="Arial" charset="0"/>
              </a:rPr>
              <a:t>Степень компенсации функции органа: </a:t>
            </a:r>
            <a:r>
              <a:rPr lang="ru-RU" dirty="0">
                <a:latin typeface="Arial" charset="0"/>
                <a:cs typeface="Arial" charset="0"/>
              </a:rPr>
              <a:t>компенсированная; </a:t>
            </a:r>
            <a:r>
              <a:rPr lang="ru-RU" dirty="0" err="1">
                <a:latin typeface="Arial" charset="0"/>
                <a:cs typeface="Arial" charset="0"/>
              </a:rPr>
              <a:t>субкомпенсированная</a:t>
            </a:r>
            <a:r>
              <a:rPr lang="ru-RU" dirty="0">
                <a:latin typeface="Arial" charset="0"/>
                <a:cs typeface="Arial" charset="0"/>
              </a:rPr>
              <a:t>; декомпенсированная. </a:t>
            </a:r>
          </a:p>
          <a:p>
            <a:pPr>
              <a:defRPr/>
            </a:pPr>
            <a:r>
              <a:rPr lang="ru-RU" i="1" dirty="0" err="1">
                <a:latin typeface="Arial" charset="0"/>
                <a:cs typeface="Arial" charset="0"/>
              </a:rPr>
              <a:t>Бациллярность</a:t>
            </a:r>
            <a:r>
              <a:rPr lang="ru-RU" i="1" dirty="0">
                <a:latin typeface="Arial" charset="0"/>
                <a:cs typeface="Arial" charset="0"/>
              </a:rPr>
              <a:t>: </a:t>
            </a:r>
            <a:r>
              <a:rPr lang="ru-RU" dirty="0">
                <a:latin typeface="Arial" charset="0"/>
                <a:cs typeface="Arial" charset="0"/>
              </a:rPr>
              <a:t>МБТ +, МБТ-. </a:t>
            </a:r>
          </a:p>
          <a:p>
            <a:pPr>
              <a:defRPr/>
            </a:pPr>
            <a:endParaRPr lang="ru-RU" dirty="0">
              <a:latin typeface="Arial" charset="0"/>
              <a:cs typeface="Arial" charset="0"/>
            </a:endParaRPr>
          </a:p>
        </p:txBody>
      </p:sp>
      <p:sp>
        <p:nvSpPr>
          <p:cNvPr id="3" name="Прямоугольник 2"/>
          <p:cNvSpPr/>
          <p:nvPr/>
        </p:nvSpPr>
        <p:spPr>
          <a:xfrm>
            <a:off x="4040188" y="149225"/>
            <a:ext cx="2006600" cy="314325"/>
          </a:xfrm>
          <a:prstGeom prst="rect">
            <a:avLst/>
          </a:prstGeom>
        </p:spPr>
        <p:txBody>
          <a:bodyPr wrap="none">
            <a:spAutoFit/>
          </a:bodyPr>
          <a:lstStyle/>
          <a:p>
            <a:pPr>
              <a:defRPr/>
            </a:pPr>
            <a:r>
              <a:rPr lang="ru-RU" i="1" dirty="0">
                <a:solidFill>
                  <a:srgbClr val="000000"/>
                </a:solidFill>
                <a:latin typeface="Arial" charset="0"/>
                <a:cs typeface="Arial" charset="0"/>
              </a:rPr>
              <a:t>Классификация </a:t>
            </a:r>
            <a:endParaRPr lang="ru-RU" dirty="0">
              <a:latin typeface="Arial" charset="0"/>
              <a:cs typeface="Arial" charset="0"/>
            </a:endParaRPr>
          </a:p>
        </p:txBody>
      </p:sp>
    </p:spTree>
    <p:extLst>
      <p:ext uri="{BB962C8B-B14F-4D97-AF65-F5344CB8AC3E}">
        <p14:creationId xmlns:p14="http://schemas.microsoft.com/office/powerpoint/2010/main" val="323777926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5450" y="2060575"/>
            <a:ext cx="8496300" cy="2641600"/>
          </a:xfrm>
          <a:prstGeom prst="rect">
            <a:avLst/>
          </a:prstGeom>
        </p:spPr>
        <p:txBody>
          <a:bodyPr>
            <a:spAutoFit/>
          </a:bodyPr>
          <a:lstStyle/>
          <a:p>
            <a:pPr>
              <a:defRPr/>
            </a:pPr>
            <a:r>
              <a:rPr lang="ru-RU" i="1" dirty="0">
                <a:latin typeface="Arial" charset="0"/>
                <a:cs typeface="Arial" charset="0"/>
              </a:rPr>
              <a:t>Туберкулезу половых органов </a:t>
            </a:r>
            <a:r>
              <a:rPr lang="ru-RU" dirty="0">
                <a:latin typeface="Arial" charset="0"/>
                <a:cs typeface="Arial" charset="0"/>
              </a:rPr>
              <a:t>свойственно первично-хроническое развитие воспалительного процесса, который в большинстве случаев начинается с хвоста придатка яичка. </a:t>
            </a:r>
          </a:p>
          <a:p>
            <a:pPr>
              <a:defRPr/>
            </a:pPr>
            <a:r>
              <a:rPr lang="ru-RU" dirty="0">
                <a:latin typeface="Arial" charset="0"/>
                <a:cs typeface="Arial" charset="0"/>
              </a:rPr>
              <a:t>Примерно в каждом пятом случае регистрируется </a:t>
            </a:r>
            <a:r>
              <a:rPr lang="ru-RU" i="1" dirty="0">
                <a:latin typeface="Arial" charset="0"/>
                <a:cs typeface="Arial" charset="0"/>
              </a:rPr>
              <a:t>образование гнойных свищей мошонки</a:t>
            </a:r>
            <a:r>
              <a:rPr lang="ru-RU" dirty="0">
                <a:latin typeface="Arial" charset="0"/>
                <a:cs typeface="Arial" charset="0"/>
              </a:rPr>
              <a:t>. Туберкулезный эпидидимит может также проявляться бесплодием ввиду формирования множественных стриктур семявыносящих путей.</a:t>
            </a:r>
          </a:p>
          <a:p>
            <a:pPr>
              <a:defRPr/>
            </a:pPr>
            <a:r>
              <a:rPr lang="ru-RU" dirty="0">
                <a:latin typeface="Arial" charset="0"/>
                <a:cs typeface="Arial" charset="0"/>
              </a:rPr>
              <a:t> </a:t>
            </a:r>
            <a:r>
              <a:rPr lang="ru-RU" i="1" dirty="0" err="1">
                <a:latin typeface="Arial" charset="0"/>
                <a:cs typeface="Arial" charset="0"/>
              </a:rPr>
              <a:t>Гемоспермия</a:t>
            </a:r>
            <a:r>
              <a:rPr lang="ru-RU" i="1" dirty="0">
                <a:latin typeface="Arial" charset="0"/>
                <a:cs typeface="Arial" charset="0"/>
              </a:rPr>
              <a:t> </a:t>
            </a:r>
            <a:r>
              <a:rPr lang="ru-RU" dirty="0">
                <a:latin typeface="Arial" charset="0"/>
                <a:cs typeface="Arial" charset="0"/>
              </a:rPr>
              <a:t>является редким симптомом генитального туберкулеза. Однако отдельные авторы сообщают, что ее частота может превышать 10 %. При часто повторяющихся эпизодах </a:t>
            </a:r>
            <a:r>
              <a:rPr lang="ru-RU" dirty="0" err="1">
                <a:latin typeface="Arial" charset="0"/>
                <a:cs typeface="Arial" charset="0"/>
              </a:rPr>
              <a:t>гемоспермии</a:t>
            </a:r>
            <a:r>
              <a:rPr lang="ru-RU" dirty="0">
                <a:latin typeface="Arial" charset="0"/>
                <a:cs typeface="Arial" charset="0"/>
              </a:rPr>
              <a:t> следует заподозрить туберкулез даже при отсутствии других очевидных его признаков. </a:t>
            </a:r>
          </a:p>
        </p:txBody>
      </p:sp>
      <p:sp>
        <p:nvSpPr>
          <p:cNvPr id="70659" name="Прямоугольник 2"/>
          <p:cNvSpPr>
            <a:spLocks noChangeArrowheads="1"/>
          </p:cNvSpPr>
          <p:nvPr/>
        </p:nvSpPr>
        <p:spPr bwMode="auto">
          <a:xfrm>
            <a:off x="611188" y="735013"/>
            <a:ext cx="792162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chemeClr val="accent2"/>
              </a:buClr>
              <a:buChar char="o"/>
              <a:defRPr sz="3000">
                <a:solidFill>
                  <a:schemeClr val="tx1"/>
                </a:solidFill>
                <a:latin typeface="Verdana" pitchFamily="34" charset="0"/>
                <a:cs typeface="Arial" pitchFamily="34" charset="0"/>
              </a:defRPr>
            </a:lvl1pPr>
            <a:lvl2pPr marL="742950" indent="-285750" eaLnBrk="0" hangingPunct="0">
              <a:buClr>
                <a:schemeClr val="accent2"/>
              </a:buClr>
              <a:buChar char="n"/>
              <a:defRPr sz="2600">
                <a:solidFill>
                  <a:schemeClr val="tx1"/>
                </a:solidFill>
                <a:latin typeface="Verdana" pitchFamily="34" charset="0"/>
                <a:cs typeface="Arial" pitchFamily="34" charset="0"/>
              </a:defRPr>
            </a:lvl2pPr>
            <a:lvl3pPr marL="1143000" indent="-228600" eaLnBrk="0" hangingPunct="0">
              <a:buClr>
                <a:schemeClr val="accent2"/>
              </a:buClr>
              <a:buChar char="o"/>
              <a:defRPr sz="2300">
                <a:solidFill>
                  <a:schemeClr val="tx1"/>
                </a:solidFill>
                <a:latin typeface="Verdana" pitchFamily="34" charset="0"/>
                <a:cs typeface="Arial" pitchFamily="34" charset="0"/>
              </a:defRPr>
            </a:lvl3pPr>
            <a:lvl4pPr marL="1600200" indent="-228600" eaLnBrk="0" hangingPunct="0">
              <a:buClr>
                <a:schemeClr val="accent2"/>
              </a:buClr>
              <a:buChar char="n"/>
              <a:defRPr sz="2000">
                <a:solidFill>
                  <a:schemeClr val="tx1"/>
                </a:solidFill>
                <a:latin typeface="Verdana" pitchFamily="34" charset="0"/>
                <a:cs typeface="Arial" pitchFamily="34" charset="0"/>
              </a:defRPr>
            </a:lvl4pPr>
            <a:lvl5pPr marL="2057400" indent="-228600" eaLnBrk="0" hangingPunct="0">
              <a:spcBef>
                <a:spcPct val="25000"/>
              </a:spcBef>
              <a:buClr>
                <a:schemeClr val="accent2"/>
              </a:buClr>
              <a:buChar char="§"/>
              <a:defRPr sz="2000">
                <a:solidFill>
                  <a:schemeClr val="tx1"/>
                </a:solidFill>
                <a:latin typeface="Verdana" pitchFamily="34" charset="0"/>
                <a:cs typeface="Arial" pitchFamily="34"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pitchFamily="34"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pitchFamily="34"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pitchFamily="34"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pitchFamily="34" charset="0"/>
              </a:defRPr>
            </a:lvl9pPr>
          </a:lstStyle>
          <a:p>
            <a:pPr eaLnBrk="1" hangingPunct="1">
              <a:buClr>
                <a:schemeClr val="hlink"/>
              </a:buClr>
              <a:buFont typeface="Wingdings" pitchFamily="2" charset="2"/>
              <a:buNone/>
            </a:pPr>
            <a:r>
              <a:rPr lang="ru-RU" altLang="ru-RU" sz="3200" b="1">
                <a:solidFill>
                  <a:srgbClr val="000000"/>
                </a:solidFill>
                <a:effectLst/>
                <a:latin typeface="Arial" pitchFamily="34" charset="0"/>
              </a:rPr>
              <a:t>Симптоматика и клиническое течение</a:t>
            </a:r>
            <a:endParaRPr lang="ru-RU" altLang="ru-RU" sz="3200" b="1">
              <a:effectLst/>
              <a:latin typeface="Arial" pitchFamily="34" charset="0"/>
            </a:endParaRPr>
          </a:p>
        </p:txBody>
      </p:sp>
    </p:spTree>
    <p:extLst>
      <p:ext uri="{BB962C8B-B14F-4D97-AF65-F5344CB8AC3E}">
        <p14:creationId xmlns:p14="http://schemas.microsoft.com/office/powerpoint/2010/main" val="278680689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8313" y="1916113"/>
            <a:ext cx="8135937" cy="2032000"/>
          </a:xfrm>
          <a:prstGeom prst="rect">
            <a:avLst/>
          </a:prstGeom>
        </p:spPr>
        <p:txBody>
          <a:bodyPr>
            <a:spAutoFit/>
          </a:bodyPr>
          <a:lstStyle/>
          <a:p>
            <a:pPr>
              <a:defRPr/>
            </a:pPr>
            <a:r>
              <a:rPr lang="ru-RU" dirty="0">
                <a:latin typeface="Arial" charset="0"/>
                <a:cs typeface="Arial" charset="0"/>
              </a:rPr>
              <a:t>1. Появление болей тупого характера в области крестца и промежности.</a:t>
            </a:r>
          </a:p>
          <a:p>
            <a:pPr>
              <a:defRPr/>
            </a:pPr>
            <a:r>
              <a:rPr lang="ru-RU" dirty="0">
                <a:latin typeface="Arial" charset="0"/>
                <a:cs typeface="Arial" charset="0"/>
              </a:rPr>
              <a:t>2. Для начальных стадий процесса характерны </a:t>
            </a:r>
            <a:r>
              <a:rPr lang="ru-RU" dirty="0" err="1">
                <a:latin typeface="Arial" charset="0"/>
                <a:cs typeface="Arial" charset="0"/>
              </a:rPr>
              <a:t>гемоспермия</a:t>
            </a:r>
            <a:r>
              <a:rPr lang="ru-RU" dirty="0">
                <a:latin typeface="Arial" charset="0"/>
                <a:cs typeface="Arial" charset="0"/>
              </a:rPr>
              <a:t> и ранняя эякуляция.</a:t>
            </a:r>
          </a:p>
          <a:p>
            <a:pPr>
              <a:defRPr/>
            </a:pPr>
            <a:endParaRPr lang="ru-RU" dirty="0">
              <a:latin typeface="Arial" charset="0"/>
              <a:cs typeface="Arial" charset="0"/>
            </a:endParaRPr>
          </a:p>
          <a:p>
            <a:pPr>
              <a:defRPr/>
            </a:pPr>
            <a:r>
              <a:rPr lang="ru-RU" dirty="0">
                <a:latin typeface="Arial" charset="0"/>
                <a:cs typeface="Arial" charset="0"/>
              </a:rPr>
              <a:t> Клиника характеризуется затяжным, вялым течением, склонностью к рецидивам и обострениям. К осложнениям относят образование стриктур простатического отдела уретры, промежностных и пузырно-ректальных свищей. </a:t>
            </a:r>
          </a:p>
        </p:txBody>
      </p:sp>
      <p:sp>
        <p:nvSpPr>
          <p:cNvPr id="71683" name="Прямоугольник 3"/>
          <p:cNvSpPr>
            <a:spLocks noChangeArrowheads="1"/>
          </p:cNvSpPr>
          <p:nvPr/>
        </p:nvSpPr>
        <p:spPr bwMode="auto">
          <a:xfrm>
            <a:off x="2268538" y="735013"/>
            <a:ext cx="5503862"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chemeClr val="accent2"/>
              </a:buClr>
              <a:buChar char="o"/>
              <a:defRPr sz="3000">
                <a:solidFill>
                  <a:schemeClr val="tx1"/>
                </a:solidFill>
                <a:latin typeface="Verdana" pitchFamily="34" charset="0"/>
                <a:cs typeface="Arial" pitchFamily="34" charset="0"/>
              </a:defRPr>
            </a:lvl1pPr>
            <a:lvl2pPr marL="742950" indent="-285750" eaLnBrk="0" hangingPunct="0">
              <a:buClr>
                <a:schemeClr val="accent2"/>
              </a:buClr>
              <a:buChar char="n"/>
              <a:defRPr sz="2600">
                <a:solidFill>
                  <a:schemeClr val="tx1"/>
                </a:solidFill>
                <a:latin typeface="Verdana" pitchFamily="34" charset="0"/>
                <a:cs typeface="Arial" pitchFamily="34" charset="0"/>
              </a:defRPr>
            </a:lvl2pPr>
            <a:lvl3pPr marL="1143000" indent="-228600" eaLnBrk="0" hangingPunct="0">
              <a:buClr>
                <a:schemeClr val="accent2"/>
              </a:buClr>
              <a:buChar char="o"/>
              <a:defRPr sz="2300">
                <a:solidFill>
                  <a:schemeClr val="tx1"/>
                </a:solidFill>
                <a:latin typeface="Verdana" pitchFamily="34" charset="0"/>
                <a:cs typeface="Arial" pitchFamily="34" charset="0"/>
              </a:defRPr>
            </a:lvl3pPr>
            <a:lvl4pPr marL="1600200" indent="-228600" eaLnBrk="0" hangingPunct="0">
              <a:buClr>
                <a:schemeClr val="accent2"/>
              </a:buClr>
              <a:buChar char="n"/>
              <a:defRPr sz="2000">
                <a:solidFill>
                  <a:schemeClr val="tx1"/>
                </a:solidFill>
                <a:latin typeface="Verdana" pitchFamily="34" charset="0"/>
                <a:cs typeface="Arial" pitchFamily="34" charset="0"/>
              </a:defRPr>
            </a:lvl4pPr>
            <a:lvl5pPr marL="2057400" indent="-228600" eaLnBrk="0" hangingPunct="0">
              <a:spcBef>
                <a:spcPct val="25000"/>
              </a:spcBef>
              <a:buClr>
                <a:schemeClr val="accent2"/>
              </a:buClr>
              <a:buChar char="§"/>
              <a:defRPr sz="2000">
                <a:solidFill>
                  <a:schemeClr val="tx1"/>
                </a:solidFill>
                <a:latin typeface="Verdana" pitchFamily="34" charset="0"/>
                <a:cs typeface="Arial" pitchFamily="34"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pitchFamily="34"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pitchFamily="34"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pitchFamily="34"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pitchFamily="34" charset="0"/>
              </a:defRPr>
            </a:lvl9pPr>
          </a:lstStyle>
          <a:p>
            <a:pPr eaLnBrk="1" hangingPunct="1">
              <a:buClr>
                <a:schemeClr val="hlink"/>
              </a:buClr>
              <a:buFont typeface="Wingdings" pitchFamily="2" charset="2"/>
              <a:buNone/>
            </a:pPr>
            <a:r>
              <a:rPr lang="ru-RU" altLang="ru-RU" sz="3200" b="1">
                <a:solidFill>
                  <a:srgbClr val="000000"/>
                </a:solidFill>
                <a:effectLst/>
                <a:latin typeface="Arial" pitchFamily="34" charset="0"/>
              </a:rPr>
              <a:t>туберкулез предстательной железы </a:t>
            </a:r>
            <a:endParaRPr lang="ru-RU" altLang="ru-RU" sz="3200" b="1">
              <a:effectLst/>
              <a:latin typeface="Arial" pitchFamily="34" charset="0"/>
            </a:endParaRPr>
          </a:p>
        </p:txBody>
      </p:sp>
    </p:spTree>
    <p:extLst>
      <p:ext uri="{BB962C8B-B14F-4D97-AF65-F5344CB8AC3E}">
        <p14:creationId xmlns:p14="http://schemas.microsoft.com/office/powerpoint/2010/main" val="146890010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08175" y="1989138"/>
            <a:ext cx="4572000" cy="1422400"/>
          </a:xfrm>
          <a:prstGeom prst="rect">
            <a:avLst/>
          </a:prstGeom>
        </p:spPr>
        <p:txBody>
          <a:bodyPr>
            <a:spAutoFit/>
          </a:bodyPr>
          <a:lstStyle/>
          <a:p>
            <a:pPr>
              <a:defRPr/>
            </a:pPr>
            <a:r>
              <a:rPr lang="ru-RU" b="1" dirty="0">
                <a:latin typeface="Arial" charset="0"/>
                <a:cs typeface="Arial" charset="0"/>
              </a:rPr>
              <a:t>Изолированного туберкулезного везикулита не наблюдается. Поражение семенных пузырьков, по-видимому, всегда сочетается с туберкулезом предстательной железы и/или придатка яичка. </a:t>
            </a:r>
            <a:endParaRPr lang="ru-RU" dirty="0">
              <a:latin typeface="Arial" charset="0"/>
              <a:cs typeface="Arial" charset="0"/>
            </a:endParaRPr>
          </a:p>
        </p:txBody>
      </p:sp>
    </p:spTree>
    <p:extLst>
      <p:ext uri="{BB962C8B-B14F-4D97-AF65-F5344CB8AC3E}">
        <p14:creationId xmlns:p14="http://schemas.microsoft.com/office/powerpoint/2010/main" val="25220074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838200" y="293688"/>
            <a:ext cx="7620000" cy="563562"/>
          </a:xfrm>
          <a:prstGeom prst="rect">
            <a:avLst/>
          </a:prstGeom>
        </p:spPr>
        <p:txBody>
          <a:bodyPr/>
          <a:lstStyle/>
          <a:p>
            <a:pPr algn="ctr" eaLnBrk="0" hangingPunct="0">
              <a:defRPr/>
            </a:pPr>
            <a:r>
              <a:rPr lang="ru-RU" sz="3200" b="1" kern="0" dirty="0">
                <a:solidFill>
                  <a:srgbClr val="C00000"/>
                </a:solidFill>
                <a:effectLst>
                  <a:outerShdw blurRad="38100" dist="38100" dir="2700000" algn="tl">
                    <a:srgbClr val="000000">
                      <a:alpha val="43137"/>
                    </a:srgbClr>
                  </a:outerShdw>
                </a:effectLst>
                <a:latin typeface="+mj-lt"/>
                <a:ea typeface="+mj-ea"/>
                <a:cs typeface="+mj-cs"/>
              </a:rPr>
              <a:t>Клиническая картина почечной колики</a:t>
            </a:r>
          </a:p>
        </p:txBody>
      </p:sp>
      <p:pic>
        <p:nvPicPr>
          <p:cNvPr id="41988" name="Picture 4"/>
          <p:cNvPicPr>
            <a:picLocks noChangeAspect="1" noChangeArrowheads="1"/>
          </p:cNvPicPr>
          <p:nvPr/>
        </p:nvPicPr>
        <p:blipFill>
          <a:blip r:embed="rId2"/>
          <a:srcRect/>
          <a:stretch>
            <a:fillRect/>
          </a:stretch>
        </p:blipFill>
        <p:spPr bwMode="auto">
          <a:xfrm>
            <a:off x="5486400" y="1676400"/>
            <a:ext cx="2971800" cy="4908550"/>
          </a:xfrm>
          <a:prstGeom prst="rect">
            <a:avLst/>
          </a:prstGeom>
          <a:noFill/>
          <a:ln w="9525">
            <a:noFill/>
            <a:miter lim="800000"/>
            <a:headEnd/>
            <a:tailEnd/>
          </a:ln>
        </p:spPr>
      </p:pic>
      <p:sp>
        <p:nvSpPr>
          <p:cNvPr id="5" name="Прямоугольник 4"/>
          <p:cNvSpPr/>
          <p:nvPr/>
        </p:nvSpPr>
        <p:spPr>
          <a:xfrm>
            <a:off x="762000" y="1066800"/>
            <a:ext cx="4572000" cy="2031325"/>
          </a:xfrm>
          <a:prstGeom prst="rect">
            <a:avLst/>
          </a:prstGeom>
        </p:spPr>
        <p:txBody>
          <a:bodyPr>
            <a:spAutoFit/>
          </a:bodyPr>
          <a:lstStyle/>
          <a:p>
            <a:pPr marL="457200" indent="-457200">
              <a:defRPr/>
            </a:pPr>
            <a:r>
              <a:rPr lang="ru-RU" dirty="0" smtClean="0"/>
              <a:t>Постоянная фаза</a:t>
            </a:r>
          </a:p>
          <a:p>
            <a:pPr marL="457200" indent="-457200">
              <a:defRPr/>
            </a:pPr>
            <a:r>
              <a:rPr lang="ru-RU" dirty="0" smtClean="0"/>
              <a:t>Достигнув максимальной интенсивности боль затем носит постоянный характер.</a:t>
            </a:r>
          </a:p>
          <a:p>
            <a:pPr marL="457200" indent="-457200">
              <a:defRPr/>
            </a:pPr>
            <a:r>
              <a:rPr lang="ru-RU" dirty="0" smtClean="0"/>
              <a:t>Эта фаза обычно длится  1-4 ч, но в некоторых случаях может продолжаться до 12 ч.</a:t>
            </a:r>
          </a:p>
          <a:p>
            <a:pPr marL="457200" indent="-457200">
              <a:buAutoNum type="arabicPeriod"/>
              <a:defRPr/>
            </a:pPr>
            <a:endParaRPr lang="ru-RU"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4213" y="1916113"/>
            <a:ext cx="7416800" cy="1865312"/>
          </a:xfrm>
          <a:prstGeom prst="rect">
            <a:avLst/>
          </a:prstGeom>
        </p:spPr>
        <p:txBody>
          <a:bodyPr>
            <a:spAutoFit/>
          </a:bodyPr>
          <a:lstStyle/>
          <a:p>
            <a:pPr>
              <a:defRPr/>
            </a:pPr>
            <a:r>
              <a:rPr lang="ru-RU" dirty="0">
                <a:latin typeface="Arial" charset="0"/>
                <a:cs typeface="Arial" charset="0"/>
              </a:rPr>
              <a:t>Основными </a:t>
            </a:r>
            <a:r>
              <a:rPr lang="ru-RU" b="1" dirty="0">
                <a:latin typeface="Arial" charset="0"/>
                <a:cs typeface="Arial" charset="0"/>
              </a:rPr>
              <a:t>осложнениями </a:t>
            </a:r>
            <a:r>
              <a:rPr lang="ru-RU" dirty="0">
                <a:latin typeface="Arial" charset="0"/>
                <a:cs typeface="Arial" charset="0"/>
              </a:rPr>
              <a:t>туберкулеза половых органов являются рубцовые сужения семявыносящих протоков с развитием экскреторного бесплодия. Нередко развивается </a:t>
            </a:r>
            <a:r>
              <a:rPr lang="ru-RU" dirty="0" err="1">
                <a:latin typeface="Arial" charset="0"/>
                <a:cs typeface="Arial" charset="0"/>
              </a:rPr>
              <a:t>инфравезикальная</a:t>
            </a:r>
            <a:r>
              <a:rPr lang="ru-RU" dirty="0">
                <a:latin typeface="Arial" charset="0"/>
                <a:cs typeface="Arial" charset="0"/>
              </a:rPr>
              <a:t> обструкция, приводящая к нарушению опорожнения мочевого пузыря, а при вовлечении в рубцовый процесс устьев мочеточников - к образованию </a:t>
            </a:r>
            <a:r>
              <a:rPr lang="ru-RU" dirty="0" err="1">
                <a:latin typeface="Arial" charset="0"/>
                <a:cs typeface="Arial" charset="0"/>
              </a:rPr>
              <a:t>гидроуретеронефроза</a:t>
            </a:r>
            <a:r>
              <a:rPr lang="ru-RU" dirty="0">
                <a:latin typeface="Arial" charset="0"/>
                <a:cs typeface="Arial" charset="0"/>
              </a:rPr>
              <a:t>, хронического пиелонефрита и хронической почечной недостаточности. </a:t>
            </a:r>
          </a:p>
        </p:txBody>
      </p:sp>
      <p:sp>
        <p:nvSpPr>
          <p:cNvPr id="73731" name="Прямоугольник 2"/>
          <p:cNvSpPr>
            <a:spLocks noChangeArrowheads="1"/>
          </p:cNvSpPr>
          <p:nvPr/>
        </p:nvSpPr>
        <p:spPr bwMode="auto">
          <a:xfrm>
            <a:off x="1644650" y="522288"/>
            <a:ext cx="6240463"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chemeClr val="accent2"/>
              </a:buClr>
              <a:buChar char="o"/>
              <a:defRPr sz="3000">
                <a:solidFill>
                  <a:schemeClr val="tx1"/>
                </a:solidFill>
                <a:latin typeface="Verdana" pitchFamily="34" charset="0"/>
                <a:cs typeface="Arial" pitchFamily="34" charset="0"/>
              </a:defRPr>
            </a:lvl1pPr>
            <a:lvl2pPr marL="742950" indent="-285750" eaLnBrk="0" hangingPunct="0">
              <a:buClr>
                <a:schemeClr val="accent2"/>
              </a:buClr>
              <a:buChar char="n"/>
              <a:defRPr sz="2600">
                <a:solidFill>
                  <a:schemeClr val="tx1"/>
                </a:solidFill>
                <a:latin typeface="Verdana" pitchFamily="34" charset="0"/>
                <a:cs typeface="Arial" pitchFamily="34" charset="0"/>
              </a:defRPr>
            </a:lvl2pPr>
            <a:lvl3pPr marL="1143000" indent="-228600" eaLnBrk="0" hangingPunct="0">
              <a:buClr>
                <a:schemeClr val="accent2"/>
              </a:buClr>
              <a:buChar char="o"/>
              <a:defRPr sz="2300">
                <a:solidFill>
                  <a:schemeClr val="tx1"/>
                </a:solidFill>
                <a:latin typeface="Verdana" pitchFamily="34" charset="0"/>
                <a:cs typeface="Arial" pitchFamily="34" charset="0"/>
              </a:defRPr>
            </a:lvl3pPr>
            <a:lvl4pPr marL="1600200" indent="-228600" eaLnBrk="0" hangingPunct="0">
              <a:buClr>
                <a:schemeClr val="accent2"/>
              </a:buClr>
              <a:buChar char="n"/>
              <a:defRPr sz="2000">
                <a:solidFill>
                  <a:schemeClr val="tx1"/>
                </a:solidFill>
                <a:latin typeface="Verdana" pitchFamily="34" charset="0"/>
                <a:cs typeface="Arial" pitchFamily="34" charset="0"/>
              </a:defRPr>
            </a:lvl4pPr>
            <a:lvl5pPr marL="2057400" indent="-228600" eaLnBrk="0" hangingPunct="0">
              <a:spcBef>
                <a:spcPct val="25000"/>
              </a:spcBef>
              <a:buClr>
                <a:schemeClr val="accent2"/>
              </a:buClr>
              <a:buChar char="§"/>
              <a:defRPr sz="2000">
                <a:solidFill>
                  <a:schemeClr val="tx1"/>
                </a:solidFill>
                <a:latin typeface="Verdana" pitchFamily="34" charset="0"/>
                <a:cs typeface="Arial" pitchFamily="34"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pitchFamily="34"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pitchFamily="34"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pitchFamily="34"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pitchFamily="34" charset="0"/>
              </a:defRPr>
            </a:lvl9pPr>
          </a:lstStyle>
          <a:p>
            <a:pPr eaLnBrk="1" hangingPunct="1">
              <a:buClr>
                <a:schemeClr val="hlink"/>
              </a:buClr>
              <a:buFont typeface="Wingdings" pitchFamily="2" charset="2"/>
              <a:buNone/>
            </a:pPr>
            <a:r>
              <a:rPr lang="ru-RU" altLang="ru-RU" sz="3200" b="1">
                <a:solidFill>
                  <a:srgbClr val="000000"/>
                </a:solidFill>
                <a:effectLst/>
                <a:latin typeface="Arial" pitchFamily="34" charset="0"/>
              </a:rPr>
              <a:t>Туберкулез мочеиспускательного канала </a:t>
            </a:r>
            <a:endParaRPr lang="ru-RU" altLang="ru-RU" sz="3200" b="1">
              <a:effectLst/>
              <a:latin typeface="Arial" pitchFamily="34" charset="0"/>
            </a:endParaRPr>
          </a:p>
        </p:txBody>
      </p:sp>
    </p:spTree>
    <p:extLst>
      <p:ext uri="{BB962C8B-B14F-4D97-AF65-F5344CB8AC3E}">
        <p14:creationId xmlns:p14="http://schemas.microsoft.com/office/powerpoint/2010/main" val="63403423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27088" y="1773238"/>
            <a:ext cx="7632700" cy="2252662"/>
          </a:xfrm>
          <a:prstGeom prst="rect">
            <a:avLst/>
          </a:prstGeom>
        </p:spPr>
        <p:txBody>
          <a:bodyPr>
            <a:spAutoFit/>
          </a:bodyPr>
          <a:lstStyle/>
          <a:p>
            <a:pPr>
              <a:defRPr/>
            </a:pPr>
            <a:r>
              <a:rPr lang="ru-RU" dirty="0">
                <a:latin typeface="Arial" charset="0"/>
                <a:cs typeface="Arial" charset="0"/>
              </a:rPr>
              <a:t>Назначают длительный и непрерывный прием нескольких антибактериальных препаратов (</a:t>
            </a:r>
            <a:r>
              <a:rPr lang="ru-RU" dirty="0" err="1">
                <a:latin typeface="Arial" charset="0"/>
                <a:cs typeface="Arial" charset="0"/>
              </a:rPr>
              <a:t>изониазид</a:t>
            </a:r>
            <a:r>
              <a:rPr lang="ru-RU" dirty="0">
                <a:latin typeface="Arial" charset="0"/>
                <a:cs typeface="Arial" charset="0"/>
              </a:rPr>
              <a:t>, </a:t>
            </a:r>
            <a:r>
              <a:rPr lang="ru-RU" dirty="0" err="1">
                <a:latin typeface="Arial" charset="0"/>
                <a:cs typeface="Arial" charset="0"/>
              </a:rPr>
              <a:t>рифампицин</a:t>
            </a:r>
            <a:r>
              <a:rPr lang="ru-RU" dirty="0">
                <a:latin typeface="Arial" charset="0"/>
                <a:cs typeface="Arial" charset="0"/>
              </a:rPr>
              <a:t>, </a:t>
            </a:r>
            <a:r>
              <a:rPr lang="ru-RU" dirty="0" err="1">
                <a:latin typeface="Arial" charset="0"/>
                <a:cs typeface="Arial" charset="0"/>
              </a:rPr>
              <a:t>этамбутол</a:t>
            </a:r>
            <a:r>
              <a:rPr lang="ru-RU" dirty="0">
                <a:latin typeface="Arial" charset="0"/>
                <a:cs typeface="Arial" charset="0"/>
              </a:rPr>
              <a:t>, </a:t>
            </a:r>
            <a:r>
              <a:rPr lang="ru-RU" dirty="0" err="1">
                <a:latin typeface="Arial" charset="0"/>
                <a:cs typeface="Arial" charset="0"/>
              </a:rPr>
              <a:t>пиразинамид</a:t>
            </a:r>
            <a:r>
              <a:rPr lang="ru-RU" dirty="0">
                <a:latin typeface="Arial" charset="0"/>
                <a:cs typeface="Arial" charset="0"/>
              </a:rPr>
              <a:t>, </a:t>
            </a:r>
            <a:r>
              <a:rPr lang="ru-RU" dirty="0" err="1">
                <a:latin typeface="Arial" charset="0"/>
                <a:cs typeface="Arial" charset="0"/>
              </a:rPr>
              <a:t>канамицин</a:t>
            </a:r>
            <a:r>
              <a:rPr lang="ru-RU" dirty="0">
                <a:latin typeface="Arial" charset="0"/>
                <a:cs typeface="Arial" charset="0"/>
              </a:rPr>
              <a:t>) в сочетании с патогенетическими средствами. </a:t>
            </a:r>
          </a:p>
          <a:p>
            <a:pPr>
              <a:defRPr/>
            </a:pPr>
            <a:r>
              <a:rPr lang="ru-RU" dirty="0" err="1">
                <a:latin typeface="Arial" charset="0"/>
                <a:cs typeface="Arial" charset="0"/>
              </a:rPr>
              <a:t>эпидидимэктомию</a:t>
            </a:r>
            <a:r>
              <a:rPr lang="ru-RU" dirty="0">
                <a:latin typeface="Arial" charset="0"/>
                <a:cs typeface="Arial" charset="0"/>
              </a:rPr>
              <a:t>, </a:t>
            </a:r>
            <a:r>
              <a:rPr lang="ru-RU" dirty="0" err="1">
                <a:latin typeface="Arial" charset="0"/>
                <a:cs typeface="Arial" charset="0"/>
              </a:rPr>
              <a:t>гемикастрацию</a:t>
            </a:r>
            <a:r>
              <a:rPr lang="ru-RU" dirty="0">
                <a:latin typeface="Arial" charset="0"/>
                <a:cs typeface="Arial" charset="0"/>
              </a:rPr>
              <a:t> и ТУР предстательной железы. </a:t>
            </a:r>
          </a:p>
          <a:p>
            <a:pPr>
              <a:defRPr/>
            </a:pPr>
            <a:endParaRPr lang="ru-RU" dirty="0">
              <a:latin typeface="Arial" charset="0"/>
              <a:cs typeface="Arial" charset="0"/>
            </a:endParaRPr>
          </a:p>
          <a:p>
            <a:pPr>
              <a:defRPr/>
            </a:pPr>
            <a:r>
              <a:rPr lang="ru-RU" dirty="0">
                <a:latin typeface="Arial" charset="0"/>
                <a:cs typeface="Arial" charset="0"/>
              </a:rPr>
              <a:t>При рубцовых сужениях семявыносящих протоков с развитием экскреторного бесплодия производят резекцию суженных участков с формированием </a:t>
            </a:r>
            <a:r>
              <a:rPr lang="ru-RU" dirty="0" err="1">
                <a:latin typeface="Arial" charset="0"/>
                <a:cs typeface="Arial" charset="0"/>
              </a:rPr>
              <a:t>вазоорхо</a:t>
            </a:r>
            <a:r>
              <a:rPr lang="ru-RU" dirty="0">
                <a:latin typeface="Arial" charset="0"/>
                <a:cs typeface="Arial" charset="0"/>
              </a:rPr>
              <a:t>- и </a:t>
            </a:r>
            <a:r>
              <a:rPr lang="ru-RU" dirty="0" err="1">
                <a:latin typeface="Arial" charset="0"/>
                <a:cs typeface="Arial" charset="0"/>
              </a:rPr>
              <a:t>вазоэпидидимоанастомозов</a:t>
            </a:r>
            <a:r>
              <a:rPr lang="ru-RU" dirty="0">
                <a:latin typeface="Arial" charset="0"/>
                <a:cs typeface="Arial" charset="0"/>
              </a:rPr>
              <a:t>. </a:t>
            </a:r>
          </a:p>
        </p:txBody>
      </p:sp>
      <p:sp>
        <p:nvSpPr>
          <p:cNvPr id="76803" name="Прямоугольник 2"/>
          <p:cNvSpPr>
            <a:spLocks noChangeArrowheads="1"/>
          </p:cNvSpPr>
          <p:nvPr/>
        </p:nvSpPr>
        <p:spPr bwMode="auto">
          <a:xfrm>
            <a:off x="3236913" y="817563"/>
            <a:ext cx="1884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lnSpc>
                <a:spcPct val="80000"/>
              </a:lnSpc>
              <a:spcBef>
                <a:spcPct val="20000"/>
              </a:spcBef>
              <a:spcAft>
                <a:spcPct val="0"/>
              </a:spcAft>
              <a:buClr>
                <a:schemeClr val="hlink"/>
              </a:buClr>
              <a:buFont typeface="Wingdings" pitchFamily="2" charset="2"/>
              <a:defRPr>
                <a:solidFill>
                  <a:schemeClr val="tx1"/>
                </a:solidFill>
                <a:latin typeface="Arial" pitchFamily="34" charset="0"/>
                <a:cs typeface="Arial" pitchFamily="34" charset="0"/>
              </a:defRPr>
            </a:lvl6pPr>
            <a:lvl7pPr marL="2971800" indent="-228600" eaLnBrk="0" fontAlgn="base" hangingPunct="0">
              <a:lnSpc>
                <a:spcPct val="80000"/>
              </a:lnSpc>
              <a:spcBef>
                <a:spcPct val="20000"/>
              </a:spcBef>
              <a:spcAft>
                <a:spcPct val="0"/>
              </a:spcAft>
              <a:buClr>
                <a:schemeClr val="hlink"/>
              </a:buClr>
              <a:buFont typeface="Wingdings" pitchFamily="2" charset="2"/>
              <a:defRPr>
                <a:solidFill>
                  <a:schemeClr val="tx1"/>
                </a:solidFill>
                <a:latin typeface="Arial" pitchFamily="34" charset="0"/>
                <a:cs typeface="Arial" pitchFamily="34" charset="0"/>
              </a:defRPr>
            </a:lvl7pPr>
            <a:lvl8pPr marL="3429000" indent="-228600" eaLnBrk="0" fontAlgn="base" hangingPunct="0">
              <a:lnSpc>
                <a:spcPct val="80000"/>
              </a:lnSpc>
              <a:spcBef>
                <a:spcPct val="20000"/>
              </a:spcBef>
              <a:spcAft>
                <a:spcPct val="0"/>
              </a:spcAft>
              <a:buClr>
                <a:schemeClr val="hlink"/>
              </a:buClr>
              <a:buFont typeface="Wingdings" pitchFamily="2" charset="2"/>
              <a:defRPr>
                <a:solidFill>
                  <a:schemeClr val="tx1"/>
                </a:solidFill>
                <a:latin typeface="Arial" pitchFamily="34" charset="0"/>
                <a:cs typeface="Arial" pitchFamily="34" charset="0"/>
              </a:defRPr>
            </a:lvl8pPr>
            <a:lvl9pPr marL="3886200" indent="-228600" eaLnBrk="0" fontAlgn="base" hangingPunct="0">
              <a:lnSpc>
                <a:spcPct val="80000"/>
              </a:lnSpc>
              <a:spcBef>
                <a:spcPct val="20000"/>
              </a:spcBef>
              <a:spcAft>
                <a:spcPct val="0"/>
              </a:spcAft>
              <a:buClr>
                <a:schemeClr val="hlink"/>
              </a:buClr>
              <a:buFont typeface="Wingdings" pitchFamily="2" charset="2"/>
              <a:defRPr>
                <a:solidFill>
                  <a:schemeClr val="tx1"/>
                </a:solidFill>
                <a:latin typeface="Arial" pitchFamily="34" charset="0"/>
                <a:cs typeface="Arial" pitchFamily="34" charset="0"/>
              </a:defRPr>
            </a:lvl9pPr>
          </a:lstStyle>
          <a:p>
            <a:pPr eaLnBrk="1" hangingPunct="1"/>
            <a:r>
              <a:rPr lang="ru-RU" altLang="ru-RU" sz="3200" b="1">
                <a:solidFill>
                  <a:srgbClr val="000000"/>
                </a:solidFill>
                <a:effectLst/>
              </a:rPr>
              <a:t>Лечение</a:t>
            </a:r>
            <a:endParaRPr lang="ru-RU" altLang="ru-RU" sz="3200" b="1">
              <a:effectLst/>
            </a:endParaRPr>
          </a:p>
        </p:txBody>
      </p:sp>
      <p:pic>
        <p:nvPicPr>
          <p:cNvPr id="4" name="Трансуретральный вид ДГПЖ.MPG">
            <a:hlinkClick r:id="" action="ppaction://media"/>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331913" y="4025900"/>
            <a:ext cx="2846387" cy="21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0075" y="4025900"/>
            <a:ext cx="3038475" cy="219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52681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315</TotalTime>
  <Words>3833</Words>
  <Application>Microsoft Office PowerPoint</Application>
  <PresentationFormat>Экран (4:3)</PresentationFormat>
  <Paragraphs>496</Paragraphs>
  <Slides>91</Slides>
  <Notes>17</Notes>
  <HiddenSlides>0</HiddenSlides>
  <MMClips>3</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91</vt:i4>
      </vt:variant>
    </vt:vector>
  </HeadingPairs>
  <TitlesOfParts>
    <vt:vector size="93" baseType="lpstr">
      <vt:lpstr>Office Theme</vt:lpstr>
      <vt:lpstr>Точечный рисунок</vt:lpstr>
      <vt:lpstr>Презентация PowerPoint</vt:lpstr>
      <vt:lpstr>Презентация PowerPoint</vt:lpstr>
      <vt:lpstr>Актуальность проблемы</vt:lpstr>
      <vt:lpstr>Презентация PowerPoint</vt:lpstr>
      <vt:lpstr>Презентация PowerPoint</vt:lpstr>
      <vt:lpstr>Патогенез почечной колики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Основные заболевания с которыми  необходимо дифференцировать почечную колику</vt:lpstr>
      <vt:lpstr>Презентация PowerPoint</vt:lpstr>
      <vt:lpstr>Презентация PowerPoint</vt:lpstr>
      <vt:lpstr>Спазмолитические препараты  </vt:lpstr>
      <vt:lpstr>Стентирование мочеточника</vt:lpstr>
      <vt:lpstr>Чрескожная перкутанная нефростомия</vt:lpstr>
      <vt:lpstr>Первый этап лечения при почечной колике </vt:lpstr>
      <vt:lpstr>Презентация PowerPoint</vt:lpstr>
      <vt:lpstr>Презентация PowerPoint</vt:lpstr>
      <vt:lpstr>Острый пиелонефрит:  осложнения и исходы</vt:lpstr>
      <vt:lpstr>Презентация PowerPoint</vt:lpstr>
      <vt:lpstr>Презентация PowerPoint</vt:lpstr>
      <vt:lpstr>Презентация PowerPoint</vt:lpstr>
      <vt:lpstr>Алгоритм диагностики гнойного пиелонефрита</vt:lpstr>
      <vt:lpstr>Презентация PowerPoint</vt:lpstr>
      <vt:lpstr>Транзиторная гетерогенность паренхимы с повышением ее эхогенности за счет отека межуточной ткани и массивнной лейкоцитарной инфильтрации </vt:lpstr>
      <vt:lpstr>Презентация PowerPoint</vt:lpstr>
      <vt:lpstr>       Обзорная, экскреторная,  экскурсионная урография, КТ    </vt:lpstr>
      <vt:lpstr>Презентация PowerPoint</vt:lpstr>
      <vt:lpstr>Презентация PowerPoint</vt:lpstr>
      <vt:lpstr>Презентация PowerPoint</vt:lpstr>
      <vt:lpstr>Презентация PowerPoint</vt:lpstr>
      <vt:lpstr>Презентация PowerPoint</vt:lpstr>
      <vt:lpstr>Септический шок</vt:lpstr>
      <vt:lpstr>Септический шок</vt:lpstr>
      <vt:lpstr>Септический шок</vt:lpstr>
      <vt:lpstr>Септический шок</vt:lpstr>
      <vt:lpstr>Септический шок</vt:lpstr>
      <vt:lpstr>Степень повреждения почек</vt:lpstr>
      <vt:lpstr>Травмы почек Симптоматология</vt:lpstr>
      <vt:lpstr>Травмы почек Симптоматология</vt:lpstr>
      <vt:lpstr>Травмы почек Симптоматология</vt:lpstr>
      <vt:lpstr>Травмы почек Симптоматология</vt:lpstr>
      <vt:lpstr>Травмы почек Симптоматология</vt:lpstr>
      <vt:lpstr>Травмы почек Симптоматология</vt:lpstr>
      <vt:lpstr>Травмы почек Объективная симптоматика </vt:lpstr>
      <vt:lpstr>Травмы почек Объективная симптоматика </vt:lpstr>
      <vt:lpstr>Травмы почек Объективная симптоматика </vt:lpstr>
      <vt:lpstr>Травмы почек Объективная симптоматика </vt:lpstr>
      <vt:lpstr>Травмы почек Объективная симптоматика </vt:lpstr>
      <vt:lpstr>Травмы почек Объективная симптоматика </vt:lpstr>
      <vt:lpstr>Травмы почек Объективная симптоматика </vt:lpstr>
      <vt:lpstr>Травмы почек Лечебная тактика </vt:lpstr>
      <vt:lpstr>Травмы почек Лечебная тактика </vt:lpstr>
      <vt:lpstr>Травмы почек Лечебная тактика </vt:lpstr>
      <vt:lpstr>Травмы почек </vt:lpstr>
      <vt:lpstr>Острая задержка мочеиспускания</vt:lpstr>
      <vt:lpstr>Острая задержка мочеиспускания</vt:lpstr>
      <vt:lpstr>Симптоматика и клиническое течение</vt:lpstr>
      <vt:lpstr>Перекрут яичка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Классификация приапизма:</vt:lpstr>
      <vt:lpstr>Алгоритм обследования больных приапизмом:</vt:lpstr>
      <vt:lpstr>Перелом полового члена</vt:lpstr>
      <vt:lpstr>Актуальность проблемы</vt:lpstr>
      <vt:lpstr>Диагностика </vt:lpstr>
      <vt:lpstr>Стентирование уретры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8</dc:creator>
  <cp:lastModifiedBy>Фёдор</cp:lastModifiedBy>
  <cp:revision>23</cp:revision>
  <dcterms:created xsi:type="dcterms:W3CDTF">2015-03-02T14:23:47Z</dcterms:created>
  <dcterms:modified xsi:type="dcterms:W3CDTF">2020-04-06T14:45:57Z</dcterms:modified>
</cp:coreProperties>
</file>