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ru-RU" dirty="0" err="1" smtClean="0"/>
              <a:t>Психосоматика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221088"/>
            <a:ext cx="7854696" cy="1752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Выполнил:</a:t>
            </a:r>
            <a:br>
              <a:rPr lang="ru-RU" dirty="0" smtClean="0"/>
            </a:br>
            <a:r>
              <a:rPr lang="ru-RU" dirty="0" err="1" smtClean="0"/>
              <a:t>Джинджолия</a:t>
            </a:r>
            <a:r>
              <a:rPr lang="ru-RU" dirty="0" smtClean="0"/>
              <a:t> К.В</a:t>
            </a:r>
          </a:p>
          <a:p>
            <a:r>
              <a:rPr lang="ru-RU" dirty="0" smtClean="0"/>
              <a:t>514 группы</a:t>
            </a:r>
            <a:br>
              <a:rPr lang="ru-RU" dirty="0" smtClean="0"/>
            </a:br>
            <a:r>
              <a:rPr lang="ru-RU" dirty="0" smtClean="0"/>
              <a:t>педиатрия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Аритмии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Аритмия — нарушение ритма работы сердца в результате патологии формирования возбуждения или его проведения.</a:t>
            </a:r>
          </a:p>
          <a:p>
            <a:r>
              <a:rPr lang="ru-RU" dirty="0" smtClean="0"/>
              <a:t>Аритмии могут встречаться и у здоровых детей.</a:t>
            </a:r>
          </a:p>
          <a:p>
            <a:r>
              <a:rPr lang="ru-RU" dirty="0" smtClean="0"/>
              <a:t>К психосоматическим аритмиям относят нарушения формирования возбуждения (тахикардия, экстрасистолы). Тахикардия — частое проявление </a:t>
            </a:r>
            <a:r>
              <a:rPr lang="ru-RU" dirty="0" err="1" smtClean="0"/>
              <a:t>психовегетативных</a:t>
            </a:r>
            <a:r>
              <a:rPr lang="ru-RU" dirty="0" smtClean="0"/>
              <a:t> нарушений. Чаще всего приступы провоцируются различными ситуациями и конфликтами (смерть родителей, бабушки, дедушки, нападение собаки). Возникают у детей, склонных к сдерживанию своих чувств, склонных их подавлять, защищающих свой эмоциональный мир. Тахикардия и экстрасистолы, органически обусловленные, усиливаются при эмоциональных ситуациях и приводят к повышенной мнительности и ипохондрии.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Энурез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Энурез</a:t>
            </a:r>
            <a:r>
              <a:rPr lang="ru-RU" dirty="0" smtClean="0"/>
              <a:t> — это непроизвольное мочеиспускание, как во время ночного, так и дневного сна. Ночной </a:t>
            </a:r>
            <a:r>
              <a:rPr lang="ru-RU" dirty="0" err="1" smtClean="0"/>
              <a:t>энурез</a:t>
            </a:r>
            <a:r>
              <a:rPr lang="ru-RU" dirty="0" smtClean="0"/>
              <a:t> представляет собой сложный синдром, включающий в себя непроизвольное мочеиспускание во сне, нарушение процессов сна, изменение двигательной активности днем, нарушения поведения, неадекватное отношение к своему дефекту, терапевтическую </a:t>
            </a:r>
            <a:r>
              <a:rPr lang="ru-RU" dirty="0" err="1" smtClean="0"/>
              <a:t>резистентность</a:t>
            </a:r>
            <a:r>
              <a:rPr lang="ru-RU" dirty="0" smtClean="0"/>
              <a:t> к самопроизвольному излечению.</a:t>
            </a:r>
          </a:p>
          <a:p>
            <a:r>
              <a:rPr lang="ru-RU" dirty="0" smtClean="0"/>
              <a:t>В развитии нормального мочеиспускания у детей выделяют несколько периодов:</a:t>
            </a:r>
          </a:p>
          <a:p>
            <a:r>
              <a:rPr lang="ru-RU" dirty="0" smtClean="0"/>
              <a:t>- новорожденные мочатся автоматически;</a:t>
            </a:r>
          </a:p>
          <a:p>
            <a:r>
              <a:rPr lang="ru-RU" dirty="0" smtClean="0"/>
              <a:t>- между 1-м и 2-м годами жизни появляется чувство наполненного мочевого пузыря;</a:t>
            </a:r>
          </a:p>
          <a:p>
            <a:r>
              <a:rPr lang="ru-RU" dirty="0" smtClean="0"/>
              <a:t>- к 3-му году развивается способность удерживать мочу в течение короткого времени, когда мочевой пузырь полон или почти полон;</a:t>
            </a:r>
          </a:p>
          <a:p>
            <a:r>
              <a:rPr lang="ru-RU" dirty="0" smtClean="0"/>
              <a:t>- к 4—5-и годам дети начинают мочеиспускание при полном мочевом пузыре;</a:t>
            </a:r>
          </a:p>
          <a:p>
            <a:r>
              <a:rPr lang="ru-RU" dirty="0" smtClean="0"/>
              <a:t>- в 6—6,5 лет ребенок может мочиться при любой степени наполнения мочевого пузыря.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Причины </a:t>
            </a:r>
            <a:r>
              <a:rPr lang="ru-RU" b="1" i="1" dirty="0" err="1" smtClean="0"/>
              <a:t>энуреза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Различают первичный и вторичный </a:t>
            </a:r>
            <a:r>
              <a:rPr lang="ru-RU" dirty="0" err="1" smtClean="0"/>
              <a:t>энурез</a:t>
            </a:r>
            <a:r>
              <a:rPr lang="ru-RU" dirty="0" smtClean="0"/>
              <a:t>: первичный проявляется со дня рождения, вторичный возникает после некоторого периода, когда ребенок не мочился в постели. Причина первичного </a:t>
            </a:r>
            <a:r>
              <a:rPr lang="ru-RU" dirty="0" err="1" smtClean="0"/>
              <a:t>энуреза</a:t>
            </a:r>
            <a:r>
              <a:rPr lang="ru-RU" dirty="0" smtClean="0"/>
              <a:t> — задержка развития в сочетании с психосоциальными факторами; вторичный развивается за счет психосоциальных причин, к которым относят:</a:t>
            </a:r>
          </a:p>
          <a:p>
            <a:r>
              <a:rPr lang="ru-RU" dirty="0" smtClean="0"/>
              <a:t>- дефекты воспитания;</a:t>
            </a:r>
          </a:p>
          <a:p>
            <a:r>
              <a:rPr lang="ru-RU" dirty="0" smtClean="0"/>
              <a:t>- неблагоприятные бытовые условия;</a:t>
            </a:r>
          </a:p>
          <a:p>
            <a:r>
              <a:rPr lang="ru-RU" dirty="0" smtClean="0"/>
              <a:t>- воспитание ребенка вне семьи;</a:t>
            </a:r>
          </a:p>
          <a:p>
            <a:r>
              <a:rPr lang="ru-RU" dirty="0" smtClean="0"/>
              <a:t>- различные психические травмы.</a:t>
            </a:r>
          </a:p>
          <a:p>
            <a:r>
              <a:rPr lang="ru-RU" dirty="0" smtClean="0"/>
              <a:t>Психической травмой могут являться:</a:t>
            </a:r>
          </a:p>
          <a:p>
            <a:r>
              <a:rPr lang="ru-RU" dirty="0" smtClean="0"/>
              <a:t>- контрольная в школе;</a:t>
            </a:r>
          </a:p>
          <a:p>
            <a:r>
              <a:rPr lang="ru-RU" dirty="0" smtClean="0"/>
              <a:t>- ссора с родителями или друзьями;</a:t>
            </a:r>
          </a:p>
          <a:p>
            <a:r>
              <a:rPr lang="ru-RU" dirty="0" smtClean="0"/>
              <a:t>- перемены в жизни: первое расставание с родителями, например при поступлении в детский сад, школу, переезд, разлука с близкими людьми (например, в связи с разводом родителей).</a:t>
            </a:r>
          </a:p>
          <a:p>
            <a:r>
              <a:rPr lang="ru-RU" dirty="0" smtClean="0"/>
              <a:t>Важно, что недержание мочи представляет для ребенка проблему, психически его подавляющую; проблему, которая при неправильном уходе может обостриться.</a:t>
            </a:r>
          </a:p>
          <a:p>
            <a:r>
              <a:rPr lang="ru-RU" dirty="0" smtClean="0"/>
              <a:t>Ребенок страдает и стыдится этого, может скрывать это от родителей.</a:t>
            </a:r>
          </a:p>
          <a:p>
            <a:r>
              <a:rPr lang="ru-RU" dirty="0" smtClean="0"/>
              <a:t>Он боится поехать в лагерь, пойти в поход, опасаясь, что там с ним случится «неприятность» и другие дети будут над ним смеяться.</a:t>
            </a:r>
          </a:p>
          <a:p>
            <a:r>
              <a:rPr lang="ru-RU" dirty="0" smtClean="0"/>
              <a:t>Это замкнутый круг, когда заболевание, ухудшая психическое состояние ребенка, в результате этого все более обостряется.</a:t>
            </a:r>
          </a:p>
          <a:p>
            <a:r>
              <a:rPr lang="ru-RU" dirty="0" smtClean="0"/>
              <a:t>Среди нарушений сна у больных ночным </a:t>
            </a:r>
            <a:r>
              <a:rPr lang="ru-RU" dirty="0" err="1" smtClean="0"/>
              <a:t>энурезом</a:t>
            </a:r>
            <a:r>
              <a:rPr lang="ru-RU" dirty="0" smtClean="0"/>
              <a:t> необходимо выделить нарушения процесса засыпания, глубокий («мертвый») сон, вздрагивания, ночные страхи, </a:t>
            </a:r>
            <a:r>
              <a:rPr lang="ru-RU" dirty="0" err="1" smtClean="0"/>
              <a:t>сноговорения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Виды </a:t>
            </a:r>
            <a:r>
              <a:rPr lang="ru-RU" b="1" i="1" dirty="0" err="1" smtClean="0"/>
              <a:t>энуреза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Если рассматривать ночной </a:t>
            </a:r>
            <a:r>
              <a:rPr lang="ru-RU" dirty="0" err="1" smtClean="0"/>
              <a:t>энурез</a:t>
            </a:r>
            <a:r>
              <a:rPr lang="ru-RU" dirty="0" smtClean="0"/>
              <a:t> как психоневротическую проблему, то можно выделить следующие варианты: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астеноневротический</a:t>
            </a:r>
            <a:r>
              <a:rPr lang="ru-RU" dirty="0" smtClean="0"/>
              <a:t> вариант возникает у эмоционально лабильных, легко </a:t>
            </a:r>
            <a:r>
              <a:rPr lang="ru-RU" dirty="0" err="1" smtClean="0"/>
              <a:t>астенизируемых</a:t>
            </a:r>
            <a:r>
              <a:rPr lang="ru-RU" dirty="0" smtClean="0"/>
              <a:t> детей после </a:t>
            </a:r>
            <a:r>
              <a:rPr lang="ru-RU" dirty="0" err="1" smtClean="0"/>
              <a:t>психотравмы</a:t>
            </a:r>
            <a:r>
              <a:rPr lang="ru-RU" dirty="0" smtClean="0"/>
              <a:t> в период возрастных кризов (3 года, 7 лет);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истероидный</a:t>
            </a:r>
            <a:r>
              <a:rPr lang="ru-RU" dirty="0" smtClean="0"/>
              <a:t> вариант отмечается у </a:t>
            </a:r>
            <a:r>
              <a:rPr lang="ru-RU" dirty="0" err="1" smtClean="0"/>
              <a:t>грацильных</a:t>
            </a:r>
            <a:r>
              <a:rPr lang="ru-RU" dirty="0" smtClean="0"/>
              <a:t>, темпераментных, артистичных девочек;</a:t>
            </a:r>
          </a:p>
          <a:p>
            <a:r>
              <a:rPr lang="ru-RU" dirty="0" smtClean="0"/>
              <a:t>- реактивный вариант представляет собой форму невротического </a:t>
            </a:r>
            <a:r>
              <a:rPr lang="ru-RU" dirty="0" err="1" smtClean="0"/>
              <a:t>энуреза</a:t>
            </a:r>
            <a:r>
              <a:rPr lang="ru-RU" dirty="0" smtClean="0"/>
              <a:t>, когда случайный эпизод </a:t>
            </a:r>
            <a:r>
              <a:rPr lang="ru-RU" dirty="0" err="1" smtClean="0"/>
              <a:t>энуреза</a:t>
            </a:r>
            <a:r>
              <a:rPr lang="ru-RU" dirty="0" smtClean="0"/>
              <a:t> вызывает у ребенка тяжелую реакцию с фиксацией как на состоянии </a:t>
            </a:r>
            <a:r>
              <a:rPr lang="ru-RU" dirty="0" err="1" smtClean="0"/>
              <a:t>энуреза</a:t>
            </a:r>
            <a:r>
              <a:rPr lang="ru-RU" dirty="0" smtClean="0"/>
              <a:t>, так и на последующих переживаниях.</a:t>
            </a:r>
          </a:p>
          <a:p>
            <a:r>
              <a:rPr lang="ru-RU" dirty="0" err="1" smtClean="0"/>
              <a:t>Энурез</a:t>
            </a:r>
            <a:r>
              <a:rPr lang="ru-RU" dirty="0" smtClean="0"/>
              <a:t> при астеническом неврозе и неврозе навязчивых состояний характеризуется следующими клиническими особенностями:</a:t>
            </a:r>
          </a:p>
          <a:p>
            <a:r>
              <a:rPr lang="ru-RU" dirty="0" smtClean="0"/>
              <a:t>- регистрируется редко, непостоянно и нерегулярно;</a:t>
            </a:r>
          </a:p>
          <a:p>
            <a:r>
              <a:rPr lang="ru-RU" dirty="0" smtClean="0"/>
              <a:t>- бывает чаще ночью, реже наблюдается днем;</a:t>
            </a:r>
          </a:p>
          <a:p>
            <a:r>
              <a:rPr lang="ru-RU" dirty="0" smtClean="0"/>
              <a:t>- появляется после «сухого» периода;</a:t>
            </a:r>
          </a:p>
          <a:p>
            <a:r>
              <a:rPr lang="ru-RU" dirty="0" smtClean="0"/>
              <a:t>- в спокойной обстановке проходит;</a:t>
            </a:r>
          </a:p>
          <a:p>
            <a:r>
              <a:rPr lang="ru-RU" dirty="0" smtClean="0"/>
              <a:t>- дети переживают его, огорчаются из-за своего состояния;</a:t>
            </a:r>
          </a:p>
          <a:p>
            <a:r>
              <a:rPr lang="ru-RU" dirty="0" smtClean="0"/>
              <a:t>- сон бывает чаще поверхностным (много сновидений, часто кошмарных).</a:t>
            </a:r>
          </a:p>
          <a:p>
            <a:r>
              <a:rPr lang="ru-RU" dirty="0" smtClean="0"/>
              <a:t>Генетически </a:t>
            </a:r>
            <a:r>
              <a:rPr lang="ru-RU" dirty="0" err="1" smtClean="0"/>
              <a:t>обусловл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365104"/>
            <a:ext cx="8229600" cy="43891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Джоуль\Desktop\kot_48071967_big_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Психосоматика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(от греч. </a:t>
            </a:r>
            <a:r>
              <a:rPr lang="ru-RU" dirty="0" err="1" smtClean="0"/>
              <a:t>psyche</a:t>
            </a:r>
            <a:r>
              <a:rPr lang="ru-RU" dirty="0" smtClean="0"/>
              <a:t> - душа и греч. </a:t>
            </a:r>
            <a:r>
              <a:rPr lang="ru-RU" dirty="0" err="1" smtClean="0"/>
              <a:t>soma</a:t>
            </a:r>
            <a:r>
              <a:rPr lang="ru-RU" dirty="0" smtClean="0"/>
              <a:t> - тело) изучает связь между душой и телом. Вопрос о соотношении души и тела - одна из самых сложных фундаментальных проблем науки вообще. Она носит междисциплинарный характер и изучается, помимо психологии, и медициной, и </a:t>
            </a:r>
            <a:r>
              <a:rPr lang="ru-RU" dirty="0" err="1" smtClean="0"/>
              <a:t>культурологией</a:t>
            </a:r>
            <a:r>
              <a:rPr lang="ru-RU" dirty="0" smtClean="0"/>
              <a:t>, </a:t>
            </a:r>
            <a:r>
              <a:rPr lang="ru-RU" dirty="0" err="1" smtClean="0"/>
              <a:t>и</a:t>
            </a:r>
            <a:r>
              <a:rPr lang="ru-RU" dirty="0" smtClean="0"/>
              <a:t> философией, и другими науками.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в </a:t>
            </a:r>
            <a:r>
              <a:rPr lang="ru-RU" dirty="0" err="1" smtClean="0"/>
              <a:t>психосоматике</a:t>
            </a:r>
            <a:r>
              <a:rPr lang="ru-RU" dirty="0" smtClean="0"/>
              <a:t> выделяют два класса явлений: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Психосоматические феномены нормы (</a:t>
            </a:r>
            <a:r>
              <a:rPr lang="ru-RU" dirty="0" err="1" smtClean="0"/>
              <a:t>психосоматика</a:t>
            </a:r>
            <a:r>
              <a:rPr lang="ru-RU" dirty="0" smtClean="0"/>
              <a:t> </a:t>
            </a:r>
            <a:r>
              <a:rPr lang="ru-RU" dirty="0" smtClean="0"/>
              <a:t>- это не синоним патологии</a:t>
            </a:r>
            <a:r>
              <a:rPr lang="ru-RU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Психосоматические феномены, связанные с нарушениями в состоянии здоровья.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Выделяют следующие классы расстройств: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невротические, связанные со стрессом расстройства. Здесь есть несколько вариантов</a:t>
            </a:r>
            <a:r>
              <a:rPr lang="ru-RU" dirty="0" smtClean="0"/>
              <a:t>:</a:t>
            </a:r>
            <a:endParaRPr lang="ru-RU" dirty="0" smtClean="0"/>
          </a:p>
          <a:p>
            <a:r>
              <a:rPr lang="ru-RU" dirty="0" smtClean="0"/>
              <a:t>- тревога и страх, которые сопровождаются телесными симптомами: сердцебиение, тремор, дискомфорт или боли за грудиной, приступы удушья, онемение конечностей, озноб или жар и др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- панические атаки - внезапные приступы тревоги чрезвычайной интенсивности со страхом смерти.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вегетоневрозы, или неврозы органов, - это большой класс функциональных расстройств, возникающих в ответ на стресс. Термин «функциональный» означает, что нарушается именно функция органа притом, что патологических изменений в его строении нет. Поэтому при медицинских обследованиях и сдаче анализов выходит, что человек здоров. Однако его страдание, конечно, реально. Такие расстройства часто встречаются, например, в сексуальной сфере.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болезни психосоматической специфичности - болезни с органическим поражением телесных систем, вызванные психологическими факторами. Таковыми считаются язвы желудочно-кишечного тракта, гипертония, астма, псориаз, аритмия, </a:t>
            </a:r>
            <a:r>
              <a:rPr lang="ru-RU" dirty="0" err="1" smtClean="0"/>
              <a:t>ревматоидный</a:t>
            </a:r>
            <a:r>
              <a:rPr lang="ru-RU" dirty="0" smtClean="0"/>
              <a:t> артрит, сахарный диабет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вторичные, вызванные психологическими причинами телесные нарушения, возникающие у больных, уже страдающих тем или иным заболеванием непсихологической природы. Т.е. это реакция на «основное» заболевание.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психологии и медицине существуют различные теории, объясняющие, как возникают психосоматические нарушения. Общим для всех теорий является признание ведущей роли эмоций - страха, чувства вины, гнева, чувства беспомощности и беззащитности и др., которые в большинстве случаев человеком даже не осознаются. Поэтому при лечении подобных заболеваний медикаменты часто оказываются в той или иной степени бессильны. И только выявление и проработка истинных причин в процессе психотерапевтической работы может обеспечить полное выздоровление и активную, наполненную жизнь.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Психосоматические расстройства деятельности </a:t>
            </a:r>
            <a:r>
              <a:rPr lang="ru-RU" sz="2800" b="1" dirty="0" err="1" smtClean="0"/>
              <a:t>сердечно-сосудистой</a:t>
            </a:r>
            <a:r>
              <a:rPr lang="ru-RU" sz="2800" b="1" dirty="0" smtClean="0"/>
              <a:t> системы и </a:t>
            </a:r>
            <a:r>
              <a:rPr lang="ru-RU" sz="2800" b="1" dirty="0" err="1" smtClean="0"/>
              <a:t>псевдоревматические</a:t>
            </a:r>
            <a:r>
              <a:rPr lang="ru-RU" sz="2800" b="1" dirty="0" smtClean="0"/>
              <a:t> расстройства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К психосоматическим расстройствам 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 системы относятся: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кардиалгии</a:t>
            </a:r>
            <a:r>
              <a:rPr lang="ru-RU" dirty="0" smtClean="0"/>
              <a:t> (боль в области сердца);</a:t>
            </a:r>
          </a:p>
          <a:p>
            <a:r>
              <a:rPr lang="ru-RU" dirty="0" smtClean="0"/>
              <a:t>- аритмии (нарушения сердечного ритма);</a:t>
            </a:r>
          </a:p>
          <a:p>
            <a:r>
              <a:rPr lang="ru-RU" dirty="0" smtClean="0"/>
              <a:t>- функциональные заболевания сердца;</a:t>
            </a:r>
          </a:p>
          <a:p>
            <a:r>
              <a:rPr lang="ru-RU" dirty="0" smtClean="0"/>
              <a:t>- ишемическая болезнь сердца;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кардиофобия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детском возрасте в основном встречаются функциональные заболевания сердца, аритмии, </a:t>
            </a:r>
            <a:r>
              <a:rPr lang="ru-RU" dirty="0" err="1" smtClean="0"/>
              <a:t>кардиалгии</a:t>
            </a:r>
            <a:r>
              <a:rPr lang="ru-RU" dirty="0" smtClean="0"/>
              <a:t>, </a:t>
            </a:r>
            <a:r>
              <a:rPr lang="ru-RU" dirty="0" err="1" smtClean="0"/>
              <a:t>кардиофобии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Различные страхи, головная боль, ярость, ссоры и конфликты в детском коллективе влияют на сердечную деятельность, которая, в свою очередь, является эквивалентом душевной и духовной активности и установок. Из-за воздействия внешнего фактора сердечная деятельность не реализуется, возникает моторная реакция и сохраняется возбуждение в ожидании выполнения действия. В другом случае вытесненная из сознания установка на действие приводит к напряжению в системе кровообращения. При страхе, опасности возникает ощущение, как будто сердце начинает стучать в висках, в горле. При этом происходит выброс адреналина, вызывающий спазм (сужение) сосудов, учащаются сердечные сокращения, что приводит к возникновению </a:t>
            </a:r>
            <a:r>
              <a:rPr lang="ru-RU" dirty="0" err="1" smtClean="0"/>
              <a:t>кардиалгии</a:t>
            </a:r>
            <a:r>
              <a:rPr lang="ru-RU" dirty="0" smtClean="0"/>
              <a:t>, чувства беспокойства.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1164</Words>
  <Application>Microsoft Office PowerPoint</Application>
  <PresentationFormat>Экран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Психосоматика </vt:lpstr>
      <vt:lpstr>Психосоматика </vt:lpstr>
      <vt:lpstr> в психосоматике выделяют два класса явлений: </vt:lpstr>
      <vt:lpstr>Выделяют следующие классы расстройств: </vt:lpstr>
      <vt:lpstr>Слайд 5</vt:lpstr>
      <vt:lpstr>Слайд 6</vt:lpstr>
      <vt:lpstr>Слайд 7</vt:lpstr>
      <vt:lpstr>Слайд 8</vt:lpstr>
      <vt:lpstr>Психосоматические расстройства деятельности сердечно-сосудистой системы и псевдоревматические расстройства </vt:lpstr>
      <vt:lpstr>Аритмии </vt:lpstr>
      <vt:lpstr>Энурез  </vt:lpstr>
      <vt:lpstr>Причины энуреза </vt:lpstr>
      <vt:lpstr>Виды энуреза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Психосоматика </dc:title>
  <dc:creator>Джоуль</dc:creator>
  <cp:lastModifiedBy>Джоуль</cp:lastModifiedBy>
  <cp:revision>5</cp:revision>
  <dcterms:created xsi:type="dcterms:W3CDTF">2016-09-29T10:14:19Z</dcterms:created>
  <dcterms:modified xsi:type="dcterms:W3CDTF">2016-09-29T10:48:11Z</dcterms:modified>
</cp:coreProperties>
</file>