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2F1E-02EF-4669-9996-06E3B51FC60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F190-42A7-48A3-A931-8FAC5C028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6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3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6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8FF81F-12D1-47CD-A65A-1BB39CCCA784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E9E626-9C7A-4AEC-B960-85B376309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0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8203" y="2087895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Эпитрохлеарные</a:t>
            </a:r>
            <a:r>
              <a:rPr lang="ru-RU" sz="4400" b="1" dirty="0" smtClean="0"/>
              <a:t> лимфатические узлы: анатомия, клинические аспекты и особенности ультразвуковой диагностики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/>
          <a:lstStyle/>
          <a:p>
            <a:pPr lvl="0" algn="r"/>
            <a:r>
              <a:rPr lang="ru-RU" sz="2000" dirty="0" smtClean="0">
                <a:solidFill>
                  <a:schemeClr val="tx1"/>
                </a:solidFill>
              </a:rPr>
              <a:t>Выполнил: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Ординатор 1 года обучения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специальности узд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</a:t>
            </a:r>
            <a:r>
              <a:rPr lang="ru-RU" sz="2000" dirty="0" smtClean="0">
                <a:solidFill>
                  <a:schemeClr val="tx1"/>
                </a:solidFill>
              </a:rPr>
              <a:t>икифорова Ю.В.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1821" y="204717"/>
            <a:ext cx="100311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/>
              <a:t>Федеральное государственное бюджетное образовательное учреждение высшего образования </a:t>
            </a:r>
            <a:endParaRPr lang="ru-RU" sz="1600" dirty="0" smtClean="0"/>
          </a:p>
          <a:p>
            <a:pPr lvl="0" algn="ctr" defTabSz="12191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 smtClean="0"/>
              <a:t>«</a:t>
            </a:r>
            <a:r>
              <a:rPr lang="ru-RU" sz="1600" dirty="0"/>
              <a:t>Красноярский государственный медицинский университет </a:t>
            </a:r>
          </a:p>
          <a:p>
            <a:pPr lvl="0" algn="ctr" defTabSz="12191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/>
              <a:t>имени профессора В.Ф. </a:t>
            </a:r>
            <a:r>
              <a:rPr lang="ru-RU" sz="1600" dirty="0" err="1"/>
              <a:t>Войно-Ясенецкого</a:t>
            </a:r>
            <a:r>
              <a:rPr lang="ru-RU" sz="1600" dirty="0"/>
              <a:t>» </a:t>
            </a:r>
          </a:p>
          <a:p>
            <a:pPr lvl="0" algn="ctr" defTabSz="12191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/>
              <a:t>Кафедра лучевой диагностики ИПО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8140" t="32309" r="33936" b="38625"/>
          <a:stretch>
            <a:fillRect/>
          </a:stretch>
        </p:blipFill>
        <p:spPr>
          <a:xfrm>
            <a:off x="0" y="4003349"/>
            <a:ext cx="7209067" cy="28546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856" t="59675" r="43785" b="30780"/>
          <a:stretch/>
        </p:blipFill>
        <p:spPr>
          <a:xfrm>
            <a:off x="0" y="3515389"/>
            <a:ext cx="3698544" cy="5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463" y="0"/>
            <a:ext cx="10058400" cy="218518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>ПЭТ-КТ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err="1" smtClean="0"/>
              <a:t>Эпитрохлеарная</a:t>
            </a:r>
            <a:r>
              <a:rPr lang="ru-RU" sz="4400" dirty="0" smtClean="0"/>
              <a:t> </a:t>
            </a:r>
            <a:r>
              <a:rPr lang="ru-RU" sz="4400" dirty="0" err="1" smtClean="0"/>
              <a:t>лимфаденопатия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>(рецидив меланомы)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845" y="3082098"/>
            <a:ext cx="10126639" cy="93034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/>
          <a:srcRect l="28858" t="19841" r="44086" b="37925"/>
          <a:stretch>
            <a:fillRect/>
          </a:stretch>
        </p:blipFill>
        <p:spPr>
          <a:xfrm>
            <a:off x="6359857" y="1737096"/>
            <a:ext cx="5832143" cy="5120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654" y="2685495"/>
            <a:ext cx="54800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>
                <a:solidFill>
                  <a:schemeClr val="tx1"/>
                </a:solidFill>
              </a:rPr>
              <a:t>Накопление </a:t>
            </a:r>
            <a:r>
              <a:rPr lang="ru-RU" sz="2800" dirty="0" err="1" smtClean="0">
                <a:solidFill>
                  <a:schemeClr val="tx1"/>
                </a:solidFill>
              </a:rPr>
              <a:t>радиофармпрепарата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smtClean="0">
                <a:solidFill>
                  <a:schemeClr val="tx1"/>
                </a:solidFill>
              </a:rPr>
              <a:t>левой </a:t>
            </a:r>
            <a:r>
              <a:rPr lang="ru-RU" sz="2800" dirty="0" smtClean="0">
                <a:solidFill>
                  <a:schemeClr val="tx1"/>
                </a:solidFill>
              </a:rPr>
              <a:t>локтевой области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8440" y="728665"/>
            <a:ext cx="12869839" cy="145075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УЗИ </a:t>
            </a:r>
            <a:r>
              <a:rPr lang="ru-RU" sz="3600" dirty="0" err="1" smtClean="0">
                <a:solidFill>
                  <a:schemeClr val="tx1"/>
                </a:solidFill>
              </a:rPr>
              <a:t>эпитрохлеарного</a:t>
            </a:r>
            <a:r>
              <a:rPr lang="ru-RU" sz="3600" dirty="0" smtClean="0">
                <a:solidFill>
                  <a:schemeClr val="tx1"/>
                </a:solidFill>
              </a:rPr>
              <a:t> лимфоузла в режиме ЦДК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200" spc="0" dirty="0" smtClean="0">
                <a:solidFill>
                  <a:schemeClr val="tx1"/>
                </a:solidFill>
              </a:rPr>
              <a:t>(</a:t>
            </a:r>
            <a:r>
              <a:rPr lang="ru-RU" sz="3200" spc="0" dirty="0" err="1" smtClean="0">
                <a:solidFill>
                  <a:schemeClr val="tx1"/>
                </a:solidFill>
              </a:rPr>
              <a:t>серошкальное</a:t>
            </a:r>
            <a:r>
              <a:rPr lang="ru-RU" sz="3200" spc="0" dirty="0" smtClean="0">
                <a:solidFill>
                  <a:schemeClr val="tx1"/>
                </a:solidFill>
              </a:rPr>
              <a:t> изображение)</a:t>
            </a:r>
            <a:br>
              <a:rPr lang="ru-RU" sz="3200" spc="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Метастаз в лимфатическом узле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/>
          <a:srcRect l="28948" t="46541" r="43660" b="17272"/>
          <a:stretch>
            <a:fillRect/>
          </a:stretch>
        </p:blipFill>
        <p:spPr>
          <a:xfrm>
            <a:off x="5295936" y="1733576"/>
            <a:ext cx="6896064" cy="51244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0" y="2747212"/>
            <a:ext cx="5070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Узел </a:t>
            </a:r>
            <a:r>
              <a:rPr lang="ru-RU" sz="2800" dirty="0" smtClean="0"/>
              <a:t>неоднородной структуры </a:t>
            </a:r>
            <a:r>
              <a:rPr lang="ru-RU" sz="2800" dirty="0" smtClean="0"/>
              <a:t>с </a:t>
            </a:r>
            <a:r>
              <a:rPr lang="ru-RU" sz="2800" dirty="0" err="1" smtClean="0"/>
              <a:t>перинодулярным</a:t>
            </a:r>
            <a:r>
              <a:rPr lang="ru-RU" sz="2800" dirty="0" smtClean="0"/>
              <a:t> кровотоком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99263" y="4880783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поперечный срез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Поражение лимфатических узлов при </a:t>
            </a:r>
            <a:r>
              <a:rPr lang="ru-RU" b="1" dirty="0" err="1">
                <a:solidFill>
                  <a:schemeClr val="tx1"/>
                </a:solidFill>
              </a:rPr>
              <a:t>лимфомах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241520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Локтевая область </a:t>
            </a:r>
            <a:r>
              <a:rPr lang="ru-RU" sz="2400" dirty="0" smtClean="0">
                <a:solidFill>
                  <a:schemeClr val="tx1"/>
                </a:solidFill>
              </a:rPr>
              <a:t>может быть первым </a:t>
            </a:r>
            <a:r>
              <a:rPr lang="ru-RU" sz="2400" dirty="0">
                <a:solidFill>
                  <a:schemeClr val="tx1"/>
                </a:solidFill>
              </a:rPr>
              <a:t>или единственным местом поражения при </a:t>
            </a:r>
            <a:r>
              <a:rPr lang="ru-RU" sz="2400" dirty="0" smtClean="0">
                <a:solidFill>
                  <a:schemeClr val="tx1"/>
                </a:solidFill>
              </a:rPr>
              <a:t>гематологических заболеваниях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редких случаях поражение </a:t>
            </a:r>
            <a:r>
              <a:rPr lang="ru-RU" sz="2400" dirty="0" err="1">
                <a:solidFill>
                  <a:schemeClr val="tx1"/>
                </a:solidFill>
              </a:rPr>
              <a:t>эпитрохлеарного</a:t>
            </a:r>
            <a:r>
              <a:rPr lang="ru-RU" sz="2400" dirty="0">
                <a:solidFill>
                  <a:schemeClr val="tx1"/>
                </a:solidFill>
              </a:rPr>
              <a:t> лимфатического </a:t>
            </a:r>
            <a:r>
              <a:rPr lang="ru-RU" sz="2400" dirty="0" smtClean="0">
                <a:solidFill>
                  <a:schemeClr val="tx1"/>
                </a:solidFill>
              </a:rPr>
              <a:t>узла является </a:t>
            </a:r>
            <a:r>
              <a:rPr lang="ru-RU" sz="2400" dirty="0">
                <a:solidFill>
                  <a:schemeClr val="tx1"/>
                </a:solidFill>
              </a:rPr>
              <a:t>первым признаком </a:t>
            </a:r>
            <a:r>
              <a:rPr lang="ru-RU" sz="2400" dirty="0" smtClean="0">
                <a:solidFill>
                  <a:schemeClr val="tx1"/>
                </a:solidFill>
              </a:rPr>
              <a:t>заболевания </a:t>
            </a:r>
            <a:r>
              <a:rPr lang="ru-RU" sz="2400" dirty="0">
                <a:solidFill>
                  <a:schemeClr val="tx1"/>
                </a:solidFill>
              </a:rPr>
              <a:t>лимфатической системы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4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346" y="-155852"/>
            <a:ext cx="10058400" cy="22767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Эпитрохлеарная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лимфаденопатия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>
                <a:solidFill>
                  <a:schemeClr val="tx1"/>
                </a:solidFill>
              </a:rPr>
              <a:t>Болезнь </a:t>
            </a:r>
            <a:r>
              <a:rPr lang="ru-RU" dirty="0" err="1">
                <a:solidFill>
                  <a:schemeClr val="tx1"/>
                </a:solidFill>
              </a:rPr>
              <a:t>Ходжкина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33387" t="10147" r="48168" b="62547"/>
          <a:stretch>
            <a:fillRect/>
          </a:stretch>
        </p:blipFill>
        <p:spPr>
          <a:xfrm>
            <a:off x="6032311" y="1733432"/>
            <a:ext cx="6159690" cy="51293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5108" y="2415261"/>
            <a:ext cx="5043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К</a:t>
            </a:r>
            <a:r>
              <a:rPr lang="ru-RU" sz="2800" dirty="0" smtClean="0"/>
              <a:t>рупный </a:t>
            </a:r>
            <a:r>
              <a:rPr lang="ru-RU" sz="2800" dirty="0" err="1"/>
              <a:t>гипоэхогенный</a:t>
            </a:r>
            <a:r>
              <a:rPr lang="ru-RU" sz="2800" dirty="0"/>
              <a:t> лимфатический </a:t>
            </a:r>
            <a:r>
              <a:rPr lang="ru-RU" sz="2800" dirty="0" smtClean="0"/>
              <a:t>узел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32311" y="6457890"/>
            <a:ext cx="1287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В-режим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1321" y="520661"/>
            <a:ext cx="8589901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МРТ </a:t>
            </a:r>
            <a:r>
              <a:rPr lang="ru-RU" dirty="0" smtClean="0">
                <a:solidFill>
                  <a:schemeClr val="tx1"/>
                </a:solidFill>
              </a:rPr>
              <a:t>Т2-ВИ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(Болезнь </a:t>
            </a:r>
            <a:r>
              <a:rPr lang="ru-RU" dirty="0" err="1">
                <a:solidFill>
                  <a:schemeClr val="tx1"/>
                </a:solidFill>
              </a:rPr>
              <a:t>Ходжкина</a:t>
            </a:r>
            <a:r>
              <a:rPr lang="ru-RU" dirty="0">
                <a:solidFill>
                  <a:schemeClr val="tx1"/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721" y="2645960"/>
            <a:ext cx="5972262" cy="156607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Множественные </a:t>
            </a:r>
            <a:r>
              <a:rPr lang="ru-RU" sz="2800" dirty="0">
                <a:solidFill>
                  <a:schemeClr val="tx1"/>
                </a:solidFill>
              </a:rPr>
              <a:t>увеличенные лимфатические узлы </a:t>
            </a: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 err="1" smtClean="0">
                <a:solidFill>
                  <a:schemeClr val="tx1"/>
                </a:solidFill>
              </a:rPr>
              <a:t>эпитрохлеарной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области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/>
          <a:srcRect l="33611" t="39644" r="48194" b="19327"/>
          <a:stretch>
            <a:fillRect/>
          </a:stretch>
        </p:blipFill>
        <p:spPr>
          <a:xfrm>
            <a:off x="6785422" y="0"/>
            <a:ext cx="540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pPr lvl="0"/>
            <a:endParaRPr lang="ru-RU" sz="2400" dirty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Эпитрохлеарные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лимфаденопатии</a:t>
            </a:r>
            <a:r>
              <a:rPr lang="ru-RU" sz="2400" dirty="0" smtClean="0">
                <a:solidFill>
                  <a:schemeClr val="tx1"/>
                </a:solidFill>
              </a:rPr>
              <a:t> не часто встречаются в клинической практике, но требуют пристального внимания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УЗИ, сбор анамнеза и оценка клинических данных- важные составляющие для определения этиологии патологических изменений </a:t>
            </a:r>
            <a:r>
              <a:rPr lang="ru-RU" sz="2400" dirty="0" err="1" smtClean="0">
                <a:solidFill>
                  <a:schemeClr val="tx1"/>
                </a:solidFill>
              </a:rPr>
              <a:t>эпитрохлеарных</a:t>
            </a:r>
            <a:r>
              <a:rPr lang="ru-RU" sz="2400" dirty="0" smtClean="0">
                <a:solidFill>
                  <a:schemeClr val="tx1"/>
                </a:solidFill>
              </a:rPr>
              <a:t> лимфоузлов и постановки диагноза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4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33267" y="2967334"/>
            <a:ext cx="900752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7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Актуальность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2132337"/>
            <a:ext cx="10058400" cy="402336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Нормальные и патологические аспекты лимфатической системы локтевой </a:t>
            </a:r>
            <a:r>
              <a:rPr lang="ru-RU" sz="2400" dirty="0" smtClean="0">
                <a:solidFill>
                  <a:schemeClr val="tx1"/>
                </a:solidFill>
              </a:rPr>
              <a:t>области недостаточно изучены, </a:t>
            </a:r>
            <a:r>
              <a:rPr lang="ru-RU" sz="2400" dirty="0" smtClean="0">
                <a:solidFill>
                  <a:schemeClr val="tx1"/>
                </a:solidFill>
              </a:rPr>
              <a:t>т.к. чаще всего только </a:t>
            </a:r>
            <a:r>
              <a:rPr lang="ru-RU" sz="2400" dirty="0" smtClean="0">
                <a:solidFill>
                  <a:schemeClr val="tx1"/>
                </a:solidFill>
              </a:rPr>
              <a:t>лимфоузлы подмышечной области</a:t>
            </a:r>
            <a:r>
              <a:rPr lang="ru-RU" sz="2400" dirty="0" smtClean="0">
                <a:solidFill>
                  <a:schemeClr val="tx1"/>
                </a:solidFill>
              </a:rPr>
              <a:t> рассматриваются</a:t>
            </a:r>
            <a:r>
              <a:rPr lang="ru-RU" sz="2400" dirty="0">
                <a:solidFill>
                  <a:schemeClr val="tx1"/>
                </a:solidFill>
              </a:rPr>
              <a:t>, как основная лимфатическая мишень всех заболеваний верхних </a:t>
            </a:r>
            <a:r>
              <a:rPr lang="ru-RU" sz="2400" dirty="0" smtClean="0">
                <a:solidFill>
                  <a:schemeClr val="tx1"/>
                </a:solidFill>
              </a:rPr>
              <a:t>конечностей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Эпитрохлеарные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лимфатические узлы, в количестве от одного до четырех, располагаются </a:t>
            </a:r>
            <a:r>
              <a:rPr lang="ru-RU" sz="2400" dirty="0">
                <a:solidFill>
                  <a:schemeClr val="tx1"/>
                </a:solidFill>
              </a:rPr>
              <a:t>на медиальной стороне локтя, на 4-5 см выше блока плечевой </a:t>
            </a:r>
            <a:r>
              <a:rPr lang="ru-RU" sz="2400" dirty="0" smtClean="0">
                <a:solidFill>
                  <a:schemeClr val="tx1"/>
                </a:solidFill>
              </a:rPr>
              <a:t>кости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Лимфоузлы </a:t>
            </a:r>
            <a:r>
              <a:rPr lang="ru-RU" sz="2400" dirty="0">
                <a:solidFill>
                  <a:schemeClr val="tx1"/>
                </a:solidFill>
              </a:rPr>
              <a:t>дренируют лимфу от четвертого-пятого пальцев кисти, предплечья </a:t>
            </a:r>
            <a:r>
              <a:rPr lang="ru-RU" sz="2400" dirty="0" smtClean="0">
                <a:solidFill>
                  <a:schemeClr val="tx1"/>
                </a:solidFill>
              </a:rPr>
              <a:t>и медиальной </a:t>
            </a:r>
            <a:r>
              <a:rPr lang="ru-RU" sz="2400" dirty="0">
                <a:solidFill>
                  <a:schemeClr val="tx1"/>
                </a:solidFill>
              </a:rPr>
              <a:t>части самой кисти. Несмотря на это, дренажные зоны верхней конечности характеризуются большой вариабельностью</a:t>
            </a:r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5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565" y="351357"/>
            <a:ext cx="10058400" cy="809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УЗИ </a:t>
            </a:r>
            <a:r>
              <a:rPr lang="ru-RU" dirty="0" err="1" smtClean="0">
                <a:solidFill>
                  <a:schemeClr val="tx1"/>
                </a:solidFill>
              </a:rPr>
              <a:t>эпитрохлеарного</a:t>
            </a:r>
            <a:r>
              <a:rPr lang="ru-RU" dirty="0" smtClean="0">
                <a:solidFill>
                  <a:schemeClr val="tx1"/>
                </a:solidFill>
              </a:rPr>
              <a:t> лимфоузла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В-режиме (А) и в режиме ЦДК (Б)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928" y="5160271"/>
            <a:ext cx="10058400" cy="979034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>
                <a:solidFill>
                  <a:schemeClr val="tx1"/>
                </a:solidFill>
              </a:rPr>
              <a:t>Л</a:t>
            </a:r>
            <a:r>
              <a:rPr lang="ru-RU" sz="2400" dirty="0" smtClean="0">
                <a:solidFill>
                  <a:schemeClr val="tx1"/>
                </a:solidFill>
              </a:rPr>
              <a:t>имфоузел </a:t>
            </a:r>
            <a:r>
              <a:rPr lang="ru-RU" sz="2400" dirty="0">
                <a:solidFill>
                  <a:schemeClr val="tx1"/>
                </a:solidFill>
              </a:rPr>
              <a:t>с </a:t>
            </a:r>
            <a:r>
              <a:rPr lang="ru-RU" sz="2400" dirty="0" err="1">
                <a:solidFill>
                  <a:schemeClr val="tx1"/>
                </a:solidFill>
              </a:rPr>
              <a:t>гиперэхогенным</a:t>
            </a:r>
            <a:r>
              <a:rPr lang="ru-RU" sz="2400" dirty="0">
                <a:solidFill>
                  <a:schemeClr val="tx1"/>
                </a:solidFill>
              </a:rPr>
              <a:t> мозговым веществом и </a:t>
            </a:r>
            <a:r>
              <a:rPr lang="ru-RU" sz="2400" dirty="0" err="1">
                <a:solidFill>
                  <a:schemeClr val="tx1"/>
                </a:solidFill>
              </a:rPr>
              <a:t>гипоэхогенным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корковым (А)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err="1" smtClean="0">
                <a:solidFill>
                  <a:schemeClr val="tx1"/>
                </a:solidFill>
              </a:rPr>
              <a:t>Васкуляризация</a:t>
            </a:r>
            <a:r>
              <a:rPr lang="ru-RU" sz="2400" dirty="0" smtClean="0">
                <a:solidFill>
                  <a:schemeClr val="tx1"/>
                </a:solidFill>
              </a:rPr>
              <a:t> по центральному типу (Б)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/>
          <a:srcRect l="27506" t="32467" r="42577" b="38444"/>
          <a:stretch>
            <a:fillRect/>
          </a:stretch>
        </p:blipFill>
        <p:spPr>
          <a:xfrm>
            <a:off x="2452859" y="1262642"/>
            <a:ext cx="6939811" cy="3795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2860" y="4658188"/>
            <a:ext cx="51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6202" y="4680462"/>
            <a:ext cx="451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Клиническая </a:t>
            </a:r>
            <a:r>
              <a:rPr lang="ru-RU" b="1" dirty="0" smtClean="0">
                <a:solidFill>
                  <a:schemeClr val="tx1"/>
                </a:solidFill>
              </a:rPr>
              <a:t>оценка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Перед УЗ-исследованием </a:t>
            </a:r>
            <a:r>
              <a:rPr lang="ru-RU" sz="2400" dirty="0" smtClean="0">
                <a:solidFill>
                  <a:schemeClr val="tx1"/>
                </a:solidFill>
              </a:rPr>
              <a:t>отека локтевой </a:t>
            </a:r>
            <a:r>
              <a:rPr lang="ru-RU" sz="2400" dirty="0">
                <a:solidFill>
                  <a:schemeClr val="tx1"/>
                </a:solidFill>
              </a:rPr>
              <a:t>области </a:t>
            </a:r>
            <a:r>
              <a:rPr lang="ru-RU" sz="2400" dirty="0" smtClean="0">
                <a:solidFill>
                  <a:schemeClr val="tx1"/>
                </a:solidFill>
              </a:rPr>
              <a:t>необходимы сбор анамнеза и оценка клинических данных: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цвет </a:t>
            </a:r>
            <a:r>
              <a:rPr lang="ru-RU" sz="2400" dirty="0" smtClean="0">
                <a:solidFill>
                  <a:schemeClr val="tx1"/>
                </a:solidFill>
              </a:rPr>
              <a:t>кожи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локализация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размер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консистенция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болезненность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подвижность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спаянность лимфоузлов между собой и с подлежащими тканями</a:t>
            </a:r>
          </a:p>
          <a:p>
            <a:pPr lvl="0"/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9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УЗ-оценка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94386" cy="4023360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ри УЗ-исследовании</a:t>
            </a:r>
            <a:r>
              <a:rPr lang="ru-RU" sz="2400" dirty="0" smtClean="0">
                <a:solidFill>
                  <a:schemeClr val="tx1"/>
                </a:solidFill>
              </a:rPr>
              <a:t> лимфоузлов учитываются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количество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размер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форма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контуры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расположение мозгового вещества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толщина и структура коры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характеристика кровотока в режимах цветового и энергетического </a:t>
            </a:r>
            <a:r>
              <a:rPr lang="ru-RU" sz="2400" dirty="0" err="1" smtClean="0">
                <a:solidFill>
                  <a:schemeClr val="tx1"/>
                </a:solidFill>
              </a:rPr>
              <a:t>допплера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55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Этиология отека локтевой области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50450"/>
            <a:ext cx="10058400" cy="402336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Отек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локтевого сустава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может </a:t>
            </a:r>
            <a:r>
              <a:rPr lang="ru-RU" sz="2400" dirty="0">
                <a:solidFill>
                  <a:schemeClr val="tx1"/>
                </a:solidFill>
              </a:rPr>
              <a:t>иметь </a:t>
            </a:r>
            <a:r>
              <a:rPr lang="ru-RU" sz="2400" dirty="0" smtClean="0">
                <a:solidFill>
                  <a:schemeClr val="tx1"/>
                </a:solidFill>
              </a:rPr>
              <a:t>различную этиологию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Отек, связанный с поражением лимфоузло</a:t>
            </a:r>
            <a:r>
              <a:rPr lang="ru-RU" sz="2400" b="1" dirty="0" smtClean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острые лимфадениты (кожные инфекции, болезнь кошачьих царапин и др.)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туберкулезный лимфаденит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лимфаденит при </a:t>
            </a:r>
            <a:r>
              <a:rPr lang="ru-RU" sz="2400" dirty="0" err="1">
                <a:solidFill>
                  <a:schemeClr val="tx1"/>
                </a:solidFill>
              </a:rPr>
              <a:t>саркоидозе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</a:t>
            </a:r>
            <a:r>
              <a:rPr lang="ru-RU" sz="2400" dirty="0" err="1">
                <a:solidFill>
                  <a:schemeClr val="tx1"/>
                </a:solidFill>
              </a:rPr>
              <a:t>лимфомы</a:t>
            </a:r>
            <a:r>
              <a:rPr lang="ru-RU" sz="2400" dirty="0">
                <a:solidFill>
                  <a:schemeClr val="tx1"/>
                </a:solidFill>
              </a:rPr>
              <a:t> и метастатические </a:t>
            </a:r>
            <a:r>
              <a:rPr lang="ru-RU" sz="2400" dirty="0" err="1">
                <a:solidFill>
                  <a:schemeClr val="tx1"/>
                </a:solidFill>
              </a:rPr>
              <a:t>лимфаденопатии</a:t>
            </a:r>
            <a:endParaRPr lang="ru-RU" sz="2400" dirty="0">
              <a:solidFill>
                <a:schemeClr val="tx1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</a:rPr>
              <a:t>Отек, не связанный с поражением лимфоузлов: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dirty="0">
                <a:solidFill>
                  <a:schemeClr val="tx1"/>
                </a:solidFill>
              </a:rPr>
              <a:t>опухоли (опухоли срединного нерва, фибромы, </a:t>
            </a:r>
            <a:r>
              <a:rPr lang="ru-RU" sz="2400" dirty="0" err="1">
                <a:solidFill>
                  <a:schemeClr val="tx1"/>
                </a:solidFill>
              </a:rPr>
              <a:t>гемангиомы</a:t>
            </a:r>
            <a:r>
              <a:rPr lang="ru-RU" sz="2400" dirty="0">
                <a:solidFill>
                  <a:schemeClr val="tx1"/>
                </a:solidFill>
              </a:rPr>
              <a:t>, липомы)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dirty="0">
                <a:solidFill>
                  <a:schemeClr val="tx1"/>
                </a:solidFill>
              </a:rPr>
              <a:t>кисты сальных желез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dirty="0">
                <a:solidFill>
                  <a:schemeClr val="tx1"/>
                </a:solidFill>
              </a:rPr>
              <a:t>абсцессы (септический артрит локтевого сустава)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dirty="0">
                <a:solidFill>
                  <a:schemeClr val="tx1"/>
                </a:solidFill>
              </a:rPr>
              <a:t>кожные и подкожные гематогенные метастазы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2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9" y="-418313"/>
            <a:ext cx="10953693" cy="1450757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Острый </a:t>
            </a:r>
            <a:r>
              <a:rPr lang="ru-RU" sz="3600" dirty="0" err="1">
                <a:solidFill>
                  <a:schemeClr val="tx1"/>
                </a:solidFill>
              </a:rPr>
              <a:t>эпитрохлеарный</a:t>
            </a:r>
            <a:r>
              <a:rPr lang="ru-RU" sz="3600" dirty="0">
                <a:solidFill>
                  <a:schemeClr val="tx1"/>
                </a:solidFill>
              </a:rPr>
              <a:t> лимфаденит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ru-RU" sz="3200" dirty="0" err="1">
                <a:solidFill>
                  <a:schemeClr val="tx1"/>
                </a:solidFill>
              </a:rPr>
              <a:t>серологически</a:t>
            </a:r>
            <a:r>
              <a:rPr lang="ru-RU" sz="3200" dirty="0">
                <a:solidFill>
                  <a:schemeClr val="tx1"/>
                </a:solidFill>
              </a:rPr>
              <a:t> подтвержденная болезнь кошачьих царапин</a:t>
            </a:r>
            <a:r>
              <a:rPr lang="ru-RU" sz="3600" dirty="0">
                <a:solidFill>
                  <a:schemeClr val="tx1"/>
                </a:solidFill>
              </a:rPr>
              <a:t>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066" y="6134864"/>
            <a:ext cx="9818199" cy="1293250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 l="28361" t="18790" r="43310" b="51035"/>
          <a:stretch>
            <a:fillRect/>
          </a:stretch>
        </p:blipFill>
        <p:spPr>
          <a:xfrm>
            <a:off x="123863" y="1246041"/>
            <a:ext cx="5551961" cy="3326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28667" t="25969" r="42840" b="38125"/>
          <a:stretch>
            <a:fillRect/>
          </a:stretch>
        </p:blipFill>
        <p:spPr>
          <a:xfrm>
            <a:off x="6377368" y="1246040"/>
            <a:ext cx="4932861" cy="33263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282889" y="4992254"/>
            <a:ext cx="959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Гипоэхогенный</a:t>
            </a:r>
            <a:r>
              <a:rPr lang="ru-RU" sz="2800" dirty="0" smtClean="0"/>
              <a:t> лимфатический </a:t>
            </a:r>
            <a:r>
              <a:rPr lang="ru-RU" sz="2800" dirty="0" smtClean="0"/>
              <a:t>узел овально-округлой </a:t>
            </a:r>
            <a:r>
              <a:rPr lang="ru-RU" sz="2800" dirty="0" smtClean="0"/>
              <a:t>формы (А) с </a:t>
            </a:r>
            <a:r>
              <a:rPr lang="ru-RU" sz="2800" dirty="0" smtClean="0"/>
              <a:t>интенсивной </a:t>
            </a:r>
            <a:r>
              <a:rPr lang="ru-RU" sz="2800" dirty="0" err="1" smtClean="0"/>
              <a:t>васкуляризацией</a:t>
            </a:r>
            <a:r>
              <a:rPr lang="ru-RU" sz="2800" dirty="0" smtClean="0"/>
              <a:t> </a:t>
            </a:r>
            <a:r>
              <a:rPr lang="ru-RU" sz="2800" dirty="0" smtClean="0"/>
              <a:t>(Б)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7191" y="4203105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7368" y="423580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3341" y="4187716"/>
            <a:ext cx="240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В-режим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4203105"/>
            <a:ext cx="222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Режим ЦДК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518" y="-272954"/>
            <a:ext cx="10058400" cy="171961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Острый </a:t>
            </a:r>
            <a:r>
              <a:rPr lang="ru-RU" sz="4000" dirty="0" err="1">
                <a:solidFill>
                  <a:schemeClr val="tx1"/>
                </a:solidFill>
              </a:rPr>
              <a:t>эпитрохлеарный</a:t>
            </a:r>
            <a:r>
              <a:rPr lang="ru-RU" sz="4000" dirty="0">
                <a:solidFill>
                  <a:schemeClr val="tx1"/>
                </a:solidFill>
              </a:rPr>
              <a:t> лимфаденит у наркомана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2456596"/>
            <a:ext cx="5186148" cy="2647415"/>
          </a:xfrm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Увеличенный </a:t>
            </a:r>
            <a:r>
              <a:rPr lang="ru-RU" sz="2800" dirty="0">
                <a:solidFill>
                  <a:schemeClr val="tx1"/>
                </a:solidFill>
              </a:rPr>
              <a:t>лимфатический узел с </a:t>
            </a:r>
            <a:r>
              <a:rPr lang="ru-RU" sz="2800" dirty="0" smtClean="0">
                <a:solidFill>
                  <a:schemeClr val="tx1"/>
                </a:solidFill>
              </a:rPr>
              <a:t>усиленным кровотоком</a:t>
            </a:r>
            <a:endParaRPr lang="ru-RU" sz="2800" dirty="0">
              <a:solidFill>
                <a:schemeClr val="tx1"/>
              </a:solidFill>
            </a:endParaRPr>
          </a:p>
          <a:p>
            <a:pPr lvl="0" algn="ctr">
              <a:lnSpc>
                <a:spcPct val="8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3308" t="23679" r="38009" b="25208"/>
          <a:stretch>
            <a:fillRect/>
          </a:stretch>
        </p:blipFill>
        <p:spPr>
          <a:xfrm>
            <a:off x="5278547" y="1719619"/>
            <a:ext cx="6913454" cy="51383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983914" y="6315081"/>
            <a:ext cx="1502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Режим ЦДК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Поражение локтевых лимфоузлов при меланоме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>Клинический </a:t>
            </a:r>
            <a:r>
              <a:rPr lang="ru-RU" sz="4400" b="1" dirty="0">
                <a:solidFill>
                  <a:schemeClr val="tx1"/>
                </a:solidFill>
              </a:rPr>
              <a:t>случай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23155"/>
            <a:ext cx="10058400" cy="402336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Анамнез</a:t>
            </a:r>
            <a:r>
              <a:rPr lang="ru-RU" dirty="0" smtClean="0">
                <a:solidFill>
                  <a:schemeClr val="tx1"/>
                </a:solidFill>
              </a:rPr>
              <a:t>: удаление меланомы в области лопатки с радикальной подмышечной </a:t>
            </a:r>
            <a:r>
              <a:rPr lang="ru-RU" dirty="0" err="1" smtClean="0">
                <a:solidFill>
                  <a:schemeClr val="tx1"/>
                </a:solidFill>
              </a:rPr>
              <a:t>лимфаденэктомией</a:t>
            </a:r>
            <a:r>
              <a:rPr lang="ru-RU" dirty="0" smtClean="0">
                <a:solidFill>
                  <a:schemeClr val="tx1"/>
                </a:solidFill>
              </a:rPr>
              <a:t> (после положительной биопсии сторожевого лимфатического узла)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ПЭТ-КТ</a:t>
            </a:r>
            <a:r>
              <a:rPr lang="ru-RU" dirty="0" smtClean="0">
                <a:solidFill>
                  <a:schemeClr val="tx1"/>
                </a:solidFill>
              </a:rPr>
              <a:t>: накопление </a:t>
            </a:r>
            <a:r>
              <a:rPr lang="ru-RU" dirty="0" err="1" smtClean="0">
                <a:solidFill>
                  <a:schemeClr val="tx1"/>
                </a:solidFill>
              </a:rPr>
              <a:t>радиофармпрепарата</a:t>
            </a:r>
            <a:r>
              <a:rPr lang="ru-RU" dirty="0" smtClean="0">
                <a:solidFill>
                  <a:schemeClr val="tx1"/>
                </a:solidFill>
              </a:rPr>
              <a:t> в локтевой области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Биопсия </a:t>
            </a:r>
            <a:r>
              <a:rPr lang="ru-RU" b="1" dirty="0" err="1" smtClean="0">
                <a:solidFill>
                  <a:schemeClr val="tx1"/>
                </a:solidFill>
              </a:rPr>
              <a:t>эпитрохлеарного</a:t>
            </a:r>
            <a:r>
              <a:rPr lang="ru-RU" b="1" dirty="0" smtClean="0">
                <a:solidFill>
                  <a:schemeClr val="tx1"/>
                </a:solidFill>
              </a:rPr>
              <a:t> лимфоузла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метастазирование меланомы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данном случае радикальная подмышечная </a:t>
            </a:r>
            <a:r>
              <a:rPr lang="ru-RU" dirty="0" err="1">
                <a:solidFill>
                  <a:schemeClr val="tx1"/>
                </a:solidFill>
              </a:rPr>
              <a:t>лимфаденэктомия</a:t>
            </a:r>
            <a:r>
              <a:rPr lang="ru-RU" dirty="0">
                <a:solidFill>
                  <a:schemeClr val="tx1"/>
                </a:solidFill>
              </a:rPr>
              <a:t> привела к аномальному нисходящему пути распространения меланомы в локтевую область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</TotalTime>
  <Words>304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Ретро</vt:lpstr>
      <vt:lpstr>Эпитрохлеарные лимфатические узлы: анатомия, клинические аспекты и особенности ультразвуковой диагностики </vt:lpstr>
      <vt:lpstr>Актуальность</vt:lpstr>
      <vt:lpstr>УЗИ эпитрохлеарного лимфоузла в В-режиме (А) и в режиме ЦДК (Б)</vt:lpstr>
      <vt:lpstr>Клиническая оценка</vt:lpstr>
      <vt:lpstr>УЗ-оценка</vt:lpstr>
      <vt:lpstr>Этиология отека локтевой области</vt:lpstr>
      <vt:lpstr>Острый эпитрохлеарный лимфаденит  (серологически подтвержденная болезнь кошачьих царапин)</vt:lpstr>
      <vt:lpstr>Острый эпитрохлеарный лимфаденит у наркомана</vt:lpstr>
      <vt:lpstr>Поражение локтевых лимфоузлов при меланоме Клинический случай</vt:lpstr>
      <vt:lpstr>    ПЭТ-КТ Эпитрохлеарная лимфаденопатия  (рецидив меланомы) </vt:lpstr>
      <vt:lpstr>УЗИ эпитрохлеарного лимфоузла в режиме ЦДК (серошкальное изображение) Метастаз в лимфатическом узле </vt:lpstr>
      <vt:lpstr>Поражение лимфатических узлов при лимфомах</vt:lpstr>
      <vt:lpstr>  Эпитрохлеарная лимфаденопатия  (Болезнь Ходжкина) </vt:lpstr>
      <vt:lpstr>МРТ Т2-ВИ (Болезнь Ходжкина) 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Эпитрохлеарные лимфатические узлы: анатомия, клинические аспекты и особенности ультразвуковой диагностики </dc:title>
  <dc:creator>Юля</dc:creator>
  <cp:lastModifiedBy>Юля</cp:lastModifiedBy>
  <cp:revision>32</cp:revision>
  <dcterms:created xsi:type="dcterms:W3CDTF">2023-10-23T12:57:40Z</dcterms:created>
  <dcterms:modified xsi:type="dcterms:W3CDTF">2023-11-06T15:40:39Z</dcterms:modified>
</cp:coreProperties>
</file>