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6" r:id="rId7"/>
    <p:sldId id="299" r:id="rId8"/>
    <p:sldId id="267" r:id="rId9"/>
    <p:sldId id="268" r:id="rId10"/>
    <p:sldId id="301" r:id="rId11"/>
    <p:sldId id="302" r:id="rId12"/>
    <p:sldId id="269" r:id="rId13"/>
    <p:sldId id="270" r:id="rId14"/>
    <p:sldId id="272" r:id="rId15"/>
    <p:sldId id="276" r:id="rId16"/>
    <p:sldId id="303" r:id="rId17"/>
    <p:sldId id="278" r:id="rId18"/>
    <p:sldId id="304" r:id="rId19"/>
    <p:sldId id="280" r:id="rId20"/>
    <p:sldId id="305" r:id="rId21"/>
    <p:sldId id="284" r:id="rId22"/>
    <p:sldId id="285" r:id="rId23"/>
    <p:sldId id="306" r:id="rId24"/>
    <p:sldId id="286" r:id="rId25"/>
    <p:sldId id="287" r:id="rId26"/>
    <p:sldId id="288" r:id="rId27"/>
    <p:sldId id="289" r:id="rId28"/>
    <p:sldId id="294" r:id="rId29"/>
    <p:sldId id="295" r:id="rId30"/>
    <p:sldId id="308" r:id="rId31"/>
    <p:sldId id="296" r:id="rId32"/>
    <p:sldId id="297" r:id="rId33"/>
    <p:sldId id="298" r:id="rId34"/>
    <p:sldId id="309" r:id="rId35"/>
    <p:sldId id="310" r:id="rId36"/>
    <p:sldId id="31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48;&#1089;&#1090;&#1086;&#1088;&#1080;&#1103;%20&#1073;&#1086;&#1083;&#1077;&#1079;&#1085;&#1077;&#1081;%20%20&#1063;&#1091;&#1084;&#1072;%20Pestis)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63;&#1090;&#1086;%20&#1090;&#1072;&#1082;&#1086;&#1077;%20&#1089;&#1080;&#1073;&#1080;&#1088;&#1089;&#1082;&#1072;&#1103;%20&#1103;&#1079;&#1074;&#1072;.mp4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medlib.ru/ru/book/ISBN9785970436424.html" TargetMode="External"/><Relationship Id="rId2" Type="http://schemas.openxmlformats.org/officeDocument/2006/relationships/hyperlink" Target="http://www.studmedlib.ru/ru/book/ISBN9785970436417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edcollegelib.ru/book/ISBN9785970429334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1300"/>
            <a:ext cx="7766936" cy="162560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бюджетное образовательное учреждение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высшего образования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«Красноярский государственный медицинский университет имени профессора В.Ф.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Войно-Ясенецкого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Министерства здравоохранения и социального развития Российской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Федерации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2145" y="2956920"/>
            <a:ext cx="9313334" cy="1236820"/>
          </a:xfrm>
        </p:spPr>
        <p:txBody>
          <a:bodyPr>
            <a:noAutofit/>
          </a:bodyPr>
          <a:lstStyle/>
          <a:p>
            <a:pPr marL="457200" algn="ctr">
              <a:lnSpc>
                <a:spcPct val="115000"/>
              </a:lnSpc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Возбудители </a:t>
            </a:r>
            <a:r>
              <a:rPr lang="ru-RU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зооантропонозных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бактериальных инфекций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49387" y="2263001"/>
            <a:ext cx="30588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sz="16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Компьютерная лекция</a:t>
            </a:r>
            <a:r>
              <a:rPr lang="ru-RU" sz="30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2600" y="447260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Дисциплина 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микробиологии 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иммунологии</a:t>
            </a: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0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«Сестринское дело»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013700" y="5708650"/>
            <a:ext cx="39973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преподаватель дисциплины</a:t>
            </a:r>
          </a:p>
          <a:p>
            <a:pPr algn="ctr"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Основы микробиологии 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иммунологии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Донгузова Елена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вгеньевна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7286" y="6077982"/>
            <a:ext cx="1757020" cy="481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Красноярск 2017 г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100" y="131277"/>
            <a:ext cx="787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места локализации у человека могут возникнуть разные формы заболевания: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кожная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кожно-бубонная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кишечная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легочная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первично-септическая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lvl="0" algn="just"/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может закончиться сепси­сом.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-1"/>
            <a:ext cx="10160000" cy="6882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-1"/>
            <a:ext cx="8585200" cy="6937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0000" t="60926"/>
          <a:stretch/>
        </p:blipFill>
        <p:spPr>
          <a:xfrm>
            <a:off x="248643" y="0"/>
            <a:ext cx="117528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229" y="0"/>
            <a:ext cx="5673772" cy="3378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100" y="16560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часто возникает бубонная форма. </a:t>
            </a:r>
          </a:p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Бубон болезнен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2082800"/>
            <a:ext cx="6155972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282" y="231247"/>
            <a:ext cx="117267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Напряженный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Продолжительный</a:t>
            </a: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заключаются в ранней диагностике, изоляции больных.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карантина для людей, находившихся в контакте с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очагах дезинсекции и дератизации.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медицинского персонала, находящегося в очагах, проводится введением стрептомицина и противочумной вакцины.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международных конвенций по про­филактике чумы (дератизация и дезинфекция кораблей в портах).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Охрана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государственных границ.</a:t>
            </a:r>
            <a:endParaRPr lang="ru-RU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72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256889"/>
            <a:ext cx="10646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Специфическая профилактика. </a:t>
            </a: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Применяют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живую вакцину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EV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длится около года.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Вакцинируют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людей, которым угрожает опасность зара­жения.         </a:t>
            </a:r>
            <a:endParaRPr lang="ru-RU" sz="3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Лечение. </a:t>
            </a: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Стрептомицин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Тетрациклин, </a:t>
            </a: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Специфический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фаг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Противочумный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иммуноглобулин.</a:t>
            </a:r>
            <a:endParaRPr lang="ru-RU" sz="32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1" y="0"/>
            <a:ext cx="3060700" cy="2051150"/>
          </a:xfrm>
          <a:prstGeom prst="rect">
            <a:avLst/>
          </a:prstGeom>
        </p:spPr>
      </p:pic>
      <p:sp>
        <p:nvSpPr>
          <p:cNvPr id="4" name="5-конечная звезда 3">
            <a:hlinkClick r:id="rId3" action="ppaction://hlinkfile"/>
          </p:cNvPr>
          <p:cNvSpPr/>
          <p:nvPr/>
        </p:nvSpPr>
        <p:spPr>
          <a:xfrm>
            <a:off x="10452099" y="45212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7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2" y="245450"/>
            <a:ext cx="110917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туляремии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Семейство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Francisellaceae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Francisella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1200150" lvl="1" indent="-742950" algn="just">
              <a:buFont typeface="Wingdings" panose="05000000000000000000" pitchFamily="2" charset="2"/>
              <a:buChar char="ü"/>
            </a:pP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Francisella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tularensis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Морфология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величина их 0,3-0,6x0,1-0,2 мкм.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Шарообраз­ные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Нитевидные формы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Неподвижны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Спор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образуют.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Обла­дают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нежной капсулой,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Грамотрицательны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026" name="Picture 2" descr="http://www.medicalj.ru/images/infekcii/tulyaremiy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32" y="3289300"/>
            <a:ext cx="3764667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890" y="429721"/>
            <a:ext cx="115720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инфекции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Грызуны: </a:t>
            </a: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водяные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крысы,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полевки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домовые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мыши,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ондатры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хомяки </a:t>
            </a:r>
          </a:p>
          <a:p>
            <a:pPr marL="1943100" lvl="3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зайцы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30245"/>
            <a:ext cx="10388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Источником заражения может быть </a:t>
            </a:r>
            <a:endParaRPr lang="ru-RU" sz="36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вода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пищевые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продукты,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солома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другие субстраты,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загрязненные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выделениями больных животных.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Трансмиссивный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оздушно-пылевой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Контактно-бытовой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7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281" y="85774"/>
            <a:ext cx="110420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Напряженный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длительный.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Характерным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туляремии является аллергическое состояние, возни­кающее с первых дней заболевания.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Борьба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грызунами и насекомыми.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Обще санитарные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9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0"/>
            <a:ext cx="118745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Специфическая профилактика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Иммунизируют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людей, проживающих в зоне природных очагов.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Иммунизацию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проводят живой вакциной Гайского-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Эльберта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Вакцинируют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однократно, накожно. 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/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Ле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чение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Бактерии туляремии чувствительны к антибиотикам: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стрептомицину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биомицину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тетрацик­лину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v"/>
            </a:pPr>
            <a:r>
              <a:rPr lang="ru-RU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мономицину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v"/>
            </a:pPr>
            <a:r>
              <a:rPr lang="ru-RU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канамицину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      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3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890" y="338968"/>
            <a:ext cx="712700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бруцеллеза</a:t>
            </a:r>
            <a:endParaRPr lang="ru-RU" sz="4000" dirty="0" smtClean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indent="449580"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настоящее время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бруцеллы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подразделяют на виды по признаку их основного хозяина: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://www.medicalj.ru/images/infekcii/brucellez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4597400" cy="36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0802" y="2847926"/>
            <a:ext cx="116863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Семейство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Brucellaceae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 indent="449580" algn="just"/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Brucella, </a:t>
            </a:r>
          </a:p>
          <a:p>
            <a:pPr marL="1028700" lvl="1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melitensis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болеет мелкий рогатый скот (овцы, козы); </a:t>
            </a:r>
          </a:p>
          <a:p>
            <a:pPr marL="1028700" lvl="1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abortus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болеет крупный рогатый скот;  </a:t>
            </a:r>
          </a:p>
          <a:p>
            <a:pPr marL="1028700" lvl="1" indent="-571500" algn="just"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suis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болеют свиньи </a:t>
            </a:r>
          </a:p>
        </p:txBody>
      </p:sp>
    </p:spTree>
    <p:extLst>
      <p:ext uri="{BB962C8B-B14F-4D97-AF65-F5344CB8AC3E}">
        <p14:creationId xmlns:p14="http://schemas.microsoft.com/office/powerpoint/2010/main" val="636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45" y="242685"/>
            <a:ext cx="106368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План:</a:t>
            </a:r>
            <a:endParaRPr lang="ru-RU" sz="4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Введение</a:t>
            </a:r>
            <a:endParaRPr lang="ru-RU" sz="4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чумы</a:t>
            </a:r>
            <a:endParaRPr lang="ru-RU" sz="4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туляремии</a:t>
            </a:r>
            <a:endParaRPr lang="ru-RU" sz="4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бруцеллеза</a:t>
            </a:r>
            <a:endParaRPr lang="ru-RU" sz="40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сибирской язвы</a:t>
            </a:r>
            <a:endParaRPr lang="ru-RU" sz="40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791" y="0"/>
            <a:ext cx="116547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Морфология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Мелкие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0,6-0,8x0,3-0,5 мкм бактерии палочковидной или овоидной формы.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0" y="2425700"/>
            <a:ext cx="4051300" cy="34483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2000121"/>
            <a:ext cx="7759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Неподвижны. 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 не имеют. 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Образуют неж­ную капсулу. 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Грамотрицательны. 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мазке распо­лагаются беспорядочно.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8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6" y="274904"/>
            <a:ext cx="76338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инфекции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Мелкий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крупный рогатый скот.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Роль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 в передаче бруцеллезной инфекции эпидемиологического значения не имеет.</a:t>
            </a:r>
            <a:endParaRPr lang="ru-RU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418" t="38518" r="12916" b="14815"/>
          <a:stretch/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018" y="231248"/>
            <a:ext cx="1142538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онтактно-бытовой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Воздуш­но-капельный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Контактный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путь - при работе с животными: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процес­се ухода за животными,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предприятиях, перерабатыва­ющих сырье и продукты животного происхождения;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соприкосновении с выделениями больных животных, пло­дом, в процессе убоя, разделки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туши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00" y="147529"/>
            <a:ext cx="10502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Аэрогенным путем </a:t>
            </a:r>
            <a:r>
              <a:rPr lang="ru-RU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бруцеллы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проникают в кожу и неповрежденные слизистые оболочки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 путь - употребление зараженных пищевых продуктов.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опасны молочные продукты - молоко,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брынза.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226822"/>
            <a:ext cx="317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Патогенез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226822"/>
            <a:ext cx="4089400" cy="581837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Попав в организм,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бруцеллы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лимфатиче­ским путям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проникают в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лимфатические узлы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кровь,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костный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мозг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паренхиматозные органы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локализуются внутри клеток. 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8229600" y="549986"/>
            <a:ext cx="3733800" cy="37299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обострении процесса 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бруцеллы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клеток вновь попадают в кровь и возникает рецидив. </a:t>
            </a:r>
          </a:p>
          <a:p>
            <a:pPr algn="ctr"/>
            <a:endParaRPr lang="ru-RU" dirty="0"/>
          </a:p>
        </p:txBody>
      </p:sp>
      <p:cxnSp>
        <p:nvCxnSpPr>
          <p:cNvPr id="8" name="Соединительная линия уступом 7"/>
          <p:cNvCxnSpPr>
            <a:stCxn id="2" idx="1"/>
            <a:endCxn id="5" idx="3"/>
          </p:cNvCxnSpPr>
          <p:nvPr/>
        </p:nvCxnSpPr>
        <p:spPr>
          <a:xfrm rot="10800000" flipV="1">
            <a:off x="4089400" y="549987"/>
            <a:ext cx="482600" cy="25860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2" idx="3"/>
            <a:endCxn id="6" idx="1"/>
          </p:cNvCxnSpPr>
          <p:nvPr/>
        </p:nvCxnSpPr>
        <p:spPr>
          <a:xfrm>
            <a:off x="7747000" y="549988"/>
            <a:ext cx="482600" cy="186495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Блок-схема: альтернативный процесс 21"/>
          <p:cNvSpPr/>
          <p:nvPr/>
        </p:nvSpPr>
        <p:spPr>
          <a:xfrm>
            <a:off x="4089400" y="3329343"/>
            <a:ext cx="4229100" cy="33066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Заболевание характеризуется воспалением суставов, нев­ралгией и естественными абортами.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cxnSp>
        <p:nvCxnSpPr>
          <p:cNvPr id="24" name="Соединительная линия уступом 23"/>
          <p:cNvCxnSpPr>
            <a:stCxn id="6" idx="2"/>
            <a:endCxn id="22" idx="3"/>
          </p:cNvCxnSpPr>
          <p:nvPr/>
        </p:nvCxnSpPr>
        <p:spPr>
          <a:xfrm rot="5400000">
            <a:off x="8856116" y="3742283"/>
            <a:ext cx="702768" cy="177800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77" y="103344"/>
            <a:ext cx="1133344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017" y="191402"/>
            <a:ext cx="1033549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сочетается с состоянием аллергии. 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Плановые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обследования в животновод­ческих хозяйствах, на пастбищах, в убойных пунктах, на мясных и молочных комбинатах.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Специфическая профилактика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Вакцинация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живой вак­циной В. а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bortus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Антибиотики: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левомицетин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эритромицин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предупреждения рецидивов используют также бруцеллез­ный иммуноглобулин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742" t="5126" r="7004" b="6615"/>
          <a:stretch/>
        </p:blipFill>
        <p:spPr>
          <a:xfrm>
            <a:off x="6845300" y="0"/>
            <a:ext cx="53467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90" y="343829"/>
            <a:ext cx="100445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сибирской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язвы</a:t>
            </a:r>
            <a:endParaRPr lang="ru-RU" sz="3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Семейство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ill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асеае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28700" lvl="1" indent="-571500" algn="just"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 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Bacillus,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Bacillus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anthracis -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сибирской язвы («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углевик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») </a:t>
            </a:r>
          </a:p>
          <a:p>
            <a:pPr indent="449580"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болезни - «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углевик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дано русским врачом Андриевским.</a:t>
            </a:r>
            <a:endParaRPr lang="ru-RU" sz="32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76" y="4314147"/>
            <a:ext cx="5421337" cy="23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754" y="228481"/>
            <a:ext cx="112256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Морфология.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палочки 6-8x1-1,5 мкм с обрубленными или несколько вогнутыми концами.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Грамположительны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организ­ме они располагаются попарно или в виде коротких цепочек.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питательных средах встречаются длинные цепочки.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Неподвижны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организме образуют капсулу, окружающую одну, две особи или всю цепочку.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Образу­ют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споры овальной формы, расположенные в центре и не превышающие поперечника микробной клетки. 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533" y="0"/>
            <a:ext cx="9025467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45" y="221903"/>
            <a:ext cx="99718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заболева­ния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больные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живот­ные. 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Кон­тактно-бытовой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оз­душно-пылевой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(при использовании продуктов, зараженных бациллами сибирской язвы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0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Человек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человека обычно не заражается, </a:t>
            </a:r>
            <a:endParaRPr lang="ru-RU" sz="3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805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8" y="167854"/>
            <a:ext cx="109485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Патогенез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Входными  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порогами   являются кожа  и  слизистые оболочки дыхательных путей и пищеварительного тракта.  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 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зависимости от локализации различают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кожную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легочную </a:t>
            </a:r>
          </a:p>
          <a:p>
            <a:pPr marL="1485900" lvl="2" indent="-5715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кишечную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формы.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форма может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гене­рализоваться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49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46" y="212183"/>
            <a:ext cx="114057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зооантропозным заболеваниям относят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чуму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туляремию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бруцеллез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сибирскую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язву. </a:t>
            </a:r>
            <a:endParaRPr lang="ru-RU" sz="4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9664" b="10245"/>
          <a:stretch/>
        </p:blipFill>
        <p:spPr>
          <a:xfrm>
            <a:off x="-1" y="0"/>
            <a:ext cx="1213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162" y="185871"/>
            <a:ext cx="1146463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Иммунитет.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Довольно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стойкий, антимикробный и анти­токсический. </a:t>
            </a:r>
          </a:p>
          <a:p>
            <a:pPr algn="just">
              <a:spcAft>
                <a:spcPts val="0"/>
              </a:spcAft>
            </a:pPr>
            <a:endParaRPr lang="ru-RU" sz="4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Все мероприятия по предупреждению сибирской язвы проводят совместно с ветеринарной служ­бой. </a:t>
            </a:r>
          </a:p>
          <a:p>
            <a:pPr algn="just">
              <a:spcAft>
                <a:spcPts val="0"/>
              </a:spcAft>
            </a:pPr>
            <a:endParaRPr lang="ru-RU" sz="4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Специфическая профилактика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ис­пользуют вакцину СТИ. </a:t>
            </a:r>
          </a:p>
        </p:txBody>
      </p:sp>
    </p:spTree>
    <p:extLst>
      <p:ext uri="{BB962C8B-B14F-4D97-AF65-F5344CB8AC3E}">
        <p14:creationId xmlns:p14="http://schemas.microsoft.com/office/powerpoint/2010/main" val="29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718" y="212184"/>
            <a:ext cx="109589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Против сибиреязвенный   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иммуноглобулин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нтибиотики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пенициллин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стрептомицин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тетрациклин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70101"/>
            <a:ext cx="7239000" cy="4787900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202" y="3991570"/>
            <a:ext cx="153632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628" y="169949"/>
            <a:ext cx="110212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>
              <a:lnSpc>
                <a:spcPct val="200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Контрольные вопросы:</a:t>
            </a:r>
            <a:endParaRPr lang="ru-RU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Какие заболевания относятся к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зооантропонозам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Почему сибирская язва относится к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особоопасным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инфекциям?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Способы профилактики сибирской язвы.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Источник инфекции чумы, входные ворота.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148422"/>
            <a:ext cx="11684000" cy="5331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Учебно-методическое и информационное обеспечение учебной дисциплины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литература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Основы микробиологии и иммунологии : учебник / ред. В. В. Зверев, Е. В. Буданова. - 8-е изд., стер. - М. : Академия, 2014. - 281 с.</a:t>
            </a:r>
          </a:p>
          <a:p>
            <a:pPr marL="45720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645900" cy="618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Дополнительная литература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Медицинская микробиология, вирусология и иммунология [Электронный ресурс] : учебник : в 2 т. / ред. В. В. Зверев, М. Н. Бойченко. - М. : ГЭОТАР-Медиа, 2016. - Т. 1. - 448 с. Режим доступа: 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http://www.studmedlib.ru/ru/book/ISBN9785970436417.html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Медицинская микробиология, вирусология и иммунология [Электронный ресурс] : учебник : в 2 т. / ред. В. В. Зверев, М. Н. Бойченко. - М. : ГЭОТАР-Медиа, 2016. - Т. 2. - 480 с. Режим доступа: 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http://www.studmedlib.ru/ru/book/ISBN9785970436424.html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Черкес, Ф. К. Микробиология : учебник / Ф. К. Черкес, Л. Б. Богоявленская, Н. А. Бельская ; ред. Ф. К. Черкес. - Стер. изд. - М. : Альянс, 2014. - 512 с.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Основы микробиологии и иммунологии [Электронный ресурс] : учеб. для мед. училищ и колледжей / ред. В. В. Зверев, М. Н. Бойченко. - М. : ГЭОТАР-Медиа, 2014. - 368 с. Режим доступа: 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http://www.medcollegelib.ru/book/ISBN9785970429334.html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221152"/>
            <a:ext cx="8585200" cy="4586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Электронные ресурсы: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КрасГМУ «Colibris»;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Консультант студента ВУЗ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Консультант студента Колледж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ЭМБ Консультант врача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Айбукс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Букап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Лань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ЭБС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Юрайт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СПС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КонсультантПлюс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НЭБ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eLibrary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898" y="0"/>
            <a:ext cx="114808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Возбудитель чумы</a:t>
            </a:r>
            <a:endParaRPr lang="ru-RU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indent="449580" algn="ctr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Бактерии чумы открыты были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Александром Эмилем Жаном Иерсеном  и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Baronom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Kitasato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Shibasaburo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Гонконге в 1894 г.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8230" y="2007624"/>
            <a:ext cx="56140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Весь род был назван </a:t>
            </a:r>
            <a:r>
              <a:rPr lang="ru-RU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иерсиниями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449580" algn="ctr"/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Семейство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Enterobakteriaceae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 indent="449580" algn="ctr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Yersiniae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 indent="44958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Yersiniae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pestis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иерсиния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- возбудитель чумы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150397"/>
            <a:ext cx="2844800" cy="4003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150114"/>
            <a:ext cx="2984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Эмиль Жан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Иерсен</a:t>
            </a:r>
            <a:endParaRPr lang="ru-RU" sz="10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86038" y="5965448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Kitasato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Shibasaburo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224" y="1766854"/>
            <a:ext cx="2911475" cy="41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36" y="109563"/>
            <a:ext cx="1180176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овоидная палочка,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редний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0,3-0,6x1-2 мкм.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очень полимор­фны.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мазках с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плотной питательной среды палочки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бывают: </a:t>
            </a:r>
          </a:p>
          <a:p>
            <a:pPr marL="1828800" lvl="3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удлиненными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lvl="3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нитевидными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lvl="3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филь­трующиеся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формы.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имеют спор, жгутиков,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Образуют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нежную капсулу.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Грамотрицательны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0" y="2840037"/>
            <a:ext cx="3073400" cy="393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063" y="116948"/>
            <a:ext cx="119599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Устойчивость к факторам окружающей среды.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температуры (100 °С) губят чумные бактерии мгновенно,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80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°С - через 5 мин.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температуры чумные бакте­рии переносят хорошо: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lvl="5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 °С сохраняются 6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lvl="5" indent="-457200" algn="just"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замороженных трупах - год и больше.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428179"/>
            <a:ext cx="117856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Прямые солнечные лучи убивают их через 2-3 ч.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Чумные бактерии очень чувствительны к высыханию.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пищевых продук­тах они сохраняются от 2 до 6 мес.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блохах - до года.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Обычные концентрации дезинфицирующих растворов убивают их через 5-10 мин.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 они чувствительны к сулеме и карболовой кислоте.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90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90" y="197427"/>
            <a:ext cx="1125451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заражения.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Больные животные, в основном грызуны. 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Эпидемии у людей часто предшествуют эпизоотии  у грызунов.</a:t>
            </a:r>
            <a:endParaRPr lang="ru-RU" sz="2800" dirty="0" smtClean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Пути передачи и переносчики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514350" indent="-514350" algn="just">
              <a:spcAft>
                <a:spcPts val="0"/>
              </a:spcAft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путь передачи - трансмиссивный. </a:t>
            </a: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Переносчики - блохи (грызуны-блохи-человек).</a:t>
            </a:r>
            <a:endParaRPr lang="ru-RU" sz="2800" dirty="0" smtClean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514350" indent="-514350" algn="just">
              <a:spcAft>
                <a:spcPts val="0"/>
              </a:spcAft>
              <a:buAutoNum type="arabicPeriod" startAt="2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Воздушно-капельный путь </a:t>
            </a:r>
          </a:p>
          <a:p>
            <a:pPr marL="1371600" lvl="2" indent="-457200" algn="just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(заражение челове­ка от человека при легочной форме чумы).</a:t>
            </a:r>
            <a:endParaRPr lang="ru-RU" sz="2800" dirty="0" smtClean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3. 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Пищевой - при употреблении в пищу плохо прова­ренного зараженного мяса (этот путь бывает редко).</a:t>
            </a:r>
            <a:endParaRPr lang="ru-RU" sz="2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0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8" y="87493"/>
            <a:ext cx="1187219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Патогенез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Входными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воротами являются кожа и слизистые оболочки дыхательных путей и пищеварительного тракта.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Возбудители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чумы обладают большой инвазивной способностью.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месте проникнове­ния возбудителя образуются папулы, переходящие в пустулу с кровянисто-гнойным содержимым.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патологи­ческий процесс вовлекаются регионарные лимфатические узлы, через которые микробы проникают в кровь, вызы­вая бактериемию.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кровью они попадают во внутренние органы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31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</TotalTime>
  <Words>1264</Words>
  <Application>Microsoft Office PowerPoint</Application>
  <PresentationFormat>Произвольный</PresentationFormat>
  <Paragraphs>270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Грань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высшего профессионального образования «Красноярский государственный медицинский университет имени профессора В.Ф. Войно-Ясенецкого» Министерства здравоохранения и социального развития Российской Федерации</dc:title>
  <dc:creator>Max</dc:creator>
  <cp:lastModifiedBy>notebook</cp:lastModifiedBy>
  <cp:revision>45</cp:revision>
  <dcterms:created xsi:type="dcterms:W3CDTF">2015-09-16T12:34:05Z</dcterms:created>
  <dcterms:modified xsi:type="dcterms:W3CDTF">2018-10-31T02:31:10Z</dcterms:modified>
</cp:coreProperties>
</file>