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994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8917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b70a866fb5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b70a866fb5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70a866fb5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70a866fb5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70a866fb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b70a866fb5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70a866fb5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70a866fb5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70a866fb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70a866fb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b70a866fb5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b70a866fb5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70a866fb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b70a866fb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70a866fb5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b70a866fb5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70a866fb5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70a866fb5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70a866fb5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b70a866fb5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70a866fb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b70a866fb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70a866fb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70a866fb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b70a866fb5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b70a866fb5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70a866fb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70a866fb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70a866fb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b70a866fb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70a866fb5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70a866fb5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70a866fb5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70a866fb5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70a866fb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70a866fb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70a866fb5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70a866fb5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70a866fb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b70a866fb5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70a866fb5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70a866fb5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70a866fb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70a866fb5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70a866fb5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70a866fb5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0" y="1679850"/>
            <a:ext cx="8520600" cy="12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5200"/>
              <a:buNone/>
              <a:defRPr sz="2300" b="1">
                <a:solidFill>
                  <a:srgbClr val="0B0B0B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832250"/>
            <a:ext cx="8520600" cy="15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2400"/>
              </a:spcBef>
              <a:spcAft>
                <a:spcPts val="0"/>
              </a:spcAft>
              <a:buNone/>
            </a:pPr>
            <a:r>
              <a:rPr lang="ru"/>
              <a:t>Ультразвуковая диагностика мягкотканных образований опорно-двигательного аппарата: методики, жемчужины и подводные камни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"/>
              <a:t>Часть 2</a:t>
            </a: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6105900" y="3903025"/>
            <a:ext cx="27264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Выполнила: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Ординатор 1 года обучения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Специальности УЗД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Оюн Алимаа Эресовна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0" y="0"/>
            <a:ext cx="91014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лучевой диагностики ИПО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5" y="3353850"/>
            <a:ext cx="5941894" cy="10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9567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коленного сустава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В-режим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1"/>
          </p:nvPr>
        </p:nvSpPr>
        <p:spPr>
          <a:xfrm>
            <a:off x="4678200" y="1236275"/>
            <a:ext cx="4154100" cy="3320227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19-летний мужчина с инфицированным скоплением жидкости из-за инфекционного препателлярного бурсита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45818E"/>
              </a:buClr>
            </a:pP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Гипоэхогенная однородная структура</a:t>
            </a:r>
            <a:endParaRPr lang="ru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45818E"/>
              </a:buClr>
            </a:pP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Аспирация 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выявила инфекционный бурсит,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несмотря на однородность структуры</a:t>
            </a:r>
          </a:p>
        </p:txBody>
      </p:sp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99013"/>
            <a:ext cx="4267200" cy="2548809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13377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3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Подводный камень 2: Липома - наиболее распространенное новообразование мягких тканей, не может быть точно диагностирована</a:t>
            </a:r>
            <a:endParaRPr sz="23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311700" y="1681567"/>
            <a:ext cx="8520600" cy="3184901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Times New Roman"/>
              <a:buChar char="●"/>
            </a:pP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Липома - это доброкачественное разрастание жировых клеток с различным количеством фиброзной ткани, возникающее преимущественно в подкожных мягких тканях, мышцах и даже костях конечностей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Times New Roman"/>
              <a:buChar char="●"/>
            </a:pP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наиболее распространенное новообразование мягких тканей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Times New Roman"/>
              <a:buChar char="●"/>
            </a:pP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Классическая ультразвуковая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картина - четко очерченное эхогенное солидное образование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Times New Roman"/>
              <a:buChar char="●"/>
            </a:pP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 многочисленных исследований, однако, позволили установить вариабельность ультразвуковой картины, которая варьирует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гипоэхогенной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гиперэхогенной структуры, с четкими или нечеткими контурами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13377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3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Липома предплечья</a:t>
            </a:r>
            <a:endParaRPr sz="23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предплечья</a:t>
            </a:r>
            <a:endParaRPr sz="23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В-режим</a:t>
            </a:r>
            <a:endParaRPr sz="23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5043150" y="1693300"/>
            <a:ext cx="3789000" cy="2722151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Times New Roman"/>
              <a:buChar char="●"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Однородное, гипоэхогенное образование с четкими ровными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контурами 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размером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12,0 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см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Times New Roman"/>
              <a:buChar char="●"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Предположение о возможности малигнизации было высказано из-за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размера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93300"/>
            <a:ext cx="4639725" cy="2722151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14058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Липосаркома бедра</a:t>
            </a:r>
            <a:endParaRPr sz="250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бедра</a:t>
            </a:r>
            <a:endParaRPr sz="250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ЦДК</a:t>
            </a:r>
            <a:endParaRPr sz="250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4944525" y="1893600"/>
            <a:ext cx="3887700" cy="2112712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Неоднородное гиперэхогенное образование с васкуляризацией, что указывает на </a:t>
            </a:r>
            <a:r>
              <a:rPr lang="ru" sz="20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злокачественность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17100"/>
            <a:ext cx="4354589" cy="3374000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>
            <a:spLocks noGrp="1"/>
          </p:cNvSpPr>
          <p:nvPr>
            <p:ph type="title"/>
          </p:nvPr>
        </p:nvSpPr>
        <p:spPr>
          <a:xfrm>
            <a:off x="288452" y="131736"/>
            <a:ext cx="8520600" cy="1379349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Подводный камень 3: Гематому невозможно достоверно отличить от геморрагического солидного новообразования мягких тканей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23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8"/>
          <p:cNvSpPr txBox="1">
            <a:spLocks noGrp="1"/>
          </p:cNvSpPr>
          <p:nvPr>
            <p:ph type="body" idx="1"/>
          </p:nvPr>
        </p:nvSpPr>
        <p:spPr>
          <a:xfrm>
            <a:off x="311700" y="1627322"/>
            <a:ext cx="8520600" cy="3349777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Существует множество потенциальных визуализационных и клинических ловушек при дифференциации гематомы от геморрагического новообразования мягких тканей</a:t>
            </a:r>
            <a:endParaRPr sz="1700" dirty="0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❖"/>
            </a:pPr>
            <a:r>
              <a:rPr lang="ru" sz="17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Информация о травме в анамнезе, что приводит к ошибочному диагнозу гематомы </a:t>
            </a:r>
            <a:endParaRPr sz="1700" dirty="0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Times New Roman"/>
              <a:buChar char="➢"/>
            </a:pPr>
            <a:r>
              <a:rPr lang="ru" sz="17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Некоторые </a:t>
            </a:r>
            <a:r>
              <a:rPr lang="ru" sz="17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гематомы могут имитировать геморрагическое новообразование мягких тканей, прогрессивно увеличиваясь более чем через 1 месяц после </a:t>
            </a:r>
            <a:r>
              <a:rPr lang="ru" sz="17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появления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Times New Roman"/>
              <a:buChar char="➢"/>
            </a:pPr>
            <a:r>
              <a:rPr lang="ru" sz="17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Отдаленная </a:t>
            </a:r>
            <a:r>
              <a:rPr lang="ru" sz="17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травма в анамнезе, длительная продолжительность симптомов (иногда в течение многих лет) и вовлечение более поверхностных фасциальных слоев были идентифицированы как потенциальные дифференцирующие признаки этого образования </a:t>
            </a:r>
            <a:endParaRPr sz="1700" dirty="0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14286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Метастатическая лимфома бедра</a:t>
            </a:r>
            <a:endParaRPr sz="250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тазобедренного сустава</a:t>
            </a:r>
            <a:endParaRPr sz="250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ЦДК</a:t>
            </a:r>
            <a:endParaRPr sz="250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230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4579748" y="1909642"/>
            <a:ext cx="4122550" cy="2713983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Неоднородное гипоэхогенное образование с ровными нечеткими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контурами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Несмотря на наличие васкуляризации, это было неправильно идентифицировано как гематома из-за представленного анамнеза недавнего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падения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215" y="1999282"/>
            <a:ext cx="4138047" cy="2546861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39"/>
          <p:cNvSpPr txBox="1"/>
          <p:nvPr/>
        </p:nvSpPr>
        <p:spPr>
          <a:xfrm>
            <a:off x="311700" y="4115725"/>
            <a:ext cx="45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 sz="21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14514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Метастатическая лимфома бедра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МРТ </a:t>
            </a: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мягких тканей бедра</a:t>
            </a:r>
            <a:b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Аксиальная плоскость, Т1-ВИ </a:t>
            </a: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гадолинием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endParaRPr sz="23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4199200" y="2503199"/>
            <a:ext cx="4633200" cy="1588353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sz="20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бразования неоднородной структуры задней </a:t>
            </a:r>
            <a:r>
              <a:rPr lang="ru" sz="2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части бедра</a:t>
            </a:r>
            <a:r>
              <a:rPr lang="ru" sz="20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с быстрым ростом,  </a:t>
            </a:r>
            <a:r>
              <a:rPr lang="ru" sz="20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подтвержденное при патологоанатомическом исследовании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90800"/>
            <a:ext cx="3677700" cy="3121950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2" name="Google Shape;202;p40"/>
          <p:cNvSpPr txBox="1"/>
          <p:nvPr/>
        </p:nvSpPr>
        <p:spPr>
          <a:xfrm>
            <a:off x="311700" y="4420150"/>
            <a:ext cx="54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endParaRPr sz="2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>
            <a:spLocks noGrp="1"/>
          </p:cNvSpPr>
          <p:nvPr>
            <p:ph type="title"/>
          </p:nvPr>
        </p:nvSpPr>
        <p:spPr>
          <a:xfrm>
            <a:off x="311700" y="263850"/>
            <a:ext cx="8520600" cy="9567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Подводный камень 4: Некоторые солидные опухоли могут быть ошибочно охарактеризованы как кистозные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1"/>
          </p:nvPr>
        </p:nvSpPr>
        <p:spPr>
          <a:xfrm>
            <a:off x="311700" y="1391975"/>
            <a:ext cx="8520600" cy="3416400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научных публикациях описаны 5% случаев ошибочного определения солидных опухолей как кистозных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Характерные </a:t>
            </a: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ультразвуковые признаки кист хорошо описаны и надежны; однако некоторые кистозные образования могут не иметь всех этих признаков, а некоторые солидные образования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 иметь некоторые признаки кистозных образований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Ошибочное </a:t>
            </a: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было основано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выявлении образований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гипо-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анэхогенной структуры, </a:t>
            </a: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отсутствии </a:t>
            </a: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васкуляризации в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олидном мягкотканном компоненте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311700" y="119250"/>
            <a:ext cx="8520600" cy="13260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Надключичная лимфома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надключичной области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ru" sz="2500" dirty="0">
                <a:solidFill>
                  <a:srgbClr val="0B0B0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В-режим  </a:t>
            </a: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  <a:r>
              <a:rPr lang="ru" sz="2500" dirty="0">
                <a:solidFill>
                  <a:srgbClr val="0B0B0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Режим ЦДК </a:t>
            </a:r>
            <a:endParaRPr sz="2500" dirty="0">
              <a:solidFill>
                <a:srgbClr val="0B0B0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1"/>
          </p:nvPr>
        </p:nvSpPr>
        <p:spPr>
          <a:xfrm>
            <a:off x="142075" y="4204725"/>
            <a:ext cx="3958200" cy="862500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Неоднородное анэхогенное образование с ровными, четкими контурами</a:t>
            </a:r>
            <a:endParaRPr sz="17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5" name="Google Shape;2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40900"/>
            <a:ext cx="3700525" cy="2587626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6" name="Google Shape;216;p42"/>
          <p:cNvSpPr txBox="1"/>
          <p:nvPr/>
        </p:nvSpPr>
        <p:spPr>
          <a:xfrm>
            <a:off x="304800" y="3712125"/>
            <a:ext cx="59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B0B0B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А</a:t>
            </a:r>
            <a:endParaRPr sz="2000" b="1">
              <a:solidFill>
                <a:srgbClr val="0B0B0B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100" y="1539125"/>
            <a:ext cx="3831598" cy="2587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2"/>
          <p:cNvSpPr txBox="1"/>
          <p:nvPr/>
        </p:nvSpPr>
        <p:spPr>
          <a:xfrm>
            <a:off x="4792100" y="3712125"/>
            <a:ext cx="46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Б</a:t>
            </a:r>
            <a:endParaRPr sz="20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2"/>
          <p:cNvSpPr txBox="1">
            <a:spLocks noGrp="1"/>
          </p:cNvSpPr>
          <p:nvPr>
            <p:ph type="body" idx="1"/>
          </p:nvPr>
        </p:nvSpPr>
        <p:spPr>
          <a:xfrm>
            <a:off x="4648200" y="4204725"/>
            <a:ext cx="4100400" cy="862500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" sz="17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аскуляризация</a:t>
            </a:r>
            <a:r>
              <a:rPr lang="ru" sz="17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sz="17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подтверждающая </a:t>
            </a:r>
            <a:r>
              <a:rPr lang="ru" sz="1700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солидный характер </a:t>
            </a:r>
            <a:r>
              <a:rPr lang="ru" sz="17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endParaRPr sz="17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1731617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Подводный камень 5: Трудно определить, является ли пальпируемое образование действительно мягкотканным или является </a:t>
            </a: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дополнительным</a:t>
            </a: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компонентом основного костного поражения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43"/>
          <p:cNvSpPr txBox="1">
            <a:spLocks noGrp="1"/>
          </p:cNvSpPr>
          <p:nvPr>
            <p:ph type="body" idx="1"/>
          </p:nvPr>
        </p:nvSpPr>
        <p:spPr>
          <a:xfrm>
            <a:off x="367225" y="2023175"/>
            <a:ext cx="8388900" cy="2622000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➢"/>
            </a:pP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УЗИ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малоинформативно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dirty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оценки состояния костей и костного мозга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вследствие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гиперэхогенности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надкостницы</a:t>
            </a:r>
            <a:endParaRPr sz="2000" dirty="0">
              <a:solidFill>
                <a:srgbClr val="333333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➢"/>
            </a:pPr>
            <a:r>
              <a:rPr lang="ru" sz="2000" dirty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Дифференцировать происхождение образования, патологии, расположенного вблизи кости бывает непросто</a:t>
            </a:r>
            <a:endParaRPr sz="2000" dirty="0">
              <a:solidFill>
                <a:srgbClr val="333333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➢"/>
            </a:pPr>
            <a:r>
              <a:rPr lang="ru" sz="2000" dirty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Край костной ткани должна представлять собой четко очерченную эхогенную линию</a:t>
            </a:r>
            <a:endParaRPr sz="2000" dirty="0">
              <a:solidFill>
                <a:srgbClr val="333333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Псевдоаневризма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11700" y="1357750"/>
            <a:ext cx="8520600" cy="2904284"/>
          </a:xfrm>
          <a:prstGeom prst="rect">
            <a:avLst/>
          </a:prstGeom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2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Псевдоаневризмой сосуда называют полость, соединяющуюся с сосудом и ограниченная его стенкой, при котором нарушена целостность сосудистой стенки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2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Наиболее часто имеют ятрогенное происхождение или возникают в </a:t>
            </a:r>
            <a:r>
              <a:rPr lang="ru" sz="22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результате </a:t>
            </a:r>
            <a:r>
              <a:rPr lang="ru" sz="22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инфицирования </a:t>
            </a:r>
            <a:r>
              <a:rPr lang="ru" sz="22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или </a:t>
            </a:r>
            <a:r>
              <a:rPr lang="ru" sz="22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травмы</a:t>
            </a:r>
            <a:endParaRPr lang="ru" sz="2200" dirty="0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2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Осложнения </a:t>
            </a:r>
            <a:r>
              <a:rPr lang="ru" sz="22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включают разрыв, приводящий к массивному кровотечению, </a:t>
            </a:r>
            <a:r>
              <a:rPr lang="ru" sz="22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эмболизации </a:t>
            </a:r>
            <a:r>
              <a:rPr lang="ru" sz="22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" sz="22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вторичному инфицированию</a:t>
            </a:r>
            <a:endParaRPr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>
            <a:spLocks noGrp="1"/>
          </p:cNvSpPr>
          <p:nvPr>
            <p:ph type="body" idx="1"/>
          </p:nvPr>
        </p:nvSpPr>
        <p:spPr>
          <a:xfrm>
            <a:off x="4679950" y="1627600"/>
            <a:ext cx="4152300" cy="2680475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35-летний мужчина с остеомиелитом бедренной кости и связанным с ним абсцессом мягких тканей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Times New Roman"/>
              <a:buChar char="●"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Неоднородное гипоэхогенное образование с ровными нечеткими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контурами, с периферческим кровотоком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27600"/>
            <a:ext cx="4267200" cy="2680361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87900" y="279400"/>
            <a:ext cx="8520600" cy="9951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</a:t>
            </a: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мягких тканей бедра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 ЦДК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>
            <a:spLocks noGrp="1"/>
          </p:cNvSpPr>
          <p:nvPr>
            <p:ph type="title"/>
          </p:nvPr>
        </p:nvSpPr>
        <p:spPr>
          <a:xfrm>
            <a:off x="235500" y="203200"/>
            <a:ext cx="4267200" cy="11322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</a:t>
            </a: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плечевого сустава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В-режим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45"/>
          <p:cNvSpPr txBox="1">
            <a:spLocks noGrp="1"/>
          </p:cNvSpPr>
          <p:nvPr>
            <p:ph type="body" idx="1"/>
          </p:nvPr>
        </p:nvSpPr>
        <p:spPr>
          <a:xfrm>
            <a:off x="228600" y="4269783"/>
            <a:ext cx="4267200" cy="763442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Неоднородное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гипоэхогенное образование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51400"/>
            <a:ext cx="4267200" cy="2589919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0" name="Google Shape;240;p45"/>
          <p:cNvSpPr txBox="1">
            <a:spLocks noGrp="1"/>
          </p:cNvSpPr>
          <p:nvPr>
            <p:ph type="title"/>
          </p:nvPr>
        </p:nvSpPr>
        <p:spPr>
          <a:xfrm>
            <a:off x="4610746" y="193729"/>
            <a:ext cx="4311554" cy="1139126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МРТ </a:t>
            </a: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плечевого сустава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 smtClean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Аксиальная плоскость, Т1-ВИ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593288" y="1063512"/>
            <a:ext cx="2577950" cy="3582374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45"/>
          <p:cNvSpPr txBox="1">
            <a:spLocks noGrp="1"/>
          </p:cNvSpPr>
          <p:nvPr>
            <p:ph type="body" idx="1"/>
          </p:nvPr>
        </p:nvSpPr>
        <p:spPr>
          <a:xfrm>
            <a:off x="4905214" y="4273825"/>
            <a:ext cx="3874576" cy="759399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стеохондрома </a:t>
            </a:r>
            <a:r>
              <a:rPr lang="ru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плечевой кости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Заключение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35900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000" dirty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Большинство новообразований мягких тканей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имеют неспецифические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ультразвуковые признаки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ru" sz="2000" dirty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требуют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использования уточняющих методов диагностики</a:t>
            </a:r>
            <a:endParaRPr sz="2000" dirty="0">
              <a:solidFill>
                <a:srgbClr val="333333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Times New Roman"/>
              <a:buChar char="●"/>
            </a:pPr>
            <a:r>
              <a:rPr lang="ru" sz="2000" dirty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Анатомическое расположение и взаимосвязь с окружающими структурами идеально оцениваются с помощью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УЗИ, </a:t>
            </a:r>
            <a:r>
              <a:rPr lang="ru" sz="2000" dirty="0">
                <a:solidFill>
                  <a:srgbClr val="333333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могут быть надежно визуализированы и, как правило, более специфичны, чем другие признаки, такие как эхогенность, размер, структура и контуры</a:t>
            </a:r>
            <a:endParaRPr sz="2000" dirty="0">
              <a:solidFill>
                <a:srgbClr val="333333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>
            <a:spLocks noGrp="1"/>
          </p:cNvSpPr>
          <p:nvPr>
            <p:ph type="title"/>
          </p:nvPr>
        </p:nvSpPr>
        <p:spPr>
          <a:xfrm>
            <a:off x="311700" y="2013975"/>
            <a:ext cx="8520600" cy="8418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96" y="695891"/>
            <a:ext cx="6629243" cy="126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2C4C9"/>
          </a:solidFill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Псевдоаневризма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311700" y="1198969"/>
            <a:ext cx="8520600" cy="2636861"/>
          </a:xfrm>
          <a:prstGeom prst="rect">
            <a:avLst/>
          </a:prstGeom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None/>
            </a:pP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Ультразвуковая картина: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Wingdings" pitchFamily="2" charset="2"/>
              <a:buChar char="v"/>
            </a:pP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анэхогенное образование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исходящее из 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прилежащей артерией</a:t>
            </a:r>
            <a:endParaRPr lang="ru" sz="2000" dirty="0" smtClean="0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Wingdings" pitchFamily="2" charset="2"/>
              <a:buChar char="v"/>
            </a:pP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ЦДК 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полезно </a:t>
            </a:r>
            <a:r>
              <a:rPr lang="ru" sz="20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для дифференциации псевдоаневризмы от гематомы</a:t>
            </a:r>
            <a:endParaRPr sz="2000" dirty="0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55600">
              <a:buClr>
                <a:srgbClr val="45818E"/>
              </a:buClr>
              <a:buSzPts val="2000"/>
              <a:buFont typeface="Wingdings" pitchFamily="2" charset="2"/>
              <a:buChar char="v"/>
            </a:pPr>
            <a:r>
              <a:rPr lang="ru" sz="20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севдоаневризма </a:t>
            </a:r>
            <a:r>
              <a:rPr lang="ru" sz="20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имеет признаки 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yin-yang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" sz="2000" dirty="0" smtClean="0">
                <a:solidFill>
                  <a:schemeClr val="tx1"/>
                </a:solidFill>
                <a:highlight>
                  <a:srgbClr val="FAFAFA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" sz="20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турбулентный кровоток и форму волны 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to-and-fro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cs typeface="Times New Roman"/>
                <a:sym typeface="Times New Roman"/>
              </a:rPr>
              <a:t>»</a:t>
            </a:r>
            <a:r>
              <a:rPr lang="ru" sz="2000" dirty="0" smtClean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dirty="0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шейки, представляющую пульсирующий двунаправленный поток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311700" y="102875"/>
            <a:ext cx="8520600" cy="966508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 dirty="0">
                <a:latin typeface="Times New Roman"/>
                <a:ea typeface="Times New Roman"/>
                <a:cs typeface="Times New Roman"/>
                <a:sym typeface="Times New Roman"/>
              </a:rPr>
              <a:t>Псевдоаневризма подключичной артерии</a:t>
            </a: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 dirty="0">
                <a:latin typeface="Times New Roman"/>
                <a:ea typeface="Times New Roman"/>
                <a:cs typeface="Times New Roman"/>
                <a:sym typeface="Times New Roman"/>
              </a:rPr>
              <a:t>УЗИ подключичной </a:t>
            </a:r>
            <a:r>
              <a:rPr lang="ru" sz="2420" dirty="0" smtClean="0">
                <a:latin typeface="Times New Roman"/>
                <a:ea typeface="Times New Roman"/>
                <a:cs typeface="Times New Roman"/>
                <a:sym typeface="Times New Roman"/>
              </a:rPr>
              <a:t>области</a:t>
            </a:r>
            <a:endParaRPr sz="242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412017" y="4096551"/>
            <a:ext cx="4111213" cy="866700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</a:t>
            </a:r>
            <a:r>
              <a:rPr lang="ru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эхогенное </a:t>
            </a:r>
            <a:r>
              <a:rPr lang="ru" sz="16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образование с признаками </a:t>
            </a:r>
            <a:r>
              <a:rPr lang="ru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yin-yang</a:t>
            </a:r>
            <a:r>
              <a:rPr lang="ru" sz="1600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”, </a:t>
            </a:r>
            <a:r>
              <a:rPr lang="ru" sz="1600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указывающими на турбулентный кровоток</a:t>
            </a:r>
            <a:endParaRPr sz="1600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00" y="1225476"/>
            <a:ext cx="3518049" cy="2694576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2" name="Google Shape;1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550" y="1233350"/>
            <a:ext cx="3484375" cy="2694574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28"/>
          <p:cNvSpPr txBox="1">
            <a:spLocks noGrp="1"/>
          </p:cNvSpPr>
          <p:nvPr>
            <p:ph type="body" idx="2"/>
          </p:nvPr>
        </p:nvSpPr>
        <p:spPr>
          <a:xfrm>
            <a:off x="4800325" y="4097713"/>
            <a:ext cx="3999900" cy="866700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 smtClean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Шейка, </a:t>
            </a:r>
            <a:r>
              <a:rPr lang="ru" sz="1600" dirty="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соединяющая образование с подключичной артерией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2C4C9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Сосудистые мальформации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4425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Сосудистые мальформации включают артериовенозные, капиллярные, венозные и лимфатические мальформации и имеют характерные ультразвуковые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признаки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Times New Roman"/>
              <a:buChar char="➢"/>
            </a:pPr>
            <a:r>
              <a:rPr lang="ru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Артериовенозные мальформации</a:t>
            </a:r>
            <a:r>
              <a:rPr lang="ru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патологическое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сообщение между артерией и веной,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которое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визуализируется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виде образования с трубчатыми структурами извитой формы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800"/>
              <a:buFont typeface="Times New Roman"/>
              <a:buChar char="➢"/>
            </a:pPr>
            <a:r>
              <a:rPr lang="ru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Венозные </a:t>
            </a:r>
            <a:r>
              <a:rPr lang="ru" b="1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мальформации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гипоэхогенная неоднородная структура, сжимаемая при компрессии, в просвете могут обнаруживаться флеболиты – гиперэхогенные структуры, дающие акустическую тень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2C4C9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Сосудистые мальформации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4618493" y="1844298"/>
            <a:ext cx="4205881" cy="179005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None/>
            </a:pP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Импульсно-волновая допплерография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регистрирует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монофазный </a:t>
            </a: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низкоскоростной венозный </a:t>
            </a:r>
            <a:r>
              <a:rPr lang="ru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кровоток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06_13_11564_suppdata_s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1" y="1284633"/>
            <a:ext cx="4048539" cy="303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311700" y="1390650"/>
            <a:ext cx="8520600" cy="1602000"/>
          </a:xfrm>
          <a:prstGeom prst="rect">
            <a:avLst/>
          </a:prstGeom>
          <a:solidFill>
            <a:srgbClr val="A2C4C9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Возможные </a:t>
            </a:r>
            <a:r>
              <a:rPr lang="ru" dirty="0" smtClean="0">
                <a:latin typeface="Times New Roman"/>
                <a:ea typeface="Times New Roman"/>
                <a:cs typeface="Times New Roman"/>
                <a:sym typeface="Times New Roman"/>
              </a:rPr>
              <a:t>«подводные камни» </a:t>
            </a: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при ультразвуковой оценке мягкотканных образований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311700" y="359475"/>
            <a:ext cx="8520600" cy="9567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Подводный камень 1: Инфицированную жидкость невозможно отличить от неинфицированной</a:t>
            </a:r>
            <a:endParaRPr sz="2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32"/>
          <p:cNvSpPr txBox="1">
            <a:spLocks noGrp="1"/>
          </p:cNvSpPr>
          <p:nvPr>
            <p:ph type="body" idx="1"/>
          </p:nvPr>
        </p:nvSpPr>
        <p:spPr>
          <a:xfrm>
            <a:off x="311700" y="1635071"/>
            <a:ext cx="8520600" cy="2933804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Times New Roman"/>
              <a:buChar char="●"/>
            </a:pP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результаты ультразвукового исследования свидетельствуют о периферической гиперемии, наличии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неоднородного содержимого, а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также скоплении газа, то нельзя исключить инфицирование</a:t>
            </a:r>
            <a:endParaRPr sz="17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Times New Roman"/>
              <a:buChar char="●"/>
            </a:pP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Дифференциальная диагностика проводится с помощью диагностической пункции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700"/>
              <a:buFont typeface="Times New Roman"/>
              <a:buChar char="●"/>
            </a:pP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отсутствии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визуализации в жидкостном компоненте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газа метод </a:t>
            </a:r>
            <a:r>
              <a:rPr lang="ru" sz="17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не позволяет дифференцировать инфицированный синовит от синовита воспалительной этиологии, например, от воспалительной артропатии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228600" y="127000"/>
            <a:ext cx="8703600" cy="956700"/>
          </a:xfrm>
          <a:prstGeom prst="rect">
            <a:avLst/>
          </a:prstGeom>
          <a:solidFill>
            <a:srgbClr val="A2C4C9"/>
          </a:solidFill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УЗИ коленного сустава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" sz="2500" dirty="0">
                <a:solidFill>
                  <a:srgbClr val="0B0B0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В-режим</a:t>
            </a:r>
            <a:endParaRPr sz="2500" dirty="0">
              <a:solidFill>
                <a:srgbClr val="0B0B0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1"/>
          </p:nvPr>
        </p:nvSpPr>
        <p:spPr>
          <a:xfrm>
            <a:off x="4572000" y="1228675"/>
            <a:ext cx="4360200" cy="3327827"/>
          </a:xfrm>
          <a:prstGeom prst="rect">
            <a:avLst/>
          </a:prstGeom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58-летний мужчина с инфицированным скоплением жидкости из-за септического артрита и кисты Бейкера после недавней артроскопии коленного сустава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Times New Roman"/>
              <a:buChar char="●"/>
            </a:pP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Кистозное образование неоднородной структуры, 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наличием гиперэхогенных включений (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газ)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указывают </a:t>
            </a:r>
            <a:r>
              <a:rPr lang="ru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" dirty="0" smtClean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инфицирование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600"/>
              <a:buFont typeface="Times New Roman"/>
              <a:buChar char="●"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12300"/>
            <a:ext cx="4267200" cy="2838478"/>
          </a:xfrm>
          <a:prstGeom prst="rect">
            <a:avLst/>
          </a:prstGeom>
          <a:noFill/>
          <a:ln w="28575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890</Words>
  <Application>Microsoft Office PowerPoint</Application>
  <PresentationFormat>Экран (16:9)</PresentationFormat>
  <Paragraphs>100</Paragraphs>
  <Slides>23</Slides>
  <Notes>23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Simple Light</vt:lpstr>
      <vt:lpstr>Simple Light</vt:lpstr>
      <vt:lpstr>Ультразвуковая диагностика мягкотканных образований опорно-двигательного аппарата: методики, жемчужины и подводные камни Часть 2</vt:lpstr>
      <vt:lpstr>Псевдоаневризма</vt:lpstr>
      <vt:lpstr>Псевдоаневризма</vt:lpstr>
      <vt:lpstr>Псевдоаневризма подключичной артерии УЗИ подключичной области</vt:lpstr>
      <vt:lpstr>Сосудистые мальформации</vt:lpstr>
      <vt:lpstr>Сосудистые мальформации</vt:lpstr>
      <vt:lpstr>Возможные «подводные камни» при ультразвуковой оценке мягкотканных образований</vt:lpstr>
      <vt:lpstr>Подводный камень 1: Инфицированную жидкость невозможно отличить от неинфицированной</vt:lpstr>
      <vt:lpstr>УЗИ коленного сустава В-режим</vt:lpstr>
      <vt:lpstr>УЗИ коленного сустава В-режим</vt:lpstr>
      <vt:lpstr>Подводный камень 2: Липома - наиболее распространенное новообразование мягких тканей, не может быть точно диагностирована</vt:lpstr>
      <vt:lpstr>Липома предплечья УЗИ предплечья В-режим</vt:lpstr>
      <vt:lpstr>Липосаркома бедра УЗИ бедра Режим ЦДК</vt:lpstr>
      <vt:lpstr>Подводный камень 3: Гематому невозможно достоверно отличить от геморрагического солидного новообразования мягких тканей </vt:lpstr>
      <vt:lpstr>Метастатическая лимфома бедра УЗИ тазобедренного сустава Режим ЦДК </vt:lpstr>
      <vt:lpstr>Метастатическая лимфома бедра МРТ мягких тканей бедра Аксиальная плоскость, Т1-ВИ с гадолинием </vt:lpstr>
      <vt:lpstr>Подводный камень 4: Некоторые солидные опухоли могут быть ошибочно охарактеризованы как кистозные</vt:lpstr>
      <vt:lpstr>Надключичная лимфома УЗИ надключичной области             В-режим                                            Режим ЦДК </vt:lpstr>
      <vt:lpstr>Подводный камень 5: Трудно определить, является ли пальпируемое образование действительно мягкотканным или является дополнительным компонентом основного костного поражения</vt:lpstr>
      <vt:lpstr>УЗИ мягких тканей бедра Режим ЦДК </vt:lpstr>
      <vt:lpstr>УЗИ плечевого сустава В-режим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Ультразвуковая диагностика мягкотканных образований опорно-двигательного аппарата: методики, жемчужины и подводные камни Часть 2</dc:title>
  <cp:lastModifiedBy>Alimaa</cp:lastModifiedBy>
  <cp:revision>18</cp:revision>
  <dcterms:modified xsi:type="dcterms:W3CDTF">2024-02-27T14:58:52Z</dcterms:modified>
</cp:coreProperties>
</file>