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83" r:id="rId3"/>
    <p:sldId id="286" r:id="rId4"/>
    <p:sldId id="287" r:id="rId5"/>
    <p:sldId id="285" r:id="rId6"/>
    <p:sldId id="289" r:id="rId7"/>
    <p:sldId id="284" r:id="rId8"/>
    <p:sldId id="280" r:id="rId9"/>
    <p:sldId id="281" r:id="rId10"/>
    <p:sldId id="270" r:id="rId11"/>
    <p:sldId id="282" r:id="rId12"/>
    <p:sldId id="260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CCFFFF"/>
    <a:srgbClr val="009900"/>
    <a:srgbClr val="FF99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D211-4FCB-43D1-ABE8-1C451EFDC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161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50FF-900F-46D5-AEB6-E85201F13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390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113F-F188-4EA5-880B-C22243BE1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48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31C6-0AB5-42B2-AC7F-1CC752228A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404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9588-1AF4-46B0-AA08-BAC304E97B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116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3930-6356-418F-929F-865FB1BA3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22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E6A8-FC31-4C44-BB0C-E48137761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790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67C7-925C-478F-A8BB-6D58533A3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047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40ED-CB6F-4C48-8F61-BB5742246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604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D494-2C7C-4EAC-B7EC-D4572F51FC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68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7AE9-520D-4A09-9006-6D707E9DD0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250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20537B-A004-443F-AA64-B371E566B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2097088"/>
            <a:ext cx="66246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400" dirty="0" smtClean="0">
                <a:solidFill>
                  <a:srgbClr val="C00000"/>
                </a:solidFill>
                <a:latin typeface="+mn-lt"/>
              </a:rPr>
              <a:t>Точное время </a:t>
            </a:r>
          </a:p>
          <a:p>
            <a:pPr algn="ctr" eaLnBrk="1" hangingPunct="1">
              <a:defRPr/>
            </a:pPr>
            <a:r>
              <a:rPr lang="ru-RU" altLang="ru-RU" sz="4400" dirty="0" smtClean="0">
                <a:solidFill>
                  <a:srgbClr val="C00000"/>
                </a:solidFill>
                <a:latin typeface="+mn-lt"/>
              </a:rPr>
              <a:t>и определение географической долготы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864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Время – это непрерывная череда сменяющих друг друга явлений.</a:t>
            </a:r>
          </a:p>
        </p:txBody>
      </p:sp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207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В конце ХХ в. в России несколько раз вводилось и затем отменялось декретное время, которое на 1 ч опережает поясное.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С апреля 2011 г. в России не проводится переход на летнее время. 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611188" y="1270000"/>
            <a:ext cx="820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" charset="0"/>
              </a:rPr>
              <a:t>С октября 2014 г. в России было возвращено декретное время,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" charset="0"/>
              </a:rPr>
              <a:t>и разница между московским и всемирным временем стала равной 3 ч.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767873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2565400"/>
            <a:ext cx="662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400" dirty="0" smtClean="0">
                <a:solidFill>
                  <a:srgbClr val="C00000"/>
                </a:solidFill>
                <a:latin typeface="+mn-lt"/>
              </a:rPr>
              <a:t>Календарь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964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В древности люди определяли время по Солнцу</a:t>
            </a:r>
          </a:p>
        </p:txBody>
      </p:sp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4097338" y="5499100"/>
            <a:ext cx="13684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Московский лубковый календарь, XVII век.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74625" y="63500"/>
            <a:ext cx="8734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C00000"/>
                </a:solidFill>
              </a:rPr>
              <a:t>Календарь </a:t>
            </a:r>
            <a:r>
              <a:rPr lang="ru-RU" altLang="ru-RU"/>
              <a:t>– система счёта длительных промежутков времени, согласно которой устанавливается определённая продолжительность месяцев, их порядок в году и начальный момент отсчёта лет. На протяжении истории человечества существовало более 200 различных календарей.</a:t>
            </a: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388" y="2060575"/>
            <a:ext cx="17494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19700" y="5529263"/>
            <a:ext cx="18811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Египетский календарь, </a:t>
            </a:r>
          </a:p>
          <a:p>
            <a:pPr algn="r"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основанный на разливах Нила</a:t>
            </a:r>
          </a:p>
        </p:txBody>
      </p: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650" y="2074863"/>
            <a:ext cx="369252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56088" y="2114550"/>
            <a:ext cx="27638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1550" y="4938713"/>
            <a:ext cx="16081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Календарь майя</a:t>
            </a:r>
          </a:p>
        </p:txBody>
      </p:sp>
      <p:sp>
        <p:nvSpPr>
          <p:cNvPr id="14346" name="Прямоугольник 5"/>
          <p:cNvSpPr>
            <a:spLocks noChangeArrowheads="1"/>
          </p:cNvSpPr>
          <p:nvPr/>
        </p:nvSpPr>
        <p:spPr bwMode="auto">
          <a:xfrm>
            <a:off x="611561" y="1247775"/>
            <a:ext cx="78488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002060"/>
                </a:solidFill>
              </a:rPr>
              <a:t>Слово календарь произошло от латинского «</a:t>
            </a:r>
            <a:r>
              <a:rPr lang="ru-RU" altLang="ru-RU" sz="1400" dirty="0" err="1" smtClean="0">
                <a:solidFill>
                  <a:srgbClr val="002060"/>
                </a:solidFill>
              </a:rPr>
              <a:t>calendarium</a:t>
            </a:r>
            <a:r>
              <a:rPr lang="ru-RU" altLang="ru-RU" sz="1400" dirty="0" smtClean="0">
                <a:solidFill>
                  <a:srgbClr val="002060"/>
                </a:solidFill>
              </a:rPr>
              <a:t>», что в переводе с латинского означает "запись ссуд", "долговая книга". В Древнем Риме должники выплачивали долги или проценты в первые дни месяца, т.е. в дни календ (от лат. "</a:t>
            </a:r>
            <a:r>
              <a:rPr lang="ru-RU" altLang="ru-RU" sz="1400" dirty="0" err="1" smtClean="0">
                <a:solidFill>
                  <a:srgbClr val="002060"/>
                </a:solidFill>
              </a:rPr>
              <a:t>calendae</a:t>
            </a:r>
            <a:r>
              <a:rPr lang="ru-RU" altLang="ru-RU" sz="1400" dirty="0" smtClean="0">
                <a:solidFill>
                  <a:srgbClr val="002060"/>
                </a:solidFill>
              </a:rPr>
              <a:t>" ). </a:t>
            </a:r>
            <a:endParaRPr lang="ru-RU" alt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250825" y="188913"/>
            <a:ext cx="8569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На первом этапе развития цивилизации некоторые народы пользовались </a:t>
            </a:r>
            <a:r>
              <a:rPr lang="ru-RU" altLang="ru-RU">
                <a:solidFill>
                  <a:srgbClr val="C00000"/>
                </a:solidFill>
              </a:rPr>
              <a:t>лунными календарями</a:t>
            </a:r>
            <a:r>
              <a:rPr lang="ru-RU" altLang="ru-RU"/>
              <a:t>, так как смена фаз Луны - одно из самых легко наблюдаемых небесных явлений.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0" y="1293813"/>
            <a:ext cx="671195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107504" y="5073650"/>
            <a:ext cx="89289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002060"/>
                </a:solidFill>
              </a:rPr>
              <a:t>Римляне пользовались лунным календарем и начало каждого месяца определяли по появлению лунного серпа после новолуния. Продолжительность лунного года составляет 354,4 дня. 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002060"/>
                </a:solidFill>
              </a:rPr>
              <a:t>Однако</a:t>
            </a:r>
            <a:r>
              <a:rPr lang="ru-RU" altLang="ru-RU" sz="1400" dirty="0">
                <a:solidFill>
                  <a:srgbClr val="002060"/>
                </a:solidFill>
              </a:rPr>
              <a:t>, солнечный год имеет продолжительность 365,25 дней. </a:t>
            </a:r>
            <a:endParaRPr lang="ru-RU" altLang="ru-RU" sz="1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002060"/>
                </a:solidFill>
              </a:rPr>
              <a:t>Для </a:t>
            </a:r>
            <a:r>
              <a:rPr lang="ru-RU" altLang="ru-RU" sz="1400" dirty="0">
                <a:solidFill>
                  <a:srgbClr val="002060"/>
                </a:solidFill>
              </a:rPr>
              <a:t>устранения несоответствия более чем в 10 дней в каждый второй год между 23-м и 24-м днями </a:t>
            </a:r>
            <a:r>
              <a:rPr lang="ru-RU" altLang="ru-RU" sz="1400" dirty="0" err="1">
                <a:solidFill>
                  <a:srgbClr val="002060"/>
                </a:solidFill>
              </a:rPr>
              <a:t>Фебруариуса</a:t>
            </a:r>
            <a:r>
              <a:rPr lang="ru-RU" altLang="ru-RU" sz="1400" dirty="0">
                <a:solidFill>
                  <a:srgbClr val="002060"/>
                </a:solidFill>
              </a:rPr>
              <a:t> вставлялся дополнительный месяц </a:t>
            </a:r>
            <a:r>
              <a:rPr lang="ru-RU" altLang="ru-RU" sz="1400" dirty="0" err="1">
                <a:solidFill>
                  <a:srgbClr val="002060"/>
                </a:solidFill>
              </a:rPr>
              <a:t>Мерцедоний</a:t>
            </a:r>
            <a:r>
              <a:rPr lang="ru-RU" altLang="ru-RU" sz="1400" dirty="0">
                <a:solidFill>
                  <a:srgbClr val="002060"/>
                </a:solidFill>
              </a:rPr>
              <a:t>, содержавший попеременно 22 и 23 дня.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65963" y="3667125"/>
            <a:ext cx="207327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Самый древний из сохранившихся римских календарей,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Fasti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Antiates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defRPr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84-55 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гг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до н.э. Репродукция.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2275" y="2060575"/>
            <a:ext cx="8231188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827088" y="188913"/>
            <a:ext cx="7561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Со временем лунный календарь переставал удовлетворять потребности населения, так как земледельческие работы привязаны к смене сезонов, то есть движению Солнца. </a:t>
            </a:r>
          </a:p>
          <a:p>
            <a:pPr algn="ctr" eaLnBrk="1" hangingPunct="1"/>
            <a:r>
              <a:rPr lang="ru-RU" altLang="ru-RU"/>
              <a:t>Поэтому лунные календари заменялись </a:t>
            </a:r>
            <a:r>
              <a:rPr lang="ru-RU" altLang="ru-RU">
                <a:solidFill>
                  <a:srgbClr val="C00000"/>
                </a:solidFill>
              </a:rPr>
              <a:t>лунно-солнечными</a:t>
            </a:r>
            <a:r>
              <a:rPr lang="ru-RU" altLang="ru-RU"/>
              <a:t> или </a:t>
            </a:r>
            <a:r>
              <a:rPr lang="ru-RU" altLang="ru-RU">
                <a:solidFill>
                  <a:srgbClr val="C00000"/>
                </a:solidFill>
              </a:rPr>
              <a:t>солнечными календарями</a:t>
            </a:r>
            <a:r>
              <a:rPr lang="ru-RU" altLang="ru-RU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6375" y="5300663"/>
            <a:ext cx="575945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Лунно-солнечные календари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0" y="3063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В солнечном календаре за основу берётся продолжительность </a:t>
            </a:r>
            <a:r>
              <a:rPr lang="ru-RU" altLang="ru-RU">
                <a:solidFill>
                  <a:srgbClr val="C00000"/>
                </a:solidFill>
              </a:rPr>
              <a:t>тропического года </a:t>
            </a:r>
            <a:r>
              <a:rPr lang="ru-RU" altLang="ru-RU"/>
              <a:t>- промежутка времени между двумя последовательными прохождениями центра Солнца через точку весеннего равноденствия.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42875" y="1230313"/>
            <a:ext cx="885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Тропический год составляет </a:t>
            </a:r>
            <a:r>
              <a:rPr lang="ru-RU" altLang="ru-RU">
                <a:solidFill>
                  <a:srgbClr val="C00000"/>
                </a:solidFill>
              </a:rPr>
              <a:t>365 суток 5 часов 48 минут 46,1 секунды</a:t>
            </a:r>
            <a:r>
              <a:rPr lang="ru-RU" altLang="ru-RU"/>
              <a:t>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204912" y="1772816"/>
            <a:ext cx="6734175" cy="4343400"/>
            <a:chOff x="1204912" y="1772816"/>
            <a:chExt cx="6734175" cy="43434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912" y="1772816"/>
              <a:ext cx="6734175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876256" y="5877272"/>
              <a:ext cx="1062831" cy="238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В Древнем Египте в </a:t>
            </a:r>
            <a:r>
              <a:rPr lang="en-US" altLang="ru-RU"/>
              <a:t>V</a:t>
            </a:r>
            <a:r>
              <a:rPr lang="ru-RU" altLang="ru-RU"/>
              <a:t> тысячелетии до н.э. был введён календарь, который состоял из 12 месяцев по 30 дней в каждом и дополнительных 5 дней в конце года.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07950" y="836613"/>
            <a:ext cx="892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Такой календарь давал ежегодно отставание в 0,25 суток, или 1 год за 1460 лет.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01813" y="1341438"/>
            <a:ext cx="5540375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87338" y="188913"/>
            <a:ext cx="86407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C00000"/>
                </a:solidFill>
              </a:rPr>
              <a:t>Юлианский календарь </a:t>
            </a:r>
            <a:r>
              <a:rPr lang="ru-RU" altLang="ru-RU"/>
              <a:t>- непосредственный предшественник современного - разработан в Древнем Риме по поручению Юлия Цезаря в 45 году до н.э.</a:t>
            </a:r>
          </a:p>
          <a:p>
            <a:pPr algn="ctr" eaLnBrk="1" hangingPunct="1"/>
            <a:r>
              <a:rPr lang="ru-RU" altLang="ru-RU"/>
              <a:t>В юлианском календаре каждые четыре последовательных года состоят </a:t>
            </a:r>
          </a:p>
          <a:p>
            <a:pPr algn="ctr" eaLnBrk="1" hangingPunct="1"/>
            <a:r>
              <a:rPr lang="ru-RU" altLang="ru-RU"/>
              <a:t>из трех по 365 дней и одного </a:t>
            </a:r>
            <a:r>
              <a:rPr lang="ru-RU" altLang="ru-RU">
                <a:solidFill>
                  <a:srgbClr val="C00000"/>
                </a:solidFill>
              </a:rPr>
              <a:t>високосного</a:t>
            </a:r>
            <a:r>
              <a:rPr lang="ru-RU" altLang="ru-RU"/>
              <a:t> в 366 дней.</a:t>
            </a:r>
            <a:r>
              <a:rPr lang="ru-RU" altLang="ru-RU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/>
              <a:t>Год юлианского счисления длиннее тропического года на 11 минут 14 секунд, что давало ошибку в 1 сутки за 128 лет, или 3 суток примерно за 400 лет.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21038" y="2278063"/>
            <a:ext cx="5762625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338" y="2311400"/>
            <a:ext cx="28606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287338" y="188913"/>
            <a:ext cx="8532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altLang="ru-RU" dirty="0"/>
              <a:t>Юлианский календарь был принят в качестве христианского в 325 г. н.э., </a:t>
            </a:r>
          </a:p>
          <a:p>
            <a:pPr algn="ctr" eaLnBrk="1" hangingPunct="1"/>
            <a:r>
              <a:rPr lang="ru-RU" altLang="ru-RU" dirty="0"/>
              <a:t>и ко второй половине </a:t>
            </a:r>
            <a:r>
              <a:rPr lang="en-US" altLang="ru-RU" dirty="0"/>
              <a:t>XVI</a:t>
            </a:r>
            <a:r>
              <a:rPr lang="ru-RU" altLang="ru-RU" dirty="0"/>
              <a:t> в. расхождение достигло уже 10 суток.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dirty="0"/>
              <a:t>Для исправления расхождения папа римский Григорий </a:t>
            </a:r>
            <a:r>
              <a:rPr lang="en-US" altLang="ru-RU" dirty="0"/>
              <a:t>XIII</a:t>
            </a:r>
            <a:r>
              <a:rPr lang="ru-RU" altLang="ru-RU" dirty="0"/>
              <a:t> в 1582 г. ввёл </a:t>
            </a:r>
            <a:r>
              <a:rPr lang="ru-RU" altLang="ru-RU" dirty="0">
                <a:solidFill>
                  <a:srgbClr val="C00000"/>
                </a:solidFill>
              </a:rPr>
              <a:t>новый стиль</a:t>
            </a:r>
            <a:r>
              <a:rPr lang="ru-RU" altLang="ru-RU" dirty="0"/>
              <a:t>, календарь, названный по его имени </a:t>
            </a:r>
            <a:r>
              <a:rPr lang="ru-RU" altLang="ru-RU" dirty="0">
                <a:solidFill>
                  <a:srgbClr val="C00000"/>
                </a:solidFill>
              </a:rPr>
              <a:t>григорианским.</a:t>
            </a:r>
            <a:endParaRPr lang="ru-RU" alt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4288" y="1616075"/>
            <a:ext cx="4000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87338" y="188913"/>
            <a:ext cx="8532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altLang="ru-RU" dirty="0"/>
              <a:t>Было решено каждые 400 лет выбрасывать из счёта 3 суток путём сокращения високосных лет.  Високосными считались только годы столетий, у которых число столетий делится на 4 без </a:t>
            </a:r>
            <a:r>
              <a:rPr lang="ru-RU" altLang="ru-RU" dirty="0" smtClean="0"/>
              <a:t>остатка:</a:t>
            </a:r>
            <a:endParaRPr lang="ru-RU" altLang="ru-RU" dirty="0"/>
          </a:p>
          <a:p>
            <a:pPr algn="ctr" eaLnBrk="1" hangingPunct="1"/>
            <a:r>
              <a:rPr lang="ru-RU" altLang="ru-RU" dirty="0">
                <a:solidFill>
                  <a:srgbClr val="C00000"/>
                </a:solidFill>
              </a:rPr>
              <a:t>16</a:t>
            </a:r>
            <a:r>
              <a:rPr lang="ru-RU" altLang="ru-RU" dirty="0"/>
              <a:t>00 и </a:t>
            </a:r>
            <a:r>
              <a:rPr lang="ru-RU" altLang="ru-RU" dirty="0">
                <a:solidFill>
                  <a:srgbClr val="C00000"/>
                </a:solidFill>
              </a:rPr>
              <a:t>20</a:t>
            </a:r>
            <a:r>
              <a:rPr lang="ru-RU" altLang="ru-RU" dirty="0"/>
              <a:t>00 – високосные годы, а </a:t>
            </a:r>
            <a:r>
              <a:rPr lang="ru-RU" altLang="ru-RU" dirty="0">
                <a:solidFill>
                  <a:srgbClr val="C00000"/>
                </a:solidFill>
              </a:rPr>
              <a:t>17</a:t>
            </a:r>
            <a:r>
              <a:rPr lang="ru-RU" altLang="ru-RU" dirty="0"/>
              <a:t>00, </a:t>
            </a:r>
            <a:r>
              <a:rPr lang="ru-RU" altLang="ru-RU" dirty="0">
                <a:solidFill>
                  <a:srgbClr val="C00000"/>
                </a:solidFill>
              </a:rPr>
              <a:t>18</a:t>
            </a:r>
            <a:r>
              <a:rPr lang="ru-RU" altLang="ru-RU" dirty="0"/>
              <a:t>00 и </a:t>
            </a:r>
            <a:r>
              <a:rPr lang="ru-RU" altLang="ru-RU" dirty="0">
                <a:solidFill>
                  <a:srgbClr val="C00000"/>
                </a:solidFill>
              </a:rPr>
              <a:t>19</a:t>
            </a:r>
            <a:r>
              <a:rPr lang="ru-RU" altLang="ru-RU" dirty="0"/>
              <a:t>00 – простые.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450" y="1552575"/>
            <a:ext cx="69135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7113" y="1916113"/>
            <a:ext cx="70897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50825" y="333375"/>
            <a:ext cx="8642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Солнце всегда освещает только половину земного шара.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По мере того как Земля вращается вокруг оси,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полдень наступает в тех местах, которые лежат западнее.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По положению Солнца (или звёзд) на небе определяется </a:t>
            </a:r>
            <a:r>
              <a:rPr lang="ru-RU" altLang="ru-RU" sz="1800">
                <a:solidFill>
                  <a:srgbClr val="C00000"/>
                </a:solidFill>
                <a:latin typeface="Arial" charset="0"/>
              </a:rPr>
              <a:t>местное время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для любой точки земного шара.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altLang="ru-RU" dirty="0">
                <a:solidFill>
                  <a:srgbClr val="C00000"/>
                </a:solidFill>
              </a:rPr>
              <a:t>В России новый стиль был введен с 1 февраля 1918 г.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altLang="ru-RU" dirty="0"/>
              <a:t>К этому времени между новым и старым стилем накопилась разница в 13 дней.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dirty="0"/>
              <a:t>Эта разница сохранится до 2100 г.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0" y="1479550"/>
            <a:ext cx="6096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2922588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02" y="260648"/>
            <a:ext cx="8208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Нумерация лет и по новому, и по старому стилю ведётся от года Рождества Христова, наступления новой эры.</a:t>
            </a:r>
          </a:p>
          <a:p>
            <a:pPr algn="ctr">
              <a:spcBef>
                <a:spcPts val="600"/>
              </a:spcBef>
            </a:pPr>
            <a:r>
              <a:rPr lang="ru-RU" dirty="0" smtClean="0"/>
              <a:t>В России новая эра была введена указом Петра </a:t>
            </a:r>
            <a:r>
              <a:rPr lang="en-US" dirty="0" smtClean="0"/>
              <a:t>I</a:t>
            </a:r>
            <a:r>
              <a:rPr lang="ru-RU" dirty="0" smtClean="0"/>
              <a:t>, согласно которому 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после 31 декабря 7208 г. «от сотворения мира»</a:t>
            </a:r>
          </a:p>
          <a:p>
            <a:pPr algn="ctr">
              <a:spcBef>
                <a:spcPts val="0"/>
              </a:spcBef>
            </a:pPr>
            <a:r>
              <a:rPr lang="ru-RU" dirty="0" smtClean="0"/>
              <a:t> наступило 1 января 1700 г. от Рождества Христова.</a:t>
            </a:r>
            <a:endParaRPr lang="ru-RU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504" y="1988840"/>
            <a:ext cx="2856918" cy="227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83192" y="1957033"/>
            <a:ext cx="6031104" cy="478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290513" y="333375"/>
            <a:ext cx="8280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" charset="0"/>
              </a:rPr>
              <a:t>В различных местах земного шара, расположенных в разных меридианах, в один и тот же момент местное время разное.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Когда в Москве 12 часов дня, в Саранске должно быть 12.30,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в Омске – 14.23, в Иркутске – 16.37, во Владивостоке – 18.17,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в Санкт-Петербурге – 11.31, в Варшаве – 10.54, в Лондоне – 9.27. </a:t>
            </a:r>
          </a:p>
        </p:txBody>
      </p:sp>
      <p:grpSp>
        <p:nvGrpSpPr>
          <p:cNvPr id="5123" name="Группа 11"/>
          <p:cNvGrpSpPr>
            <a:grpSpLocks/>
          </p:cNvGrpSpPr>
          <p:nvPr/>
        </p:nvGrpSpPr>
        <p:grpSpPr bwMode="auto">
          <a:xfrm>
            <a:off x="468313" y="2135188"/>
            <a:ext cx="8293100" cy="4246562"/>
            <a:chOff x="467544" y="2135616"/>
            <a:chExt cx="8293948" cy="4245712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135616"/>
              <a:ext cx="8293948" cy="424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Выноска 2 1"/>
            <p:cNvSpPr/>
            <p:nvPr/>
          </p:nvSpPr>
          <p:spPr>
            <a:xfrm>
              <a:off x="2339397" y="3667246"/>
              <a:ext cx="576322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12.00</a:t>
              </a:r>
            </a:p>
          </p:txBody>
        </p:sp>
        <p:sp>
          <p:nvSpPr>
            <p:cNvPr id="8" name="Выноска 2 7"/>
            <p:cNvSpPr/>
            <p:nvPr/>
          </p:nvSpPr>
          <p:spPr>
            <a:xfrm>
              <a:off x="2494988" y="3091100"/>
              <a:ext cx="576322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11.31</a:t>
              </a:r>
            </a:p>
          </p:txBody>
        </p:sp>
        <p:sp>
          <p:nvSpPr>
            <p:cNvPr id="9" name="Выноска 2 8"/>
            <p:cNvSpPr/>
            <p:nvPr/>
          </p:nvSpPr>
          <p:spPr>
            <a:xfrm>
              <a:off x="1547154" y="2946666"/>
              <a:ext cx="576321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10.54</a:t>
              </a:r>
            </a:p>
          </p:txBody>
        </p:sp>
        <p:sp>
          <p:nvSpPr>
            <p:cNvPr id="10" name="Выноска 2 9"/>
            <p:cNvSpPr/>
            <p:nvPr/>
          </p:nvSpPr>
          <p:spPr>
            <a:xfrm>
              <a:off x="7956547" y="5970248"/>
              <a:ext cx="576322" cy="195223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18.17</a:t>
              </a:r>
            </a:p>
          </p:txBody>
        </p:sp>
        <p:sp>
          <p:nvSpPr>
            <p:cNvPr id="11" name="Выноска 2 10"/>
            <p:cNvSpPr/>
            <p:nvPr/>
          </p:nvSpPr>
          <p:spPr>
            <a:xfrm>
              <a:off x="2555319" y="4076739"/>
              <a:ext cx="576322" cy="195224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12.30</a:t>
              </a:r>
            </a:p>
          </p:txBody>
        </p:sp>
        <p:sp>
          <p:nvSpPr>
            <p:cNvPr id="13" name="Выноска 2 12"/>
            <p:cNvSpPr/>
            <p:nvPr/>
          </p:nvSpPr>
          <p:spPr>
            <a:xfrm>
              <a:off x="3995330" y="5013177"/>
              <a:ext cx="576321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14.23</a:t>
              </a:r>
            </a:p>
          </p:txBody>
        </p:sp>
        <p:sp>
          <p:nvSpPr>
            <p:cNvPr id="14" name="Выноска 2 13"/>
            <p:cNvSpPr/>
            <p:nvPr/>
          </p:nvSpPr>
          <p:spPr>
            <a:xfrm>
              <a:off x="5795739" y="5589325"/>
              <a:ext cx="576321" cy="193636"/>
            </a:xfrm>
            <a:prstGeom prst="borderCallout2">
              <a:avLst>
                <a:gd name="adj1" fmla="val 57563"/>
                <a:gd name="adj2" fmla="val -1787"/>
                <a:gd name="adj3" fmla="val 62415"/>
                <a:gd name="adj4" fmla="val -11758"/>
                <a:gd name="adj5" fmla="val 112500"/>
                <a:gd name="adj6" fmla="val -46667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b="1" dirty="0">
                  <a:solidFill>
                    <a:srgbClr val="C00000"/>
                  </a:solidFill>
                </a:rPr>
                <a:t>16.37</a:t>
              </a:r>
            </a:p>
          </p:txBody>
        </p:sp>
      </p:grp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419475" y="2420938"/>
            <a:ext cx="5184775" cy="2554287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Местное время в двух пунктах (Т</a:t>
            </a:r>
            <a:r>
              <a:rPr lang="ru-RU" altLang="ru-RU" sz="1400" baseline="-25000">
                <a:latin typeface="Arial" charset="0"/>
              </a:rPr>
              <a:t>1</a:t>
            </a:r>
            <a:r>
              <a:rPr lang="ru-RU" altLang="ru-RU" sz="1400">
                <a:latin typeface="Arial" charset="0"/>
              </a:rPr>
              <a:t>,Т</a:t>
            </a:r>
            <a:r>
              <a:rPr lang="ru-RU" altLang="ru-RU" sz="1400" baseline="-25000">
                <a:latin typeface="Arial" charset="0"/>
              </a:rPr>
              <a:t>2</a:t>
            </a:r>
            <a:r>
              <a:rPr lang="ru-RU" altLang="ru-RU" sz="1400">
                <a:latin typeface="Arial" charset="0"/>
              </a:rPr>
              <a:t>) отличается ровно на столько, на сколько отличается их географическая долгота        (</a:t>
            </a:r>
            <a:r>
              <a:rPr lang="el-GR" altLang="ru-RU" sz="1400">
                <a:latin typeface="Arial" charset="0"/>
              </a:rPr>
              <a:t>λ</a:t>
            </a:r>
            <a:r>
              <a:rPr lang="ru-RU" altLang="ru-RU" sz="1400" baseline="-25000">
                <a:latin typeface="Arial" charset="0"/>
              </a:rPr>
              <a:t>1</a:t>
            </a:r>
            <a:r>
              <a:rPr lang="ru-RU" altLang="ru-RU" sz="1400">
                <a:latin typeface="Arial" charset="0"/>
              </a:rPr>
              <a:t>, </a:t>
            </a:r>
            <a:r>
              <a:rPr lang="el-GR" altLang="ru-RU" sz="1400">
                <a:latin typeface="Arial" charset="0"/>
              </a:rPr>
              <a:t>λ</a:t>
            </a:r>
            <a:r>
              <a:rPr lang="ru-RU" altLang="ru-RU" sz="1400" baseline="-25000">
                <a:latin typeface="Arial" charset="0"/>
              </a:rPr>
              <a:t>2</a:t>
            </a:r>
            <a:r>
              <a:rPr lang="ru-RU" altLang="ru-RU" sz="1400">
                <a:latin typeface="Arial" charset="0"/>
              </a:rPr>
              <a:t>) в часовой мере: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</a:rPr>
              <a:t> Т</a:t>
            </a:r>
            <a:r>
              <a:rPr lang="ru-RU" altLang="ru-RU" sz="1400" b="1" baseline="-25000">
                <a:solidFill>
                  <a:srgbClr val="C00000"/>
                </a:solidFill>
                <a:latin typeface="Arial" charset="0"/>
              </a:rPr>
              <a:t>1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</a:rPr>
              <a:t> - Т</a:t>
            </a:r>
            <a:r>
              <a:rPr lang="ru-RU" altLang="ru-RU" sz="1400" b="1" baseline="-25000">
                <a:solidFill>
                  <a:srgbClr val="C00000"/>
                </a:solidFill>
                <a:latin typeface="Arial" charset="0"/>
              </a:rPr>
              <a:t>2 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</a:rPr>
              <a:t>=</a:t>
            </a:r>
            <a:r>
              <a:rPr lang="ru-RU" altLang="ru-RU" sz="1400" b="1" baseline="-2500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el-GR" altLang="ru-RU" sz="1400" b="1">
                <a:solidFill>
                  <a:srgbClr val="C00000"/>
                </a:solidFill>
                <a:latin typeface="Arial" charset="0"/>
              </a:rPr>
              <a:t>λ</a:t>
            </a:r>
            <a:r>
              <a:rPr lang="ru-RU" altLang="ru-RU" sz="1400" b="1" baseline="-25000">
                <a:solidFill>
                  <a:srgbClr val="C00000"/>
                </a:solidFill>
                <a:latin typeface="Arial" charset="0"/>
              </a:rPr>
              <a:t>1 </a:t>
            </a:r>
            <a:r>
              <a:rPr lang="ru-RU" altLang="ru-RU" sz="1400" b="1">
                <a:solidFill>
                  <a:srgbClr val="C00000"/>
                </a:solidFill>
                <a:latin typeface="Arial" charset="0"/>
              </a:rPr>
              <a:t>- </a:t>
            </a:r>
            <a:r>
              <a:rPr lang="el-GR" altLang="ru-RU" sz="1400" b="1">
                <a:solidFill>
                  <a:srgbClr val="C00000"/>
                </a:solidFill>
                <a:latin typeface="Arial" charset="0"/>
              </a:rPr>
              <a:t>λ</a:t>
            </a:r>
            <a:r>
              <a:rPr lang="ru-RU" altLang="ru-RU" sz="1400" b="1" baseline="-25000">
                <a:solidFill>
                  <a:srgbClr val="C00000"/>
                </a:solidFill>
                <a:latin typeface="Arial" charset="0"/>
              </a:rPr>
              <a:t>2</a:t>
            </a:r>
            <a:r>
              <a:rPr lang="ru-RU" altLang="ru-RU" sz="1400">
                <a:latin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Долгота Москвы равна 37°37´, Санкт-Петербурга - 30°19´, Саранска - 45°10´. Земля поворачивается на 15° за 1 ч,                т.е. на 1° за 4 мин.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Т</a:t>
            </a:r>
            <a:r>
              <a:rPr lang="ru-RU" altLang="ru-RU" sz="1400" baseline="-25000">
                <a:latin typeface="Arial" charset="0"/>
              </a:rPr>
              <a:t>1</a:t>
            </a:r>
            <a:r>
              <a:rPr lang="ru-RU" altLang="ru-RU" sz="1400">
                <a:latin typeface="Arial" charset="0"/>
              </a:rPr>
              <a:t>-Т</a:t>
            </a:r>
            <a:r>
              <a:rPr lang="ru-RU" altLang="ru-RU" sz="1400" baseline="-25000">
                <a:latin typeface="Arial" charset="0"/>
              </a:rPr>
              <a:t>2 </a:t>
            </a:r>
            <a:r>
              <a:rPr lang="ru-RU" altLang="ru-RU" sz="1400">
                <a:latin typeface="Arial" charset="0"/>
              </a:rPr>
              <a:t>=</a:t>
            </a:r>
            <a:r>
              <a:rPr lang="ru-RU" altLang="ru-RU" sz="1400" baseline="-25000">
                <a:latin typeface="Arial" charset="0"/>
              </a:rPr>
              <a:t> </a:t>
            </a:r>
            <a:r>
              <a:rPr lang="ru-RU" altLang="ru-RU" sz="1400">
                <a:latin typeface="Arial" charset="0"/>
              </a:rPr>
              <a:t>(37°37´-30°19´)*4 = 7°18´*4 = 29 мин.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Т</a:t>
            </a:r>
            <a:r>
              <a:rPr lang="ru-RU" altLang="ru-RU" sz="1400" baseline="-25000">
                <a:latin typeface="Arial" charset="0"/>
              </a:rPr>
              <a:t>1</a:t>
            </a:r>
            <a:r>
              <a:rPr lang="ru-RU" altLang="ru-RU" sz="1400">
                <a:latin typeface="Arial" charset="0"/>
              </a:rPr>
              <a:t>-Т</a:t>
            </a:r>
            <a:r>
              <a:rPr lang="ru-RU" altLang="ru-RU" sz="1400" baseline="-25000">
                <a:latin typeface="Arial" charset="0"/>
              </a:rPr>
              <a:t>2 </a:t>
            </a:r>
            <a:r>
              <a:rPr lang="ru-RU" altLang="ru-RU" sz="1400">
                <a:latin typeface="Arial" charset="0"/>
              </a:rPr>
              <a:t>=</a:t>
            </a:r>
            <a:r>
              <a:rPr lang="ru-RU" altLang="ru-RU" sz="1400" baseline="-25000">
                <a:latin typeface="Arial" charset="0"/>
              </a:rPr>
              <a:t> </a:t>
            </a:r>
            <a:r>
              <a:rPr lang="ru-RU" altLang="ru-RU" sz="1400">
                <a:latin typeface="Arial" charset="0"/>
              </a:rPr>
              <a:t>(45°10´-37°37´)*4 = 7°33´*4 = 30 мин.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Полдень в Санкт-Петербурге наступает на 29 мин позднее,          чем в Москве, а в Саранске - на 30 мин раньше.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0" y="260350"/>
            <a:ext cx="91440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Местное время начального (нулевого) меридиана, проходящего через Гринвичскую обсерваторию, называют </a:t>
            </a:r>
            <a:r>
              <a:rPr lang="ru-RU" altLang="ru-RU" sz="1800" dirty="0">
                <a:solidFill>
                  <a:srgbClr val="C00000"/>
                </a:solidFill>
                <a:latin typeface="Arial" charset="0"/>
              </a:rPr>
              <a:t>всемирным временем </a:t>
            </a:r>
            <a:r>
              <a:rPr lang="ru-RU" altLang="ru-RU" sz="1800" dirty="0">
                <a:latin typeface="Arial" charset="0"/>
              </a:rPr>
              <a:t>– </a:t>
            </a:r>
            <a:r>
              <a:rPr lang="en-US" altLang="ru-RU" sz="1800" dirty="0">
                <a:latin typeface="Arial" charset="0"/>
              </a:rPr>
              <a:t>Universal Time (UT)</a:t>
            </a:r>
            <a:r>
              <a:rPr lang="ru-RU" altLang="ru-RU" sz="1800" dirty="0">
                <a:latin typeface="Arial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Местное время любого пункта равно всемирному времени в этот момент плюс долгота данного пункта от начального меридиана, выраженная в часовой мере.</a:t>
            </a:r>
            <a:r>
              <a:rPr lang="ru-RU" altLang="ru-RU" sz="1800" dirty="0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Arial" charset="0"/>
              </a:rPr>
              <a:t>T</a:t>
            </a:r>
            <a:r>
              <a:rPr lang="en-US" altLang="ru-RU" sz="1800" b="1" baseline="-25000" dirty="0">
                <a:latin typeface="Arial" charset="0"/>
              </a:rPr>
              <a:t>1</a:t>
            </a:r>
            <a:r>
              <a:rPr lang="en-US" altLang="ru-RU" sz="1800" b="1" dirty="0">
                <a:latin typeface="Arial" charset="0"/>
              </a:rPr>
              <a:t> = UT + </a:t>
            </a:r>
            <a:r>
              <a:rPr lang="el-GR" altLang="ru-RU" sz="1800" b="1" dirty="0">
                <a:latin typeface="Arial" charset="0"/>
              </a:rPr>
              <a:t>λ</a:t>
            </a:r>
            <a:r>
              <a:rPr lang="el-GR" altLang="ru-RU" sz="1800" b="1" baseline="-25000" dirty="0">
                <a:latin typeface="Arial" charset="0"/>
              </a:rPr>
              <a:t>1</a:t>
            </a:r>
            <a:r>
              <a:rPr lang="ru-RU" altLang="ru-RU" sz="1800" b="1" dirty="0">
                <a:latin typeface="Arial" charset="0"/>
              </a:rPr>
              <a:t>.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1936750"/>
            <a:ext cx="3097213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3125" y="1936750"/>
            <a:ext cx="551497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6072188"/>
            <a:ext cx="4859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Гринвич. Лондон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775" y="17002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63" y="4786313"/>
            <a:ext cx="27447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Погрешность стронциевых атомных часов составляет меньше секунды за 300 миллионов лет. 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0" y="1920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Использование в качестве эталона периода вращения Земли не обеспечивает  достаточно точный счёт времени, так как скорость вращения нашей планеты меняется на протяжении года (продолжительность суток не остаётся постоянной) </a:t>
            </a:r>
            <a:endParaRPr lang="ru-RU" altLang="ru-RU" sz="18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charset="0"/>
              </a:rPr>
              <a:t>и </a:t>
            </a:r>
            <a:r>
              <a:rPr lang="ru-RU" altLang="ru-RU" sz="1800" dirty="0">
                <a:latin typeface="Arial" charset="0"/>
              </a:rPr>
              <a:t>происходит очень медленное замедление её вращения. 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485775" y="1577975"/>
            <a:ext cx="228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" charset="0"/>
              </a:rPr>
              <a:t>В настоящее время для определения точного времени используются атомные часы.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334963" y="404813"/>
            <a:ext cx="84963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Пользоваться местным временем неудобно, так как при перемещении на запад или восток необходимо непрерывно передвигать стрелки часов.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В настоящее время практически всё население земного шара пользуются </a:t>
            </a:r>
            <a:r>
              <a:rPr lang="ru-RU" altLang="ru-RU" sz="1800" dirty="0">
                <a:solidFill>
                  <a:srgbClr val="C00000"/>
                </a:solidFill>
                <a:latin typeface="Arial" charset="0"/>
              </a:rPr>
              <a:t>поясным временем</a:t>
            </a:r>
            <a:r>
              <a:rPr lang="ru-RU" altLang="ru-RU" sz="1800" dirty="0">
                <a:latin typeface="Arial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041" y="1756048"/>
            <a:ext cx="7572375" cy="4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0113" y="2708920"/>
            <a:ext cx="73342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395288" y="260350"/>
            <a:ext cx="849788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Поясная система счёта была предложена в 1884 г.  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Весь земной шар разделен на 24 часовых пояса. Местное время основного меридиана данного пояса называется поясным временем. По нему ведется счёт времени на всей территории, относящейся к этому часовому поясу. </a:t>
            </a:r>
            <a:endParaRPr lang="ru-RU" altLang="ru-RU" sz="1800" dirty="0" smtClean="0"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Arial" charset="0"/>
              </a:rPr>
              <a:t>Поясное </a:t>
            </a:r>
            <a:r>
              <a:rPr lang="ru-RU" altLang="ru-RU" sz="1800" dirty="0">
                <a:solidFill>
                  <a:srgbClr val="C00000"/>
                </a:solidFill>
                <a:latin typeface="Arial" charset="0"/>
              </a:rPr>
              <a:t>время, которое принято в конкретном пункте, отличается от всемирного на число часов, равных номеру его часового пояса.</a:t>
            </a:r>
          </a:p>
        </p:txBody>
      </p:sp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3962400" y="2133600"/>
            <a:ext cx="136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charset="0"/>
              </a:rPr>
              <a:t>T = UT + n</a:t>
            </a:r>
            <a:r>
              <a:rPr lang="ru-RU" altLang="ru-RU" sz="18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23528" y="333375"/>
            <a:ext cx="856895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Границы часовых поясов отступают приблизительно на 7,5° </a:t>
            </a:r>
            <a:endParaRPr lang="ru-RU" altLang="ru-RU" sz="18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Arial" charset="0"/>
              </a:rPr>
              <a:t>от </a:t>
            </a:r>
            <a:r>
              <a:rPr lang="ru-RU" altLang="ru-RU" sz="1800" dirty="0">
                <a:latin typeface="Arial" charset="0"/>
              </a:rPr>
              <a:t>основных меридианов. </a:t>
            </a:r>
            <a:endParaRPr lang="ru-RU" altLang="ru-RU" sz="1800" dirty="0" smtClean="0"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800" dirty="0" smtClean="0">
                <a:latin typeface="Arial" charset="0"/>
              </a:rPr>
              <a:t>Эти </a:t>
            </a:r>
            <a:r>
              <a:rPr lang="ru-RU" altLang="ru-RU" sz="1800" dirty="0">
                <a:latin typeface="Arial" charset="0"/>
              </a:rPr>
              <a:t>границы не всегда проходят точно по меридианам, а проведены по административным границам областей или других регионов так, чтобы на всей их территории действовало одно и то же время.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088" y="2058690"/>
            <a:ext cx="7489825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300" y="1341438"/>
            <a:ext cx="86614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0" y="333375"/>
            <a:ext cx="914400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Arial" charset="0"/>
              </a:rPr>
              <a:t>В нашей стране поясное время было введено с 1 июля 1919 г.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ru-RU" altLang="ru-RU" sz="1800" dirty="0">
                <a:latin typeface="Arial" charset="0"/>
              </a:rPr>
              <a:t>С тех пор границы часовых поясов неоднократно </a:t>
            </a:r>
            <a:r>
              <a:rPr lang="ru-RU" altLang="ru-RU" sz="1800" dirty="0" smtClean="0">
                <a:latin typeface="Arial" charset="0"/>
              </a:rPr>
              <a:t>пересматривались </a:t>
            </a:r>
            <a:r>
              <a:rPr lang="ru-RU" altLang="ru-RU" sz="1800" dirty="0">
                <a:latin typeface="Arial" charset="0"/>
              </a:rPr>
              <a:t>и </a:t>
            </a:r>
            <a:r>
              <a:rPr lang="ru-RU" altLang="ru-RU" sz="1800" dirty="0" smtClean="0">
                <a:latin typeface="Arial" charset="0"/>
              </a:rPr>
              <a:t>изменялись.</a:t>
            </a:r>
            <a:endParaRPr lang="ru-RU" altLang="ru-RU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1124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измерения времени</dc:title>
  <dc:creator>Victor</dc:creator>
  <cp:lastModifiedBy>ната</cp:lastModifiedBy>
  <cp:revision>95</cp:revision>
  <dcterms:created xsi:type="dcterms:W3CDTF">2004-09-09T16:38:26Z</dcterms:created>
  <dcterms:modified xsi:type="dcterms:W3CDTF">2020-03-23T05:47:03Z</dcterms:modified>
</cp:coreProperties>
</file>