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5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78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2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11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61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0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4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5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8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9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4F5F-FC41-4153-8571-C07D92E5280E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123CCC-A3A9-4291-8581-4588EB63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7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01EAD0-C135-4EE8-8F6F-285CB3F66498}"/>
              </a:ext>
            </a:extLst>
          </p:cNvPr>
          <p:cNvSpPr txBox="1"/>
          <p:nvPr/>
        </p:nvSpPr>
        <p:spPr>
          <a:xfrm>
            <a:off x="0" y="1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университет имени профессора В.Ф. Войно-Ясенецкого»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D417C-B523-4315-A7D8-56D48BE7C5F9}"/>
              </a:ext>
            </a:extLst>
          </p:cNvPr>
          <p:cNvSpPr txBox="1"/>
          <p:nvPr/>
        </p:nvSpPr>
        <p:spPr>
          <a:xfrm>
            <a:off x="-2" y="163698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endParaRPr lang="ru-RU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C0DB6-F60E-4723-B5BD-BA7F53FBF03B}"/>
              </a:ext>
            </a:extLst>
          </p:cNvPr>
          <p:cNvSpPr txBox="1"/>
          <p:nvPr/>
        </p:nvSpPr>
        <p:spPr>
          <a:xfrm>
            <a:off x="0" y="226042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Нормативное регулирование обращения лекарственных средств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B25F7-717D-49C9-95AF-B59C07E00037}"/>
              </a:ext>
            </a:extLst>
          </p:cNvPr>
          <p:cNvSpPr txBox="1"/>
          <p:nvPr/>
        </p:nvSpPr>
        <p:spPr>
          <a:xfrm>
            <a:off x="203199" y="3398257"/>
            <a:ext cx="12191999" cy="145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ПМ.03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МДК. 03.01.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 аптеки и её структурных подразделений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EED5CBAA-8575-4908-B271-9FBF3F083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20" y="4166734"/>
            <a:ext cx="23928770" cy="49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019FC-3CDB-4F6F-8CF0-26AF32D3D1FB}"/>
              </a:ext>
            </a:extLst>
          </p:cNvPr>
          <p:cNvSpPr txBox="1"/>
          <p:nvPr/>
        </p:nvSpPr>
        <p:spPr>
          <a:xfrm>
            <a:off x="6963228" y="6119821"/>
            <a:ext cx="12271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студентка группы 304-1 Петренко Ю.В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Казакова Е.Н.</a:t>
            </a:r>
          </a:p>
        </p:txBody>
      </p:sp>
    </p:spTree>
    <p:extLst>
      <p:ext uri="{BB962C8B-B14F-4D97-AF65-F5344CB8AC3E}">
        <p14:creationId xmlns:p14="http://schemas.microsoft.com/office/powerpoint/2010/main" val="52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6DB66-8F5E-4022-AE89-767124CD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0"/>
            <a:ext cx="12037254" cy="12520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Особенности обращения лекарственных средств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7D859-8BEE-498F-B1F7-31D6BE2EFED4}"/>
              </a:ext>
            </a:extLst>
          </p:cNvPr>
          <p:cNvSpPr txBox="1"/>
          <p:nvPr/>
        </p:nvSpPr>
        <p:spPr>
          <a:xfrm>
            <a:off x="1041009" y="2038876"/>
            <a:ext cx="11010314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Аптека осуществляет фармацевтическую деятельность в соответствии с законами Российской Федерации и Красноярского края, постановлениями и распоряжениями Правительства РФ и Красноярского края, нормативными и методическими документами Министерства здравоохранения РФ и Красноярского края, Красноярского фармацевтического управления.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Аптека осуществляет свою деятельность на основании государственной лицензии на фармацевтическую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741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0EF28-5749-4F25-88F2-BE113516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2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обращения наркотических и психотропных лекарственных средств в аптеке Красноярского края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033C6E-913F-4BE2-94C8-EB73D634A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24957" r="5625" b="16877"/>
          <a:stretch/>
        </p:blipFill>
        <p:spPr>
          <a:xfrm>
            <a:off x="1045699" y="1547446"/>
            <a:ext cx="3108959" cy="4688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AD5DF-DE6E-4CB6-A9CA-A5A25275CBCD}"/>
              </a:ext>
            </a:extLst>
          </p:cNvPr>
          <p:cNvSpPr txBox="1"/>
          <p:nvPr/>
        </p:nvSpPr>
        <p:spPr>
          <a:xfrm>
            <a:off x="4965895" y="1237957"/>
            <a:ext cx="6414868" cy="546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Предметно-количественному учету подлежат наркотические средства, психотропные вещества, спирт этиловый и другие лекарственные средства в соответствии с действующей нормативной документацией.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лекарственных средств подлежащих предметно – количественному учету в аптечных организациях/учреждениях утвержден в приказе от 22 апреля 2014 г. N 183н (ред. от 27.07.2018) «Об утверждении перечня лекарственных средств для медицинского применения, подлежащих предметно-количественному учету»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7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6F499-1CE8-4262-B579-F56BE5B2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3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Регистрация операций, связанных с обращением лекарственных средств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23B64-B35D-44FE-8236-833E563B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" y="2076523"/>
            <a:ext cx="611505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D89AE-267E-4D1E-B877-DF28BF90EBBC}"/>
              </a:ext>
            </a:extLst>
          </p:cNvPr>
          <p:cNvSpPr txBox="1"/>
          <p:nvPr/>
        </p:nvSpPr>
        <p:spPr>
          <a:xfrm>
            <a:off x="7104185" y="2554824"/>
            <a:ext cx="45954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операций, связанных с обращением лекарственных средств, осуществляется в специальных журналах учета операций, связанных с обращением лекарственных средств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7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57AF-5CA8-413F-9133-606AEF5B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49" y="967155"/>
            <a:ext cx="10128738" cy="1139483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1)Тема нормативного регулирования обращения лекарственных средств является самой значимой в наше время, непосредственно в сфере государственного регулирования фармацевтической деятельности, так как именно от создания нормативно-правовой базы зависят дальнейшие действия в создании и обеспечении оптимальных условий на всех трех стадиях  обращения лекарственных средств.</a:t>
            </a:r>
            <a:b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области особенностей обращения некоторых групп лекарственных средств, можно сделать вывод о том, что в Российской Федерации четко определены правила отпуска, хранения, транспортировки данных групп лекарственных препаратов.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аптек.</a:t>
            </a:r>
            <a:b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все вышесказанное, можно сделать вывод, что в Российской Федерации существует достаточно четкая нормативная база, которая утверждает правила регулирования обращения лекарственных средств как отдельных групп, так и, в общем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76BC2-33B6-4745-B944-3392C0C38F59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87647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618E0A-1845-4E86-BA30-4C3105C92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6"/>
            <a:ext cx="12192000" cy="68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DB876-C459-47A8-BB39-778653FF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7"/>
            <a:ext cx="12191999" cy="1055077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ACED0-715A-44CE-9D55-248CC7CB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2053883"/>
            <a:ext cx="9650437" cy="525428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Нормативное регулирование обращения лекарственных средств является основной задачей в системе здравоохранения РФ. Состояние законодательного и нормативного правового регулирования фармацевтической деятельности изучается на различных уровнях и в различных регионах, однако, проблемы правового регулирования вопросов обращения лекарственных средств по-прежнему существуют и являются актуальными.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A38F-9ABC-4AB6-8FEE-8620ED1B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0"/>
            <a:ext cx="11980985" cy="64711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исследования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D9160-FEF5-480F-B931-F6F2A8C53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88" y="1069145"/>
            <a:ext cx="9551964" cy="5390717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Изучение документации по нормативному регулированию обращения лекарственных средств в аптечных организациях.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Задачи: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Изучить нормативную документацию по регулированию обращения лекарственных средств и ее иерархию;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Рассмотреть особенности обращения лекарственных средств в РФ;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Рассмотреть особенности обращения лекарственных средств на примере одной из аптек Красноярского края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986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05AB6-2B55-4BA7-9B7E-BA71B114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0185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DC598-2A81-45D1-AFDD-0B9ABE2C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218" y="1781907"/>
            <a:ext cx="8915400" cy="3777622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Объект исследования: нормативное регулирование обращения лекарственных средств.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Предмет исследования: нормативная документация, регулирующая обращение лекарственных средств в РФ.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Методы исследования: изучение, анализ, сравнение нормативной документации.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3AE32-50B1-4739-AC66-A7B94D41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Иерархия нормативного регулирования лекарственных средств в РФ</a:t>
            </a:r>
            <a:br>
              <a:rPr lang="ru-RU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9976BA-4DF8-4452-B3A4-4E40E900D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64" y="2702053"/>
            <a:ext cx="4874923" cy="27326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EC4D81-75E2-494A-BEA0-E490FE77C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54" t="9005" r="30885" b="12802"/>
          <a:stretch/>
        </p:blipFill>
        <p:spPr>
          <a:xfrm>
            <a:off x="7636323" y="1223890"/>
            <a:ext cx="4672910" cy="56341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CF07B-03C6-4917-8D9F-E40F7BF1B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86" t="17034" r="22344" b="4777"/>
          <a:stretch/>
        </p:blipFill>
        <p:spPr>
          <a:xfrm>
            <a:off x="0" y="1348915"/>
            <a:ext cx="3868615" cy="54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D0B6C-5070-4ECE-9138-F314A4625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08" t="12495" r="31000" b="5003"/>
          <a:stretch/>
        </p:blipFill>
        <p:spPr>
          <a:xfrm>
            <a:off x="1459878" y="1114864"/>
            <a:ext cx="4473526" cy="5655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190CCE-86B0-4C34-8110-C94C59AB4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9" t="5516" r="25808" b="6235"/>
          <a:stretch/>
        </p:blipFill>
        <p:spPr>
          <a:xfrm>
            <a:off x="6835373" y="1202787"/>
            <a:ext cx="4390298" cy="56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47D3C-F61E-42A3-8FD8-36AE6F69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-10162"/>
            <a:ext cx="11995052" cy="71449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собенности обращения лекарственных средств в РФ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3FE1557-AA26-4EE7-A84F-2AC00CF11C5B}"/>
              </a:ext>
            </a:extLst>
          </p:cNvPr>
          <p:cNvGrpSpPr/>
          <p:nvPr/>
        </p:nvGrpSpPr>
        <p:grpSpPr>
          <a:xfrm>
            <a:off x="5037335" y="1251575"/>
            <a:ext cx="2365310" cy="5564993"/>
            <a:chOff x="2865614" y="696825"/>
            <a:chExt cx="1989678" cy="5331097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BF93DDD-D3A8-4718-A7BA-A99A8B8EACF5}"/>
                </a:ext>
              </a:extLst>
            </p:cNvPr>
            <p:cNvSpPr/>
            <p:nvPr/>
          </p:nvSpPr>
          <p:spPr>
            <a:xfrm>
              <a:off x="2899882" y="4245883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Ввоз ЛС в РФ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E3AC90D-0069-4F27-9831-96F1D1956DAA}"/>
                </a:ext>
              </a:extLst>
            </p:cNvPr>
            <p:cNvSpPr/>
            <p:nvPr/>
          </p:nvSpPr>
          <p:spPr>
            <a:xfrm>
              <a:off x="2899881" y="5141657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Вывоз ЛС в РФ;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91F31E1-BC1F-4C55-9C1D-9C17AA3726A5}"/>
                </a:ext>
              </a:extLst>
            </p:cNvPr>
            <p:cNvSpPr/>
            <p:nvPr/>
          </p:nvSpPr>
          <p:spPr>
            <a:xfrm>
              <a:off x="2899883" y="3367128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Перевозка ЛС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001164D-FA3C-478A-B8F5-52A734B05EE3}"/>
                </a:ext>
              </a:extLst>
            </p:cNvPr>
            <p:cNvSpPr/>
            <p:nvPr/>
          </p:nvSpPr>
          <p:spPr>
            <a:xfrm>
              <a:off x="2899883" y="2488373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Хранение ЛС</a:t>
              </a:r>
              <a:endParaRPr lang="ru-RU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8925E5BE-5935-4EFE-A379-675E1844D0A3}"/>
                </a:ext>
              </a:extLst>
            </p:cNvPr>
            <p:cNvSpPr/>
            <p:nvPr/>
          </p:nvSpPr>
          <p:spPr>
            <a:xfrm>
              <a:off x="2899881" y="1592599"/>
              <a:ext cx="1921142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Изготовление ЛС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2DEEFAAA-D95E-4151-9007-9BEE59AA55CA}"/>
                </a:ext>
              </a:extLst>
            </p:cNvPr>
            <p:cNvSpPr/>
            <p:nvPr/>
          </p:nvSpPr>
          <p:spPr>
            <a:xfrm>
              <a:off x="2865614" y="696825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Производство ЛС</a:t>
              </a:r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117619-6828-4639-AC90-0759F5EF77BF}"/>
              </a:ext>
            </a:extLst>
          </p:cNvPr>
          <p:cNvGrpSpPr/>
          <p:nvPr/>
        </p:nvGrpSpPr>
        <p:grpSpPr>
          <a:xfrm>
            <a:off x="1674270" y="958144"/>
            <a:ext cx="2593633" cy="5858424"/>
            <a:chOff x="7962316" y="819002"/>
            <a:chExt cx="2231489" cy="556960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A95727E5-FA14-4056-AA58-7221056D84EF}"/>
                </a:ext>
              </a:extLst>
            </p:cNvPr>
            <p:cNvSpPr/>
            <p:nvPr/>
          </p:nvSpPr>
          <p:spPr>
            <a:xfrm>
              <a:off x="7962316" y="5432006"/>
              <a:ext cx="2231489" cy="9566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Стандартизация и контроль качества ЛС;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A98CA7F-AC18-4097-9B7B-73AB3BFBA951}"/>
                </a:ext>
              </a:extLst>
            </p:cNvPr>
            <p:cNvSpPr/>
            <p:nvPr/>
          </p:nvSpPr>
          <p:spPr>
            <a:xfrm>
              <a:off x="7985176" y="819002"/>
              <a:ext cx="2199250" cy="889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Разработка ЛС;</a:t>
              </a:r>
              <a:endParaRPr lang="ru-RU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6158F3F-E3F3-433A-BDC0-4070245AEDC2}"/>
                </a:ext>
              </a:extLst>
            </p:cNvPr>
            <p:cNvSpPr/>
            <p:nvPr/>
          </p:nvSpPr>
          <p:spPr>
            <a:xfrm>
              <a:off x="7985176" y="4534118"/>
              <a:ext cx="2208629" cy="8978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Государственная регистрация ЛС;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BE2717F-3022-4E38-9B98-38D743E338C2}"/>
                </a:ext>
              </a:extLst>
            </p:cNvPr>
            <p:cNvSpPr/>
            <p:nvPr/>
          </p:nvSpPr>
          <p:spPr>
            <a:xfrm>
              <a:off x="7985176" y="3655630"/>
              <a:ext cx="2208629" cy="889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Экспертиза ЛС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4ADE5F5E-9631-467B-A4C2-127A4FDB805C}"/>
                </a:ext>
              </a:extLst>
            </p:cNvPr>
            <p:cNvSpPr/>
            <p:nvPr/>
          </p:nvSpPr>
          <p:spPr>
            <a:xfrm>
              <a:off x="7985176" y="2748932"/>
              <a:ext cx="2208629" cy="889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Клинические исследования ЛС</a:t>
              </a:r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DE5C55CB-2E08-436A-853F-2BEA5D07B23E}"/>
                </a:ext>
              </a:extLst>
            </p:cNvPr>
            <p:cNvSpPr/>
            <p:nvPr/>
          </p:nvSpPr>
          <p:spPr>
            <a:xfrm>
              <a:off x="7985176" y="1711881"/>
              <a:ext cx="2208629" cy="1039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Доклинические исследования ЛС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4D1F7C2-3F77-4F64-B7C9-661A6BBCB7F7}"/>
              </a:ext>
            </a:extLst>
          </p:cNvPr>
          <p:cNvGrpSpPr/>
          <p:nvPr/>
        </p:nvGrpSpPr>
        <p:grpSpPr>
          <a:xfrm>
            <a:off x="8117379" y="1085678"/>
            <a:ext cx="2434199" cy="5730890"/>
            <a:chOff x="5540412" y="612046"/>
            <a:chExt cx="2000359" cy="533223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1636985-B333-4677-A3C8-2ACF8F6597DD}"/>
                </a:ext>
              </a:extLst>
            </p:cNvPr>
            <p:cNvSpPr/>
            <p:nvPr/>
          </p:nvSpPr>
          <p:spPr>
            <a:xfrm>
              <a:off x="5585361" y="3275112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Передача ЛС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D920F33F-EB95-4AE1-B0F7-B3878C11A3DE}"/>
                </a:ext>
              </a:extLst>
            </p:cNvPr>
            <p:cNvSpPr/>
            <p:nvPr/>
          </p:nvSpPr>
          <p:spPr>
            <a:xfrm>
              <a:off x="5540412" y="612046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Реклама ЛС</a:t>
              </a:r>
              <a:endParaRPr lang="ru-RU" dirty="0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26F49421-1A29-4C38-9D10-8B710FC03F4E}"/>
                </a:ext>
              </a:extLst>
            </p:cNvPr>
            <p:cNvSpPr/>
            <p:nvPr/>
          </p:nvSpPr>
          <p:spPr>
            <a:xfrm>
              <a:off x="5557547" y="1502582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Отпуск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A0EC7DA0-C93B-42C2-A9B4-025F260CDBDB}"/>
                </a:ext>
              </a:extLst>
            </p:cNvPr>
            <p:cNvSpPr/>
            <p:nvPr/>
          </p:nvSpPr>
          <p:spPr>
            <a:xfrm>
              <a:off x="5585361" y="4171748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Применение ЛС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</a:pP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0B3A649-77B7-4D4A-946C-DBFD64D33EDB}"/>
                </a:ext>
              </a:extLst>
            </p:cNvPr>
            <p:cNvSpPr/>
            <p:nvPr/>
          </p:nvSpPr>
          <p:spPr>
            <a:xfrm>
              <a:off x="5585362" y="2388847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ЛС</a:t>
              </a: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2B6AFEE4-B4A9-41F2-A9B0-9D2C9436ABC4}"/>
                </a:ext>
              </a:extLst>
            </p:cNvPr>
            <p:cNvSpPr/>
            <p:nvPr/>
          </p:nvSpPr>
          <p:spPr>
            <a:xfrm>
              <a:off x="5585361" y="5058013"/>
              <a:ext cx="1955409" cy="886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Уничтожение ЛС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2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DC3EE-24D4-4755-B7E2-61044CE4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2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обращения наркотических и психотропных лекарственных средств в РФ</a:t>
            </a:r>
            <a:br>
              <a:rPr lang="ru-RU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F37AA-FF3C-4C08-89C9-614674DF49D8}"/>
              </a:ext>
            </a:extLst>
          </p:cNvPr>
          <p:cNvSpPr txBox="1"/>
          <p:nvPr/>
        </p:nvSpPr>
        <p:spPr>
          <a:xfrm>
            <a:off x="6519205" y="2093847"/>
            <a:ext cx="54008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Настоящий Федеральный закон устанавливает правовые основы государственной политики в сфере оборота наркотических средств, психотропных веществ и их прекурсоров, а также в области противодействия их незаконному обороту в целях охраны здоровья граждан, государственной и общественной безопасности.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4FF5B2-B5DF-41A9-B801-9227C91CB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2" t="18695" r="14038" b="5620"/>
          <a:stretch/>
        </p:blipFill>
        <p:spPr>
          <a:xfrm>
            <a:off x="271975" y="1392702"/>
            <a:ext cx="5824025" cy="51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7CEE27-68CF-4B8D-A12D-8C70863E5F88}"/>
              </a:ext>
            </a:extLst>
          </p:cNvPr>
          <p:cNvSpPr txBox="1"/>
          <p:nvPr/>
        </p:nvSpPr>
        <p:spPr>
          <a:xfrm>
            <a:off x="7455876" y="1166842"/>
            <a:ext cx="42238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деятельности по аптечному обороту НС и ПВ могут участвовать только юридические лица при наличии соответствующей лицензии. Руководитель юридического лица должен иметь профессиональную подготовку в сфере оборота НС и ПВ, подтвержденную соответствующим сертификатом.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8F68C6-09C6-4BE2-8F45-6A95FDA30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2" y="227525"/>
            <a:ext cx="4817012" cy="66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24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177</TotalTime>
  <Words>661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Times New Roman</vt:lpstr>
      <vt:lpstr>Wingdings 3</vt:lpstr>
      <vt:lpstr>Легкий дым</vt:lpstr>
      <vt:lpstr>Презентация PowerPoint</vt:lpstr>
      <vt:lpstr>Актуальность темы</vt:lpstr>
      <vt:lpstr>Цели и задачи исследования</vt:lpstr>
      <vt:lpstr>Объект и предмет исследований</vt:lpstr>
      <vt:lpstr>Иерархия нормативного регулирования лекарственных средств в РФ </vt:lpstr>
      <vt:lpstr>Презентация PowerPoint</vt:lpstr>
      <vt:lpstr>Особенности обращения лекарственных средств в РФ</vt:lpstr>
      <vt:lpstr>Особенности обращения наркотических и психотропных лекарственных средств в РФ </vt:lpstr>
      <vt:lpstr>Презентация PowerPoint</vt:lpstr>
      <vt:lpstr> Особенности обращения лекарственных средств</vt:lpstr>
      <vt:lpstr>Особенности обращения наркотических и психотропных лекарственных средств в аптеке Красноярского края </vt:lpstr>
      <vt:lpstr>.Регистрация операций, связанных с обращением лекарственных средств</vt:lpstr>
      <vt:lpstr>1)Тема нормативного регулирования обращения лекарственных средств является самой значимой в наше время, непосредственно в сфере государственного регулирования фармацевтической деятельности, так как именно от создания нормативно-правовой базы зависят дальнейшие действия в создании и обеспечении оптимальных условий на всех трех стадиях  обращения лекарственных средств.  2)Анализируя НД в области особенностей обращения некоторых групп лекарственных средств, можно сделать вывод о том, что в Российской Федерации четко определены правила отпуска, хранения, транспортировки данных групп лекарственных препаратов. из аптек.  3)Анализируя все вышесказанное, можно сделать вывод, что в Российской Федерации существует достаточно четкая нормативная база, которая утверждает правила регулирования обращения лекарственных средств как отдельных групп, так и, в общем.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Петренко</dc:creator>
  <cp:lastModifiedBy>Юлия Петренко</cp:lastModifiedBy>
  <cp:revision>8</cp:revision>
  <dcterms:created xsi:type="dcterms:W3CDTF">2022-03-09T15:48:18Z</dcterms:created>
  <dcterms:modified xsi:type="dcterms:W3CDTF">2022-03-10T03:31:23Z</dcterms:modified>
</cp:coreProperties>
</file>