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0C5A33-E7E5-40CA-9596-5249103B5853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7001C4-8B68-4782-9FEB-FFA959E41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krasgmu.ru/index.php?page%5bcommon%5d=content&amp;id=69129" TargetMode="External"/><Relationship Id="rId2" Type="http://schemas.openxmlformats.org/officeDocument/2006/relationships/hyperlink" Target="http://www.medcollegelib.ru/book/ISBN9785893498714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ncharov.spb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Лекция по дисциплине </a:t>
            </a:r>
            <a:br>
              <a:rPr lang="ru-RU" dirty="0" smtClean="0"/>
            </a:br>
            <a:r>
              <a:rPr lang="ru-RU" dirty="0" smtClean="0"/>
              <a:t>«Родная литература»</a:t>
            </a:r>
          </a:p>
          <a:p>
            <a:r>
              <a:rPr lang="ru-RU" dirty="0" smtClean="0"/>
              <a:t>Автор: А.С. Белозор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Красноярск, 2019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Творчество И.А. Гончарова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</a:p>
          <a:p>
            <a:pPr algn="ctr"/>
            <a:r>
              <a:rPr lang="ru-RU" sz="1400" dirty="0" smtClean="0"/>
              <a:t>МИНИСТЕРСТВА ЗДРАВООХРАНЕНИЯ </a:t>
            </a:r>
          </a:p>
          <a:p>
            <a:pPr algn="ctr"/>
            <a:r>
              <a:rPr lang="ru-RU" sz="1400" dirty="0" smtClean="0"/>
              <a:t>РОССИЙСКОЙ ФЕДЕРАЦИИ </a:t>
            </a:r>
          </a:p>
          <a:p>
            <a:pPr algn="ctr"/>
            <a:r>
              <a:rPr lang="ru-RU" sz="1400" smtClean="0"/>
              <a:t>ФАРМАЦЕВТИЧЕСКИЙ КОЛЛЕДЖ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357166"/>
            <a:ext cx="7772400" cy="650083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Роман состоит из четырех частей.</a:t>
            </a:r>
          </a:p>
          <a:p>
            <a:pPr algn="just"/>
            <a:r>
              <a:rPr lang="ru-RU" dirty="0" smtClean="0"/>
              <a:t>В </a:t>
            </a:r>
            <a:r>
              <a:rPr lang="ru-RU" b="1" dirty="0" smtClean="0"/>
              <a:t>первой</a:t>
            </a:r>
            <a:r>
              <a:rPr lang="ru-RU" dirty="0" smtClean="0"/>
              <a:t> части раскрывается картина жизни Обломова. Герой вписан в неподвижный бытовой интерьер, данный во, всей полноте его примет и деталей. Здесь совершается представления героя читателю. </a:t>
            </a:r>
            <a:r>
              <a:rPr lang="ru-RU" b="1" dirty="0" smtClean="0"/>
              <a:t>В конце первой части</a:t>
            </a:r>
            <a:r>
              <a:rPr lang="ru-RU" dirty="0" smtClean="0"/>
              <a:t> автор помещает «Сон Обломова». В этом эпизоде описывается детство героя, его воспитание. Все это помогает узнать характер Обломова.</a:t>
            </a:r>
          </a:p>
          <a:p>
            <a:pPr algn="just"/>
            <a:r>
              <a:rPr lang="ru-RU" dirty="0" smtClean="0"/>
              <a:t>Во </a:t>
            </a:r>
            <a:r>
              <a:rPr lang="ru-RU" b="1" dirty="0" smtClean="0"/>
              <a:t>второй</a:t>
            </a:r>
            <a:r>
              <a:rPr lang="ru-RU" dirty="0" smtClean="0"/>
              <a:t> части – повествование теряет статичность. Приезжает </a:t>
            </a:r>
            <a:r>
              <a:rPr lang="ru-RU" dirty="0" err="1" smtClean="0"/>
              <a:t>Штольц</a:t>
            </a:r>
            <a:r>
              <a:rPr lang="ru-RU" dirty="0" smtClean="0"/>
              <a:t>, который вытаскивает Обломова из полусонного состояния и возит с собой по гостям. Появляется Ольга Ильинская, грядет любовная драма. В драматическом действии развертывается подлинный характер главного героя.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072230"/>
          </a:xfrm>
        </p:spPr>
        <p:txBody>
          <a:bodyPr/>
          <a:lstStyle/>
          <a:p>
            <a:pPr algn="just"/>
            <a:r>
              <a:rPr lang="ru-RU" dirty="0" smtClean="0"/>
              <a:t>В </a:t>
            </a:r>
            <a:r>
              <a:rPr lang="ru-RU" b="1" dirty="0" smtClean="0"/>
              <a:t>третьей</a:t>
            </a:r>
            <a:r>
              <a:rPr lang="ru-RU" dirty="0" smtClean="0"/>
              <a:t> части рассказывается об испытаниях любви. Обнаружилась вся уязвимость обломовского романтического чувства.</a:t>
            </a:r>
          </a:p>
          <a:p>
            <a:pPr algn="just"/>
            <a:r>
              <a:rPr lang="ru-RU" dirty="0" smtClean="0"/>
              <a:t>В </a:t>
            </a:r>
            <a:r>
              <a:rPr lang="ru-RU" b="1" dirty="0" smtClean="0"/>
              <a:t>четвертой</a:t>
            </a:r>
            <a:r>
              <a:rPr lang="ru-RU" dirty="0" smtClean="0"/>
              <a:t> части любовный роман завершился. Обломов находит свое семейное счастье у Пшеницыной, которая создает для него ту самую, желанную атмосферу Обломовки. Ольга же выходит замуж за </a:t>
            </a:r>
            <a:r>
              <a:rPr lang="ru-RU" dirty="0" err="1" smtClean="0"/>
              <a:t>Штольца</a:t>
            </a:r>
            <a:r>
              <a:rPr lang="ru-RU" dirty="0" smtClean="0"/>
              <a:t>. Оканчивается роман смертью Обломова. Всё последующее – «комментарии» к нему, прояснение сути драмы.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3579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Помимо этого каждая часть соответствует своей поре года. Не удивительно, что тема природы в романе занимает одно из центральных мест – все события как будто дополняются пейзажами, погодой или изображением природы.</a:t>
            </a:r>
          </a:p>
          <a:p>
            <a:pPr algn="just"/>
            <a:r>
              <a:rPr lang="ru-RU" dirty="0" smtClean="0"/>
              <a:t>Роман начинается с «</a:t>
            </a:r>
            <a:r>
              <a:rPr lang="ru-RU" b="1" dirty="0" smtClean="0"/>
              <a:t>зимы</a:t>
            </a:r>
            <a:r>
              <a:rPr lang="ru-RU" dirty="0" smtClean="0"/>
              <a:t>» в жизни Обломова – состояния полусна, почти «умирания», когда человек практически не встает с постели, дожидаясь своей кончины. Следующим этапом – второй частью – становится «</a:t>
            </a:r>
            <a:r>
              <a:rPr lang="ru-RU" b="1" dirty="0" smtClean="0"/>
              <a:t>весна</a:t>
            </a:r>
            <a:r>
              <a:rPr lang="ru-RU" dirty="0" smtClean="0"/>
              <a:t>» Ильи Ильича – возрождение от «зимнего» сна и шаги навстречу новой жизни и новой любви. Пограничным моментом между «зимой» первой части и «весной» второй становится сон Обломова, повествующий о фактической «весне» жизни героя – его детстве в родной деревне.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290"/>
            <a:ext cx="7772400" cy="664371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На смену весенней влюбленности героев, символом которой становится хрупкая ветка сирени, приходит «</a:t>
            </a:r>
            <a:r>
              <a:rPr lang="ru-RU" b="1" dirty="0" smtClean="0"/>
              <a:t>лето</a:t>
            </a:r>
            <a:r>
              <a:rPr lang="ru-RU" dirty="0" smtClean="0"/>
              <a:t>» (третья часть романа) как в душе героя, так и в отношениях между Ольгой и Обломовым. Они думают о необходимости жениться, но безынициативность и страх Обломова перед будущим не дает этому случиться. Расставание возлюбленных представляет собой конец «лета» подчеркнутый снегопадом, в который попадает Обломов по дороге домой – словно напоминание о том, что герой вновь впал в зимний мертвенный сон и апатию, из которых его могли вывести только Ольга и </a:t>
            </a:r>
            <a:r>
              <a:rPr lang="ru-RU" dirty="0" err="1" smtClean="0"/>
              <a:t>Штольц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Четвертая часть романа представляет собой «</a:t>
            </a:r>
            <a:r>
              <a:rPr lang="ru-RU" b="1" dirty="0" smtClean="0"/>
              <a:t>осень</a:t>
            </a:r>
            <a:r>
              <a:rPr lang="ru-RU" dirty="0" smtClean="0"/>
              <a:t>» и «</a:t>
            </a:r>
            <a:r>
              <a:rPr lang="ru-RU" b="1" dirty="0" smtClean="0"/>
              <a:t>зиму</a:t>
            </a:r>
            <a:r>
              <a:rPr lang="ru-RU" dirty="0" smtClean="0"/>
              <a:t>» личности Обломова – спокойную, мертвенно тихую жизнь у Пшеницыной. Перед смертью Ильи Ильич будто возвращается в родную Обломовку, при этом все больше погружаясь в мечтания, которым не суждено сбыться. На момент фактической смерти личность Обломова уже была мертва – он давно существовал вне реального мира, погрузившись в иллюзорный мир «зимней» полудремы.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607223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Главной особенностью композиции романа «Обломов» является «</a:t>
            </a:r>
            <a:r>
              <a:rPr lang="ru-RU" dirty="0" err="1" smtClean="0"/>
              <a:t>закольцованность</a:t>
            </a:r>
            <a:r>
              <a:rPr lang="ru-RU" dirty="0" smtClean="0"/>
              <a:t>» внутреннего состояния главного героя. В начале произведения Илия Ильич не только погружен в «обломовщину» он сам является частью этой далекой, оторванной от большого мира Обломовки. То же самое мы видим и в конце произведения – Обломов духовно и физически умирает, как и умирает его родная деревня. В философских масштабах композиция романа указывает на неотвратимость течения времени, смен пор года и этапов жизни, на конечность не только человека и деревни, но и целой истории рода с его традициями, на смену которым обязательно приходит что-то новое.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Обломовщина как тип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образе Обломова Гончаров дал художественный синтез всей распадающейся дореформенной жизни крепостной России, выразил свое понимание ее общественно-нравственного смысла. Этот синтез приобрел в концепции всего романа символическое значение как «воплощение сна, застоя, неподвижной, мертвой жизни» – «обломовщина». Обломовщина, слившаяся в представлении Гончарова с крепостным правом, явилась в его трактовке ключом к разгадке многообразных явлений русской жизни, которые были связаны с патриархально-крепостным строем.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/>
          <a:lstStyle/>
          <a:p>
            <a:pPr algn="just"/>
            <a:r>
              <a:rPr lang="ru-RU" dirty="0" smtClean="0"/>
              <a:t>Все проявления обломовского житья-бытья (обычаи, верования, идеалы) сразу же интегрируются в один образ, стержнем которого становятся мотивы тишины, покоя, сна. </a:t>
            </a:r>
          </a:p>
          <a:p>
            <a:pPr algn="just"/>
            <a:r>
              <a:rPr lang="ru-RU" dirty="0" smtClean="0"/>
              <a:t>Жизнь этого царства вписана в природный круг, поэтому ее суть заключается в извечном повторении, возвращении «на круги своя: от рождения до смерти, от весны до зимы»; «одни лица уступают место другим, дети становятся юношами... женятся, производят себе подобных...».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21510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Присутствует некое двойственное отношение автора к этому благословенному уголку.</a:t>
            </a:r>
          </a:p>
          <a:p>
            <a:pPr algn="just"/>
            <a:r>
              <a:rPr lang="ru-RU" dirty="0" smtClean="0"/>
              <a:t>С одной стороны, </a:t>
            </a:r>
            <a:r>
              <a:rPr lang="ru-RU" dirty="0" err="1" smtClean="0"/>
              <a:t>обломовцы</a:t>
            </a:r>
            <a:r>
              <a:rPr lang="ru-RU" dirty="0" smtClean="0"/>
              <a:t> смотрят на труд как на величайшее наказание, не желают хоть что-то изменить, улучшить в своем неустроенном быте. А с другой – они радостны, доброжелательны и незлобивы. </a:t>
            </a:r>
          </a:p>
          <a:p>
            <a:pPr algn="just"/>
            <a:r>
              <a:rPr lang="ru-RU" dirty="0" smtClean="0"/>
              <a:t>«Норма жизни была готова и преподана... родителями, а те приняли ее, тоже готовую, от дедушки, а дедушки от прадедушки». Гончаров показывает противоречия, возникающие между жизнью </a:t>
            </a:r>
            <a:r>
              <a:rPr lang="ru-RU" dirty="0" err="1" smtClean="0"/>
              <a:t>обломовцев</a:t>
            </a:r>
            <a:r>
              <a:rPr lang="ru-RU" dirty="0" smtClean="0"/>
              <a:t> и реальным миром, что порой ведет к взрыву мучительного самосознания, но в конечном счете все равно завершается сном, апатией, ленью, фатализмом. Эти переходы и составляют основную сюжетную канву романа.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а) этот тип жизни определяет неподвижность (покой). Мотивы сна, застоя, духоты; </a:t>
            </a:r>
          </a:p>
          <a:p>
            <a:pPr algn="just"/>
            <a:r>
              <a:rPr lang="ru-RU" dirty="0" smtClean="0"/>
              <a:t>б) интересы </a:t>
            </a:r>
            <a:r>
              <a:rPr lang="ru-RU" dirty="0" err="1" smtClean="0"/>
              <a:t>обломовцев</a:t>
            </a:r>
            <a:r>
              <a:rPr lang="ru-RU" dirty="0" smtClean="0"/>
              <a:t> сосредоточены на физиологических потребностях, жизнь соответствует природному циклу смены времен года, это определяет заботы мужиков и господ; </a:t>
            </a:r>
          </a:p>
          <a:p>
            <a:pPr algn="just"/>
            <a:r>
              <a:rPr lang="ru-RU" dirty="0" smtClean="0"/>
              <a:t>в) </a:t>
            </a:r>
            <a:r>
              <a:rPr lang="ru-RU" dirty="0" err="1" smtClean="0"/>
              <a:t>обломовцы</a:t>
            </a:r>
            <a:r>
              <a:rPr lang="ru-RU" dirty="0" smtClean="0"/>
              <a:t> ведут привычное существование, нет непредсказуемых событий; </a:t>
            </a:r>
            <a:r>
              <a:rPr lang="ru-RU" dirty="0" err="1" smtClean="0"/>
              <a:t>обломовцы</a:t>
            </a:r>
            <a:r>
              <a:rPr lang="ru-RU" dirty="0" smtClean="0"/>
              <a:t> спокойны и равнодушны к остальному миру; </a:t>
            </a:r>
          </a:p>
          <a:p>
            <a:pPr algn="just"/>
            <a:r>
              <a:rPr lang="ru-RU" dirty="0" smtClean="0"/>
              <a:t>г) условия крепостного быта наложили свой отпечаток: </a:t>
            </a:r>
            <a:r>
              <a:rPr lang="ru-RU" dirty="0" err="1" smtClean="0"/>
              <a:t>обломовцы</a:t>
            </a:r>
            <a:r>
              <a:rPr lang="ru-RU" dirty="0" smtClean="0"/>
              <a:t> не умеют быть хозяевами, они непрактичны, не любят трудиться, не умеют преодолевать возникающие трудности.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4293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Идеал «нормы жизни» для Обломова заключался в тихих семейных радостях с прекрасной любимой женщиной, в кругу искренних доброжелательных друзей, милых мелочей быта; жизнь, в которой есть возможность общения с природой, с искусством. Цель жизни – отдых и покой. </a:t>
            </a:r>
          </a:p>
          <a:p>
            <a:pPr algn="just"/>
            <a:r>
              <a:rPr lang="ru-RU" dirty="0" smtClean="0"/>
              <a:t>История отношения Обломова, с одной стороны, ко всему тому миру вещей и людей, которые связывают его с обломовщиной, а с другой – история взаимоотношений со </a:t>
            </a:r>
            <a:r>
              <a:rPr lang="ru-RU" dirty="0" err="1" smtClean="0"/>
              <a:t>Штольцем</a:t>
            </a:r>
            <a:r>
              <a:rPr lang="ru-RU" dirty="0" smtClean="0"/>
              <a:t> и Ольгой составляет основу сюжетно-композиционного построения романа. </a:t>
            </a:r>
          </a:p>
          <a:p>
            <a:pPr algn="just"/>
            <a:r>
              <a:rPr lang="ru-RU" dirty="0" smtClean="0"/>
              <a:t>Главное внимание писатель уделяет тому, как дружба и любовь становятся испытаниями всех нравственных сил героя, проверкой его способности к возрождению для новой жизни. Испытание любовью и дружбой показало, что духовные силы Обломова находились в состоянии глубокого сна, пробуждение их лишь подтвердило это. Сила обломовщины оказалась губительной для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Художественное мастерство Гончарова-реалиста.</a:t>
            </a:r>
          </a:p>
          <a:p>
            <a:r>
              <a:rPr lang="ru-RU" dirty="0" smtClean="0"/>
              <a:t>2. Роман «Обломов».</a:t>
            </a:r>
          </a:p>
          <a:p>
            <a:r>
              <a:rPr lang="ru-RU" dirty="0" smtClean="0"/>
              <a:t>3. История создания романа.</a:t>
            </a:r>
          </a:p>
          <a:p>
            <a:r>
              <a:rPr lang="ru-RU" dirty="0" smtClean="0"/>
              <a:t>4. Жанр и композиция романа.</a:t>
            </a:r>
          </a:p>
          <a:p>
            <a:r>
              <a:rPr lang="ru-RU" dirty="0" smtClean="0"/>
              <a:t>5. Обломовщина как тип жизни.</a:t>
            </a:r>
          </a:p>
          <a:p>
            <a:r>
              <a:rPr lang="ru-RU" dirty="0" smtClean="0"/>
              <a:t>6. Образы главных героев (</a:t>
            </a:r>
            <a:r>
              <a:rPr lang="ru-RU" dirty="0" err="1" smtClean="0"/>
              <a:t>Штольца</a:t>
            </a:r>
            <a:r>
              <a:rPr lang="ru-RU" dirty="0" smtClean="0"/>
              <a:t>, Ольги Ильинской, Пшеницыной)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 </a:t>
            </a:r>
            <a:r>
              <a:rPr lang="ru-RU" dirty="0" err="1" smtClean="0"/>
              <a:t>Штольца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67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Под влиянием отца </a:t>
            </a:r>
            <a:r>
              <a:rPr lang="ru-RU" dirty="0" err="1" smtClean="0"/>
              <a:t>Штольц</a:t>
            </a:r>
            <a:r>
              <a:rPr lang="ru-RU" dirty="0" smtClean="0"/>
              <a:t> получил «трудовое, практическое воспитание». Со стороны шло романтическое влияние, интерес к постижению высокого назначения человека, к потребностям духа. Стремление к равновесию практических и духовных интересов стало его основной целью. В отличие от Обломова, </a:t>
            </a:r>
            <a:r>
              <a:rPr lang="ru-RU" dirty="0" err="1" smtClean="0"/>
              <a:t>Штольц</a:t>
            </a:r>
            <a:r>
              <a:rPr lang="ru-RU" dirty="0" smtClean="0"/>
              <a:t> «выше всего ставил настойчивость в достижении целей», «боялся всякой мечты». Критерием для него стали «анализ опыта», «практическая истина». </a:t>
            </a:r>
          </a:p>
          <a:p>
            <a:pPr algn="just"/>
            <a:r>
              <a:rPr lang="ru-RU" dirty="0" smtClean="0"/>
              <a:t>Для Гончарова было важно показать на русской почве новый тип деятеля: «...глаза очнулись от дремоты, послышались бойкие, широкие шаги, живые голоса... Сколько </a:t>
            </a:r>
            <a:r>
              <a:rPr lang="ru-RU" dirty="0" err="1" smtClean="0"/>
              <a:t>Штольцев</a:t>
            </a:r>
            <a:r>
              <a:rPr lang="ru-RU" dirty="0" smtClean="0"/>
              <a:t> должно явиться под русскими именами!»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/>
          <a:lstStyle/>
          <a:p>
            <a:r>
              <a:rPr lang="ru-RU" dirty="0" smtClean="0"/>
              <a:t>В чем заключается деятельность </a:t>
            </a:r>
            <a:r>
              <a:rPr lang="ru-RU" dirty="0" err="1" smtClean="0"/>
              <a:t>Штольца</a:t>
            </a:r>
            <a:r>
              <a:rPr lang="ru-RU" dirty="0" smtClean="0"/>
              <a:t>? В этом и состоит удивительная загадка романа – ответа на этот вопрос мы не найдем. Чем занимается </a:t>
            </a:r>
            <a:r>
              <a:rPr lang="ru-RU" dirty="0" err="1" smtClean="0"/>
              <a:t>Штольц</a:t>
            </a:r>
            <a:r>
              <a:rPr lang="ru-RU" dirty="0" smtClean="0"/>
              <a:t>, в чем коммерческие тайны его деятельности, как он улаживает свои дела – неизвестно.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Штольца</a:t>
            </a:r>
            <a:r>
              <a:rPr lang="ru-RU" dirty="0" smtClean="0"/>
              <a:t> идеал «нормы жизни» это «Труд – образ, содержание, стихия и цель жизни, по крайней мере, моей».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 Ольги Ильинской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Искреннему и глубокому чувству доверчивого сердцем Обломова противостоит благотворительная любовь Ольги Ильинской, согласившейся на «задание» </a:t>
            </a:r>
            <a:r>
              <a:rPr lang="ru-RU" dirty="0" err="1" smtClean="0"/>
              <a:t>Штольца</a:t>
            </a:r>
            <a:r>
              <a:rPr lang="ru-RU" dirty="0" smtClean="0"/>
              <a:t> – спасти Илью Ильича от лени и тяги к покою. И ей «нравилась эта роль путеводной звезды» в жизни «заблудшего» Обломова. Даже когда в героине проснется действительно настоящее чувство к Илье Ильичу, она по-прежнему будет непреклонно следовать по пути к намеченной цели, причем в методах перевоспитания ленивца Ольга превзойдет решительного и твердого Андрея </a:t>
            </a:r>
            <a:r>
              <a:rPr lang="ru-RU" dirty="0" err="1" smtClean="0"/>
              <a:t>Штольца</a:t>
            </a:r>
            <a:r>
              <a:rPr lang="ru-RU" dirty="0" smtClean="0"/>
              <a:t>. Она «казнила» апатию Обломова «глубже» и «действеннее», нежели </a:t>
            </a:r>
            <a:r>
              <a:rPr lang="ru-RU" dirty="0" err="1" smtClean="0"/>
              <a:t>Штольц</a:t>
            </a:r>
            <a:r>
              <a:rPr lang="ru-RU" dirty="0" smtClean="0"/>
              <a:t>, «потом... от сарказмов... перешла к деспотическому проявлению воли».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Однако нельзя забывать, что героиня не просто занята «возрождением» ленивца. К Ольге пришло подлинное чувство любви. Поэтому ей мучительно трудно расставаться с Обломовым. И тем не менее роль «спасительницы», которую они вместе со </a:t>
            </a:r>
            <a:r>
              <a:rPr lang="ru-RU" dirty="0" err="1" smtClean="0"/>
              <a:t>Штольцем</a:t>
            </a:r>
            <a:r>
              <a:rPr lang="ru-RU" dirty="0" smtClean="0"/>
              <a:t> «выдумали», ни на минуту не была забыта Ольгой и во многом обусловила их разрыв. </a:t>
            </a:r>
          </a:p>
          <a:p>
            <a:pPr algn="just"/>
            <a:r>
              <a:rPr lang="ru-RU" dirty="0" smtClean="0"/>
              <a:t>В Ольге Обломов хочет увидеть «идеал воплощенного покоя», в любви он ищет «вечного и ровного течения чувства», этой истинной «нормы любви». И эти грезы, которые комически оттеняют его восторги, беспокойства, вспышки страсти, говорят о том, что живет он по-прежнему обломовскими идеалами.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2865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«Претрудная школа любви» – серьезное испытание для героев. Любовь стимулирует духовное развитие Обломова. Он осознает настоящую «норму жизни» как соответствие сокровенных желаний внешним поступкам, которые совершает человек. Он понимает, что он сам не в состоянии реализовать эту «норму жизни», отсюда его детское желание скрыться от Ольги, страх перед ней, желание «оттянуть» момент неприятного объяснения. </a:t>
            </a:r>
          </a:p>
          <a:p>
            <a:pPr algn="just"/>
            <a:r>
              <a:rPr lang="ru-RU" dirty="0" smtClean="0"/>
              <a:t>В письме Обломов выразил и свою любовь, и боязнь оказаться не тем человеком, кого сможет полюбить такая девушка, как Ольга. Он глубоко понимает Ольгу, как, может быть, она сама еще не понимает себя. </a:t>
            </a:r>
          </a:p>
          <a:p>
            <a:pPr algn="just"/>
            <a:r>
              <a:rPr lang="ru-RU" dirty="0" smtClean="0"/>
              <a:t>Любовь Ольги оказывается непосильной ношей для Обломова, потому что она любит не этого Обломова, а будущего, который сумеет отрешиться от своих недостатков. В принципе Ольга предъявляет простые, практические требования, не требующие конфликта со средой, но они вызывают конфликт с его природой.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 Пшеницыной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доме у Агафьи Матвеевны Обломов опять обретает родную Обломовку: душевный покой, гармонию, мир, достаток. </a:t>
            </a:r>
          </a:p>
          <a:p>
            <a:pPr algn="just"/>
            <a:r>
              <a:rPr lang="ru-RU" dirty="0" smtClean="0"/>
              <a:t>Вполне возможно, что дом на Выборгской стороне – своеобразный протест против суетного существования или наказание самого себя за невозможность достичь идеала. В нем он вспоминает о невоплощенных мечтах и «плачет холодными слезами безнадежности по светлом, навсегда угасшем идеале жизни, как плачут по дорогому усопшем».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5662634"/>
          </a:xfrm>
        </p:spPr>
        <p:txBody>
          <a:bodyPr/>
          <a:lstStyle/>
          <a:p>
            <a:pPr algn="just"/>
            <a:r>
              <a:rPr lang="ru-RU" dirty="0" smtClean="0"/>
              <a:t>Дом Пшеницыной – корабль, который пойдет ко дну без умного труда этой женщины, это ковчег в житейском море. Автор показывает высокое нравственное значение женской заботы о доме, семье. Не случайно Гончаров дает Пшеницыной отчество своей матери, те же подробности биографии (раннее вдовство, хозяйственные заботы, ведение дома). Пшеницына пробуждается к новым переживаниям, для нее счастье – жить для любимого человека, выполнять его желания, предугадывать их, заботиться об Илье Ильиче.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607223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Если </a:t>
            </a:r>
            <a:r>
              <a:rPr lang="ru-RU" dirty="0" err="1" smtClean="0"/>
              <a:t>Штольц</a:t>
            </a:r>
            <a:r>
              <a:rPr lang="ru-RU" dirty="0" smtClean="0"/>
              <a:t> — антипод Обломова, то Пшеницына – антипод Ольги. «Головной, рассудочно-экспериментальной любви «новой» женщины противопоставлена в лице Пшеницыной традиционная, душевно-сердечная, не управляемая никакой внешней идеей любовь, о которой можно сказать, что она стара, как мир... </a:t>
            </a:r>
          </a:p>
          <a:p>
            <a:pPr algn="just"/>
            <a:r>
              <a:rPr lang="ru-RU" dirty="0" smtClean="0"/>
              <a:t>Любовь Агафьи Матвеевны, почти безмолвная, неловкая, не умеющая выразиться в красивых, незлых словах и впечатляющих жестах, любовь, как-то вечно присыпанная сдобной мукой, но когда надо, то и жертвенная, целиком устремленная на свой объект, а не на саму себя, – эта любовь незаметно преображает простую, заурядную женщину, становится содержанием всей ее жизни.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1. Как отразилась историческая эпоха на личность и творчество писателя? </a:t>
            </a:r>
          </a:p>
          <a:p>
            <a:pPr algn="just"/>
            <a:r>
              <a:rPr lang="ru-RU" dirty="0" smtClean="0"/>
              <a:t>2. </a:t>
            </a:r>
            <a:r>
              <a:rPr lang="ru-RU" dirty="0"/>
              <a:t>Какие темы затрагивает в своем творчестве писатель. </a:t>
            </a:r>
          </a:p>
          <a:p>
            <a:pPr algn="just"/>
            <a:r>
              <a:rPr lang="ru-RU" dirty="0" smtClean="0"/>
              <a:t>3. </a:t>
            </a:r>
            <a:r>
              <a:rPr lang="ru-RU" dirty="0"/>
              <a:t>Каково значение сна Обломова? </a:t>
            </a:r>
          </a:p>
          <a:p>
            <a:pPr algn="just"/>
            <a:r>
              <a:rPr lang="ru-RU" smtClean="0"/>
              <a:t>4. </a:t>
            </a:r>
            <a:r>
              <a:rPr lang="ru-RU" dirty="0"/>
              <a:t>Какова символика романа? </a:t>
            </a:r>
          </a:p>
        </p:txBody>
      </p:sp>
    </p:spTree>
    <p:extLst>
      <p:ext uri="{BB962C8B-B14F-4D97-AF65-F5344CB8AC3E}">
        <p14:creationId xmlns:p14="http://schemas.microsoft.com/office/powerpoint/2010/main" val="1353327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6048672"/>
          </a:xfrm>
        </p:spPr>
        <p:txBody>
          <a:bodyPr>
            <a:normAutofit fontScale="70000" lnSpcReduction="20000"/>
          </a:bodyPr>
          <a:lstStyle/>
          <a:p>
            <a:pPr lvl="1" algn="ctr">
              <a:buNone/>
            </a:pPr>
            <a:r>
              <a:rPr lang="ru-RU" b="1" dirty="0"/>
              <a:t>Основная литература</a:t>
            </a:r>
          </a:p>
          <a:p>
            <a:pPr algn="just"/>
            <a:r>
              <a:rPr lang="ru-RU" dirty="0"/>
              <a:t>Русский язык и литература. Литература. 10 класс: учеб. для </a:t>
            </a:r>
            <a:r>
              <a:rPr lang="ru-RU" dirty="0" err="1"/>
              <a:t>общеобразоват</a:t>
            </a:r>
            <a:r>
              <a:rPr lang="ru-RU" dirty="0"/>
              <a:t>. организаций. Базовый уровень: в 2 ч. / Ю.В. Лебедев. – 3-е изд. – М.: Просвещение, 2016. – Ч. 1. – 368 с. </a:t>
            </a:r>
          </a:p>
          <a:p>
            <a:pPr algn="just"/>
            <a:r>
              <a:rPr lang="ru-RU" dirty="0"/>
              <a:t>Русская литература </a:t>
            </a:r>
            <a:r>
              <a:rPr lang="en-US" dirty="0"/>
              <a:t>XIX</a:t>
            </a:r>
            <a:r>
              <a:rPr lang="ru-RU" dirty="0"/>
              <a:t> в. Учебник-практикум (ч. 1, 2, 3). 11 </a:t>
            </a:r>
            <a:r>
              <a:rPr lang="ru-RU" dirty="0" err="1"/>
              <a:t>кл</a:t>
            </a:r>
            <a:r>
              <a:rPr lang="ru-RU" dirty="0"/>
              <a:t>. / Под ред. Ю.И. Лысого. – М.: «Мнемозина», 2003.</a:t>
            </a:r>
          </a:p>
          <a:p>
            <a:pPr algn="ctr">
              <a:buNone/>
            </a:pPr>
            <a:r>
              <a:rPr lang="ru-RU" b="1" dirty="0"/>
              <a:t>Дополнительная литература</a:t>
            </a:r>
          </a:p>
          <a:p>
            <a:pPr algn="just"/>
            <a:r>
              <a:rPr lang="ru-RU" dirty="0" err="1"/>
              <a:t>Джанумов</a:t>
            </a:r>
            <a:r>
              <a:rPr lang="ru-RU" dirty="0"/>
              <a:t> </a:t>
            </a:r>
            <a:r>
              <a:rPr lang="ru-RU"/>
              <a:t>С.А</a:t>
            </a:r>
            <a:r>
              <a:rPr lang="ru-RU" smtClean="0"/>
              <a:t>. </a:t>
            </a:r>
            <a:r>
              <a:rPr lang="ru-RU" dirty="0"/>
              <a:t>Русская литература XIX века. </a:t>
            </a:r>
            <a:r>
              <a:rPr lang="ru-RU" dirty="0" smtClean="0"/>
              <a:t>1850-1870 </a:t>
            </a:r>
            <a:r>
              <a:rPr lang="ru-RU" dirty="0"/>
              <a:t>[Электронный ресурс] / </a:t>
            </a:r>
            <a:r>
              <a:rPr lang="ru-RU" dirty="0" err="1"/>
              <a:t>Кременцов</a:t>
            </a:r>
            <a:r>
              <a:rPr lang="ru-RU" dirty="0"/>
              <a:t> Л.П. –</a:t>
            </a:r>
            <a:r>
              <a:rPr lang="ru-RU" dirty="0" smtClean="0"/>
              <a:t> </a:t>
            </a:r>
            <a:r>
              <a:rPr lang="ru-RU" dirty="0"/>
              <a:t>М</a:t>
            </a:r>
            <a:r>
              <a:rPr lang="ru-RU" dirty="0" smtClean="0"/>
              <a:t>.: </a:t>
            </a:r>
            <a:r>
              <a:rPr lang="ru-RU" dirty="0"/>
              <a:t>ФЛИНТА, 2017. –</a:t>
            </a:r>
            <a:r>
              <a:rPr lang="ru-RU" dirty="0" smtClean="0"/>
              <a:t> </a:t>
            </a:r>
            <a:r>
              <a:rPr lang="ru-RU" dirty="0"/>
              <a:t>287 с.</a:t>
            </a:r>
            <a:r>
              <a:rPr lang="ru-RU" dirty="0" smtClean="0"/>
              <a:t> </a:t>
            </a:r>
            <a:r>
              <a:rPr lang="ru-RU" dirty="0"/>
              <a:t>– Режим доступа</a:t>
            </a:r>
            <a:r>
              <a:rPr lang="ru-RU" dirty="0" smtClean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www.medcollegelib.ru/book/ISBN9785893498714.html</a:t>
            </a:r>
            <a:r>
              <a:rPr lang="ru-RU" dirty="0" smtClean="0"/>
              <a:t> (дата </a:t>
            </a:r>
            <a:r>
              <a:rPr lang="ru-RU" dirty="0"/>
              <a:t>обращения: </a:t>
            </a:r>
            <a:r>
              <a:rPr lang="ru-RU" dirty="0" smtClean="0"/>
              <a:t>02.09.2019)</a:t>
            </a:r>
            <a:endParaRPr lang="ru-RU" dirty="0"/>
          </a:p>
          <a:p>
            <a:pPr algn="just"/>
            <a:r>
              <a:rPr lang="ru-RU" dirty="0"/>
              <a:t>Русский язык и литература [Электронный ресурс]: сб. тестовых заданий с эталонами ответов для </a:t>
            </a:r>
            <a:r>
              <a:rPr lang="ru-RU" dirty="0" err="1"/>
              <a:t>внеаудитор</a:t>
            </a:r>
            <a:r>
              <a:rPr lang="ru-RU" dirty="0"/>
              <a:t>. (</a:t>
            </a:r>
            <a:r>
              <a:rPr lang="ru-RU" dirty="0" err="1"/>
              <a:t>самостоят</a:t>
            </a:r>
            <a:r>
              <a:rPr lang="ru-RU" dirty="0"/>
              <a:t>.) работы студентов по специальностям 33.02.01 – Фармация, 31.02.03 – Лабораторная диагностика, 34.02.01 – Сестринское дело (очная форма обучения). Ч. 1. – Режим доступа: </a:t>
            </a:r>
            <a:r>
              <a:rPr lang="en-US" dirty="0">
                <a:latin typeface="Cambria" panose="02040503050406030204" pitchFamily="18" charset="0"/>
                <a:hlinkClick r:id="rId3"/>
              </a:rPr>
              <a:t>http://krasgmu.ru/index.php?page[common]=content&amp;id=69129</a:t>
            </a:r>
            <a:r>
              <a:rPr lang="ru-RU" dirty="0"/>
              <a:t>  (дата обращения: </a:t>
            </a:r>
            <a:r>
              <a:rPr lang="ru-RU" dirty="0" smtClean="0"/>
              <a:t>02.09.2019)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Электронные ресурсы</a:t>
            </a:r>
          </a:p>
          <a:p>
            <a:pPr algn="just"/>
            <a:r>
              <a:rPr lang="ru-RU" dirty="0" smtClean="0"/>
              <a:t>Гончаров И.А.[Электронный </a:t>
            </a:r>
            <a:r>
              <a:rPr lang="ru-RU" dirty="0"/>
              <a:t>ресурс]. </a:t>
            </a:r>
            <a:r>
              <a:rPr lang="en-US" dirty="0">
                <a:latin typeface="Cambria" panose="02040503050406030204" pitchFamily="18" charset="0"/>
              </a:rPr>
              <a:t>URL</a:t>
            </a:r>
            <a:r>
              <a:rPr lang="ru-RU" dirty="0"/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http://www.goncharov.spb.ru/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>(дата обращения: </a:t>
            </a:r>
            <a:r>
              <a:rPr lang="ru-RU" dirty="0" smtClean="0"/>
              <a:t>02.09.2019)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Иван Александрович Гончаров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6 июня 1812 года </a:t>
            </a:r>
            <a:r>
              <a:rPr lang="ru-RU" b="1" smtClean="0"/>
              <a:t>– </a:t>
            </a:r>
            <a:br>
              <a:rPr lang="ru-RU" b="1" smtClean="0"/>
            </a:br>
            <a:r>
              <a:rPr lang="ru-RU" b="1" smtClean="0"/>
              <a:t>15 </a:t>
            </a:r>
            <a:r>
              <a:rPr lang="ru-RU" b="1" dirty="0" smtClean="0"/>
              <a:t>сентября 1891 года</a:t>
            </a:r>
            <a:endParaRPr lang="ru-RU" b="1" dirty="0"/>
          </a:p>
        </p:txBody>
      </p:sp>
      <p:pic>
        <p:nvPicPr>
          <p:cNvPr id="5" name="Содержимое 4" descr="hello_html_3f95c9f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933950" y="1522327"/>
            <a:ext cx="3749675" cy="442294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Художественное мастерство Гончарова-реалиста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отличие от Некрасова, Щедрина, Успенского Гончаров слабо знал пореформенную русскую жизнь и к тому же мало ею интересовался. Всем своим творческим сознанием Гончаров оставался в дореформенной русской жизни. Ее сложную и противоречивую эволюцию Гончаров отображал во всех своих произведениях.</a:t>
            </a:r>
          </a:p>
          <a:p>
            <a:pPr algn="just"/>
            <a:r>
              <a:rPr lang="ru-RU" dirty="0" smtClean="0"/>
              <a:t>В произведениях Гончарова борьба между </a:t>
            </a:r>
            <a:r>
              <a:rPr lang="ru-RU" dirty="0" err="1" smtClean="0"/>
              <a:t>феодально-крепостническимукладом</a:t>
            </a:r>
            <a:r>
              <a:rPr lang="ru-RU" dirty="0" smtClean="0"/>
              <a:t> и враждебными ему ростками новой жизни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21510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Гончаров почти не изображал крепостных крестьян в собственном смысле этого слова, то есть тягловых мужиков. Не зная крестьянина в прямом смысле этого слова, Гончаров в то же время превосходно знал и любил изображать крепостных слуг.</a:t>
            </a:r>
          </a:p>
          <a:p>
            <a:pPr algn="just"/>
            <a:r>
              <a:rPr lang="ru-RU" dirty="0" smtClean="0"/>
              <a:t>Внимание к среднему русскому дворянству, сидящему на земле и с большей или меньшей мерой успеха хозяйствующему в своих имениях.  Гончаров всесторонне изображает жизнь этой помещичьей среды – ее хозяйственные методы, более или менее ограниченный (даже в «Обрыве») уровень ее культурных интересов, – и вместе с тем ее патриархальный и замкнутый внутри себя быт.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/>
          <a:lstStyle/>
          <a:p>
            <a:pPr algn="just"/>
            <a:r>
              <a:rPr lang="ru-RU" dirty="0" smtClean="0"/>
              <a:t>Противопоставление русского дворянства и русской буржуазии.</a:t>
            </a:r>
          </a:p>
          <a:p>
            <a:pPr algn="just"/>
            <a:r>
              <a:rPr lang="ru-RU" dirty="0" smtClean="0"/>
              <a:t>Обрисовка женских образов: в «Обыкновенной истории» Гончаров изобразил чуткую и тонкую женщину, страдающую в буржуазно-дворянском обществе. В «Обломове» Гончаров показал активно-ищущую и борющуюся женскую натуру, в «Обрыве» – женщину, блуждающую в напрасных поисках верного пути.</a:t>
            </a:r>
          </a:p>
          <a:p>
            <a:pPr algn="just"/>
            <a:r>
              <a:rPr lang="ru-RU" dirty="0" smtClean="0"/>
              <a:t>Гончаров понимает историческую обреченность старого крепостнического уклада и приветствует ростки новой жизни.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 «Обломов»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Иван Александрович Гончаров широко известен как создатель трех романов – «Обыкновенная история», «Обломов», «Обрыв». В конце жизни в статье «Лучше поздно, чем никогда» писатель так говорил о своем взгляде на эти произведения: «...вижу не три романа, а один. Все они связаны одной общей нитью, одной последовательной идеею – перехода от одной эпохи русской жизни, которую я переживал, к другой – и отражением их явлений в моих изображениях, портретах, сценах, мелких явлениях и т. д.».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октябре 1848 г. был создан первый вариант «Сна Обломова», а в марте 1849 г. в приложении к журналу «Современник» печатается «Сон Обломова. Эпизод из неоконченного романа». </a:t>
            </a:r>
          </a:p>
          <a:p>
            <a:pPr algn="just"/>
            <a:r>
              <a:rPr lang="ru-RU" dirty="0" smtClean="0"/>
              <a:t>На замысле «Обломова» бесспорно сказалось влияние идей Белинского, в чем впоследствии признавался и сам Гончаров.</a:t>
            </a:r>
          </a:p>
          <a:p>
            <a:pPr algn="just"/>
            <a:r>
              <a:rPr lang="ru-RU" dirty="0" smtClean="0"/>
              <a:t>Опубликованный в 1859 году, «Обломов» с его резко выраженной антикрепостнической направленностью был встречен как важнейшее общественное событие.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 и композиция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«Обломов» – реалистический социально-бытовой роман. В этом произведении ярко отразились ведущие черты реализма: объективность и достоверность изображения действительности, создание типичных конкретно-исторических характеров, воплощающих черты определенной социальной среды. </a:t>
            </a:r>
          </a:p>
          <a:p>
            <a:pPr algn="just"/>
            <a:r>
              <a:rPr lang="ru-RU" dirty="0" smtClean="0"/>
              <a:t>Гончаров раздвигает рамки социально-бытового романа, обнаруживая черты Обломова не только в эпохе, среде, но и в недрах русского национального характера. Главным достоинством писателя можно считать раскрытие личности на фоне исторического развития нации. Гончаров пытается найти связующие нити разрозненных явлений русской жизни.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2480</Words>
  <Application>Microsoft Office PowerPoint</Application>
  <PresentationFormat>Экран (4:3)</PresentationFormat>
  <Paragraphs>97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Творчество И.А. Гончарова</vt:lpstr>
      <vt:lpstr>План лекции</vt:lpstr>
      <vt:lpstr>Презентация PowerPoint</vt:lpstr>
      <vt:lpstr>Художественное мастерство Гончарова-реалиста</vt:lpstr>
      <vt:lpstr>Презентация PowerPoint</vt:lpstr>
      <vt:lpstr>Презентация PowerPoint</vt:lpstr>
      <vt:lpstr>Роман «Обломов»</vt:lpstr>
      <vt:lpstr>История создания романа</vt:lpstr>
      <vt:lpstr>Жанр и композиция романа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Обломовщина как тип жизни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 Штольца</vt:lpstr>
      <vt:lpstr>Презентация PowerPoint</vt:lpstr>
      <vt:lpstr>Образ Ольги Ильинской</vt:lpstr>
      <vt:lpstr>Презентация PowerPoint</vt:lpstr>
      <vt:lpstr>Презентация PowerPoint</vt:lpstr>
      <vt:lpstr>Образ Пшеницыной</vt:lpstr>
      <vt:lpstr>Презентация PowerPoint</vt:lpstr>
      <vt:lpstr>Презентация PowerPoint</vt:lpstr>
      <vt:lpstr>Вопросы к лекции</vt:lpstr>
      <vt:lpstr>Рекомендуемая литература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И.А. Гончарова</dc:title>
  <dc:creator>Анастасия</dc:creator>
  <cp:lastModifiedBy>Белозор Анастасия Сергеевна</cp:lastModifiedBy>
  <cp:revision>15</cp:revision>
  <dcterms:created xsi:type="dcterms:W3CDTF">2018-01-25T00:43:54Z</dcterms:created>
  <dcterms:modified xsi:type="dcterms:W3CDTF">2019-12-16T03:24:42Z</dcterms:modified>
</cp:coreProperties>
</file>