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7217" y="1190709"/>
            <a:ext cx="3548379" cy="4713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627E25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10" y="3556"/>
            <a:ext cx="820419" cy="819785"/>
          </a:xfrm>
          <a:custGeom>
            <a:avLst/>
            <a:gdLst/>
            <a:ahLst/>
            <a:cxnLst/>
            <a:rect l="l" t="t" r="r" b="b"/>
            <a:pathLst>
              <a:path w="820419" h="819785">
                <a:moveTo>
                  <a:pt x="819949" y="0"/>
                </a:moveTo>
                <a:lnTo>
                  <a:pt x="506" y="0"/>
                </a:lnTo>
                <a:lnTo>
                  <a:pt x="0" y="819404"/>
                </a:lnTo>
                <a:lnTo>
                  <a:pt x="48653" y="818012"/>
                </a:lnTo>
                <a:lnTo>
                  <a:pt x="96069" y="813890"/>
                </a:lnTo>
                <a:lnTo>
                  <a:pt x="142676" y="807114"/>
                </a:lnTo>
                <a:lnTo>
                  <a:pt x="188396" y="797760"/>
                </a:lnTo>
                <a:lnTo>
                  <a:pt x="233153" y="785906"/>
                </a:lnTo>
                <a:lnTo>
                  <a:pt x="276870" y="771629"/>
                </a:lnTo>
                <a:lnTo>
                  <a:pt x="319469" y="755005"/>
                </a:lnTo>
                <a:lnTo>
                  <a:pt x="360876" y="736111"/>
                </a:lnTo>
                <a:lnTo>
                  <a:pt x="401011" y="715024"/>
                </a:lnTo>
                <a:lnTo>
                  <a:pt x="439799" y="691821"/>
                </a:lnTo>
                <a:lnTo>
                  <a:pt x="477163" y="666580"/>
                </a:lnTo>
                <a:lnTo>
                  <a:pt x="513025" y="639376"/>
                </a:lnTo>
                <a:lnTo>
                  <a:pt x="547310" y="610287"/>
                </a:lnTo>
                <a:lnTo>
                  <a:pt x="579939" y="579389"/>
                </a:lnTo>
                <a:lnTo>
                  <a:pt x="610837" y="546760"/>
                </a:lnTo>
                <a:lnTo>
                  <a:pt x="639926" y="512477"/>
                </a:lnTo>
                <a:lnTo>
                  <a:pt x="667130" y="476615"/>
                </a:lnTo>
                <a:lnTo>
                  <a:pt x="692371" y="439253"/>
                </a:lnTo>
                <a:lnTo>
                  <a:pt x="715574" y="400467"/>
                </a:lnTo>
                <a:lnTo>
                  <a:pt x="736660" y="360334"/>
                </a:lnTo>
                <a:lnTo>
                  <a:pt x="755553" y="318930"/>
                </a:lnTo>
                <a:lnTo>
                  <a:pt x="772177" y="276333"/>
                </a:lnTo>
                <a:lnTo>
                  <a:pt x="786453" y="232620"/>
                </a:lnTo>
                <a:lnTo>
                  <a:pt x="798307" y="187868"/>
                </a:lnTo>
                <a:lnTo>
                  <a:pt x="807660" y="142152"/>
                </a:lnTo>
                <a:lnTo>
                  <a:pt x="814436" y="95551"/>
                </a:lnTo>
                <a:lnTo>
                  <a:pt x="818558" y="48141"/>
                </a:lnTo>
                <a:lnTo>
                  <a:pt x="819949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10" y="3556"/>
            <a:ext cx="820419" cy="819785"/>
          </a:xfrm>
          <a:custGeom>
            <a:avLst/>
            <a:gdLst/>
            <a:ahLst/>
            <a:cxnLst/>
            <a:rect l="l" t="t" r="r" b="b"/>
            <a:pathLst>
              <a:path w="820419" h="819785">
                <a:moveTo>
                  <a:pt x="819949" y="0"/>
                </a:moveTo>
                <a:lnTo>
                  <a:pt x="818558" y="48141"/>
                </a:lnTo>
                <a:lnTo>
                  <a:pt x="814436" y="95551"/>
                </a:lnTo>
                <a:lnTo>
                  <a:pt x="807660" y="142152"/>
                </a:lnTo>
                <a:lnTo>
                  <a:pt x="798307" y="187868"/>
                </a:lnTo>
                <a:lnTo>
                  <a:pt x="786453" y="232620"/>
                </a:lnTo>
                <a:lnTo>
                  <a:pt x="772177" y="276333"/>
                </a:lnTo>
                <a:lnTo>
                  <a:pt x="755553" y="318930"/>
                </a:lnTo>
                <a:lnTo>
                  <a:pt x="736660" y="360334"/>
                </a:lnTo>
                <a:lnTo>
                  <a:pt x="715574" y="400467"/>
                </a:lnTo>
                <a:lnTo>
                  <a:pt x="692371" y="439253"/>
                </a:lnTo>
                <a:lnTo>
                  <a:pt x="667130" y="476615"/>
                </a:lnTo>
                <a:lnTo>
                  <a:pt x="639926" y="512477"/>
                </a:lnTo>
                <a:lnTo>
                  <a:pt x="610837" y="546760"/>
                </a:lnTo>
                <a:lnTo>
                  <a:pt x="579939" y="579389"/>
                </a:lnTo>
                <a:lnTo>
                  <a:pt x="547310" y="610287"/>
                </a:lnTo>
                <a:lnTo>
                  <a:pt x="513025" y="639376"/>
                </a:lnTo>
                <a:lnTo>
                  <a:pt x="477163" y="666580"/>
                </a:lnTo>
                <a:lnTo>
                  <a:pt x="439799" y="691821"/>
                </a:lnTo>
                <a:lnTo>
                  <a:pt x="401011" y="715024"/>
                </a:lnTo>
                <a:lnTo>
                  <a:pt x="360876" y="736111"/>
                </a:lnTo>
                <a:lnTo>
                  <a:pt x="319469" y="755005"/>
                </a:lnTo>
                <a:lnTo>
                  <a:pt x="276870" y="771629"/>
                </a:lnTo>
                <a:lnTo>
                  <a:pt x="233153" y="785906"/>
                </a:lnTo>
                <a:lnTo>
                  <a:pt x="188396" y="797760"/>
                </a:lnTo>
                <a:lnTo>
                  <a:pt x="142676" y="807114"/>
                </a:lnTo>
                <a:lnTo>
                  <a:pt x="96069" y="813890"/>
                </a:lnTo>
                <a:lnTo>
                  <a:pt x="48653" y="818012"/>
                </a:lnTo>
                <a:lnTo>
                  <a:pt x="505" y="819404"/>
                </a:lnTo>
                <a:lnTo>
                  <a:pt x="336" y="819404"/>
                </a:lnTo>
                <a:lnTo>
                  <a:pt x="168" y="819404"/>
                </a:lnTo>
                <a:lnTo>
                  <a:pt x="0" y="819404"/>
                </a:lnTo>
                <a:lnTo>
                  <a:pt x="506" y="0"/>
                </a:lnTo>
                <a:lnTo>
                  <a:pt x="819949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8015" y="6095"/>
            <a:ext cx="1784604" cy="1783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8821" y="21081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4"/>
                </a:moveTo>
                <a:lnTo>
                  <a:pt x="1347" y="802859"/>
                </a:lnTo>
                <a:lnTo>
                  <a:pt x="5341" y="755271"/>
                </a:lnTo>
                <a:lnTo>
                  <a:pt x="11909" y="708461"/>
                </a:lnTo>
                <a:lnTo>
                  <a:pt x="20981" y="662500"/>
                </a:lnTo>
                <a:lnTo>
                  <a:pt x="32484" y="617462"/>
                </a:lnTo>
                <a:lnTo>
                  <a:pt x="46346" y="573417"/>
                </a:lnTo>
                <a:lnTo>
                  <a:pt x="62495" y="530438"/>
                </a:lnTo>
                <a:lnTo>
                  <a:pt x="80860" y="488596"/>
                </a:lnTo>
                <a:lnTo>
                  <a:pt x="101369" y="447964"/>
                </a:lnTo>
                <a:lnTo>
                  <a:pt x="123949" y="408613"/>
                </a:lnTo>
                <a:lnTo>
                  <a:pt x="148530" y="370615"/>
                </a:lnTo>
                <a:lnTo>
                  <a:pt x="175039" y="334042"/>
                </a:lnTo>
                <a:lnTo>
                  <a:pt x="203404" y="298966"/>
                </a:lnTo>
                <a:lnTo>
                  <a:pt x="233553" y="265459"/>
                </a:lnTo>
                <a:lnTo>
                  <a:pt x="265416" y="233593"/>
                </a:lnTo>
                <a:lnTo>
                  <a:pt x="298919" y="203439"/>
                </a:lnTo>
                <a:lnTo>
                  <a:pt x="333991" y="175070"/>
                </a:lnTo>
                <a:lnTo>
                  <a:pt x="370561" y="148557"/>
                </a:lnTo>
                <a:lnTo>
                  <a:pt x="408556" y="123973"/>
                </a:lnTo>
                <a:lnTo>
                  <a:pt x="447904" y="101388"/>
                </a:lnTo>
                <a:lnTo>
                  <a:pt x="488534" y="80876"/>
                </a:lnTo>
                <a:lnTo>
                  <a:pt x="530373" y="62508"/>
                </a:lnTo>
                <a:lnTo>
                  <a:pt x="573351" y="46355"/>
                </a:lnTo>
                <a:lnTo>
                  <a:pt x="617394" y="32490"/>
                </a:lnTo>
                <a:lnTo>
                  <a:pt x="662432" y="20985"/>
                </a:lnTo>
                <a:lnTo>
                  <a:pt x="708393" y="11912"/>
                </a:lnTo>
                <a:lnTo>
                  <a:pt x="755204" y="5342"/>
                </a:lnTo>
                <a:lnTo>
                  <a:pt x="802793" y="1347"/>
                </a:lnTo>
                <a:lnTo>
                  <a:pt x="851090" y="0"/>
                </a:lnTo>
                <a:lnTo>
                  <a:pt x="899386" y="1347"/>
                </a:lnTo>
                <a:lnTo>
                  <a:pt x="946976" y="5342"/>
                </a:lnTo>
                <a:lnTo>
                  <a:pt x="993786" y="11912"/>
                </a:lnTo>
                <a:lnTo>
                  <a:pt x="1039746" y="20985"/>
                </a:lnTo>
                <a:lnTo>
                  <a:pt x="1084783" y="32490"/>
                </a:lnTo>
                <a:lnTo>
                  <a:pt x="1128825" y="46355"/>
                </a:lnTo>
                <a:lnTo>
                  <a:pt x="1171801" y="62508"/>
                </a:lnTo>
                <a:lnTo>
                  <a:pt x="1213639" y="80876"/>
                </a:lnTo>
                <a:lnTo>
                  <a:pt x="1254268" y="101388"/>
                </a:lnTo>
                <a:lnTo>
                  <a:pt x="1293614" y="123973"/>
                </a:lnTo>
                <a:lnTo>
                  <a:pt x="1331607" y="148557"/>
                </a:lnTo>
                <a:lnTo>
                  <a:pt x="1368174" y="175070"/>
                </a:lnTo>
                <a:lnTo>
                  <a:pt x="1403245" y="203439"/>
                </a:lnTo>
                <a:lnTo>
                  <a:pt x="1436746" y="233593"/>
                </a:lnTo>
                <a:lnTo>
                  <a:pt x="1468606" y="265459"/>
                </a:lnTo>
                <a:lnTo>
                  <a:pt x="1498754" y="298966"/>
                </a:lnTo>
                <a:lnTo>
                  <a:pt x="1527117" y="334042"/>
                </a:lnTo>
                <a:lnTo>
                  <a:pt x="1553624" y="370615"/>
                </a:lnTo>
                <a:lnTo>
                  <a:pt x="1578203" y="408613"/>
                </a:lnTo>
                <a:lnTo>
                  <a:pt x="1600782" y="447964"/>
                </a:lnTo>
                <a:lnTo>
                  <a:pt x="1621289" y="488596"/>
                </a:lnTo>
                <a:lnTo>
                  <a:pt x="1639653" y="530438"/>
                </a:lnTo>
                <a:lnTo>
                  <a:pt x="1655801" y="573417"/>
                </a:lnTo>
                <a:lnTo>
                  <a:pt x="1669661" y="617462"/>
                </a:lnTo>
                <a:lnTo>
                  <a:pt x="1681163" y="662500"/>
                </a:lnTo>
                <a:lnTo>
                  <a:pt x="1690234" y="708461"/>
                </a:lnTo>
                <a:lnTo>
                  <a:pt x="1696802" y="755271"/>
                </a:lnTo>
                <a:lnTo>
                  <a:pt x="1700795" y="802859"/>
                </a:lnTo>
                <a:lnTo>
                  <a:pt x="1702142" y="851154"/>
                </a:lnTo>
                <a:lnTo>
                  <a:pt x="1700795" y="899447"/>
                </a:lnTo>
                <a:lnTo>
                  <a:pt x="1696802" y="947034"/>
                </a:lnTo>
                <a:lnTo>
                  <a:pt x="1690234" y="993843"/>
                </a:lnTo>
                <a:lnTo>
                  <a:pt x="1681163" y="1039800"/>
                </a:lnTo>
                <a:lnTo>
                  <a:pt x="1669661" y="1084835"/>
                </a:lnTo>
                <a:lnTo>
                  <a:pt x="1655801" y="1128876"/>
                </a:lnTo>
                <a:lnTo>
                  <a:pt x="1639653" y="1171850"/>
                </a:lnTo>
                <a:lnTo>
                  <a:pt x="1621289" y="1213687"/>
                </a:lnTo>
                <a:lnTo>
                  <a:pt x="1600782" y="1254314"/>
                </a:lnTo>
                <a:lnTo>
                  <a:pt x="1578203" y="1293659"/>
                </a:lnTo>
                <a:lnTo>
                  <a:pt x="1553624" y="1331651"/>
                </a:lnTo>
                <a:lnTo>
                  <a:pt x="1527117" y="1368218"/>
                </a:lnTo>
                <a:lnTo>
                  <a:pt x="1498754" y="1403287"/>
                </a:lnTo>
                <a:lnTo>
                  <a:pt x="1468606" y="1436788"/>
                </a:lnTo>
                <a:lnTo>
                  <a:pt x="1436746" y="1468647"/>
                </a:lnTo>
                <a:lnTo>
                  <a:pt x="1403245" y="1498795"/>
                </a:lnTo>
                <a:lnTo>
                  <a:pt x="1368174" y="1527157"/>
                </a:lnTo>
                <a:lnTo>
                  <a:pt x="1331607" y="1553664"/>
                </a:lnTo>
                <a:lnTo>
                  <a:pt x="1293614" y="1578242"/>
                </a:lnTo>
                <a:lnTo>
                  <a:pt x="1254268" y="1600821"/>
                </a:lnTo>
                <a:lnTo>
                  <a:pt x="1213639" y="1621328"/>
                </a:lnTo>
                <a:lnTo>
                  <a:pt x="1171801" y="1639691"/>
                </a:lnTo>
                <a:lnTo>
                  <a:pt x="1128825" y="1655839"/>
                </a:lnTo>
                <a:lnTo>
                  <a:pt x="1084783" y="1669700"/>
                </a:lnTo>
                <a:lnTo>
                  <a:pt x="1039746" y="1681201"/>
                </a:lnTo>
                <a:lnTo>
                  <a:pt x="993786" y="1690272"/>
                </a:lnTo>
                <a:lnTo>
                  <a:pt x="946976" y="1696840"/>
                </a:lnTo>
                <a:lnTo>
                  <a:pt x="899386" y="1700833"/>
                </a:lnTo>
                <a:lnTo>
                  <a:pt x="851090" y="1702181"/>
                </a:lnTo>
                <a:lnTo>
                  <a:pt x="802793" y="1700833"/>
                </a:lnTo>
                <a:lnTo>
                  <a:pt x="755204" y="1696840"/>
                </a:lnTo>
                <a:lnTo>
                  <a:pt x="708393" y="1690272"/>
                </a:lnTo>
                <a:lnTo>
                  <a:pt x="662432" y="1681201"/>
                </a:lnTo>
                <a:lnTo>
                  <a:pt x="617394" y="1669700"/>
                </a:lnTo>
                <a:lnTo>
                  <a:pt x="573351" y="1655839"/>
                </a:lnTo>
                <a:lnTo>
                  <a:pt x="530373" y="1639691"/>
                </a:lnTo>
                <a:lnTo>
                  <a:pt x="488534" y="1621328"/>
                </a:lnTo>
                <a:lnTo>
                  <a:pt x="447904" y="1600821"/>
                </a:lnTo>
                <a:lnTo>
                  <a:pt x="408556" y="1578242"/>
                </a:lnTo>
                <a:lnTo>
                  <a:pt x="370561" y="1553664"/>
                </a:lnTo>
                <a:lnTo>
                  <a:pt x="333991" y="1527157"/>
                </a:lnTo>
                <a:lnTo>
                  <a:pt x="298919" y="1498795"/>
                </a:lnTo>
                <a:lnTo>
                  <a:pt x="265416" y="1468647"/>
                </a:lnTo>
                <a:lnTo>
                  <a:pt x="233553" y="1436788"/>
                </a:lnTo>
                <a:lnTo>
                  <a:pt x="203404" y="1403287"/>
                </a:lnTo>
                <a:lnTo>
                  <a:pt x="175039" y="1368218"/>
                </a:lnTo>
                <a:lnTo>
                  <a:pt x="148530" y="1331651"/>
                </a:lnTo>
                <a:lnTo>
                  <a:pt x="123949" y="1293659"/>
                </a:lnTo>
                <a:lnTo>
                  <a:pt x="101369" y="1254314"/>
                </a:lnTo>
                <a:lnTo>
                  <a:pt x="80860" y="1213687"/>
                </a:lnTo>
                <a:lnTo>
                  <a:pt x="62495" y="1171850"/>
                </a:lnTo>
                <a:lnTo>
                  <a:pt x="46346" y="1128876"/>
                </a:lnTo>
                <a:lnTo>
                  <a:pt x="32484" y="1084835"/>
                </a:lnTo>
                <a:lnTo>
                  <a:pt x="20981" y="1039800"/>
                </a:lnTo>
                <a:lnTo>
                  <a:pt x="11909" y="993843"/>
                </a:lnTo>
                <a:lnTo>
                  <a:pt x="5341" y="947034"/>
                </a:lnTo>
                <a:lnTo>
                  <a:pt x="1347" y="899447"/>
                </a:lnTo>
                <a:lnTo>
                  <a:pt x="0" y="851154"/>
                </a:lnTo>
                <a:close/>
              </a:path>
            </a:pathLst>
          </a:custGeom>
          <a:ln w="27305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2212" y="1045464"/>
            <a:ext cx="1155192" cy="1150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  <a:close/>
              </a:path>
              <a:path w="1116965" h="1111885">
                <a:moveTo>
                  <a:pt x="220477" y="286041"/>
                </a:moveTo>
                <a:lnTo>
                  <a:pt x="193856" y="323455"/>
                </a:lnTo>
                <a:lnTo>
                  <a:pt x="171955" y="362810"/>
                </a:lnTo>
                <a:lnTo>
                  <a:pt x="154729" y="403741"/>
                </a:lnTo>
                <a:lnTo>
                  <a:pt x="142131" y="445881"/>
                </a:lnTo>
                <a:lnTo>
                  <a:pt x="134116" y="488865"/>
                </a:lnTo>
                <a:lnTo>
                  <a:pt x="130638" y="532328"/>
                </a:lnTo>
                <a:lnTo>
                  <a:pt x="131651" y="575903"/>
                </a:lnTo>
                <a:lnTo>
                  <a:pt x="137108" y="619227"/>
                </a:lnTo>
                <a:lnTo>
                  <a:pt x="146964" y="661933"/>
                </a:lnTo>
                <a:lnTo>
                  <a:pt x="161173" y="703655"/>
                </a:lnTo>
                <a:lnTo>
                  <a:pt x="179689" y="744028"/>
                </a:lnTo>
                <a:lnTo>
                  <a:pt x="202465" y="782686"/>
                </a:lnTo>
                <a:lnTo>
                  <a:pt x="229457" y="819265"/>
                </a:lnTo>
                <a:lnTo>
                  <a:pt x="260618" y="853397"/>
                </a:lnTo>
                <a:lnTo>
                  <a:pt x="295902" y="884719"/>
                </a:lnTo>
                <a:lnTo>
                  <a:pt x="334265" y="912179"/>
                </a:lnTo>
                <a:lnTo>
                  <a:pt x="374453" y="934995"/>
                </a:lnTo>
                <a:lnTo>
                  <a:pt x="416101" y="953204"/>
                </a:lnTo>
                <a:lnTo>
                  <a:pt x="458841" y="966841"/>
                </a:lnTo>
                <a:lnTo>
                  <a:pt x="502308" y="975943"/>
                </a:lnTo>
                <a:lnTo>
                  <a:pt x="546136" y="980546"/>
                </a:lnTo>
                <a:lnTo>
                  <a:pt x="589957" y="980687"/>
                </a:lnTo>
                <a:lnTo>
                  <a:pt x="633406" y="976403"/>
                </a:lnTo>
                <a:lnTo>
                  <a:pt x="676117" y="967728"/>
                </a:lnTo>
                <a:lnTo>
                  <a:pt x="717723" y="954701"/>
                </a:lnTo>
                <a:lnTo>
                  <a:pt x="757858" y="937356"/>
                </a:lnTo>
                <a:lnTo>
                  <a:pt x="796155" y="915731"/>
                </a:lnTo>
                <a:lnTo>
                  <a:pt x="832248" y="889862"/>
                </a:lnTo>
                <a:lnTo>
                  <a:pt x="865771" y="859785"/>
                </a:lnTo>
                <a:lnTo>
                  <a:pt x="896358" y="825537"/>
                </a:lnTo>
                <a:lnTo>
                  <a:pt x="922982" y="788101"/>
                </a:lnTo>
                <a:lnTo>
                  <a:pt x="944884" y="748730"/>
                </a:lnTo>
                <a:lnTo>
                  <a:pt x="962111" y="707789"/>
                </a:lnTo>
                <a:lnTo>
                  <a:pt x="974709" y="665643"/>
                </a:lnTo>
                <a:lnTo>
                  <a:pt x="982725" y="622657"/>
                </a:lnTo>
                <a:lnTo>
                  <a:pt x="986203" y="579196"/>
                </a:lnTo>
                <a:lnTo>
                  <a:pt x="985191" y="535624"/>
                </a:lnTo>
                <a:lnTo>
                  <a:pt x="979734" y="492307"/>
                </a:lnTo>
                <a:lnTo>
                  <a:pt x="969878" y="449609"/>
                </a:lnTo>
                <a:lnTo>
                  <a:pt x="955669" y="407895"/>
                </a:lnTo>
                <a:lnTo>
                  <a:pt x="937154" y="367530"/>
                </a:lnTo>
                <a:lnTo>
                  <a:pt x="914378" y="328880"/>
                </a:lnTo>
                <a:lnTo>
                  <a:pt x="887387" y="292308"/>
                </a:lnTo>
                <a:lnTo>
                  <a:pt x="856228" y="258179"/>
                </a:lnTo>
                <a:lnTo>
                  <a:pt x="820946" y="226859"/>
                </a:lnTo>
                <a:lnTo>
                  <a:pt x="782581" y="199399"/>
                </a:lnTo>
                <a:lnTo>
                  <a:pt x="742390" y="176583"/>
                </a:lnTo>
                <a:lnTo>
                  <a:pt x="700741" y="158375"/>
                </a:lnTo>
                <a:lnTo>
                  <a:pt x="657999" y="144737"/>
                </a:lnTo>
                <a:lnTo>
                  <a:pt x="614531" y="135635"/>
                </a:lnTo>
                <a:lnTo>
                  <a:pt x="570702" y="131032"/>
                </a:lnTo>
                <a:lnTo>
                  <a:pt x="526880" y="130891"/>
                </a:lnTo>
                <a:lnTo>
                  <a:pt x="483430" y="135175"/>
                </a:lnTo>
                <a:lnTo>
                  <a:pt x="440719" y="143850"/>
                </a:lnTo>
                <a:lnTo>
                  <a:pt x="399113" y="156877"/>
                </a:lnTo>
                <a:lnTo>
                  <a:pt x="358978" y="174222"/>
                </a:lnTo>
                <a:lnTo>
                  <a:pt x="320681" y="195847"/>
                </a:lnTo>
                <a:lnTo>
                  <a:pt x="284587" y="221716"/>
                </a:lnTo>
                <a:lnTo>
                  <a:pt x="251064" y="251793"/>
                </a:lnTo>
                <a:lnTo>
                  <a:pt x="220477" y="286041"/>
                </a:lnTo>
                <a:close/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12875" y="0"/>
            <a:ext cx="8131175" cy="6858000"/>
          </a:xfrm>
          <a:custGeom>
            <a:avLst/>
            <a:gdLst/>
            <a:ahLst/>
            <a:cxnLst/>
            <a:rect l="l" t="t" r="r" b="b"/>
            <a:pathLst>
              <a:path w="8131175" h="6858000">
                <a:moveTo>
                  <a:pt x="8131175" y="0"/>
                </a:moveTo>
                <a:lnTo>
                  <a:pt x="0" y="0"/>
                </a:lnTo>
                <a:lnTo>
                  <a:pt x="0" y="6858000"/>
                </a:lnTo>
                <a:lnTo>
                  <a:pt x="8131175" y="6858000"/>
                </a:lnTo>
                <a:lnTo>
                  <a:pt x="81311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35735" y="0"/>
            <a:ext cx="155447" cy="6857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14984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73152" y="0"/>
                </a:moveTo>
                <a:lnTo>
                  <a:pt x="0" y="0"/>
                </a:lnTo>
                <a:lnTo>
                  <a:pt x="0" y="6858000"/>
                </a:lnTo>
                <a:lnTo>
                  <a:pt x="73152" y="6858000"/>
                </a:lnTo>
                <a:lnTo>
                  <a:pt x="73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207" y="564007"/>
            <a:ext cx="7339584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349705"/>
            <a:ext cx="8483600" cy="1425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3.png"/><Relationship Id="rId21" Type="http://schemas.openxmlformats.org/officeDocument/2006/relationships/image" Target="../media/image83.jp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20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5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g"/><Relationship Id="rId9" Type="http://schemas.openxmlformats.org/officeDocument/2006/relationships/image" Target="../media/image1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5.png"/><Relationship Id="rId7" Type="http://schemas.openxmlformats.org/officeDocument/2006/relationships/image" Target="../media/image1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5.png"/><Relationship Id="rId7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5.png"/><Relationship Id="rId7" Type="http://schemas.openxmlformats.org/officeDocument/2006/relationships/image" Target="../media/image1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48.pn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png"/><Relationship Id="rId3" Type="http://schemas.openxmlformats.org/officeDocument/2006/relationships/image" Target="../media/image5.png"/><Relationship Id="rId7" Type="http://schemas.openxmlformats.org/officeDocument/2006/relationships/image" Target="../media/image164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48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2.png"/><Relationship Id="rId9" Type="http://schemas.openxmlformats.org/officeDocument/2006/relationships/image" Target="../media/image160.png"/><Relationship Id="rId1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5.png"/><Relationship Id="rId7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48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g"/><Relationship Id="rId3" Type="http://schemas.openxmlformats.org/officeDocument/2006/relationships/image" Target="../media/image206.jp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9.jpg"/><Relationship Id="rId5" Type="http://schemas.openxmlformats.org/officeDocument/2006/relationships/image" Target="../media/image208.png"/><Relationship Id="rId4" Type="http://schemas.openxmlformats.org/officeDocument/2006/relationships/image" Target="../media/image20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g"/><Relationship Id="rId13" Type="http://schemas.openxmlformats.org/officeDocument/2006/relationships/image" Target="../media/image222.jpg"/><Relationship Id="rId3" Type="http://schemas.openxmlformats.org/officeDocument/2006/relationships/image" Target="../media/image2.png"/><Relationship Id="rId7" Type="http://schemas.openxmlformats.org/officeDocument/2006/relationships/image" Target="../media/image216.png"/><Relationship Id="rId12" Type="http://schemas.openxmlformats.org/officeDocument/2006/relationships/image" Target="../media/image2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20.jpg"/><Relationship Id="rId5" Type="http://schemas.openxmlformats.org/officeDocument/2006/relationships/image" Target="../media/image4.png"/><Relationship Id="rId10" Type="http://schemas.openxmlformats.org/officeDocument/2006/relationships/image" Target="../media/image219.jpg"/><Relationship Id="rId4" Type="http://schemas.openxmlformats.org/officeDocument/2006/relationships/image" Target="../media/image3.png"/><Relationship Id="rId9" Type="http://schemas.openxmlformats.org/officeDocument/2006/relationships/image" Target="../media/image218.png"/><Relationship Id="rId14" Type="http://schemas.openxmlformats.org/officeDocument/2006/relationships/image" Target="../media/image22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4" Type="http://schemas.openxmlformats.org/officeDocument/2006/relationships/image" Target="../media/image2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3.png"/><Relationship Id="rId7" Type="http://schemas.openxmlformats.org/officeDocument/2006/relationships/image" Target="../media/image2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g"/><Relationship Id="rId4" Type="http://schemas.openxmlformats.org/officeDocument/2006/relationships/hyperlink" Target="http://www.wciom.ru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g"/><Relationship Id="rId4" Type="http://schemas.openxmlformats.org/officeDocument/2006/relationships/image" Target="../media/image2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64257" y="3255391"/>
            <a:ext cx="597852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420"/>
              </a:lnSpc>
              <a:spcBef>
                <a:spcPts val="100"/>
              </a:spcBef>
            </a:pPr>
            <a:r>
              <a:rPr sz="3000" b="1" spc="-10" dirty="0">
                <a:latin typeface="Corbel"/>
                <a:cs typeface="Corbel"/>
              </a:rPr>
              <a:t>Коммуникативные </a:t>
            </a:r>
            <a:r>
              <a:rPr sz="3000" b="1" spc="-5" dirty="0">
                <a:latin typeface="Corbel"/>
                <a:cs typeface="Corbel"/>
              </a:rPr>
              <a:t>нарушения </a:t>
            </a:r>
            <a:r>
              <a:rPr sz="3000" b="1" dirty="0">
                <a:latin typeface="Corbel"/>
                <a:cs typeface="Corbel"/>
              </a:rPr>
              <a:t>и</a:t>
            </a:r>
            <a:r>
              <a:rPr sz="3000" b="1" spc="-60" dirty="0">
                <a:latin typeface="Corbel"/>
                <a:cs typeface="Corbel"/>
              </a:rPr>
              <a:t> </a:t>
            </a:r>
            <a:r>
              <a:rPr sz="3000" b="1" spc="-5" dirty="0">
                <a:latin typeface="Corbel"/>
                <a:cs typeface="Corbel"/>
              </a:rPr>
              <a:t>их</a:t>
            </a:r>
            <a:endParaRPr sz="3000" dirty="0">
              <a:latin typeface="Corbel"/>
              <a:cs typeface="Corbel"/>
            </a:endParaRPr>
          </a:p>
          <a:p>
            <a:pPr marL="279400" algn="ctr">
              <a:lnSpc>
                <a:spcPts val="3420"/>
              </a:lnSpc>
            </a:pPr>
            <a:r>
              <a:rPr sz="3000" b="1" spc="-15" dirty="0">
                <a:latin typeface="Corbel"/>
                <a:cs typeface="Corbel"/>
              </a:rPr>
              <a:t>коррекция</a:t>
            </a:r>
            <a:endParaRPr sz="30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73680" y="320040"/>
              <a:ext cx="3614928" cy="9113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34664" y="414908"/>
            <a:ext cx="31000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ГОЛОС</a:t>
            </a:r>
            <a:r>
              <a:rPr spc="-55" dirty="0"/>
              <a:t> </a:t>
            </a:r>
            <a:r>
              <a:rPr spc="-5" dirty="0"/>
              <a:t>человека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93547" y="1272539"/>
            <a:ext cx="8244840" cy="4584700"/>
            <a:chOff x="193547" y="1272539"/>
            <a:chExt cx="8244840" cy="4584700"/>
          </a:xfrm>
        </p:grpSpPr>
        <p:sp>
          <p:nvSpPr>
            <p:cNvPr id="10" name="object 10"/>
            <p:cNvSpPr/>
            <p:nvPr/>
          </p:nvSpPr>
          <p:spPr>
            <a:xfrm>
              <a:off x="193547" y="1272539"/>
              <a:ext cx="6877811" cy="7894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3547" y="1699259"/>
              <a:ext cx="3669791" cy="7894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9747" y="2348483"/>
              <a:ext cx="441959" cy="5242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0747" y="2202179"/>
              <a:ext cx="2932176" cy="7894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9747" y="2851403"/>
              <a:ext cx="441959" cy="5242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0747" y="2705100"/>
              <a:ext cx="3474720" cy="7894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9747" y="3354323"/>
              <a:ext cx="441959" cy="5242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50747" y="3208019"/>
              <a:ext cx="3212591" cy="7894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01723" y="4213860"/>
              <a:ext cx="6391656" cy="7894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3547" y="4640580"/>
              <a:ext cx="8244840" cy="7894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3547" y="5067299"/>
              <a:ext cx="5696712" cy="7894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02437" y="1351279"/>
            <a:ext cx="7724775" cy="4247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42085">
              <a:lnSpc>
                <a:spcPct val="100000"/>
              </a:lnSpc>
              <a:spcBef>
                <a:spcPts val="95"/>
              </a:spcBef>
            </a:pPr>
            <a:r>
              <a:rPr sz="2800" spc="-30" dirty="0">
                <a:solidFill>
                  <a:srgbClr val="252525"/>
                </a:solidFill>
                <a:latin typeface="Corbel"/>
                <a:cs typeface="Corbel"/>
              </a:rPr>
              <a:t>Один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из структурных </a:t>
            </a:r>
            <a:r>
              <a:rPr sz="2800" spc="-15" dirty="0">
                <a:solidFill>
                  <a:srgbClr val="252525"/>
                </a:solidFill>
                <a:latin typeface="Corbel"/>
                <a:cs typeface="Corbel"/>
              </a:rPr>
              <a:t>компонентов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речи, 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обеспечивающий</a:t>
            </a:r>
            <a:r>
              <a:rPr sz="2800" spc="1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ее</a:t>
            </a:r>
            <a:endParaRPr sz="2800">
              <a:latin typeface="Corbel"/>
              <a:cs typeface="Corbel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8DC664"/>
              </a:buClr>
              <a:buSzPct val="69642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разборчивость,</a:t>
            </a:r>
            <a:endParaRPr sz="2800">
              <a:latin typeface="Corbel"/>
              <a:cs typeface="Corbel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Clr>
                <a:srgbClr val="8DC664"/>
              </a:buClr>
              <a:buSzPct val="69642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выразительность</a:t>
            </a:r>
            <a:r>
              <a:rPr sz="2800" spc="4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endParaRPr sz="2800">
              <a:latin typeface="Corbel"/>
              <a:cs typeface="Corbel"/>
            </a:endParaRPr>
          </a:p>
          <a:p>
            <a:pPr marL="469900" indent="-457200">
              <a:lnSpc>
                <a:spcPct val="100000"/>
              </a:lnSpc>
              <a:spcBef>
                <a:spcPts val="605"/>
              </a:spcBef>
              <a:buClr>
                <a:srgbClr val="8DC664"/>
              </a:buClr>
              <a:buSzPct val="69642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эмоциональность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b="1" spc="-30" dirty="0">
                <a:latin typeface="Corbel"/>
                <a:cs typeface="Corbel"/>
              </a:rPr>
              <a:t>ГОЛОС </a:t>
            </a:r>
            <a:r>
              <a:rPr sz="2800" b="1" spc="-5" dirty="0">
                <a:latin typeface="Corbel"/>
                <a:cs typeface="Corbel"/>
              </a:rPr>
              <a:t>-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средство </a:t>
            </a:r>
            <a:r>
              <a:rPr sz="2800" spc="-15" dirty="0">
                <a:solidFill>
                  <a:srgbClr val="252525"/>
                </a:solidFill>
                <a:latin typeface="Corbel"/>
                <a:cs typeface="Corbel"/>
              </a:rPr>
              <a:t>общения,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для многих</a:t>
            </a:r>
            <a:r>
              <a:rPr sz="2800" spc="8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2800" spc="-30" dirty="0">
                <a:solidFill>
                  <a:srgbClr val="252525"/>
                </a:solidFill>
                <a:latin typeface="Corbel"/>
                <a:cs typeface="Corbel"/>
              </a:rPr>
              <a:t>людей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tabLst>
                <a:tab pos="3116580" algn="l"/>
              </a:tabLst>
            </a:pPr>
            <a:r>
              <a:rPr sz="2800" spc="-25" dirty="0">
                <a:solidFill>
                  <a:srgbClr val="252525"/>
                </a:solidFill>
                <a:latin typeface="Corbel"/>
                <a:cs typeface="Corbel"/>
              </a:rPr>
              <a:t>является «орудием </a:t>
            </a:r>
            <a:r>
              <a:rPr sz="2800" spc="-15" dirty="0">
                <a:solidFill>
                  <a:srgbClr val="252525"/>
                </a:solidFill>
                <a:latin typeface="Corbel"/>
                <a:cs typeface="Corbel"/>
              </a:rPr>
              <a:t>производства», </a:t>
            </a:r>
            <a:r>
              <a:rPr sz="2800" spc="-5" dirty="0">
                <a:solidFill>
                  <a:srgbClr val="252525"/>
                </a:solidFill>
                <a:latin typeface="Corbel"/>
                <a:cs typeface="Corbel"/>
              </a:rPr>
              <a:t>инструментом  </a:t>
            </a:r>
            <a:r>
              <a:rPr sz="2800" spc="-10" dirty="0">
                <a:solidFill>
                  <a:srgbClr val="252525"/>
                </a:solidFill>
                <a:latin typeface="Corbel"/>
                <a:cs typeface="Corbel"/>
              </a:rPr>
              <a:t>профессиональной	</a:t>
            </a:r>
            <a:r>
              <a:rPr sz="2800" spc="-20" dirty="0">
                <a:solidFill>
                  <a:srgbClr val="252525"/>
                </a:solidFill>
                <a:latin typeface="Corbel"/>
                <a:cs typeface="Corbel"/>
              </a:rPr>
              <a:t>деятельности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0200" y="3799713"/>
            <a:ext cx="8571865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803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Крики животных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30" dirty="0">
                <a:latin typeface="Calibri"/>
                <a:cs typeface="Calibri"/>
              </a:rPr>
              <a:t>это </a:t>
            </a:r>
            <a:r>
              <a:rPr sz="2800" spc="-5" dirty="0">
                <a:latin typeface="Calibri"/>
                <a:cs typeface="Calibri"/>
              </a:rPr>
              <a:t>уровень первой сигнальной  </a:t>
            </a:r>
            <a:r>
              <a:rPr sz="2800" spc="-10" dirty="0">
                <a:latin typeface="Calibri"/>
                <a:cs typeface="Calibri"/>
              </a:rPr>
              <a:t>системы.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В первую </a:t>
            </a:r>
            <a:r>
              <a:rPr sz="2800" spc="-15" dirty="0">
                <a:latin typeface="Calibri"/>
                <a:cs typeface="Calibri"/>
              </a:rPr>
              <a:t>очередь </a:t>
            </a:r>
            <a:r>
              <a:rPr sz="2800" spc="-20" dirty="0">
                <a:latin typeface="Calibri"/>
                <a:cs typeface="Calibri"/>
              </a:rPr>
              <a:t>удовлетворяют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витальные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потребности </a:t>
            </a:r>
            <a:r>
              <a:rPr sz="2800" spc="-15" dirty="0">
                <a:latin typeface="Calibri"/>
                <a:cs typeface="Calibri"/>
              </a:rPr>
              <a:t>представителей </a:t>
            </a:r>
            <a:r>
              <a:rPr sz="2800" spc="-10" dirty="0">
                <a:latin typeface="Calibri"/>
                <a:cs typeface="Calibri"/>
              </a:rPr>
              <a:t>животного </a:t>
            </a:r>
            <a:r>
              <a:rPr sz="2800" spc="-5" dirty="0">
                <a:latin typeface="Calibri"/>
                <a:cs typeface="Calibri"/>
              </a:rPr>
              <a:t>мира, </a:t>
            </a:r>
            <a:r>
              <a:rPr sz="2800" spc="-10" dirty="0">
                <a:latin typeface="Calibri"/>
                <a:cs typeface="Calibri"/>
              </a:rPr>
              <a:t>позволяя  </a:t>
            </a:r>
            <a:r>
              <a:rPr sz="2800" spc="-5" dirty="0">
                <a:latin typeface="Calibri"/>
                <a:cs typeface="Calibri"/>
              </a:rPr>
              <a:t>адаптироваться в </a:t>
            </a:r>
            <a:r>
              <a:rPr sz="2800" spc="-15" dirty="0">
                <a:latin typeface="Calibri"/>
                <a:cs typeface="Calibri"/>
              </a:rPr>
              <a:t>окружающей среде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обеспечивать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безопасность и </a:t>
            </a:r>
            <a:r>
              <a:rPr sz="2800" spc="-20" dirty="0">
                <a:latin typeface="Calibri"/>
                <a:cs typeface="Calibri"/>
              </a:rPr>
              <a:t>продолжение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рода.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1523" y="233299"/>
            <a:ext cx="8641080" cy="2972435"/>
            <a:chOff x="251523" y="233299"/>
            <a:chExt cx="8641080" cy="2972435"/>
          </a:xfrm>
        </p:grpSpPr>
        <p:sp>
          <p:nvSpPr>
            <p:cNvPr id="8" name="object 8"/>
            <p:cNvSpPr/>
            <p:nvPr/>
          </p:nvSpPr>
          <p:spPr>
            <a:xfrm>
              <a:off x="3960114" y="1712595"/>
              <a:ext cx="2375916" cy="14850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84112" y="1712595"/>
              <a:ext cx="1472311" cy="14894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1523" y="233426"/>
              <a:ext cx="3611753" cy="29721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60114" y="233299"/>
              <a:ext cx="2412111" cy="13568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50911" y="1700784"/>
              <a:ext cx="841527" cy="14968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84112" y="233299"/>
              <a:ext cx="2408428" cy="13568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931" y="83819"/>
            <a:ext cx="5722620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1689" y="215011"/>
            <a:ext cx="502539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40" dirty="0"/>
              <a:t>ГОЛОС</a:t>
            </a:r>
            <a:r>
              <a:rPr sz="4300" spc="-155" dirty="0"/>
              <a:t> </a:t>
            </a:r>
            <a:r>
              <a:rPr sz="4300" spc="-20" dirty="0"/>
              <a:t>ЖИВОТНЫХ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6067933" y="1151636"/>
            <a:ext cx="2538983" cy="2308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5252" y="1426286"/>
            <a:ext cx="8306434" cy="501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rbel"/>
                <a:cs typeface="Corbel"/>
              </a:rPr>
              <a:t>Звуки, издаваемые животными</a:t>
            </a:r>
            <a:r>
              <a:rPr sz="2400" spc="-10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и</a:t>
            </a:r>
            <a:endParaRPr sz="2400">
              <a:latin typeface="Corbel"/>
              <a:cs typeface="Corbel"/>
            </a:endParaRPr>
          </a:p>
          <a:p>
            <a:pPr marL="12700" marR="2827655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птицами, </a:t>
            </a:r>
            <a:r>
              <a:rPr sz="2400" dirty="0">
                <a:latin typeface="Corbel"/>
                <a:cs typeface="Corbel"/>
              </a:rPr>
              <a:t>- </a:t>
            </a:r>
            <a:r>
              <a:rPr sz="2400" spc="-15" dirty="0">
                <a:latin typeface="Corbel"/>
                <a:cs typeface="Corbel"/>
              </a:rPr>
              <a:t>ржание, </a:t>
            </a:r>
            <a:r>
              <a:rPr sz="2400" spc="-5" dirty="0">
                <a:latin typeface="Corbel"/>
                <a:cs typeface="Corbel"/>
              </a:rPr>
              <a:t>пение, мычание, лай </a:t>
            </a:r>
            <a:r>
              <a:rPr sz="2400" dirty="0">
                <a:latin typeface="Corbel"/>
                <a:cs typeface="Corbel"/>
              </a:rPr>
              <a:t>-  </a:t>
            </a:r>
            <a:r>
              <a:rPr sz="2400" spc="-10" dirty="0">
                <a:latin typeface="Corbel"/>
                <a:cs typeface="Corbel"/>
              </a:rPr>
              <a:t>представляют </a:t>
            </a:r>
            <a:r>
              <a:rPr sz="2400" spc="-5" dirty="0">
                <a:latin typeface="Corbel"/>
                <a:cs typeface="Corbel"/>
              </a:rPr>
              <a:t>собой гамму</a:t>
            </a:r>
            <a:r>
              <a:rPr sz="2400" spc="-3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различных</a:t>
            </a:r>
            <a:endParaRPr sz="2400">
              <a:latin typeface="Corbel"/>
              <a:cs typeface="Corbel"/>
            </a:endParaRPr>
          </a:p>
          <a:p>
            <a:pPr marL="12700" marR="3014980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тембров </a:t>
            </a:r>
            <a:r>
              <a:rPr sz="2400" dirty="0">
                <a:latin typeface="Corbel"/>
                <a:cs typeface="Corbel"/>
              </a:rPr>
              <a:t>и </a:t>
            </a:r>
            <a:r>
              <a:rPr sz="2400" spc="-5" dirty="0">
                <a:latin typeface="Corbel"/>
                <a:cs typeface="Corbel"/>
              </a:rPr>
              <a:t>частот </a:t>
            </a:r>
            <a:r>
              <a:rPr sz="2400" spc="-15" dirty="0">
                <a:latin typeface="Corbel"/>
                <a:cs typeface="Corbel"/>
              </a:rPr>
              <a:t>определенной </a:t>
            </a:r>
            <a:r>
              <a:rPr sz="2400" spc="-5" dirty="0">
                <a:latin typeface="Corbel"/>
                <a:cs typeface="Corbel"/>
              </a:rPr>
              <a:t>высоты  </a:t>
            </a:r>
            <a:r>
              <a:rPr sz="2400" dirty="0">
                <a:latin typeface="Corbel"/>
                <a:cs typeface="Corbel"/>
              </a:rPr>
              <a:t>и</a:t>
            </a:r>
            <a:r>
              <a:rPr sz="2400" spc="-10" dirty="0">
                <a:latin typeface="Corbel"/>
                <a:cs typeface="Corbel"/>
              </a:rPr>
              <a:t> силы.</a:t>
            </a:r>
            <a:endParaRPr sz="2400">
              <a:latin typeface="Corbel"/>
              <a:cs typeface="Corbel"/>
            </a:endParaRPr>
          </a:p>
          <a:p>
            <a:pPr marL="3546475" marR="5715" indent="-515620" algn="r">
              <a:lnSpc>
                <a:spcPct val="100000"/>
              </a:lnSpc>
              <a:spcBef>
                <a:spcPts val="1870"/>
              </a:spcBef>
            </a:pPr>
            <a:r>
              <a:rPr sz="2400" spc="-10" dirty="0">
                <a:latin typeface="Corbel"/>
                <a:cs typeface="Corbel"/>
              </a:rPr>
              <a:t>Каждому </a:t>
            </a:r>
            <a:r>
              <a:rPr sz="2400" spc="-15" dirty="0">
                <a:latin typeface="Corbel"/>
                <a:cs typeface="Corbel"/>
              </a:rPr>
              <a:t>виду </a:t>
            </a:r>
            <a:r>
              <a:rPr sz="2400" spc="-5" dirty="0">
                <a:latin typeface="Corbel"/>
                <a:cs typeface="Corbel"/>
              </a:rPr>
              <a:t>животных</a:t>
            </a:r>
            <a:r>
              <a:rPr sz="2400" spc="-5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присущи</a:t>
            </a:r>
            <a:r>
              <a:rPr sz="2400" spc="-2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свои,  характерные </a:t>
            </a:r>
            <a:r>
              <a:rPr sz="2400" dirty="0">
                <a:latin typeface="Corbel"/>
                <a:cs typeface="Corbel"/>
              </a:rPr>
              <a:t>для него </a:t>
            </a:r>
            <a:r>
              <a:rPr sz="2400" spc="-5" dirty="0">
                <a:latin typeface="Corbel"/>
                <a:cs typeface="Corbel"/>
              </a:rPr>
              <a:t>звуки</a:t>
            </a:r>
            <a:r>
              <a:rPr sz="2400" spc="-8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голоса.</a:t>
            </a:r>
            <a:endParaRPr sz="2400">
              <a:latin typeface="Corbel"/>
              <a:cs typeface="Corbel"/>
            </a:endParaRPr>
          </a:p>
          <a:p>
            <a:pPr marL="2459355" marR="5080" indent="624840" algn="r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Причем, </a:t>
            </a:r>
            <a:r>
              <a:rPr sz="2400" spc="-10" dirty="0">
                <a:latin typeface="Corbel"/>
                <a:cs typeface="Corbel"/>
              </a:rPr>
              <a:t>здоровые</a:t>
            </a:r>
            <a:r>
              <a:rPr sz="2400" spc="-3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животные</a:t>
            </a:r>
            <a:r>
              <a:rPr sz="2400" spc="-10" dirty="0">
                <a:latin typeface="Corbel"/>
                <a:cs typeface="Corbel"/>
              </a:rPr>
              <a:t> </a:t>
            </a:r>
            <a:r>
              <a:rPr sz="2400" spc="-15" dirty="0">
                <a:latin typeface="Corbel"/>
                <a:cs typeface="Corbel"/>
              </a:rPr>
              <a:t>обладают </a:t>
            </a:r>
            <a:r>
              <a:rPr sz="240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способностью </a:t>
            </a:r>
            <a:r>
              <a:rPr sz="2400" spc="-10" dirty="0">
                <a:latin typeface="Corbel"/>
                <a:cs typeface="Corbel"/>
              </a:rPr>
              <a:t>формировать</a:t>
            </a:r>
            <a:r>
              <a:rPr sz="2400" spc="-8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свой,</a:t>
            </a:r>
            <a:r>
              <a:rPr sz="2400" spc="-1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типичный </a:t>
            </a:r>
            <a:r>
              <a:rPr sz="240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голосовой </a:t>
            </a:r>
            <a:r>
              <a:rPr sz="2400" spc="-5" dirty="0">
                <a:latin typeface="Corbel"/>
                <a:cs typeface="Corbel"/>
              </a:rPr>
              <a:t>оттенок, </a:t>
            </a:r>
            <a:r>
              <a:rPr sz="2400" dirty="0">
                <a:latin typeface="Corbel"/>
                <a:cs typeface="Corbel"/>
              </a:rPr>
              <a:t>в то время</a:t>
            </a:r>
            <a:r>
              <a:rPr sz="2400" spc="-114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как</a:t>
            </a:r>
            <a:r>
              <a:rPr sz="2400" spc="-20" dirty="0">
                <a:latin typeface="Corbel"/>
                <a:cs typeface="Corbel"/>
              </a:rPr>
              <a:t> </a:t>
            </a:r>
            <a:r>
              <a:rPr sz="2400" spc="-15" dirty="0">
                <a:latin typeface="Corbel"/>
                <a:cs typeface="Corbel"/>
              </a:rPr>
              <a:t>больные </a:t>
            </a:r>
            <a:r>
              <a:rPr sz="2400" spc="-5" dirty="0">
                <a:latin typeface="Corbel"/>
                <a:cs typeface="Corbel"/>
              </a:rPr>
              <a:t> животные обычно утрачивают</a:t>
            </a:r>
            <a:r>
              <a:rPr sz="2400" spc="-35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это</a:t>
            </a:r>
            <a:r>
              <a:rPr sz="2400" spc="-2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свойство,  особенно при </a:t>
            </a:r>
            <a:r>
              <a:rPr sz="2400" spc="-10" dirty="0">
                <a:latin typeface="Corbel"/>
                <a:cs typeface="Corbel"/>
              </a:rPr>
              <a:t>заболевании</a:t>
            </a:r>
            <a:r>
              <a:rPr sz="2400" spc="-6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голосового</a:t>
            </a:r>
            <a:endParaRPr sz="24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orbel"/>
                <a:cs typeface="Corbel"/>
              </a:rPr>
              <a:t>аппарата </a:t>
            </a:r>
            <a:r>
              <a:rPr sz="2400" dirty="0">
                <a:latin typeface="Corbel"/>
                <a:cs typeface="Corbel"/>
              </a:rPr>
              <a:t>и </a:t>
            </a:r>
            <a:r>
              <a:rPr sz="2400" spc="-10" dirty="0">
                <a:latin typeface="Corbel"/>
                <a:cs typeface="Corbel"/>
              </a:rPr>
              <a:t>центральной </a:t>
            </a:r>
            <a:r>
              <a:rPr sz="2400" spc="-5" dirty="0">
                <a:latin typeface="Corbel"/>
                <a:cs typeface="Corbel"/>
              </a:rPr>
              <a:t>нервной</a:t>
            </a:r>
            <a:r>
              <a:rPr sz="240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системы.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7847" y="3377182"/>
            <a:ext cx="2595880" cy="3444240"/>
            <a:chOff x="307847" y="3377182"/>
            <a:chExt cx="2595880" cy="3444240"/>
          </a:xfrm>
        </p:grpSpPr>
        <p:sp>
          <p:nvSpPr>
            <p:cNvPr id="7" name="object 7"/>
            <p:cNvSpPr/>
            <p:nvPr/>
          </p:nvSpPr>
          <p:spPr>
            <a:xfrm>
              <a:off x="307847" y="3377182"/>
              <a:ext cx="2595372" cy="34442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2907" y="3573055"/>
              <a:ext cx="2006600" cy="28555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6303" y="692023"/>
            <a:ext cx="4034790" cy="557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0185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orbel"/>
                <a:cs typeface="Corbel"/>
              </a:rPr>
              <a:t>Звуковые </a:t>
            </a:r>
            <a:r>
              <a:rPr sz="2800" spc="-10" dirty="0">
                <a:latin typeface="Corbel"/>
                <a:cs typeface="Corbel"/>
              </a:rPr>
              <a:t>сигналы  животных представляют  </a:t>
            </a:r>
            <a:r>
              <a:rPr sz="2800" spc="-20" dirty="0">
                <a:latin typeface="Corbel"/>
                <a:cs typeface="Corbel"/>
              </a:rPr>
              <a:t>одиночные </a:t>
            </a:r>
            <a:r>
              <a:rPr sz="2800" spc="-5" dirty="0">
                <a:latin typeface="Corbel"/>
                <a:cs typeface="Corbel"/>
              </a:rPr>
              <a:t>крики,  </a:t>
            </a:r>
            <a:r>
              <a:rPr sz="2800" spc="-15" dirty="0">
                <a:latin typeface="Corbel"/>
                <a:cs typeface="Corbel"/>
              </a:rPr>
              <a:t>которые </a:t>
            </a:r>
            <a:r>
              <a:rPr sz="2800" spc="-25" dirty="0">
                <a:latin typeface="Corbel"/>
                <a:cs typeface="Corbel"/>
              </a:rPr>
              <a:t>однородны </a:t>
            </a:r>
            <a:r>
              <a:rPr sz="2800" spc="-5" dirty="0">
                <a:latin typeface="Corbel"/>
                <a:cs typeface="Corbel"/>
              </a:rPr>
              <a:t>по  </a:t>
            </a:r>
            <a:r>
              <a:rPr sz="2800" spc="-10" dirty="0">
                <a:latin typeface="Corbel"/>
                <a:cs typeface="Corbel"/>
              </a:rPr>
              <a:t>своей </a:t>
            </a:r>
            <a:r>
              <a:rPr sz="2800" spc="-5" dirty="0">
                <a:latin typeface="Corbel"/>
                <a:cs typeface="Corbel"/>
              </a:rPr>
              <a:t>структуре, и</a:t>
            </a:r>
            <a:r>
              <a:rPr sz="2800" dirty="0">
                <a:latin typeface="Corbel"/>
                <a:cs typeface="Corbel"/>
              </a:rPr>
              <a:t> их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Corbel"/>
                <a:cs typeface="Corbel"/>
              </a:rPr>
              <a:t>невозможно</a:t>
            </a:r>
            <a:endParaRPr sz="2800">
              <a:latin typeface="Corbel"/>
              <a:cs typeface="Corbel"/>
            </a:endParaRPr>
          </a:p>
          <a:p>
            <a:pPr marL="12700" marR="546735">
              <a:lnSpc>
                <a:spcPct val="100000"/>
              </a:lnSpc>
            </a:pPr>
            <a:r>
              <a:rPr sz="2800" spc="-10" dirty="0">
                <a:latin typeface="Corbel"/>
                <a:cs typeface="Corbel"/>
              </a:rPr>
              <a:t>проанализировать как  </a:t>
            </a:r>
            <a:r>
              <a:rPr sz="2800" spc="-15" dirty="0">
                <a:latin typeface="Corbel"/>
                <a:cs typeface="Corbel"/>
              </a:rPr>
              <a:t>дискретные</a:t>
            </a:r>
            <a:r>
              <a:rPr sz="2800" spc="-45" dirty="0">
                <a:latin typeface="Corbel"/>
                <a:cs typeface="Corbel"/>
              </a:rPr>
              <a:t> </a:t>
            </a:r>
            <a:r>
              <a:rPr sz="2800" spc="-15" dirty="0">
                <a:latin typeface="Corbel"/>
                <a:cs typeface="Corbel"/>
              </a:rPr>
              <a:t>единицы.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orbel"/>
                <a:cs typeface="Corbel"/>
              </a:rPr>
              <a:t>Животному </a:t>
            </a:r>
            <a:r>
              <a:rPr sz="2800" spc="-15" dirty="0">
                <a:latin typeface="Corbel"/>
                <a:cs typeface="Corbel"/>
              </a:rPr>
              <a:t>доступно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Corbel"/>
                <a:cs typeface="Corbel"/>
              </a:rPr>
              <a:t>повторение </a:t>
            </a:r>
            <a:r>
              <a:rPr sz="2800" spc="-20" dirty="0">
                <a:latin typeface="Corbel"/>
                <a:cs typeface="Corbel"/>
              </a:rPr>
              <a:t>одного </a:t>
            </a:r>
            <a:r>
              <a:rPr sz="2800" spc="-5" dirty="0">
                <a:latin typeface="Corbel"/>
                <a:cs typeface="Corbel"/>
              </a:rPr>
              <a:t>и того  же </a:t>
            </a:r>
            <a:r>
              <a:rPr sz="2800" spc="-10" dirty="0">
                <a:latin typeface="Corbel"/>
                <a:cs typeface="Corbel"/>
              </a:rPr>
              <a:t>сигнала,</a:t>
            </a:r>
            <a:r>
              <a:rPr sz="2800" spc="10" dirty="0">
                <a:latin typeface="Corbel"/>
                <a:cs typeface="Corbel"/>
              </a:rPr>
              <a:t> </a:t>
            </a:r>
            <a:r>
              <a:rPr sz="2800" spc="-5" dirty="0">
                <a:latin typeface="Corbel"/>
                <a:cs typeface="Corbel"/>
              </a:rPr>
              <a:t>изменение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orbel"/>
                <a:cs typeface="Corbel"/>
              </a:rPr>
              <a:t>его </a:t>
            </a:r>
            <a:r>
              <a:rPr sz="2800" spc="-10" dirty="0">
                <a:latin typeface="Corbel"/>
                <a:cs typeface="Corbel"/>
              </a:rPr>
              <a:t>длительности </a:t>
            </a:r>
            <a:r>
              <a:rPr sz="2800" spc="-5" dirty="0">
                <a:latin typeface="Corbel"/>
                <a:cs typeface="Corbel"/>
              </a:rPr>
              <a:t>и</a:t>
            </a:r>
            <a:r>
              <a:rPr sz="2800" dirty="0">
                <a:latin typeface="Corbel"/>
                <a:cs typeface="Corbel"/>
              </a:rPr>
              <a:t> </a:t>
            </a:r>
            <a:r>
              <a:rPr sz="2800" spc="-5" dirty="0">
                <a:latin typeface="Corbel"/>
                <a:cs typeface="Corbel"/>
              </a:rPr>
              <a:t>силы.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64964" y="451102"/>
            <a:ext cx="4389120" cy="6289675"/>
            <a:chOff x="4664964" y="451102"/>
            <a:chExt cx="4389120" cy="6289675"/>
          </a:xfrm>
        </p:grpSpPr>
        <p:sp>
          <p:nvSpPr>
            <p:cNvPr id="8" name="object 8"/>
            <p:cNvSpPr/>
            <p:nvPr/>
          </p:nvSpPr>
          <p:spPr>
            <a:xfrm>
              <a:off x="4664964" y="451102"/>
              <a:ext cx="4389120" cy="6289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60036" y="645769"/>
              <a:ext cx="3801490" cy="57021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2437" y="284175"/>
            <a:ext cx="4559300" cy="624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754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orbel"/>
                <a:cs typeface="Corbel"/>
              </a:rPr>
              <a:t>Звуковые </a:t>
            </a:r>
            <a:r>
              <a:rPr sz="2400" spc="-5" dirty="0">
                <a:latin typeface="Corbel"/>
                <a:cs typeface="Corbel"/>
              </a:rPr>
              <a:t>сигналы </a:t>
            </a:r>
            <a:r>
              <a:rPr sz="2400" spc="-10" dirty="0">
                <a:latin typeface="Corbel"/>
                <a:cs typeface="Corbel"/>
              </a:rPr>
              <a:t>животных  </a:t>
            </a:r>
            <a:r>
              <a:rPr sz="2400" spc="-15" dirty="0">
                <a:latin typeface="Corbel"/>
                <a:cs typeface="Corbel"/>
              </a:rPr>
              <a:t>беспредметны, чаще </a:t>
            </a:r>
            <a:r>
              <a:rPr sz="2400" dirty="0">
                <a:latin typeface="Corbel"/>
                <a:cs typeface="Corbel"/>
              </a:rPr>
              <a:t>всего  </a:t>
            </a:r>
            <a:r>
              <a:rPr sz="2400" spc="-10" dirty="0">
                <a:latin typeface="Corbel"/>
                <a:cs typeface="Corbel"/>
              </a:rPr>
              <a:t>ситуативны. </a:t>
            </a:r>
            <a:r>
              <a:rPr sz="2400" spc="-5" dirty="0">
                <a:latin typeface="Corbel"/>
                <a:cs typeface="Corbel"/>
              </a:rPr>
              <a:t>Крик </a:t>
            </a:r>
            <a:r>
              <a:rPr sz="2400" dirty="0">
                <a:latin typeface="Corbel"/>
                <a:cs typeface="Corbel"/>
              </a:rPr>
              <a:t>тревоги  </a:t>
            </a:r>
            <a:r>
              <a:rPr sz="2400" spc="-15" dirty="0">
                <a:latin typeface="Corbel"/>
                <a:cs typeface="Corbel"/>
              </a:rPr>
              <a:t>оповещает </a:t>
            </a:r>
            <a:r>
              <a:rPr sz="2400" spc="-5" dirty="0">
                <a:latin typeface="Corbel"/>
                <a:cs typeface="Corbel"/>
              </a:rPr>
              <a:t>других </a:t>
            </a:r>
            <a:r>
              <a:rPr sz="2400" spc="-15" dirty="0">
                <a:latin typeface="Corbel"/>
                <a:cs typeface="Corbel"/>
              </a:rPr>
              <a:t>сородичей  </a:t>
            </a:r>
            <a:r>
              <a:rPr sz="2400" spc="-20" dirty="0">
                <a:latin typeface="Corbel"/>
                <a:cs typeface="Corbel"/>
              </a:rPr>
              <a:t>только </a:t>
            </a:r>
            <a:r>
              <a:rPr sz="2400" dirty="0">
                <a:latin typeface="Corbel"/>
                <a:cs typeface="Corbel"/>
              </a:rPr>
              <a:t>о ней </a:t>
            </a:r>
            <a:r>
              <a:rPr sz="2400" spc="-5" dirty="0">
                <a:latin typeface="Corbel"/>
                <a:cs typeface="Corbel"/>
              </a:rPr>
              <a:t>самой, </a:t>
            </a:r>
            <a:r>
              <a:rPr sz="2400" dirty="0">
                <a:latin typeface="Corbel"/>
                <a:cs typeface="Corbel"/>
              </a:rPr>
              <a:t>но</a:t>
            </a:r>
            <a:r>
              <a:rPr sz="2400" spc="-80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не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orbel"/>
                <a:cs typeface="Corbel"/>
              </a:rPr>
              <a:t>раскрывает </a:t>
            </a:r>
            <a:r>
              <a:rPr sz="2400" dirty="0">
                <a:latin typeface="Corbel"/>
                <a:cs typeface="Corbel"/>
              </a:rPr>
              <a:t>ее </a:t>
            </a:r>
            <a:r>
              <a:rPr sz="2400" spc="-5" dirty="0">
                <a:latin typeface="Corbel"/>
                <a:cs typeface="Corbel"/>
              </a:rPr>
              <a:t>сути </a:t>
            </a:r>
            <a:r>
              <a:rPr sz="2400" dirty="0">
                <a:latin typeface="Corbel"/>
                <a:cs typeface="Corbel"/>
              </a:rPr>
              <a:t>и</a:t>
            </a:r>
            <a:r>
              <a:rPr sz="2400" spc="-4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причины.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Число </a:t>
            </a:r>
            <a:r>
              <a:rPr sz="2400" spc="-10" dirty="0">
                <a:latin typeface="Corbel"/>
                <a:cs typeface="Corbel"/>
              </a:rPr>
              <a:t>звуковых</a:t>
            </a:r>
            <a:r>
              <a:rPr sz="2400" spc="-5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реакций,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400" spc="-15" dirty="0">
                <a:latin typeface="Corbel"/>
                <a:cs typeface="Corbel"/>
              </a:rPr>
              <a:t>выполняющих</a:t>
            </a:r>
            <a:r>
              <a:rPr sz="2400" spc="-5" dirty="0">
                <a:latin typeface="Corbel"/>
                <a:cs typeface="Corbel"/>
              </a:rPr>
              <a:t> </a:t>
            </a:r>
            <a:r>
              <a:rPr sz="2400" spc="-15" dirty="0">
                <a:latin typeface="Corbel"/>
                <a:cs typeface="Corbel"/>
              </a:rPr>
              <a:t>роль</a:t>
            </a:r>
            <a:endParaRPr sz="2400">
              <a:latin typeface="Corbel"/>
              <a:cs typeface="Corbel"/>
            </a:endParaRPr>
          </a:p>
          <a:p>
            <a:pPr marL="12700" marR="368300">
              <a:lnSpc>
                <a:spcPct val="100000"/>
              </a:lnSpc>
            </a:pPr>
            <a:r>
              <a:rPr sz="2400" spc="-15" dirty="0">
                <a:latin typeface="Corbel"/>
                <a:cs typeface="Corbel"/>
              </a:rPr>
              <a:t>коммуникационных </a:t>
            </a:r>
            <a:r>
              <a:rPr sz="2400" spc="-5" dirty="0">
                <a:latin typeface="Corbel"/>
                <a:cs typeface="Corbel"/>
              </a:rPr>
              <a:t>сигналов, </a:t>
            </a:r>
            <a:r>
              <a:rPr sz="2400" dirty="0">
                <a:latin typeface="Corbel"/>
                <a:cs typeface="Corbel"/>
              </a:rPr>
              <a:t>у  </a:t>
            </a:r>
            <a:r>
              <a:rPr sz="2400" spc="-5" dirty="0">
                <a:latin typeface="Corbel"/>
                <a:cs typeface="Corbel"/>
              </a:rPr>
              <a:t>разных </a:t>
            </a:r>
            <a:r>
              <a:rPr sz="2400" spc="-10" dirty="0">
                <a:latin typeface="Corbel"/>
                <a:cs typeface="Corbel"/>
              </a:rPr>
              <a:t>представителей </a:t>
            </a:r>
            <a:r>
              <a:rPr sz="2400" spc="-5" dirty="0">
                <a:latin typeface="Corbel"/>
                <a:cs typeface="Corbel"/>
              </a:rPr>
              <a:t>фауны  </a:t>
            </a:r>
            <a:r>
              <a:rPr sz="2400" spc="-10" dirty="0">
                <a:latin typeface="Corbel"/>
                <a:cs typeface="Corbel"/>
              </a:rPr>
              <a:t>незначительно, максимально</a:t>
            </a:r>
            <a:endParaRPr sz="2400">
              <a:latin typeface="Corbel"/>
              <a:cs typeface="Corbel"/>
            </a:endParaRPr>
          </a:p>
          <a:p>
            <a:pPr marL="12700" marR="10096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orbel"/>
                <a:cs typeface="Corbel"/>
              </a:rPr>
              <a:t>представлен </a:t>
            </a:r>
            <a:r>
              <a:rPr sz="2400" dirty="0">
                <a:latin typeface="Corbel"/>
                <a:cs typeface="Corbel"/>
              </a:rPr>
              <a:t>у </a:t>
            </a:r>
            <a:r>
              <a:rPr sz="2400" spc="-10" dirty="0">
                <a:latin typeface="Corbel"/>
                <a:cs typeface="Corbel"/>
              </a:rPr>
              <a:t>человекообразных  обезьян </a:t>
            </a:r>
            <a:r>
              <a:rPr sz="2400" b="1" spc="-20" dirty="0">
                <a:latin typeface="Corbel"/>
                <a:cs typeface="Corbel"/>
              </a:rPr>
              <a:t>13-20 </a:t>
            </a:r>
            <a:r>
              <a:rPr sz="2400" spc="-10" dirty="0">
                <a:latin typeface="Corbel"/>
                <a:cs typeface="Corbel"/>
              </a:rPr>
              <a:t>единицами,</a:t>
            </a:r>
            <a:r>
              <a:rPr sz="2400" spc="-3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при</a:t>
            </a:r>
            <a:endParaRPr sz="24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Corbel"/>
                <a:cs typeface="Corbel"/>
              </a:rPr>
              <a:t>этом </a:t>
            </a:r>
            <a:r>
              <a:rPr sz="2400" spc="-5" dirty="0">
                <a:latin typeface="Corbel"/>
                <a:cs typeface="Corbel"/>
              </a:rPr>
              <a:t>он </a:t>
            </a:r>
            <a:r>
              <a:rPr sz="2400" spc="-15" dirty="0">
                <a:latin typeface="Corbel"/>
                <a:cs typeface="Corbel"/>
              </a:rPr>
              <a:t>остается </a:t>
            </a:r>
            <a:r>
              <a:rPr sz="2400" spc="-5" dirty="0">
                <a:latin typeface="Corbel"/>
                <a:cs typeface="Corbel"/>
              </a:rPr>
              <a:t>стабильным </a:t>
            </a:r>
            <a:r>
              <a:rPr sz="2400" dirty="0">
                <a:latin typeface="Corbel"/>
                <a:cs typeface="Corbel"/>
              </a:rPr>
              <a:t>и </a:t>
            </a:r>
            <a:r>
              <a:rPr sz="2400" spc="-5" dirty="0">
                <a:latin typeface="Corbel"/>
                <a:cs typeface="Corbel"/>
              </a:rPr>
              <a:t>не  </a:t>
            </a:r>
            <a:r>
              <a:rPr sz="2400" spc="-20" dirty="0">
                <a:latin typeface="Corbel"/>
                <a:cs typeface="Corbel"/>
              </a:rPr>
              <a:t>пополняется </a:t>
            </a:r>
            <a:r>
              <a:rPr sz="2400" dirty="0">
                <a:latin typeface="Corbel"/>
                <a:cs typeface="Corbel"/>
              </a:rPr>
              <a:t>на </a:t>
            </a:r>
            <a:r>
              <a:rPr sz="2400" spc="-5" dirty="0">
                <a:latin typeface="Corbel"/>
                <a:cs typeface="Corbel"/>
              </a:rPr>
              <a:t>протяжении </a:t>
            </a:r>
            <a:r>
              <a:rPr sz="2400" dirty="0">
                <a:latin typeface="Corbel"/>
                <a:cs typeface="Corbel"/>
              </a:rPr>
              <a:t>всей  </a:t>
            </a:r>
            <a:r>
              <a:rPr sz="2400" spc="-5" dirty="0">
                <a:latin typeface="Corbel"/>
                <a:cs typeface="Corbel"/>
              </a:rPr>
              <a:t>жизни</a:t>
            </a:r>
            <a:r>
              <a:rPr sz="2400" spc="-1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особи.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92090" y="620737"/>
            <a:ext cx="3456432" cy="5567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93698" y="421005"/>
            <a:ext cx="698055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latin typeface="Corbel"/>
                <a:cs typeface="Corbel"/>
              </a:rPr>
              <a:t>Трубные возгласы </a:t>
            </a:r>
            <a:r>
              <a:rPr sz="2000" spc="-5" dirty="0">
                <a:latin typeface="Corbel"/>
                <a:cs typeface="Corbel"/>
              </a:rPr>
              <a:t>слонов </a:t>
            </a:r>
            <a:r>
              <a:rPr sz="2000" dirty="0">
                <a:latin typeface="Corbel"/>
                <a:cs typeface="Corbel"/>
              </a:rPr>
              <a:t>— </a:t>
            </a:r>
            <a:r>
              <a:rPr sz="2000" spc="-20" dirty="0">
                <a:latin typeface="Corbel"/>
                <a:cs typeface="Corbel"/>
              </a:rPr>
              <a:t>одни </a:t>
            </a:r>
            <a:r>
              <a:rPr sz="2000" spc="-5" dirty="0">
                <a:latin typeface="Corbel"/>
                <a:cs typeface="Corbel"/>
              </a:rPr>
              <a:t>из самых громких </a:t>
            </a:r>
            <a:r>
              <a:rPr sz="2000" spc="-10" dirty="0">
                <a:latin typeface="Corbel"/>
                <a:cs typeface="Corbel"/>
              </a:rPr>
              <a:t>звуков </a:t>
            </a:r>
            <a:r>
              <a:rPr sz="2000" dirty="0">
                <a:latin typeface="Corbel"/>
                <a:cs typeface="Corbel"/>
              </a:rPr>
              <a:t>в  </a:t>
            </a:r>
            <a:r>
              <a:rPr sz="2000" spc="-5" dirty="0">
                <a:latin typeface="Corbel"/>
                <a:cs typeface="Corbel"/>
              </a:rPr>
              <a:t>живой </a:t>
            </a:r>
            <a:r>
              <a:rPr sz="2000" spc="-10" dirty="0">
                <a:latin typeface="Corbel"/>
                <a:cs typeface="Corbel"/>
              </a:rPr>
              <a:t>природе. </a:t>
            </a:r>
            <a:r>
              <a:rPr sz="2000" spc="-5" dirty="0">
                <a:latin typeface="Corbel"/>
                <a:cs typeface="Corbel"/>
              </a:rPr>
              <a:t>Но </a:t>
            </a:r>
            <a:r>
              <a:rPr sz="2000" spc="-10" dirty="0">
                <a:latin typeface="Corbel"/>
                <a:cs typeface="Corbel"/>
              </a:rPr>
              <a:t>человек </a:t>
            </a:r>
            <a:r>
              <a:rPr sz="2000" spc="-5" dirty="0">
                <a:latin typeface="Corbel"/>
                <a:cs typeface="Corbel"/>
              </a:rPr>
              <a:t>слышит </a:t>
            </a:r>
            <a:r>
              <a:rPr sz="2000" spc="-10" dirty="0">
                <a:latin typeface="Corbel"/>
                <a:cs typeface="Corbel"/>
              </a:rPr>
              <a:t>далеко </a:t>
            </a:r>
            <a:r>
              <a:rPr sz="2000" dirty="0">
                <a:latin typeface="Corbel"/>
                <a:cs typeface="Corbel"/>
              </a:rPr>
              <a:t>не </a:t>
            </a:r>
            <a:r>
              <a:rPr sz="2000" spc="-5" dirty="0">
                <a:latin typeface="Corbel"/>
                <a:cs typeface="Corbel"/>
              </a:rPr>
              <a:t>всё, </a:t>
            </a:r>
            <a:r>
              <a:rPr sz="2000" dirty="0">
                <a:latin typeface="Corbel"/>
                <a:cs typeface="Corbel"/>
              </a:rPr>
              <a:t>что </a:t>
            </a:r>
            <a:r>
              <a:rPr sz="2000" spc="-5" dirty="0">
                <a:latin typeface="Corbel"/>
                <a:cs typeface="Corbel"/>
              </a:rPr>
              <a:t>звучит </a:t>
            </a:r>
            <a:r>
              <a:rPr sz="2000" dirty="0">
                <a:latin typeface="Corbel"/>
                <a:cs typeface="Corbel"/>
              </a:rPr>
              <a:t>в  </a:t>
            </a:r>
            <a:r>
              <a:rPr sz="2000" spc="-5" dirty="0">
                <a:latin typeface="Corbel"/>
                <a:cs typeface="Corbel"/>
              </a:rPr>
              <a:t>слоновьем «пении». Слоны </a:t>
            </a:r>
            <a:r>
              <a:rPr sz="2000" dirty="0">
                <a:latin typeface="Corbel"/>
                <a:cs typeface="Corbel"/>
              </a:rPr>
              <a:t>могут </a:t>
            </a:r>
            <a:r>
              <a:rPr sz="2000" spc="-10" dirty="0">
                <a:latin typeface="Corbel"/>
                <a:cs typeface="Corbel"/>
              </a:rPr>
              <a:t>издавать низкочастотные  </a:t>
            </a:r>
            <a:r>
              <a:rPr sz="2000" spc="-5" dirty="0">
                <a:latin typeface="Corbel"/>
                <a:cs typeface="Corbel"/>
              </a:rPr>
              <a:t>звуки </a:t>
            </a:r>
            <a:r>
              <a:rPr sz="2000" dirty="0">
                <a:latin typeface="Corbel"/>
                <a:cs typeface="Corbel"/>
              </a:rPr>
              <a:t>в </a:t>
            </a:r>
            <a:r>
              <a:rPr sz="2000" spc="-10" dirty="0">
                <a:latin typeface="Corbel"/>
                <a:cs typeface="Corbel"/>
              </a:rPr>
              <a:t>диапазоне </a:t>
            </a:r>
            <a:r>
              <a:rPr sz="2000" spc="-5" dirty="0">
                <a:latin typeface="Corbel"/>
                <a:cs typeface="Corbel"/>
              </a:rPr>
              <a:t>от </a:t>
            </a:r>
            <a:r>
              <a:rPr sz="2000" dirty="0">
                <a:latin typeface="Corbel"/>
                <a:cs typeface="Corbel"/>
              </a:rPr>
              <a:t>1 </a:t>
            </a:r>
            <a:r>
              <a:rPr sz="2000" spc="-20" dirty="0">
                <a:latin typeface="Corbel"/>
                <a:cs typeface="Corbel"/>
              </a:rPr>
              <a:t>до </a:t>
            </a:r>
            <a:r>
              <a:rPr sz="2000" spc="-25" dirty="0">
                <a:latin typeface="Corbel"/>
                <a:cs typeface="Corbel"/>
              </a:rPr>
              <a:t>20 </a:t>
            </a:r>
            <a:r>
              <a:rPr sz="2000" spc="-75" dirty="0">
                <a:latin typeface="Corbel"/>
                <a:cs typeface="Corbel"/>
              </a:rPr>
              <a:t>Гц. </a:t>
            </a:r>
            <a:r>
              <a:rPr sz="2000" spc="-5" dirty="0">
                <a:latin typeface="Corbel"/>
                <a:cs typeface="Corbel"/>
              </a:rPr>
              <a:t>Этот</a:t>
            </a:r>
            <a:r>
              <a:rPr sz="2000" spc="6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инфразвук</a:t>
            </a:r>
            <a:endParaRPr sz="2000">
              <a:latin typeface="Corbel"/>
              <a:cs typeface="Corbel"/>
            </a:endParaRPr>
          </a:p>
          <a:p>
            <a:pPr marL="12700" marR="483234">
              <a:lnSpc>
                <a:spcPct val="100000"/>
              </a:lnSpc>
            </a:pPr>
            <a:r>
              <a:rPr sz="2000" spc="-10" dirty="0">
                <a:latin typeface="Corbel"/>
                <a:cs typeface="Corbel"/>
              </a:rPr>
              <a:t>распространяется </a:t>
            </a:r>
            <a:r>
              <a:rPr sz="2000" dirty="0">
                <a:latin typeface="Corbel"/>
                <a:cs typeface="Corbel"/>
              </a:rPr>
              <a:t>на </a:t>
            </a:r>
            <a:r>
              <a:rPr sz="2000" spc="-5" dirty="0">
                <a:latin typeface="Corbel"/>
                <a:cs typeface="Corbel"/>
              </a:rPr>
              <a:t>10 </a:t>
            </a:r>
            <a:r>
              <a:rPr sz="2000" spc="-10" dirty="0">
                <a:latin typeface="Corbel"/>
                <a:cs typeface="Corbel"/>
              </a:rPr>
              <a:t>километров. </a:t>
            </a:r>
            <a:r>
              <a:rPr sz="2000" spc="-5" dirty="0">
                <a:latin typeface="Corbel"/>
                <a:cs typeface="Corbel"/>
              </a:rPr>
              <a:t>Социальное </a:t>
            </a:r>
            <a:r>
              <a:rPr sz="2000" dirty="0">
                <a:latin typeface="Corbel"/>
                <a:cs typeface="Corbel"/>
              </a:rPr>
              <a:t>значение  этого </a:t>
            </a:r>
            <a:r>
              <a:rPr sz="2000" spc="-5" dirty="0">
                <a:latin typeface="Corbel"/>
                <a:cs typeface="Corbel"/>
              </a:rPr>
              <a:t>низкочастотного канала </a:t>
            </a:r>
            <a:r>
              <a:rPr sz="2000" spc="-10" dirty="0">
                <a:latin typeface="Corbel"/>
                <a:cs typeface="Corbel"/>
              </a:rPr>
              <a:t>связи</a:t>
            </a:r>
            <a:r>
              <a:rPr sz="2000" spc="-80" dirty="0">
                <a:latin typeface="Corbel"/>
                <a:cs typeface="Corbel"/>
              </a:rPr>
              <a:t> </a:t>
            </a:r>
            <a:r>
              <a:rPr sz="2000" spc="-15" dirty="0">
                <a:latin typeface="Corbel"/>
                <a:cs typeface="Corbel"/>
              </a:rPr>
              <a:t>велико</a:t>
            </a:r>
            <a:r>
              <a:rPr sz="1800" spc="-15" dirty="0"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7390" y="2385060"/>
            <a:ext cx="8174355" cy="4068445"/>
            <a:chOff x="657390" y="2385060"/>
            <a:chExt cx="8174355" cy="4068445"/>
          </a:xfrm>
        </p:grpSpPr>
        <p:sp>
          <p:nvSpPr>
            <p:cNvPr id="15" name="object 15"/>
            <p:cNvSpPr/>
            <p:nvPr/>
          </p:nvSpPr>
          <p:spPr>
            <a:xfrm>
              <a:off x="657390" y="5372100"/>
              <a:ext cx="457314" cy="609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7" y="2839212"/>
              <a:ext cx="3320796" cy="33192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09971" y="2385060"/>
              <a:ext cx="3721608" cy="37734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12080" y="5445226"/>
              <a:ext cx="457314" cy="10081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649" y="1193307"/>
            <a:ext cx="5985510" cy="398970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500" dirty="0">
                <a:latin typeface="Arial"/>
                <a:cs typeface="Arial"/>
              </a:rPr>
              <a:t>Птицы порой </a:t>
            </a:r>
            <a:r>
              <a:rPr sz="1500" spc="-15" dirty="0">
                <a:latin typeface="Arial"/>
                <a:cs typeface="Arial"/>
              </a:rPr>
              <a:t>незаметны </a:t>
            </a:r>
            <a:r>
              <a:rPr sz="1500" spc="-40" dirty="0">
                <a:latin typeface="Arial"/>
                <a:cs typeface="Arial"/>
              </a:rPr>
              <a:t>глазу, </a:t>
            </a:r>
            <a:r>
              <a:rPr sz="1500" spc="-5" dirty="0">
                <a:latin typeface="Arial"/>
                <a:cs typeface="Arial"/>
              </a:rPr>
              <a:t>но </a:t>
            </a:r>
            <a:r>
              <a:rPr sz="1500" dirty="0">
                <a:latin typeface="Arial"/>
                <a:cs typeface="Arial"/>
              </a:rPr>
              <a:t>мы можем их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слышать.</a:t>
            </a:r>
            <a:endParaRPr sz="1500">
              <a:latin typeface="Arial"/>
              <a:cs typeface="Arial"/>
            </a:endParaRPr>
          </a:p>
          <a:p>
            <a:pPr marL="12700" marR="116839">
              <a:lnSpc>
                <a:spcPct val="100000"/>
              </a:lnSpc>
              <a:spcBef>
                <a:spcPts val="600"/>
              </a:spcBef>
            </a:pPr>
            <a:r>
              <a:rPr sz="1500" dirty="0">
                <a:latin typeface="Arial"/>
                <a:cs typeface="Arial"/>
              </a:rPr>
              <a:t>Птичьи </a:t>
            </a:r>
            <a:r>
              <a:rPr sz="1500" spc="-5" dirty="0">
                <a:latin typeface="Arial"/>
                <a:cs typeface="Arial"/>
              </a:rPr>
              <a:t>песни разные: </a:t>
            </a:r>
            <a:r>
              <a:rPr sz="1500" dirty="0">
                <a:latin typeface="Arial"/>
                <a:cs typeface="Arial"/>
              </a:rPr>
              <a:t>простые (на </a:t>
            </a:r>
            <a:r>
              <a:rPr sz="1500" spc="-10" dirty="0">
                <a:latin typeface="Arial"/>
                <a:cs typeface="Arial"/>
              </a:rPr>
              <a:t>одной </a:t>
            </a:r>
            <a:r>
              <a:rPr sz="1500" spc="-15" dirty="0">
                <a:latin typeface="Arial"/>
                <a:cs typeface="Arial"/>
              </a:rPr>
              <a:t>ноте) </a:t>
            </a:r>
            <a:r>
              <a:rPr sz="1500" dirty="0">
                <a:latin typeface="Arial"/>
                <a:cs typeface="Arial"/>
              </a:rPr>
              <a:t>и сложные</a:t>
            </a:r>
            <a:r>
              <a:rPr sz="1500" spc="-14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(целые  мелодии), </a:t>
            </a:r>
            <a:r>
              <a:rPr sz="1500" spc="-5" dirty="0">
                <a:latin typeface="Arial"/>
                <a:cs typeface="Arial"/>
              </a:rPr>
              <a:t>короткие </a:t>
            </a:r>
            <a:r>
              <a:rPr sz="1500" dirty="0">
                <a:latin typeface="Arial"/>
                <a:cs typeface="Arial"/>
              </a:rPr>
              <a:t>и </a:t>
            </a:r>
            <a:r>
              <a:rPr sz="1500" spc="-5" dirty="0">
                <a:latin typeface="Arial"/>
                <a:cs typeface="Arial"/>
              </a:rPr>
              <a:t>длинные, </a:t>
            </a:r>
            <a:r>
              <a:rPr sz="1500" spc="-10" dirty="0">
                <a:latin typeface="Arial"/>
                <a:cs typeface="Arial"/>
              </a:rPr>
              <a:t>похожие </a:t>
            </a:r>
            <a:r>
              <a:rPr sz="1500" spc="-5" dirty="0">
                <a:latin typeface="Arial"/>
                <a:cs typeface="Arial"/>
              </a:rPr>
              <a:t>на </a:t>
            </a:r>
            <a:r>
              <a:rPr sz="1500" spc="-20" dirty="0">
                <a:latin typeface="Arial"/>
                <a:cs typeface="Arial"/>
              </a:rPr>
              <a:t>отдельные </a:t>
            </a:r>
            <a:r>
              <a:rPr sz="1500" spc="-5" dirty="0">
                <a:latin typeface="Arial"/>
                <a:cs typeface="Arial"/>
              </a:rPr>
              <a:t>сигналы </a:t>
            </a:r>
            <a:r>
              <a:rPr sz="1500" dirty="0">
                <a:latin typeface="Arial"/>
                <a:cs typeface="Arial"/>
              </a:rPr>
              <a:t>и  </a:t>
            </a:r>
            <a:r>
              <a:rPr sz="1500" spc="-10" dirty="0">
                <a:latin typeface="Arial"/>
                <a:cs typeface="Arial"/>
              </a:rPr>
              <a:t>мелодичные.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spc="-5" dirty="0">
                <a:latin typeface="Arial"/>
                <a:cs typeface="Arial"/>
              </a:rPr>
              <a:t>Песнями </a:t>
            </a:r>
            <a:r>
              <a:rPr sz="1500" dirty="0">
                <a:latin typeface="Arial"/>
                <a:cs typeface="Arial"/>
              </a:rPr>
              <a:t>или </a:t>
            </a:r>
            <a:r>
              <a:rPr sz="1500" spc="-20" dirty="0">
                <a:latin typeface="Arial"/>
                <a:cs typeface="Arial"/>
              </a:rPr>
              <a:t>отдельными </a:t>
            </a:r>
            <a:r>
              <a:rPr sz="1500" spc="-5" dirty="0">
                <a:latin typeface="Arial"/>
                <a:cs typeface="Arial"/>
              </a:rPr>
              <a:t>звуками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птицы:</a:t>
            </a:r>
            <a:endParaRPr sz="1500">
              <a:latin typeface="Arial"/>
              <a:cs typeface="Arial"/>
            </a:endParaRPr>
          </a:p>
          <a:p>
            <a:pPr marL="131445" indent="-119380">
              <a:lnSpc>
                <a:spcPct val="100000"/>
              </a:lnSpc>
              <a:spcBef>
                <a:spcPts val="605"/>
              </a:spcBef>
              <a:buChar char="•"/>
              <a:tabLst>
                <a:tab pos="132080" algn="l"/>
              </a:tabLst>
            </a:pPr>
            <a:r>
              <a:rPr sz="1500" spc="-10" dirty="0">
                <a:latin typeface="Arial"/>
                <a:cs typeface="Arial"/>
              </a:rPr>
              <a:t>общаются друг </a:t>
            </a:r>
            <a:r>
              <a:rPr sz="1500" dirty="0">
                <a:latin typeface="Arial"/>
                <a:cs typeface="Arial"/>
              </a:rPr>
              <a:t>с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другом,</a:t>
            </a:r>
            <a:endParaRPr sz="1500">
              <a:latin typeface="Arial"/>
              <a:cs typeface="Arial"/>
            </a:endParaRPr>
          </a:p>
          <a:p>
            <a:pPr marL="131445" indent="-119380">
              <a:lnSpc>
                <a:spcPct val="100000"/>
              </a:lnSpc>
              <a:spcBef>
                <a:spcPts val="600"/>
              </a:spcBef>
              <a:buChar char="•"/>
              <a:tabLst>
                <a:tab pos="132080" algn="l"/>
              </a:tabLst>
            </a:pPr>
            <a:r>
              <a:rPr sz="1500" spc="-15" dirty="0">
                <a:latin typeface="Arial"/>
                <a:cs typeface="Arial"/>
              </a:rPr>
              <a:t>заявляют </a:t>
            </a:r>
            <a:r>
              <a:rPr sz="1500" dirty="0">
                <a:latin typeface="Arial"/>
                <a:cs typeface="Arial"/>
              </a:rPr>
              <a:t>о </a:t>
            </a:r>
            <a:r>
              <a:rPr sz="1500" spc="-5" dirty="0">
                <a:latin typeface="Arial"/>
                <a:cs typeface="Arial"/>
              </a:rPr>
              <a:t>правах на данную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территорию,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Char char="•"/>
              <a:tabLst>
                <a:tab pos="132080" algn="l"/>
              </a:tabLst>
            </a:pPr>
            <a:r>
              <a:rPr sz="1500" spc="-10" dirty="0">
                <a:latin typeface="Arial"/>
                <a:cs typeface="Arial"/>
              </a:rPr>
              <a:t>предупреждают друг </a:t>
            </a:r>
            <a:r>
              <a:rPr sz="1500" spc="-15" dirty="0">
                <a:latin typeface="Arial"/>
                <a:cs typeface="Arial"/>
              </a:rPr>
              <a:t>друга </a:t>
            </a:r>
            <a:r>
              <a:rPr sz="1500" dirty="0">
                <a:latin typeface="Arial"/>
                <a:cs typeface="Arial"/>
              </a:rPr>
              <a:t>об опасности </a:t>
            </a:r>
            <a:r>
              <a:rPr sz="1500" spc="-5" dirty="0">
                <a:latin typeface="Arial"/>
                <a:cs typeface="Arial"/>
              </a:rPr>
              <a:t>(высокочастотные </a:t>
            </a:r>
            <a:r>
              <a:rPr sz="1500" spc="-15" dirty="0">
                <a:latin typeface="Arial"/>
                <a:cs typeface="Arial"/>
              </a:rPr>
              <a:t>звуки,  </a:t>
            </a:r>
            <a:r>
              <a:rPr sz="1500" spc="-10" dirty="0">
                <a:latin typeface="Arial"/>
                <a:cs typeface="Arial"/>
              </a:rPr>
              <a:t>издаваемые </a:t>
            </a:r>
            <a:r>
              <a:rPr sz="1500" spc="-5" dirty="0">
                <a:latin typeface="Arial"/>
                <a:cs typeface="Arial"/>
              </a:rPr>
              <a:t>пернатыми </a:t>
            </a:r>
            <a:r>
              <a:rPr sz="1500" dirty="0">
                <a:latin typeface="Arial"/>
                <a:cs typeface="Arial"/>
              </a:rPr>
              <a:t>в момент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опасности,</a:t>
            </a:r>
            <a:endParaRPr sz="1500">
              <a:latin typeface="Arial"/>
              <a:cs typeface="Arial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r>
              <a:rPr sz="1500" spc="-5" dirty="0">
                <a:latin typeface="Arial"/>
                <a:cs typeface="Arial"/>
              </a:rPr>
              <a:t>не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воспринимаются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dirty="0">
                <a:latin typeface="Arial"/>
                <a:cs typeface="Arial"/>
              </a:rPr>
              <a:t>хищниками,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Arial"/>
                <a:cs typeface="Arial"/>
              </a:rPr>
              <a:t>но </a:t>
            </a:r>
            <a:r>
              <a:rPr sz="1500" dirty="0">
                <a:latin typeface="Arial"/>
                <a:cs typeface="Arial"/>
              </a:rPr>
              <a:t>птицы, </a:t>
            </a:r>
            <a:r>
              <a:rPr sz="1500" spc="-10" dirty="0">
                <a:latin typeface="Arial"/>
                <a:cs typeface="Arial"/>
              </a:rPr>
              <a:t>находящиеся </a:t>
            </a:r>
            <a:r>
              <a:rPr sz="1500" spc="-5" dirty="0">
                <a:latin typeface="Arial"/>
                <a:cs typeface="Arial"/>
              </a:rPr>
              <a:t>рядом, </a:t>
            </a:r>
            <a:r>
              <a:rPr sz="1500" dirty="0">
                <a:latin typeface="Arial"/>
                <a:cs typeface="Arial"/>
              </a:rPr>
              <a:t>сигнал </a:t>
            </a:r>
            <a:r>
              <a:rPr sz="1500" spc="-20" dirty="0">
                <a:latin typeface="Arial"/>
                <a:cs typeface="Arial"/>
              </a:rPr>
              <a:t>принимают,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передавая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spc="-15" dirty="0">
                <a:latin typeface="Arial"/>
                <a:cs typeface="Arial"/>
              </a:rPr>
              <a:t>его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дальше),</a:t>
            </a:r>
            <a:endParaRPr sz="1500">
              <a:latin typeface="Arial"/>
              <a:cs typeface="Arial"/>
            </a:endParaRPr>
          </a:p>
          <a:p>
            <a:pPr marL="131445" indent="-119380">
              <a:lnSpc>
                <a:spcPct val="100000"/>
              </a:lnSpc>
              <a:spcBef>
                <a:spcPts val="605"/>
              </a:spcBef>
              <a:buChar char="•"/>
              <a:tabLst>
                <a:tab pos="132080" algn="l"/>
              </a:tabLst>
            </a:pPr>
            <a:r>
              <a:rPr sz="1500" dirty="0">
                <a:latin typeface="Arial"/>
                <a:cs typeface="Arial"/>
              </a:rPr>
              <a:t>самцы </a:t>
            </a:r>
            <a:r>
              <a:rPr sz="1500" spc="-5" dirty="0">
                <a:latin typeface="Arial"/>
                <a:cs typeface="Arial"/>
              </a:rPr>
              <a:t>привлекают </a:t>
            </a:r>
            <a:r>
              <a:rPr sz="1500" dirty="0">
                <a:latin typeface="Arial"/>
                <a:cs typeface="Arial"/>
              </a:rPr>
              <a:t>самок в </a:t>
            </a:r>
            <a:r>
              <a:rPr sz="1500" spc="-5" dirty="0">
                <a:latin typeface="Arial"/>
                <a:cs typeface="Arial"/>
              </a:rPr>
              <a:t>брачный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период.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48528" y="136652"/>
            <a:ext cx="3395979" cy="6218555"/>
            <a:chOff x="5748528" y="136652"/>
            <a:chExt cx="3395979" cy="6218555"/>
          </a:xfrm>
        </p:grpSpPr>
        <p:sp>
          <p:nvSpPr>
            <p:cNvPr id="4" name="object 4"/>
            <p:cNvSpPr/>
            <p:nvPr/>
          </p:nvSpPr>
          <p:spPr>
            <a:xfrm>
              <a:off x="5748528" y="3525011"/>
              <a:ext cx="3395472" cy="28300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40171" y="3717074"/>
              <a:ext cx="3021203" cy="24465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18732" y="136652"/>
              <a:ext cx="2404618" cy="320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4306" y="310387"/>
            <a:ext cx="14757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solidFill>
                  <a:srgbClr val="000000"/>
                </a:solidFill>
                <a:latin typeface="Corbel"/>
                <a:cs typeface="Corbel"/>
              </a:rPr>
              <a:t>Пти</a:t>
            </a:r>
            <a:r>
              <a:rPr sz="4000" b="0" spc="-65" dirty="0">
                <a:solidFill>
                  <a:srgbClr val="000000"/>
                </a:solidFill>
                <a:latin typeface="Corbel"/>
                <a:cs typeface="Corbel"/>
              </a:rPr>
              <a:t>ц</a:t>
            </a:r>
            <a:r>
              <a:rPr sz="4000" b="0" spc="-5" dirty="0">
                <a:solidFill>
                  <a:srgbClr val="000000"/>
                </a:solidFill>
                <a:latin typeface="Corbel"/>
                <a:cs typeface="Corbel"/>
              </a:rPr>
              <a:t>ы</a:t>
            </a:r>
            <a:endParaRPr sz="4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66775" y="504190"/>
            <a:ext cx="3947160" cy="5878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indent="-283845">
              <a:lnSpc>
                <a:spcPts val="2375"/>
              </a:lnSpc>
              <a:spcBef>
                <a:spcPts val="95"/>
              </a:spcBef>
              <a:buClr>
                <a:srgbClr val="3891A7"/>
              </a:buClr>
              <a:buSzPct val="79545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200" spc="-5" dirty="0">
                <a:latin typeface="Corbel"/>
                <a:cs typeface="Corbel"/>
              </a:rPr>
              <a:t>Своим пением</a:t>
            </a:r>
            <a:r>
              <a:rPr sz="2200" spc="10" dirty="0">
                <a:latin typeface="Corbel"/>
                <a:cs typeface="Corbel"/>
              </a:rPr>
              <a:t> </a:t>
            </a:r>
            <a:r>
              <a:rPr sz="2200" spc="-15" dirty="0">
                <a:latin typeface="Corbel"/>
                <a:cs typeface="Corbel"/>
              </a:rPr>
              <a:t>самцы</a:t>
            </a:r>
            <a:endParaRPr sz="2200">
              <a:latin typeface="Corbel"/>
              <a:cs typeface="Corbel"/>
            </a:endParaRPr>
          </a:p>
          <a:p>
            <a:pPr marL="295910" marR="5080">
              <a:lnSpc>
                <a:spcPct val="80000"/>
              </a:lnSpc>
              <a:spcBef>
                <a:spcPts val="265"/>
              </a:spcBef>
            </a:pPr>
            <a:r>
              <a:rPr sz="2200" spc="-5" dirty="0">
                <a:latin typeface="Corbel"/>
                <a:cs typeface="Corbel"/>
              </a:rPr>
              <a:t>привлекают к </a:t>
            </a:r>
            <a:r>
              <a:rPr sz="2200" spc="-10" dirty="0">
                <a:latin typeface="Corbel"/>
                <a:cs typeface="Corbel"/>
              </a:rPr>
              <a:t>себе </a:t>
            </a:r>
            <a:r>
              <a:rPr sz="2200" spc="-5" dirty="0">
                <a:latin typeface="Corbel"/>
                <a:cs typeface="Corbel"/>
              </a:rPr>
              <a:t>внимание  </a:t>
            </a:r>
            <a:r>
              <a:rPr sz="2200" spc="-10" dirty="0">
                <a:latin typeface="Corbel"/>
                <a:cs typeface="Corbel"/>
              </a:rPr>
              <a:t>самок. </a:t>
            </a:r>
            <a:r>
              <a:rPr sz="2200" spc="-5" dirty="0">
                <a:latin typeface="Corbel"/>
                <a:cs typeface="Corbel"/>
              </a:rPr>
              <a:t>Обычно </a:t>
            </a:r>
            <a:r>
              <a:rPr sz="2200" spc="-10" dirty="0">
                <a:latin typeface="Corbel"/>
                <a:cs typeface="Corbel"/>
              </a:rPr>
              <a:t>самец </a:t>
            </a:r>
            <a:r>
              <a:rPr sz="2200" spc="-20" dirty="0">
                <a:latin typeface="Corbel"/>
                <a:cs typeface="Corbel"/>
              </a:rPr>
              <a:t>находит  </a:t>
            </a:r>
            <a:r>
              <a:rPr sz="2200" spc="-15" dirty="0">
                <a:latin typeface="Corbel"/>
                <a:cs typeface="Corbel"/>
              </a:rPr>
              <a:t>такое </a:t>
            </a:r>
            <a:r>
              <a:rPr sz="2200" spc="-5" dirty="0">
                <a:latin typeface="Corbel"/>
                <a:cs typeface="Corbel"/>
              </a:rPr>
              <a:t>место, </a:t>
            </a:r>
            <a:r>
              <a:rPr sz="2200" spc="-25" dirty="0">
                <a:latin typeface="Corbel"/>
                <a:cs typeface="Corbel"/>
              </a:rPr>
              <a:t>откуда </a:t>
            </a:r>
            <a:r>
              <a:rPr sz="2200" spc="-5" dirty="0">
                <a:latin typeface="Corbel"/>
                <a:cs typeface="Corbel"/>
              </a:rPr>
              <a:t>его </a:t>
            </a:r>
            <a:r>
              <a:rPr sz="2200" spc="-45" dirty="0">
                <a:latin typeface="Corbel"/>
                <a:cs typeface="Corbel"/>
              </a:rPr>
              <a:t>будет  </a:t>
            </a:r>
            <a:r>
              <a:rPr sz="2200" spc="-5" dirty="0">
                <a:latin typeface="Corbel"/>
                <a:cs typeface="Corbel"/>
              </a:rPr>
              <a:t>хорошо </a:t>
            </a:r>
            <a:r>
              <a:rPr sz="2200" spc="-10" dirty="0">
                <a:latin typeface="Corbel"/>
                <a:cs typeface="Corbel"/>
              </a:rPr>
              <a:t>видно </a:t>
            </a:r>
            <a:r>
              <a:rPr sz="2200" spc="-5" dirty="0">
                <a:latin typeface="Corbel"/>
                <a:cs typeface="Corbel"/>
              </a:rPr>
              <a:t>и</a:t>
            </a:r>
            <a:r>
              <a:rPr sz="2200" dirty="0">
                <a:latin typeface="Corbel"/>
                <a:cs typeface="Corbel"/>
              </a:rPr>
              <a:t> </a:t>
            </a:r>
            <a:r>
              <a:rPr sz="2200" spc="-10" dirty="0">
                <a:latin typeface="Corbel"/>
                <a:cs typeface="Corbel"/>
              </a:rPr>
              <a:t>слышно.</a:t>
            </a:r>
            <a:endParaRPr sz="2200">
              <a:latin typeface="Corbel"/>
              <a:cs typeface="Corbel"/>
            </a:endParaRPr>
          </a:p>
          <a:p>
            <a:pPr marL="295910" marR="151765">
              <a:lnSpc>
                <a:spcPct val="80000"/>
              </a:lnSpc>
            </a:pPr>
            <a:r>
              <a:rPr sz="2200" spc="-5" dirty="0">
                <a:latin typeface="Corbel"/>
                <a:cs typeface="Corbel"/>
              </a:rPr>
              <a:t>Песня </a:t>
            </a:r>
            <a:r>
              <a:rPr sz="2200" spc="-10" dirty="0">
                <a:latin typeface="Corbel"/>
                <a:cs typeface="Corbel"/>
              </a:rPr>
              <a:t>служит </a:t>
            </a:r>
            <a:r>
              <a:rPr sz="2200" spc="-15" dirty="0">
                <a:latin typeface="Corbel"/>
                <a:cs typeface="Corbel"/>
              </a:rPr>
              <a:t>одновременно  </a:t>
            </a:r>
            <a:r>
              <a:rPr sz="2200" spc="-5" dirty="0">
                <a:latin typeface="Corbel"/>
                <a:cs typeface="Corbel"/>
              </a:rPr>
              <a:t>и признанием в </a:t>
            </a:r>
            <a:r>
              <a:rPr sz="2200" spc="-10" dirty="0">
                <a:latin typeface="Corbel"/>
                <a:cs typeface="Corbel"/>
              </a:rPr>
              <a:t>любви</a:t>
            </a:r>
            <a:r>
              <a:rPr sz="2200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и</a:t>
            </a:r>
            <a:endParaRPr sz="2200">
              <a:latin typeface="Corbel"/>
              <a:cs typeface="Corbel"/>
            </a:endParaRPr>
          </a:p>
          <a:p>
            <a:pPr marL="295910">
              <a:lnSpc>
                <a:spcPts val="1850"/>
              </a:lnSpc>
            </a:pPr>
            <a:r>
              <a:rPr sz="2200" spc="-10" dirty="0">
                <a:latin typeface="Corbel"/>
                <a:cs typeface="Corbel"/>
              </a:rPr>
              <a:t>предостережением</a:t>
            </a:r>
            <a:endParaRPr sz="2200">
              <a:latin typeface="Corbel"/>
              <a:cs typeface="Corbel"/>
            </a:endParaRPr>
          </a:p>
          <a:p>
            <a:pPr marL="295910">
              <a:lnSpc>
                <a:spcPts val="2115"/>
              </a:lnSpc>
            </a:pPr>
            <a:r>
              <a:rPr sz="2200" spc="-10" dirty="0">
                <a:latin typeface="Corbel"/>
                <a:cs typeface="Corbel"/>
              </a:rPr>
              <a:t>соперникам </a:t>
            </a:r>
            <a:r>
              <a:rPr sz="2200" spc="-5" dirty="0">
                <a:latin typeface="Corbel"/>
                <a:cs typeface="Corbel"/>
              </a:rPr>
              <a:t>—</a:t>
            </a:r>
            <a:r>
              <a:rPr sz="2200" spc="30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«территория</a:t>
            </a:r>
            <a:endParaRPr sz="2200">
              <a:latin typeface="Corbel"/>
              <a:cs typeface="Corbel"/>
            </a:endParaRPr>
          </a:p>
          <a:p>
            <a:pPr marL="295910">
              <a:lnSpc>
                <a:spcPts val="2375"/>
              </a:lnSpc>
            </a:pPr>
            <a:r>
              <a:rPr sz="2200" spc="-5" dirty="0">
                <a:latin typeface="Corbel"/>
                <a:cs typeface="Corbel"/>
              </a:rPr>
              <a:t>занята».</a:t>
            </a:r>
            <a:endParaRPr sz="2200">
              <a:latin typeface="Corbel"/>
              <a:cs typeface="Corbel"/>
            </a:endParaRPr>
          </a:p>
          <a:p>
            <a:pPr marL="295910" marR="189230" indent="-283845">
              <a:lnSpc>
                <a:spcPct val="80000"/>
              </a:lnSpc>
              <a:spcBef>
                <a:spcPts val="600"/>
              </a:spcBef>
              <a:buClr>
                <a:srgbClr val="3891A7"/>
              </a:buClr>
              <a:buSzPct val="79545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200" spc="-5" dirty="0">
                <a:latin typeface="Corbel"/>
                <a:cs typeface="Corbel"/>
              </a:rPr>
              <a:t>Чем громче и </a:t>
            </a:r>
            <a:r>
              <a:rPr sz="2200" spc="-15" dirty="0">
                <a:latin typeface="Corbel"/>
                <a:cs typeface="Corbel"/>
              </a:rPr>
              <a:t>сложнее </a:t>
            </a:r>
            <a:r>
              <a:rPr sz="2200" spc="-5" dirty="0">
                <a:latin typeface="Corbel"/>
                <a:cs typeface="Corbel"/>
              </a:rPr>
              <a:t>песня  </a:t>
            </a:r>
            <a:r>
              <a:rPr sz="2200" spc="-15" dirty="0">
                <a:latin typeface="Corbel"/>
                <a:cs typeface="Corbel"/>
              </a:rPr>
              <a:t>самца, </a:t>
            </a:r>
            <a:r>
              <a:rPr sz="2200" spc="-5" dirty="0">
                <a:latin typeface="Corbel"/>
                <a:cs typeface="Corbel"/>
              </a:rPr>
              <a:t>тем </a:t>
            </a:r>
            <a:r>
              <a:rPr sz="2200" spc="-15" dirty="0">
                <a:latin typeface="Corbel"/>
                <a:cs typeface="Corbel"/>
              </a:rPr>
              <a:t>больше </a:t>
            </a:r>
            <a:r>
              <a:rPr sz="2200" spc="-5" dirty="0">
                <a:latin typeface="Corbel"/>
                <a:cs typeface="Corbel"/>
              </a:rPr>
              <a:t>у него  </a:t>
            </a:r>
            <a:r>
              <a:rPr sz="2200" spc="-10" dirty="0">
                <a:latin typeface="Corbel"/>
                <a:cs typeface="Corbel"/>
              </a:rPr>
              <a:t>шансов </a:t>
            </a:r>
            <a:r>
              <a:rPr sz="2200" spc="-5" dirty="0">
                <a:latin typeface="Corbel"/>
                <a:cs typeface="Corbel"/>
              </a:rPr>
              <a:t>привлечь</a:t>
            </a:r>
            <a:r>
              <a:rPr sz="2200" spc="-20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внимание.</a:t>
            </a:r>
            <a:endParaRPr sz="2200">
              <a:latin typeface="Corbel"/>
              <a:cs typeface="Corbel"/>
            </a:endParaRPr>
          </a:p>
          <a:p>
            <a:pPr marL="295910" indent="-283845">
              <a:lnSpc>
                <a:spcPts val="2375"/>
              </a:lnSpc>
              <a:spcBef>
                <a:spcPts val="75"/>
              </a:spcBef>
              <a:buClr>
                <a:srgbClr val="3891A7"/>
              </a:buClr>
              <a:buSzPct val="79545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200" spc="-5" dirty="0">
                <a:latin typeface="Corbel"/>
                <a:cs typeface="Corbel"/>
              </a:rPr>
              <a:t>У </a:t>
            </a:r>
            <a:r>
              <a:rPr sz="2200" spc="-15" dirty="0">
                <a:latin typeface="Corbel"/>
                <a:cs typeface="Corbel"/>
              </a:rPr>
              <a:t>каждого вида</a:t>
            </a:r>
            <a:r>
              <a:rPr sz="2200" spc="10" dirty="0">
                <a:latin typeface="Corbel"/>
                <a:cs typeface="Corbel"/>
              </a:rPr>
              <a:t> </a:t>
            </a:r>
            <a:r>
              <a:rPr sz="2200" spc="-10" dirty="0">
                <a:latin typeface="Corbel"/>
                <a:cs typeface="Corbel"/>
              </a:rPr>
              <a:t>пернатых</a:t>
            </a:r>
            <a:endParaRPr sz="2200">
              <a:latin typeface="Corbel"/>
              <a:cs typeface="Corbel"/>
            </a:endParaRPr>
          </a:p>
          <a:p>
            <a:pPr marL="295910">
              <a:lnSpc>
                <a:spcPts val="2110"/>
              </a:lnSpc>
            </a:pPr>
            <a:r>
              <a:rPr sz="2200" spc="-5" dirty="0">
                <a:latin typeface="Corbel"/>
                <a:cs typeface="Corbel"/>
              </a:rPr>
              <a:t>есть </a:t>
            </a:r>
            <a:r>
              <a:rPr sz="2200" spc="-15" dirty="0">
                <a:latin typeface="Corbel"/>
                <a:cs typeface="Corbel"/>
              </a:rPr>
              <a:t>своя </a:t>
            </a:r>
            <a:r>
              <a:rPr sz="2200" spc="-25" dirty="0">
                <a:latin typeface="Corbel"/>
                <a:cs typeface="Corbel"/>
              </a:rPr>
              <a:t>мелодия,</a:t>
            </a:r>
            <a:r>
              <a:rPr sz="2200" spc="35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с</a:t>
            </a:r>
            <a:endParaRPr sz="2200">
              <a:latin typeface="Corbel"/>
              <a:cs typeface="Corbel"/>
            </a:endParaRPr>
          </a:p>
          <a:p>
            <a:pPr marL="295910" marR="186055">
              <a:lnSpc>
                <a:spcPts val="2110"/>
              </a:lnSpc>
              <a:spcBef>
                <a:spcPts val="245"/>
              </a:spcBef>
            </a:pPr>
            <a:r>
              <a:rPr sz="2200" spc="-10" dirty="0">
                <a:latin typeface="Corbel"/>
                <a:cs typeface="Corbel"/>
              </a:rPr>
              <a:t>помощью которой </a:t>
            </a:r>
            <a:r>
              <a:rPr sz="2200" spc="-5" dirty="0">
                <a:latin typeface="Corbel"/>
                <a:cs typeface="Corbel"/>
              </a:rPr>
              <a:t>им </a:t>
            </a:r>
            <a:r>
              <a:rPr sz="2200" spc="-15" dirty="0">
                <a:latin typeface="Corbel"/>
                <a:cs typeface="Corbel"/>
              </a:rPr>
              <a:t>проще  </a:t>
            </a:r>
            <a:r>
              <a:rPr sz="2200" spc="-5" dirty="0">
                <a:latin typeface="Corbel"/>
                <a:cs typeface="Corbel"/>
              </a:rPr>
              <a:t>во время </a:t>
            </a:r>
            <a:r>
              <a:rPr sz="2200" spc="-10" dirty="0">
                <a:latin typeface="Corbel"/>
                <a:cs typeface="Corbel"/>
              </a:rPr>
              <a:t>брачных </a:t>
            </a:r>
            <a:r>
              <a:rPr sz="2200" spc="-5" dirty="0">
                <a:latin typeface="Corbel"/>
                <a:cs typeface="Corbel"/>
              </a:rPr>
              <a:t>игр</a:t>
            </a:r>
            <a:endParaRPr sz="2200">
              <a:latin typeface="Corbel"/>
              <a:cs typeface="Corbel"/>
            </a:endParaRPr>
          </a:p>
          <a:p>
            <a:pPr marL="295910" marR="504825">
              <a:lnSpc>
                <a:spcPct val="80000"/>
              </a:lnSpc>
              <a:spcBef>
                <a:spcPts val="20"/>
              </a:spcBef>
            </a:pPr>
            <a:r>
              <a:rPr sz="2200" spc="-15" dirty="0">
                <a:latin typeface="Corbel"/>
                <a:cs typeface="Corbel"/>
              </a:rPr>
              <a:t>находить</a:t>
            </a:r>
            <a:r>
              <a:rPr sz="2200" spc="-85" dirty="0">
                <a:latin typeface="Corbel"/>
                <a:cs typeface="Corbel"/>
              </a:rPr>
              <a:t> </a:t>
            </a:r>
            <a:r>
              <a:rPr sz="2200" spc="-10" dirty="0">
                <a:latin typeface="Corbel"/>
                <a:cs typeface="Corbel"/>
              </a:rPr>
              <a:t>представителей  противоположного </a:t>
            </a:r>
            <a:r>
              <a:rPr sz="2200" spc="-15" dirty="0">
                <a:latin typeface="Corbel"/>
                <a:cs typeface="Corbel"/>
              </a:rPr>
              <a:t>пола  </a:t>
            </a:r>
            <a:r>
              <a:rPr sz="2200" spc="-20" dirty="0">
                <a:latin typeface="Corbel"/>
                <a:cs typeface="Corbel"/>
              </a:rPr>
              <a:t>среди </a:t>
            </a:r>
            <a:r>
              <a:rPr sz="2200" spc="-10" dirty="0">
                <a:latin typeface="Corbel"/>
                <a:cs typeface="Corbel"/>
              </a:rPr>
              <a:t>множества </a:t>
            </a:r>
            <a:r>
              <a:rPr sz="2200" spc="-5" dirty="0">
                <a:latin typeface="Corbel"/>
                <a:cs typeface="Corbel"/>
              </a:rPr>
              <a:t>песен и  </a:t>
            </a:r>
            <a:r>
              <a:rPr sz="2200" spc="-15" dirty="0">
                <a:latin typeface="Corbel"/>
                <a:cs typeface="Corbel"/>
              </a:rPr>
              <a:t>звуков </a:t>
            </a:r>
            <a:r>
              <a:rPr sz="2200" spc="-5" dirty="0">
                <a:latin typeface="Corbel"/>
                <a:cs typeface="Corbel"/>
              </a:rPr>
              <a:t>других</a:t>
            </a:r>
            <a:r>
              <a:rPr sz="2200" spc="-15" dirty="0">
                <a:latin typeface="Corbel"/>
                <a:cs typeface="Corbel"/>
              </a:rPr>
              <a:t> видов.</a:t>
            </a:r>
            <a:endParaRPr sz="220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24171" y="1251203"/>
            <a:ext cx="4719955" cy="4439920"/>
            <a:chOff x="4424171" y="1251203"/>
            <a:chExt cx="4719955" cy="4439920"/>
          </a:xfrm>
        </p:grpSpPr>
        <p:sp>
          <p:nvSpPr>
            <p:cNvPr id="15" name="object 15"/>
            <p:cNvSpPr/>
            <p:nvPr/>
          </p:nvSpPr>
          <p:spPr>
            <a:xfrm>
              <a:off x="4424171" y="1251203"/>
              <a:ext cx="4719828" cy="44394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88179" y="1316227"/>
              <a:ext cx="4556760" cy="42557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69129" y="1297139"/>
              <a:ext cx="4594860" cy="4293870"/>
            </a:xfrm>
            <a:custGeom>
              <a:avLst/>
              <a:gdLst/>
              <a:ahLst/>
              <a:cxnLst/>
              <a:rect l="l" t="t" r="r" b="b"/>
              <a:pathLst>
                <a:path w="4594859" h="4293870">
                  <a:moveTo>
                    <a:pt x="0" y="4293870"/>
                  </a:moveTo>
                  <a:lnTo>
                    <a:pt x="4594860" y="4293870"/>
                  </a:lnTo>
                  <a:lnTo>
                    <a:pt x="4594860" y="0"/>
                  </a:lnTo>
                  <a:lnTo>
                    <a:pt x="0" y="0"/>
                  </a:lnTo>
                  <a:lnTo>
                    <a:pt x="0" y="429387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56387" y="109854"/>
            <a:ext cx="4656455" cy="25069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5910" marR="19050" indent="-283845">
              <a:lnSpc>
                <a:spcPts val="2110"/>
              </a:lnSpc>
              <a:spcBef>
                <a:spcPts val="605"/>
              </a:spcBef>
              <a:buClr>
                <a:srgbClr val="3891A7"/>
              </a:buClr>
              <a:buSzPct val="79545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200" spc="-5" dirty="0">
                <a:latin typeface="Arial"/>
                <a:cs typeface="Arial"/>
              </a:rPr>
              <a:t>Птицы способны </a:t>
            </a:r>
            <a:r>
              <a:rPr sz="2200" spc="-15" dirty="0">
                <a:latin typeface="Arial"/>
                <a:cs typeface="Arial"/>
              </a:rPr>
              <a:t>воспроизводить  звучание </a:t>
            </a:r>
            <a:r>
              <a:rPr sz="2200" spc="-5" dirty="0">
                <a:latin typeface="Arial"/>
                <a:cs typeface="Arial"/>
              </a:rPr>
              <a:t>многих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музыкальных</a:t>
            </a:r>
            <a:endParaRPr sz="2200">
              <a:latin typeface="Arial"/>
              <a:cs typeface="Arial"/>
            </a:endParaRPr>
          </a:p>
          <a:p>
            <a:pPr marL="295910" marR="5080">
              <a:lnSpc>
                <a:spcPct val="80000"/>
              </a:lnSpc>
              <a:spcBef>
                <a:spcPts val="20"/>
              </a:spcBef>
            </a:pPr>
            <a:r>
              <a:rPr sz="2200" spc="-10" dirty="0">
                <a:latin typeface="Arial"/>
                <a:cs typeface="Arial"/>
              </a:rPr>
              <a:t>инструментов. </a:t>
            </a:r>
            <a:r>
              <a:rPr sz="2200" spc="-5" dirty="0">
                <a:latin typeface="Arial"/>
                <a:cs typeface="Arial"/>
              </a:rPr>
              <a:t>Например, пение  </a:t>
            </a:r>
            <a:r>
              <a:rPr sz="2200" b="1" spc="-15" dirty="0">
                <a:solidFill>
                  <a:srgbClr val="FF0000"/>
                </a:solidFill>
                <a:latin typeface="Arial"/>
                <a:cs typeface="Arial"/>
              </a:rPr>
              <a:t>австралийской </a:t>
            </a:r>
            <a:r>
              <a:rPr sz="2200" b="1" spc="-10" dirty="0">
                <a:solidFill>
                  <a:srgbClr val="FF0000"/>
                </a:solidFill>
                <a:latin typeface="Arial"/>
                <a:cs typeface="Arial"/>
              </a:rPr>
              <a:t>бриллиантовой  </a:t>
            </a:r>
            <a:r>
              <a:rPr sz="2200" b="1" spc="-15" dirty="0">
                <a:solidFill>
                  <a:srgbClr val="FF0000"/>
                </a:solidFill>
                <a:latin typeface="Arial"/>
                <a:cs typeface="Arial"/>
              </a:rPr>
              <a:t>амадины </a:t>
            </a:r>
            <a:r>
              <a:rPr sz="2200" spc="-15" dirty="0">
                <a:latin typeface="Arial"/>
                <a:cs typeface="Arial"/>
              </a:rPr>
              <a:t>напоминает звучание  гобоя, </a:t>
            </a:r>
            <a:r>
              <a:rPr sz="2200" spc="-5" dirty="0">
                <a:latin typeface="Arial"/>
                <a:cs typeface="Arial"/>
              </a:rPr>
              <a:t>а </a:t>
            </a:r>
            <a:r>
              <a:rPr sz="2200" spc="-20" dirty="0">
                <a:solidFill>
                  <a:srgbClr val="FF0000"/>
                </a:solidFill>
                <a:latin typeface="Arial"/>
                <a:cs typeface="Arial"/>
              </a:rPr>
              <a:t>белобрюхого </a:t>
            </a:r>
            <a:r>
              <a:rPr sz="2200" spc="-25" dirty="0">
                <a:solidFill>
                  <a:srgbClr val="FF0000"/>
                </a:solidFill>
                <a:latin typeface="Arial"/>
                <a:cs typeface="Arial"/>
              </a:rPr>
              <a:t>зеленого  голубя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и </a:t>
            </a:r>
            <a:r>
              <a:rPr sz="2200" spc="-15" dirty="0">
                <a:solidFill>
                  <a:srgbClr val="FF0000"/>
                </a:solidFill>
                <a:latin typeface="Arial"/>
                <a:cs typeface="Arial"/>
              </a:rPr>
              <a:t>тигрового 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астрильда </a:t>
            </a:r>
            <a:r>
              <a:rPr sz="2200" spc="-5" dirty="0">
                <a:latin typeface="Arial"/>
                <a:cs typeface="Arial"/>
              </a:rPr>
              <a:t>—  </a:t>
            </a:r>
            <a:r>
              <a:rPr sz="2200" spc="-15" dirty="0">
                <a:latin typeface="Arial"/>
                <a:cs typeface="Arial"/>
              </a:rPr>
              <a:t>флейты. </a:t>
            </a:r>
            <a:r>
              <a:rPr sz="2200" spc="-40" dirty="0">
                <a:latin typeface="Arial"/>
                <a:cs typeface="Arial"/>
              </a:rPr>
              <a:t>Голос </a:t>
            </a:r>
            <a:r>
              <a:rPr sz="2200" spc="-15" dirty="0">
                <a:solidFill>
                  <a:srgbClr val="FF0000"/>
                </a:solidFill>
                <a:latin typeface="Arial"/>
                <a:cs typeface="Arial"/>
              </a:rPr>
              <a:t>лесного козодоя  </a:t>
            </a:r>
            <a:r>
              <a:rPr sz="2200" spc="-15" dirty="0">
                <a:latin typeface="Arial"/>
                <a:cs typeface="Arial"/>
              </a:rPr>
              <a:t>звучит </a:t>
            </a:r>
            <a:r>
              <a:rPr sz="2200" spc="10" dirty="0">
                <a:latin typeface="Arial"/>
                <a:cs typeface="Arial"/>
              </a:rPr>
              <a:t>как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spc="-60" dirty="0">
                <a:latin typeface="Arial"/>
                <a:cs typeface="Arial"/>
              </a:rPr>
              <a:t>фагот.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0103" y="0"/>
            <a:ext cx="8967470" cy="6858000"/>
            <a:chOff x="70103" y="0"/>
            <a:chExt cx="8967470" cy="6858000"/>
          </a:xfrm>
        </p:grpSpPr>
        <p:sp>
          <p:nvSpPr>
            <p:cNvPr id="15" name="object 15"/>
            <p:cNvSpPr/>
            <p:nvPr/>
          </p:nvSpPr>
          <p:spPr>
            <a:xfrm>
              <a:off x="5711951" y="0"/>
              <a:ext cx="3325367" cy="44333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103" y="2884932"/>
              <a:ext cx="3151632" cy="2804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4408" y="3765802"/>
              <a:ext cx="3480816" cy="30921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4540" y="534161"/>
            <a:ext cx="711708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  <a:buClr>
                <a:srgbClr val="3891A7"/>
              </a:buClr>
              <a:buSzPct val="79166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400" dirty="0">
                <a:latin typeface="Arial"/>
                <a:cs typeface="Arial"/>
              </a:rPr>
              <a:t>Самым </a:t>
            </a:r>
            <a:r>
              <a:rPr sz="2400" spc="-10" dirty="0">
                <a:latin typeface="Arial"/>
                <a:cs typeface="Arial"/>
              </a:rPr>
              <a:t>тонким </a:t>
            </a:r>
            <a:r>
              <a:rPr sz="2400" dirty="0">
                <a:latin typeface="Arial"/>
                <a:cs typeface="Arial"/>
              </a:rPr>
              <a:t>музыкальным </a:t>
            </a:r>
            <a:r>
              <a:rPr sz="2400" spc="-10" dirty="0">
                <a:latin typeface="Arial"/>
                <a:cs typeface="Arial"/>
              </a:rPr>
              <a:t>слухом, вероятно,  </a:t>
            </a:r>
            <a:r>
              <a:rPr sz="2400" spc="-25" dirty="0">
                <a:latin typeface="Arial"/>
                <a:cs typeface="Arial"/>
              </a:rPr>
              <a:t>обладают </a:t>
            </a:r>
            <a:r>
              <a:rPr sz="2400" spc="-5" dirty="0">
                <a:latin typeface="Arial"/>
                <a:cs typeface="Arial"/>
              </a:rPr>
              <a:t>самцы </a:t>
            </a:r>
            <a:r>
              <a:rPr sz="2400" spc="-15" dirty="0">
                <a:latin typeface="Arial"/>
                <a:cs typeface="Arial"/>
              </a:rPr>
              <a:t>обыкновенного </a:t>
            </a:r>
            <a:r>
              <a:rPr sz="2400" spc="-5" dirty="0">
                <a:latin typeface="Arial"/>
                <a:cs typeface="Arial"/>
              </a:rPr>
              <a:t>соловья.  </a:t>
            </a:r>
            <a:r>
              <a:rPr sz="2400" spc="-10" dirty="0">
                <a:latin typeface="Arial"/>
                <a:cs typeface="Arial"/>
              </a:rPr>
              <a:t>Некоторые </a:t>
            </a:r>
            <a:r>
              <a:rPr sz="2400" dirty="0">
                <a:latin typeface="Arial"/>
                <a:cs typeface="Arial"/>
              </a:rPr>
              <a:t>из </a:t>
            </a:r>
            <a:r>
              <a:rPr sz="2400" spc="-5" dirty="0">
                <a:latin typeface="Arial"/>
                <a:cs typeface="Arial"/>
              </a:rPr>
              <a:t>них могут </a:t>
            </a:r>
            <a:r>
              <a:rPr sz="2400" spc="-10" dirty="0">
                <a:latin typeface="Arial"/>
                <a:cs typeface="Arial"/>
              </a:rPr>
              <a:t>запоминать </a:t>
            </a:r>
            <a:r>
              <a:rPr sz="2400" dirty="0">
                <a:latin typeface="Arial"/>
                <a:cs typeface="Arial"/>
              </a:rPr>
              <a:t>и  </a:t>
            </a:r>
            <a:r>
              <a:rPr sz="2400" spc="-15" dirty="0">
                <a:latin typeface="Arial"/>
                <a:cs typeface="Arial"/>
              </a:rPr>
              <a:t>воспроизводить </a:t>
            </a:r>
            <a:r>
              <a:rPr sz="2400" spc="-5" dirty="0">
                <a:latin typeface="Arial"/>
                <a:cs typeface="Arial"/>
              </a:rPr>
              <a:t>сложные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музыкальные</a:t>
            </a:r>
            <a:endParaRPr sz="2400">
              <a:latin typeface="Arial"/>
              <a:cs typeface="Arial"/>
            </a:endParaRPr>
          </a:p>
          <a:p>
            <a:pPr marL="295910" marR="443865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фрагменты, </a:t>
            </a:r>
            <a:r>
              <a:rPr sz="2400" spc="-10" dirty="0">
                <a:latin typeface="Arial"/>
                <a:cs typeface="Arial"/>
              </a:rPr>
              <a:t>содержащие </a:t>
            </a:r>
            <a:r>
              <a:rPr sz="2400" spc="-5" dirty="0">
                <a:latin typeface="Arial"/>
                <a:cs typeface="Arial"/>
              </a:rPr>
              <a:t>десятки </a:t>
            </a:r>
            <a:r>
              <a:rPr sz="2400" spc="-10" dirty="0">
                <a:latin typeface="Arial"/>
                <a:cs typeface="Arial"/>
              </a:rPr>
              <a:t>различных  созвучий.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87452" y="2935222"/>
            <a:ext cx="8956675" cy="3903345"/>
            <a:chOff x="187452" y="2935222"/>
            <a:chExt cx="8956675" cy="3903345"/>
          </a:xfrm>
        </p:grpSpPr>
        <p:sp>
          <p:nvSpPr>
            <p:cNvPr id="15" name="object 15"/>
            <p:cNvSpPr/>
            <p:nvPr/>
          </p:nvSpPr>
          <p:spPr>
            <a:xfrm>
              <a:off x="187452" y="3291840"/>
              <a:ext cx="3589020" cy="28285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1523" y="3356952"/>
              <a:ext cx="3406266" cy="26446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2473" y="3337902"/>
              <a:ext cx="3444875" cy="2682875"/>
            </a:xfrm>
            <a:custGeom>
              <a:avLst/>
              <a:gdLst/>
              <a:ahLst/>
              <a:cxnLst/>
              <a:rect l="l" t="t" r="r" b="b"/>
              <a:pathLst>
                <a:path w="3444875" h="2682875">
                  <a:moveTo>
                    <a:pt x="0" y="2682748"/>
                  </a:moveTo>
                  <a:lnTo>
                    <a:pt x="3444366" y="2682748"/>
                  </a:lnTo>
                  <a:lnTo>
                    <a:pt x="3444366" y="0"/>
                  </a:lnTo>
                  <a:lnTo>
                    <a:pt x="0" y="0"/>
                  </a:lnTo>
                  <a:lnTo>
                    <a:pt x="0" y="26827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02123" y="2935222"/>
              <a:ext cx="4341876" cy="39029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66131" y="3000273"/>
              <a:ext cx="4186682" cy="37191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47081" y="2981225"/>
              <a:ext cx="4225290" cy="3757295"/>
            </a:xfrm>
            <a:custGeom>
              <a:avLst/>
              <a:gdLst/>
              <a:ahLst/>
              <a:cxnLst/>
              <a:rect l="l" t="t" r="r" b="b"/>
              <a:pathLst>
                <a:path w="4225290" h="3757295">
                  <a:moveTo>
                    <a:pt x="0" y="3757295"/>
                  </a:moveTo>
                  <a:lnTo>
                    <a:pt x="4224782" y="3757295"/>
                  </a:lnTo>
                  <a:lnTo>
                    <a:pt x="4224782" y="0"/>
                  </a:lnTo>
                  <a:lnTo>
                    <a:pt x="0" y="0"/>
                  </a:lnTo>
                  <a:lnTo>
                    <a:pt x="0" y="375729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7626" y="5678576"/>
              <a:ext cx="609600" cy="6095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5027" y="0"/>
            <a:ext cx="8539480" cy="6858000"/>
            <a:chOff x="605027" y="0"/>
            <a:chExt cx="8539480" cy="6858000"/>
          </a:xfrm>
        </p:grpSpPr>
        <p:sp>
          <p:nvSpPr>
            <p:cNvPr id="4" name="object 4"/>
            <p:cNvSpPr/>
            <p:nvPr/>
          </p:nvSpPr>
          <p:spPr>
            <a:xfrm>
              <a:off x="1014983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3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5027" y="326135"/>
              <a:ext cx="5026152" cy="13411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60619" y="579119"/>
              <a:ext cx="1889760" cy="914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5" y="1117092"/>
              <a:ext cx="2854452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59251" y="1107947"/>
              <a:ext cx="757427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64051" y="1127759"/>
              <a:ext cx="4553711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84363" y="1107947"/>
              <a:ext cx="757427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9995" y="1612392"/>
              <a:ext cx="8112252" cy="8991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9995" y="2100071"/>
              <a:ext cx="6644640" cy="8991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9995" y="2587752"/>
              <a:ext cx="6810756" cy="8991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69975" y="469772"/>
            <a:ext cx="5518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0" dirty="0">
                <a:solidFill>
                  <a:srgbClr val="222C46"/>
                </a:solidFill>
              </a:rPr>
              <a:t>Коммуникация </a:t>
            </a:r>
            <a:r>
              <a:rPr b="0" spc="-25" dirty="0">
                <a:solidFill>
                  <a:srgbClr val="222C46"/>
                </a:solidFill>
                <a:latin typeface="Corbel"/>
                <a:cs typeface="Corbel"/>
              </a:rPr>
              <a:t>(от</a:t>
            </a:r>
            <a:r>
              <a:rPr b="0" spc="-5" dirty="0">
                <a:solidFill>
                  <a:srgbClr val="222C46"/>
                </a:solidFill>
                <a:latin typeface="Corbel"/>
                <a:cs typeface="Corbel"/>
              </a:rPr>
              <a:t> </a:t>
            </a:r>
            <a:r>
              <a:rPr b="0" spc="-70" dirty="0">
                <a:solidFill>
                  <a:srgbClr val="222C46"/>
                </a:solidFill>
                <a:latin typeface="Corbel"/>
                <a:cs typeface="Corbel"/>
              </a:rPr>
              <a:t>лат.</a:t>
            </a:r>
            <a:endParaRPr sz="4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9975" y="1218438"/>
            <a:ext cx="7523480" cy="1974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829"/>
              </a:lnSpc>
              <a:spcBef>
                <a:spcPts val="105"/>
              </a:spcBef>
            </a:pPr>
            <a:r>
              <a:rPr sz="3200" spc="-5" dirty="0">
                <a:solidFill>
                  <a:srgbClr val="222C46"/>
                </a:solidFill>
                <a:latin typeface="Gill Sans MT"/>
                <a:cs typeface="Gill Sans MT"/>
              </a:rPr>
              <a:t>communicatio </a:t>
            </a:r>
            <a:r>
              <a:rPr sz="3200" dirty="0">
                <a:solidFill>
                  <a:srgbClr val="222C46"/>
                </a:solidFill>
                <a:latin typeface="Symbol"/>
                <a:cs typeface="Symbol"/>
              </a:rPr>
              <a:t></a:t>
            </a:r>
            <a:r>
              <a:rPr sz="3200" dirty="0">
                <a:solidFill>
                  <a:srgbClr val="222C46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222C46"/>
                </a:solidFill>
                <a:latin typeface="Corbel"/>
                <a:cs typeface="Corbel"/>
              </a:rPr>
              <a:t>сообщение, </a:t>
            </a:r>
            <a:r>
              <a:rPr sz="3200" spc="-5" dirty="0">
                <a:solidFill>
                  <a:srgbClr val="222C46"/>
                </a:solidFill>
                <a:latin typeface="Corbel"/>
                <a:cs typeface="Corbel"/>
              </a:rPr>
              <a:t>передача)</a:t>
            </a:r>
            <a:r>
              <a:rPr sz="3200" spc="-254" dirty="0">
                <a:solidFill>
                  <a:srgbClr val="222C46"/>
                </a:solidFill>
                <a:latin typeface="Corbel"/>
                <a:cs typeface="Corbel"/>
              </a:rPr>
              <a:t> </a:t>
            </a:r>
            <a:r>
              <a:rPr sz="3200" dirty="0">
                <a:solidFill>
                  <a:srgbClr val="222C46"/>
                </a:solidFill>
                <a:latin typeface="Symbol"/>
                <a:cs typeface="Symbol"/>
              </a:rPr>
              <a:t></a:t>
            </a:r>
            <a:endParaRPr sz="3200">
              <a:latin typeface="Symbol"/>
              <a:cs typeface="Symbol"/>
            </a:endParaRPr>
          </a:p>
          <a:p>
            <a:pPr marL="12700" marR="5080">
              <a:lnSpc>
                <a:spcPts val="3840"/>
              </a:lnSpc>
              <a:spcBef>
                <a:spcPts val="114"/>
              </a:spcBef>
            </a:pPr>
            <a:r>
              <a:rPr sz="3200" spc="-5" dirty="0">
                <a:latin typeface="Corbel"/>
                <a:cs typeface="Corbel"/>
              </a:rPr>
              <a:t>передача </a:t>
            </a:r>
            <a:r>
              <a:rPr sz="3200" spc="-10" dirty="0">
                <a:latin typeface="Corbel"/>
                <a:cs typeface="Corbel"/>
              </a:rPr>
              <a:t>информации от </a:t>
            </a:r>
            <a:r>
              <a:rPr sz="3200" spc="-25" dirty="0">
                <a:latin typeface="Corbel"/>
                <a:cs typeface="Corbel"/>
              </a:rPr>
              <a:t>одной </a:t>
            </a:r>
            <a:r>
              <a:rPr sz="3200" spc="-5" dirty="0">
                <a:latin typeface="Corbel"/>
                <a:cs typeface="Corbel"/>
              </a:rPr>
              <a:t>системы </a:t>
            </a:r>
            <a:r>
              <a:rPr sz="3200" dirty="0">
                <a:latin typeface="Corbel"/>
                <a:cs typeface="Corbel"/>
              </a:rPr>
              <a:t>к  другой </a:t>
            </a:r>
            <a:r>
              <a:rPr sz="3200" spc="-10" dirty="0">
                <a:latin typeface="Corbel"/>
                <a:cs typeface="Corbel"/>
              </a:rPr>
              <a:t>посредством</a:t>
            </a:r>
            <a:r>
              <a:rPr sz="3200" spc="10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специальных</a:t>
            </a:r>
            <a:endParaRPr sz="3200">
              <a:latin typeface="Corbel"/>
              <a:cs typeface="Corbel"/>
            </a:endParaRPr>
          </a:p>
          <a:p>
            <a:pPr marL="12700">
              <a:lnSpc>
                <a:spcPts val="3715"/>
              </a:lnSpc>
            </a:pPr>
            <a:r>
              <a:rPr sz="3200" spc="-5" dirty="0">
                <a:latin typeface="Corbel"/>
                <a:cs typeface="Corbel"/>
              </a:rPr>
              <a:t>материальных </a:t>
            </a:r>
            <a:r>
              <a:rPr sz="3200" spc="-10" dirty="0">
                <a:latin typeface="Corbel"/>
                <a:cs typeface="Corbel"/>
              </a:rPr>
              <a:t>носителей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сигналов.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24555" y="3261359"/>
            <a:ext cx="5935980" cy="35966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635" cy="6858000"/>
            <a:chOff x="0" y="0"/>
            <a:chExt cx="9144635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3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54863"/>
              <a:ext cx="8493252" cy="5791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359663"/>
              <a:ext cx="9142476" cy="5791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664464"/>
              <a:ext cx="8506968" cy="5791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969264"/>
              <a:ext cx="8240268" cy="5791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274064"/>
              <a:ext cx="8147304" cy="5791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1578864"/>
              <a:ext cx="8211311" cy="57912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883664"/>
              <a:ext cx="2005583" cy="5791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0304" y="1915668"/>
              <a:ext cx="2234184" cy="5257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84447" y="1915668"/>
              <a:ext cx="5559552" cy="5257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2197608"/>
              <a:ext cx="1455420" cy="5227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863" y="2197608"/>
              <a:ext cx="969263" cy="52273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50135" y="2197608"/>
              <a:ext cx="7164323" cy="52273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2545080"/>
              <a:ext cx="867156" cy="531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5300" y="2447543"/>
              <a:ext cx="585216" cy="69189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8739" y="122046"/>
            <a:ext cx="8893810" cy="279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У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попугаев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чаще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поют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самцы. Самки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более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молчаливы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и</a:t>
            </a:r>
            <a:r>
              <a:rPr sz="2000" spc="-75" dirty="0">
                <a:solidFill>
                  <a:srgbClr val="56221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сдержанны.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Попугаи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могут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имитировать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совершенно разные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звуки: </a:t>
            </a:r>
            <a:r>
              <a:rPr sz="2000" spc="-25" dirty="0">
                <a:solidFill>
                  <a:srgbClr val="562213"/>
                </a:solidFill>
                <a:latin typeface="Arial"/>
                <a:cs typeface="Arial"/>
              </a:rPr>
              <a:t>от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голоса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человека  до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шума работающих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бытовых приборов. </a:t>
            </a:r>
            <a:r>
              <a:rPr sz="2000" spc="-25" dirty="0">
                <a:solidFill>
                  <a:srgbClr val="562213"/>
                </a:solidFill>
                <a:latin typeface="Arial"/>
                <a:cs typeface="Arial"/>
              </a:rPr>
              <a:t>Делают </a:t>
            </a:r>
            <a:r>
              <a:rPr sz="2000" spc="-30" dirty="0">
                <a:solidFill>
                  <a:srgbClr val="562213"/>
                </a:solidFill>
                <a:latin typeface="Arial"/>
                <a:cs typeface="Arial"/>
              </a:rPr>
              <a:t>это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они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только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при  помощи </a:t>
            </a:r>
            <a:r>
              <a:rPr sz="2000" spc="-25" dirty="0">
                <a:solidFill>
                  <a:srgbClr val="562213"/>
                </a:solidFill>
                <a:latin typeface="Arial"/>
                <a:cs typeface="Arial"/>
              </a:rPr>
              <a:t>рта, </a:t>
            </a:r>
            <a:r>
              <a:rPr sz="2000" spc="-20" dirty="0">
                <a:solidFill>
                  <a:srgbClr val="562213"/>
                </a:solidFill>
                <a:latin typeface="Arial"/>
                <a:cs typeface="Arial"/>
              </a:rPr>
              <a:t>ведь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у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птиц </a:t>
            </a:r>
            <a:r>
              <a:rPr sz="2000" spc="-25" dirty="0">
                <a:solidFill>
                  <a:srgbClr val="562213"/>
                </a:solidFill>
                <a:latin typeface="Arial"/>
                <a:cs typeface="Arial"/>
              </a:rPr>
              <a:t>нет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голосовых связок. Человеческой </a:t>
            </a:r>
            <a:r>
              <a:rPr sz="2000" spc="-20" dirty="0">
                <a:solidFill>
                  <a:srgbClr val="562213"/>
                </a:solidFill>
                <a:latin typeface="Arial"/>
                <a:cs typeface="Arial"/>
              </a:rPr>
              <a:t>речи 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способны </a:t>
            </a:r>
            <a:r>
              <a:rPr sz="2000" spc="-15" dirty="0">
                <a:solidFill>
                  <a:srgbClr val="562213"/>
                </a:solidFill>
                <a:latin typeface="Arial"/>
                <a:cs typeface="Arial"/>
              </a:rPr>
              <a:t>подражать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несколько видов </a:t>
            </a:r>
            <a:r>
              <a:rPr sz="2000" spc="-10" dirty="0">
                <a:solidFill>
                  <a:srgbClr val="562213"/>
                </a:solidFill>
                <a:latin typeface="Arial"/>
                <a:cs typeface="Arial"/>
              </a:rPr>
              <a:t>попугаев. </a:t>
            </a:r>
            <a:r>
              <a:rPr sz="2000" spc="-25" dirty="0">
                <a:solidFill>
                  <a:srgbClr val="562213"/>
                </a:solidFill>
                <a:latin typeface="Arial"/>
                <a:cs typeface="Arial"/>
              </a:rPr>
              <a:t>Так, </a:t>
            </a:r>
            <a:r>
              <a:rPr sz="2000" spc="10" dirty="0">
                <a:solidFill>
                  <a:srgbClr val="562213"/>
                </a:solidFill>
                <a:latin typeface="Arial"/>
                <a:cs typeface="Arial"/>
              </a:rPr>
              <a:t>какаду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могут 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запомнить до 40 </a:t>
            </a:r>
            <a:r>
              <a:rPr sz="2000" spc="5" dirty="0">
                <a:solidFill>
                  <a:srgbClr val="562213"/>
                </a:solidFill>
                <a:latin typeface="Arial"/>
                <a:cs typeface="Arial"/>
              </a:rPr>
              <a:t>слов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и </a:t>
            </a:r>
            <a:r>
              <a:rPr sz="2000" spc="-5" dirty="0">
                <a:solidFill>
                  <a:srgbClr val="562213"/>
                </a:solidFill>
                <a:latin typeface="Arial"/>
                <a:cs typeface="Arial"/>
              </a:rPr>
              <a:t>несколько предложений.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Лори </a:t>
            </a:r>
            <a:r>
              <a:rPr sz="2000" spc="-20" dirty="0">
                <a:solidFill>
                  <a:srgbClr val="562213"/>
                </a:solidFill>
                <a:latin typeface="Arial"/>
                <a:cs typeface="Arial"/>
              </a:rPr>
              <a:t>отличаются  </a:t>
            </a:r>
            <a:r>
              <a:rPr sz="2000" dirty="0">
                <a:solidFill>
                  <a:srgbClr val="562213"/>
                </a:solidFill>
                <a:latin typeface="Arial"/>
                <a:cs typeface="Arial"/>
              </a:rPr>
              <a:t>способностью </a:t>
            </a:r>
            <a:r>
              <a:rPr sz="1800" spc="-10" dirty="0">
                <a:solidFill>
                  <a:srgbClr val="562213"/>
                </a:solidFill>
                <a:latin typeface="Arial"/>
                <a:cs typeface="Arial"/>
              </a:rPr>
              <a:t>воспроизведения </a:t>
            </a:r>
            <a:r>
              <a:rPr sz="1800" spc="-5" dirty="0">
                <a:solidFill>
                  <a:srgbClr val="562213"/>
                </a:solidFill>
                <a:latin typeface="Arial"/>
                <a:cs typeface="Arial"/>
              </a:rPr>
              <a:t>50 </a:t>
            </a:r>
            <a:r>
              <a:rPr sz="1800" spc="5" dirty="0">
                <a:solidFill>
                  <a:srgbClr val="562213"/>
                </a:solidFill>
                <a:latin typeface="Arial"/>
                <a:cs typeface="Arial"/>
              </a:rPr>
              <a:t>слов </a:t>
            </a:r>
            <a:r>
              <a:rPr sz="1800" dirty="0">
                <a:solidFill>
                  <a:srgbClr val="562213"/>
                </a:solidFill>
                <a:latin typeface="Arial"/>
                <a:cs typeface="Arial"/>
              </a:rPr>
              <a:t>и </a:t>
            </a:r>
            <a:r>
              <a:rPr sz="1800" spc="-5" dirty="0">
                <a:solidFill>
                  <a:srgbClr val="562213"/>
                </a:solidFill>
                <a:latin typeface="Arial"/>
                <a:cs typeface="Arial"/>
              </a:rPr>
              <a:t>нескольких </a:t>
            </a:r>
            <a:r>
              <a:rPr sz="1800" spc="-10" dirty="0">
                <a:solidFill>
                  <a:srgbClr val="562213"/>
                </a:solidFill>
                <a:latin typeface="Arial"/>
                <a:cs typeface="Arial"/>
              </a:rPr>
              <a:t>предложений. </a:t>
            </a:r>
            <a:r>
              <a:rPr sz="1800" dirty="0">
                <a:solidFill>
                  <a:srgbClr val="562213"/>
                </a:solidFill>
                <a:latin typeface="Arial"/>
                <a:cs typeface="Arial"/>
              </a:rPr>
              <a:t>А </a:t>
            </a:r>
            <a:r>
              <a:rPr sz="1800" spc="-10" dirty="0">
                <a:solidFill>
                  <a:srgbClr val="562213"/>
                </a:solidFill>
                <a:latin typeface="Arial"/>
                <a:cs typeface="Arial"/>
              </a:rPr>
              <a:t>некоторые  волнистики могут повторить </a:t>
            </a:r>
            <a:r>
              <a:rPr sz="1800" spc="-5" dirty="0">
                <a:solidFill>
                  <a:srgbClr val="562213"/>
                </a:solidFill>
                <a:latin typeface="Arial"/>
                <a:cs typeface="Arial"/>
              </a:rPr>
              <a:t>около 100 </a:t>
            </a:r>
            <a:r>
              <a:rPr sz="1800" dirty="0">
                <a:solidFill>
                  <a:srgbClr val="562213"/>
                </a:solidFill>
                <a:latin typeface="Arial"/>
                <a:cs typeface="Arial"/>
              </a:rPr>
              <a:t>слов, </a:t>
            </a:r>
            <a:r>
              <a:rPr sz="1800" spc="-5" dirty="0">
                <a:solidFill>
                  <a:srgbClr val="562213"/>
                </a:solidFill>
                <a:latin typeface="Arial"/>
                <a:cs typeface="Arial"/>
              </a:rPr>
              <a:t>но при </a:t>
            </a:r>
            <a:r>
              <a:rPr sz="1800" spc="-15" dirty="0">
                <a:solidFill>
                  <a:srgbClr val="562213"/>
                </a:solidFill>
                <a:latin typeface="Arial"/>
                <a:cs typeface="Arial"/>
              </a:rPr>
              <a:t>этом </a:t>
            </a:r>
            <a:r>
              <a:rPr sz="1800" spc="-10" dirty="0">
                <a:solidFill>
                  <a:srgbClr val="562213"/>
                </a:solidFill>
                <a:latin typeface="Arial"/>
                <a:cs typeface="Arial"/>
              </a:rPr>
              <a:t>предложениями </a:t>
            </a:r>
            <a:r>
              <a:rPr sz="1800" spc="-20" dirty="0">
                <a:solidFill>
                  <a:srgbClr val="562213"/>
                </a:solidFill>
                <a:latin typeface="Arial"/>
                <a:cs typeface="Arial"/>
              </a:rPr>
              <a:t>говорят  </a:t>
            </a:r>
            <a:r>
              <a:rPr sz="1800" spc="-10" dirty="0">
                <a:solidFill>
                  <a:srgbClr val="562213"/>
                </a:solidFill>
                <a:latin typeface="Arial"/>
                <a:cs typeface="Arial"/>
              </a:rPr>
              <a:t>редко</a:t>
            </a:r>
            <a:r>
              <a:rPr sz="2400" spc="-10" dirty="0">
                <a:solidFill>
                  <a:srgbClr val="562213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3068929"/>
            <a:ext cx="8962390" cy="3789679"/>
            <a:chOff x="0" y="3068929"/>
            <a:chExt cx="8962390" cy="3789679"/>
          </a:xfrm>
        </p:grpSpPr>
        <p:sp>
          <p:nvSpPr>
            <p:cNvPr id="29" name="object 29"/>
            <p:cNvSpPr/>
            <p:nvPr/>
          </p:nvSpPr>
          <p:spPr>
            <a:xfrm>
              <a:off x="4644009" y="3068929"/>
              <a:ext cx="4317873" cy="37890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3068929"/>
              <a:ext cx="4599876" cy="378906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9016" y="0"/>
            <a:ext cx="8632190" cy="6858634"/>
            <a:chOff x="509016" y="0"/>
            <a:chExt cx="8632190" cy="6858634"/>
          </a:xfrm>
        </p:grpSpPr>
        <p:sp>
          <p:nvSpPr>
            <p:cNvPr id="4" name="object 4"/>
            <p:cNvSpPr/>
            <p:nvPr/>
          </p:nvSpPr>
          <p:spPr>
            <a:xfrm>
              <a:off x="2282951" y="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6858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06751" y="0"/>
              <a:ext cx="158495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86000" y="53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72335" y="2814700"/>
              <a:ext cx="210312" cy="210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71335" y="2739517"/>
              <a:ext cx="307069" cy="286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9016" y="2982468"/>
              <a:ext cx="2118360" cy="11338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50719" y="2982468"/>
              <a:ext cx="845819" cy="11338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3516" y="2982468"/>
              <a:ext cx="5756148" cy="1133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9016" y="3553967"/>
              <a:ext cx="2342388" cy="11338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74748" y="3553967"/>
              <a:ext cx="845819" cy="11338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43911" y="3553967"/>
              <a:ext cx="5198364" cy="11338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9016" y="4125467"/>
              <a:ext cx="7847076" cy="11338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9016" y="4696967"/>
              <a:ext cx="4020312" cy="11338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34644" y="3105403"/>
            <a:ext cx="7092950" cy="23501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384175">
              <a:lnSpc>
                <a:spcPts val="4500"/>
              </a:lnSpc>
              <a:spcBef>
                <a:spcPts val="495"/>
              </a:spcBef>
              <a:tabLst>
                <a:tab pos="1454150" algn="l"/>
              </a:tabLst>
            </a:pPr>
            <a:r>
              <a:rPr sz="4000" b="1" spc="-5" dirty="0">
                <a:solidFill>
                  <a:srgbClr val="562213"/>
                </a:solidFill>
                <a:latin typeface="Corbel"/>
                <a:cs typeface="Corbel"/>
              </a:rPr>
              <a:t>РЕЧЬ	- </a:t>
            </a:r>
            <a:r>
              <a:rPr sz="4000" b="1" spc="-10" dirty="0">
                <a:solidFill>
                  <a:srgbClr val="562213"/>
                </a:solidFill>
                <a:latin typeface="Corbel"/>
                <a:cs typeface="Corbel"/>
              </a:rPr>
              <a:t>ПРОЦЕСС</a:t>
            </a:r>
            <a:r>
              <a:rPr sz="4000" b="1" spc="-45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4000" b="1" spc="-35" dirty="0">
                <a:solidFill>
                  <a:srgbClr val="562213"/>
                </a:solidFill>
                <a:latin typeface="Corbel"/>
                <a:cs typeface="Corbel"/>
              </a:rPr>
              <a:t>ПЕРЕДАЧИ  </a:t>
            </a:r>
            <a:r>
              <a:rPr sz="4000" b="1" spc="-5" dirty="0">
                <a:solidFill>
                  <a:srgbClr val="562213"/>
                </a:solidFill>
                <a:latin typeface="Corbel"/>
                <a:cs typeface="Corbel"/>
              </a:rPr>
              <a:t>КАКИХ-ЛИБО</a:t>
            </a:r>
            <a:r>
              <a:rPr sz="4000" b="1" spc="-15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4000" b="1" spc="-10" dirty="0">
                <a:solidFill>
                  <a:srgbClr val="562213"/>
                </a:solidFill>
                <a:latin typeface="Corbel"/>
                <a:cs typeface="Corbel"/>
              </a:rPr>
              <a:t>СВЕДЕНИЙ,</a:t>
            </a:r>
            <a:endParaRPr sz="4000">
              <a:latin typeface="Corbel"/>
              <a:cs typeface="Corbel"/>
            </a:endParaRPr>
          </a:p>
          <a:p>
            <a:pPr marL="12700" marR="5080">
              <a:lnSpc>
                <a:spcPts val="4500"/>
              </a:lnSpc>
              <a:tabLst>
                <a:tab pos="3856354" algn="l"/>
              </a:tabLst>
            </a:pPr>
            <a:r>
              <a:rPr sz="4000" b="1" spc="-5" dirty="0">
                <a:solidFill>
                  <a:srgbClr val="562213"/>
                </a:solidFill>
                <a:latin typeface="Corbel"/>
                <a:cs typeface="Corbel"/>
              </a:rPr>
              <a:t>ИНФОРМАЦИИ	С</a:t>
            </a:r>
            <a:r>
              <a:rPr sz="4000" b="1" spc="-9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4000" b="1" spc="-5" dirty="0">
                <a:solidFill>
                  <a:srgbClr val="562213"/>
                </a:solidFill>
                <a:latin typeface="Corbel"/>
                <a:cs typeface="Corbel"/>
              </a:rPr>
              <a:t>ПОМОЩЬЮ  </a:t>
            </a:r>
            <a:r>
              <a:rPr sz="4000" b="1" spc="-30" dirty="0">
                <a:solidFill>
                  <a:srgbClr val="562213"/>
                </a:solidFill>
                <a:latin typeface="Corbel"/>
                <a:cs typeface="Corbel"/>
              </a:rPr>
              <a:t>ЭТИХ</a:t>
            </a:r>
            <a:r>
              <a:rPr sz="4000" b="1" spc="-1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4000" b="1" spc="-40" dirty="0">
                <a:solidFill>
                  <a:srgbClr val="562213"/>
                </a:solidFill>
                <a:latin typeface="Corbel"/>
                <a:cs typeface="Corbel"/>
              </a:rPr>
              <a:t>ЗНАКОВ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08456" y="1606118"/>
            <a:ext cx="49307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46530" algn="l"/>
                <a:tab pos="1853564" algn="l"/>
              </a:tabLst>
            </a:pPr>
            <a:r>
              <a:rPr sz="4400" b="0" dirty="0">
                <a:solidFill>
                  <a:srgbClr val="310D04"/>
                </a:solidFill>
                <a:latin typeface="Corbel"/>
                <a:cs typeface="Corbel"/>
              </a:rPr>
              <a:t>Язык	-	</a:t>
            </a:r>
            <a:r>
              <a:rPr sz="4400" b="0" spc="-5" dirty="0">
                <a:solidFill>
                  <a:srgbClr val="310D04"/>
                </a:solidFill>
                <a:latin typeface="Corbel"/>
                <a:cs typeface="Corbel"/>
              </a:rPr>
              <a:t>исторически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456" y="1899031"/>
            <a:ext cx="70751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>
                <a:solidFill>
                  <a:srgbClr val="310D04"/>
                </a:solidFill>
                <a:latin typeface="Corbel"/>
                <a:cs typeface="Corbel"/>
              </a:rPr>
              <a:t>сложившаяся </a:t>
            </a:r>
            <a:r>
              <a:rPr sz="4400" spc="-5" dirty="0">
                <a:solidFill>
                  <a:srgbClr val="310D04"/>
                </a:solidFill>
                <a:latin typeface="Corbel"/>
                <a:cs typeface="Corbel"/>
              </a:rPr>
              <a:t>система</a:t>
            </a:r>
            <a:r>
              <a:rPr sz="4400" spc="-130" dirty="0">
                <a:solidFill>
                  <a:srgbClr val="310D04"/>
                </a:solidFill>
                <a:latin typeface="Corbel"/>
                <a:cs typeface="Corbel"/>
              </a:rPr>
              <a:t> </a:t>
            </a:r>
            <a:r>
              <a:rPr sz="4400" spc="-20" dirty="0">
                <a:solidFill>
                  <a:srgbClr val="310D04"/>
                </a:solidFill>
                <a:latin typeface="Corbel"/>
                <a:cs typeface="Corbel"/>
              </a:rPr>
              <a:t>знаков</a:t>
            </a:r>
            <a:endParaRPr sz="4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739" y="2441829"/>
            <a:ext cx="84264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7554595" algn="l"/>
              </a:tabLst>
            </a:pPr>
            <a:r>
              <a:rPr sz="2800" spc="-10" dirty="0">
                <a:latin typeface="Calibri"/>
                <a:cs typeface="Calibri"/>
              </a:rPr>
              <a:t>Человеческий язык </a:t>
            </a:r>
            <a:r>
              <a:rPr sz="2800" spc="-5" dirty="0">
                <a:latin typeface="Calibri"/>
                <a:cs typeface="Calibri"/>
              </a:rPr>
              <a:t>-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многоструктурное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явление.	Язык  состоит </a:t>
            </a:r>
            <a:r>
              <a:rPr sz="2800" spc="-5" dirty="0">
                <a:latin typeface="Calibri"/>
                <a:cs typeface="Calibri"/>
              </a:rPr>
              <a:t>из </a:t>
            </a:r>
            <a:r>
              <a:rPr sz="2800" spc="-15" dirty="0">
                <a:latin typeface="Calibri"/>
                <a:cs typeface="Calibri"/>
              </a:rPr>
              <a:t>нескольких </a:t>
            </a:r>
            <a:r>
              <a:rPr sz="2800" spc="-20" dirty="0">
                <a:latin typeface="Calibri"/>
                <a:cs typeface="Calibri"/>
              </a:rPr>
              <a:t>подсистем, которые </a:t>
            </a:r>
            <a:r>
              <a:rPr sz="2800" spc="-5" dirty="0">
                <a:latin typeface="Calibri"/>
                <a:cs typeface="Calibri"/>
              </a:rPr>
              <a:t>неразрывно  </a:t>
            </a:r>
            <a:r>
              <a:rPr sz="2800" spc="-15" dirty="0">
                <a:latin typeface="Calibri"/>
                <a:cs typeface="Calibri"/>
              </a:rPr>
              <a:t>между </a:t>
            </a:r>
            <a:r>
              <a:rPr sz="2800" spc="-5" dirty="0">
                <a:latin typeface="Calibri"/>
                <a:cs typeface="Calibri"/>
              </a:rPr>
              <a:t>собой</a:t>
            </a:r>
            <a:r>
              <a:rPr sz="2800" spc="-10" dirty="0">
                <a:latin typeface="Calibri"/>
                <a:cs typeface="Calibri"/>
              </a:rPr>
              <a:t> связаны.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378443" y="6456679"/>
            <a:ext cx="229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Black"/>
                <a:cs typeface="Arial Black"/>
              </a:rPr>
              <a:t>23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7847" y="216408"/>
            <a:ext cx="8545195" cy="1228725"/>
            <a:chOff x="307847" y="216408"/>
            <a:chExt cx="8545195" cy="1228725"/>
          </a:xfrm>
        </p:grpSpPr>
        <p:sp>
          <p:nvSpPr>
            <p:cNvPr id="9" name="object 9"/>
            <p:cNvSpPr/>
            <p:nvPr/>
          </p:nvSpPr>
          <p:spPr>
            <a:xfrm>
              <a:off x="307847" y="216408"/>
              <a:ext cx="8545068" cy="8016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7847" y="643127"/>
              <a:ext cx="2580132" cy="8016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5940" y="300609"/>
            <a:ext cx="8013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КИБЕРНЕТИЧЕСКАЯ </a:t>
            </a:r>
            <a:r>
              <a:rPr sz="2800" spc="-25" dirty="0"/>
              <a:t>МОДЕЛЬ</a:t>
            </a:r>
            <a:r>
              <a:rPr sz="2800" spc="5" dirty="0"/>
              <a:t> </a:t>
            </a:r>
            <a:r>
              <a:rPr sz="2800" spc="-15" dirty="0"/>
              <a:t>КОММУНИКАЦИИ</a:t>
            </a:r>
            <a:endParaRPr sz="2800"/>
          </a:p>
        </p:txBody>
      </p:sp>
      <p:sp>
        <p:nvSpPr>
          <p:cNvPr id="12" name="object 12"/>
          <p:cNvSpPr txBox="1"/>
          <p:nvPr/>
        </p:nvSpPr>
        <p:spPr>
          <a:xfrm>
            <a:off x="535940" y="727405"/>
            <a:ext cx="2125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562213"/>
                </a:solidFill>
                <a:latin typeface="Corbel"/>
                <a:cs typeface="Corbel"/>
              </a:rPr>
              <a:t>К.ШЕННОНА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32770" y="2282003"/>
            <a:ext cx="6747509" cy="2121535"/>
            <a:chOff x="1332770" y="2282003"/>
            <a:chExt cx="6747509" cy="2121535"/>
          </a:xfrm>
        </p:grpSpPr>
        <p:sp>
          <p:nvSpPr>
            <p:cNvPr id="14" name="object 14"/>
            <p:cNvSpPr/>
            <p:nvPr/>
          </p:nvSpPr>
          <p:spPr>
            <a:xfrm>
              <a:off x="1332763" y="2282011"/>
              <a:ext cx="6747509" cy="2121535"/>
            </a:xfrm>
            <a:custGeom>
              <a:avLst/>
              <a:gdLst/>
              <a:ahLst/>
              <a:cxnLst/>
              <a:rect l="l" t="t" r="r" b="b"/>
              <a:pathLst>
                <a:path w="6747509" h="2121535">
                  <a:moveTo>
                    <a:pt x="2436850" y="1494980"/>
                  </a:moveTo>
                  <a:lnTo>
                    <a:pt x="2317356" y="1494980"/>
                  </a:lnTo>
                  <a:lnTo>
                    <a:pt x="2301430" y="1494980"/>
                  </a:lnTo>
                  <a:lnTo>
                    <a:pt x="2301303" y="1562785"/>
                  </a:lnTo>
                  <a:lnTo>
                    <a:pt x="2436850" y="1494980"/>
                  </a:lnTo>
                  <a:close/>
                </a:path>
                <a:path w="6747509" h="2121535">
                  <a:moveTo>
                    <a:pt x="2460396" y="1483207"/>
                  </a:moveTo>
                  <a:lnTo>
                    <a:pt x="2301621" y="1403210"/>
                  </a:lnTo>
                  <a:lnTo>
                    <a:pt x="2301481" y="1471028"/>
                  </a:lnTo>
                  <a:lnTo>
                    <a:pt x="1826221" y="1470444"/>
                  </a:lnTo>
                  <a:lnTo>
                    <a:pt x="1826221" y="1154493"/>
                  </a:lnTo>
                  <a:lnTo>
                    <a:pt x="1826221" y="1142517"/>
                  </a:lnTo>
                  <a:lnTo>
                    <a:pt x="1826221" y="1130554"/>
                  </a:lnTo>
                  <a:lnTo>
                    <a:pt x="1802384" y="1130554"/>
                  </a:lnTo>
                  <a:lnTo>
                    <a:pt x="1802384" y="1154493"/>
                  </a:lnTo>
                  <a:lnTo>
                    <a:pt x="1802384" y="1809521"/>
                  </a:lnTo>
                  <a:lnTo>
                    <a:pt x="23837" y="1809521"/>
                  </a:lnTo>
                  <a:lnTo>
                    <a:pt x="23837" y="1154493"/>
                  </a:lnTo>
                  <a:lnTo>
                    <a:pt x="1802384" y="1154493"/>
                  </a:lnTo>
                  <a:lnTo>
                    <a:pt x="1802384" y="1130554"/>
                  </a:lnTo>
                  <a:lnTo>
                    <a:pt x="0" y="1130554"/>
                  </a:lnTo>
                  <a:lnTo>
                    <a:pt x="0" y="1833460"/>
                  </a:lnTo>
                  <a:lnTo>
                    <a:pt x="913117" y="1833460"/>
                  </a:lnTo>
                  <a:lnTo>
                    <a:pt x="1826221" y="1833460"/>
                  </a:lnTo>
                  <a:lnTo>
                    <a:pt x="1826221" y="1821497"/>
                  </a:lnTo>
                  <a:lnTo>
                    <a:pt x="1826221" y="1809521"/>
                  </a:lnTo>
                  <a:lnTo>
                    <a:pt x="1826221" y="1494370"/>
                  </a:lnTo>
                  <a:lnTo>
                    <a:pt x="2301430" y="1494955"/>
                  </a:lnTo>
                  <a:lnTo>
                    <a:pt x="2317356" y="1494980"/>
                  </a:lnTo>
                  <a:lnTo>
                    <a:pt x="2436888" y="1494955"/>
                  </a:lnTo>
                  <a:lnTo>
                    <a:pt x="2460396" y="1483207"/>
                  </a:lnTo>
                  <a:close/>
                </a:path>
                <a:path w="6747509" h="2121535">
                  <a:moveTo>
                    <a:pt x="4286631" y="0"/>
                  </a:moveTo>
                  <a:lnTo>
                    <a:pt x="4262780" y="0"/>
                  </a:lnTo>
                  <a:lnTo>
                    <a:pt x="4262780" y="23939"/>
                  </a:lnTo>
                  <a:lnTo>
                    <a:pt x="4262780" y="678967"/>
                  </a:lnTo>
                  <a:lnTo>
                    <a:pt x="2484234" y="678967"/>
                  </a:lnTo>
                  <a:lnTo>
                    <a:pt x="2484234" y="23939"/>
                  </a:lnTo>
                  <a:lnTo>
                    <a:pt x="4262780" y="23939"/>
                  </a:lnTo>
                  <a:lnTo>
                    <a:pt x="4262780" y="0"/>
                  </a:lnTo>
                  <a:lnTo>
                    <a:pt x="2460396" y="0"/>
                  </a:lnTo>
                  <a:lnTo>
                    <a:pt x="2460396" y="702906"/>
                  </a:lnTo>
                  <a:lnTo>
                    <a:pt x="3361588" y="702906"/>
                  </a:lnTo>
                  <a:lnTo>
                    <a:pt x="3362045" y="971003"/>
                  </a:lnTo>
                  <a:lnTo>
                    <a:pt x="3294519" y="971143"/>
                  </a:lnTo>
                  <a:lnTo>
                    <a:pt x="3374301" y="1130554"/>
                  </a:lnTo>
                  <a:lnTo>
                    <a:pt x="3445472" y="986942"/>
                  </a:lnTo>
                  <a:lnTo>
                    <a:pt x="3453460" y="970826"/>
                  </a:lnTo>
                  <a:lnTo>
                    <a:pt x="3385883" y="970953"/>
                  </a:lnTo>
                  <a:lnTo>
                    <a:pt x="3385439" y="702906"/>
                  </a:lnTo>
                  <a:lnTo>
                    <a:pt x="4286631" y="702906"/>
                  </a:lnTo>
                  <a:lnTo>
                    <a:pt x="4286631" y="690930"/>
                  </a:lnTo>
                  <a:lnTo>
                    <a:pt x="4286631" y="678967"/>
                  </a:lnTo>
                  <a:lnTo>
                    <a:pt x="4286631" y="23939"/>
                  </a:lnTo>
                  <a:lnTo>
                    <a:pt x="4286631" y="11963"/>
                  </a:lnTo>
                  <a:lnTo>
                    <a:pt x="4286631" y="0"/>
                  </a:lnTo>
                  <a:close/>
                </a:path>
                <a:path w="6747509" h="2121535">
                  <a:moveTo>
                    <a:pt x="4897247" y="1494980"/>
                  </a:moveTo>
                  <a:lnTo>
                    <a:pt x="4777752" y="1494980"/>
                  </a:lnTo>
                  <a:lnTo>
                    <a:pt x="4761827" y="1494980"/>
                  </a:lnTo>
                  <a:lnTo>
                    <a:pt x="4761700" y="1562785"/>
                  </a:lnTo>
                  <a:lnTo>
                    <a:pt x="4897247" y="1494980"/>
                  </a:lnTo>
                  <a:close/>
                </a:path>
                <a:path w="6747509" h="2121535">
                  <a:moveTo>
                    <a:pt x="4920793" y="1483207"/>
                  </a:moveTo>
                  <a:lnTo>
                    <a:pt x="4762017" y="1403210"/>
                  </a:lnTo>
                  <a:lnTo>
                    <a:pt x="4761877" y="1471028"/>
                  </a:lnTo>
                  <a:lnTo>
                    <a:pt x="4286631" y="1470444"/>
                  </a:lnTo>
                  <a:lnTo>
                    <a:pt x="4286631" y="1154493"/>
                  </a:lnTo>
                  <a:lnTo>
                    <a:pt x="4286631" y="1142517"/>
                  </a:lnTo>
                  <a:lnTo>
                    <a:pt x="4286631" y="1130554"/>
                  </a:lnTo>
                  <a:lnTo>
                    <a:pt x="4262780" y="1130554"/>
                  </a:lnTo>
                  <a:lnTo>
                    <a:pt x="4262780" y="1154493"/>
                  </a:lnTo>
                  <a:lnTo>
                    <a:pt x="4262780" y="1809521"/>
                  </a:lnTo>
                  <a:lnTo>
                    <a:pt x="2484234" y="1809521"/>
                  </a:lnTo>
                  <a:lnTo>
                    <a:pt x="2484234" y="1154493"/>
                  </a:lnTo>
                  <a:lnTo>
                    <a:pt x="4262780" y="1154493"/>
                  </a:lnTo>
                  <a:lnTo>
                    <a:pt x="4262780" y="1130554"/>
                  </a:lnTo>
                  <a:lnTo>
                    <a:pt x="3374301" y="1130554"/>
                  </a:lnTo>
                  <a:lnTo>
                    <a:pt x="2460396" y="1130554"/>
                  </a:lnTo>
                  <a:lnTo>
                    <a:pt x="2460396" y="1483207"/>
                  </a:lnTo>
                  <a:lnTo>
                    <a:pt x="2460396" y="1833460"/>
                  </a:lnTo>
                  <a:lnTo>
                    <a:pt x="4286631" y="1833460"/>
                  </a:lnTo>
                  <a:lnTo>
                    <a:pt x="4286631" y="1821497"/>
                  </a:lnTo>
                  <a:lnTo>
                    <a:pt x="4286631" y="1809521"/>
                  </a:lnTo>
                  <a:lnTo>
                    <a:pt x="4286631" y="1494370"/>
                  </a:lnTo>
                  <a:lnTo>
                    <a:pt x="4761827" y="1494955"/>
                  </a:lnTo>
                  <a:lnTo>
                    <a:pt x="4777752" y="1494980"/>
                  </a:lnTo>
                  <a:lnTo>
                    <a:pt x="4897298" y="1494955"/>
                  </a:lnTo>
                  <a:lnTo>
                    <a:pt x="4920793" y="1483207"/>
                  </a:lnTo>
                  <a:close/>
                </a:path>
                <a:path w="6747509" h="2121535">
                  <a:moveTo>
                    <a:pt x="6747027" y="1130554"/>
                  </a:moveTo>
                  <a:lnTo>
                    <a:pt x="6723177" y="1130554"/>
                  </a:lnTo>
                  <a:lnTo>
                    <a:pt x="6723177" y="1154493"/>
                  </a:lnTo>
                  <a:lnTo>
                    <a:pt x="6723177" y="1810321"/>
                  </a:lnTo>
                  <a:lnTo>
                    <a:pt x="4944643" y="1810321"/>
                  </a:lnTo>
                  <a:lnTo>
                    <a:pt x="4944643" y="1154493"/>
                  </a:lnTo>
                  <a:lnTo>
                    <a:pt x="6723177" y="1154493"/>
                  </a:lnTo>
                  <a:lnTo>
                    <a:pt x="6723177" y="1130554"/>
                  </a:lnTo>
                  <a:lnTo>
                    <a:pt x="4920793" y="1130554"/>
                  </a:lnTo>
                  <a:lnTo>
                    <a:pt x="4920793" y="1483207"/>
                  </a:lnTo>
                  <a:lnTo>
                    <a:pt x="4920793" y="1834261"/>
                  </a:lnTo>
                  <a:lnTo>
                    <a:pt x="5821985" y="1834261"/>
                  </a:lnTo>
                  <a:lnTo>
                    <a:pt x="5821985" y="2097544"/>
                  </a:lnTo>
                  <a:lnTo>
                    <a:pt x="925029" y="2097544"/>
                  </a:lnTo>
                  <a:lnTo>
                    <a:pt x="925029" y="1993036"/>
                  </a:lnTo>
                  <a:lnTo>
                    <a:pt x="992581" y="1993036"/>
                  </a:lnTo>
                  <a:lnTo>
                    <a:pt x="984631" y="1977072"/>
                  </a:lnTo>
                  <a:lnTo>
                    <a:pt x="913117" y="1833460"/>
                  </a:lnTo>
                  <a:lnTo>
                    <a:pt x="833640" y="1993036"/>
                  </a:lnTo>
                  <a:lnTo>
                    <a:pt x="901192" y="1993036"/>
                  </a:lnTo>
                  <a:lnTo>
                    <a:pt x="901192" y="2121484"/>
                  </a:lnTo>
                  <a:lnTo>
                    <a:pt x="5845835" y="2121484"/>
                  </a:lnTo>
                  <a:lnTo>
                    <a:pt x="5845835" y="2109520"/>
                  </a:lnTo>
                  <a:lnTo>
                    <a:pt x="5845835" y="2097544"/>
                  </a:lnTo>
                  <a:lnTo>
                    <a:pt x="5845835" y="1834261"/>
                  </a:lnTo>
                  <a:lnTo>
                    <a:pt x="6747027" y="1834261"/>
                  </a:lnTo>
                  <a:lnTo>
                    <a:pt x="6747027" y="1822284"/>
                  </a:lnTo>
                  <a:lnTo>
                    <a:pt x="6747027" y="1810321"/>
                  </a:lnTo>
                  <a:lnTo>
                    <a:pt x="6747027" y="1154493"/>
                  </a:lnTo>
                  <a:lnTo>
                    <a:pt x="6747027" y="1142517"/>
                  </a:lnTo>
                  <a:lnTo>
                    <a:pt x="6747027" y="11305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50387" y="2338650"/>
              <a:ext cx="1711960" cy="588645"/>
            </a:xfrm>
            <a:custGeom>
              <a:avLst/>
              <a:gdLst/>
              <a:ahLst/>
              <a:cxnLst/>
              <a:rect l="l" t="t" r="r" b="b"/>
              <a:pathLst>
                <a:path w="1711960" h="588644">
                  <a:moveTo>
                    <a:pt x="1711788" y="0"/>
                  </a:moveTo>
                  <a:lnTo>
                    <a:pt x="0" y="0"/>
                  </a:lnTo>
                  <a:lnTo>
                    <a:pt x="0" y="588016"/>
                  </a:lnTo>
                  <a:lnTo>
                    <a:pt x="1711788" y="588016"/>
                  </a:lnTo>
                  <a:lnTo>
                    <a:pt x="17117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215648" y="2467968"/>
            <a:ext cx="98551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«</a:t>
            </a:r>
            <a:r>
              <a:rPr sz="2000" b="1" spc="-10" dirty="0">
                <a:latin typeface="Times New Roman"/>
                <a:cs typeface="Times New Roman"/>
              </a:rPr>
              <a:t>ШУ</a:t>
            </a:r>
            <a:r>
              <a:rPr sz="2000" b="1" dirty="0">
                <a:latin typeface="Times New Roman"/>
                <a:cs typeface="Times New Roman"/>
              </a:rPr>
              <a:t>М</a:t>
            </a:r>
            <a:r>
              <a:rPr sz="2000" b="1" spc="-5" dirty="0">
                <a:latin typeface="Times New Roman"/>
                <a:cs typeface="Times New Roman"/>
              </a:rPr>
              <a:t>»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89194" y="3470004"/>
            <a:ext cx="1711960" cy="588645"/>
          </a:xfrm>
          <a:custGeom>
            <a:avLst/>
            <a:gdLst/>
            <a:ahLst/>
            <a:cxnLst/>
            <a:rect l="l" t="t" r="r" b="b"/>
            <a:pathLst>
              <a:path w="1711960" h="588645">
                <a:moveTo>
                  <a:pt x="1711788" y="0"/>
                </a:moveTo>
                <a:lnTo>
                  <a:pt x="0" y="0"/>
                </a:lnTo>
                <a:lnTo>
                  <a:pt x="0" y="588016"/>
                </a:lnTo>
                <a:lnTo>
                  <a:pt x="1711788" y="588016"/>
                </a:lnTo>
                <a:lnTo>
                  <a:pt x="1711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92839" y="3602002"/>
            <a:ext cx="150114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5" dirty="0">
                <a:latin typeface="Times New Roman"/>
                <a:cs typeface="Times New Roman"/>
              </a:rPr>
              <a:t>ОТПРАВИТЕЛЬ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50387" y="3470004"/>
            <a:ext cx="1711960" cy="588645"/>
          </a:xfrm>
          <a:custGeom>
            <a:avLst/>
            <a:gdLst/>
            <a:ahLst/>
            <a:cxnLst/>
            <a:rect l="l" t="t" r="r" b="b"/>
            <a:pathLst>
              <a:path w="1711960" h="588645">
                <a:moveTo>
                  <a:pt x="1711788" y="0"/>
                </a:moveTo>
                <a:lnTo>
                  <a:pt x="0" y="0"/>
                </a:lnTo>
                <a:lnTo>
                  <a:pt x="0" y="588016"/>
                </a:lnTo>
                <a:lnTo>
                  <a:pt x="1711788" y="588016"/>
                </a:lnTo>
                <a:lnTo>
                  <a:pt x="1711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76681" y="3602002"/>
            <a:ext cx="861694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5" dirty="0">
                <a:latin typeface="Times New Roman"/>
                <a:cs typeface="Times New Roman"/>
              </a:rPr>
              <a:t>СИГНАЛ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00454" y="3470004"/>
            <a:ext cx="1711960" cy="588645"/>
          </a:xfrm>
          <a:custGeom>
            <a:avLst/>
            <a:gdLst/>
            <a:ahLst/>
            <a:cxnLst/>
            <a:rect l="l" t="t" r="r" b="b"/>
            <a:pathLst>
              <a:path w="1711959" h="588645">
                <a:moveTo>
                  <a:pt x="1711788" y="0"/>
                </a:moveTo>
                <a:lnTo>
                  <a:pt x="0" y="0"/>
                </a:lnTo>
                <a:lnTo>
                  <a:pt x="0" y="588016"/>
                </a:lnTo>
                <a:lnTo>
                  <a:pt x="1711788" y="588016"/>
                </a:lnTo>
                <a:lnTo>
                  <a:pt x="1711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455595" y="3602002"/>
            <a:ext cx="140398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5" dirty="0">
                <a:latin typeface="Times New Roman"/>
                <a:cs typeface="Times New Roman"/>
              </a:rPr>
              <a:t>ПОЛУЧАТЕЛЬ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14800" y="4485511"/>
            <a:ext cx="178181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5" dirty="0">
                <a:latin typeface="Times New Roman"/>
                <a:cs typeface="Times New Roman"/>
              </a:rPr>
              <a:t>ОБРАТНАЯ</a:t>
            </a:r>
            <a:r>
              <a:rPr sz="1500" b="1" spc="-60" dirty="0">
                <a:latin typeface="Times New Roman"/>
                <a:cs typeface="Times New Roman"/>
              </a:rPr>
              <a:t> </a:t>
            </a:r>
            <a:r>
              <a:rPr sz="1500" b="1" spc="-5" dirty="0">
                <a:latin typeface="Times New Roman"/>
                <a:cs typeface="Times New Roman"/>
              </a:rPr>
              <a:t>СВЯЗЬ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1014983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3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05968"/>
              <a:ext cx="2188464" cy="1216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637489"/>
            <a:ext cx="175958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95" dirty="0">
                <a:latin typeface="Corbel"/>
                <a:cs typeface="Corbel"/>
              </a:rPr>
              <a:t>Г</a:t>
            </a:r>
            <a:r>
              <a:rPr sz="4300" b="0" spc="-85" dirty="0">
                <a:latin typeface="Corbel"/>
                <a:cs typeface="Corbel"/>
              </a:rPr>
              <a:t>О</a:t>
            </a:r>
            <a:r>
              <a:rPr sz="4300" b="0" spc="-10" dirty="0">
                <a:latin typeface="Corbel"/>
                <a:cs typeface="Corbel"/>
              </a:rPr>
              <a:t>ЛОС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927860"/>
            <a:ext cx="9144000" cy="3337560"/>
            <a:chOff x="0" y="1927860"/>
            <a:chExt cx="9144000" cy="3337560"/>
          </a:xfrm>
        </p:grpSpPr>
        <p:sp>
          <p:nvSpPr>
            <p:cNvPr id="10" name="object 10"/>
            <p:cNvSpPr/>
            <p:nvPr/>
          </p:nvSpPr>
          <p:spPr>
            <a:xfrm>
              <a:off x="0" y="1927860"/>
              <a:ext cx="7699248" cy="8991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415540"/>
              <a:ext cx="6844283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2903220"/>
              <a:ext cx="8907780" cy="8991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3390900"/>
              <a:ext cx="8913876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3878580"/>
              <a:ext cx="9144000" cy="8991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4366260"/>
              <a:ext cx="2799588" cy="8991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8739" y="2019045"/>
            <a:ext cx="8860155" cy="2952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674495">
              <a:lnSpc>
                <a:spcPct val="100000"/>
              </a:lnSpc>
              <a:spcBef>
                <a:spcPts val="105"/>
              </a:spcBef>
            </a:pPr>
            <a:r>
              <a:rPr sz="3200" spc="-35" dirty="0">
                <a:latin typeface="Corbel"/>
                <a:cs typeface="Corbel"/>
              </a:rPr>
              <a:t>Один </a:t>
            </a:r>
            <a:r>
              <a:rPr sz="3200" spc="-5" dirty="0">
                <a:latin typeface="Corbel"/>
                <a:cs typeface="Corbel"/>
              </a:rPr>
              <a:t>из структурных </a:t>
            </a:r>
            <a:r>
              <a:rPr sz="3200" spc="-10" dirty="0">
                <a:latin typeface="Corbel"/>
                <a:cs typeface="Corbel"/>
              </a:rPr>
              <a:t>компонентов </a:t>
            </a:r>
            <a:r>
              <a:rPr sz="3200" dirty="0">
                <a:latin typeface="Corbel"/>
                <a:cs typeface="Corbel"/>
              </a:rPr>
              <a:t>речи,  </a:t>
            </a:r>
            <a:r>
              <a:rPr sz="3200" spc="-10" dirty="0">
                <a:latin typeface="Corbel"/>
                <a:cs typeface="Corbel"/>
              </a:rPr>
              <a:t>обеспечивающий </a:t>
            </a:r>
            <a:r>
              <a:rPr sz="3200" dirty="0">
                <a:latin typeface="Corbel"/>
                <a:cs typeface="Corbel"/>
              </a:rPr>
              <a:t>ее</a:t>
            </a:r>
            <a:r>
              <a:rPr sz="3200" spc="-55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разборчивость,</a:t>
            </a:r>
            <a:endParaRPr sz="3200">
              <a:latin typeface="Corbel"/>
              <a:cs typeface="Corbel"/>
            </a:endParaRPr>
          </a:p>
          <a:p>
            <a:pPr marL="12700" marR="379730">
              <a:lnSpc>
                <a:spcPct val="100000"/>
              </a:lnSpc>
              <a:tabLst>
                <a:tab pos="6861809" algn="l"/>
              </a:tabLst>
            </a:pPr>
            <a:r>
              <a:rPr sz="3200" dirty="0">
                <a:latin typeface="Corbel"/>
                <a:cs typeface="Corbel"/>
              </a:rPr>
              <a:t>выразит</a:t>
            </a:r>
            <a:r>
              <a:rPr sz="3200" spc="-70" dirty="0">
                <a:latin typeface="Corbel"/>
                <a:cs typeface="Corbel"/>
              </a:rPr>
              <a:t>е</a:t>
            </a:r>
            <a:r>
              <a:rPr sz="3200" spc="-5" dirty="0">
                <a:latin typeface="Corbel"/>
                <a:cs typeface="Corbel"/>
              </a:rPr>
              <a:t>льнос</a:t>
            </a:r>
            <a:r>
              <a:rPr sz="3200" spc="-20" dirty="0">
                <a:latin typeface="Corbel"/>
                <a:cs typeface="Corbel"/>
              </a:rPr>
              <a:t>т</a:t>
            </a:r>
            <a:r>
              <a:rPr sz="3200" dirty="0">
                <a:latin typeface="Corbel"/>
                <a:cs typeface="Corbel"/>
              </a:rPr>
              <a:t>ь</a:t>
            </a:r>
            <a:r>
              <a:rPr sz="3200" spc="-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и</a:t>
            </a:r>
            <a:r>
              <a:rPr sz="3200" spc="-1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э</a:t>
            </a:r>
            <a:r>
              <a:rPr sz="3200" spc="-10" dirty="0">
                <a:latin typeface="Corbel"/>
                <a:cs typeface="Corbel"/>
              </a:rPr>
              <a:t>м</a:t>
            </a:r>
            <a:r>
              <a:rPr sz="3200" spc="-5" dirty="0">
                <a:latin typeface="Corbel"/>
                <a:cs typeface="Corbel"/>
              </a:rPr>
              <a:t>о</a:t>
            </a:r>
            <a:r>
              <a:rPr sz="3200" spc="-60" dirty="0">
                <a:latin typeface="Corbel"/>
                <a:cs typeface="Corbel"/>
              </a:rPr>
              <a:t>ц</a:t>
            </a:r>
            <a:r>
              <a:rPr sz="3200" spc="-5" dirty="0">
                <a:latin typeface="Corbel"/>
                <a:cs typeface="Corbel"/>
              </a:rPr>
              <a:t>иона</a:t>
            </a:r>
            <a:r>
              <a:rPr sz="3200" spc="-15" dirty="0">
                <a:latin typeface="Corbel"/>
                <a:cs typeface="Corbel"/>
              </a:rPr>
              <a:t>л</a:t>
            </a:r>
            <a:r>
              <a:rPr sz="3200" spc="-5" dirty="0">
                <a:latin typeface="Corbel"/>
                <a:cs typeface="Corbel"/>
              </a:rPr>
              <a:t>ьнос</a:t>
            </a:r>
            <a:r>
              <a:rPr sz="3200" spc="-15" dirty="0">
                <a:latin typeface="Corbel"/>
                <a:cs typeface="Corbel"/>
              </a:rPr>
              <a:t>т</a:t>
            </a:r>
            <a:r>
              <a:rPr sz="3200" spc="-5" dirty="0">
                <a:latin typeface="Corbel"/>
                <a:cs typeface="Corbel"/>
              </a:rPr>
              <a:t>ь</a:t>
            </a:r>
            <a:r>
              <a:rPr sz="3200" dirty="0">
                <a:latin typeface="Corbel"/>
                <a:cs typeface="Corbel"/>
              </a:rPr>
              <a:t>,	</a:t>
            </a:r>
            <a:r>
              <a:rPr sz="3200" spc="-5" dirty="0">
                <a:latin typeface="Corbel"/>
                <a:cs typeface="Corbel"/>
              </a:rPr>
              <a:t>сре</a:t>
            </a:r>
            <a:r>
              <a:rPr sz="3200" spc="-50" dirty="0">
                <a:latin typeface="Corbel"/>
                <a:cs typeface="Corbel"/>
              </a:rPr>
              <a:t>д</a:t>
            </a:r>
            <a:r>
              <a:rPr sz="3200" spc="-5" dirty="0">
                <a:latin typeface="Corbel"/>
                <a:cs typeface="Corbel"/>
              </a:rPr>
              <a:t>ство  </a:t>
            </a:r>
            <a:r>
              <a:rPr sz="3200" spc="-10" dirty="0">
                <a:latin typeface="Corbel"/>
                <a:cs typeface="Corbel"/>
              </a:rPr>
              <a:t>общения, </a:t>
            </a:r>
            <a:r>
              <a:rPr sz="3200" spc="-5" dirty="0">
                <a:latin typeface="Corbel"/>
                <a:cs typeface="Corbel"/>
              </a:rPr>
              <a:t>для многих </a:t>
            </a:r>
            <a:r>
              <a:rPr sz="3200" spc="-30" dirty="0">
                <a:latin typeface="Corbel"/>
                <a:cs typeface="Corbel"/>
              </a:rPr>
              <a:t>людей </a:t>
            </a:r>
            <a:r>
              <a:rPr sz="3200" spc="-20" dirty="0">
                <a:latin typeface="Corbel"/>
                <a:cs typeface="Corbel"/>
              </a:rPr>
              <a:t>является</a:t>
            </a:r>
            <a:r>
              <a:rPr sz="3200" spc="30" dirty="0">
                <a:latin typeface="Corbel"/>
                <a:cs typeface="Corbel"/>
              </a:rPr>
              <a:t> </a:t>
            </a:r>
            <a:r>
              <a:rPr sz="3200" spc="-25" dirty="0">
                <a:latin typeface="Corbel"/>
                <a:cs typeface="Corbel"/>
              </a:rPr>
              <a:t>«орудием</a:t>
            </a:r>
            <a:endParaRPr sz="32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latin typeface="Corbel"/>
                <a:cs typeface="Corbel"/>
              </a:rPr>
              <a:t>производства», </a:t>
            </a:r>
            <a:r>
              <a:rPr sz="3200" spc="-5" dirty="0">
                <a:latin typeface="Corbel"/>
                <a:cs typeface="Corbel"/>
              </a:rPr>
              <a:t>инструментом профессиональной  </a:t>
            </a:r>
            <a:r>
              <a:rPr sz="3200" spc="-20" dirty="0">
                <a:latin typeface="Corbel"/>
                <a:cs typeface="Corbel"/>
              </a:rPr>
              <a:t>деятельности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063" y="338328"/>
            <a:ext cx="2042160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4330" y="470738"/>
            <a:ext cx="134239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465" dirty="0">
                <a:latin typeface="Corbel"/>
                <a:cs typeface="Corbel"/>
              </a:rPr>
              <a:t>Г</a:t>
            </a:r>
            <a:r>
              <a:rPr sz="4300" b="0" spc="-90" dirty="0">
                <a:latin typeface="Corbel"/>
                <a:cs typeface="Corbel"/>
              </a:rPr>
              <a:t>о</a:t>
            </a:r>
            <a:r>
              <a:rPr sz="4300" b="0" spc="-10" dirty="0">
                <a:latin typeface="Corbel"/>
                <a:cs typeface="Corbel"/>
              </a:rPr>
              <a:t>лос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4975" y="1530070"/>
            <a:ext cx="4419600" cy="39744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10" dirty="0">
                <a:latin typeface="Corbel"/>
                <a:cs typeface="Corbel"/>
              </a:rPr>
              <a:t>Возрастной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spc="-15" dirty="0">
                <a:latin typeface="Corbel"/>
                <a:cs typeface="Corbel"/>
              </a:rPr>
              <a:t>показатель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45" dirty="0">
                <a:latin typeface="Corbel"/>
                <a:cs typeface="Corbel"/>
              </a:rPr>
              <a:t>Гендерный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Соматический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Психо-эмоциональный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dirty="0">
                <a:latin typeface="Corbel"/>
                <a:cs typeface="Corbel"/>
              </a:rPr>
              <a:t>Физический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10" dirty="0">
                <a:latin typeface="Corbel"/>
                <a:cs typeface="Corbel"/>
              </a:rPr>
              <a:t>Социальный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Профессиональный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776984" y="0"/>
              <a:ext cx="2177796" cy="9189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42131" y="0"/>
              <a:ext cx="835151" cy="918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40836" y="0"/>
              <a:ext cx="3893819" cy="9189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0861" y="4064"/>
            <a:ext cx="5169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222C46"/>
                </a:solidFill>
              </a:rPr>
              <a:t>ГОЛОС </a:t>
            </a:r>
            <a:r>
              <a:rPr sz="3600" dirty="0">
                <a:solidFill>
                  <a:srgbClr val="222C46"/>
                </a:solidFill>
              </a:rPr>
              <a:t>– </a:t>
            </a:r>
            <a:r>
              <a:rPr sz="3600" spc="-60" dirty="0">
                <a:solidFill>
                  <a:srgbClr val="222C46"/>
                </a:solidFill>
              </a:rPr>
              <a:t>ОРУДИЕ</a:t>
            </a:r>
            <a:r>
              <a:rPr sz="3600" spc="-430" dirty="0">
                <a:solidFill>
                  <a:srgbClr val="222C46"/>
                </a:solidFill>
              </a:rPr>
              <a:t> </a:t>
            </a:r>
            <a:r>
              <a:rPr sz="3600" spc="-70" dirty="0">
                <a:solidFill>
                  <a:srgbClr val="222C46"/>
                </a:solidFill>
              </a:rPr>
              <a:t>ТРУДА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121920" y="563880"/>
            <a:ext cx="9022080" cy="6294120"/>
            <a:chOff x="121920" y="563880"/>
            <a:chExt cx="9022080" cy="6294120"/>
          </a:xfrm>
        </p:grpSpPr>
        <p:sp>
          <p:nvSpPr>
            <p:cNvPr id="8" name="object 8"/>
            <p:cNvSpPr/>
            <p:nvPr/>
          </p:nvSpPr>
          <p:spPr>
            <a:xfrm>
              <a:off x="3075431" y="2586228"/>
              <a:ext cx="3232404" cy="23073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19855" y="2930525"/>
              <a:ext cx="2543556" cy="16179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75405" y="2886075"/>
              <a:ext cx="2632710" cy="1707514"/>
            </a:xfrm>
            <a:custGeom>
              <a:avLst/>
              <a:gdLst/>
              <a:ahLst/>
              <a:cxnLst/>
              <a:rect l="l" t="t" r="r" b="b"/>
              <a:pathLst>
                <a:path w="2632710" h="1707514">
                  <a:moveTo>
                    <a:pt x="313055" y="0"/>
                  </a:moveTo>
                  <a:lnTo>
                    <a:pt x="2632456" y="0"/>
                  </a:lnTo>
                  <a:lnTo>
                    <a:pt x="2632456" y="1394333"/>
                  </a:lnTo>
                  <a:lnTo>
                    <a:pt x="2626106" y="1456308"/>
                  </a:lnTo>
                  <a:lnTo>
                    <a:pt x="2607691" y="1515999"/>
                  </a:lnTo>
                  <a:lnTo>
                    <a:pt x="2578989" y="1568831"/>
                  </a:lnTo>
                  <a:lnTo>
                    <a:pt x="2540635" y="1615058"/>
                  </a:lnTo>
                  <a:lnTo>
                    <a:pt x="2494407" y="1653413"/>
                  </a:lnTo>
                  <a:lnTo>
                    <a:pt x="2441448" y="1682242"/>
                  </a:lnTo>
                  <a:lnTo>
                    <a:pt x="2381758" y="1700530"/>
                  </a:lnTo>
                  <a:lnTo>
                    <a:pt x="2319909" y="1707007"/>
                  </a:lnTo>
                  <a:lnTo>
                    <a:pt x="0" y="1707007"/>
                  </a:lnTo>
                  <a:lnTo>
                    <a:pt x="0" y="313054"/>
                  </a:lnTo>
                  <a:lnTo>
                    <a:pt x="1778" y="282448"/>
                  </a:lnTo>
                  <a:lnTo>
                    <a:pt x="14351" y="220725"/>
                  </a:lnTo>
                  <a:lnTo>
                    <a:pt x="53340" y="138684"/>
                  </a:lnTo>
                  <a:lnTo>
                    <a:pt x="91821" y="91821"/>
                  </a:lnTo>
                  <a:lnTo>
                    <a:pt x="138684" y="53339"/>
                  </a:lnTo>
                  <a:lnTo>
                    <a:pt x="191262" y="25273"/>
                  </a:lnTo>
                  <a:lnTo>
                    <a:pt x="251079" y="6350"/>
                  </a:lnTo>
                  <a:lnTo>
                    <a:pt x="313055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55791" y="4500371"/>
              <a:ext cx="3188208" cy="23500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00216" y="4845570"/>
              <a:ext cx="2543429" cy="16595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55766" y="4801108"/>
              <a:ext cx="2632710" cy="1748789"/>
            </a:xfrm>
            <a:custGeom>
              <a:avLst/>
              <a:gdLst/>
              <a:ahLst/>
              <a:cxnLst/>
              <a:rect l="l" t="t" r="r" b="b"/>
              <a:pathLst>
                <a:path w="2632709" h="1748790">
                  <a:moveTo>
                    <a:pt x="319786" y="0"/>
                  </a:moveTo>
                  <a:lnTo>
                    <a:pt x="2632456" y="0"/>
                  </a:lnTo>
                  <a:lnTo>
                    <a:pt x="2632456" y="1428813"/>
                  </a:lnTo>
                  <a:lnTo>
                    <a:pt x="2626106" y="1491805"/>
                  </a:lnTo>
                  <a:lnTo>
                    <a:pt x="2606675" y="1553527"/>
                  </a:lnTo>
                  <a:lnTo>
                    <a:pt x="2577845" y="1607261"/>
                  </a:lnTo>
                  <a:lnTo>
                    <a:pt x="2538603" y="1654797"/>
                  </a:lnTo>
                  <a:lnTo>
                    <a:pt x="2491105" y="1694027"/>
                  </a:lnTo>
                  <a:lnTo>
                    <a:pt x="2437384" y="1722920"/>
                  </a:lnTo>
                  <a:lnTo>
                    <a:pt x="2375662" y="1742287"/>
                  </a:lnTo>
                  <a:lnTo>
                    <a:pt x="2312669" y="1748637"/>
                  </a:lnTo>
                  <a:lnTo>
                    <a:pt x="0" y="1748637"/>
                  </a:lnTo>
                  <a:lnTo>
                    <a:pt x="0" y="319786"/>
                  </a:lnTo>
                  <a:lnTo>
                    <a:pt x="1778" y="288417"/>
                  </a:lnTo>
                  <a:lnTo>
                    <a:pt x="14224" y="225552"/>
                  </a:lnTo>
                  <a:lnTo>
                    <a:pt x="54610" y="141351"/>
                  </a:lnTo>
                  <a:lnTo>
                    <a:pt x="93853" y="93853"/>
                  </a:lnTo>
                  <a:lnTo>
                    <a:pt x="141350" y="54610"/>
                  </a:lnTo>
                  <a:lnTo>
                    <a:pt x="195072" y="25654"/>
                  </a:lnTo>
                  <a:lnTo>
                    <a:pt x="256793" y="6350"/>
                  </a:lnTo>
                  <a:lnTo>
                    <a:pt x="319786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920" y="595884"/>
              <a:ext cx="3233928" cy="23865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7550" y="940435"/>
              <a:ext cx="2543492" cy="169646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3100" y="895985"/>
              <a:ext cx="2632710" cy="1785620"/>
            </a:xfrm>
            <a:custGeom>
              <a:avLst/>
              <a:gdLst/>
              <a:ahLst/>
              <a:cxnLst/>
              <a:rect l="l" t="t" r="r" b="b"/>
              <a:pathLst>
                <a:path w="2632710" h="1785620">
                  <a:moveTo>
                    <a:pt x="326199" y="0"/>
                  </a:moveTo>
                  <a:lnTo>
                    <a:pt x="2632519" y="0"/>
                  </a:lnTo>
                  <a:lnTo>
                    <a:pt x="2632519" y="1459738"/>
                  </a:lnTo>
                  <a:lnTo>
                    <a:pt x="2626169" y="1524000"/>
                  </a:lnTo>
                  <a:lnTo>
                    <a:pt x="2606738" y="1585849"/>
                  </a:lnTo>
                  <a:lnTo>
                    <a:pt x="2575877" y="1642364"/>
                  </a:lnTo>
                  <a:lnTo>
                    <a:pt x="2536634" y="1689735"/>
                  </a:lnTo>
                  <a:lnTo>
                    <a:pt x="2489263" y="1728977"/>
                  </a:lnTo>
                  <a:lnTo>
                    <a:pt x="2432748" y="1759839"/>
                  </a:lnTo>
                  <a:lnTo>
                    <a:pt x="2371026" y="1779142"/>
                  </a:lnTo>
                  <a:lnTo>
                    <a:pt x="2306637" y="1785492"/>
                  </a:lnTo>
                  <a:lnTo>
                    <a:pt x="0" y="1785492"/>
                  </a:lnTo>
                  <a:lnTo>
                    <a:pt x="0" y="326136"/>
                  </a:lnTo>
                  <a:lnTo>
                    <a:pt x="1752" y="294131"/>
                  </a:lnTo>
                  <a:lnTo>
                    <a:pt x="14693" y="229997"/>
                  </a:lnTo>
                  <a:lnTo>
                    <a:pt x="39509" y="171195"/>
                  </a:lnTo>
                  <a:lnTo>
                    <a:pt x="95821" y="95757"/>
                  </a:lnTo>
                  <a:lnTo>
                    <a:pt x="143179" y="56641"/>
                  </a:lnTo>
                  <a:lnTo>
                    <a:pt x="199771" y="25653"/>
                  </a:lnTo>
                  <a:lnTo>
                    <a:pt x="261454" y="6350"/>
                  </a:lnTo>
                  <a:lnTo>
                    <a:pt x="326199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02280" y="623316"/>
              <a:ext cx="3233927" cy="23286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47846" y="967740"/>
              <a:ext cx="2543555" cy="16383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03396" y="923290"/>
              <a:ext cx="2632710" cy="1727835"/>
            </a:xfrm>
            <a:custGeom>
              <a:avLst/>
              <a:gdLst/>
              <a:ahLst/>
              <a:cxnLst/>
              <a:rect l="l" t="t" r="r" b="b"/>
              <a:pathLst>
                <a:path w="2632710" h="1727835">
                  <a:moveTo>
                    <a:pt x="316611" y="0"/>
                  </a:moveTo>
                  <a:lnTo>
                    <a:pt x="2632455" y="0"/>
                  </a:lnTo>
                  <a:lnTo>
                    <a:pt x="2632455" y="1411351"/>
                  </a:lnTo>
                  <a:lnTo>
                    <a:pt x="2626105" y="1473962"/>
                  </a:lnTo>
                  <a:lnTo>
                    <a:pt x="2607310" y="1534668"/>
                  </a:lnTo>
                  <a:lnTo>
                    <a:pt x="2578735" y="1587754"/>
                  </a:lnTo>
                  <a:lnTo>
                    <a:pt x="2539873" y="1634871"/>
                  </a:lnTo>
                  <a:lnTo>
                    <a:pt x="2492629" y="1673733"/>
                  </a:lnTo>
                  <a:lnTo>
                    <a:pt x="2439542" y="1702308"/>
                  </a:lnTo>
                  <a:lnTo>
                    <a:pt x="2378964" y="1721231"/>
                  </a:lnTo>
                  <a:lnTo>
                    <a:pt x="2316226" y="1727581"/>
                  </a:lnTo>
                  <a:lnTo>
                    <a:pt x="0" y="1727581"/>
                  </a:lnTo>
                  <a:lnTo>
                    <a:pt x="0" y="316611"/>
                  </a:lnTo>
                  <a:lnTo>
                    <a:pt x="1777" y="285623"/>
                  </a:lnTo>
                  <a:lnTo>
                    <a:pt x="14224" y="223265"/>
                  </a:lnTo>
                  <a:lnTo>
                    <a:pt x="54355" y="140081"/>
                  </a:lnTo>
                  <a:lnTo>
                    <a:pt x="93090" y="92963"/>
                  </a:lnTo>
                  <a:lnTo>
                    <a:pt x="140080" y="54229"/>
                  </a:lnTo>
                  <a:lnTo>
                    <a:pt x="193166" y="25273"/>
                  </a:lnTo>
                  <a:lnTo>
                    <a:pt x="254000" y="6350"/>
                  </a:lnTo>
                  <a:lnTo>
                    <a:pt x="316611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920" y="2609087"/>
              <a:ext cx="3233928" cy="23164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7550" y="2953384"/>
              <a:ext cx="2543492" cy="162775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3100" y="2908934"/>
              <a:ext cx="2632710" cy="1717039"/>
            </a:xfrm>
            <a:custGeom>
              <a:avLst/>
              <a:gdLst/>
              <a:ahLst/>
              <a:cxnLst/>
              <a:rect l="l" t="t" r="r" b="b"/>
              <a:pathLst>
                <a:path w="2632710" h="1717039">
                  <a:moveTo>
                    <a:pt x="314642" y="0"/>
                  </a:moveTo>
                  <a:lnTo>
                    <a:pt x="2632519" y="0"/>
                  </a:lnTo>
                  <a:lnTo>
                    <a:pt x="2632519" y="1402207"/>
                  </a:lnTo>
                  <a:lnTo>
                    <a:pt x="2626042" y="1464564"/>
                  </a:lnTo>
                  <a:lnTo>
                    <a:pt x="2607246" y="1524762"/>
                  </a:lnTo>
                  <a:lnTo>
                    <a:pt x="2578671" y="1577847"/>
                  </a:lnTo>
                  <a:lnTo>
                    <a:pt x="2540190" y="1624583"/>
                  </a:lnTo>
                  <a:lnTo>
                    <a:pt x="2493454" y="1662938"/>
                  </a:lnTo>
                  <a:lnTo>
                    <a:pt x="2440876" y="1691513"/>
                  </a:lnTo>
                  <a:lnTo>
                    <a:pt x="2380551" y="1710435"/>
                  </a:lnTo>
                  <a:lnTo>
                    <a:pt x="2318194" y="1716785"/>
                  </a:lnTo>
                  <a:lnTo>
                    <a:pt x="0" y="1716785"/>
                  </a:lnTo>
                  <a:lnTo>
                    <a:pt x="0" y="314578"/>
                  </a:lnTo>
                  <a:lnTo>
                    <a:pt x="1778" y="283590"/>
                  </a:lnTo>
                  <a:lnTo>
                    <a:pt x="14274" y="221995"/>
                  </a:lnTo>
                  <a:lnTo>
                    <a:pt x="53911" y="139191"/>
                  </a:lnTo>
                  <a:lnTo>
                    <a:pt x="92659" y="92582"/>
                  </a:lnTo>
                  <a:lnTo>
                    <a:pt x="139242" y="53848"/>
                  </a:lnTo>
                  <a:lnTo>
                    <a:pt x="192011" y="25145"/>
                  </a:lnTo>
                  <a:lnTo>
                    <a:pt x="252260" y="6350"/>
                  </a:lnTo>
                  <a:lnTo>
                    <a:pt x="31464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75431" y="4500370"/>
              <a:ext cx="3267455" cy="235762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19855" y="4845558"/>
              <a:ext cx="2577846" cy="168194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75405" y="4801108"/>
              <a:ext cx="2667000" cy="1771014"/>
            </a:xfrm>
            <a:custGeom>
              <a:avLst/>
              <a:gdLst/>
              <a:ahLst/>
              <a:cxnLst/>
              <a:rect l="l" t="t" r="r" b="b"/>
              <a:pathLst>
                <a:path w="2667000" h="1771015">
                  <a:moveTo>
                    <a:pt x="323850" y="0"/>
                  </a:moveTo>
                  <a:lnTo>
                    <a:pt x="2667000" y="0"/>
                  </a:lnTo>
                  <a:lnTo>
                    <a:pt x="2667000" y="1447457"/>
                  </a:lnTo>
                  <a:lnTo>
                    <a:pt x="2660650" y="1511439"/>
                  </a:lnTo>
                  <a:lnTo>
                    <a:pt x="2641473" y="1573606"/>
                  </a:lnTo>
                  <a:lnTo>
                    <a:pt x="2611501" y="1628089"/>
                  </a:lnTo>
                  <a:lnTo>
                    <a:pt x="2572004" y="1675841"/>
                  </a:lnTo>
                  <a:lnTo>
                    <a:pt x="2524252" y="1715325"/>
                  </a:lnTo>
                  <a:lnTo>
                    <a:pt x="2469769" y="1745284"/>
                  </a:lnTo>
                  <a:lnTo>
                    <a:pt x="2407539" y="1764499"/>
                  </a:lnTo>
                  <a:lnTo>
                    <a:pt x="2343658" y="1770862"/>
                  </a:lnTo>
                  <a:lnTo>
                    <a:pt x="0" y="1770862"/>
                  </a:lnTo>
                  <a:lnTo>
                    <a:pt x="0" y="323850"/>
                  </a:lnTo>
                  <a:lnTo>
                    <a:pt x="1778" y="292100"/>
                  </a:lnTo>
                  <a:lnTo>
                    <a:pt x="14732" y="228346"/>
                  </a:lnTo>
                  <a:lnTo>
                    <a:pt x="55372" y="143383"/>
                  </a:lnTo>
                  <a:lnTo>
                    <a:pt x="94996" y="94996"/>
                  </a:lnTo>
                  <a:lnTo>
                    <a:pt x="143383" y="55372"/>
                  </a:lnTo>
                  <a:lnTo>
                    <a:pt x="197485" y="26035"/>
                  </a:lnTo>
                  <a:lnTo>
                    <a:pt x="259842" y="6350"/>
                  </a:lnTo>
                  <a:lnTo>
                    <a:pt x="323850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5072" y="4541518"/>
              <a:ext cx="3259836" cy="231648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9559" y="4886451"/>
              <a:ext cx="2570416" cy="165957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5109" y="4842001"/>
              <a:ext cx="2660015" cy="1748789"/>
            </a:xfrm>
            <a:custGeom>
              <a:avLst/>
              <a:gdLst/>
              <a:ahLst/>
              <a:cxnLst/>
              <a:rect l="l" t="t" r="r" b="b"/>
              <a:pathLst>
                <a:path w="2660015" h="1748790">
                  <a:moveTo>
                    <a:pt x="319811" y="0"/>
                  </a:moveTo>
                  <a:lnTo>
                    <a:pt x="2659443" y="0"/>
                  </a:lnTo>
                  <a:lnTo>
                    <a:pt x="2659443" y="1428864"/>
                  </a:lnTo>
                  <a:lnTo>
                    <a:pt x="2653093" y="1491856"/>
                  </a:lnTo>
                  <a:lnTo>
                    <a:pt x="2633789" y="1553578"/>
                  </a:lnTo>
                  <a:lnTo>
                    <a:pt x="2604833" y="1607312"/>
                  </a:lnTo>
                  <a:lnTo>
                    <a:pt x="2565590" y="1654848"/>
                  </a:lnTo>
                  <a:lnTo>
                    <a:pt x="2518092" y="1694078"/>
                  </a:lnTo>
                  <a:lnTo>
                    <a:pt x="2464371" y="1722970"/>
                  </a:lnTo>
                  <a:lnTo>
                    <a:pt x="2402649" y="1742338"/>
                  </a:lnTo>
                  <a:lnTo>
                    <a:pt x="2339657" y="1748688"/>
                  </a:lnTo>
                  <a:lnTo>
                    <a:pt x="0" y="1748688"/>
                  </a:lnTo>
                  <a:lnTo>
                    <a:pt x="0" y="319913"/>
                  </a:lnTo>
                  <a:lnTo>
                    <a:pt x="1765" y="288544"/>
                  </a:lnTo>
                  <a:lnTo>
                    <a:pt x="14262" y="225679"/>
                  </a:lnTo>
                  <a:lnTo>
                    <a:pt x="54597" y="141478"/>
                  </a:lnTo>
                  <a:lnTo>
                    <a:pt x="93840" y="93853"/>
                  </a:lnTo>
                  <a:lnTo>
                    <a:pt x="141376" y="54610"/>
                  </a:lnTo>
                  <a:lnTo>
                    <a:pt x="195097" y="25781"/>
                  </a:lnTo>
                  <a:lnTo>
                    <a:pt x="256832" y="6350"/>
                  </a:lnTo>
                  <a:lnTo>
                    <a:pt x="319811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55791" y="2563368"/>
              <a:ext cx="3188208" cy="232867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00216" y="2908553"/>
              <a:ext cx="2533650" cy="163817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55766" y="2864103"/>
              <a:ext cx="2623185" cy="1727200"/>
            </a:xfrm>
            <a:custGeom>
              <a:avLst/>
              <a:gdLst/>
              <a:ahLst/>
              <a:cxnLst/>
              <a:rect l="l" t="t" r="r" b="b"/>
              <a:pathLst>
                <a:path w="2623184" h="1727200">
                  <a:moveTo>
                    <a:pt x="316230" y="0"/>
                  </a:moveTo>
                  <a:lnTo>
                    <a:pt x="2622931" y="0"/>
                  </a:lnTo>
                  <a:lnTo>
                    <a:pt x="2622931" y="1410970"/>
                  </a:lnTo>
                  <a:lnTo>
                    <a:pt x="2616581" y="1473581"/>
                  </a:lnTo>
                  <a:lnTo>
                    <a:pt x="2597658" y="1534287"/>
                  </a:lnTo>
                  <a:lnTo>
                    <a:pt x="2569083" y="1587373"/>
                  </a:lnTo>
                  <a:lnTo>
                    <a:pt x="2530220" y="1634490"/>
                  </a:lnTo>
                  <a:lnTo>
                    <a:pt x="2483104" y="1673352"/>
                  </a:lnTo>
                  <a:lnTo>
                    <a:pt x="2430017" y="1701927"/>
                  </a:lnTo>
                  <a:lnTo>
                    <a:pt x="2369312" y="1720850"/>
                  </a:lnTo>
                  <a:lnTo>
                    <a:pt x="2306701" y="1727200"/>
                  </a:lnTo>
                  <a:lnTo>
                    <a:pt x="0" y="1727200"/>
                  </a:lnTo>
                  <a:lnTo>
                    <a:pt x="0" y="316230"/>
                  </a:lnTo>
                  <a:lnTo>
                    <a:pt x="1778" y="285242"/>
                  </a:lnTo>
                  <a:lnTo>
                    <a:pt x="14224" y="222885"/>
                  </a:lnTo>
                  <a:lnTo>
                    <a:pt x="53848" y="139573"/>
                  </a:lnTo>
                  <a:lnTo>
                    <a:pt x="93091" y="92963"/>
                  </a:lnTo>
                  <a:lnTo>
                    <a:pt x="139573" y="53848"/>
                  </a:lnTo>
                  <a:lnTo>
                    <a:pt x="192912" y="25146"/>
                  </a:lnTo>
                  <a:lnTo>
                    <a:pt x="253491" y="6350"/>
                  </a:lnTo>
                  <a:lnTo>
                    <a:pt x="316230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82640" y="563880"/>
              <a:ext cx="3261360" cy="233629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28206" y="908685"/>
              <a:ext cx="2605277" cy="164591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83756" y="864235"/>
              <a:ext cx="2694305" cy="1735455"/>
            </a:xfrm>
            <a:custGeom>
              <a:avLst/>
              <a:gdLst/>
              <a:ahLst/>
              <a:cxnLst/>
              <a:rect l="l" t="t" r="r" b="b"/>
              <a:pathLst>
                <a:path w="2694304" h="1735455">
                  <a:moveTo>
                    <a:pt x="317753" y="0"/>
                  </a:moveTo>
                  <a:lnTo>
                    <a:pt x="2694304" y="0"/>
                  </a:lnTo>
                  <a:lnTo>
                    <a:pt x="2694304" y="1417319"/>
                  </a:lnTo>
                  <a:lnTo>
                    <a:pt x="2687954" y="1479930"/>
                  </a:lnTo>
                  <a:lnTo>
                    <a:pt x="2669159" y="1541144"/>
                  </a:lnTo>
                  <a:lnTo>
                    <a:pt x="2640075" y="1594739"/>
                  </a:lnTo>
                  <a:lnTo>
                    <a:pt x="2600960" y="1641728"/>
                  </a:lnTo>
                  <a:lnTo>
                    <a:pt x="2553969" y="1680844"/>
                  </a:lnTo>
                  <a:lnTo>
                    <a:pt x="2500757" y="1709927"/>
                  </a:lnTo>
                  <a:lnTo>
                    <a:pt x="2439669" y="1728851"/>
                  </a:lnTo>
                  <a:lnTo>
                    <a:pt x="2376932" y="1735201"/>
                  </a:lnTo>
                  <a:lnTo>
                    <a:pt x="0" y="1735201"/>
                  </a:lnTo>
                  <a:lnTo>
                    <a:pt x="0" y="317880"/>
                  </a:lnTo>
                  <a:lnTo>
                    <a:pt x="1777" y="286512"/>
                  </a:lnTo>
                  <a:lnTo>
                    <a:pt x="14223" y="224281"/>
                  </a:lnTo>
                  <a:lnTo>
                    <a:pt x="54228" y="140462"/>
                  </a:lnTo>
                  <a:lnTo>
                    <a:pt x="93471" y="93472"/>
                  </a:lnTo>
                  <a:lnTo>
                    <a:pt x="140462" y="54355"/>
                  </a:lnTo>
                  <a:lnTo>
                    <a:pt x="193928" y="25273"/>
                  </a:lnTo>
                  <a:lnTo>
                    <a:pt x="255142" y="6350"/>
                  </a:lnTo>
                  <a:lnTo>
                    <a:pt x="317753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944" y="1217422"/>
            <a:ext cx="2813685" cy="6286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620"/>
              </a:spcBef>
            </a:pPr>
            <a:r>
              <a:rPr sz="22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Средство</a:t>
            </a:r>
            <a:r>
              <a:rPr sz="2200" b="1" spc="-5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200" b="1" spc="-10" dirty="0">
                <a:solidFill>
                  <a:srgbClr val="001F5F"/>
                </a:solidFill>
                <a:latin typeface="Century Gothic"/>
                <a:cs typeface="Century Gothic"/>
              </a:rPr>
              <a:t>общения  между</a:t>
            </a:r>
            <a:r>
              <a:rPr sz="2200" b="1" spc="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2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людьми</a:t>
            </a:r>
            <a:endParaRPr sz="22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178800" cy="6288405"/>
            <a:chOff x="0" y="0"/>
            <a:chExt cx="8178800" cy="6288405"/>
          </a:xfrm>
        </p:grpSpPr>
        <p:sp>
          <p:nvSpPr>
            <p:cNvPr id="4" name="object 4"/>
            <p:cNvSpPr/>
            <p:nvPr/>
          </p:nvSpPr>
          <p:spPr>
            <a:xfrm>
              <a:off x="2613025" y="2230501"/>
              <a:ext cx="2289175" cy="20525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67175" y="3065526"/>
              <a:ext cx="2305050" cy="20525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83275" y="4235386"/>
              <a:ext cx="2295525" cy="20527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758695" cy="9067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0056" y="0"/>
              <a:ext cx="752856" cy="9067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42872" y="0"/>
              <a:ext cx="4668012" cy="9067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80059"/>
              <a:ext cx="2385060" cy="9144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943980" y="1678304"/>
            <a:ext cx="28949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Century Gothic"/>
                <a:cs typeface="Century Gothic"/>
              </a:rPr>
              <a:t>Средство  </a:t>
            </a:r>
            <a:r>
              <a:rPr sz="24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выражения</a:t>
            </a:r>
            <a:r>
              <a:rPr sz="2400" b="1" spc="-7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мысли  человека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267" y="5041519"/>
            <a:ext cx="36550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Century Gothic"/>
                <a:cs typeface="Century Gothic"/>
              </a:rPr>
              <a:t>Источник</a:t>
            </a:r>
            <a:r>
              <a:rPr sz="2400" b="1" spc="-7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информации  </a:t>
            </a:r>
            <a:r>
              <a:rPr sz="2400" b="1" dirty="0">
                <a:solidFill>
                  <a:srgbClr val="001F5F"/>
                </a:solidFill>
                <a:latin typeface="Century Gothic"/>
                <a:cs typeface="Century Gothic"/>
              </a:rPr>
              <a:t>о </a:t>
            </a:r>
            <a:r>
              <a:rPr sz="24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человеке </a:t>
            </a:r>
            <a:r>
              <a:rPr sz="2400" b="1" dirty="0">
                <a:solidFill>
                  <a:srgbClr val="001F5F"/>
                </a:solidFill>
                <a:latin typeface="Century Gothic"/>
                <a:cs typeface="Century Gothic"/>
              </a:rPr>
              <a:t>–  </a:t>
            </a:r>
            <a:r>
              <a:rPr sz="2400" b="1" spc="-5" dirty="0">
                <a:solidFill>
                  <a:srgbClr val="001F5F"/>
                </a:solidFill>
                <a:latin typeface="Century Gothic"/>
                <a:cs typeface="Century Gothic"/>
              </a:rPr>
              <a:t>характеризует  человека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6217" y="107950"/>
            <a:ext cx="565404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51330" algn="l"/>
              </a:tabLst>
            </a:pPr>
            <a:r>
              <a:rPr dirty="0">
                <a:solidFill>
                  <a:srgbClr val="C00000"/>
                </a:solidFill>
                <a:latin typeface="Century Gothic"/>
                <a:cs typeface="Century Gothic"/>
              </a:rPr>
              <a:t>Голос –	</a:t>
            </a:r>
            <a:r>
              <a:rPr spc="-5" dirty="0">
                <a:solidFill>
                  <a:srgbClr val="C00000"/>
                </a:solidFill>
                <a:latin typeface="Century Gothic"/>
                <a:cs typeface="Century Gothic"/>
              </a:rPr>
              <a:t>визитная</a:t>
            </a:r>
            <a:r>
              <a:rPr spc="-6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C00000"/>
                </a:solidFill>
                <a:latin typeface="Century Gothic"/>
                <a:cs typeface="Century Gothic"/>
              </a:rPr>
              <a:t>карточка  человека</a:t>
            </a:r>
          </a:p>
        </p:txBody>
      </p:sp>
      <p:sp>
        <p:nvSpPr>
          <p:cNvPr id="14" name="object 14"/>
          <p:cNvSpPr/>
          <p:nvPr/>
        </p:nvSpPr>
        <p:spPr>
          <a:xfrm>
            <a:off x="7596123" y="115951"/>
            <a:ext cx="1435100" cy="1152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1964" y="430529"/>
            <a:ext cx="7981315" cy="2035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18565">
              <a:lnSpc>
                <a:spcPct val="100000"/>
              </a:lnSpc>
              <a:spcBef>
                <a:spcPts val="100"/>
              </a:spcBef>
              <a:tabLst>
                <a:tab pos="4252595" algn="l"/>
                <a:tab pos="5843905" algn="l"/>
              </a:tabLst>
            </a:pPr>
            <a:r>
              <a:rPr sz="2400" b="1" spc="-65" dirty="0">
                <a:solidFill>
                  <a:srgbClr val="222C46"/>
                </a:solidFill>
                <a:latin typeface="Arial"/>
                <a:cs typeface="Arial"/>
              </a:rPr>
              <a:t>Ре</a:t>
            </a:r>
            <a:r>
              <a:rPr sz="2400" b="1" dirty="0">
                <a:solidFill>
                  <a:srgbClr val="222C46"/>
                </a:solidFill>
                <a:latin typeface="Arial"/>
                <a:cs typeface="Arial"/>
              </a:rPr>
              <a:t>чь </a:t>
            </a:r>
            <a:r>
              <a:rPr sz="2400" spc="-5" dirty="0">
                <a:latin typeface="Arial"/>
                <a:cs typeface="Arial"/>
              </a:rPr>
              <a:t>нес</a:t>
            </a:r>
            <a:r>
              <a:rPr sz="2400" spc="-90" dirty="0">
                <a:latin typeface="Arial"/>
                <a:cs typeface="Arial"/>
              </a:rPr>
              <a:t>е</a:t>
            </a:r>
            <a:r>
              <a:rPr sz="2400" dirty="0">
                <a:latin typeface="Arial"/>
                <a:cs typeface="Arial"/>
              </a:rPr>
              <a:t>т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ин</a:t>
            </a:r>
            <a:r>
              <a:rPr sz="2400" spc="5" dirty="0">
                <a:latin typeface="Arial"/>
                <a:cs typeface="Arial"/>
              </a:rPr>
              <a:t>ф</a:t>
            </a:r>
            <a:r>
              <a:rPr sz="2400" spc="-5" dirty="0">
                <a:latin typeface="Arial"/>
                <a:cs typeface="Arial"/>
              </a:rPr>
              <a:t>ор</a:t>
            </a:r>
            <a:r>
              <a:rPr sz="2400" dirty="0">
                <a:latin typeface="Arial"/>
                <a:cs typeface="Arial"/>
              </a:rPr>
              <a:t>м</a:t>
            </a:r>
            <a:r>
              <a:rPr sz="2400" spc="-5" dirty="0">
                <a:latin typeface="Arial"/>
                <a:cs typeface="Arial"/>
              </a:rPr>
              <a:t>а</a:t>
            </a:r>
            <a:r>
              <a:rPr sz="2400" dirty="0">
                <a:latin typeface="Arial"/>
                <a:cs typeface="Arial"/>
              </a:rPr>
              <a:t>цию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и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о	</a:t>
            </a:r>
            <a:r>
              <a:rPr sz="2400" spc="-10" dirty="0">
                <a:latin typeface="Arial"/>
                <a:cs typeface="Arial"/>
              </a:rPr>
              <a:t>я</a:t>
            </a:r>
            <a:r>
              <a:rPr sz="2400" spc="-5" dirty="0">
                <a:latin typeface="Arial"/>
                <a:cs typeface="Arial"/>
              </a:rPr>
              <a:t>з</a:t>
            </a:r>
            <a:r>
              <a:rPr sz="2400" spc="5" dirty="0">
                <a:latin typeface="Arial"/>
                <a:cs typeface="Arial"/>
              </a:rPr>
              <a:t>ы</a:t>
            </a:r>
            <a:r>
              <a:rPr sz="2400" spc="25" dirty="0">
                <a:latin typeface="Arial"/>
                <a:cs typeface="Arial"/>
              </a:rPr>
              <a:t>к</a:t>
            </a:r>
            <a:r>
              <a:rPr sz="2400" spc="-5" dirty="0">
                <a:latin typeface="Arial"/>
                <a:cs typeface="Arial"/>
              </a:rPr>
              <a:t>е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и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о	самом  </a:t>
            </a:r>
            <a:r>
              <a:rPr sz="2400" spc="-20" dirty="0">
                <a:latin typeface="Arial"/>
                <a:cs typeface="Arial"/>
              </a:rPr>
              <a:t>говорящем </a:t>
            </a:r>
            <a:r>
              <a:rPr sz="2400" spc="-10" dirty="0">
                <a:latin typeface="Arial"/>
                <a:cs typeface="Arial"/>
              </a:rPr>
              <a:t>человеке </a:t>
            </a:r>
            <a:r>
              <a:rPr sz="2400" dirty="0">
                <a:latin typeface="Arial"/>
                <a:cs typeface="Arial"/>
              </a:rPr>
              <a:t>в </a:t>
            </a:r>
            <a:r>
              <a:rPr sz="2400" spc="-10" dirty="0">
                <a:latin typeface="Arial"/>
                <a:cs typeface="Arial"/>
              </a:rPr>
              <a:t>разных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аспектах.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Arial"/>
              <a:cs typeface="Arial"/>
            </a:endParaRPr>
          </a:p>
          <a:p>
            <a:pPr marL="3991610">
              <a:lnSpc>
                <a:spcPct val="100000"/>
              </a:lnSpc>
              <a:tabLst>
                <a:tab pos="4530725" algn="l"/>
                <a:tab pos="5334000" algn="l"/>
                <a:tab pos="7087234" algn="l"/>
              </a:tabLst>
            </a:pPr>
            <a:r>
              <a:rPr sz="2400" spc="-5" dirty="0">
                <a:latin typeface="Corbel"/>
                <a:cs typeface="Corbel"/>
              </a:rPr>
              <a:t>П</a:t>
            </a:r>
            <a:r>
              <a:rPr sz="2400" dirty="0">
                <a:latin typeface="Corbel"/>
                <a:cs typeface="Corbel"/>
              </a:rPr>
              <a:t>о	речи	</a:t>
            </a:r>
            <a:r>
              <a:rPr sz="2400" spc="-5" dirty="0">
                <a:latin typeface="Corbel"/>
                <a:cs typeface="Corbel"/>
              </a:rPr>
              <a:t>го</a:t>
            </a:r>
            <a:r>
              <a:rPr sz="2400" spc="-20" dirty="0">
                <a:latin typeface="Corbel"/>
                <a:cs typeface="Corbel"/>
              </a:rPr>
              <a:t>в</a:t>
            </a:r>
            <a:r>
              <a:rPr sz="2400" spc="-5" dirty="0">
                <a:latin typeface="Corbel"/>
                <a:cs typeface="Corbel"/>
              </a:rPr>
              <a:t>о</a:t>
            </a:r>
            <a:r>
              <a:rPr sz="2400" spc="-35" dirty="0">
                <a:latin typeface="Corbel"/>
                <a:cs typeface="Corbel"/>
              </a:rPr>
              <a:t>р</a:t>
            </a:r>
            <a:r>
              <a:rPr sz="2400" dirty="0">
                <a:latin typeface="Corbel"/>
                <a:cs typeface="Corbel"/>
              </a:rPr>
              <a:t>я</a:t>
            </a:r>
            <a:r>
              <a:rPr sz="2400" spc="-45" dirty="0">
                <a:latin typeface="Corbel"/>
                <a:cs typeface="Corbel"/>
              </a:rPr>
              <a:t>щ</a:t>
            </a:r>
            <a:r>
              <a:rPr sz="2400" dirty="0">
                <a:latin typeface="Corbel"/>
                <a:cs typeface="Corbel"/>
              </a:rPr>
              <a:t>е</a:t>
            </a:r>
            <a:r>
              <a:rPr sz="2400" spc="5" dirty="0">
                <a:latin typeface="Corbel"/>
                <a:cs typeface="Corbel"/>
              </a:rPr>
              <a:t>г</a:t>
            </a:r>
            <a:r>
              <a:rPr sz="2400" dirty="0">
                <a:latin typeface="Corbel"/>
                <a:cs typeface="Corbel"/>
              </a:rPr>
              <a:t>о	м</a:t>
            </a:r>
            <a:r>
              <a:rPr sz="2400" spc="-35" dirty="0">
                <a:latin typeface="Corbel"/>
                <a:cs typeface="Corbel"/>
              </a:rPr>
              <a:t>о</a:t>
            </a:r>
            <a:r>
              <a:rPr sz="2400" spc="-5" dirty="0">
                <a:latin typeface="Corbel"/>
                <a:cs typeface="Corbel"/>
              </a:rPr>
              <a:t>жно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1078" y="2440000"/>
            <a:ext cx="1749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3530" algn="l"/>
              </a:tabLst>
            </a:pPr>
            <a:r>
              <a:rPr sz="2400" spc="-5" dirty="0">
                <a:latin typeface="Corbel"/>
                <a:cs typeface="Corbel"/>
              </a:rPr>
              <a:t>с</a:t>
            </a:r>
            <a:r>
              <a:rPr sz="2400" spc="-95" dirty="0">
                <a:latin typeface="Corbel"/>
                <a:cs typeface="Corbel"/>
              </a:rPr>
              <a:t>у</a:t>
            </a:r>
            <a:r>
              <a:rPr sz="2400" spc="-45" dirty="0">
                <a:latin typeface="Corbel"/>
                <a:cs typeface="Corbel"/>
              </a:rPr>
              <a:t>д</a:t>
            </a:r>
            <a:r>
              <a:rPr sz="2400" spc="-5" dirty="0">
                <a:latin typeface="Corbel"/>
                <a:cs typeface="Corbel"/>
              </a:rPr>
              <a:t>ит</a:t>
            </a:r>
            <a:r>
              <a:rPr sz="2400" dirty="0">
                <a:latin typeface="Corbel"/>
                <a:cs typeface="Corbel"/>
              </a:rPr>
              <a:t>ь	о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61078" y="2806065"/>
            <a:ext cx="2277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rbel"/>
                <a:cs typeface="Corbel"/>
              </a:rPr>
              <a:t>принадлежности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7186" y="2440000"/>
            <a:ext cx="16052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rbel"/>
                <a:cs typeface="Corbel"/>
              </a:rPr>
              <a:t>со</a:t>
            </a:r>
            <a:r>
              <a:rPr sz="2400" spc="-40" dirty="0">
                <a:latin typeface="Corbel"/>
                <a:cs typeface="Corbel"/>
              </a:rPr>
              <a:t>ц</a:t>
            </a:r>
            <a:r>
              <a:rPr sz="2400" spc="-5" dirty="0">
                <a:latin typeface="Corbel"/>
                <a:cs typeface="Corbel"/>
              </a:rPr>
              <a:t>и</a:t>
            </a:r>
            <a:r>
              <a:rPr sz="2400" spc="-10" dirty="0">
                <a:latin typeface="Corbel"/>
                <a:cs typeface="Corbel"/>
              </a:rPr>
              <a:t>а</a:t>
            </a:r>
            <a:r>
              <a:rPr sz="2400" spc="-5" dirty="0">
                <a:latin typeface="Corbel"/>
                <a:cs typeface="Corbel"/>
              </a:rPr>
              <a:t>ль</a:t>
            </a:r>
            <a:r>
              <a:rPr sz="2400" spc="-15" dirty="0">
                <a:latin typeface="Corbel"/>
                <a:cs typeface="Corbel"/>
              </a:rPr>
              <a:t>но</a:t>
            </a:r>
            <a:r>
              <a:rPr sz="2400" dirty="0">
                <a:latin typeface="Corbel"/>
                <a:cs typeface="Corbel"/>
              </a:rPr>
              <a:t>й</a:t>
            </a:r>
            <a:endParaRPr sz="2400">
              <a:latin typeface="Corbel"/>
              <a:cs typeface="Corbel"/>
            </a:endParaRPr>
          </a:p>
          <a:p>
            <a:pPr marR="5080" algn="r">
              <a:lnSpc>
                <a:spcPct val="100000"/>
              </a:lnSpc>
            </a:pPr>
            <a:r>
              <a:rPr sz="2400" dirty="0">
                <a:latin typeface="Corbel"/>
                <a:cs typeface="Corbel"/>
              </a:rPr>
              <a:t>ч</a:t>
            </a:r>
            <a:r>
              <a:rPr sz="2400" spc="-50" dirty="0">
                <a:latin typeface="Corbel"/>
                <a:cs typeface="Corbel"/>
              </a:rPr>
              <a:t>е</a:t>
            </a:r>
            <a:r>
              <a:rPr sz="2400" spc="-5" dirty="0">
                <a:latin typeface="Corbel"/>
                <a:cs typeface="Corbel"/>
              </a:rPr>
              <a:t>лов</a:t>
            </a:r>
            <a:r>
              <a:rPr sz="2400" dirty="0">
                <a:latin typeface="Corbel"/>
                <a:cs typeface="Corbel"/>
              </a:rPr>
              <a:t>е</a:t>
            </a:r>
            <a:r>
              <a:rPr sz="2400" spc="-5" dirty="0">
                <a:latin typeface="Corbel"/>
                <a:cs typeface="Corbel"/>
              </a:rPr>
              <a:t>ка,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1078" y="3171825"/>
            <a:ext cx="2505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2060" algn="l"/>
              </a:tabLst>
            </a:pPr>
            <a:r>
              <a:rPr sz="2400" dirty="0">
                <a:latin typeface="Corbel"/>
                <a:cs typeface="Corbel"/>
              </a:rPr>
              <a:t>его	</a:t>
            </a:r>
            <a:r>
              <a:rPr sz="2400" spc="-10" dirty="0">
                <a:latin typeface="Corbel"/>
                <a:cs typeface="Corbel"/>
              </a:rPr>
              <a:t>возрасте.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29168" y="3171825"/>
            <a:ext cx="734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rbel"/>
                <a:cs typeface="Corbel"/>
              </a:rPr>
              <a:t>п</a:t>
            </a:r>
            <a:r>
              <a:rPr sz="2400" spc="-50" dirty="0">
                <a:latin typeface="Corbel"/>
                <a:cs typeface="Corbel"/>
              </a:rPr>
              <a:t>о</a:t>
            </a:r>
            <a:r>
              <a:rPr sz="2400" spc="-5" dirty="0">
                <a:latin typeface="Corbel"/>
                <a:cs typeface="Corbel"/>
              </a:rPr>
              <a:t>л</a:t>
            </a:r>
            <a:r>
              <a:rPr sz="2400" spc="5" dirty="0">
                <a:latin typeface="Corbel"/>
                <a:cs typeface="Corbel"/>
              </a:rPr>
              <a:t>е</a:t>
            </a:r>
            <a:r>
              <a:rPr sz="2400" dirty="0"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1078" y="3537661"/>
            <a:ext cx="400304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541270" algn="l"/>
              </a:tabLst>
            </a:pPr>
            <a:r>
              <a:rPr sz="2400" spc="-5" dirty="0">
                <a:latin typeface="Corbel"/>
                <a:cs typeface="Corbel"/>
              </a:rPr>
              <a:t>воспитании, </a:t>
            </a:r>
            <a:r>
              <a:rPr sz="2400" dirty="0">
                <a:latin typeface="Corbel"/>
                <a:cs typeface="Corbel"/>
              </a:rPr>
              <a:t>темпераменте,  </a:t>
            </a:r>
            <a:r>
              <a:rPr sz="2400" spc="-10" dirty="0">
                <a:latin typeface="Corbel"/>
                <a:cs typeface="Corbel"/>
              </a:rPr>
              <a:t>профессии. </a:t>
            </a:r>
            <a:r>
              <a:rPr sz="2400" dirty="0">
                <a:latin typeface="Corbel"/>
                <a:cs typeface="Corbel"/>
              </a:rPr>
              <a:t>чертах </a:t>
            </a:r>
            <a:r>
              <a:rPr sz="2400" spc="-5" dirty="0">
                <a:latin typeface="Corbel"/>
                <a:cs typeface="Corbel"/>
              </a:rPr>
              <a:t>характера,  </a:t>
            </a:r>
            <a:r>
              <a:rPr sz="2400" spc="-10" dirty="0">
                <a:latin typeface="Corbel"/>
                <a:cs typeface="Corbel"/>
              </a:rPr>
              <a:t>физическом, психическом </a:t>
            </a:r>
            <a:r>
              <a:rPr sz="2400" dirty="0">
                <a:latin typeface="Corbel"/>
                <a:cs typeface="Corbel"/>
              </a:rPr>
              <a:t>и  </a:t>
            </a:r>
            <a:r>
              <a:rPr sz="2400" spc="-5" dirty="0">
                <a:latin typeface="Corbel"/>
                <a:cs typeface="Corbel"/>
              </a:rPr>
              <a:t>с</a:t>
            </a:r>
            <a:r>
              <a:rPr sz="2400" spc="5" dirty="0">
                <a:latin typeface="Corbel"/>
                <a:cs typeface="Corbel"/>
              </a:rPr>
              <a:t>о</a:t>
            </a:r>
            <a:r>
              <a:rPr sz="2400" spc="-15" dirty="0">
                <a:latin typeface="Corbel"/>
                <a:cs typeface="Corbel"/>
              </a:rPr>
              <a:t>м</a:t>
            </a:r>
            <a:r>
              <a:rPr sz="2400" spc="-40" dirty="0">
                <a:latin typeface="Corbel"/>
                <a:cs typeface="Corbel"/>
              </a:rPr>
              <a:t>а</a:t>
            </a:r>
            <a:r>
              <a:rPr sz="2400" dirty="0">
                <a:latin typeface="Corbel"/>
                <a:cs typeface="Corbel"/>
              </a:rPr>
              <a:t>ти</a:t>
            </a:r>
            <a:r>
              <a:rPr sz="2400" spc="-10" dirty="0">
                <a:latin typeface="Corbel"/>
                <a:cs typeface="Corbel"/>
              </a:rPr>
              <a:t>ч</a:t>
            </a:r>
            <a:r>
              <a:rPr sz="2400" dirty="0">
                <a:latin typeface="Corbel"/>
                <a:cs typeface="Corbel"/>
              </a:rPr>
              <a:t>ес</a:t>
            </a:r>
            <a:r>
              <a:rPr sz="2400" spc="-65" dirty="0">
                <a:latin typeface="Corbel"/>
                <a:cs typeface="Corbel"/>
              </a:rPr>
              <a:t>к</a:t>
            </a:r>
            <a:r>
              <a:rPr sz="2400" spc="-5" dirty="0">
                <a:latin typeface="Corbel"/>
                <a:cs typeface="Corbel"/>
              </a:rPr>
              <a:t>о</a:t>
            </a:r>
            <a:r>
              <a:rPr sz="2400" dirty="0">
                <a:latin typeface="Corbel"/>
                <a:cs typeface="Corbel"/>
              </a:rPr>
              <a:t>м	</a:t>
            </a:r>
            <a:r>
              <a:rPr sz="2400" spc="-10" dirty="0">
                <a:latin typeface="Corbel"/>
                <a:cs typeface="Corbel"/>
              </a:rPr>
              <a:t>сос</a:t>
            </a:r>
            <a:r>
              <a:rPr sz="2400" dirty="0">
                <a:latin typeface="Corbel"/>
                <a:cs typeface="Corbel"/>
              </a:rPr>
              <a:t>т</a:t>
            </a:r>
            <a:r>
              <a:rPr sz="2400" spc="-35" dirty="0">
                <a:latin typeface="Corbel"/>
                <a:cs typeface="Corbel"/>
              </a:rPr>
              <a:t>о</a:t>
            </a:r>
            <a:r>
              <a:rPr sz="2400" dirty="0">
                <a:latin typeface="Corbel"/>
                <a:cs typeface="Corbel"/>
              </a:rPr>
              <a:t>ян</a:t>
            </a:r>
            <a:r>
              <a:rPr sz="2400" spc="-10" dirty="0">
                <a:latin typeface="Corbel"/>
                <a:cs typeface="Corbel"/>
              </a:rPr>
              <a:t>и</a:t>
            </a:r>
            <a:r>
              <a:rPr sz="2400" spc="-5" dirty="0">
                <a:latin typeface="Corbel"/>
                <a:cs typeface="Corbel"/>
              </a:rPr>
              <a:t>и,  личностных</a:t>
            </a:r>
            <a:r>
              <a:rPr sz="2400" spc="-2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особенностях.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2251" y="1365503"/>
            <a:ext cx="3335020" cy="5146675"/>
            <a:chOff x="492251" y="1365503"/>
            <a:chExt cx="3335020" cy="5146675"/>
          </a:xfrm>
        </p:grpSpPr>
        <p:sp>
          <p:nvSpPr>
            <p:cNvPr id="14" name="object 14"/>
            <p:cNvSpPr/>
            <p:nvPr/>
          </p:nvSpPr>
          <p:spPr>
            <a:xfrm>
              <a:off x="492251" y="1365503"/>
              <a:ext cx="3334512" cy="5146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4212" y="1629346"/>
              <a:ext cx="2951099" cy="46904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3128" y="493775"/>
            <a:ext cx="2048256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444" y="624967"/>
            <a:ext cx="13474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10" dirty="0">
                <a:latin typeface="Corbel"/>
                <a:cs typeface="Corbel"/>
              </a:rPr>
              <a:t>г</a:t>
            </a:r>
            <a:r>
              <a:rPr sz="4300" b="0" spc="-90" dirty="0">
                <a:latin typeface="Corbel"/>
                <a:cs typeface="Corbel"/>
              </a:rPr>
              <a:t>о</a:t>
            </a:r>
            <a:r>
              <a:rPr sz="4300" b="0" spc="-10" dirty="0">
                <a:latin typeface="Corbel"/>
                <a:cs typeface="Corbel"/>
              </a:rPr>
              <a:t>лос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7115" y="1650619"/>
            <a:ext cx="6883400" cy="4004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746125" indent="-283845">
              <a:lnSpc>
                <a:spcPct val="100000"/>
              </a:lnSpc>
              <a:spcBef>
                <a:spcPts val="105"/>
              </a:spcBef>
            </a:pPr>
            <a:r>
              <a:rPr sz="3200" spc="-85" dirty="0">
                <a:latin typeface="Corbel"/>
                <a:cs typeface="Corbel"/>
              </a:rPr>
              <a:t>Голос </a:t>
            </a:r>
            <a:r>
              <a:rPr sz="3200" spc="-25" dirty="0">
                <a:latin typeface="Corbel"/>
                <a:cs typeface="Corbel"/>
              </a:rPr>
              <a:t>подобен </a:t>
            </a:r>
            <a:r>
              <a:rPr sz="3200" spc="-5" dirty="0">
                <a:latin typeface="Corbel"/>
                <a:cs typeface="Corbel"/>
              </a:rPr>
              <a:t>самому </a:t>
            </a:r>
            <a:r>
              <a:rPr sz="3200" spc="-30" dirty="0">
                <a:latin typeface="Corbel"/>
                <a:cs typeface="Corbel"/>
              </a:rPr>
              <a:t>человеку. </a:t>
            </a:r>
            <a:r>
              <a:rPr sz="3200" dirty="0">
                <a:latin typeface="Corbel"/>
                <a:cs typeface="Corbel"/>
              </a:rPr>
              <a:t>У  </a:t>
            </a:r>
            <a:r>
              <a:rPr sz="3200" spc="-10" dirty="0">
                <a:latin typeface="Corbel"/>
                <a:cs typeface="Corbel"/>
              </a:rPr>
              <a:t>дружелюбного- дружелюбный.</a:t>
            </a:r>
            <a:r>
              <a:rPr sz="3200" spc="-9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У</a:t>
            </a:r>
            <a:endParaRPr sz="3200">
              <a:latin typeface="Corbel"/>
              <a:cs typeface="Corbel"/>
            </a:endParaRPr>
          </a:p>
          <a:p>
            <a:pPr marL="295910" marR="86995">
              <a:lnSpc>
                <a:spcPct val="100000"/>
              </a:lnSpc>
            </a:pPr>
            <a:r>
              <a:rPr sz="3200" spc="-5" dirty="0">
                <a:latin typeface="Corbel"/>
                <a:cs typeface="Corbel"/>
              </a:rPr>
              <a:t>искреннего- искренний. Скрыть</a:t>
            </a:r>
            <a:r>
              <a:rPr sz="3200" spc="-204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свой  </a:t>
            </a:r>
            <a:r>
              <a:rPr sz="3200" spc="-15" dirty="0">
                <a:latin typeface="Corbel"/>
                <a:cs typeface="Corbel"/>
              </a:rPr>
              <a:t>голос</a:t>
            </a:r>
            <a:r>
              <a:rPr sz="3200" spc="-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невозможно.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85" dirty="0">
                <a:latin typeface="Corbel"/>
                <a:cs typeface="Corbel"/>
              </a:rPr>
              <a:t>Голос </a:t>
            </a:r>
            <a:r>
              <a:rPr sz="3200" dirty="0">
                <a:latin typeface="Corbel"/>
                <a:cs typeface="Corbel"/>
              </a:rPr>
              <a:t>– невербальный </a:t>
            </a:r>
            <a:r>
              <a:rPr sz="3200" spc="-5" dirty="0">
                <a:latin typeface="Corbel"/>
                <a:cs typeface="Corbel"/>
              </a:rPr>
              <a:t>знак</a:t>
            </a:r>
            <a:r>
              <a:rPr sz="3200" spc="10" dirty="0">
                <a:latin typeface="Corbel"/>
                <a:cs typeface="Corbel"/>
              </a:rPr>
              <a:t> </a:t>
            </a:r>
            <a:r>
              <a:rPr sz="3200" spc="-20" dirty="0">
                <a:latin typeface="Corbel"/>
                <a:cs typeface="Corbel"/>
              </a:rPr>
              <a:t>партнеру.</a:t>
            </a:r>
            <a:endParaRPr sz="3200">
              <a:latin typeface="Corbel"/>
              <a:cs typeface="Corbel"/>
            </a:endParaRPr>
          </a:p>
          <a:p>
            <a:pPr marL="295910">
              <a:lnSpc>
                <a:spcPct val="100000"/>
              </a:lnSpc>
            </a:pPr>
            <a:r>
              <a:rPr sz="3200" spc="-70" dirty="0">
                <a:latin typeface="Corbel"/>
                <a:cs typeface="Corbel"/>
              </a:rPr>
              <a:t>Когда </a:t>
            </a:r>
            <a:r>
              <a:rPr sz="3200" spc="-15" dirty="0">
                <a:latin typeface="Corbel"/>
                <a:cs typeface="Corbel"/>
              </a:rPr>
              <a:t>человек </a:t>
            </a:r>
            <a:r>
              <a:rPr sz="3200" spc="-5" dirty="0">
                <a:latin typeface="Corbel"/>
                <a:cs typeface="Corbel"/>
              </a:rPr>
              <a:t>говорит</a:t>
            </a:r>
            <a:r>
              <a:rPr sz="3200" spc="70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он</a:t>
            </a:r>
            <a:endParaRPr sz="3200">
              <a:latin typeface="Corbel"/>
              <a:cs typeface="Corbel"/>
            </a:endParaRPr>
          </a:p>
          <a:p>
            <a:pPr marL="295910" marR="332740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latin typeface="Corbel"/>
                <a:cs typeface="Corbel"/>
              </a:rPr>
              <a:t>высказывает </a:t>
            </a:r>
            <a:r>
              <a:rPr sz="3200" dirty="0">
                <a:latin typeface="Corbel"/>
                <a:cs typeface="Corbel"/>
              </a:rPr>
              <a:t>или </a:t>
            </a:r>
            <a:r>
              <a:rPr sz="3200" spc="-5" dirty="0">
                <a:latin typeface="Corbel"/>
                <a:cs typeface="Corbel"/>
              </a:rPr>
              <a:t>мысль </a:t>
            </a:r>
            <a:r>
              <a:rPr sz="3200" dirty="0">
                <a:latin typeface="Corbel"/>
                <a:cs typeface="Corbel"/>
              </a:rPr>
              <a:t>или</a:t>
            </a:r>
            <a:r>
              <a:rPr sz="3200" spc="-80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мысле-  чувство.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80552" y="6456679"/>
            <a:ext cx="127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Black"/>
                <a:cs typeface="Arial Black"/>
              </a:rPr>
              <a:t>3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0311" y="170687"/>
            <a:ext cx="7432548" cy="1133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5940" y="293623"/>
            <a:ext cx="67868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ПОНЯТИЕ</a:t>
            </a:r>
            <a:r>
              <a:rPr sz="4000" spc="-55" dirty="0"/>
              <a:t> </a:t>
            </a:r>
            <a:r>
              <a:rPr sz="4000" spc="-20" dirty="0"/>
              <a:t>КОММУНИКАЦИИ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618236" y="1566418"/>
            <a:ext cx="7990840" cy="1976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5080" indent="-283845" algn="just">
              <a:lnSpc>
                <a:spcPct val="999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b="1" spc="-10" dirty="0">
                <a:latin typeface="Corbel"/>
                <a:cs typeface="Corbel"/>
              </a:rPr>
              <a:t>Коммуникация </a:t>
            </a:r>
            <a:r>
              <a:rPr sz="3200" spc="-55" dirty="0">
                <a:latin typeface="Corbel"/>
                <a:cs typeface="Corbel"/>
              </a:rPr>
              <a:t>[лат. </a:t>
            </a:r>
            <a:r>
              <a:rPr sz="3200" spc="-5" dirty="0">
                <a:latin typeface="Corbel"/>
                <a:cs typeface="Corbel"/>
              </a:rPr>
              <a:t>comm</a:t>
            </a:r>
            <a:r>
              <a:rPr sz="3200" spc="-5" dirty="0">
                <a:latin typeface="Gill Sans MT"/>
                <a:cs typeface="Gill Sans MT"/>
              </a:rPr>
              <a:t>u</a:t>
            </a:r>
            <a:r>
              <a:rPr sz="3200" spc="-5" dirty="0">
                <a:latin typeface="Corbel"/>
                <a:cs typeface="Corbel"/>
              </a:rPr>
              <a:t>nico </a:t>
            </a:r>
            <a:r>
              <a:rPr sz="3200" dirty="0">
                <a:latin typeface="Corbel"/>
                <a:cs typeface="Corbel"/>
              </a:rPr>
              <a:t>– </a:t>
            </a:r>
            <a:r>
              <a:rPr sz="3200" spc="-30" dirty="0">
                <a:latin typeface="Corbel"/>
                <a:cs typeface="Corbel"/>
              </a:rPr>
              <a:t>делать  </a:t>
            </a:r>
            <a:r>
              <a:rPr sz="3200" spc="-15" dirty="0">
                <a:latin typeface="Corbel"/>
                <a:cs typeface="Corbel"/>
              </a:rPr>
              <a:t>общим]</a:t>
            </a:r>
            <a:r>
              <a:rPr sz="3200" spc="610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– </a:t>
            </a:r>
            <a:r>
              <a:rPr sz="3200" spc="-5" dirty="0">
                <a:latin typeface="Corbel"/>
                <a:cs typeface="Corbel"/>
              </a:rPr>
              <a:t>смысловой </a:t>
            </a:r>
            <a:r>
              <a:rPr sz="3200" dirty="0">
                <a:latin typeface="Corbel"/>
                <a:cs typeface="Corbel"/>
              </a:rPr>
              <a:t>аспект </a:t>
            </a:r>
            <a:r>
              <a:rPr sz="3200" spc="-10" dirty="0">
                <a:latin typeface="Corbel"/>
                <a:cs typeface="Corbel"/>
              </a:rPr>
              <a:t>социального  взаимодействия. </a:t>
            </a:r>
            <a:r>
              <a:rPr sz="3200" spc="-15" dirty="0">
                <a:latin typeface="Corbel"/>
                <a:cs typeface="Corbel"/>
              </a:rPr>
              <a:t>Поскольку </a:t>
            </a:r>
            <a:r>
              <a:rPr sz="3200" spc="-25" dirty="0">
                <a:latin typeface="Corbel"/>
                <a:cs typeface="Corbel"/>
              </a:rPr>
              <a:t>всякое  </a:t>
            </a:r>
            <a:r>
              <a:rPr sz="3200" spc="-10" dirty="0">
                <a:latin typeface="Corbel"/>
                <a:cs typeface="Corbel"/>
              </a:rPr>
              <a:t>индивидуальное действие</a:t>
            </a:r>
            <a:r>
              <a:rPr sz="3200" spc="-5" dirty="0">
                <a:latin typeface="Corbel"/>
                <a:cs typeface="Corbel"/>
              </a:rPr>
              <a:t> </a:t>
            </a:r>
            <a:r>
              <a:rPr sz="3200" spc="-20" dirty="0">
                <a:latin typeface="Corbel"/>
                <a:cs typeface="Corbel"/>
              </a:rPr>
              <a:t>осуществляется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3515944"/>
            <a:ext cx="2345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11835" algn="l"/>
              </a:tabLst>
            </a:pPr>
            <a:r>
              <a:rPr sz="3200" dirty="0">
                <a:latin typeface="Corbel"/>
                <a:cs typeface="Corbel"/>
              </a:rPr>
              <a:t>в	услови</a:t>
            </a:r>
            <a:r>
              <a:rPr sz="3200" spc="-15" dirty="0">
                <a:latin typeface="Corbel"/>
                <a:cs typeface="Corbel"/>
              </a:rPr>
              <a:t>я</a:t>
            </a:r>
            <a:r>
              <a:rPr sz="3200" dirty="0">
                <a:latin typeface="Corbel"/>
                <a:cs typeface="Corbel"/>
              </a:rPr>
              <a:t>х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58409" y="3515944"/>
            <a:ext cx="30524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70940" algn="l"/>
              </a:tabLst>
            </a:pPr>
            <a:r>
              <a:rPr sz="3200" spc="-5" dirty="0">
                <a:latin typeface="Corbel"/>
                <a:cs typeface="Corbel"/>
              </a:rPr>
              <a:t>ил</a:t>
            </a:r>
            <a:r>
              <a:rPr sz="3200" dirty="0">
                <a:latin typeface="Corbel"/>
                <a:cs typeface="Corbel"/>
              </a:rPr>
              <a:t>и	</a:t>
            </a:r>
            <a:r>
              <a:rPr sz="3200" spc="-75" dirty="0">
                <a:latin typeface="Corbel"/>
                <a:cs typeface="Corbel"/>
              </a:rPr>
              <a:t>к</a:t>
            </a:r>
            <a:r>
              <a:rPr sz="3200" spc="-5" dirty="0">
                <a:latin typeface="Corbel"/>
                <a:cs typeface="Corbel"/>
              </a:rPr>
              <a:t>осве</a:t>
            </a:r>
            <a:r>
              <a:rPr sz="3200" spc="-15" dirty="0">
                <a:latin typeface="Corbel"/>
                <a:cs typeface="Corbel"/>
              </a:rPr>
              <a:t>н</a:t>
            </a:r>
            <a:r>
              <a:rPr sz="3200" dirty="0">
                <a:latin typeface="Corbel"/>
                <a:cs typeface="Corbel"/>
              </a:rPr>
              <a:t>ных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004" y="4003928"/>
            <a:ext cx="26441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2370" algn="l"/>
              </a:tabLst>
            </a:pPr>
            <a:r>
              <a:rPr sz="3200" spc="-5" dirty="0">
                <a:latin typeface="Corbel"/>
                <a:cs typeface="Corbel"/>
              </a:rPr>
              <a:t>отноше</a:t>
            </a:r>
            <a:r>
              <a:rPr sz="3200" spc="-15" dirty="0">
                <a:latin typeface="Corbel"/>
                <a:cs typeface="Corbel"/>
              </a:rPr>
              <a:t>н</a:t>
            </a:r>
            <a:r>
              <a:rPr sz="3200" spc="-5" dirty="0">
                <a:latin typeface="Corbel"/>
                <a:cs typeface="Corbel"/>
              </a:rPr>
              <a:t>и</a:t>
            </a:r>
            <a:r>
              <a:rPr sz="3200" dirty="0">
                <a:latin typeface="Corbel"/>
                <a:cs typeface="Corbel"/>
              </a:rPr>
              <a:t>й	с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0210" y="3515944"/>
            <a:ext cx="488696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orbel"/>
                <a:cs typeface="Corbel"/>
              </a:rPr>
              <a:t>прямых</a:t>
            </a:r>
            <a:endParaRPr sz="3200">
              <a:latin typeface="Corbel"/>
              <a:cs typeface="Corbel"/>
            </a:endParaRPr>
          </a:p>
          <a:p>
            <a:pPr marL="269875">
              <a:lnSpc>
                <a:spcPct val="100000"/>
              </a:lnSpc>
              <a:tabLst>
                <a:tab pos="2246630" algn="l"/>
                <a:tab pos="4224020" algn="l"/>
              </a:tabLst>
            </a:pPr>
            <a:r>
              <a:rPr sz="3200" dirty="0">
                <a:latin typeface="Corbel"/>
                <a:cs typeface="Corbel"/>
              </a:rPr>
              <a:t>други</a:t>
            </a:r>
            <a:r>
              <a:rPr sz="3200" spc="-15" dirty="0">
                <a:latin typeface="Corbel"/>
                <a:cs typeface="Corbel"/>
              </a:rPr>
              <a:t>м</a:t>
            </a:r>
            <a:r>
              <a:rPr sz="3200" dirty="0">
                <a:latin typeface="Corbel"/>
                <a:cs typeface="Corbel"/>
              </a:rPr>
              <a:t>и	</a:t>
            </a:r>
            <a:r>
              <a:rPr sz="3200" spc="-5" dirty="0">
                <a:latin typeface="Corbel"/>
                <a:cs typeface="Corbel"/>
              </a:rPr>
              <a:t>л</a:t>
            </a:r>
            <a:r>
              <a:rPr sz="3200" spc="-80" dirty="0">
                <a:latin typeface="Corbel"/>
                <a:cs typeface="Corbel"/>
              </a:rPr>
              <a:t>ю</a:t>
            </a:r>
            <a:r>
              <a:rPr sz="3200" spc="-50" dirty="0">
                <a:latin typeface="Corbel"/>
                <a:cs typeface="Corbel"/>
              </a:rPr>
              <a:t>д</a:t>
            </a:r>
            <a:r>
              <a:rPr sz="3200" spc="10" dirty="0">
                <a:latin typeface="Corbel"/>
                <a:cs typeface="Corbel"/>
              </a:rPr>
              <a:t>ь</a:t>
            </a:r>
            <a:r>
              <a:rPr sz="3200" dirty="0">
                <a:latin typeface="Corbel"/>
                <a:cs typeface="Corbel"/>
              </a:rPr>
              <a:t>ми,	</a:t>
            </a:r>
            <a:r>
              <a:rPr sz="3200" spc="-5" dirty="0">
                <a:latin typeface="Corbel"/>
                <a:cs typeface="Corbel"/>
              </a:rPr>
              <a:t>оно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2004" y="4491609"/>
            <a:ext cx="47110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0" algn="l"/>
                <a:tab pos="4519295" algn="l"/>
              </a:tabLst>
            </a:pPr>
            <a:r>
              <a:rPr sz="3200" dirty="0">
                <a:latin typeface="Corbel"/>
                <a:cs typeface="Corbel"/>
              </a:rPr>
              <a:t>включа</a:t>
            </a:r>
            <a:r>
              <a:rPr sz="3200" spc="-110" dirty="0">
                <a:latin typeface="Corbel"/>
                <a:cs typeface="Corbel"/>
              </a:rPr>
              <a:t>е</a:t>
            </a:r>
            <a:r>
              <a:rPr sz="3200" dirty="0">
                <a:latin typeface="Corbel"/>
                <a:cs typeface="Corbel"/>
              </a:rPr>
              <a:t>т	(на</a:t>
            </a:r>
            <a:r>
              <a:rPr sz="3200" spc="-45" dirty="0">
                <a:latin typeface="Corbel"/>
                <a:cs typeface="Corbel"/>
              </a:rPr>
              <a:t>р</a:t>
            </a:r>
            <a:r>
              <a:rPr sz="3200" dirty="0">
                <a:latin typeface="Corbel"/>
                <a:cs typeface="Corbel"/>
              </a:rPr>
              <a:t>я</a:t>
            </a:r>
            <a:r>
              <a:rPr sz="3200" spc="-70" dirty="0">
                <a:latin typeface="Corbel"/>
                <a:cs typeface="Corbel"/>
              </a:rPr>
              <a:t>д</a:t>
            </a:r>
            <a:r>
              <a:rPr sz="3200" dirty="0">
                <a:latin typeface="Corbel"/>
                <a:cs typeface="Corbel"/>
              </a:rPr>
              <a:t>у	с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19265" y="4491609"/>
            <a:ext cx="2289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orbel"/>
                <a:cs typeface="Corbel"/>
              </a:rPr>
              <a:t>физическим)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4979365"/>
            <a:ext cx="45961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orbel"/>
                <a:cs typeface="Corbel"/>
              </a:rPr>
              <a:t>коммуникативный</a:t>
            </a:r>
            <a:r>
              <a:rPr sz="3200" spc="-50" dirty="0">
                <a:latin typeface="Corbel"/>
                <a:cs typeface="Corbel"/>
              </a:rPr>
              <a:t> </a:t>
            </a:r>
            <a:r>
              <a:rPr sz="3200" spc="-30" dirty="0">
                <a:latin typeface="Corbel"/>
                <a:cs typeface="Corbel"/>
              </a:rPr>
              <a:t>аспект.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3831" y="2513075"/>
              <a:ext cx="6329172" cy="43449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8650" y="2708274"/>
              <a:ext cx="5741924" cy="38290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9418" y="650239"/>
            <a:ext cx="641540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tabLst>
                <a:tab pos="6202045" algn="l"/>
              </a:tabLst>
            </a:pPr>
            <a:r>
              <a:rPr b="0" spc="-135" dirty="0">
                <a:solidFill>
                  <a:srgbClr val="000000"/>
                </a:solidFill>
                <a:latin typeface="Corbel"/>
                <a:cs typeface="Corbel"/>
              </a:rPr>
              <a:t>У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ника</a:t>
            </a:r>
            <a:r>
              <a:rPr b="0" spc="5" dirty="0">
                <a:solidFill>
                  <a:srgbClr val="000000"/>
                </a:solidFill>
                <a:latin typeface="Corbel"/>
                <a:cs typeface="Corbel"/>
              </a:rPr>
              <a:t>л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ьност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ь</a:t>
            </a:r>
            <a:r>
              <a:rPr b="0" spc="5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г</a:t>
            </a:r>
            <a:r>
              <a:rPr b="0" spc="-55" dirty="0">
                <a:solidFill>
                  <a:srgbClr val="000000"/>
                </a:solidFill>
                <a:latin typeface="Corbel"/>
                <a:cs typeface="Corbel"/>
              </a:rPr>
              <a:t>о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лос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а</a:t>
            </a:r>
            <a:r>
              <a:rPr b="0" spc="1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з</a:t>
            </a:r>
            <a:r>
              <a:rPr b="0" spc="5" dirty="0">
                <a:solidFill>
                  <a:srgbClr val="000000"/>
                </a:solidFill>
                <a:latin typeface="Corbel"/>
                <a:cs typeface="Corbel"/>
              </a:rPr>
              <a:t>а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ключа</a:t>
            </a:r>
            <a:r>
              <a:rPr b="0" spc="-85" dirty="0">
                <a:solidFill>
                  <a:srgbClr val="000000"/>
                </a:solidFill>
                <a:latin typeface="Corbel"/>
                <a:cs typeface="Corbel"/>
              </a:rPr>
              <a:t>е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т</a:t>
            </a:r>
            <a:r>
              <a:rPr b="0" spc="-50" dirty="0">
                <a:solidFill>
                  <a:srgbClr val="000000"/>
                </a:solidFill>
                <a:latin typeface="Corbel"/>
                <a:cs typeface="Corbel"/>
              </a:rPr>
              <a:t>с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я	в  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том, 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что 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говорение </a:t>
            </a:r>
            <a:r>
              <a:rPr b="0" dirty="0">
                <a:solidFill>
                  <a:srgbClr val="000000"/>
                </a:solidFill>
                <a:latin typeface="Corbel"/>
                <a:cs typeface="Corbel"/>
              </a:rPr>
              <a:t>и </a:t>
            </a:r>
            <a:r>
              <a:rPr b="0" spc="-5" dirty="0">
                <a:solidFill>
                  <a:srgbClr val="000000"/>
                </a:solidFill>
                <a:latin typeface="Corbel"/>
                <a:cs typeface="Corbel"/>
              </a:rPr>
              <a:t>слушание  </a:t>
            </a:r>
            <a:r>
              <a:rPr b="0" spc="-15" dirty="0">
                <a:solidFill>
                  <a:srgbClr val="000000"/>
                </a:solidFill>
                <a:latin typeface="Corbel"/>
                <a:cs typeface="Corbel"/>
              </a:rPr>
              <a:t>осуществляется</a:t>
            </a:r>
            <a:r>
              <a:rPr b="0" spc="5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orbel"/>
                <a:cs typeface="Corbel"/>
              </a:rPr>
              <a:t>одновременно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50442" y="500583"/>
            <a:ext cx="334708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0680">
              <a:lnSpc>
                <a:spcPct val="100000"/>
              </a:lnSpc>
              <a:spcBef>
                <a:spcPts val="95"/>
              </a:spcBef>
            </a:pPr>
            <a:r>
              <a:rPr sz="2800" b="1" spc="-40" dirty="0">
                <a:solidFill>
                  <a:srgbClr val="222C46"/>
                </a:solidFill>
                <a:latin typeface="Arial"/>
                <a:cs typeface="Arial"/>
              </a:rPr>
              <a:t>Речь </a:t>
            </a:r>
            <a:r>
              <a:rPr sz="2800" spc="-25" dirty="0">
                <a:latin typeface="Arial"/>
                <a:cs typeface="Arial"/>
              </a:rPr>
              <a:t>выполняет  </a:t>
            </a:r>
            <a:r>
              <a:rPr sz="2800" spc="30" dirty="0">
                <a:latin typeface="Arial"/>
                <a:cs typeface="Arial"/>
              </a:rPr>
              <a:t>к</a:t>
            </a:r>
            <a:r>
              <a:rPr sz="2800" spc="-10" dirty="0">
                <a:latin typeface="Arial"/>
                <a:cs typeface="Arial"/>
              </a:rPr>
              <a:t>ом</a:t>
            </a:r>
            <a:r>
              <a:rPr sz="2800" spc="25" dirty="0">
                <a:latin typeface="Arial"/>
                <a:cs typeface="Arial"/>
              </a:rPr>
              <a:t>м</a:t>
            </a:r>
            <a:r>
              <a:rPr sz="2800" spc="-5" dirty="0">
                <a:latin typeface="Arial"/>
                <a:cs typeface="Arial"/>
              </a:rPr>
              <a:t>у</a:t>
            </a:r>
            <a:r>
              <a:rPr sz="2800" dirty="0">
                <a:latin typeface="Arial"/>
                <a:cs typeface="Arial"/>
              </a:rPr>
              <a:t>н</a:t>
            </a:r>
            <a:r>
              <a:rPr sz="2800" spc="-5" dirty="0">
                <a:latin typeface="Arial"/>
                <a:cs typeface="Arial"/>
              </a:rPr>
              <a:t>и</a:t>
            </a:r>
            <a:r>
              <a:rPr sz="2800" spc="45" dirty="0">
                <a:latin typeface="Arial"/>
                <a:cs typeface="Arial"/>
              </a:rPr>
              <a:t>к</a:t>
            </a:r>
            <a:r>
              <a:rPr sz="2800" spc="-65" dirty="0">
                <a:latin typeface="Arial"/>
                <a:cs typeface="Arial"/>
              </a:rPr>
              <a:t>а</a:t>
            </a:r>
            <a:r>
              <a:rPr sz="2800" spc="-5" dirty="0">
                <a:latin typeface="Arial"/>
                <a:cs typeface="Arial"/>
              </a:rPr>
              <a:t>тив</a:t>
            </a:r>
            <a:r>
              <a:rPr sz="2800" dirty="0">
                <a:latin typeface="Arial"/>
                <a:cs typeface="Arial"/>
              </a:rPr>
              <a:t>н</a:t>
            </a:r>
            <a:r>
              <a:rPr sz="2800" spc="-5" dirty="0">
                <a:latin typeface="Arial"/>
                <a:cs typeface="Arial"/>
              </a:rPr>
              <a:t>ую  </a:t>
            </a:r>
            <a:r>
              <a:rPr sz="2800" spc="-10" dirty="0">
                <a:latin typeface="Arial"/>
                <a:cs typeface="Arial"/>
              </a:rPr>
              <a:t>функцию,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служит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посредником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между  </a:t>
            </a:r>
            <a:r>
              <a:rPr sz="2800" spc="-20" dirty="0">
                <a:latin typeface="Arial"/>
                <a:cs typeface="Arial"/>
              </a:rPr>
              <a:t>людьми,</a:t>
            </a:r>
            <a:endParaRPr sz="2800">
              <a:latin typeface="Arial"/>
              <a:cs typeface="Arial"/>
            </a:endParaRPr>
          </a:p>
          <a:p>
            <a:pPr marL="12700" marR="1062355">
              <a:lnSpc>
                <a:spcPct val="100000"/>
              </a:lnSpc>
            </a:pPr>
            <a:r>
              <a:rPr sz="2800" spc="-10" dirty="0">
                <a:latin typeface="Arial"/>
                <a:cs typeface="Arial"/>
              </a:rPr>
              <a:t>о</a:t>
            </a:r>
            <a:r>
              <a:rPr sz="2800" spc="-45" dirty="0">
                <a:latin typeface="Arial"/>
                <a:cs typeface="Arial"/>
              </a:rPr>
              <a:t>б</a:t>
            </a:r>
            <a:r>
              <a:rPr sz="2800" spc="-10" dirty="0">
                <a:latin typeface="Arial"/>
                <a:cs typeface="Arial"/>
              </a:rPr>
              <a:t>е</a:t>
            </a:r>
            <a:r>
              <a:rPr sz="2800" dirty="0">
                <a:latin typeface="Arial"/>
                <a:cs typeface="Arial"/>
              </a:rPr>
              <a:t>с</a:t>
            </a:r>
            <a:r>
              <a:rPr sz="2800" spc="-5" dirty="0">
                <a:latin typeface="Arial"/>
                <a:cs typeface="Arial"/>
              </a:rPr>
              <a:t>п</a:t>
            </a:r>
            <a:r>
              <a:rPr sz="2800" spc="-100" dirty="0">
                <a:latin typeface="Arial"/>
                <a:cs typeface="Arial"/>
              </a:rPr>
              <a:t>е</a:t>
            </a:r>
            <a:r>
              <a:rPr sz="2800" spc="-5" dirty="0">
                <a:latin typeface="Arial"/>
                <a:cs typeface="Arial"/>
              </a:rPr>
              <a:t>чи</a:t>
            </a:r>
            <a:r>
              <a:rPr sz="2800" spc="-45" dirty="0">
                <a:latin typeface="Arial"/>
                <a:cs typeface="Arial"/>
              </a:rPr>
              <a:t>в</a:t>
            </a:r>
            <a:r>
              <a:rPr sz="2800" spc="-10" dirty="0">
                <a:latin typeface="Arial"/>
                <a:cs typeface="Arial"/>
              </a:rPr>
              <a:t>а</a:t>
            </a:r>
            <a:r>
              <a:rPr sz="2800" spc="-90" dirty="0">
                <a:latin typeface="Arial"/>
                <a:cs typeface="Arial"/>
              </a:rPr>
              <a:t>е</a:t>
            </a:r>
            <a:r>
              <a:rPr sz="2800" spc="-5" dirty="0">
                <a:latin typeface="Arial"/>
                <a:cs typeface="Arial"/>
              </a:rPr>
              <a:t>т  </a:t>
            </a:r>
            <a:r>
              <a:rPr sz="2800" spc="-15" dirty="0">
                <a:latin typeface="Arial"/>
                <a:cs typeface="Arial"/>
              </a:rPr>
              <a:t>влияние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на</a:t>
            </a:r>
            <a:endParaRPr sz="2800">
              <a:latin typeface="Arial"/>
              <a:cs typeface="Arial"/>
            </a:endParaRPr>
          </a:p>
          <a:p>
            <a:pPr marL="12700" marR="540385">
              <a:lnSpc>
                <a:spcPct val="100000"/>
              </a:lnSpc>
            </a:pPr>
            <a:r>
              <a:rPr sz="2800" spc="-15" dirty="0">
                <a:latin typeface="Arial"/>
                <a:cs typeface="Arial"/>
              </a:rPr>
              <a:t>поведение  </a:t>
            </a:r>
            <a:r>
              <a:rPr sz="2800" spc="-10" dirty="0">
                <a:latin typeface="Arial"/>
                <a:cs typeface="Arial"/>
              </a:rPr>
              <a:t>собеседников </a:t>
            </a:r>
            <a:r>
              <a:rPr sz="2800" spc="-5" dirty="0">
                <a:latin typeface="Arial"/>
                <a:cs typeface="Arial"/>
              </a:rPr>
              <a:t>и  </a:t>
            </a:r>
            <a:r>
              <a:rPr sz="2800" spc="-20" dirty="0">
                <a:latin typeface="Arial"/>
                <a:cs typeface="Arial"/>
              </a:rPr>
              <a:t>осуществляет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их  </a:t>
            </a:r>
            <a:r>
              <a:rPr sz="2800" spc="-15" dirty="0">
                <a:latin typeface="Arial"/>
                <a:cs typeface="Arial"/>
              </a:rPr>
              <a:t>взаимодействие  </a:t>
            </a:r>
            <a:r>
              <a:rPr sz="2800" spc="-10" dirty="0">
                <a:latin typeface="Arial"/>
                <a:cs typeface="Arial"/>
              </a:rPr>
              <a:t>между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собой.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01767" y="1173480"/>
            <a:ext cx="3276599" cy="4642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0244" y="344424"/>
              <a:ext cx="2773680" cy="120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66515" y="344424"/>
              <a:ext cx="4218432" cy="1200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570865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solidFill>
                  <a:srgbClr val="000000"/>
                </a:solidFill>
                <a:latin typeface="Corbel"/>
                <a:cs typeface="Corbel"/>
              </a:rPr>
              <a:t>Барьеры</a:t>
            </a:r>
            <a:r>
              <a:rPr sz="4300" b="0" spc="-3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4300" b="0" spc="-25" dirty="0">
                <a:solidFill>
                  <a:srgbClr val="000000"/>
                </a:solidFill>
                <a:latin typeface="Corbel"/>
                <a:cs typeface="Corbel"/>
              </a:rPr>
              <a:t>коммуникации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31036" y="1348739"/>
            <a:ext cx="7515225" cy="3203575"/>
            <a:chOff x="1431036" y="1348739"/>
            <a:chExt cx="7515225" cy="3203575"/>
          </a:xfrm>
        </p:grpSpPr>
        <p:sp>
          <p:nvSpPr>
            <p:cNvPr id="11" name="object 11"/>
            <p:cNvSpPr/>
            <p:nvPr/>
          </p:nvSpPr>
          <p:spPr>
            <a:xfrm>
              <a:off x="1431036" y="1554479"/>
              <a:ext cx="573024" cy="6477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2411" y="1348739"/>
              <a:ext cx="6493764" cy="10088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0868" y="1897379"/>
              <a:ext cx="7335011" cy="10088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10868" y="2446019"/>
              <a:ext cx="6358128" cy="10088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10868" y="2994660"/>
              <a:ext cx="7053072" cy="10088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10868" y="3543300"/>
              <a:ext cx="6940296" cy="10088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96897" y="1452194"/>
            <a:ext cx="6947534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  <a:buClr>
                <a:srgbClr val="3891A7"/>
              </a:buClr>
              <a:buSzPct val="70833"/>
              <a:buFont typeface="Wingdings 2"/>
              <a:buChar char=""/>
              <a:tabLst>
                <a:tab pos="457200" algn="l"/>
                <a:tab pos="457834" algn="l"/>
              </a:tabLst>
            </a:pPr>
            <a:r>
              <a:rPr dirty="0"/>
              <a:t>	</a:t>
            </a:r>
            <a:r>
              <a:rPr sz="3600" dirty="0">
                <a:latin typeface="Corbel"/>
                <a:cs typeface="Corbel"/>
              </a:rPr>
              <a:t>это </a:t>
            </a:r>
            <a:r>
              <a:rPr sz="3600" spc="-5" dirty="0">
                <a:latin typeface="Corbel"/>
                <a:cs typeface="Corbel"/>
              </a:rPr>
              <a:t>помехи, препятствующие  </a:t>
            </a:r>
            <a:r>
              <a:rPr sz="3600" spc="-15" dirty="0">
                <a:latin typeface="Corbel"/>
                <a:cs typeface="Corbel"/>
              </a:rPr>
              <a:t>контакту </a:t>
            </a:r>
            <a:r>
              <a:rPr sz="3600" spc="-20" dirty="0">
                <a:latin typeface="Corbel"/>
                <a:cs typeface="Corbel"/>
              </a:rPr>
              <a:t>между </a:t>
            </a:r>
            <a:r>
              <a:rPr sz="3600" spc="-15" dirty="0">
                <a:latin typeface="Corbel"/>
                <a:cs typeface="Corbel"/>
              </a:rPr>
              <a:t>коммуникатором  </a:t>
            </a:r>
            <a:r>
              <a:rPr sz="3600" dirty="0">
                <a:latin typeface="Corbel"/>
                <a:cs typeface="Corbel"/>
              </a:rPr>
              <a:t>и </a:t>
            </a:r>
            <a:r>
              <a:rPr sz="3600" spc="-10" dirty="0">
                <a:latin typeface="Corbel"/>
                <a:cs typeface="Corbel"/>
              </a:rPr>
              <a:t>реципиентом</a:t>
            </a:r>
            <a:r>
              <a:rPr sz="3600" spc="-15" dirty="0">
                <a:latin typeface="Corbel"/>
                <a:cs typeface="Corbel"/>
              </a:rPr>
              <a:t> адекватному</a:t>
            </a:r>
            <a:endParaRPr sz="3600">
              <a:latin typeface="Corbel"/>
              <a:cs typeface="Corbel"/>
            </a:endParaRPr>
          </a:p>
          <a:p>
            <a:pPr marL="295910" marR="279400">
              <a:lnSpc>
                <a:spcPct val="100000"/>
              </a:lnSpc>
              <a:spcBef>
                <a:spcPts val="5"/>
              </a:spcBef>
            </a:pPr>
            <a:r>
              <a:rPr sz="3600" spc="-20" dirty="0">
                <a:latin typeface="Corbel"/>
                <a:cs typeface="Corbel"/>
              </a:rPr>
              <a:t>приему, </a:t>
            </a:r>
            <a:r>
              <a:rPr sz="3600" spc="-5" dirty="0">
                <a:latin typeface="Corbel"/>
                <a:cs typeface="Corbel"/>
              </a:rPr>
              <a:t>пониманию </a:t>
            </a:r>
            <a:r>
              <a:rPr sz="3600" dirty="0">
                <a:latin typeface="Corbel"/>
                <a:cs typeface="Corbel"/>
              </a:rPr>
              <a:t>и усвоению  </a:t>
            </a:r>
            <a:r>
              <a:rPr sz="3600" spc="-10" dirty="0">
                <a:latin typeface="Corbel"/>
                <a:cs typeface="Corbel"/>
              </a:rPr>
              <a:t>сообщений </a:t>
            </a:r>
            <a:r>
              <a:rPr sz="3600" dirty="0">
                <a:latin typeface="Corbel"/>
                <a:cs typeface="Corbel"/>
              </a:rPr>
              <a:t>в </a:t>
            </a:r>
            <a:r>
              <a:rPr sz="3600" spc="-20" dirty="0">
                <a:latin typeface="Corbel"/>
                <a:cs typeface="Corbel"/>
              </a:rPr>
              <a:t>процессе</a:t>
            </a:r>
            <a:r>
              <a:rPr sz="3600" spc="-55" dirty="0">
                <a:latin typeface="Corbel"/>
                <a:cs typeface="Corbel"/>
              </a:rPr>
              <a:t> </a:t>
            </a:r>
            <a:r>
              <a:rPr sz="3600" spc="-15" dirty="0">
                <a:latin typeface="Corbel"/>
                <a:cs typeface="Corbel"/>
              </a:rPr>
              <a:t>общения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0244" y="344424"/>
              <a:ext cx="6394704" cy="120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570928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latin typeface="Corbel"/>
                <a:cs typeface="Corbel"/>
              </a:rPr>
              <a:t>Барьеры</a:t>
            </a:r>
            <a:r>
              <a:rPr sz="4300" b="0" spc="-25" dirty="0">
                <a:latin typeface="Corbel"/>
                <a:cs typeface="Corbel"/>
              </a:rPr>
              <a:t> коммуникации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1036" y="1365503"/>
            <a:ext cx="3907790" cy="3718560"/>
            <a:chOff x="1431036" y="1365503"/>
            <a:chExt cx="3907790" cy="3718560"/>
          </a:xfrm>
        </p:grpSpPr>
        <p:sp>
          <p:nvSpPr>
            <p:cNvPr id="10" name="object 10"/>
            <p:cNvSpPr/>
            <p:nvPr/>
          </p:nvSpPr>
          <p:spPr>
            <a:xfrm>
              <a:off x="1431036" y="150723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1347" y="1365503"/>
              <a:ext cx="2759964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1036" y="207111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1347" y="1929383"/>
              <a:ext cx="3697224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1036" y="263499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41347" y="2493263"/>
              <a:ext cx="3619500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31036" y="319887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41347" y="3057143"/>
              <a:ext cx="3247644" cy="8991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31036" y="376275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1347" y="3621024"/>
              <a:ext cx="2732531" cy="8991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31036" y="4326636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41347" y="4184903"/>
              <a:ext cx="2604516" cy="8991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96897" y="1379656"/>
            <a:ext cx="3477260" cy="34099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20" dirty="0">
                <a:latin typeface="Corbel"/>
                <a:cs typeface="Corbel"/>
              </a:rPr>
              <a:t>Технические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dirty="0">
                <a:latin typeface="Corbel"/>
                <a:cs typeface="Corbel"/>
              </a:rPr>
              <a:t>Психофизические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Психологические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Семантические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10" dirty="0">
                <a:latin typeface="Corbel"/>
                <a:cs typeface="Corbel"/>
              </a:rPr>
              <a:t>Социальные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45" dirty="0">
                <a:latin typeface="Corbel"/>
                <a:cs typeface="Corbel"/>
              </a:rPr>
              <a:t>Культурные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0244" y="344424"/>
              <a:ext cx="4954524" cy="120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427609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latin typeface="Corbel"/>
                <a:cs typeface="Corbel"/>
              </a:rPr>
              <a:t>Психофизические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1036" y="1365503"/>
            <a:ext cx="7617459" cy="2849880"/>
            <a:chOff x="1431036" y="1365503"/>
            <a:chExt cx="7617459" cy="2849880"/>
          </a:xfrm>
        </p:grpSpPr>
        <p:sp>
          <p:nvSpPr>
            <p:cNvPr id="10" name="object 10"/>
            <p:cNvSpPr/>
            <p:nvPr/>
          </p:nvSpPr>
          <p:spPr>
            <a:xfrm>
              <a:off x="1431036" y="150723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1347" y="1365503"/>
              <a:ext cx="7406640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1347" y="1853183"/>
              <a:ext cx="6437376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1347" y="2340863"/>
              <a:ext cx="7074408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41347" y="2828543"/>
              <a:ext cx="5673852" cy="8991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41347" y="3316224"/>
              <a:ext cx="2805683" cy="8991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96897" y="1455242"/>
            <a:ext cx="710120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Связаны </a:t>
            </a:r>
            <a:r>
              <a:rPr sz="3200" dirty="0">
                <a:latin typeface="Corbel"/>
                <a:cs typeface="Corbel"/>
              </a:rPr>
              <a:t>с </a:t>
            </a:r>
            <a:r>
              <a:rPr sz="3200" spc="-5" dirty="0">
                <a:latin typeface="Corbel"/>
                <a:cs typeface="Corbel"/>
              </a:rPr>
              <a:t>сенсорными </a:t>
            </a:r>
            <a:r>
              <a:rPr sz="3200" spc="-10" dirty="0">
                <a:latin typeface="Corbel"/>
                <a:cs typeface="Corbel"/>
              </a:rPr>
              <a:t>особенностями  </a:t>
            </a:r>
            <a:r>
              <a:rPr sz="3200" dirty="0">
                <a:latin typeface="Corbel"/>
                <a:cs typeface="Corbel"/>
              </a:rPr>
              <a:t>восприятия </a:t>
            </a:r>
            <a:r>
              <a:rPr sz="3200" spc="-5" dirty="0">
                <a:latin typeface="Corbel"/>
                <a:cs typeface="Corbel"/>
              </a:rPr>
              <a:t>сигналов </a:t>
            </a:r>
            <a:r>
              <a:rPr sz="3200" spc="-20" dirty="0">
                <a:latin typeface="Corbel"/>
                <a:cs typeface="Corbel"/>
              </a:rPr>
              <a:t>человеком,  </a:t>
            </a:r>
            <a:r>
              <a:rPr sz="3200" spc="-5" dirty="0">
                <a:latin typeface="Corbel"/>
                <a:cs typeface="Corbel"/>
              </a:rPr>
              <a:t>ограниченной способностью </a:t>
            </a:r>
            <a:r>
              <a:rPr sz="3200" spc="-10" dirty="0">
                <a:latin typeface="Corbel"/>
                <a:cs typeface="Corbel"/>
              </a:rPr>
              <a:t>мозга </a:t>
            </a:r>
            <a:r>
              <a:rPr sz="3200" dirty="0">
                <a:latin typeface="Corbel"/>
                <a:cs typeface="Corbel"/>
              </a:rPr>
              <a:t>к  </a:t>
            </a:r>
            <a:r>
              <a:rPr sz="3200" spc="-5" dirty="0">
                <a:latin typeface="Corbel"/>
                <a:cs typeface="Corbel"/>
              </a:rPr>
              <a:t>запоминанию </a:t>
            </a:r>
            <a:r>
              <a:rPr sz="3200" dirty="0">
                <a:latin typeface="Corbel"/>
                <a:cs typeface="Corbel"/>
              </a:rPr>
              <a:t>и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переработке</a:t>
            </a:r>
            <a:endParaRPr sz="3200">
              <a:latin typeface="Corbel"/>
              <a:cs typeface="Corbel"/>
            </a:endParaRPr>
          </a:p>
          <a:p>
            <a:pPr marL="295910">
              <a:lnSpc>
                <a:spcPct val="100000"/>
              </a:lnSpc>
            </a:pPr>
            <a:r>
              <a:rPr sz="3200" spc="-10" dirty="0">
                <a:latin typeface="Corbel"/>
                <a:cs typeface="Corbel"/>
              </a:rPr>
              <a:t>информации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014983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0244" y="344424"/>
              <a:ext cx="4849367" cy="120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416623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15" dirty="0">
                <a:latin typeface="Corbel"/>
                <a:cs typeface="Corbel"/>
              </a:rPr>
              <a:t>Психологические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1036" y="1316736"/>
            <a:ext cx="7566659" cy="4486910"/>
            <a:chOff x="1431036" y="1316736"/>
            <a:chExt cx="7566659" cy="4486910"/>
          </a:xfrm>
        </p:grpSpPr>
        <p:sp>
          <p:nvSpPr>
            <p:cNvPr id="10" name="object 10"/>
            <p:cNvSpPr/>
            <p:nvPr/>
          </p:nvSpPr>
          <p:spPr>
            <a:xfrm>
              <a:off x="1431036" y="1458468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1347" y="1316736"/>
              <a:ext cx="7077456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1347" y="1755648"/>
              <a:ext cx="6688835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1347" y="2194560"/>
              <a:ext cx="7356348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41347" y="2633472"/>
              <a:ext cx="2805683" cy="8991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31036" y="3290315"/>
              <a:ext cx="569976" cy="6446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41347" y="3148584"/>
              <a:ext cx="6605016" cy="8991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41347" y="3587496"/>
              <a:ext cx="5830824" cy="8991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41347" y="4026408"/>
              <a:ext cx="6554724" cy="8991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41347" y="4465319"/>
              <a:ext cx="2805683" cy="8991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13631" y="4465319"/>
              <a:ext cx="669036" cy="8991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28515" y="4465319"/>
              <a:ext cx="3087624" cy="8991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41347" y="4904232"/>
              <a:ext cx="5500115" cy="89916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38544" y="4966715"/>
              <a:ext cx="579120" cy="79247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96897" y="1406093"/>
            <a:ext cx="7052309" cy="41027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95910" marR="5080" indent="-283845">
              <a:lnSpc>
                <a:spcPct val="90000"/>
              </a:lnSpc>
              <a:spcBef>
                <a:spcPts val="49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20" dirty="0">
                <a:latin typeface="Corbel"/>
                <a:cs typeface="Corbel"/>
              </a:rPr>
              <a:t>Отрицательная </a:t>
            </a:r>
            <a:r>
              <a:rPr sz="3200" dirty="0">
                <a:latin typeface="Corbel"/>
                <a:cs typeface="Corbel"/>
              </a:rPr>
              <a:t>установка </a:t>
            </a:r>
            <a:r>
              <a:rPr sz="3200" spc="-10" dirty="0">
                <a:latin typeface="Corbel"/>
                <a:cs typeface="Corbel"/>
              </a:rPr>
              <a:t>субъектов  общения </a:t>
            </a:r>
            <a:r>
              <a:rPr sz="3200" dirty="0">
                <a:latin typeface="Corbel"/>
                <a:cs typeface="Corbel"/>
              </a:rPr>
              <a:t>друг на друга, на </a:t>
            </a:r>
            <a:r>
              <a:rPr sz="3200" spc="-5" dirty="0">
                <a:latin typeface="Corbel"/>
                <a:cs typeface="Corbel"/>
              </a:rPr>
              <a:t>канал </a:t>
            </a:r>
            <a:r>
              <a:rPr sz="3200" dirty="0">
                <a:latin typeface="Corbel"/>
                <a:cs typeface="Corbel"/>
              </a:rPr>
              <a:t>и  </a:t>
            </a:r>
            <a:r>
              <a:rPr sz="3200" spc="-5" dirty="0">
                <a:latin typeface="Corbel"/>
                <a:cs typeface="Corbel"/>
              </a:rPr>
              <a:t>способ </a:t>
            </a:r>
            <a:r>
              <a:rPr sz="3200" spc="-10" dirty="0">
                <a:latin typeface="Corbel"/>
                <a:cs typeface="Corbel"/>
              </a:rPr>
              <a:t>общения, </a:t>
            </a:r>
            <a:r>
              <a:rPr sz="3200" spc="-5" dirty="0">
                <a:latin typeface="Corbel"/>
                <a:cs typeface="Corbel"/>
              </a:rPr>
              <a:t>форму </a:t>
            </a:r>
            <a:r>
              <a:rPr sz="3200" dirty="0">
                <a:latin typeface="Corbel"/>
                <a:cs typeface="Corbel"/>
              </a:rPr>
              <a:t>и </a:t>
            </a:r>
            <a:r>
              <a:rPr sz="3200" spc="-25" dirty="0">
                <a:latin typeface="Corbel"/>
                <a:cs typeface="Corbel"/>
              </a:rPr>
              <a:t>содержание  </a:t>
            </a:r>
            <a:r>
              <a:rPr sz="3200" spc="-10" dirty="0">
                <a:latin typeface="Corbel"/>
                <a:cs typeface="Corbel"/>
              </a:rPr>
              <a:t>информации</a:t>
            </a:r>
            <a:endParaRPr sz="3200">
              <a:latin typeface="Corbel"/>
              <a:cs typeface="Corbel"/>
            </a:endParaRPr>
          </a:p>
          <a:p>
            <a:pPr marL="295910" marR="758190" indent="-283845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Личностные свойства </a:t>
            </a:r>
            <a:r>
              <a:rPr sz="3200" spc="-10" dirty="0">
                <a:latin typeface="Corbel"/>
                <a:cs typeface="Corbel"/>
              </a:rPr>
              <a:t>реципиента  </a:t>
            </a:r>
            <a:r>
              <a:rPr sz="3200" spc="-5" dirty="0">
                <a:latin typeface="Corbel"/>
                <a:cs typeface="Corbel"/>
              </a:rPr>
              <a:t>(завышенная или заниженная  </a:t>
            </a:r>
            <a:r>
              <a:rPr sz="3200" spc="-10" dirty="0">
                <a:latin typeface="Corbel"/>
                <a:cs typeface="Corbel"/>
              </a:rPr>
              <a:t>самооценка, </a:t>
            </a:r>
            <a:r>
              <a:rPr sz="3200" dirty="0">
                <a:latin typeface="Corbel"/>
                <a:cs typeface="Corbel"/>
              </a:rPr>
              <a:t>уровень </a:t>
            </a:r>
            <a:r>
              <a:rPr sz="3200" spc="-10" dirty="0">
                <a:latin typeface="Corbel"/>
                <a:cs typeface="Corbel"/>
              </a:rPr>
              <a:t>интеллекта,  </a:t>
            </a:r>
            <a:r>
              <a:rPr sz="3200" spc="-5" dirty="0">
                <a:latin typeface="Corbel"/>
                <a:cs typeface="Corbel"/>
              </a:rPr>
              <a:t>интроверсия-</a:t>
            </a:r>
            <a:r>
              <a:rPr sz="3200" spc="-20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экстраверсия,</a:t>
            </a:r>
            <a:endParaRPr sz="3200">
              <a:latin typeface="Corbel"/>
              <a:cs typeface="Corbel"/>
            </a:endParaRPr>
          </a:p>
          <a:p>
            <a:pPr marL="295910">
              <a:lnSpc>
                <a:spcPts val="3454"/>
              </a:lnSpc>
            </a:pPr>
            <a:r>
              <a:rPr sz="3200" spc="-10" dirty="0">
                <a:latin typeface="Corbel"/>
                <a:cs typeface="Corbel"/>
              </a:rPr>
              <a:t>эмоциональность </a:t>
            </a:r>
            <a:r>
              <a:rPr sz="3200" dirty="0">
                <a:latin typeface="Corbel"/>
                <a:cs typeface="Corbel"/>
              </a:rPr>
              <a:t>и </a:t>
            </a:r>
            <a:r>
              <a:rPr sz="3200" spc="-10" dirty="0">
                <a:latin typeface="Corbel"/>
                <a:cs typeface="Corbel"/>
              </a:rPr>
              <a:t>другие)</a:t>
            </a:r>
            <a:r>
              <a:rPr sz="3200" spc="45" dirty="0">
                <a:latin typeface="Corbel"/>
                <a:cs typeface="Corbel"/>
              </a:rPr>
              <a:t> </a:t>
            </a:r>
            <a:r>
              <a:rPr sz="2800" spc="-5" dirty="0"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20724" y="94488"/>
              <a:ext cx="3954779" cy="10911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86840" y="1510283"/>
              <a:ext cx="705611" cy="800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8863" y="1331975"/>
              <a:ext cx="5811012" cy="11186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8863" y="1941575"/>
              <a:ext cx="3906012" cy="11186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78863" y="2551175"/>
              <a:ext cx="4919472" cy="11186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78863" y="3160775"/>
              <a:ext cx="3627120" cy="11186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14602" y="207086"/>
            <a:ext cx="5438775" cy="370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solidFill>
                  <a:srgbClr val="562213"/>
                </a:solidFill>
                <a:latin typeface="Corbel"/>
                <a:cs typeface="Corbel"/>
              </a:rPr>
              <a:t>Семантические</a:t>
            </a:r>
            <a:endParaRPr sz="39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Corbel"/>
              <a:cs typeface="Corbel"/>
            </a:endParaRPr>
          </a:p>
          <a:p>
            <a:pPr marL="377825" marR="5080" indent="-283845">
              <a:lnSpc>
                <a:spcPct val="100000"/>
              </a:lnSpc>
              <a:buClr>
                <a:srgbClr val="3891A7"/>
              </a:buClr>
              <a:buSzPct val="80000"/>
              <a:buFont typeface="Wingdings 2"/>
              <a:buChar char=""/>
              <a:tabLst>
                <a:tab pos="378460" algn="l"/>
              </a:tabLst>
            </a:pPr>
            <a:r>
              <a:rPr sz="4000" spc="-15" dirty="0">
                <a:latin typeface="Corbel"/>
                <a:cs typeface="Corbel"/>
              </a:rPr>
              <a:t>Несоответствие </a:t>
            </a:r>
            <a:r>
              <a:rPr sz="4000" spc="-50" dirty="0">
                <a:latin typeface="Corbel"/>
                <a:cs typeface="Corbel"/>
              </a:rPr>
              <a:t>кодов,  </a:t>
            </a:r>
            <a:r>
              <a:rPr sz="4000" spc="-15" dirty="0">
                <a:latin typeface="Corbel"/>
                <a:cs typeface="Corbel"/>
              </a:rPr>
              <a:t>используемых  </a:t>
            </a:r>
            <a:r>
              <a:rPr sz="4000" spc="-20" dirty="0">
                <a:latin typeface="Corbel"/>
                <a:cs typeface="Corbel"/>
              </a:rPr>
              <a:t>коммуникатором</a:t>
            </a:r>
            <a:r>
              <a:rPr sz="4000" spc="-5" dirty="0">
                <a:latin typeface="Corbel"/>
                <a:cs typeface="Corbel"/>
              </a:rPr>
              <a:t> и</a:t>
            </a:r>
            <a:endParaRPr sz="4000">
              <a:latin typeface="Corbel"/>
              <a:cs typeface="Corbel"/>
            </a:endParaRPr>
          </a:p>
          <a:p>
            <a:pPr marL="377825">
              <a:lnSpc>
                <a:spcPct val="100000"/>
              </a:lnSpc>
              <a:spcBef>
                <a:spcPts val="5"/>
              </a:spcBef>
            </a:pPr>
            <a:r>
              <a:rPr sz="4000" spc="-15" dirty="0">
                <a:latin typeface="Corbel"/>
                <a:cs typeface="Corbel"/>
              </a:rPr>
              <a:t>реципиентом</a:t>
            </a:r>
            <a:endParaRPr sz="4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0244" y="344424"/>
              <a:ext cx="3659124" cy="120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297497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15" dirty="0">
                <a:latin typeface="Corbel"/>
                <a:cs typeface="Corbel"/>
              </a:rPr>
              <a:t>Социальные</a:t>
            </a:r>
            <a:endParaRPr sz="43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1036" y="1365503"/>
            <a:ext cx="7667625" cy="2943225"/>
            <a:chOff x="1431036" y="1365503"/>
            <a:chExt cx="7667625" cy="2943225"/>
          </a:xfrm>
        </p:grpSpPr>
        <p:sp>
          <p:nvSpPr>
            <p:cNvPr id="10" name="object 10"/>
            <p:cNvSpPr/>
            <p:nvPr/>
          </p:nvSpPr>
          <p:spPr>
            <a:xfrm>
              <a:off x="1431036" y="1507235"/>
              <a:ext cx="569976" cy="6446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1347" y="1365503"/>
              <a:ext cx="7456932" cy="899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1347" y="1853183"/>
              <a:ext cx="6501384" cy="8991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1347" y="2340863"/>
              <a:ext cx="6957059" cy="8991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41347" y="2828543"/>
              <a:ext cx="6099048" cy="8991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41347" y="3363468"/>
              <a:ext cx="3201924" cy="902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76343" y="3299459"/>
              <a:ext cx="717803" cy="10088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96897" y="1455242"/>
            <a:ext cx="7152640" cy="252285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95910" marR="5080" indent="-283845">
              <a:lnSpc>
                <a:spcPct val="99800"/>
              </a:lnSpc>
              <a:spcBef>
                <a:spcPts val="11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  <a:tab pos="6440805" algn="l"/>
              </a:tabLst>
            </a:pPr>
            <a:r>
              <a:rPr sz="3200" dirty="0">
                <a:latin typeface="Corbel"/>
                <a:cs typeface="Corbel"/>
              </a:rPr>
              <a:t>Принадлежность </a:t>
            </a:r>
            <a:r>
              <a:rPr sz="3200" spc="-10" dirty="0">
                <a:latin typeface="Corbel"/>
                <a:cs typeface="Corbel"/>
              </a:rPr>
              <a:t>субъектов общения</a:t>
            </a:r>
            <a:r>
              <a:rPr sz="3200" spc="-8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к  </a:t>
            </a:r>
            <a:r>
              <a:rPr sz="3200" spc="-5" dirty="0">
                <a:latin typeface="Corbel"/>
                <a:cs typeface="Corbel"/>
              </a:rPr>
              <a:t>различным </a:t>
            </a:r>
            <a:r>
              <a:rPr sz="3200" spc="-10" dirty="0">
                <a:latin typeface="Corbel"/>
                <a:cs typeface="Corbel"/>
              </a:rPr>
              <a:t>социальным </a:t>
            </a:r>
            <a:r>
              <a:rPr sz="3200" spc="-5" dirty="0">
                <a:latin typeface="Corbel"/>
                <a:cs typeface="Corbel"/>
              </a:rPr>
              <a:t>группам,  </a:t>
            </a:r>
            <a:r>
              <a:rPr sz="3200" spc="-10" dirty="0">
                <a:latin typeface="Corbel"/>
                <a:cs typeface="Corbel"/>
              </a:rPr>
              <a:t>социальные</a:t>
            </a:r>
            <a:r>
              <a:rPr sz="3200" spc="5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ограничения </a:t>
            </a:r>
            <a:r>
              <a:rPr sz="3200" spc="-15" dirty="0">
                <a:latin typeface="Corbel"/>
                <a:cs typeface="Corbel"/>
              </a:rPr>
              <a:t>доступа	</a:t>
            </a:r>
            <a:r>
              <a:rPr sz="3200" dirty="0">
                <a:latin typeface="Corbel"/>
                <a:cs typeface="Corbel"/>
              </a:rPr>
              <a:t>к  </a:t>
            </a:r>
            <a:r>
              <a:rPr sz="3200" spc="-10" dirty="0">
                <a:latin typeface="Corbel"/>
                <a:cs typeface="Corbel"/>
              </a:rPr>
              <a:t>информации </a:t>
            </a:r>
            <a:r>
              <a:rPr sz="3200" dirty="0">
                <a:latin typeface="Corbel"/>
                <a:cs typeface="Corbel"/>
              </a:rPr>
              <a:t>и </a:t>
            </a:r>
            <a:r>
              <a:rPr sz="3200" spc="-15" dirty="0">
                <a:latin typeface="Corbel"/>
                <a:cs typeface="Corbel"/>
              </a:rPr>
              <a:t>возможности </a:t>
            </a:r>
            <a:r>
              <a:rPr sz="3200" dirty="0">
                <a:latin typeface="Corbel"/>
                <a:cs typeface="Corbel"/>
              </a:rPr>
              <a:t>ее  </a:t>
            </a:r>
            <a:r>
              <a:rPr sz="3200" spc="-10" dirty="0">
                <a:latin typeface="Corbel"/>
                <a:cs typeface="Corbel"/>
              </a:rPr>
              <a:t>использования</a:t>
            </a:r>
            <a:r>
              <a:rPr sz="3600" spc="-10" dirty="0">
                <a:latin typeface="Corbel"/>
                <a:cs typeface="Corbel"/>
              </a:rPr>
              <a:t>.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8040" y="1336624"/>
            <a:ext cx="7928609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2981325" algn="l"/>
                <a:tab pos="5104130" algn="l"/>
              </a:tabLst>
            </a:pP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Пре</a:t>
            </a:r>
            <a:r>
              <a:rPr sz="3600" b="1" spc="-15" dirty="0">
                <a:solidFill>
                  <a:srgbClr val="4F271C"/>
                </a:solidFill>
                <a:latin typeface="Corbel"/>
                <a:cs typeface="Corbel"/>
              </a:rPr>
              <a:t>о</a:t>
            </a: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доление	</a:t>
            </a: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барьер</a:t>
            </a:r>
            <a:r>
              <a:rPr sz="3600" b="1" spc="-20" dirty="0">
                <a:solidFill>
                  <a:srgbClr val="4F271C"/>
                </a:solidFill>
                <a:latin typeface="Corbel"/>
                <a:cs typeface="Corbel"/>
              </a:rPr>
              <a:t>о</a:t>
            </a: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в	обеспеч</a:t>
            </a:r>
            <a:r>
              <a:rPr sz="3600" b="1" spc="-15" dirty="0">
                <a:solidFill>
                  <a:srgbClr val="4F271C"/>
                </a:solidFill>
                <a:latin typeface="Corbel"/>
                <a:cs typeface="Corbel"/>
              </a:rPr>
              <a:t>и</a:t>
            </a: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вает  эффективную</a:t>
            </a:r>
            <a:r>
              <a:rPr sz="3600" b="1" spc="-1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коммуникацию,</a:t>
            </a:r>
            <a:endParaRPr sz="3600">
              <a:latin typeface="Corbel"/>
              <a:cs typeface="Corbel"/>
            </a:endParaRPr>
          </a:p>
          <a:p>
            <a:pPr marL="259079" marR="249554" algn="ctr">
              <a:lnSpc>
                <a:spcPct val="100000"/>
              </a:lnSpc>
              <a:spcBef>
                <a:spcPts val="5"/>
              </a:spcBef>
            </a:pP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социальную адаптацию </a:t>
            </a: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и</a:t>
            </a:r>
            <a:r>
              <a:rPr sz="3600" b="1" spc="-4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успешную  </a:t>
            </a:r>
            <a:r>
              <a:rPr sz="3600" b="1" spc="-10" dirty="0">
                <a:solidFill>
                  <a:srgbClr val="4F271C"/>
                </a:solidFill>
                <a:latin typeface="Corbel"/>
                <a:cs typeface="Corbel"/>
              </a:rPr>
              <a:t>интеграцию </a:t>
            </a:r>
            <a:r>
              <a:rPr sz="3600" b="1" dirty="0">
                <a:solidFill>
                  <a:srgbClr val="4F271C"/>
                </a:solidFill>
                <a:latin typeface="Corbel"/>
                <a:cs typeface="Corbel"/>
              </a:rPr>
              <a:t>лиц с </a:t>
            </a: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ограниченными  возможностями</a:t>
            </a:r>
            <a:r>
              <a:rPr sz="3600" b="1" spc="-1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3600" b="1" spc="-5" dirty="0">
                <a:solidFill>
                  <a:srgbClr val="4F271C"/>
                </a:solidFill>
                <a:latin typeface="Corbel"/>
                <a:cs typeface="Corbel"/>
              </a:rPr>
              <a:t>здоровья.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335" y="338328"/>
            <a:ext cx="2057400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135890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latin typeface="Corbel"/>
                <a:cs typeface="Corbel"/>
              </a:rPr>
              <a:t>ЗНАК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455242"/>
            <a:ext cx="6891020" cy="3593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10" dirty="0">
                <a:latin typeface="Corbel"/>
                <a:cs typeface="Corbel"/>
              </a:rPr>
              <a:t>Средство,</a:t>
            </a:r>
            <a:r>
              <a:rPr sz="3200" spc="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выработанное</a:t>
            </a:r>
            <a:endParaRPr sz="3200">
              <a:latin typeface="Corbel"/>
              <a:cs typeface="Corbel"/>
            </a:endParaRPr>
          </a:p>
          <a:p>
            <a:pPr marL="295910" marR="285750">
              <a:lnSpc>
                <a:spcPct val="100000"/>
              </a:lnSpc>
            </a:pPr>
            <a:r>
              <a:rPr sz="3200" spc="-10" dirty="0">
                <a:latin typeface="Corbel"/>
                <a:cs typeface="Corbel"/>
              </a:rPr>
              <a:t>человечеством </a:t>
            </a:r>
            <a:r>
              <a:rPr sz="3200" dirty="0">
                <a:latin typeface="Corbel"/>
                <a:cs typeface="Corbel"/>
              </a:rPr>
              <a:t>в </a:t>
            </a:r>
            <a:r>
              <a:rPr sz="3200" spc="-15" dirty="0">
                <a:latin typeface="Corbel"/>
                <a:cs typeface="Corbel"/>
              </a:rPr>
              <a:t>процессе </a:t>
            </a:r>
            <a:r>
              <a:rPr sz="3200" spc="-10" dirty="0">
                <a:latin typeface="Corbel"/>
                <a:cs typeface="Corbel"/>
              </a:rPr>
              <a:t>общения  </a:t>
            </a:r>
            <a:r>
              <a:rPr sz="3200" spc="-30" dirty="0">
                <a:latin typeface="Corbel"/>
                <a:cs typeface="Corbel"/>
              </a:rPr>
              <a:t>людей</a:t>
            </a:r>
            <a:endParaRPr sz="3200">
              <a:latin typeface="Corbel"/>
              <a:cs typeface="Corbel"/>
            </a:endParaRPr>
          </a:p>
          <a:p>
            <a:pPr marL="295910" marR="165735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5" dirty="0">
                <a:latin typeface="Corbel"/>
                <a:cs typeface="Corbel"/>
              </a:rPr>
              <a:t>Инструмент </a:t>
            </a:r>
            <a:r>
              <a:rPr sz="3200" spc="-10" dirty="0">
                <a:latin typeface="Corbel"/>
                <a:cs typeface="Corbel"/>
              </a:rPr>
              <a:t>воздействия </a:t>
            </a:r>
            <a:r>
              <a:rPr sz="3200" dirty="0">
                <a:latin typeface="Corbel"/>
                <a:cs typeface="Corbel"/>
              </a:rPr>
              <a:t>на </a:t>
            </a:r>
            <a:r>
              <a:rPr sz="3200" spc="-5" dirty="0">
                <a:latin typeface="Corbel"/>
                <a:cs typeface="Corbel"/>
              </a:rPr>
              <a:t>другого  </a:t>
            </a:r>
            <a:r>
              <a:rPr sz="3200" spc="-10" dirty="0">
                <a:latin typeface="Corbel"/>
                <a:cs typeface="Corbel"/>
              </a:rPr>
              <a:t>человека </a:t>
            </a:r>
            <a:r>
              <a:rPr sz="3200" dirty="0">
                <a:latin typeface="Corbel"/>
                <a:cs typeface="Corbel"/>
              </a:rPr>
              <a:t>и </a:t>
            </a:r>
            <a:r>
              <a:rPr sz="3200" spc="-5" dirty="0">
                <a:latin typeface="Corbel"/>
                <a:cs typeface="Corbel"/>
              </a:rPr>
              <a:t>самого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себя</a:t>
            </a:r>
            <a:endParaRPr sz="3200">
              <a:latin typeface="Corbel"/>
              <a:cs typeface="Corbel"/>
            </a:endParaRPr>
          </a:p>
          <a:p>
            <a:pPr marL="295910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latin typeface="Corbel"/>
                <a:cs typeface="Corbel"/>
              </a:rPr>
              <a:t>(инструментальная </a:t>
            </a:r>
            <a:r>
              <a:rPr sz="3200" spc="-10" dirty="0">
                <a:latin typeface="Corbel"/>
                <a:cs typeface="Corbel"/>
              </a:rPr>
              <a:t>функция</a:t>
            </a:r>
            <a:r>
              <a:rPr sz="3200" spc="-1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dirty="0">
                <a:latin typeface="Corbel"/>
                <a:cs typeface="Corbel"/>
              </a:rPr>
              <a:t>Значение - внутренняя </a:t>
            </a:r>
            <a:r>
              <a:rPr sz="3200" spc="-5" dirty="0">
                <a:latin typeface="Corbel"/>
                <a:cs typeface="Corbel"/>
              </a:rPr>
              <a:t>сторона</a:t>
            </a:r>
            <a:r>
              <a:rPr sz="3200" spc="-120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знака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196340" y="89916"/>
              <a:ext cx="5020056" cy="11064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6340" y="684275"/>
              <a:ext cx="4105655" cy="1106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4602" y="207086"/>
            <a:ext cx="4284980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900" b="0" spc="-5" dirty="0">
                <a:latin typeface="Corbel"/>
                <a:cs typeface="Corbel"/>
              </a:rPr>
              <a:t>1.</a:t>
            </a:r>
            <a:r>
              <a:rPr sz="3900" b="0" spc="-65" dirty="0">
                <a:latin typeface="Corbel"/>
                <a:cs typeface="Corbel"/>
              </a:rPr>
              <a:t>К</a:t>
            </a:r>
            <a:r>
              <a:rPr sz="3900" b="0" spc="-5" dirty="0">
                <a:latin typeface="Corbel"/>
                <a:cs typeface="Corbel"/>
              </a:rPr>
              <a:t>ом</a:t>
            </a:r>
            <a:r>
              <a:rPr sz="3900" b="0" spc="-20" dirty="0">
                <a:latin typeface="Corbel"/>
                <a:cs typeface="Corbel"/>
              </a:rPr>
              <a:t>м</a:t>
            </a:r>
            <a:r>
              <a:rPr sz="3900" b="0" dirty="0">
                <a:latin typeface="Corbel"/>
                <a:cs typeface="Corbel"/>
              </a:rPr>
              <a:t>уник</a:t>
            </a:r>
            <a:r>
              <a:rPr sz="3900" b="0" spc="-75" dirty="0">
                <a:latin typeface="Corbel"/>
                <a:cs typeface="Corbel"/>
              </a:rPr>
              <a:t>а</a:t>
            </a:r>
            <a:r>
              <a:rPr sz="3900" b="0" dirty="0">
                <a:latin typeface="Corbel"/>
                <a:cs typeface="Corbel"/>
              </a:rPr>
              <a:t>тивн</a:t>
            </a:r>
            <a:r>
              <a:rPr sz="3900" b="0" spc="-50" dirty="0">
                <a:latin typeface="Corbel"/>
                <a:cs typeface="Corbel"/>
              </a:rPr>
              <a:t>а</a:t>
            </a:r>
            <a:r>
              <a:rPr sz="3900" b="0" dirty="0">
                <a:latin typeface="Corbel"/>
                <a:cs typeface="Corbel"/>
              </a:rPr>
              <a:t>я  </a:t>
            </a:r>
            <a:r>
              <a:rPr sz="3900" b="0" spc="-20" dirty="0">
                <a:latin typeface="Corbel"/>
                <a:cs typeface="Corbel"/>
              </a:rPr>
              <a:t>компетентность</a:t>
            </a:r>
            <a:endParaRPr sz="39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6897" y="1410665"/>
            <a:ext cx="7207250" cy="46755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95910" marR="853440" indent="-283845" algn="just">
              <a:lnSpc>
                <a:spcPts val="3240"/>
              </a:lnSpc>
              <a:spcBef>
                <a:spcPts val="509"/>
              </a:spcBef>
              <a:buClr>
                <a:srgbClr val="3891A7"/>
              </a:buClr>
              <a:buSzPct val="80000"/>
              <a:buFont typeface="Wingdings 2"/>
              <a:buChar char=""/>
              <a:tabLst>
                <a:tab pos="296545" algn="l"/>
              </a:tabLst>
            </a:pPr>
            <a:r>
              <a:rPr sz="3000" spc="-10" dirty="0">
                <a:latin typeface="Corbel"/>
                <a:cs typeface="Corbel"/>
              </a:rPr>
              <a:t>профессионально </a:t>
            </a:r>
            <a:r>
              <a:rPr sz="3000" spc="-5" dirty="0">
                <a:latin typeface="Corbel"/>
                <a:cs typeface="Corbel"/>
              </a:rPr>
              <a:t>значимое,  </a:t>
            </a:r>
            <a:r>
              <a:rPr sz="3000" spc="-10" dirty="0">
                <a:latin typeface="Corbel"/>
                <a:cs typeface="Corbel"/>
              </a:rPr>
              <a:t>интегративное </a:t>
            </a:r>
            <a:r>
              <a:rPr sz="3000" spc="-5" dirty="0">
                <a:latin typeface="Corbel"/>
                <a:cs typeface="Corbel"/>
              </a:rPr>
              <a:t>качество,</a:t>
            </a:r>
            <a:r>
              <a:rPr sz="3000" spc="-15" dirty="0">
                <a:latin typeface="Corbel"/>
                <a:cs typeface="Corbel"/>
              </a:rPr>
              <a:t> </a:t>
            </a:r>
            <a:r>
              <a:rPr sz="3000" spc="-5" dirty="0">
                <a:latin typeface="Corbel"/>
                <a:cs typeface="Corbel"/>
              </a:rPr>
              <a:t>основными</a:t>
            </a:r>
            <a:endParaRPr sz="3000">
              <a:latin typeface="Corbel"/>
              <a:cs typeface="Corbel"/>
            </a:endParaRPr>
          </a:p>
          <a:p>
            <a:pPr marL="295910" marR="129539" algn="just">
              <a:lnSpc>
                <a:spcPts val="3240"/>
              </a:lnSpc>
            </a:pPr>
            <a:r>
              <a:rPr sz="3000" spc="-10" dirty="0">
                <a:latin typeface="Corbel"/>
                <a:cs typeface="Corbel"/>
              </a:rPr>
              <a:t>составляющими компонентами </a:t>
            </a:r>
            <a:r>
              <a:rPr sz="3000" spc="-15" dirty="0">
                <a:latin typeface="Corbel"/>
                <a:cs typeface="Corbel"/>
              </a:rPr>
              <a:t>которого  </a:t>
            </a:r>
            <a:r>
              <a:rPr sz="3000" spc="-5" dirty="0">
                <a:latin typeface="Corbel"/>
                <a:cs typeface="Corbel"/>
              </a:rPr>
              <a:t>являются: </a:t>
            </a:r>
            <a:r>
              <a:rPr sz="3000" spc="-10" dirty="0">
                <a:latin typeface="Corbel"/>
                <a:cs typeface="Corbel"/>
              </a:rPr>
              <a:t>эмоциональная </a:t>
            </a:r>
            <a:r>
              <a:rPr sz="3000" dirty="0">
                <a:latin typeface="Corbel"/>
                <a:cs typeface="Corbel"/>
              </a:rPr>
              <a:t>устойчивость</a:t>
            </a:r>
            <a:endParaRPr sz="3000">
              <a:latin typeface="Corbel"/>
              <a:cs typeface="Corbel"/>
            </a:endParaRPr>
          </a:p>
          <a:p>
            <a:pPr marL="295910" marR="19050" algn="just">
              <a:lnSpc>
                <a:spcPts val="3240"/>
              </a:lnSpc>
              <a:spcBef>
                <a:spcPts val="5"/>
              </a:spcBef>
            </a:pPr>
            <a:r>
              <a:rPr sz="3000" spc="-15" dirty="0">
                <a:latin typeface="Corbel"/>
                <a:cs typeface="Corbel"/>
              </a:rPr>
              <a:t>(связана </a:t>
            </a:r>
            <a:r>
              <a:rPr sz="3000" dirty="0">
                <a:latin typeface="Corbel"/>
                <a:cs typeface="Corbel"/>
              </a:rPr>
              <a:t>с </a:t>
            </a:r>
            <a:r>
              <a:rPr sz="3000" spc="-10" dirty="0">
                <a:latin typeface="Corbel"/>
                <a:cs typeface="Corbel"/>
              </a:rPr>
              <a:t>адаптивностью); экстраверсия  </a:t>
            </a:r>
            <a:r>
              <a:rPr sz="3000" spc="-25" dirty="0">
                <a:latin typeface="Corbel"/>
                <a:cs typeface="Corbel"/>
              </a:rPr>
              <a:t>(коррелирует </a:t>
            </a:r>
            <a:r>
              <a:rPr sz="3000" spc="-5" dirty="0">
                <a:latin typeface="Corbel"/>
                <a:cs typeface="Corbel"/>
              </a:rPr>
              <a:t>со </a:t>
            </a:r>
            <a:r>
              <a:rPr sz="3000" spc="-10" dirty="0">
                <a:latin typeface="Corbel"/>
                <a:cs typeface="Corbel"/>
              </a:rPr>
              <a:t>статусом </a:t>
            </a:r>
            <a:r>
              <a:rPr sz="3000" dirty="0">
                <a:latin typeface="Corbel"/>
                <a:cs typeface="Corbel"/>
              </a:rPr>
              <a:t>и эффективным  </a:t>
            </a:r>
            <a:r>
              <a:rPr sz="3000" spc="-10" dirty="0">
                <a:latin typeface="Corbel"/>
                <a:cs typeface="Corbel"/>
              </a:rPr>
              <a:t>лидерством);</a:t>
            </a:r>
            <a:endParaRPr sz="3000">
              <a:latin typeface="Corbel"/>
              <a:cs typeface="Corbel"/>
            </a:endParaRPr>
          </a:p>
          <a:p>
            <a:pPr marL="295910" marR="5080" indent="-283845">
              <a:lnSpc>
                <a:spcPct val="90000"/>
              </a:lnSpc>
              <a:spcBef>
                <a:spcPts val="555"/>
              </a:spcBef>
              <a:buClr>
                <a:srgbClr val="3891A7"/>
              </a:buClr>
              <a:buSzPct val="80000"/>
              <a:buFont typeface="Wingdings 2"/>
              <a:buChar char=""/>
              <a:tabLst>
                <a:tab pos="296545" algn="l"/>
              </a:tabLst>
            </a:pPr>
            <a:r>
              <a:rPr sz="3000" spc="-5" dirty="0">
                <a:latin typeface="Corbel"/>
                <a:cs typeface="Corbel"/>
              </a:rPr>
              <a:t>способность </a:t>
            </a:r>
            <a:r>
              <a:rPr sz="3000" spc="-15" dirty="0">
                <a:latin typeface="Corbel"/>
                <a:cs typeface="Corbel"/>
              </a:rPr>
              <a:t>конструировать </a:t>
            </a:r>
            <a:r>
              <a:rPr sz="3000" spc="-10" dirty="0">
                <a:latin typeface="Corbel"/>
                <a:cs typeface="Corbel"/>
              </a:rPr>
              <a:t>прямую </a:t>
            </a:r>
            <a:r>
              <a:rPr sz="3000" dirty="0">
                <a:latin typeface="Corbel"/>
                <a:cs typeface="Corbel"/>
              </a:rPr>
              <a:t>и  </a:t>
            </a:r>
            <a:r>
              <a:rPr sz="3000" spc="-10" dirty="0">
                <a:latin typeface="Corbel"/>
                <a:cs typeface="Corbel"/>
              </a:rPr>
              <a:t>обратную </a:t>
            </a:r>
            <a:r>
              <a:rPr sz="3000" spc="-5" dirty="0">
                <a:latin typeface="Corbel"/>
                <a:cs typeface="Corbel"/>
              </a:rPr>
              <a:t>связь; речевые </a:t>
            </a:r>
            <a:r>
              <a:rPr sz="3000" dirty="0">
                <a:latin typeface="Corbel"/>
                <a:cs typeface="Corbel"/>
              </a:rPr>
              <a:t>умения; умение  </a:t>
            </a:r>
            <a:r>
              <a:rPr sz="3000" spc="-10" dirty="0">
                <a:latin typeface="Corbel"/>
                <a:cs typeface="Corbel"/>
              </a:rPr>
              <a:t>слушать; </a:t>
            </a:r>
            <a:r>
              <a:rPr sz="3000" dirty="0">
                <a:latin typeface="Corbel"/>
                <a:cs typeface="Corbel"/>
              </a:rPr>
              <a:t>умение </a:t>
            </a:r>
            <a:r>
              <a:rPr sz="3000" spc="-10" dirty="0">
                <a:latin typeface="Corbel"/>
                <a:cs typeface="Corbel"/>
              </a:rPr>
              <a:t>поощрять </a:t>
            </a:r>
            <a:r>
              <a:rPr sz="3000" spc="-15" dirty="0">
                <a:latin typeface="Corbel"/>
                <a:cs typeface="Corbel"/>
              </a:rPr>
              <a:t>деликатность,  </a:t>
            </a:r>
            <a:r>
              <a:rPr sz="3000" dirty="0">
                <a:latin typeface="Corbel"/>
                <a:cs typeface="Corbel"/>
              </a:rPr>
              <a:t>умение </a:t>
            </a:r>
            <a:r>
              <a:rPr sz="3000" spc="-35" dirty="0">
                <a:latin typeface="Corbel"/>
                <a:cs typeface="Corbel"/>
              </a:rPr>
              <a:t>делать </a:t>
            </a:r>
            <a:r>
              <a:rPr sz="3000" spc="-15" dirty="0">
                <a:latin typeface="Corbel"/>
                <a:cs typeface="Corbel"/>
              </a:rPr>
              <a:t>коммуникацию</a:t>
            </a:r>
            <a:r>
              <a:rPr sz="3000" spc="-30" dirty="0">
                <a:latin typeface="Corbel"/>
                <a:cs typeface="Corbel"/>
              </a:rPr>
              <a:t> </a:t>
            </a:r>
            <a:r>
              <a:rPr sz="3000" spc="-45" dirty="0">
                <a:latin typeface="Corbel"/>
                <a:cs typeface="Corbel"/>
              </a:rPr>
              <a:t>"гладкой".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635" cy="6858000"/>
            <a:chOff x="0" y="0"/>
            <a:chExt cx="9144635" cy="6858000"/>
          </a:xfrm>
        </p:grpSpPr>
        <p:sp>
          <p:nvSpPr>
            <p:cNvPr id="3" name="object 3"/>
            <p:cNvSpPr/>
            <p:nvPr/>
          </p:nvSpPr>
          <p:spPr>
            <a:xfrm>
              <a:off x="548639" y="65531"/>
              <a:ext cx="5853684" cy="10241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4171"/>
              <a:ext cx="2275332" cy="1024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334" y="174497"/>
            <a:ext cx="58254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532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27E25"/>
                </a:solidFill>
              </a:rPr>
              <a:t>ПРИЧИНЫ </a:t>
            </a:r>
            <a:r>
              <a:rPr sz="3600" spc="-10" dirty="0">
                <a:solidFill>
                  <a:srgbClr val="627E25"/>
                </a:solidFill>
              </a:rPr>
              <a:t>НАРУШЕНИЯ  </a:t>
            </a:r>
            <a:r>
              <a:rPr sz="3600" spc="-25" dirty="0">
                <a:solidFill>
                  <a:srgbClr val="627E25"/>
                </a:solidFill>
              </a:rPr>
              <a:t>ГОЛОСА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219579" y="1779904"/>
            <a:ext cx="5601970" cy="751205"/>
            <a:chOff x="2219579" y="1779904"/>
            <a:chExt cx="5601970" cy="751205"/>
          </a:xfrm>
        </p:grpSpPr>
        <p:sp>
          <p:nvSpPr>
            <p:cNvPr id="7" name="object 7"/>
            <p:cNvSpPr/>
            <p:nvPr/>
          </p:nvSpPr>
          <p:spPr>
            <a:xfrm>
              <a:off x="2232279" y="1792604"/>
              <a:ext cx="5576570" cy="725805"/>
            </a:xfrm>
            <a:custGeom>
              <a:avLst/>
              <a:gdLst/>
              <a:ahLst/>
              <a:cxnLst/>
              <a:rect l="l" t="t" r="r" b="b"/>
              <a:pathLst>
                <a:path w="5576570" h="725805">
                  <a:moveTo>
                    <a:pt x="5455285" y="0"/>
                  </a:moveTo>
                  <a:lnTo>
                    <a:pt x="0" y="0"/>
                  </a:lnTo>
                  <a:lnTo>
                    <a:pt x="0" y="725805"/>
                  </a:lnTo>
                  <a:lnTo>
                    <a:pt x="5455285" y="725805"/>
                  </a:lnTo>
                  <a:lnTo>
                    <a:pt x="5502378" y="716307"/>
                  </a:lnTo>
                  <a:lnTo>
                    <a:pt x="5540851" y="690403"/>
                  </a:lnTo>
                  <a:lnTo>
                    <a:pt x="5566798" y="651974"/>
                  </a:lnTo>
                  <a:lnTo>
                    <a:pt x="5576316" y="604901"/>
                  </a:lnTo>
                  <a:lnTo>
                    <a:pt x="5576316" y="120904"/>
                  </a:lnTo>
                  <a:lnTo>
                    <a:pt x="5566798" y="73830"/>
                  </a:lnTo>
                  <a:lnTo>
                    <a:pt x="5540851" y="35401"/>
                  </a:lnTo>
                  <a:lnTo>
                    <a:pt x="5502378" y="9497"/>
                  </a:lnTo>
                  <a:lnTo>
                    <a:pt x="54552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32279" y="1792604"/>
              <a:ext cx="5576570" cy="725805"/>
            </a:xfrm>
            <a:custGeom>
              <a:avLst/>
              <a:gdLst/>
              <a:ahLst/>
              <a:cxnLst/>
              <a:rect l="l" t="t" r="r" b="b"/>
              <a:pathLst>
                <a:path w="5576570" h="725805">
                  <a:moveTo>
                    <a:pt x="5576316" y="120904"/>
                  </a:moveTo>
                  <a:lnTo>
                    <a:pt x="5576316" y="604901"/>
                  </a:lnTo>
                  <a:lnTo>
                    <a:pt x="5566798" y="651974"/>
                  </a:lnTo>
                  <a:lnTo>
                    <a:pt x="5540851" y="690403"/>
                  </a:lnTo>
                  <a:lnTo>
                    <a:pt x="5502378" y="716307"/>
                  </a:lnTo>
                  <a:lnTo>
                    <a:pt x="5455285" y="725805"/>
                  </a:lnTo>
                  <a:lnTo>
                    <a:pt x="0" y="725805"/>
                  </a:lnTo>
                  <a:lnTo>
                    <a:pt x="0" y="0"/>
                  </a:lnTo>
                  <a:lnTo>
                    <a:pt x="5455285" y="0"/>
                  </a:lnTo>
                  <a:lnTo>
                    <a:pt x="5502378" y="9497"/>
                  </a:lnTo>
                  <a:lnTo>
                    <a:pt x="5540851" y="35401"/>
                  </a:lnTo>
                  <a:lnTo>
                    <a:pt x="5566798" y="73830"/>
                  </a:lnTo>
                  <a:lnTo>
                    <a:pt x="5576316" y="120904"/>
                  </a:lnTo>
                  <a:close/>
                </a:path>
              </a:pathLst>
            </a:custGeom>
            <a:ln w="25400">
              <a:solidFill>
                <a:srgbClr val="FDB8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67736" y="1756664"/>
            <a:ext cx="4265295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8600">
              <a:lnSpc>
                <a:spcPts val="2640"/>
              </a:lnSpc>
              <a:spcBef>
                <a:spcPts val="385"/>
              </a:spcBef>
              <a:buFont typeface="Corbel"/>
              <a:buChar char="•"/>
              <a:tabLst>
                <a:tab pos="241300" algn="l"/>
              </a:tabLst>
            </a:pP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большая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голосовая 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и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нервно- 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эмоциональная</a:t>
            </a:r>
            <a:r>
              <a:rPr sz="2400" b="1" spc="-2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нагрузка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2230" y="1687067"/>
            <a:ext cx="1353185" cy="932815"/>
            <a:chOff x="832230" y="1687067"/>
            <a:chExt cx="1353185" cy="932815"/>
          </a:xfrm>
        </p:grpSpPr>
        <p:sp>
          <p:nvSpPr>
            <p:cNvPr id="11" name="object 11"/>
            <p:cNvSpPr/>
            <p:nvPr/>
          </p:nvSpPr>
          <p:spPr>
            <a:xfrm>
              <a:off x="844930" y="1699767"/>
              <a:ext cx="1327785" cy="907415"/>
            </a:xfrm>
            <a:custGeom>
              <a:avLst/>
              <a:gdLst/>
              <a:ahLst/>
              <a:cxnLst/>
              <a:rect l="l" t="t" r="r" b="b"/>
              <a:pathLst>
                <a:path w="1327785" h="907414">
                  <a:moveTo>
                    <a:pt x="1176527" y="0"/>
                  </a:moveTo>
                  <a:lnTo>
                    <a:pt x="151231" y="0"/>
                  </a:lnTo>
                  <a:lnTo>
                    <a:pt x="103428" y="7707"/>
                  </a:lnTo>
                  <a:lnTo>
                    <a:pt x="61914" y="29167"/>
                  </a:lnTo>
                  <a:lnTo>
                    <a:pt x="29177" y="61886"/>
                  </a:lnTo>
                  <a:lnTo>
                    <a:pt x="7709" y="103371"/>
                  </a:lnTo>
                  <a:lnTo>
                    <a:pt x="0" y="151130"/>
                  </a:lnTo>
                  <a:lnTo>
                    <a:pt x="0" y="756158"/>
                  </a:lnTo>
                  <a:lnTo>
                    <a:pt x="7709" y="803916"/>
                  </a:lnTo>
                  <a:lnTo>
                    <a:pt x="29177" y="845401"/>
                  </a:lnTo>
                  <a:lnTo>
                    <a:pt x="61914" y="878120"/>
                  </a:lnTo>
                  <a:lnTo>
                    <a:pt x="103428" y="899580"/>
                  </a:lnTo>
                  <a:lnTo>
                    <a:pt x="151231" y="907288"/>
                  </a:lnTo>
                  <a:lnTo>
                    <a:pt x="1176527" y="907288"/>
                  </a:lnTo>
                  <a:lnTo>
                    <a:pt x="1224348" y="899580"/>
                  </a:lnTo>
                  <a:lnTo>
                    <a:pt x="1265870" y="878120"/>
                  </a:lnTo>
                  <a:lnTo>
                    <a:pt x="1298609" y="845401"/>
                  </a:lnTo>
                  <a:lnTo>
                    <a:pt x="1320076" y="803916"/>
                  </a:lnTo>
                  <a:lnTo>
                    <a:pt x="1327785" y="756158"/>
                  </a:lnTo>
                  <a:lnTo>
                    <a:pt x="1327785" y="151130"/>
                  </a:lnTo>
                  <a:lnTo>
                    <a:pt x="1320076" y="103371"/>
                  </a:lnTo>
                  <a:lnTo>
                    <a:pt x="1298609" y="61886"/>
                  </a:lnTo>
                  <a:lnTo>
                    <a:pt x="1265870" y="29167"/>
                  </a:lnTo>
                  <a:lnTo>
                    <a:pt x="1224348" y="7707"/>
                  </a:lnTo>
                  <a:lnTo>
                    <a:pt x="1176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4930" y="1699767"/>
              <a:ext cx="1327785" cy="907415"/>
            </a:xfrm>
            <a:custGeom>
              <a:avLst/>
              <a:gdLst/>
              <a:ahLst/>
              <a:cxnLst/>
              <a:rect l="l" t="t" r="r" b="b"/>
              <a:pathLst>
                <a:path w="1327785" h="907414">
                  <a:moveTo>
                    <a:pt x="0" y="151130"/>
                  </a:moveTo>
                  <a:lnTo>
                    <a:pt x="7709" y="103371"/>
                  </a:lnTo>
                  <a:lnTo>
                    <a:pt x="29177" y="61886"/>
                  </a:lnTo>
                  <a:lnTo>
                    <a:pt x="61914" y="29167"/>
                  </a:lnTo>
                  <a:lnTo>
                    <a:pt x="103428" y="7707"/>
                  </a:lnTo>
                  <a:lnTo>
                    <a:pt x="151231" y="0"/>
                  </a:lnTo>
                  <a:lnTo>
                    <a:pt x="1176527" y="0"/>
                  </a:lnTo>
                  <a:lnTo>
                    <a:pt x="1224348" y="7707"/>
                  </a:lnTo>
                  <a:lnTo>
                    <a:pt x="1265870" y="29167"/>
                  </a:lnTo>
                  <a:lnTo>
                    <a:pt x="1298609" y="61886"/>
                  </a:lnTo>
                  <a:lnTo>
                    <a:pt x="1320076" y="103371"/>
                  </a:lnTo>
                  <a:lnTo>
                    <a:pt x="1327785" y="151130"/>
                  </a:lnTo>
                  <a:lnTo>
                    <a:pt x="1327785" y="756158"/>
                  </a:lnTo>
                  <a:lnTo>
                    <a:pt x="1320076" y="803916"/>
                  </a:lnTo>
                  <a:lnTo>
                    <a:pt x="1298609" y="845401"/>
                  </a:lnTo>
                  <a:lnTo>
                    <a:pt x="1265870" y="878120"/>
                  </a:lnTo>
                  <a:lnTo>
                    <a:pt x="1224348" y="899580"/>
                  </a:lnTo>
                  <a:lnTo>
                    <a:pt x="1176527" y="907288"/>
                  </a:lnTo>
                  <a:lnTo>
                    <a:pt x="151231" y="907288"/>
                  </a:lnTo>
                  <a:lnTo>
                    <a:pt x="103428" y="899580"/>
                  </a:lnTo>
                  <a:lnTo>
                    <a:pt x="61914" y="878120"/>
                  </a:lnTo>
                  <a:lnTo>
                    <a:pt x="29177" y="845401"/>
                  </a:lnTo>
                  <a:lnTo>
                    <a:pt x="7709" y="803916"/>
                  </a:lnTo>
                  <a:lnTo>
                    <a:pt x="0" y="756158"/>
                  </a:lnTo>
                  <a:lnTo>
                    <a:pt x="0" y="151130"/>
                  </a:lnTo>
                  <a:close/>
                </a:path>
              </a:pathLst>
            </a:custGeom>
            <a:ln w="25400">
              <a:solidFill>
                <a:srgbClr val="E6A6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08557" y="1886457"/>
            <a:ext cx="201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1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579" y="2732532"/>
            <a:ext cx="5601970" cy="751840"/>
            <a:chOff x="2219579" y="2732532"/>
            <a:chExt cx="5601970" cy="751840"/>
          </a:xfrm>
        </p:grpSpPr>
        <p:sp>
          <p:nvSpPr>
            <p:cNvPr id="15" name="object 15"/>
            <p:cNvSpPr/>
            <p:nvPr/>
          </p:nvSpPr>
          <p:spPr>
            <a:xfrm>
              <a:off x="2232279" y="2745232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455285" y="0"/>
                  </a:moveTo>
                  <a:lnTo>
                    <a:pt x="0" y="0"/>
                  </a:lnTo>
                  <a:lnTo>
                    <a:pt x="0" y="725931"/>
                  </a:lnTo>
                  <a:lnTo>
                    <a:pt x="5455285" y="725931"/>
                  </a:lnTo>
                  <a:lnTo>
                    <a:pt x="5502378" y="716414"/>
                  </a:lnTo>
                  <a:lnTo>
                    <a:pt x="5540851" y="690467"/>
                  </a:lnTo>
                  <a:lnTo>
                    <a:pt x="5566798" y="651994"/>
                  </a:lnTo>
                  <a:lnTo>
                    <a:pt x="5576316" y="604901"/>
                  </a:lnTo>
                  <a:lnTo>
                    <a:pt x="5576316" y="121030"/>
                  </a:lnTo>
                  <a:lnTo>
                    <a:pt x="5566798" y="73937"/>
                  </a:lnTo>
                  <a:lnTo>
                    <a:pt x="5540851" y="35464"/>
                  </a:lnTo>
                  <a:lnTo>
                    <a:pt x="5502378" y="9517"/>
                  </a:lnTo>
                  <a:lnTo>
                    <a:pt x="54552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32279" y="2745232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576316" y="121030"/>
                  </a:moveTo>
                  <a:lnTo>
                    <a:pt x="5576316" y="604901"/>
                  </a:lnTo>
                  <a:lnTo>
                    <a:pt x="5566798" y="651994"/>
                  </a:lnTo>
                  <a:lnTo>
                    <a:pt x="5540851" y="690467"/>
                  </a:lnTo>
                  <a:lnTo>
                    <a:pt x="5502378" y="716414"/>
                  </a:lnTo>
                  <a:lnTo>
                    <a:pt x="5455285" y="725931"/>
                  </a:lnTo>
                  <a:lnTo>
                    <a:pt x="0" y="725931"/>
                  </a:lnTo>
                  <a:lnTo>
                    <a:pt x="0" y="0"/>
                  </a:lnTo>
                  <a:lnTo>
                    <a:pt x="5455285" y="0"/>
                  </a:lnTo>
                  <a:lnTo>
                    <a:pt x="5502378" y="9517"/>
                  </a:lnTo>
                  <a:lnTo>
                    <a:pt x="5540851" y="35464"/>
                  </a:lnTo>
                  <a:lnTo>
                    <a:pt x="5566798" y="73937"/>
                  </a:lnTo>
                  <a:lnTo>
                    <a:pt x="5576316" y="121030"/>
                  </a:lnTo>
                  <a:close/>
                </a:path>
              </a:pathLst>
            </a:custGeom>
            <a:ln w="25400">
              <a:solidFill>
                <a:srgbClr val="FDB8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467736" y="2877058"/>
            <a:ext cx="4690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241300" algn="l"/>
              </a:tabLst>
            </a:pP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частые </a:t>
            </a:r>
            <a:r>
              <a:rPr sz="2400" b="1" spc="-20" dirty="0">
                <a:solidFill>
                  <a:srgbClr val="001F5F"/>
                </a:solidFill>
                <a:latin typeface="Corbel"/>
                <a:cs typeface="Corbel"/>
              </a:rPr>
              <a:t>простудные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заболевания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91730" y="2641854"/>
            <a:ext cx="1353820" cy="932815"/>
            <a:chOff x="891730" y="2641854"/>
            <a:chExt cx="1353820" cy="932815"/>
          </a:xfrm>
        </p:grpSpPr>
        <p:sp>
          <p:nvSpPr>
            <p:cNvPr id="19" name="object 19"/>
            <p:cNvSpPr/>
            <p:nvPr/>
          </p:nvSpPr>
          <p:spPr>
            <a:xfrm>
              <a:off x="904430" y="2654554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1176591" y="0"/>
                  </a:moveTo>
                  <a:lnTo>
                    <a:pt x="151231" y="0"/>
                  </a:lnTo>
                  <a:lnTo>
                    <a:pt x="103428" y="7708"/>
                  </a:lnTo>
                  <a:lnTo>
                    <a:pt x="61914" y="29175"/>
                  </a:lnTo>
                  <a:lnTo>
                    <a:pt x="29177" y="61914"/>
                  </a:lnTo>
                  <a:lnTo>
                    <a:pt x="7709" y="103436"/>
                  </a:lnTo>
                  <a:lnTo>
                    <a:pt x="0" y="151257"/>
                  </a:lnTo>
                  <a:lnTo>
                    <a:pt x="0" y="756158"/>
                  </a:lnTo>
                  <a:lnTo>
                    <a:pt x="7709" y="803916"/>
                  </a:lnTo>
                  <a:lnTo>
                    <a:pt x="29177" y="845401"/>
                  </a:lnTo>
                  <a:lnTo>
                    <a:pt x="61914" y="878120"/>
                  </a:lnTo>
                  <a:lnTo>
                    <a:pt x="103428" y="899580"/>
                  </a:lnTo>
                  <a:lnTo>
                    <a:pt x="151231" y="907288"/>
                  </a:lnTo>
                  <a:lnTo>
                    <a:pt x="1176591" y="907288"/>
                  </a:lnTo>
                  <a:lnTo>
                    <a:pt x="1224411" y="899580"/>
                  </a:lnTo>
                  <a:lnTo>
                    <a:pt x="1265934" y="878120"/>
                  </a:lnTo>
                  <a:lnTo>
                    <a:pt x="1298673" y="845401"/>
                  </a:lnTo>
                  <a:lnTo>
                    <a:pt x="1320140" y="803916"/>
                  </a:lnTo>
                  <a:lnTo>
                    <a:pt x="1327848" y="756158"/>
                  </a:lnTo>
                  <a:lnTo>
                    <a:pt x="1327848" y="151257"/>
                  </a:lnTo>
                  <a:lnTo>
                    <a:pt x="1320140" y="103436"/>
                  </a:lnTo>
                  <a:lnTo>
                    <a:pt x="1298673" y="61914"/>
                  </a:lnTo>
                  <a:lnTo>
                    <a:pt x="1265934" y="29175"/>
                  </a:lnTo>
                  <a:lnTo>
                    <a:pt x="1224411" y="7708"/>
                  </a:lnTo>
                  <a:lnTo>
                    <a:pt x="1176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4430" y="2654554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0" y="151257"/>
                  </a:moveTo>
                  <a:lnTo>
                    <a:pt x="7709" y="103436"/>
                  </a:lnTo>
                  <a:lnTo>
                    <a:pt x="29177" y="61914"/>
                  </a:lnTo>
                  <a:lnTo>
                    <a:pt x="61914" y="29175"/>
                  </a:lnTo>
                  <a:lnTo>
                    <a:pt x="103428" y="7708"/>
                  </a:lnTo>
                  <a:lnTo>
                    <a:pt x="151231" y="0"/>
                  </a:lnTo>
                  <a:lnTo>
                    <a:pt x="1176591" y="0"/>
                  </a:lnTo>
                  <a:lnTo>
                    <a:pt x="1224411" y="7708"/>
                  </a:lnTo>
                  <a:lnTo>
                    <a:pt x="1265934" y="29175"/>
                  </a:lnTo>
                  <a:lnTo>
                    <a:pt x="1298673" y="61914"/>
                  </a:lnTo>
                  <a:lnTo>
                    <a:pt x="1320140" y="103436"/>
                  </a:lnTo>
                  <a:lnTo>
                    <a:pt x="1327848" y="151257"/>
                  </a:lnTo>
                  <a:lnTo>
                    <a:pt x="1327848" y="756158"/>
                  </a:lnTo>
                  <a:lnTo>
                    <a:pt x="1320140" y="803916"/>
                  </a:lnTo>
                  <a:lnTo>
                    <a:pt x="1298673" y="845401"/>
                  </a:lnTo>
                  <a:lnTo>
                    <a:pt x="1265934" y="878120"/>
                  </a:lnTo>
                  <a:lnTo>
                    <a:pt x="1224411" y="899580"/>
                  </a:lnTo>
                  <a:lnTo>
                    <a:pt x="1176591" y="907288"/>
                  </a:lnTo>
                  <a:lnTo>
                    <a:pt x="151231" y="907288"/>
                  </a:lnTo>
                  <a:lnTo>
                    <a:pt x="103428" y="899580"/>
                  </a:lnTo>
                  <a:lnTo>
                    <a:pt x="61914" y="878120"/>
                  </a:lnTo>
                  <a:lnTo>
                    <a:pt x="29177" y="845401"/>
                  </a:lnTo>
                  <a:lnTo>
                    <a:pt x="7709" y="803916"/>
                  </a:lnTo>
                  <a:lnTo>
                    <a:pt x="0" y="756158"/>
                  </a:lnTo>
                  <a:lnTo>
                    <a:pt x="0" y="151257"/>
                  </a:lnTo>
                  <a:close/>
                </a:path>
              </a:pathLst>
            </a:custGeom>
            <a:ln w="25400">
              <a:solidFill>
                <a:srgbClr val="E6A6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466469" y="2841498"/>
            <a:ext cx="203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2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219579" y="3685285"/>
            <a:ext cx="5601970" cy="751840"/>
            <a:chOff x="2219579" y="3685285"/>
            <a:chExt cx="5601970" cy="751840"/>
          </a:xfrm>
        </p:grpSpPr>
        <p:sp>
          <p:nvSpPr>
            <p:cNvPr id="23" name="object 23"/>
            <p:cNvSpPr/>
            <p:nvPr/>
          </p:nvSpPr>
          <p:spPr>
            <a:xfrm>
              <a:off x="2232279" y="3697985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455285" y="0"/>
                  </a:moveTo>
                  <a:lnTo>
                    <a:pt x="0" y="0"/>
                  </a:lnTo>
                  <a:lnTo>
                    <a:pt x="0" y="725932"/>
                  </a:lnTo>
                  <a:lnTo>
                    <a:pt x="5455285" y="725932"/>
                  </a:lnTo>
                  <a:lnTo>
                    <a:pt x="5502378" y="716414"/>
                  </a:lnTo>
                  <a:lnTo>
                    <a:pt x="5540851" y="690467"/>
                  </a:lnTo>
                  <a:lnTo>
                    <a:pt x="5566798" y="651994"/>
                  </a:lnTo>
                  <a:lnTo>
                    <a:pt x="5576316" y="604901"/>
                  </a:lnTo>
                  <a:lnTo>
                    <a:pt x="5576316" y="121031"/>
                  </a:lnTo>
                  <a:lnTo>
                    <a:pt x="5566798" y="73937"/>
                  </a:lnTo>
                  <a:lnTo>
                    <a:pt x="5540851" y="35464"/>
                  </a:lnTo>
                  <a:lnTo>
                    <a:pt x="5502378" y="9517"/>
                  </a:lnTo>
                  <a:lnTo>
                    <a:pt x="54552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32279" y="3697985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576316" y="121031"/>
                  </a:moveTo>
                  <a:lnTo>
                    <a:pt x="5576316" y="604901"/>
                  </a:lnTo>
                  <a:lnTo>
                    <a:pt x="5566798" y="651994"/>
                  </a:lnTo>
                  <a:lnTo>
                    <a:pt x="5540851" y="690467"/>
                  </a:lnTo>
                  <a:lnTo>
                    <a:pt x="5502378" y="716414"/>
                  </a:lnTo>
                  <a:lnTo>
                    <a:pt x="5455285" y="725932"/>
                  </a:lnTo>
                  <a:lnTo>
                    <a:pt x="0" y="725932"/>
                  </a:lnTo>
                  <a:lnTo>
                    <a:pt x="0" y="0"/>
                  </a:lnTo>
                  <a:lnTo>
                    <a:pt x="5455285" y="0"/>
                  </a:lnTo>
                  <a:lnTo>
                    <a:pt x="5502378" y="9517"/>
                  </a:lnTo>
                  <a:lnTo>
                    <a:pt x="5540851" y="35464"/>
                  </a:lnTo>
                  <a:lnTo>
                    <a:pt x="5566798" y="73937"/>
                  </a:lnTo>
                  <a:lnTo>
                    <a:pt x="5576316" y="121031"/>
                  </a:lnTo>
                  <a:close/>
                </a:path>
              </a:pathLst>
            </a:custGeom>
            <a:ln w="25399">
              <a:solidFill>
                <a:srgbClr val="FDB8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467736" y="3829939"/>
            <a:ext cx="4836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241300" algn="l"/>
              </a:tabLst>
            </a:pP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отсутствие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навыков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техники</a:t>
            </a:r>
            <a:r>
              <a:rPr sz="2400" b="1" spc="-5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речи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91730" y="3594608"/>
            <a:ext cx="1353820" cy="932815"/>
            <a:chOff x="891730" y="3594608"/>
            <a:chExt cx="1353820" cy="932815"/>
          </a:xfrm>
        </p:grpSpPr>
        <p:sp>
          <p:nvSpPr>
            <p:cNvPr id="27" name="object 27"/>
            <p:cNvSpPr/>
            <p:nvPr/>
          </p:nvSpPr>
          <p:spPr>
            <a:xfrm>
              <a:off x="904430" y="3607308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1176591" y="0"/>
                  </a:moveTo>
                  <a:lnTo>
                    <a:pt x="151231" y="0"/>
                  </a:lnTo>
                  <a:lnTo>
                    <a:pt x="103428" y="7707"/>
                  </a:lnTo>
                  <a:lnTo>
                    <a:pt x="61914" y="29167"/>
                  </a:lnTo>
                  <a:lnTo>
                    <a:pt x="29177" y="61886"/>
                  </a:lnTo>
                  <a:lnTo>
                    <a:pt x="7709" y="103371"/>
                  </a:lnTo>
                  <a:lnTo>
                    <a:pt x="0" y="151130"/>
                  </a:lnTo>
                  <a:lnTo>
                    <a:pt x="0" y="756031"/>
                  </a:lnTo>
                  <a:lnTo>
                    <a:pt x="7709" y="803851"/>
                  </a:lnTo>
                  <a:lnTo>
                    <a:pt x="29177" y="845373"/>
                  </a:lnTo>
                  <a:lnTo>
                    <a:pt x="61914" y="878112"/>
                  </a:lnTo>
                  <a:lnTo>
                    <a:pt x="103428" y="899579"/>
                  </a:lnTo>
                  <a:lnTo>
                    <a:pt x="151231" y="907288"/>
                  </a:lnTo>
                  <a:lnTo>
                    <a:pt x="1176591" y="907288"/>
                  </a:lnTo>
                  <a:lnTo>
                    <a:pt x="1224411" y="899579"/>
                  </a:lnTo>
                  <a:lnTo>
                    <a:pt x="1265934" y="878112"/>
                  </a:lnTo>
                  <a:lnTo>
                    <a:pt x="1298673" y="845373"/>
                  </a:lnTo>
                  <a:lnTo>
                    <a:pt x="1320140" y="803851"/>
                  </a:lnTo>
                  <a:lnTo>
                    <a:pt x="1327848" y="756031"/>
                  </a:lnTo>
                  <a:lnTo>
                    <a:pt x="1327848" y="151130"/>
                  </a:lnTo>
                  <a:lnTo>
                    <a:pt x="1320140" y="103371"/>
                  </a:lnTo>
                  <a:lnTo>
                    <a:pt x="1298673" y="61886"/>
                  </a:lnTo>
                  <a:lnTo>
                    <a:pt x="1265934" y="29167"/>
                  </a:lnTo>
                  <a:lnTo>
                    <a:pt x="1224411" y="7707"/>
                  </a:lnTo>
                  <a:lnTo>
                    <a:pt x="1176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4430" y="3607308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0" y="151130"/>
                  </a:moveTo>
                  <a:lnTo>
                    <a:pt x="7709" y="103371"/>
                  </a:lnTo>
                  <a:lnTo>
                    <a:pt x="29177" y="61886"/>
                  </a:lnTo>
                  <a:lnTo>
                    <a:pt x="61914" y="29167"/>
                  </a:lnTo>
                  <a:lnTo>
                    <a:pt x="103428" y="7707"/>
                  </a:lnTo>
                  <a:lnTo>
                    <a:pt x="151231" y="0"/>
                  </a:lnTo>
                  <a:lnTo>
                    <a:pt x="1176591" y="0"/>
                  </a:lnTo>
                  <a:lnTo>
                    <a:pt x="1224411" y="7707"/>
                  </a:lnTo>
                  <a:lnTo>
                    <a:pt x="1265934" y="29167"/>
                  </a:lnTo>
                  <a:lnTo>
                    <a:pt x="1298673" y="61886"/>
                  </a:lnTo>
                  <a:lnTo>
                    <a:pt x="1320140" y="103371"/>
                  </a:lnTo>
                  <a:lnTo>
                    <a:pt x="1327848" y="151130"/>
                  </a:lnTo>
                  <a:lnTo>
                    <a:pt x="1327848" y="756031"/>
                  </a:lnTo>
                  <a:lnTo>
                    <a:pt x="1320140" y="803851"/>
                  </a:lnTo>
                  <a:lnTo>
                    <a:pt x="1298673" y="845373"/>
                  </a:lnTo>
                  <a:lnTo>
                    <a:pt x="1265934" y="878112"/>
                  </a:lnTo>
                  <a:lnTo>
                    <a:pt x="1224411" y="899579"/>
                  </a:lnTo>
                  <a:lnTo>
                    <a:pt x="1176591" y="907288"/>
                  </a:lnTo>
                  <a:lnTo>
                    <a:pt x="151231" y="907288"/>
                  </a:lnTo>
                  <a:lnTo>
                    <a:pt x="103428" y="899579"/>
                  </a:lnTo>
                  <a:lnTo>
                    <a:pt x="61914" y="878112"/>
                  </a:lnTo>
                  <a:lnTo>
                    <a:pt x="29177" y="845373"/>
                  </a:lnTo>
                  <a:lnTo>
                    <a:pt x="7709" y="803851"/>
                  </a:lnTo>
                  <a:lnTo>
                    <a:pt x="0" y="756031"/>
                  </a:lnTo>
                  <a:lnTo>
                    <a:pt x="0" y="151130"/>
                  </a:lnTo>
                  <a:close/>
                </a:path>
              </a:pathLst>
            </a:custGeom>
            <a:ln w="25400">
              <a:solidFill>
                <a:srgbClr val="E6A6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467992" y="3794505"/>
            <a:ext cx="1987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3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19579" y="4638040"/>
            <a:ext cx="5601970" cy="751840"/>
            <a:chOff x="2219579" y="4638040"/>
            <a:chExt cx="5601970" cy="751840"/>
          </a:xfrm>
        </p:grpSpPr>
        <p:sp>
          <p:nvSpPr>
            <p:cNvPr id="31" name="object 31"/>
            <p:cNvSpPr/>
            <p:nvPr/>
          </p:nvSpPr>
          <p:spPr>
            <a:xfrm>
              <a:off x="2232279" y="4650740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455285" y="0"/>
                  </a:moveTo>
                  <a:lnTo>
                    <a:pt x="0" y="0"/>
                  </a:lnTo>
                  <a:lnTo>
                    <a:pt x="0" y="725932"/>
                  </a:lnTo>
                  <a:lnTo>
                    <a:pt x="5455285" y="725932"/>
                  </a:lnTo>
                  <a:lnTo>
                    <a:pt x="5502378" y="716414"/>
                  </a:lnTo>
                  <a:lnTo>
                    <a:pt x="5540851" y="690467"/>
                  </a:lnTo>
                  <a:lnTo>
                    <a:pt x="5566798" y="651994"/>
                  </a:lnTo>
                  <a:lnTo>
                    <a:pt x="5576316" y="604901"/>
                  </a:lnTo>
                  <a:lnTo>
                    <a:pt x="5576316" y="121031"/>
                  </a:lnTo>
                  <a:lnTo>
                    <a:pt x="5566798" y="73884"/>
                  </a:lnTo>
                  <a:lnTo>
                    <a:pt x="5540851" y="35417"/>
                  </a:lnTo>
                  <a:lnTo>
                    <a:pt x="5502378" y="9499"/>
                  </a:lnTo>
                  <a:lnTo>
                    <a:pt x="54552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32279" y="4650740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576316" y="121031"/>
                  </a:moveTo>
                  <a:lnTo>
                    <a:pt x="5576316" y="604901"/>
                  </a:lnTo>
                  <a:lnTo>
                    <a:pt x="5566798" y="651994"/>
                  </a:lnTo>
                  <a:lnTo>
                    <a:pt x="5540851" y="690467"/>
                  </a:lnTo>
                  <a:lnTo>
                    <a:pt x="5502378" y="716414"/>
                  </a:lnTo>
                  <a:lnTo>
                    <a:pt x="5455285" y="725932"/>
                  </a:lnTo>
                  <a:lnTo>
                    <a:pt x="0" y="725932"/>
                  </a:lnTo>
                  <a:lnTo>
                    <a:pt x="0" y="0"/>
                  </a:lnTo>
                  <a:lnTo>
                    <a:pt x="5455285" y="0"/>
                  </a:lnTo>
                  <a:lnTo>
                    <a:pt x="5502378" y="9499"/>
                  </a:lnTo>
                  <a:lnTo>
                    <a:pt x="5540851" y="35417"/>
                  </a:lnTo>
                  <a:lnTo>
                    <a:pt x="5566798" y="73884"/>
                  </a:lnTo>
                  <a:lnTo>
                    <a:pt x="5576316" y="121031"/>
                  </a:lnTo>
                  <a:close/>
                </a:path>
              </a:pathLst>
            </a:custGeom>
            <a:ln w="25399">
              <a:solidFill>
                <a:srgbClr val="FDB8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467736" y="4783073"/>
            <a:ext cx="4349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241300" algn="l"/>
              </a:tabLst>
            </a:pP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стрессовые факторы,</a:t>
            </a:r>
            <a:r>
              <a:rPr sz="2400" b="1" spc="-3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курение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91730" y="4547361"/>
            <a:ext cx="1353820" cy="932815"/>
            <a:chOff x="891730" y="4547361"/>
            <a:chExt cx="1353820" cy="932815"/>
          </a:xfrm>
        </p:grpSpPr>
        <p:sp>
          <p:nvSpPr>
            <p:cNvPr id="35" name="object 35"/>
            <p:cNvSpPr/>
            <p:nvPr/>
          </p:nvSpPr>
          <p:spPr>
            <a:xfrm>
              <a:off x="904430" y="4560061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1176591" y="0"/>
                  </a:moveTo>
                  <a:lnTo>
                    <a:pt x="151231" y="0"/>
                  </a:lnTo>
                  <a:lnTo>
                    <a:pt x="103428" y="7707"/>
                  </a:lnTo>
                  <a:lnTo>
                    <a:pt x="61914" y="29167"/>
                  </a:lnTo>
                  <a:lnTo>
                    <a:pt x="29177" y="61886"/>
                  </a:lnTo>
                  <a:lnTo>
                    <a:pt x="7709" y="103371"/>
                  </a:lnTo>
                  <a:lnTo>
                    <a:pt x="0" y="151130"/>
                  </a:lnTo>
                  <a:lnTo>
                    <a:pt x="0" y="756031"/>
                  </a:lnTo>
                  <a:lnTo>
                    <a:pt x="7709" y="803851"/>
                  </a:lnTo>
                  <a:lnTo>
                    <a:pt x="29177" y="845373"/>
                  </a:lnTo>
                  <a:lnTo>
                    <a:pt x="61914" y="878112"/>
                  </a:lnTo>
                  <a:lnTo>
                    <a:pt x="103428" y="899579"/>
                  </a:lnTo>
                  <a:lnTo>
                    <a:pt x="151231" y="907288"/>
                  </a:lnTo>
                  <a:lnTo>
                    <a:pt x="1176591" y="907288"/>
                  </a:lnTo>
                  <a:lnTo>
                    <a:pt x="1224411" y="899579"/>
                  </a:lnTo>
                  <a:lnTo>
                    <a:pt x="1265934" y="878112"/>
                  </a:lnTo>
                  <a:lnTo>
                    <a:pt x="1298673" y="845373"/>
                  </a:lnTo>
                  <a:lnTo>
                    <a:pt x="1320140" y="803851"/>
                  </a:lnTo>
                  <a:lnTo>
                    <a:pt x="1327848" y="756031"/>
                  </a:lnTo>
                  <a:lnTo>
                    <a:pt x="1327848" y="151130"/>
                  </a:lnTo>
                  <a:lnTo>
                    <a:pt x="1320140" y="103371"/>
                  </a:lnTo>
                  <a:lnTo>
                    <a:pt x="1298673" y="61886"/>
                  </a:lnTo>
                  <a:lnTo>
                    <a:pt x="1265934" y="29167"/>
                  </a:lnTo>
                  <a:lnTo>
                    <a:pt x="1224411" y="7707"/>
                  </a:lnTo>
                  <a:lnTo>
                    <a:pt x="1176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4430" y="4560061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0" y="151130"/>
                  </a:moveTo>
                  <a:lnTo>
                    <a:pt x="7709" y="103371"/>
                  </a:lnTo>
                  <a:lnTo>
                    <a:pt x="29177" y="61886"/>
                  </a:lnTo>
                  <a:lnTo>
                    <a:pt x="61914" y="29167"/>
                  </a:lnTo>
                  <a:lnTo>
                    <a:pt x="103428" y="7707"/>
                  </a:lnTo>
                  <a:lnTo>
                    <a:pt x="151231" y="0"/>
                  </a:lnTo>
                  <a:lnTo>
                    <a:pt x="1176591" y="0"/>
                  </a:lnTo>
                  <a:lnTo>
                    <a:pt x="1224411" y="7707"/>
                  </a:lnTo>
                  <a:lnTo>
                    <a:pt x="1265934" y="29167"/>
                  </a:lnTo>
                  <a:lnTo>
                    <a:pt x="1298673" y="61886"/>
                  </a:lnTo>
                  <a:lnTo>
                    <a:pt x="1320140" y="103371"/>
                  </a:lnTo>
                  <a:lnTo>
                    <a:pt x="1327848" y="151130"/>
                  </a:lnTo>
                  <a:lnTo>
                    <a:pt x="1327848" y="756031"/>
                  </a:lnTo>
                  <a:lnTo>
                    <a:pt x="1320140" y="803851"/>
                  </a:lnTo>
                  <a:lnTo>
                    <a:pt x="1298673" y="845373"/>
                  </a:lnTo>
                  <a:lnTo>
                    <a:pt x="1265934" y="878112"/>
                  </a:lnTo>
                  <a:lnTo>
                    <a:pt x="1224411" y="899579"/>
                  </a:lnTo>
                  <a:lnTo>
                    <a:pt x="1176591" y="907288"/>
                  </a:lnTo>
                  <a:lnTo>
                    <a:pt x="151231" y="907288"/>
                  </a:lnTo>
                  <a:lnTo>
                    <a:pt x="103428" y="899579"/>
                  </a:lnTo>
                  <a:lnTo>
                    <a:pt x="61914" y="878112"/>
                  </a:lnTo>
                  <a:lnTo>
                    <a:pt x="29177" y="845373"/>
                  </a:lnTo>
                  <a:lnTo>
                    <a:pt x="7709" y="803851"/>
                  </a:lnTo>
                  <a:lnTo>
                    <a:pt x="0" y="756031"/>
                  </a:lnTo>
                  <a:lnTo>
                    <a:pt x="0" y="151130"/>
                  </a:lnTo>
                  <a:close/>
                </a:path>
              </a:pathLst>
            </a:custGeom>
            <a:ln w="25400">
              <a:solidFill>
                <a:srgbClr val="E6A6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461897" y="4747386"/>
            <a:ext cx="213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4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219579" y="5590768"/>
            <a:ext cx="5601970" cy="751840"/>
            <a:chOff x="2219579" y="5590768"/>
            <a:chExt cx="5601970" cy="751840"/>
          </a:xfrm>
        </p:grpSpPr>
        <p:sp>
          <p:nvSpPr>
            <p:cNvPr id="39" name="object 39"/>
            <p:cNvSpPr/>
            <p:nvPr/>
          </p:nvSpPr>
          <p:spPr>
            <a:xfrm>
              <a:off x="2232279" y="5603468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455285" y="0"/>
                  </a:moveTo>
                  <a:lnTo>
                    <a:pt x="0" y="0"/>
                  </a:lnTo>
                  <a:lnTo>
                    <a:pt x="0" y="725893"/>
                  </a:lnTo>
                  <a:lnTo>
                    <a:pt x="5455285" y="725893"/>
                  </a:lnTo>
                  <a:lnTo>
                    <a:pt x="5502378" y="716386"/>
                  </a:lnTo>
                  <a:lnTo>
                    <a:pt x="5540851" y="690457"/>
                  </a:lnTo>
                  <a:lnTo>
                    <a:pt x="5566798" y="651998"/>
                  </a:lnTo>
                  <a:lnTo>
                    <a:pt x="5576316" y="604900"/>
                  </a:lnTo>
                  <a:lnTo>
                    <a:pt x="5576316" y="120980"/>
                  </a:lnTo>
                  <a:lnTo>
                    <a:pt x="5566798" y="73889"/>
                  </a:lnTo>
                  <a:lnTo>
                    <a:pt x="5540851" y="35434"/>
                  </a:lnTo>
                  <a:lnTo>
                    <a:pt x="5502378" y="9507"/>
                  </a:lnTo>
                  <a:lnTo>
                    <a:pt x="54552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32279" y="5603468"/>
              <a:ext cx="5576570" cy="726440"/>
            </a:xfrm>
            <a:custGeom>
              <a:avLst/>
              <a:gdLst/>
              <a:ahLst/>
              <a:cxnLst/>
              <a:rect l="l" t="t" r="r" b="b"/>
              <a:pathLst>
                <a:path w="5576570" h="726439">
                  <a:moveTo>
                    <a:pt x="5576316" y="120980"/>
                  </a:moveTo>
                  <a:lnTo>
                    <a:pt x="5576316" y="604900"/>
                  </a:lnTo>
                  <a:lnTo>
                    <a:pt x="5566798" y="651998"/>
                  </a:lnTo>
                  <a:lnTo>
                    <a:pt x="5540851" y="690457"/>
                  </a:lnTo>
                  <a:lnTo>
                    <a:pt x="5502378" y="716386"/>
                  </a:lnTo>
                  <a:lnTo>
                    <a:pt x="5455285" y="725893"/>
                  </a:lnTo>
                  <a:lnTo>
                    <a:pt x="0" y="725893"/>
                  </a:lnTo>
                  <a:lnTo>
                    <a:pt x="0" y="0"/>
                  </a:lnTo>
                  <a:lnTo>
                    <a:pt x="5455285" y="0"/>
                  </a:lnTo>
                  <a:lnTo>
                    <a:pt x="5502378" y="9507"/>
                  </a:lnTo>
                  <a:lnTo>
                    <a:pt x="5540851" y="35434"/>
                  </a:lnTo>
                  <a:lnTo>
                    <a:pt x="5566798" y="73889"/>
                  </a:lnTo>
                  <a:lnTo>
                    <a:pt x="5576316" y="120980"/>
                  </a:lnTo>
                  <a:close/>
                </a:path>
              </a:pathLst>
            </a:custGeom>
            <a:ln w="25400">
              <a:solidFill>
                <a:srgbClr val="FDB8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467736" y="5735523"/>
            <a:ext cx="46793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241300" algn="l"/>
              </a:tabLst>
            </a:pP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неблагоприятные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условия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30" dirty="0">
                <a:solidFill>
                  <a:srgbClr val="001F5F"/>
                </a:solidFill>
                <a:latin typeface="Corbel"/>
                <a:cs typeface="Corbel"/>
              </a:rPr>
              <a:t>труда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91730" y="5499989"/>
            <a:ext cx="1353820" cy="932815"/>
            <a:chOff x="891730" y="5499989"/>
            <a:chExt cx="1353820" cy="932815"/>
          </a:xfrm>
        </p:grpSpPr>
        <p:sp>
          <p:nvSpPr>
            <p:cNvPr id="43" name="object 43"/>
            <p:cNvSpPr/>
            <p:nvPr/>
          </p:nvSpPr>
          <p:spPr>
            <a:xfrm>
              <a:off x="904430" y="5512689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1176591" y="0"/>
                  </a:moveTo>
                  <a:lnTo>
                    <a:pt x="151231" y="0"/>
                  </a:lnTo>
                  <a:lnTo>
                    <a:pt x="103428" y="7708"/>
                  </a:lnTo>
                  <a:lnTo>
                    <a:pt x="61914" y="29176"/>
                  </a:lnTo>
                  <a:lnTo>
                    <a:pt x="29177" y="61916"/>
                  </a:lnTo>
                  <a:lnTo>
                    <a:pt x="7709" y="103443"/>
                  </a:lnTo>
                  <a:lnTo>
                    <a:pt x="0" y="151269"/>
                  </a:lnTo>
                  <a:lnTo>
                    <a:pt x="0" y="756170"/>
                  </a:lnTo>
                  <a:lnTo>
                    <a:pt x="7709" y="803973"/>
                  </a:lnTo>
                  <a:lnTo>
                    <a:pt x="29177" y="845488"/>
                  </a:lnTo>
                  <a:lnTo>
                    <a:pt x="61914" y="878224"/>
                  </a:lnTo>
                  <a:lnTo>
                    <a:pt x="103428" y="899692"/>
                  </a:lnTo>
                  <a:lnTo>
                    <a:pt x="151231" y="907402"/>
                  </a:lnTo>
                  <a:lnTo>
                    <a:pt x="1176591" y="907402"/>
                  </a:lnTo>
                  <a:lnTo>
                    <a:pt x="1224411" y="899692"/>
                  </a:lnTo>
                  <a:lnTo>
                    <a:pt x="1265934" y="878224"/>
                  </a:lnTo>
                  <a:lnTo>
                    <a:pt x="1298673" y="845488"/>
                  </a:lnTo>
                  <a:lnTo>
                    <a:pt x="1320140" y="803973"/>
                  </a:lnTo>
                  <a:lnTo>
                    <a:pt x="1327848" y="756170"/>
                  </a:lnTo>
                  <a:lnTo>
                    <a:pt x="1327848" y="151269"/>
                  </a:lnTo>
                  <a:lnTo>
                    <a:pt x="1320140" y="103443"/>
                  </a:lnTo>
                  <a:lnTo>
                    <a:pt x="1298673" y="61916"/>
                  </a:lnTo>
                  <a:lnTo>
                    <a:pt x="1265934" y="29176"/>
                  </a:lnTo>
                  <a:lnTo>
                    <a:pt x="1224411" y="7708"/>
                  </a:lnTo>
                  <a:lnTo>
                    <a:pt x="1176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4430" y="5512689"/>
              <a:ext cx="1328420" cy="907415"/>
            </a:xfrm>
            <a:custGeom>
              <a:avLst/>
              <a:gdLst/>
              <a:ahLst/>
              <a:cxnLst/>
              <a:rect l="l" t="t" r="r" b="b"/>
              <a:pathLst>
                <a:path w="1328420" h="907414">
                  <a:moveTo>
                    <a:pt x="0" y="151269"/>
                  </a:moveTo>
                  <a:lnTo>
                    <a:pt x="7709" y="103443"/>
                  </a:lnTo>
                  <a:lnTo>
                    <a:pt x="29177" y="61916"/>
                  </a:lnTo>
                  <a:lnTo>
                    <a:pt x="61914" y="29176"/>
                  </a:lnTo>
                  <a:lnTo>
                    <a:pt x="103428" y="7708"/>
                  </a:lnTo>
                  <a:lnTo>
                    <a:pt x="151231" y="0"/>
                  </a:lnTo>
                  <a:lnTo>
                    <a:pt x="1176591" y="0"/>
                  </a:lnTo>
                  <a:lnTo>
                    <a:pt x="1224411" y="7708"/>
                  </a:lnTo>
                  <a:lnTo>
                    <a:pt x="1265934" y="29176"/>
                  </a:lnTo>
                  <a:lnTo>
                    <a:pt x="1298673" y="61916"/>
                  </a:lnTo>
                  <a:lnTo>
                    <a:pt x="1320140" y="103443"/>
                  </a:lnTo>
                  <a:lnTo>
                    <a:pt x="1327848" y="151269"/>
                  </a:lnTo>
                  <a:lnTo>
                    <a:pt x="1327848" y="756170"/>
                  </a:lnTo>
                  <a:lnTo>
                    <a:pt x="1320140" y="803973"/>
                  </a:lnTo>
                  <a:lnTo>
                    <a:pt x="1298673" y="845488"/>
                  </a:lnTo>
                  <a:lnTo>
                    <a:pt x="1265934" y="878224"/>
                  </a:lnTo>
                  <a:lnTo>
                    <a:pt x="1224411" y="899692"/>
                  </a:lnTo>
                  <a:lnTo>
                    <a:pt x="1176591" y="907402"/>
                  </a:lnTo>
                  <a:lnTo>
                    <a:pt x="151231" y="907402"/>
                  </a:lnTo>
                  <a:lnTo>
                    <a:pt x="103428" y="899692"/>
                  </a:lnTo>
                  <a:lnTo>
                    <a:pt x="61914" y="878224"/>
                  </a:lnTo>
                  <a:lnTo>
                    <a:pt x="29177" y="845488"/>
                  </a:lnTo>
                  <a:lnTo>
                    <a:pt x="7709" y="803973"/>
                  </a:lnTo>
                  <a:lnTo>
                    <a:pt x="0" y="756170"/>
                  </a:lnTo>
                  <a:lnTo>
                    <a:pt x="0" y="151269"/>
                  </a:lnTo>
                  <a:close/>
                </a:path>
              </a:pathLst>
            </a:custGeom>
            <a:ln w="25399">
              <a:solidFill>
                <a:srgbClr val="E6A6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467992" y="5700471"/>
            <a:ext cx="199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5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83932" y="1844801"/>
            <a:ext cx="744054" cy="719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769" y="2837307"/>
            <a:ext cx="721550" cy="702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39722" y="4725161"/>
            <a:ext cx="600798" cy="62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95552" y="3717035"/>
            <a:ext cx="668553" cy="719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5552" y="5589244"/>
            <a:ext cx="720877" cy="7314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452359" y="0"/>
            <a:ext cx="1656588" cy="764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335" y="338328"/>
            <a:ext cx="4297680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360172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latin typeface="Corbel"/>
                <a:cs typeface="Corbel"/>
              </a:rPr>
              <a:t>Факторы</a:t>
            </a:r>
            <a:r>
              <a:rPr sz="4300" b="0" spc="-60" dirty="0">
                <a:latin typeface="Corbel"/>
                <a:cs typeface="Corbel"/>
              </a:rPr>
              <a:t> </a:t>
            </a:r>
            <a:r>
              <a:rPr sz="4300" b="0" spc="-5" dirty="0">
                <a:latin typeface="Corbel"/>
                <a:cs typeface="Corbel"/>
              </a:rPr>
              <a:t>риска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455242"/>
            <a:ext cx="7012940" cy="295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spc="-25" dirty="0">
                <a:latin typeface="Corbel"/>
                <a:cs typeface="Corbel"/>
              </a:rPr>
              <a:t>школьная </a:t>
            </a:r>
            <a:r>
              <a:rPr sz="3200" spc="-15" dirty="0">
                <a:latin typeface="Corbel"/>
                <a:cs typeface="Corbel"/>
              </a:rPr>
              <a:t>образовательная</a:t>
            </a:r>
            <a:r>
              <a:rPr sz="3200" spc="10" dirty="0">
                <a:latin typeface="Corbel"/>
                <a:cs typeface="Corbel"/>
              </a:rPr>
              <a:t> </a:t>
            </a:r>
            <a:r>
              <a:rPr sz="3200" spc="-15" dirty="0">
                <a:latin typeface="Corbel"/>
                <a:cs typeface="Corbel"/>
              </a:rPr>
              <a:t>среда</a:t>
            </a:r>
            <a:endParaRPr sz="3200">
              <a:latin typeface="Corbel"/>
              <a:cs typeface="Corbel"/>
            </a:endParaRPr>
          </a:p>
          <a:p>
            <a:pPr marL="295910" marR="5080">
              <a:lnSpc>
                <a:spcPct val="100000"/>
              </a:lnSpc>
            </a:pPr>
            <a:r>
              <a:rPr sz="3200" spc="-25" dirty="0">
                <a:latin typeface="Corbel"/>
                <a:cs typeface="Corbel"/>
              </a:rPr>
              <a:t>порождает </a:t>
            </a:r>
            <a:r>
              <a:rPr sz="3200" spc="-5" dirty="0">
                <a:latin typeface="Corbel"/>
                <a:cs typeface="Corbel"/>
              </a:rPr>
              <a:t>факторы </a:t>
            </a:r>
            <a:r>
              <a:rPr sz="3200" dirty="0">
                <a:latin typeface="Corbel"/>
                <a:cs typeface="Corbel"/>
              </a:rPr>
              <a:t>риска нарушении  </a:t>
            </a:r>
            <a:r>
              <a:rPr sz="3200" spc="-15" dirty="0">
                <a:latin typeface="Corbel"/>
                <a:cs typeface="Corbel"/>
              </a:rPr>
              <a:t>здоровья, </a:t>
            </a:r>
            <a:r>
              <a:rPr sz="3200" dirty="0">
                <a:latin typeface="Corbel"/>
                <a:cs typeface="Corbel"/>
              </a:rPr>
              <a:t>с </a:t>
            </a:r>
            <a:r>
              <a:rPr sz="3200" spc="-10" dirty="0">
                <a:latin typeface="Corbel"/>
                <a:cs typeface="Corbel"/>
              </a:rPr>
              <a:t>действием</a:t>
            </a:r>
            <a:r>
              <a:rPr sz="3200" spc="-15" dirty="0">
                <a:latin typeface="Corbel"/>
                <a:cs typeface="Corbel"/>
              </a:rPr>
              <a:t> которых</a:t>
            </a:r>
            <a:endParaRPr sz="3200">
              <a:latin typeface="Corbel"/>
              <a:cs typeface="Corbel"/>
            </a:endParaRPr>
          </a:p>
          <a:p>
            <a:pPr marL="295910" marR="53340">
              <a:lnSpc>
                <a:spcPct val="100000"/>
              </a:lnSpc>
            </a:pPr>
            <a:r>
              <a:rPr sz="3200" spc="-5" dirty="0">
                <a:latin typeface="Corbel"/>
                <a:cs typeface="Corbel"/>
              </a:rPr>
              <a:t>связано </a:t>
            </a:r>
            <a:r>
              <a:rPr sz="3200" spc="-15" dirty="0">
                <a:latin typeface="Corbel"/>
                <a:cs typeface="Corbel"/>
              </a:rPr>
              <a:t>20-40 </a:t>
            </a:r>
            <a:r>
              <a:rPr sz="3200" spc="5" dirty="0">
                <a:latin typeface="Corbel"/>
                <a:cs typeface="Corbel"/>
              </a:rPr>
              <a:t>% </a:t>
            </a:r>
            <a:r>
              <a:rPr sz="3200" spc="-10" dirty="0">
                <a:latin typeface="Corbel"/>
                <a:cs typeface="Corbel"/>
              </a:rPr>
              <a:t>негативных </a:t>
            </a:r>
            <a:r>
              <a:rPr sz="3200" spc="-5" dirty="0">
                <a:latin typeface="Corbel"/>
                <a:cs typeface="Corbel"/>
              </a:rPr>
              <a:t>влияний,  </a:t>
            </a:r>
            <a:r>
              <a:rPr sz="3200" spc="-25" dirty="0">
                <a:latin typeface="Corbel"/>
                <a:cs typeface="Corbel"/>
              </a:rPr>
              <a:t>ухудшающих </a:t>
            </a:r>
            <a:r>
              <a:rPr sz="3200" spc="-10" dirty="0">
                <a:latin typeface="Corbel"/>
                <a:cs typeface="Corbel"/>
              </a:rPr>
              <a:t>здоровье </a:t>
            </a:r>
            <a:r>
              <a:rPr sz="3200" spc="-35" dirty="0">
                <a:latin typeface="Corbel"/>
                <a:cs typeface="Corbel"/>
              </a:rPr>
              <a:t>детей  </a:t>
            </a:r>
            <a:r>
              <a:rPr sz="3200" spc="-20" dirty="0">
                <a:latin typeface="Corbel"/>
                <a:cs typeface="Corbel"/>
              </a:rPr>
              <a:t>школьного</a:t>
            </a:r>
            <a:r>
              <a:rPr sz="3200" spc="1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возраста.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335" y="338328"/>
            <a:ext cx="6751319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605218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30" dirty="0">
                <a:latin typeface="Corbel"/>
                <a:cs typeface="Corbel"/>
              </a:rPr>
              <a:t>школьные </a:t>
            </a:r>
            <a:r>
              <a:rPr sz="4300" b="0" spc="-10" dirty="0">
                <a:latin typeface="Corbel"/>
                <a:cs typeface="Corbel"/>
              </a:rPr>
              <a:t>факторы</a:t>
            </a:r>
            <a:r>
              <a:rPr sz="4300" b="0" spc="10" dirty="0">
                <a:latin typeface="Corbel"/>
                <a:cs typeface="Corbel"/>
              </a:rPr>
              <a:t> </a:t>
            </a:r>
            <a:r>
              <a:rPr sz="4300" b="0" spc="-5" dirty="0">
                <a:latin typeface="Corbel"/>
                <a:cs typeface="Corbel"/>
              </a:rPr>
              <a:t>риска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409445"/>
            <a:ext cx="7194550" cy="3745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845">
              <a:lnSpc>
                <a:spcPts val="2160"/>
              </a:lnSpc>
              <a:spcBef>
                <a:spcPts val="105"/>
              </a:spcBef>
              <a:buClr>
                <a:srgbClr val="3891A7"/>
              </a:buClr>
              <a:buSzPct val="80000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000" dirty="0">
                <a:latin typeface="Corbel"/>
                <a:cs typeface="Corbel"/>
              </a:rPr>
              <a:t>• </a:t>
            </a:r>
            <a:r>
              <a:rPr sz="2000" spc="-10" dirty="0">
                <a:latin typeface="Corbel"/>
                <a:cs typeface="Corbel"/>
              </a:rPr>
              <a:t>стрессовая </a:t>
            </a:r>
            <a:r>
              <a:rPr sz="2000" spc="-5" dirty="0">
                <a:latin typeface="Corbel"/>
                <a:cs typeface="Corbel"/>
              </a:rPr>
              <a:t>педагогическая</a:t>
            </a:r>
            <a:r>
              <a:rPr sz="2000" spc="-3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тактика;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920"/>
              </a:lnSpc>
              <a:buChar char="•"/>
              <a:tabLst>
                <a:tab pos="459740" algn="l"/>
              </a:tabLst>
            </a:pPr>
            <a:r>
              <a:rPr sz="2000" spc="-10" dirty="0">
                <a:latin typeface="Corbel"/>
                <a:cs typeface="Corbel"/>
              </a:rPr>
              <a:t>несоответствие </a:t>
            </a:r>
            <a:r>
              <a:rPr sz="2000" spc="-25" dirty="0">
                <a:latin typeface="Corbel"/>
                <a:cs typeface="Corbel"/>
              </a:rPr>
              <a:t>методик </a:t>
            </a:r>
            <a:r>
              <a:rPr sz="2000" dirty="0">
                <a:latin typeface="Corbel"/>
                <a:cs typeface="Corbel"/>
              </a:rPr>
              <a:t>и </a:t>
            </a:r>
            <a:r>
              <a:rPr sz="2000" spc="-5" dirty="0">
                <a:latin typeface="Corbel"/>
                <a:cs typeface="Corbel"/>
              </a:rPr>
              <a:t>технологий обучения</a:t>
            </a:r>
            <a:r>
              <a:rPr sz="2000" spc="15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возрастным</a:t>
            </a:r>
            <a:endParaRPr sz="2000">
              <a:latin typeface="Corbel"/>
              <a:cs typeface="Corbel"/>
            </a:endParaRPr>
          </a:p>
          <a:p>
            <a:pPr marL="295910">
              <a:lnSpc>
                <a:spcPts val="1920"/>
              </a:lnSpc>
            </a:pPr>
            <a:r>
              <a:rPr sz="2000" dirty="0">
                <a:latin typeface="Corbel"/>
                <a:cs typeface="Corbel"/>
              </a:rPr>
              <a:t>и </a:t>
            </a:r>
            <a:r>
              <a:rPr sz="2000" spc="-5" dirty="0">
                <a:latin typeface="Corbel"/>
                <a:cs typeface="Corbel"/>
              </a:rPr>
              <a:t>функциональным </a:t>
            </a:r>
            <a:r>
              <a:rPr sz="2000" spc="-10" dirty="0">
                <a:latin typeface="Corbel"/>
                <a:cs typeface="Corbel"/>
              </a:rPr>
              <a:t>возможностям</a:t>
            </a:r>
            <a:r>
              <a:rPr sz="2000" spc="-65" dirty="0">
                <a:latin typeface="Corbel"/>
                <a:cs typeface="Corbel"/>
              </a:rPr>
              <a:t> </a:t>
            </a:r>
            <a:r>
              <a:rPr sz="2000" spc="-15" dirty="0">
                <a:latin typeface="Corbel"/>
                <a:cs typeface="Corbel"/>
              </a:rPr>
              <a:t>школьников;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920"/>
              </a:lnSpc>
              <a:buChar char="•"/>
              <a:tabLst>
                <a:tab pos="459740" algn="l"/>
              </a:tabLst>
            </a:pPr>
            <a:r>
              <a:rPr sz="2000" spc="-10" dirty="0">
                <a:latin typeface="Corbel"/>
                <a:cs typeface="Corbel"/>
              </a:rPr>
              <a:t>несоблюдение элементарных физиологических</a:t>
            </a:r>
            <a:r>
              <a:rPr sz="2000" spc="-4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и</a:t>
            </a:r>
            <a:endParaRPr sz="2000">
              <a:latin typeface="Corbel"/>
              <a:cs typeface="Corbel"/>
            </a:endParaRPr>
          </a:p>
          <a:p>
            <a:pPr marL="295910">
              <a:lnSpc>
                <a:spcPts val="1920"/>
              </a:lnSpc>
            </a:pPr>
            <a:r>
              <a:rPr sz="2000" spc="-5" dirty="0">
                <a:latin typeface="Corbel"/>
                <a:cs typeface="Corbel"/>
              </a:rPr>
              <a:t>гигиенических </a:t>
            </a:r>
            <a:r>
              <a:rPr sz="2000" dirty="0">
                <a:latin typeface="Corbel"/>
                <a:cs typeface="Corbel"/>
              </a:rPr>
              <a:t>требований к </a:t>
            </a:r>
            <a:r>
              <a:rPr sz="2000" spc="-5" dirty="0">
                <a:latin typeface="Corbel"/>
                <a:cs typeface="Corbel"/>
              </a:rPr>
              <a:t>организации </a:t>
            </a:r>
            <a:r>
              <a:rPr sz="2000" dirty="0">
                <a:latin typeface="Corbel"/>
                <a:cs typeface="Corbel"/>
              </a:rPr>
              <a:t>учебного </a:t>
            </a:r>
            <a:r>
              <a:rPr sz="2000" spc="-10" dirty="0">
                <a:latin typeface="Corbel"/>
                <a:cs typeface="Corbel"/>
              </a:rPr>
              <a:t>процесса;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920"/>
              </a:lnSpc>
              <a:buChar char="•"/>
              <a:tabLst>
                <a:tab pos="459740" algn="l"/>
              </a:tabLst>
            </a:pPr>
            <a:r>
              <a:rPr sz="2000" spc="-10" dirty="0">
                <a:latin typeface="Corbel"/>
                <a:cs typeface="Corbel"/>
              </a:rPr>
              <a:t>недостаточная </a:t>
            </a:r>
            <a:r>
              <a:rPr sz="2000" dirty="0">
                <a:latin typeface="Corbel"/>
                <a:cs typeface="Corbel"/>
              </a:rPr>
              <a:t>грамотность </a:t>
            </a:r>
            <a:r>
              <a:rPr sz="2000" spc="-15" dirty="0">
                <a:latin typeface="Corbel"/>
                <a:cs typeface="Corbel"/>
              </a:rPr>
              <a:t>родителей </a:t>
            </a:r>
            <a:r>
              <a:rPr sz="2000" dirty="0">
                <a:latin typeface="Corbel"/>
                <a:cs typeface="Corbel"/>
              </a:rPr>
              <a:t>в</a:t>
            </a:r>
            <a:r>
              <a:rPr sz="2000" spc="-7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вопросах</a:t>
            </a:r>
            <a:endParaRPr sz="2000">
              <a:latin typeface="Corbel"/>
              <a:cs typeface="Corbel"/>
            </a:endParaRPr>
          </a:p>
          <a:p>
            <a:pPr marL="295910">
              <a:lnSpc>
                <a:spcPts val="1920"/>
              </a:lnSpc>
            </a:pPr>
            <a:r>
              <a:rPr sz="2000" spc="-5" dirty="0">
                <a:latin typeface="Corbel"/>
                <a:cs typeface="Corbel"/>
              </a:rPr>
              <a:t>сохранения </a:t>
            </a:r>
            <a:r>
              <a:rPr sz="2000" spc="-15" dirty="0">
                <a:latin typeface="Corbel"/>
                <a:cs typeface="Corbel"/>
              </a:rPr>
              <a:t>здоровья</a:t>
            </a:r>
            <a:r>
              <a:rPr sz="2000" spc="-55" dirty="0">
                <a:latin typeface="Corbel"/>
                <a:cs typeface="Corbel"/>
              </a:rPr>
              <a:t> </a:t>
            </a:r>
            <a:r>
              <a:rPr sz="2000" spc="-20" dirty="0">
                <a:latin typeface="Corbel"/>
                <a:cs typeface="Corbel"/>
              </a:rPr>
              <a:t>детей;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920"/>
              </a:lnSpc>
              <a:buChar char="•"/>
              <a:tabLst>
                <a:tab pos="459740" algn="l"/>
              </a:tabLst>
            </a:pPr>
            <a:r>
              <a:rPr sz="2000" dirty="0">
                <a:latin typeface="Corbel"/>
                <a:cs typeface="Corbel"/>
              </a:rPr>
              <a:t>провалы в </a:t>
            </a:r>
            <a:r>
              <a:rPr sz="2000" spc="-10" dirty="0">
                <a:latin typeface="Corbel"/>
                <a:cs typeface="Corbel"/>
              </a:rPr>
              <a:t>существующей </a:t>
            </a:r>
            <a:r>
              <a:rPr sz="2000" spc="-5" dirty="0">
                <a:latin typeface="Corbel"/>
                <a:cs typeface="Corbel"/>
              </a:rPr>
              <a:t>системе </a:t>
            </a:r>
            <a:r>
              <a:rPr sz="2000" spc="-10" dirty="0">
                <a:latin typeface="Corbel"/>
                <a:cs typeface="Corbel"/>
              </a:rPr>
              <a:t>физического</a:t>
            </a:r>
            <a:r>
              <a:rPr sz="2000" spc="45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воспитания;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920"/>
              </a:lnSpc>
              <a:buChar char="•"/>
              <a:tabLst>
                <a:tab pos="459740" algn="l"/>
              </a:tabLst>
            </a:pPr>
            <a:r>
              <a:rPr sz="2000" spc="-5" dirty="0">
                <a:latin typeface="Corbel"/>
                <a:cs typeface="Corbel"/>
              </a:rPr>
              <a:t>интенсификация </a:t>
            </a:r>
            <a:r>
              <a:rPr sz="2000" dirty="0">
                <a:latin typeface="Corbel"/>
                <a:cs typeface="Corbel"/>
              </a:rPr>
              <a:t>учебного</a:t>
            </a:r>
            <a:r>
              <a:rPr sz="2000" spc="-2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процесса;</a:t>
            </a:r>
            <a:endParaRPr sz="2000">
              <a:latin typeface="Corbel"/>
              <a:cs typeface="Corbel"/>
            </a:endParaRPr>
          </a:p>
          <a:p>
            <a:pPr marL="295910" marR="5080" lvl="1">
              <a:lnSpc>
                <a:spcPts val="1920"/>
              </a:lnSpc>
              <a:spcBef>
                <a:spcPts val="220"/>
              </a:spcBef>
              <a:buChar char="•"/>
              <a:tabLst>
                <a:tab pos="459740" algn="l"/>
              </a:tabLst>
            </a:pPr>
            <a:r>
              <a:rPr sz="2000" spc="-5" dirty="0">
                <a:latin typeface="Corbel"/>
                <a:cs typeface="Corbel"/>
              </a:rPr>
              <a:t>функциональная </a:t>
            </a:r>
            <a:r>
              <a:rPr sz="2000" dirty="0">
                <a:latin typeface="Corbel"/>
                <a:cs typeface="Corbel"/>
              </a:rPr>
              <a:t>неграмотность </a:t>
            </a:r>
            <a:r>
              <a:rPr sz="2000" spc="-5" dirty="0">
                <a:latin typeface="Corbel"/>
                <a:cs typeface="Corbel"/>
              </a:rPr>
              <a:t>педагога </a:t>
            </a:r>
            <a:r>
              <a:rPr sz="2000" dirty="0">
                <a:latin typeface="Corbel"/>
                <a:cs typeface="Corbel"/>
              </a:rPr>
              <a:t>в вопросах</a:t>
            </a:r>
            <a:r>
              <a:rPr sz="2000" spc="-14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охраны  и укрепления</a:t>
            </a:r>
            <a:r>
              <a:rPr sz="2000" spc="-2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здоровья;</a:t>
            </a:r>
            <a:endParaRPr sz="2000">
              <a:latin typeface="Corbel"/>
              <a:cs typeface="Corbel"/>
            </a:endParaRPr>
          </a:p>
          <a:p>
            <a:pPr marL="459105" lvl="1" indent="-163830">
              <a:lnSpc>
                <a:spcPts val="1700"/>
              </a:lnSpc>
              <a:buChar char="•"/>
              <a:tabLst>
                <a:tab pos="459740" algn="l"/>
              </a:tabLst>
            </a:pPr>
            <a:r>
              <a:rPr sz="2000" spc="-5" dirty="0">
                <a:latin typeface="Corbel"/>
                <a:cs typeface="Corbel"/>
              </a:rPr>
              <a:t>частичное </a:t>
            </a:r>
            <a:r>
              <a:rPr sz="2000" dirty="0">
                <a:latin typeface="Corbel"/>
                <a:cs typeface="Corbel"/>
              </a:rPr>
              <a:t>разрушение </a:t>
            </a:r>
            <a:r>
              <a:rPr sz="2000" spc="-5" dirty="0">
                <a:latin typeface="Corbel"/>
                <a:cs typeface="Corbel"/>
              </a:rPr>
              <a:t>служб </a:t>
            </a:r>
            <a:r>
              <a:rPr sz="2000" spc="-10" dirty="0">
                <a:latin typeface="Corbel"/>
                <a:cs typeface="Corbel"/>
              </a:rPr>
              <a:t>школьного</a:t>
            </a:r>
            <a:r>
              <a:rPr sz="2000" spc="-5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медицинского</a:t>
            </a:r>
            <a:endParaRPr sz="2000">
              <a:latin typeface="Corbel"/>
              <a:cs typeface="Corbel"/>
            </a:endParaRPr>
          </a:p>
          <a:p>
            <a:pPr marL="295910">
              <a:lnSpc>
                <a:spcPts val="1920"/>
              </a:lnSpc>
            </a:pPr>
            <a:r>
              <a:rPr sz="2000" spc="-15" dirty="0">
                <a:latin typeface="Corbel"/>
                <a:cs typeface="Corbel"/>
              </a:rPr>
              <a:t>контроля;</a:t>
            </a:r>
            <a:endParaRPr sz="2000">
              <a:latin typeface="Corbel"/>
              <a:cs typeface="Corbel"/>
            </a:endParaRPr>
          </a:p>
          <a:p>
            <a:pPr marL="295910" marR="268605" lvl="1">
              <a:lnSpc>
                <a:spcPct val="80000"/>
              </a:lnSpc>
              <a:spcBef>
                <a:spcPts val="240"/>
              </a:spcBef>
              <a:buChar char="•"/>
              <a:tabLst>
                <a:tab pos="459740" algn="l"/>
              </a:tabLst>
            </a:pPr>
            <a:r>
              <a:rPr sz="2000" spc="-5" dirty="0">
                <a:latin typeface="Corbel"/>
                <a:cs typeface="Corbel"/>
              </a:rPr>
              <a:t>отсутствие системной </a:t>
            </a:r>
            <a:r>
              <a:rPr sz="2000" dirty="0">
                <a:latin typeface="Corbel"/>
                <a:cs typeface="Corbel"/>
              </a:rPr>
              <a:t>работы по </a:t>
            </a:r>
            <a:r>
              <a:rPr sz="2000" spc="-5" dirty="0">
                <a:latin typeface="Corbel"/>
                <a:cs typeface="Corbel"/>
              </a:rPr>
              <a:t>формированию ценности  </a:t>
            </a:r>
            <a:r>
              <a:rPr sz="2000" spc="-10" dirty="0">
                <a:latin typeface="Corbel"/>
                <a:cs typeface="Corbel"/>
              </a:rPr>
              <a:t>здоровья </a:t>
            </a:r>
            <a:r>
              <a:rPr sz="2000" dirty="0">
                <a:latin typeface="Corbel"/>
                <a:cs typeface="Corbel"/>
              </a:rPr>
              <a:t>и </a:t>
            </a:r>
            <a:r>
              <a:rPr sz="2000" spc="-10" dirty="0">
                <a:latin typeface="Corbel"/>
                <a:cs typeface="Corbel"/>
              </a:rPr>
              <a:t>здорового </a:t>
            </a:r>
            <a:r>
              <a:rPr sz="2000" dirty="0">
                <a:latin typeface="Corbel"/>
                <a:cs typeface="Corbel"/>
              </a:rPr>
              <a:t>образа</a:t>
            </a:r>
            <a:r>
              <a:rPr sz="2000" spc="-80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жизни.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335" y="338328"/>
            <a:ext cx="7498079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470738"/>
            <a:ext cx="679767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0" spc="-5" dirty="0">
                <a:latin typeface="Corbel"/>
                <a:cs typeface="Corbel"/>
              </a:rPr>
              <a:t>ШУМ и его влияние на</a:t>
            </a:r>
            <a:r>
              <a:rPr sz="4300" b="0" spc="-35" dirty="0">
                <a:latin typeface="Corbel"/>
                <a:cs typeface="Corbel"/>
              </a:rPr>
              <a:t> </a:t>
            </a:r>
            <a:r>
              <a:rPr sz="4300" b="0" spc="-25" dirty="0">
                <a:latin typeface="Corbel"/>
                <a:cs typeface="Corbel"/>
              </a:rPr>
              <a:t>голос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455242"/>
            <a:ext cx="7252970" cy="3517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845" algn="just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dirty="0">
                <a:latin typeface="Corbel"/>
                <a:cs typeface="Corbel"/>
              </a:rPr>
              <a:t>При повышении </a:t>
            </a:r>
            <a:r>
              <a:rPr sz="3200" spc="-5" dirty="0">
                <a:latin typeface="Corbel"/>
                <a:cs typeface="Corbel"/>
              </a:rPr>
              <a:t>шума </a:t>
            </a:r>
            <a:r>
              <a:rPr sz="3200" dirty="0">
                <a:latin typeface="Corbel"/>
                <a:cs typeface="Corbel"/>
              </a:rPr>
              <a:t>в</a:t>
            </a:r>
            <a:r>
              <a:rPr sz="3200" spc="-4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классных</a:t>
            </a:r>
            <a:endParaRPr sz="3200">
              <a:latin typeface="Corbel"/>
              <a:cs typeface="Corbel"/>
            </a:endParaRPr>
          </a:p>
          <a:p>
            <a:pPr marL="295910" marR="5080" algn="just">
              <a:lnSpc>
                <a:spcPct val="100000"/>
              </a:lnSpc>
            </a:pPr>
            <a:r>
              <a:rPr sz="3200" spc="-10" dirty="0">
                <a:latin typeface="Corbel"/>
                <a:cs typeface="Corbel"/>
              </a:rPr>
              <a:t>помещениях страдают </a:t>
            </a:r>
            <a:r>
              <a:rPr sz="3200" spc="-5" dirty="0">
                <a:latin typeface="Corbel"/>
                <a:cs typeface="Corbel"/>
              </a:rPr>
              <a:t>как </a:t>
            </a:r>
            <a:r>
              <a:rPr sz="3200" dirty="0">
                <a:latin typeface="Corbel"/>
                <a:cs typeface="Corbel"/>
              </a:rPr>
              <a:t>ученики, так  и </a:t>
            </a:r>
            <a:r>
              <a:rPr sz="3200" spc="-20" dirty="0">
                <a:latin typeface="Corbel"/>
                <a:cs typeface="Corbel"/>
              </a:rPr>
              <a:t>преподаватели </a:t>
            </a:r>
            <a:r>
              <a:rPr sz="3200" dirty="0">
                <a:latin typeface="Corbel"/>
                <a:cs typeface="Corbel"/>
              </a:rPr>
              <a:t>и</a:t>
            </a:r>
            <a:r>
              <a:rPr sz="3200" spc="-15" dirty="0">
                <a:latin typeface="Corbel"/>
                <a:cs typeface="Corbel"/>
              </a:rPr>
              <a:t> воспитатели</a:t>
            </a:r>
            <a:endParaRPr sz="3200">
              <a:latin typeface="Corbel"/>
              <a:cs typeface="Corbel"/>
            </a:endParaRPr>
          </a:p>
          <a:p>
            <a:pPr marL="295910" algn="just">
              <a:lnSpc>
                <a:spcPct val="100000"/>
              </a:lnSpc>
              <a:spcBef>
                <a:spcPts val="15"/>
              </a:spcBef>
            </a:pPr>
            <a:r>
              <a:rPr sz="3200" spc="-25" dirty="0">
                <a:latin typeface="Corbel"/>
                <a:cs typeface="Corbel"/>
              </a:rPr>
              <a:t>детских</a:t>
            </a:r>
            <a:r>
              <a:rPr sz="3200" spc="-5" dirty="0">
                <a:latin typeface="Corbel"/>
                <a:cs typeface="Corbel"/>
              </a:rPr>
              <a:t> учреждений</a:t>
            </a:r>
            <a:r>
              <a:rPr sz="3200" spc="-5" dirty="0">
                <a:latin typeface="Gill Sans MT"/>
                <a:cs typeface="Gill Sans MT"/>
              </a:rPr>
              <a:t>.</a:t>
            </a:r>
            <a:endParaRPr sz="3200">
              <a:latin typeface="Gill Sans MT"/>
              <a:cs typeface="Gill Sans MT"/>
            </a:endParaRPr>
          </a:p>
          <a:p>
            <a:pPr marL="295910" marR="401320" indent="-283845" algn="just">
              <a:lnSpc>
                <a:spcPct val="100000"/>
              </a:lnSpc>
              <a:spcBef>
                <a:spcPts val="58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296545" algn="l"/>
              </a:tabLst>
            </a:pPr>
            <a:r>
              <a:rPr sz="3200" dirty="0">
                <a:latin typeface="Corbel"/>
                <a:cs typeface="Corbel"/>
              </a:rPr>
              <a:t>Шум не </a:t>
            </a:r>
            <a:r>
              <a:rPr sz="3200" spc="-25" dirty="0">
                <a:latin typeface="Corbel"/>
                <a:cs typeface="Corbel"/>
              </a:rPr>
              <a:t>должен </a:t>
            </a:r>
            <a:r>
              <a:rPr sz="3200" spc="-10" dirty="0">
                <a:latin typeface="Corbel"/>
                <a:cs typeface="Corbel"/>
              </a:rPr>
              <a:t>превышать </a:t>
            </a:r>
            <a:r>
              <a:rPr sz="3200" dirty="0">
                <a:latin typeface="Corbel"/>
                <a:cs typeface="Corbel"/>
              </a:rPr>
              <a:t>в </a:t>
            </a:r>
            <a:r>
              <a:rPr sz="3200" spc="-5" dirty="0">
                <a:latin typeface="Corbel"/>
                <a:cs typeface="Corbel"/>
              </a:rPr>
              <a:t>пустых  </a:t>
            </a:r>
            <a:r>
              <a:rPr sz="3200" spc="-10" dirty="0">
                <a:latin typeface="Corbel"/>
                <a:cs typeface="Corbel"/>
              </a:rPr>
              <a:t>классных </a:t>
            </a:r>
            <a:r>
              <a:rPr sz="3200" spc="-20" dirty="0">
                <a:latin typeface="Corbel"/>
                <a:cs typeface="Corbel"/>
              </a:rPr>
              <a:t>комнатах </a:t>
            </a:r>
            <a:r>
              <a:rPr sz="3200" spc="-5" dirty="0">
                <a:latin typeface="Corbel"/>
                <a:cs typeface="Corbel"/>
              </a:rPr>
              <a:t>шумовой </a:t>
            </a:r>
            <a:r>
              <a:rPr sz="3200" dirty="0">
                <a:latin typeface="Corbel"/>
                <a:cs typeface="Corbel"/>
              </a:rPr>
              <a:t>уровень  </a:t>
            </a:r>
            <a:r>
              <a:rPr sz="3200" spc="-15" dirty="0">
                <a:latin typeface="Corbel"/>
                <a:cs typeface="Corbel"/>
              </a:rPr>
              <a:t>более </a:t>
            </a:r>
            <a:r>
              <a:rPr sz="3200" dirty="0">
                <a:latin typeface="Corbel"/>
                <a:cs typeface="Corbel"/>
              </a:rPr>
              <a:t>чем </a:t>
            </a:r>
            <a:r>
              <a:rPr sz="3200" spc="-5" dirty="0">
                <a:latin typeface="Corbel"/>
                <a:cs typeface="Corbel"/>
              </a:rPr>
              <a:t>35</a:t>
            </a:r>
            <a:r>
              <a:rPr sz="3200" spc="-30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дБ.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4251" y="469392"/>
            <a:ext cx="7248144" cy="91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Влияние </a:t>
            </a:r>
            <a:r>
              <a:rPr dirty="0"/>
              <a:t>шума </a:t>
            </a:r>
            <a:r>
              <a:rPr spc="-5" dirty="0"/>
              <a:t>на </a:t>
            </a:r>
            <a:r>
              <a:rPr spc="-10" dirty="0"/>
              <a:t>здоровье</a:t>
            </a:r>
            <a:r>
              <a:rPr dirty="0"/>
              <a:t> </a:t>
            </a:r>
            <a:r>
              <a:rPr spc="-10" dirty="0"/>
              <a:t>человека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18666" y="1480184"/>
            <a:ext cx="7130415" cy="465709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95910" marR="5080" indent="-283845">
              <a:lnSpc>
                <a:spcPts val="2860"/>
              </a:lnSpc>
              <a:spcBef>
                <a:spcPts val="509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700" dirty="0">
                <a:latin typeface="Arial"/>
                <a:cs typeface="Arial"/>
              </a:rPr>
              <a:t>Очень </a:t>
            </a:r>
            <a:r>
              <a:rPr sz="2700" spc="-5" dirty="0">
                <a:latin typeface="Arial"/>
                <a:cs typeface="Arial"/>
              </a:rPr>
              <a:t>опасен </a:t>
            </a:r>
            <a:r>
              <a:rPr sz="2700" spc="-15" dirty="0">
                <a:latin typeface="Arial"/>
                <a:cs typeface="Arial"/>
              </a:rPr>
              <a:t>инфразвук</a:t>
            </a:r>
            <a:r>
              <a:rPr sz="2700" spc="-15" dirty="0">
                <a:latin typeface="Gill Sans MT"/>
                <a:cs typeface="Gill Sans MT"/>
              </a:rPr>
              <a:t>, </a:t>
            </a:r>
            <a:r>
              <a:rPr sz="2700" spc="-15" dirty="0">
                <a:latin typeface="Arial"/>
                <a:cs typeface="Arial"/>
              </a:rPr>
              <a:t>который</a:t>
            </a:r>
            <a:r>
              <a:rPr sz="2700" spc="-245" dirty="0">
                <a:latin typeface="Arial"/>
                <a:cs typeface="Arial"/>
              </a:rPr>
              <a:t> </a:t>
            </a:r>
            <a:r>
              <a:rPr sz="2700" spc="-20" dirty="0">
                <a:latin typeface="Arial"/>
                <a:cs typeface="Arial"/>
              </a:rPr>
              <a:t>человек  </a:t>
            </a:r>
            <a:r>
              <a:rPr sz="2700" spc="-5" dirty="0">
                <a:latin typeface="Arial"/>
                <a:cs typeface="Arial"/>
              </a:rPr>
              <a:t>даже не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ощущает</a:t>
            </a:r>
            <a:r>
              <a:rPr sz="2700" spc="-10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  <a:p>
            <a:pPr marL="295910" marR="930910" indent="-283845">
              <a:lnSpc>
                <a:spcPts val="2980"/>
              </a:lnSpc>
              <a:spcBef>
                <a:spcPts val="560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700" spc="-10" dirty="0">
                <a:latin typeface="Arial"/>
                <a:cs typeface="Arial"/>
              </a:rPr>
              <a:t>Звуки</a:t>
            </a:r>
            <a:r>
              <a:rPr sz="2700" spc="-10" dirty="0">
                <a:latin typeface="Gill Sans MT"/>
                <a:cs typeface="Gill Sans MT"/>
              </a:rPr>
              <a:t>, </a:t>
            </a:r>
            <a:r>
              <a:rPr sz="2700" spc="-15" dirty="0">
                <a:latin typeface="Arial"/>
                <a:cs typeface="Arial"/>
              </a:rPr>
              <a:t>диапазоном </a:t>
            </a:r>
            <a:r>
              <a:rPr sz="2700" dirty="0">
                <a:latin typeface="Arial"/>
                <a:cs typeface="Arial"/>
              </a:rPr>
              <a:t>в </a:t>
            </a:r>
            <a:r>
              <a:rPr sz="2700" dirty="0">
                <a:latin typeface="Gill Sans MT"/>
                <a:cs typeface="Gill Sans MT"/>
              </a:rPr>
              <a:t>3-5 </a:t>
            </a:r>
            <a:r>
              <a:rPr sz="2700" dirty="0">
                <a:latin typeface="Arial"/>
                <a:cs typeface="Arial"/>
              </a:rPr>
              <a:t>Г</a:t>
            </a:r>
            <a:r>
              <a:rPr sz="2700" dirty="0">
                <a:latin typeface="Corbel"/>
                <a:cs typeface="Corbel"/>
              </a:rPr>
              <a:t>ц </a:t>
            </a:r>
            <a:r>
              <a:rPr sz="2700" dirty="0">
                <a:latin typeface="Arial"/>
                <a:cs typeface="Arial"/>
              </a:rPr>
              <a:t>способны  </a:t>
            </a:r>
            <a:r>
              <a:rPr sz="2700" spc="-20" dirty="0">
                <a:latin typeface="Arial"/>
                <a:cs typeface="Arial"/>
              </a:rPr>
              <a:t>вызвать </a:t>
            </a:r>
            <a:r>
              <a:rPr sz="2700" spc="-10" dirty="0">
                <a:latin typeface="Arial"/>
                <a:cs typeface="Arial"/>
              </a:rPr>
              <a:t>тревогу</a:t>
            </a:r>
            <a:r>
              <a:rPr sz="2700" spc="-10" dirty="0">
                <a:latin typeface="Gill Sans MT"/>
                <a:cs typeface="Gill Sans MT"/>
              </a:rPr>
              <a:t>, </a:t>
            </a:r>
            <a:r>
              <a:rPr sz="2700" spc="-20" dirty="0">
                <a:latin typeface="Arial"/>
                <a:cs typeface="Arial"/>
              </a:rPr>
              <a:t>боли </a:t>
            </a:r>
            <a:r>
              <a:rPr sz="2700" dirty="0">
                <a:latin typeface="Arial"/>
                <a:cs typeface="Arial"/>
              </a:rPr>
              <a:t>в </a:t>
            </a:r>
            <a:r>
              <a:rPr sz="2700" spc="-25" dirty="0">
                <a:latin typeface="Arial"/>
                <a:cs typeface="Arial"/>
              </a:rPr>
              <a:t>голове</a:t>
            </a:r>
            <a:r>
              <a:rPr sz="2700" spc="-21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и</a:t>
            </a:r>
            <a:endParaRPr sz="2700">
              <a:latin typeface="Arial"/>
              <a:cs typeface="Arial"/>
            </a:endParaRPr>
          </a:p>
          <a:p>
            <a:pPr marL="295910">
              <a:lnSpc>
                <a:spcPts val="2695"/>
              </a:lnSpc>
            </a:pPr>
            <a:r>
              <a:rPr sz="2700" spc="-10" dirty="0">
                <a:latin typeface="Arial"/>
                <a:cs typeface="Arial"/>
              </a:rPr>
              <a:t>позвоночнике</a:t>
            </a:r>
            <a:r>
              <a:rPr sz="2700" spc="-10" dirty="0">
                <a:latin typeface="Gill Sans MT"/>
                <a:cs typeface="Gill Sans MT"/>
              </a:rPr>
              <a:t>. </a:t>
            </a:r>
            <a:r>
              <a:rPr sz="2700" dirty="0">
                <a:latin typeface="Arial"/>
                <a:cs typeface="Arial"/>
              </a:rPr>
              <a:t>Все </a:t>
            </a:r>
            <a:r>
              <a:rPr sz="2700" spc="-35" dirty="0">
                <a:latin typeface="Arial"/>
                <a:cs typeface="Arial"/>
              </a:rPr>
              <a:t>это </a:t>
            </a:r>
            <a:r>
              <a:rPr sz="2700" spc="-10" dirty="0">
                <a:latin typeface="Arial"/>
                <a:cs typeface="Arial"/>
              </a:rPr>
              <a:t>происходит</a:t>
            </a:r>
            <a:r>
              <a:rPr sz="2700" spc="-295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потому</a:t>
            </a:r>
            <a:r>
              <a:rPr sz="2700" spc="-10" dirty="0">
                <a:latin typeface="Gill Sans MT"/>
                <a:cs typeface="Gill Sans MT"/>
              </a:rPr>
              <a:t>,</a:t>
            </a:r>
            <a:endParaRPr sz="2700">
              <a:latin typeface="Gill Sans MT"/>
              <a:cs typeface="Gill Sans MT"/>
            </a:endParaRPr>
          </a:p>
          <a:p>
            <a:pPr marL="295910" marR="409575">
              <a:lnSpc>
                <a:spcPct val="89100"/>
              </a:lnSpc>
              <a:spcBef>
                <a:spcPts val="190"/>
              </a:spcBef>
            </a:pPr>
            <a:r>
              <a:rPr sz="2700" spc="-15" dirty="0">
                <a:latin typeface="Arial"/>
                <a:cs typeface="Arial"/>
              </a:rPr>
              <a:t>что звуки </a:t>
            </a:r>
            <a:r>
              <a:rPr sz="2700" spc="-20" dirty="0">
                <a:latin typeface="Arial"/>
                <a:cs typeface="Arial"/>
              </a:rPr>
              <a:t>такого </a:t>
            </a:r>
            <a:r>
              <a:rPr sz="2700" spc="-15" dirty="0">
                <a:latin typeface="Arial"/>
                <a:cs typeface="Arial"/>
              </a:rPr>
              <a:t>диапазона </a:t>
            </a:r>
            <a:r>
              <a:rPr sz="2700" spc="-10" dirty="0">
                <a:latin typeface="Arial"/>
                <a:cs typeface="Arial"/>
              </a:rPr>
              <a:t>совпадают </a:t>
            </a:r>
            <a:r>
              <a:rPr sz="2700" dirty="0">
                <a:latin typeface="Arial"/>
                <a:cs typeface="Arial"/>
              </a:rPr>
              <a:t>с  </a:t>
            </a:r>
            <a:r>
              <a:rPr sz="2700" spc="-15" dirty="0">
                <a:latin typeface="Arial"/>
                <a:cs typeface="Arial"/>
              </a:rPr>
              <a:t>частотным резонансом </a:t>
            </a:r>
            <a:r>
              <a:rPr sz="2700" spc="-20" dirty="0">
                <a:latin typeface="Arial"/>
                <a:cs typeface="Arial"/>
              </a:rPr>
              <a:t>человеческого  </a:t>
            </a:r>
            <a:r>
              <a:rPr sz="2700" spc="-30" dirty="0">
                <a:latin typeface="Arial"/>
                <a:cs typeface="Arial"/>
              </a:rPr>
              <a:t>тела</a:t>
            </a:r>
            <a:r>
              <a:rPr sz="2700" spc="-30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  <a:p>
            <a:pPr marL="295910" marR="536575" indent="-283845">
              <a:lnSpc>
                <a:spcPct val="89400"/>
              </a:lnSpc>
              <a:spcBef>
                <a:spcPts val="680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390525" algn="l"/>
                <a:tab pos="391160" algn="l"/>
                <a:tab pos="2897505" algn="l"/>
              </a:tabLst>
            </a:pPr>
            <a:r>
              <a:rPr dirty="0"/>
              <a:t>	</a:t>
            </a:r>
            <a:r>
              <a:rPr sz="2700" spc="-20" dirty="0">
                <a:latin typeface="Arial"/>
                <a:cs typeface="Arial"/>
              </a:rPr>
              <a:t>Вред </a:t>
            </a:r>
            <a:r>
              <a:rPr sz="2700" spc="-5" dirty="0">
                <a:latin typeface="Arial"/>
                <a:cs typeface="Arial"/>
              </a:rPr>
              <a:t>наносимый </a:t>
            </a:r>
            <a:r>
              <a:rPr sz="2700" spc="-10" dirty="0">
                <a:latin typeface="Arial"/>
                <a:cs typeface="Arial"/>
              </a:rPr>
              <a:t>шумом </a:t>
            </a:r>
            <a:r>
              <a:rPr sz="2700" dirty="0">
                <a:latin typeface="Arial"/>
                <a:cs typeface="Arial"/>
              </a:rPr>
              <a:t>в </a:t>
            </a:r>
            <a:r>
              <a:rPr sz="2700" spc="-10" dirty="0">
                <a:latin typeface="Arial"/>
                <a:cs typeface="Arial"/>
              </a:rPr>
              <a:t>крупных  </a:t>
            </a:r>
            <a:r>
              <a:rPr sz="2700" spc="-20" dirty="0">
                <a:latin typeface="Arial"/>
                <a:cs typeface="Arial"/>
              </a:rPr>
              <a:t>городах</a:t>
            </a:r>
            <a:r>
              <a:rPr sz="2700" spc="-20" dirty="0">
                <a:latin typeface="Gill Sans MT"/>
                <a:cs typeface="Gill Sans MT"/>
              </a:rPr>
              <a:t>,</a:t>
            </a:r>
            <a:r>
              <a:rPr sz="2700" spc="-270" dirty="0">
                <a:latin typeface="Gill Sans MT"/>
                <a:cs typeface="Gill Sans MT"/>
              </a:rPr>
              <a:t> </a:t>
            </a:r>
            <a:r>
              <a:rPr sz="2700" spc="-10" dirty="0">
                <a:latin typeface="Arial"/>
                <a:cs typeface="Arial"/>
              </a:rPr>
              <a:t>можно	</a:t>
            </a:r>
            <a:r>
              <a:rPr sz="2700" spc="-5" dirty="0">
                <a:latin typeface="Arial"/>
                <a:cs typeface="Arial"/>
              </a:rPr>
              <a:t>сравнить </a:t>
            </a:r>
            <a:r>
              <a:rPr sz="2700" dirty="0">
                <a:latin typeface="Arial"/>
                <a:cs typeface="Arial"/>
              </a:rPr>
              <a:t>с</a:t>
            </a:r>
            <a:r>
              <a:rPr sz="2700" spc="-235" dirty="0">
                <a:latin typeface="Arial"/>
                <a:cs typeface="Arial"/>
              </a:rPr>
              <a:t> </a:t>
            </a:r>
            <a:r>
              <a:rPr sz="2700" spc="-20" dirty="0">
                <a:latin typeface="Arial"/>
                <a:cs typeface="Arial"/>
              </a:rPr>
              <a:t>негативным  </a:t>
            </a:r>
            <a:r>
              <a:rPr sz="2700" spc="-10" dirty="0">
                <a:latin typeface="Arial"/>
                <a:cs typeface="Arial"/>
              </a:rPr>
              <a:t>влиянием</a:t>
            </a:r>
            <a:r>
              <a:rPr sz="2700" spc="-10" dirty="0">
                <a:latin typeface="Gill Sans MT"/>
                <a:cs typeface="Gill Sans MT"/>
              </a:rPr>
              <a:t>, </a:t>
            </a:r>
            <a:r>
              <a:rPr sz="2700" spc="-15" dirty="0">
                <a:latin typeface="Arial"/>
                <a:cs typeface="Arial"/>
              </a:rPr>
              <a:t>которое оказывает </a:t>
            </a:r>
            <a:r>
              <a:rPr sz="2700" spc="-5" dirty="0">
                <a:latin typeface="Arial"/>
                <a:cs typeface="Arial"/>
              </a:rPr>
              <a:t>на</a:t>
            </a:r>
            <a:r>
              <a:rPr sz="2700" spc="-265" dirty="0">
                <a:latin typeface="Arial"/>
                <a:cs typeface="Arial"/>
              </a:rPr>
              <a:t> </a:t>
            </a:r>
            <a:r>
              <a:rPr sz="2700" spc="-20" dirty="0">
                <a:latin typeface="Arial"/>
                <a:cs typeface="Arial"/>
              </a:rPr>
              <a:t>людей  </a:t>
            </a:r>
            <a:r>
              <a:rPr sz="2700" spc="-10" dirty="0">
                <a:latin typeface="Arial"/>
                <a:cs typeface="Arial"/>
              </a:rPr>
              <a:t>загрязненная </a:t>
            </a:r>
            <a:r>
              <a:rPr sz="2700" spc="-5" dirty="0">
                <a:latin typeface="Arial"/>
                <a:cs typeface="Arial"/>
              </a:rPr>
              <a:t>экология</a:t>
            </a:r>
            <a:r>
              <a:rPr sz="2700" spc="20" dirty="0">
                <a:latin typeface="Arial"/>
                <a:cs typeface="Arial"/>
              </a:rPr>
              <a:t> </a:t>
            </a:r>
            <a:r>
              <a:rPr sz="2700" spc="-25" dirty="0">
                <a:latin typeface="Arial"/>
                <a:cs typeface="Arial"/>
              </a:rPr>
              <a:t>города</a:t>
            </a:r>
            <a:r>
              <a:rPr sz="2700" spc="-25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340" y="387095"/>
            <a:ext cx="7947659" cy="1106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602" y="504571"/>
            <a:ext cx="730250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0" dirty="0">
                <a:latin typeface="Corbel"/>
                <a:cs typeface="Corbel"/>
              </a:rPr>
              <a:t>У </a:t>
            </a:r>
            <a:r>
              <a:rPr sz="3900" b="0" spc="-30" dirty="0">
                <a:latin typeface="Corbel"/>
                <a:cs typeface="Corbel"/>
              </a:rPr>
              <a:t>школьников </a:t>
            </a:r>
            <a:r>
              <a:rPr sz="3900" b="0" dirty="0">
                <a:latin typeface="Corbel"/>
                <a:cs typeface="Corbel"/>
              </a:rPr>
              <a:t>при </a:t>
            </a:r>
            <a:r>
              <a:rPr sz="3900" b="0" spc="-5" dirty="0">
                <a:latin typeface="Corbel"/>
                <a:cs typeface="Corbel"/>
              </a:rPr>
              <a:t>шуме</a:t>
            </a:r>
            <a:r>
              <a:rPr sz="3900" b="0" spc="-20" dirty="0">
                <a:latin typeface="Corbel"/>
                <a:cs typeface="Corbel"/>
              </a:rPr>
              <a:t> </a:t>
            </a:r>
            <a:r>
              <a:rPr sz="3900" b="0" spc="-15" dirty="0">
                <a:latin typeface="Corbel"/>
                <a:cs typeface="Corbel"/>
              </a:rPr>
              <a:t>страдают</a:t>
            </a:r>
            <a:endParaRPr sz="39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943836"/>
            <a:ext cx="5053330" cy="27698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376555" algn="l"/>
                <a:tab pos="377190" algn="l"/>
              </a:tabLst>
            </a:pPr>
            <a:r>
              <a:rPr sz="3200" spc="-5" dirty="0">
                <a:latin typeface="Corbel"/>
                <a:cs typeface="Corbel"/>
              </a:rPr>
              <a:t>понимание </a:t>
            </a:r>
            <a:r>
              <a:rPr sz="3200" dirty="0">
                <a:latin typeface="Corbel"/>
                <a:cs typeface="Corbel"/>
              </a:rPr>
              <a:t>речи</a:t>
            </a:r>
            <a:endParaRPr sz="3200">
              <a:latin typeface="Corbel"/>
              <a:cs typeface="Corbel"/>
            </a:endParaRPr>
          </a:p>
          <a:p>
            <a:pPr marL="295910" marR="508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376555" algn="l"/>
                <a:tab pos="377190" algn="l"/>
              </a:tabLst>
            </a:pPr>
            <a:r>
              <a:rPr dirty="0"/>
              <a:t>	</a:t>
            </a:r>
            <a:r>
              <a:rPr sz="3200" spc="-5" dirty="0">
                <a:latin typeface="Corbel"/>
                <a:cs typeface="Corbel"/>
              </a:rPr>
              <a:t>память, преимущественно  </a:t>
            </a:r>
            <a:r>
              <a:rPr sz="3200" spc="-15" dirty="0">
                <a:latin typeface="Corbel"/>
                <a:cs typeface="Corbel"/>
              </a:rPr>
              <a:t>краткосрочная</a:t>
            </a:r>
            <a:endParaRPr sz="3200">
              <a:latin typeface="Corbel"/>
              <a:cs typeface="Corbel"/>
            </a:endParaRPr>
          </a:p>
          <a:p>
            <a:pPr marL="376555" indent="-36449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376555" algn="l"/>
                <a:tab pos="377190" algn="l"/>
              </a:tabLst>
            </a:pPr>
            <a:r>
              <a:rPr sz="3200" dirty="0">
                <a:latin typeface="Corbel"/>
                <a:cs typeface="Corbel"/>
              </a:rPr>
              <a:t>навыки в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чтении</a:t>
            </a:r>
            <a:endParaRPr sz="3200">
              <a:latin typeface="Corbel"/>
              <a:cs typeface="Corbel"/>
            </a:endParaRPr>
          </a:p>
          <a:p>
            <a:pPr marL="376555" indent="-364490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Wingdings 2"/>
              <a:buChar char=""/>
              <a:tabLst>
                <a:tab pos="376555" algn="l"/>
                <a:tab pos="377190" algn="l"/>
              </a:tabLst>
            </a:pPr>
            <a:r>
              <a:rPr sz="3200" spc="-15" dirty="0">
                <a:latin typeface="Corbel"/>
                <a:cs typeface="Corbel"/>
              </a:rPr>
              <a:t>концентрация</a:t>
            </a:r>
            <a:r>
              <a:rPr sz="3200" spc="-3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внимания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4251" y="469392"/>
            <a:ext cx="7248144" cy="91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Влияние </a:t>
            </a:r>
            <a:r>
              <a:rPr dirty="0"/>
              <a:t>шума </a:t>
            </a:r>
            <a:r>
              <a:rPr spc="-5" dirty="0"/>
              <a:t>на </a:t>
            </a:r>
            <a:r>
              <a:rPr spc="-10" dirty="0"/>
              <a:t>здоровье</a:t>
            </a:r>
            <a:r>
              <a:rPr dirty="0"/>
              <a:t> </a:t>
            </a:r>
            <a:r>
              <a:rPr spc="-10" dirty="0"/>
              <a:t>человека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18666" y="1442084"/>
            <a:ext cx="7245350" cy="40614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5910" marR="5080" indent="-283845">
              <a:lnSpc>
                <a:spcPct val="80000"/>
              </a:lnSpc>
              <a:spcBef>
                <a:spcPts val="725"/>
              </a:spcBef>
            </a:pPr>
            <a:r>
              <a:rPr sz="2600" spc="-30" dirty="0">
                <a:latin typeface="Times New Roman"/>
                <a:cs typeface="Times New Roman"/>
              </a:rPr>
              <a:t>Может </a:t>
            </a:r>
            <a:r>
              <a:rPr sz="2600" dirty="0">
                <a:latin typeface="Times New Roman"/>
                <a:cs typeface="Times New Roman"/>
              </a:rPr>
              <a:t>быть различным – </a:t>
            </a:r>
            <a:r>
              <a:rPr sz="2600" spc="-15" dirty="0">
                <a:latin typeface="Times New Roman"/>
                <a:cs typeface="Times New Roman"/>
              </a:rPr>
              <a:t>от </a:t>
            </a:r>
            <a:r>
              <a:rPr sz="2600" spc="-5" dirty="0">
                <a:latin typeface="Times New Roman"/>
                <a:cs typeface="Times New Roman"/>
              </a:rPr>
              <a:t>простого </a:t>
            </a:r>
            <a:r>
              <a:rPr sz="2600" spc="-10" dirty="0">
                <a:latin typeface="Times New Roman"/>
                <a:cs typeface="Times New Roman"/>
              </a:rPr>
              <a:t>раздражения  </a:t>
            </a:r>
            <a:r>
              <a:rPr sz="2600" spc="-5" dirty="0">
                <a:latin typeface="Times New Roman"/>
                <a:cs typeface="Times New Roman"/>
              </a:rPr>
              <a:t>до </a:t>
            </a:r>
            <a:r>
              <a:rPr sz="2600" spc="5" dirty="0">
                <a:latin typeface="Times New Roman"/>
                <a:cs typeface="Times New Roman"/>
              </a:rPr>
              <a:t>серьезных </a:t>
            </a:r>
            <a:r>
              <a:rPr sz="2600" spc="-10" dirty="0">
                <a:latin typeface="Times New Roman"/>
                <a:cs typeface="Times New Roman"/>
              </a:rPr>
              <a:t>патологических заболеваний всех  </a:t>
            </a:r>
            <a:r>
              <a:rPr sz="2600" dirty="0">
                <a:latin typeface="Times New Roman"/>
                <a:cs typeface="Times New Roman"/>
              </a:rPr>
              <a:t>внутренних органов и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систем.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785"/>
              </a:lnSpc>
            </a:pPr>
            <a:r>
              <a:rPr sz="2600" dirty="0">
                <a:latin typeface="Times New Roman"/>
                <a:cs typeface="Times New Roman"/>
              </a:rPr>
              <a:t>Прежде </a:t>
            </a:r>
            <a:r>
              <a:rPr sz="2600" spc="-10" dirty="0">
                <a:latin typeface="Times New Roman"/>
                <a:cs typeface="Times New Roman"/>
              </a:rPr>
              <a:t>всего, </a:t>
            </a:r>
            <a:r>
              <a:rPr sz="2600" spc="-25" dirty="0">
                <a:latin typeface="Times New Roman"/>
                <a:cs typeface="Times New Roman"/>
              </a:rPr>
              <a:t>конечно, </a:t>
            </a:r>
            <a:r>
              <a:rPr sz="2600" dirty="0">
                <a:latin typeface="Times New Roman"/>
                <a:cs typeface="Times New Roman"/>
              </a:rPr>
              <a:t>страдает </a:t>
            </a:r>
            <a:r>
              <a:rPr sz="2600" spc="5" dirty="0">
                <a:latin typeface="Times New Roman"/>
                <a:cs typeface="Times New Roman"/>
              </a:rPr>
              <a:t>слух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человека.</a:t>
            </a:r>
            <a:endParaRPr sz="2600">
              <a:latin typeface="Times New Roman"/>
              <a:cs typeface="Times New Roman"/>
            </a:endParaRPr>
          </a:p>
          <a:p>
            <a:pPr marL="295910" marR="19685">
              <a:lnSpc>
                <a:spcPts val="2500"/>
              </a:lnSpc>
              <a:spcBef>
                <a:spcPts val="290"/>
              </a:spcBef>
            </a:pPr>
            <a:r>
              <a:rPr sz="2600" spc="-35" dirty="0">
                <a:latin typeface="Times New Roman"/>
                <a:cs typeface="Times New Roman"/>
              </a:rPr>
              <a:t>Уровень </a:t>
            </a:r>
            <a:r>
              <a:rPr sz="2600" spc="-15" dirty="0">
                <a:latin typeface="Times New Roman"/>
                <a:cs typeface="Times New Roman"/>
              </a:rPr>
              <a:t>громкости </a:t>
            </a:r>
            <a:r>
              <a:rPr sz="2600" dirty="0">
                <a:latin typeface="Times New Roman"/>
                <a:cs typeface="Times New Roman"/>
              </a:rPr>
              <a:t>и </a:t>
            </a:r>
            <a:r>
              <a:rPr sz="2600" spc="-10" dirty="0">
                <a:latin typeface="Times New Roman"/>
                <a:cs typeface="Times New Roman"/>
              </a:rPr>
              <a:t>частота </a:t>
            </a:r>
            <a:r>
              <a:rPr sz="2600" spc="-5" dirty="0">
                <a:latin typeface="Times New Roman"/>
                <a:cs typeface="Times New Roman"/>
              </a:rPr>
              <a:t>шумовых </a:t>
            </a:r>
            <a:r>
              <a:rPr sz="2600" spc="-15" dirty="0">
                <a:latin typeface="Times New Roman"/>
                <a:cs typeface="Times New Roman"/>
              </a:rPr>
              <a:t>эффектов  </a:t>
            </a:r>
            <a:r>
              <a:rPr sz="2600" spc="-5" dirty="0">
                <a:latin typeface="Times New Roman"/>
                <a:cs typeface="Times New Roman"/>
              </a:rPr>
              <a:t>напрямую </a:t>
            </a:r>
            <a:r>
              <a:rPr sz="2600" spc="-10" dirty="0">
                <a:latin typeface="Times New Roman"/>
                <a:cs typeface="Times New Roman"/>
              </a:rPr>
              <a:t>влияет </a:t>
            </a:r>
            <a:r>
              <a:rPr sz="2600" dirty="0">
                <a:latin typeface="Times New Roman"/>
                <a:cs typeface="Times New Roman"/>
              </a:rPr>
              <a:t>на развитие</a:t>
            </a:r>
            <a:r>
              <a:rPr sz="2600" spc="-95" dirty="0">
                <a:latin typeface="Times New Roman"/>
                <a:cs typeface="Times New Roman"/>
              </a:rPr>
              <a:t> </a:t>
            </a:r>
            <a:r>
              <a:rPr sz="2600" spc="-20" dirty="0">
                <a:latin typeface="Times New Roman"/>
                <a:cs typeface="Times New Roman"/>
              </a:rPr>
              <a:t>тугоухости.</a:t>
            </a:r>
            <a:endParaRPr sz="2600">
              <a:latin typeface="Times New Roman"/>
              <a:cs typeface="Times New Roman"/>
            </a:endParaRPr>
          </a:p>
          <a:p>
            <a:pPr marL="295910" marR="256540">
              <a:lnSpc>
                <a:spcPct val="80000"/>
              </a:lnSpc>
              <a:spcBef>
                <a:spcPts val="15"/>
              </a:spcBef>
            </a:pPr>
            <a:r>
              <a:rPr sz="2600" spc="-5" dirty="0">
                <a:latin typeface="Times New Roman"/>
                <a:cs typeface="Times New Roman"/>
              </a:rPr>
              <a:t>Болезнь </a:t>
            </a:r>
            <a:r>
              <a:rPr sz="2600" dirty="0">
                <a:latin typeface="Times New Roman"/>
                <a:cs typeface="Times New Roman"/>
              </a:rPr>
              <a:t>развивается </a:t>
            </a:r>
            <a:r>
              <a:rPr sz="2600" spc="5" dirty="0">
                <a:latin typeface="Times New Roman"/>
                <a:cs typeface="Times New Roman"/>
              </a:rPr>
              <a:t>постепенно, </a:t>
            </a:r>
            <a:r>
              <a:rPr sz="2600" spc="-10" dirty="0">
                <a:latin typeface="Times New Roman"/>
                <a:cs typeface="Times New Roman"/>
              </a:rPr>
              <a:t>поэтому  </a:t>
            </a:r>
            <a:r>
              <a:rPr sz="2600" spc="-30" dirty="0">
                <a:latin typeface="Times New Roman"/>
                <a:cs typeface="Times New Roman"/>
              </a:rPr>
              <a:t>необходимо </a:t>
            </a:r>
            <a:r>
              <a:rPr sz="2600" spc="-10" dirty="0">
                <a:latin typeface="Times New Roman"/>
                <a:cs typeface="Times New Roman"/>
              </a:rPr>
              <a:t>заблаговременно </a:t>
            </a:r>
            <a:r>
              <a:rPr sz="2600" spc="-15" dirty="0">
                <a:latin typeface="Times New Roman"/>
                <a:cs typeface="Times New Roman"/>
              </a:rPr>
              <a:t>защищать </a:t>
            </a:r>
            <a:r>
              <a:rPr sz="2600" spc="-10" dirty="0">
                <a:latin typeface="Times New Roman"/>
                <a:cs typeface="Times New Roman"/>
              </a:rPr>
              <a:t>себя </a:t>
            </a:r>
            <a:r>
              <a:rPr sz="2600" spc="-30" dirty="0">
                <a:latin typeface="Times New Roman"/>
                <a:cs typeface="Times New Roman"/>
              </a:rPr>
              <a:t>от  </a:t>
            </a:r>
            <a:r>
              <a:rPr sz="2600" spc="-20" dirty="0">
                <a:latin typeface="Times New Roman"/>
                <a:cs typeface="Times New Roman"/>
              </a:rPr>
              <a:t>этого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раздражителя.</a:t>
            </a:r>
            <a:endParaRPr sz="2600">
              <a:latin typeface="Times New Roman"/>
              <a:cs typeface="Times New Roman"/>
            </a:endParaRPr>
          </a:p>
          <a:p>
            <a:pPr marL="295910" marR="897890" indent="-283845">
              <a:lnSpc>
                <a:spcPct val="79800"/>
              </a:lnSpc>
              <a:spcBef>
                <a:spcPts val="610"/>
              </a:spcBef>
              <a:tabLst>
                <a:tab pos="1464945" algn="l"/>
                <a:tab pos="4781550" algn="l"/>
              </a:tabLst>
            </a:pPr>
            <a:r>
              <a:rPr sz="2600" dirty="0">
                <a:latin typeface="Times New Roman"/>
                <a:cs typeface="Times New Roman"/>
              </a:rPr>
              <a:t>Сильный	</a:t>
            </a:r>
            <a:r>
              <a:rPr sz="2600" spc="-20" dirty="0">
                <a:latin typeface="Times New Roman"/>
                <a:cs typeface="Times New Roman"/>
              </a:rPr>
              <a:t>высокочастотный звук	</a:t>
            </a:r>
            <a:r>
              <a:rPr sz="2600" spc="-10" dirty="0">
                <a:latin typeface="Times New Roman"/>
                <a:cs typeface="Times New Roman"/>
              </a:rPr>
              <a:t>вызывает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в  </a:t>
            </a:r>
            <a:r>
              <a:rPr sz="2600" spc="-10" dirty="0">
                <a:latin typeface="Times New Roman"/>
                <a:cs typeface="Times New Roman"/>
              </a:rPr>
              <a:t>слуховых </a:t>
            </a:r>
            <a:r>
              <a:rPr sz="2600" dirty="0">
                <a:latin typeface="Times New Roman"/>
                <a:cs typeface="Times New Roman"/>
              </a:rPr>
              <a:t>органах </a:t>
            </a:r>
            <a:r>
              <a:rPr sz="2600" spc="-10" dirty="0">
                <a:latin typeface="Times New Roman"/>
                <a:cs typeface="Times New Roman"/>
              </a:rPr>
              <a:t>патологические </a:t>
            </a:r>
            <a:r>
              <a:rPr sz="2600" dirty="0">
                <a:latin typeface="Times New Roman"/>
                <a:cs typeface="Times New Roman"/>
              </a:rPr>
              <a:t>и  </a:t>
            </a:r>
            <a:r>
              <a:rPr sz="2600" spc="-10" dirty="0">
                <a:latin typeface="Times New Roman"/>
                <a:cs typeface="Times New Roman"/>
              </a:rPr>
              <a:t>необратимые</a:t>
            </a:r>
            <a:r>
              <a:rPr sz="2600" spc="-2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изменения</a:t>
            </a:r>
            <a:r>
              <a:rPr sz="2500" spc="-10" dirty="0">
                <a:latin typeface="Gill Sans MT"/>
                <a:cs typeface="Gill Sans MT"/>
              </a:rPr>
              <a:t>.</a:t>
            </a:r>
            <a:endParaRPr sz="25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196340" y="373379"/>
              <a:ext cx="2790444" cy="11064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64051" y="373379"/>
              <a:ext cx="3802379" cy="1106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42175" y="373379"/>
              <a:ext cx="1979676" cy="11064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4602" y="509142"/>
            <a:ext cx="688975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Вредное </a:t>
            </a:r>
            <a:r>
              <a:rPr sz="3900" spc="-15" dirty="0">
                <a:latin typeface="Arial"/>
                <a:cs typeface="Arial"/>
              </a:rPr>
              <a:t>воздействие</a:t>
            </a:r>
            <a:r>
              <a:rPr sz="3900" spc="15" dirty="0">
                <a:latin typeface="Arial"/>
                <a:cs typeface="Arial"/>
              </a:rPr>
              <a:t> </a:t>
            </a:r>
            <a:r>
              <a:rPr sz="3900" spc="-30" dirty="0">
                <a:latin typeface="Arial"/>
                <a:cs typeface="Arial"/>
              </a:rPr>
              <a:t>шума</a:t>
            </a:r>
            <a:endParaRPr sz="3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6897" y="1420114"/>
            <a:ext cx="7084695" cy="42945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95910" marR="5080" indent="-283845">
              <a:lnSpc>
                <a:spcPts val="2920"/>
              </a:lnSpc>
              <a:spcBef>
                <a:spcPts val="459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700" spc="-5" dirty="0">
                <a:latin typeface="Corbel"/>
                <a:cs typeface="Corbel"/>
              </a:rPr>
              <a:t>Н</a:t>
            </a:r>
            <a:r>
              <a:rPr sz="2700" spc="-5" dirty="0">
                <a:latin typeface="Arial"/>
                <a:cs typeface="Arial"/>
              </a:rPr>
              <a:t>е </a:t>
            </a:r>
            <a:r>
              <a:rPr sz="2700" spc="-20" dirty="0">
                <a:latin typeface="Arial"/>
                <a:cs typeface="Arial"/>
              </a:rPr>
              <a:t>ограничивается </a:t>
            </a:r>
            <a:r>
              <a:rPr sz="2700" spc="-15" dirty="0">
                <a:latin typeface="Arial"/>
                <a:cs typeface="Arial"/>
              </a:rPr>
              <a:t>влиянием </a:t>
            </a:r>
            <a:r>
              <a:rPr sz="2700" spc="-20" dirty="0">
                <a:latin typeface="Arial"/>
                <a:cs typeface="Arial"/>
              </a:rPr>
              <a:t>только </a:t>
            </a:r>
            <a:r>
              <a:rPr sz="2700" spc="-5" dirty="0">
                <a:latin typeface="Arial"/>
                <a:cs typeface="Arial"/>
              </a:rPr>
              <a:t>лишь  на </a:t>
            </a:r>
            <a:r>
              <a:rPr sz="2700" spc="-15" dirty="0">
                <a:latin typeface="Arial"/>
                <a:cs typeface="Arial"/>
              </a:rPr>
              <a:t>органы</a:t>
            </a:r>
            <a:r>
              <a:rPr sz="2700" dirty="0">
                <a:latin typeface="Arial"/>
                <a:cs typeface="Arial"/>
              </a:rPr>
              <a:t> </a:t>
            </a:r>
            <a:r>
              <a:rPr sz="2700" spc="-5" dirty="0">
                <a:latin typeface="Arial"/>
                <a:cs typeface="Arial"/>
              </a:rPr>
              <a:t>слуха</a:t>
            </a:r>
            <a:r>
              <a:rPr sz="2700" spc="-5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  <a:p>
            <a:pPr marL="295910" marR="677545" indent="-283845">
              <a:lnSpc>
                <a:spcPts val="2920"/>
              </a:lnSpc>
              <a:spcBef>
                <a:spcPts val="655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700" spc="-5" dirty="0">
                <a:latin typeface="Arial"/>
                <a:cs typeface="Arial"/>
              </a:rPr>
              <a:t>Повышенный </a:t>
            </a:r>
            <a:r>
              <a:rPr sz="2700" spc="-10" dirty="0">
                <a:latin typeface="Arial"/>
                <a:cs typeface="Arial"/>
              </a:rPr>
              <a:t>шумовой </a:t>
            </a:r>
            <a:r>
              <a:rPr sz="2700" spc="-25" dirty="0">
                <a:latin typeface="Arial"/>
                <a:cs typeface="Arial"/>
              </a:rPr>
              <a:t>раздражитель  </a:t>
            </a:r>
            <a:r>
              <a:rPr sz="2700" spc="-20" dirty="0">
                <a:latin typeface="Arial"/>
                <a:cs typeface="Arial"/>
              </a:rPr>
              <a:t>негативно </a:t>
            </a:r>
            <a:r>
              <a:rPr sz="2700" spc="-30" dirty="0">
                <a:latin typeface="Arial"/>
                <a:cs typeface="Arial"/>
              </a:rPr>
              <a:t>влияет </a:t>
            </a:r>
            <a:r>
              <a:rPr sz="2700" spc="-5" dirty="0">
                <a:latin typeface="Arial"/>
                <a:cs typeface="Arial"/>
              </a:rPr>
              <a:t>на нервную</a:t>
            </a:r>
            <a:r>
              <a:rPr sz="2700" spc="3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систему</a:t>
            </a:r>
            <a:endParaRPr sz="2700">
              <a:latin typeface="Arial"/>
              <a:cs typeface="Arial"/>
            </a:endParaRPr>
          </a:p>
          <a:p>
            <a:pPr marL="295910" marR="15240">
              <a:lnSpc>
                <a:spcPts val="2860"/>
              </a:lnSpc>
              <a:spcBef>
                <a:spcPts val="45"/>
              </a:spcBef>
            </a:pPr>
            <a:r>
              <a:rPr sz="2700" spc="-10" dirty="0">
                <a:latin typeface="Arial"/>
                <a:cs typeface="Arial"/>
              </a:rPr>
              <a:t>человека</a:t>
            </a:r>
            <a:r>
              <a:rPr sz="2700" spc="-10" dirty="0">
                <a:latin typeface="Gill Sans MT"/>
                <a:cs typeface="Gill Sans MT"/>
              </a:rPr>
              <a:t>, </a:t>
            </a:r>
            <a:r>
              <a:rPr sz="2700" spc="-20" dirty="0">
                <a:latin typeface="Arial"/>
                <a:cs typeface="Arial"/>
              </a:rPr>
              <a:t>сердечно </a:t>
            </a:r>
            <a:r>
              <a:rPr sz="2700" dirty="0">
                <a:latin typeface="Gill Sans MT"/>
                <a:cs typeface="Gill Sans MT"/>
              </a:rPr>
              <a:t>– </a:t>
            </a:r>
            <a:r>
              <a:rPr sz="2700" spc="-5" dirty="0">
                <a:latin typeface="Arial"/>
                <a:cs typeface="Arial"/>
              </a:rPr>
              <a:t>сосудистую</a:t>
            </a:r>
            <a:r>
              <a:rPr sz="2700" spc="-30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систему</a:t>
            </a:r>
            <a:r>
              <a:rPr sz="2700" dirty="0">
                <a:latin typeface="Gill Sans MT"/>
                <a:cs typeface="Gill Sans MT"/>
              </a:rPr>
              <a:t>,  </a:t>
            </a:r>
            <a:r>
              <a:rPr sz="2700" spc="-20" dirty="0">
                <a:latin typeface="Arial"/>
                <a:cs typeface="Arial"/>
              </a:rPr>
              <a:t>вызывает </a:t>
            </a:r>
            <a:r>
              <a:rPr sz="2700" spc="-5" dirty="0">
                <a:latin typeface="Arial"/>
                <a:cs typeface="Arial"/>
              </a:rPr>
              <a:t>сильное</a:t>
            </a:r>
            <a:r>
              <a:rPr sz="2700" spc="15" dirty="0">
                <a:latin typeface="Arial"/>
                <a:cs typeface="Arial"/>
              </a:rPr>
              <a:t> </a:t>
            </a:r>
            <a:r>
              <a:rPr sz="2700" spc="-15" dirty="0">
                <a:latin typeface="Arial"/>
                <a:cs typeface="Arial"/>
              </a:rPr>
              <a:t>раздражение</a:t>
            </a:r>
            <a:r>
              <a:rPr sz="2700" spc="-15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  <a:p>
            <a:pPr marL="295910" marR="57150" indent="-283845">
              <a:lnSpc>
                <a:spcPct val="89600"/>
              </a:lnSpc>
              <a:spcBef>
                <a:spcPts val="635"/>
              </a:spcBef>
              <a:buClr>
                <a:srgbClr val="3891A7"/>
              </a:buClr>
              <a:buSzPct val="79629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2700" spc="-5" dirty="0">
                <a:latin typeface="Arial"/>
                <a:cs typeface="Arial"/>
              </a:rPr>
              <a:t>Повышенный </a:t>
            </a:r>
            <a:r>
              <a:rPr sz="2700" spc="-10" dirty="0">
                <a:latin typeface="Arial"/>
                <a:cs typeface="Arial"/>
              </a:rPr>
              <a:t>шум </a:t>
            </a:r>
            <a:r>
              <a:rPr sz="2700" spc="-25" dirty="0">
                <a:latin typeface="Arial"/>
                <a:cs typeface="Arial"/>
              </a:rPr>
              <a:t>может </a:t>
            </a:r>
            <a:r>
              <a:rPr sz="2700" spc="-20" dirty="0">
                <a:latin typeface="Arial"/>
                <a:cs typeface="Arial"/>
              </a:rPr>
              <a:t>стать </a:t>
            </a:r>
            <a:r>
              <a:rPr sz="2700" dirty="0">
                <a:latin typeface="Arial"/>
                <a:cs typeface="Arial"/>
              </a:rPr>
              <a:t>причиной  </a:t>
            </a:r>
            <a:r>
              <a:rPr sz="2700" spc="-5" dirty="0">
                <a:latin typeface="Arial"/>
                <a:cs typeface="Arial"/>
              </a:rPr>
              <a:t>бессонницы</a:t>
            </a:r>
            <a:r>
              <a:rPr sz="2700" spc="-5" dirty="0">
                <a:latin typeface="Gill Sans MT"/>
                <a:cs typeface="Gill Sans MT"/>
              </a:rPr>
              <a:t>, </a:t>
            </a:r>
            <a:r>
              <a:rPr sz="2700" spc="-10" dirty="0">
                <a:latin typeface="Arial"/>
                <a:cs typeface="Arial"/>
              </a:rPr>
              <a:t>быстрого утомления</a:t>
            </a:r>
            <a:r>
              <a:rPr sz="2700" spc="-10" dirty="0">
                <a:latin typeface="Gill Sans MT"/>
                <a:cs typeface="Gill Sans MT"/>
              </a:rPr>
              <a:t>,  </a:t>
            </a:r>
            <a:r>
              <a:rPr sz="2700" spc="-5" dirty="0">
                <a:latin typeface="Arial"/>
                <a:cs typeface="Arial"/>
              </a:rPr>
              <a:t>агрессивности</a:t>
            </a:r>
            <a:r>
              <a:rPr sz="2700" spc="-5" dirty="0">
                <a:latin typeface="Gill Sans MT"/>
                <a:cs typeface="Gill Sans MT"/>
              </a:rPr>
              <a:t>, </a:t>
            </a:r>
            <a:r>
              <a:rPr sz="2700" spc="-15" dirty="0">
                <a:latin typeface="Arial"/>
                <a:cs typeface="Arial"/>
              </a:rPr>
              <a:t>влиять </a:t>
            </a:r>
            <a:r>
              <a:rPr sz="2700" spc="-5" dirty="0">
                <a:latin typeface="Arial"/>
                <a:cs typeface="Arial"/>
              </a:rPr>
              <a:t>на</a:t>
            </a:r>
            <a:r>
              <a:rPr sz="2700" spc="-254" dirty="0">
                <a:latin typeface="Arial"/>
                <a:cs typeface="Arial"/>
              </a:rPr>
              <a:t> </a:t>
            </a:r>
            <a:r>
              <a:rPr sz="2700" spc="-10" dirty="0">
                <a:latin typeface="Arial"/>
                <a:cs typeface="Arial"/>
              </a:rPr>
              <a:t>репродуктивную  функцию </a:t>
            </a:r>
            <a:r>
              <a:rPr sz="2700" dirty="0">
                <a:latin typeface="Arial"/>
                <a:cs typeface="Arial"/>
              </a:rPr>
              <a:t>и </a:t>
            </a:r>
            <a:r>
              <a:rPr sz="2700" spc="-10" dirty="0">
                <a:latin typeface="Arial"/>
                <a:cs typeface="Arial"/>
              </a:rPr>
              <a:t>способствовать </a:t>
            </a:r>
            <a:r>
              <a:rPr sz="2700" spc="-5" dirty="0">
                <a:latin typeface="Arial"/>
                <a:cs typeface="Arial"/>
              </a:rPr>
              <a:t>серьезному  </a:t>
            </a:r>
            <a:r>
              <a:rPr sz="2700" spc="-10" dirty="0">
                <a:latin typeface="Arial"/>
                <a:cs typeface="Arial"/>
              </a:rPr>
              <a:t>расстройству</a:t>
            </a:r>
            <a:r>
              <a:rPr sz="2700" spc="-1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психики</a:t>
            </a:r>
            <a:r>
              <a:rPr sz="2700" dirty="0">
                <a:latin typeface="Gill Sans MT"/>
                <a:cs typeface="Gill Sans MT"/>
              </a:rPr>
              <a:t>.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9244" y="523112"/>
            <a:ext cx="7451090" cy="4296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Для </a:t>
            </a:r>
            <a:r>
              <a:rPr sz="2800" spc="-25" dirty="0">
                <a:latin typeface="Calibri"/>
                <a:cs typeface="Calibri"/>
              </a:rPr>
              <a:t>того </a:t>
            </a:r>
            <a:r>
              <a:rPr sz="2800" spc="-15" dirty="0">
                <a:latin typeface="Calibri"/>
                <a:cs typeface="Calibri"/>
              </a:rPr>
              <a:t>чтобы </a:t>
            </a:r>
            <a:r>
              <a:rPr sz="2800" spc="-5" dirty="0">
                <a:latin typeface="Calibri"/>
                <a:cs typeface="Calibri"/>
              </a:rPr>
              <a:t>информация </a:t>
            </a:r>
            <a:r>
              <a:rPr sz="2800" spc="-15" dirty="0">
                <a:latin typeface="Calibri"/>
                <a:cs typeface="Calibri"/>
              </a:rPr>
              <a:t>дошла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до</a:t>
            </a:r>
            <a:endParaRPr sz="2800">
              <a:latin typeface="Calibri"/>
              <a:cs typeface="Calibri"/>
            </a:endParaRPr>
          </a:p>
          <a:p>
            <a:pPr marL="12700" marR="739775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Calibri"/>
                <a:cs typeface="Calibri"/>
              </a:rPr>
              <a:t>слушателя. </a:t>
            </a:r>
            <a:r>
              <a:rPr sz="2800" spc="-75" dirty="0">
                <a:latin typeface="Calibri"/>
                <a:cs typeface="Calibri"/>
              </a:rPr>
              <a:t>Голос </a:t>
            </a:r>
            <a:r>
              <a:rPr sz="2800" spc="-25" dirty="0">
                <a:latin typeface="Calibri"/>
                <a:cs typeface="Calibri"/>
              </a:rPr>
              <a:t>должен </a:t>
            </a:r>
            <a:r>
              <a:rPr sz="2800" spc="-10" dirty="0">
                <a:latin typeface="Calibri"/>
                <a:cs typeface="Calibri"/>
              </a:rPr>
              <a:t>минимум </a:t>
            </a:r>
            <a:r>
              <a:rPr sz="2800" spc="-5" dirty="0">
                <a:latin typeface="Calibri"/>
                <a:cs typeface="Calibri"/>
              </a:rPr>
              <a:t>на 10 </a:t>
            </a:r>
            <a:r>
              <a:rPr sz="2800" spc="-10" dirty="0">
                <a:latin typeface="Calibri"/>
                <a:cs typeface="Calibri"/>
              </a:rPr>
              <a:t>дБ  </a:t>
            </a:r>
            <a:r>
              <a:rPr sz="2800" spc="-5" dirty="0">
                <a:latin typeface="Calibri"/>
                <a:cs typeface="Calibri"/>
              </a:rPr>
              <a:t>превысить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шум.</a:t>
            </a:r>
            <a:endParaRPr sz="2800">
              <a:latin typeface="Calibri"/>
              <a:cs typeface="Calibri"/>
            </a:endParaRPr>
          </a:p>
          <a:p>
            <a:pPr marL="12700" marR="95885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У </a:t>
            </a:r>
            <a:r>
              <a:rPr sz="2800" spc="-15" dirty="0">
                <a:latin typeface="Calibri"/>
                <a:cs typeface="Calibri"/>
              </a:rPr>
              <a:t>детей </a:t>
            </a:r>
            <a:r>
              <a:rPr sz="2800" spc="-5" dirty="0">
                <a:latin typeface="Calibri"/>
                <a:cs typeface="Calibri"/>
              </a:rPr>
              <a:t>с нарушениями слуха и </a:t>
            </a:r>
            <a:r>
              <a:rPr sz="2800" spc="-10" dirty="0">
                <a:latin typeface="Calibri"/>
                <a:cs typeface="Calibri"/>
              </a:rPr>
              <a:t>мигрантов </a:t>
            </a:r>
            <a:r>
              <a:rPr sz="2800" spc="-5" dirty="0">
                <a:latin typeface="Calibri"/>
                <a:cs typeface="Calibri"/>
              </a:rPr>
              <a:t>20 </a:t>
            </a:r>
            <a:r>
              <a:rPr sz="2800" spc="-10" dirty="0">
                <a:latin typeface="Calibri"/>
                <a:cs typeface="Calibri"/>
              </a:rPr>
              <a:t>дБ  </a:t>
            </a:r>
            <a:r>
              <a:rPr sz="2800" spc="-5" dirty="0">
                <a:latin typeface="Calibri"/>
                <a:cs typeface="Calibri"/>
              </a:rPr>
              <a:t>и </a:t>
            </a:r>
            <a:r>
              <a:rPr sz="2800" spc="-15" dirty="0">
                <a:latin typeface="Calibri"/>
                <a:cs typeface="Calibri"/>
              </a:rPr>
              <a:t>более.</a:t>
            </a:r>
            <a:endParaRPr sz="2800">
              <a:latin typeface="Calibri"/>
              <a:cs typeface="Calibri"/>
            </a:endParaRPr>
          </a:p>
          <a:p>
            <a:pPr marL="12700" marR="91694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Значит </a:t>
            </a:r>
            <a:r>
              <a:rPr sz="2800" spc="-20" dirty="0">
                <a:latin typeface="Calibri"/>
                <a:cs typeface="Calibri"/>
              </a:rPr>
              <a:t>учитель </a:t>
            </a:r>
            <a:r>
              <a:rPr sz="2800" spc="-25" dirty="0">
                <a:latin typeface="Calibri"/>
                <a:cs typeface="Calibri"/>
              </a:rPr>
              <a:t>должен </a:t>
            </a:r>
            <a:r>
              <a:rPr sz="2800" spc="-10" dirty="0">
                <a:latin typeface="Calibri"/>
                <a:cs typeface="Calibri"/>
              </a:rPr>
              <a:t>говорить при шуме  </a:t>
            </a:r>
            <a:r>
              <a:rPr sz="2800" spc="-15" dirty="0">
                <a:latin typeface="Calibri"/>
                <a:cs typeface="Calibri"/>
              </a:rPr>
              <a:t>значительно </a:t>
            </a:r>
            <a:r>
              <a:rPr sz="2800" spc="-5" dirty="0">
                <a:latin typeface="Calibri"/>
                <a:cs typeface="Calibri"/>
              </a:rPr>
              <a:t>и </a:t>
            </a:r>
            <a:r>
              <a:rPr sz="2800" spc="-25" dirty="0">
                <a:latin typeface="Calibri"/>
                <a:cs typeface="Calibri"/>
              </a:rPr>
              <a:t>иногда </a:t>
            </a:r>
            <a:r>
              <a:rPr sz="2800" spc="-15" dirty="0">
                <a:latin typeface="Calibri"/>
                <a:cs typeface="Calibri"/>
              </a:rPr>
              <a:t>длительно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превышением нормальной </a:t>
            </a:r>
            <a:r>
              <a:rPr sz="2800" spc="-10" dirty="0">
                <a:latin typeface="Calibri"/>
                <a:cs typeface="Calibri"/>
              </a:rPr>
              <a:t>громкости </a:t>
            </a:r>
            <a:r>
              <a:rPr sz="2800" spc="-20" dirty="0">
                <a:latin typeface="Calibri"/>
                <a:cs typeface="Calibri"/>
              </a:rPr>
              <a:t>голоса </a:t>
            </a:r>
            <a:r>
              <a:rPr sz="2800" spc="-10" dirty="0">
                <a:latin typeface="Calibri"/>
                <a:cs typeface="Calibri"/>
              </a:rPr>
              <a:t>50-  60-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дБ.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800" spc="-15" dirty="0">
                <a:latin typeface="Calibri"/>
                <a:cs typeface="Calibri"/>
              </a:rPr>
              <a:t>Это </a:t>
            </a:r>
            <a:r>
              <a:rPr sz="2800" spc="-20" dirty="0">
                <a:latin typeface="Calibri"/>
                <a:cs typeface="Calibri"/>
              </a:rPr>
              <a:t>ведет </a:t>
            </a:r>
            <a:r>
              <a:rPr sz="2800" spc="-5" dirty="0">
                <a:latin typeface="Calibri"/>
                <a:cs typeface="Calibri"/>
              </a:rPr>
              <a:t>к нарушениям в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голосе.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45509" y="1720342"/>
            <a:ext cx="1708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21460" algn="l"/>
              </a:tabLst>
            </a:pPr>
            <a:r>
              <a:rPr sz="2800" spc="-305" dirty="0">
                <a:latin typeface="Corbel"/>
                <a:cs typeface="Corbel"/>
              </a:rPr>
              <a:t>Г</a:t>
            </a:r>
            <a:r>
              <a:rPr sz="2800" spc="-70" dirty="0">
                <a:latin typeface="Corbel"/>
                <a:cs typeface="Corbel"/>
              </a:rPr>
              <a:t>о</a:t>
            </a:r>
            <a:r>
              <a:rPr sz="2800" spc="-10" dirty="0">
                <a:latin typeface="Corbel"/>
                <a:cs typeface="Corbel"/>
              </a:rPr>
              <a:t>ло</a:t>
            </a:r>
            <a:r>
              <a:rPr sz="2800" spc="-5" dirty="0">
                <a:latin typeface="Corbel"/>
                <a:cs typeface="Corbel"/>
              </a:rPr>
              <a:t>с</a:t>
            </a:r>
            <a:r>
              <a:rPr sz="2800" dirty="0">
                <a:latin typeface="Corbel"/>
                <a:cs typeface="Corbel"/>
              </a:rPr>
              <a:t>	</a:t>
            </a:r>
            <a:r>
              <a:rPr sz="2800" spc="-5" dirty="0">
                <a:latin typeface="Corbel"/>
                <a:cs typeface="Corbel"/>
              </a:rPr>
              <a:t>–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0659" y="1720342"/>
            <a:ext cx="5353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rbel"/>
                <a:cs typeface="Corbel"/>
              </a:rPr>
              <a:t>это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2201" y="1720342"/>
            <a:ext cx="21228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rbel"/>
                <a:cs typeface="Corbel"/>
              </a:rPr>
              <a:t>совокупность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45509" y="2147061"/>
            <a:ext cx="24530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520190" algn="l"/>
              </a:tabLst>
            </a:pPr>
            <a:r>
              <a:rPr sz="2800" spc="-5" dirty="0">
                <a:latin typeface="Corbel"/>
                <a:cs typeface="Corbel"/>
              </a:rPr>
              <a:t>разнообразных  </a:t>
            </a:r>
            <a:r>
              <a:rPr sz="2800" spc="-10" dirty="0">
                <a:latin typeface="Corbel"/>
                <a:cs typeface="Corbel"/>
              </a:rPr>
              <a:t>смех</a:t>
            </a:r>
            <a:r>
              <a:rPr sz="2800" spc="-5" dirty="0">
                <a:latin typeface="Corbel"/>
                <a:cs typeface="Corbel"/>
              </a:rPr>
              <a:t>,</a:t>
            </a:r>
            <a:r>
              <a:rPr sz="2800" dirty="0">
                <a:latin typeface="Corbel"/>
                <a:cs typeface="Corbel"/>
              </a:rPr>
              <a:t>	</a:t>
            </a:r>
            <a:r>
              <a:rPr sz="2800" spc="-5" dirty="0">
                <a:latin typeface="Corbel"/>
                <a:cs typeface="Corbel"/>
              </a:rPr>
              <a:t>пл</a:t>
            </a:r>
            <a:r>
              <a:rPr sz="2800" dirty="0">
                <a:latin typeface="Corbel"/>
                <a:cs typeface="Corbel"/>
              </a:rPr>
              <a:t>а</a:t>
            </a:r>
            <a:r>
              <a:rPr sz="2800" spc="-5" dirty="0">
                <a:latin typeface="Corbel"/>
                <a:cs typeface="Corbel"/>
              </a:rPr>
              <a:t>ч),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50051" y="2147061"/>
            <a:ext cx="28143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660" marR="5080" indent="-315595">
              <a:lnSpc>
                <a:spcPct val="100000"/>
              </a:lnSpc>
              <a:spcBef>
                <a:spcPts val="95"/>
              </a:spcBef>
              <a:tabLst>
                <a:tab pos="1472565" algn="l"/>
              </a:tabLst>
            </a:pPr>
            <a:r>
              <a:rPr sz="2800" dirty="0">
                <a:latin typeface="Corbel"/>
                <a:cs typeface="Corbel"/>
              </a:rPr>
              <a:t>з</a:t>
            </a:r>
            <a:r>
              <a:rPr sz="2800" spc="-5" dirty="0">
                <a:latin typeface="Corbel"/>
                <a:cs typeface="Corbel"/>
              </a:rPr>
              <a:t>ву</a:t>
            </a:r>
            <a:r>
              <a:rPr sz="2800" spc="-70" dirty="0">
                <a:latin typeface="Corbel"/>
                <a:cs typeface="Corbel"/>
              </a:rPr>
              <a:t>к</a:t>
            </a:r>
            <a:r>
              <a:rPr sz="2800" spc="-10" dirty="0">
                <a:latin typeface="Corbel"/>
                <a:cs typeface="Corbel"/>
              </a:rPr>
              <a:t>о</a:t>
            </a:r>
            <a:r>
              <a:rPr sz="2800" spc="-5" dirty="0">
                <a:latin typeface="Corbel"/>
                <a:cs typeface="Corbel"/>
              </a:rPr>
              <a:t>в</a:t>
            </a:r>
            <a:r>
              <a:rPr sz="2800" dirty="0">
                <a:latin typeface="Corbel"/>
                <a:cs typeface="Corbel"/>
              </a:rPr>
              <a:t>	</a:t>
            </a:r>
            <a:r>
              <a:rPr sz="2800" spc="5" dirty="0">
                <a:latin typeface="Corbel"/>
                <a:cs typeface="Corbel"/>
              </a:rPr>
              <a:t>(</a:t>
            </a:r>
            <a:r>
              <a:rPr sz="2800" spc="-10" dirty="0">
                <a:latin typeface="Corbel"/>
                <a:cs typeface="Corbel"/>
              </a:rPr>
              <a:t>каш</a:t>
            </a:r>
            <a:r>
              <a:rPr sz="2800" spc="-50" dirty="0">
                <a:latin typeface="Corbel"/>
                <a:cs typeface="Corbel"/>
              </a:rPr>
              <a:t>е</a:t>
            </a:r>
            <a:r>
              <a:rPr sz="2800" spc="-10" dirty="0">
                <a:latin typeface="Corbel"/>
                <a:cs typeface="Corbel"/>
              </a:rPr>
              <a:t>ль,  </a:t>
            </a:r>
            <a:r>
              <a:rPr sz="2800" spc="-5" dirty="0">
                <a:latin typeface="Corbel"/>
                <a:cs typeface="Corbel"/>
              </a:rPr>
              <a:t>пр</a:t>
            </a:r>
            <a:r>
              <a:rPr sz="2800" spc="-75" dirty="0">
                <a:latin typeface="Corbel"/>
                <a:cs typeface="Corbel"/>
              </a:rPr>
              <a:t>о</a:t>
            </a:r>
            <a:r>
              <a:rPr sz="2800" spc="-60" dirty="0">
                <a:latin typeface="Corbel"/>
                <a:cs typeface="Corbel"/>
              </a:rPr>
              <a:t>д</a:t>
            </a:r>
            <a:r>
              <a:rPr sz="2800" spc="-5" dirty="0">
                <a:latin typeface="Corbel"/>
                <a:cs typeface="Corbel"/>
              </a:rPr>
              <a:t>у</a:t>
            </a:r>
            <a:r>
              <a:rPr sz="2800" spc="-45" dirty="0">
                <a:latin typeface="Corbel"/>
                <a:cs typeface="Corbel"/>
              </a:rPr>
              <a:t>ц</a:t>
            </a:r>
            <a:r>
              <a:rPr sz="2800" spc="-10" dirty="0">
                <a:latin typeface="Corbel"/>
                <a:cs typeface="Corbel"/>
              </a:rPr>
              <a:t>и</a:t>
            </a:r>
            <a:r>
              <a:rPr sz="2800" dirty="0">
                <a:latin typeface="Corbel"/>
                <a:cs typeface="Corbel"/>
              </a:rPr>
              <a:t>р</a:t>
            </a:r>
            <a:r>
              <a:rPr sz="2800" spc="-5" dirty="0">
                <a:latin typeface="Corbel"/>
                <a:cs typeface="Corbel"/>
              </a:rPr>
              <a:t>у</a:t>
            </a:r>
            <a:r>
              <a:rPr sz="2800" spc="-15" dirty="0">
                <a:latin typeface="Corbel"/>
                <a:cs typeface="Corbel"/>
              </a:rPr>
              <a:t>е</a:t>
            </a:r>
            <a:r>
              <a:rPr sz="2800" spc="-5" dirty="0">
                <a:latin typeface="Corbel"/>
                <a:cs typeface="Corbel"/>
              </a:rPr>
              <a:t>м</a:t>
            </a:r>
            <a:r>
              <a:rPr sz="2800" spc="-20" dirty="0">
                <a:latin typeface="Corbel"/>
                <a:cs typeface="Corbel"/>
              </a:rPr>
              <a:t>ы</a:t>
            </a:r>
            <a:r>
              <a:rPr sz="2800" spc="-5" dirty="0">
                <a:latin typeface="Corbel"/>
                <a:cs typeface="Corbel"/>
              </a:rPr>
              <a:t>х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5509" y="3000882"/>
            <a:ext cx="3515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orbel"/>
                <a:cs typeface="Corbel"/>
              </a:rPr>
              <a:t>голосовым</a:t>
            </a:r>
            <a:r>
              <a:rPr sz="2800" spc="-10" dirty="0">
                <a:latin typeface="Corbel"/>
                <a:cs typeface="Corbel"/>
              </a:rPr>
              <a:t> аппаратом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0"/>
            <a:ext cx="8126730" cy="6858000"/>
            <a:chOff x="0" y="0"/>
            <a:chExt cx="8126730" cy="6858000"/>
          </a:xfrm>
        </p:grpSpPr>
        <p:sp>
          <p:nvSpPr>
            <p:cNvPr id="20" name="object 20"/>
            <p:cNvSpPr/>
            <p:nvPr/>
          </p:nvSpPr>
          <p:spPr>
            <a:xfrm>
              <a:off x="0" y="0"/>
              <a:ext cx="2786062" cy="3530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4437" y="4365625"/>
              <a:ext cx="6911975" cy="24923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87668" cy="993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792" y="0"/>
            <a:ext cx="60191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10" dirty="0">
                <a:solidFill>
                  <a:srgbClr val="627E25"/>
                </a:solidFill>
                <a:latin typeface="Calibri"/>
                <a:cs typeface="Calibri"/>
              </a:rPr>
              <a:t>Влияние стресса </a:t>
            </a:r>
            <a:r>
              <a:rPr sz="4300" spc="-5" dirty="0">
                <a:solidFill>
                  <a:srgbClr val="627E25"/>
                </a:solidFill>
                <a:latin typeface="Calibri"/>
                <a:cs typeface="Calibri"/>
              </a:rPr>
              <a:t>на</a:t>
            </a:r>
            <a:r>
              <a:rPr sz="4300" spc="-25" dirty="0">
                <a:solidFill>
                  <a:srgbClr val="627E25"/>
                </a:solidFill>
                <a:latin typeface="Calibri"/>
                <a:cs typeface="Calibri"/>
              </a:rPr>
              <a:t> голос</a:t>
            </a:r>
            <a:endParaRPr sz="43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6348" y="1556892"/>
            <a:ext cx="5040630" cy="4032885"/>
            <a:chOff x="756348" y="1556892"/>
            <a:chExt cx="5040630" cy="4032885"/>
          </a:xfrm>
        </p:grpSpPr>
        <p:sp>
          <p:nvSpPr>
            <p:cNvPr id="5" name="object 5"/>
            <p:cNvSpPr/>
            <p:nvPr/>
          </p:nvSpPr>
          <p:spPr>
            <a:xfrm>
              <a:off x="756348" y="1556892"/>
              <a:ext cx="3598799" cy="21494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88534" y="1700148"/>
              <a:ext cx="942924" cy="38893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50789" y="1700148"/>
              <a:ext cx="245846" cy="14632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4283" y="3933316"/>
              <a:ext cx="1525651" cy="5850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15983" y="4406264"/>
              <a:ext cx="573951" cy="1525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940432" y="775208"/>
            <a:ext cx="1115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СТРЕСС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1859" y="2180970"/>
            <a:ext cx="2638425" cy="2378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7265">
              <a:lnSpc>
                <a:spcPct val="100000"/>
              </a:lnSpc>
              <a:spcBef>
                <a:spcPts val="95"/>
              </a:spcBef>
            </a:pP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ГОЛОС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91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Дрожь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Неуверенность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«зажатый»</a:t>
            </a:r>
            <a:r>
              <a:rPr sz="24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голос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Охриплость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6337" y="4500117"/>
            <a:ext cx="2950210" cy="222059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675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Сердцебиение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b="1" spc="-15" dirty="0">
                <a:solidFill>
                  <a:srgbClr val="001F5F"/>
                </a:solidFill>
                <a:latin typeface="Calibri"/>
                <a:cs typeface="Calibri"/>
              </a:rPr>
              <a:t>Учащение</a:t>
            </a:r>
            <a:r>
              <a:rPr sz="24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дыхания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b="1" spc="-10" dirty="0">
                <a:solidFill>
                  <a:srgbClr val="001F5F"/>
                </a:solidFill>
                <a:latin typeface="Calibri"/>
                <a:cs typeface="Calibri"/>
              </a:rPr>
              <a:t>Страх,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тревога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Невнимательность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Скованность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87539" y="0"/>
            <a:ext cx="1656460" cy="756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95625" y="365506"/>
            <a:ext cx="3298190" cy="5301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 Black"/>
                <a:cs typeface="Arial Black"/>
              </a:rPr>
              <a:t>недовольство</a:t>
            </a:r>
            <a:endParaRPr sz="3200">
              <a:latin typeface="Arial Black"/>
              <a:cs typeface="Arial Black"/>
            </a:endParaRPr>
          </a:p>
          <a:p>
            <a:pPr marL="718820" marR="5080" indent="-561975">
              <a:lnSpc>
                <a:spcPct val="219800"/>
              </a:lnSpc>
            </a:pPr>
            <a:r>
              <a:rPr sz="3200" dirty="0">
                <a:latin typeface="Arial Black"/>
                <a:cs typeface="Arial Black"/>
              </a:rPr>
              <a:t>раздр</a:t>
            </a:r>
            <a:r>
              <a:rPr sz="3200" spc="-15" dirty="0">
                <a:latin typeface="Arial Black"/>
                <a:cs typeface="Arial Black"/>
              </a:rPr>
              <a:t>а</a:t>
            </a:r>
            <a:r>
              <a:rPr sz="3200" dirty="0">
                <a:latin typeface="Arial Black"/>
                <a:cs typeface="Arial Black"/>
              </a:rPr>
              <a:t>жение  </a:t>
            </a:r>
            <a:r>
              <a:rPr sz="3200" spc="-5" dirty="0">
                <a:latin typeface="Arial Black"/>
                <a:cs typeface="Arial Black"/>
              </a:rPr>
              <a:t>з</a:t>
            </a:r>
            <a:r>
              <a:rPr sz="3200" u="sng" spc="-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ло</a:t>
            </a:r>
            <a:r>
              <a:rPr sz="3200" spc="-5" dirty="0">
                <a:latin typeface="Arial Black"/>
                <a:cs typeface="Arial Black"/>
              </a:rPr>
              <a:t>сть</a:t>
            </a:r>
            <a:endParaRPr sz="3200">
              <a:latin typeface="Arial Black"/>
              <a:cs typeface="Arial Black"/>
            </a:endParaRPr>
          </a:p>
          <a:p>
            <a:pPr marL="1003300">
              <a:lnSpc>
                <a:spcPct val="100000"/>
              </a:lnSpc>
              <a:spcBef>
                <a:spcPts val="2910"/>
              </a:spcBef>
            </a:pPr>
            <a:r>
              <a:rPr sz="3200" dirty="0">
                <a:latin typeface="Arial Black"/>
                <a:cs typeface="Arial Black"/>
              </a:rPr>
              <a:t>г</a:t>
            </a:r>
            <a:r>
              <a:rPr sz="3200" u="sng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н</a:t>
            </a:r>
            <a:r>
              <a:rPr sz="3200" dirty="0">
                <a:latin typeface="Arial Black"/>
                <a:cs typeface="Arial Black"/>
              </a:rPr>
              <a:t>ев</a:t>
            </a:r>
            <a:endParaRPr sz="3200">
              <a:latin typeface="Arial Black"/>
              <a:cs typeface="Arial Black"/>
            </a:endParaRPr>
          </a:p>
          <a:p>
            <a:pPr marL="742950" marR="389890" indent="-233679">
              <a:lnSpc>
                <a:spcPct val="175800"/>
              </a:lnSpc>
              <a:spcBef>
                <a:spcPts val="565"/>
              </a:spcBef>
            </a:pPr>
            <a:r>
              <a:rPr sz="3200" dirty="0">
                <a:latin typeface="Arial Black"/>
                <a:cs typeface="Arial Black"/>
              </a:rPr>
              <a:t>не</a:t>
            </a:r>
            <a:r>
              <a:rPr sz="3200" u="sng" spc="-10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н</a:t>
            </a:r>
            <a:r>
              <a:rPr sz="3200" dirty="0">
                <a:latin typeface="Arial Black"/>
                <a:cs typeface="Arial Black"/>
              </a:rPr>
              <a:t>ависть  с</a:t>
            </a:r>
            <a:r>
              <a:rPr sz="3200" u="sng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ле</a:t>
            </a:r>
            <a:r>
              <a:rPr sz="3200" dirty="0">
                <a:latin typeface="Arial Black"/>
                <a:cs typeface="Arial Black"/>
              </a:rPr>
              <a:t>зы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0"/>
            <a:ext cx="8321675" cy="6858000"/>
            <a:chOff x="571500" y="0"/>
            <a:chExt cx="8321675" cy="6858000"/>
          </a:xfrm>
        </p:grpSpPr>
        <p:sp>
          <p:nvSpPr>
            <p:cNvPr id="8" name="object 8"/>
            <p:cNvSpPr/>
            <p:nvPr/>
          </p:nvSpPr>
          <p:spPr>
            <a:xfrm>
              <a:off x="4154551" y="944625"/>
              <a:ext cx="554355" cy="47625"/>
            </a:xfrm>
            <a:custGeom>
              <a:avLst/>
              <a:gdLst/>
              <a:ahLst/>
              <a:cxnLst/>
              <a:rect l="l" t="t" r="r" b="b"/>
              <a:pathLst>
                <a:path w="554354" h="47625">
                  <a:moveTo>
                    <a:pt x="553974" y="0"/>
                  </a:moveTo>
                  <a:lnTo>
                    <a:pt x="553974" y="47625"/>
                  </a:lnTo>
                  <a:lnTo>
                    <a:pt x="0" y="4762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7876" y="2073275"/>
              <a:ext cx="487680" cy="49530"/>
            </a:xfrm>
            <a:custGeom>
              <a:avLst/>
              <a:gdLst/>
              <a:ahLst/>
              <a:cxnLst/>
              <a:rect l="l" t="t" r="r" b="b"/>
              <a:pathLst>
                <a:path w="487679" h="49530">
                  <a:moveTo>
                    <a:pt x="487299" y="0"/>
                  </a:moveTo>
                  <a:lnTo>
                    <a:pt x="243586" y="0"/>
                  </a:lnTo>
                  <a:lnTo>
                    <a:pt x="243586" y="49275"/>
                  </a:lnTo>
                  <a:lnTo>
                    <a:pt x="0" y="492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59626" y="333375"/>
              <a:ext cx="2233549" cy="2879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1187" y="3573526"/>
              <a:ext cx="2032000" cy="32844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27826" y="3428936"/>
              <a:ext cx="2585974" cy="29575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1500" y="0"/>
              <a:ext cx="2035175" cy="35003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925" y="0"/>
              <a:ext cx="9093200" cy="6858000"/>
            </a:xfrm>
            <a:custGeom>
              <a:avLst/>
              <a:gdLst/>
              <a:ahLst/>
              <a:cxnLst/>
              <a:rect l="l" t="t" r="r" b="b"/>
              <a:pathLst>
                <a:path w="9093200" h="6858000">
                  <a:moveTo>
                    <a:pt x="9093200" y="447675"/>
                  </a:moveTo>
                  <a:lnTo>
                    <a:pt x="1053211" y="447675"/>
                  </a:lnTo>
                  <a:lnTo>
                    <a:pt x="1053211" y="0"/>
                  </a:lnTo>
                  <a:lnTo>
                    <a:pt x="980059" y="0"/>
                  </a:lnTo>
                  <a:lnTo>
                    <a:pt x="980059" y="447675"/>
                  </a:lnTo>
                  <a:lnTo>
                    <a:pt x="0" y="447675"/>
                  </a:lnTo>
                  <a:lnTo>
                    <a:pt x="0" y="1301750"/>
                  </a:lnTo>
                  <a:lnTo>
                    <a:pt x="980059" y="1301750"/>
                  </a:lnTo>
                  <a:lnTo>
                    <a:pt x="980059" y="6858000"/>
                  </a:lnTo>
                  <a:lnTo>
                    <a:pt x="1053211" y="6858000"/>
                  </a:lnTo>
                  <a:lnTo>
                    <a:pt x="1053211" y="1301750"/>
                  </a:lnTo>
                  <a:lnTo>
                    <a:pt x="9093200" y="1301750"/>
                  </a:lnTo>
                  <a:lnTo>
                    <a:pt x="9093200" y="4476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2384" y="71627"/>
              <a:ext cx="2357627" cy="6355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51708" y="148843"/>
            <a:ext cx="19989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10" dirty="0">
                <a:solidFill>
                  <a:srgbClr val="0077D3"/>
                </a:solidFill>
                <a:latin typeface="Century Gothic"/>
                <a:cs typeface="Century Gothic"/>
              </a:rPr>
              <a:t>Виды</a:t>
            </a:r>
            <a:r>
              <a:rPr sz="2200" b="0" spc="-70" dirty="0">
                <a:solidFill>
                  <a:srgbClr val="0077D3"/>
                </a:solidFill>
                <a:latin typeface="Century Gothic"/>
                <a:cs typeface="Century Gothic"/>
              </a:rPr>
              <a:t> </a:t>
            </a:r>
            <a:r>
              <a:rPr sz="2200" b="0" spc="-5" dirty="0">
                <a:solidFill>
                  <a:srgbClr val="0077D3"/>
                </a:solidFill>
                <a:latin typeface="Century Gothic"/>
                <a:cs typeface="Century Gothic"/>
              </a:rPr>
              <a:t>стресса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31354" y="647557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B5A787"/>
                </a:solidFill>
                <a:latin typeface="Gill Sans MT"/>
                <a:cs typeface="Gill Sans MT"/>
              </a:rPr>
              <a:t>52</a:t>
            </a:r>
            <a:endParaRPr sz="1200">
              <a:latin typeface="Gill Sans MT"/>
              <a:cs typeface="Gill Sans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93152" y="861060"/>
            <a:ext cx="7284084" cy="4867910"/>
            <a:chOff x="1093152" y="861060"/>
            <a:chExt cx="7284084" cy="4867910"/>
          </a:xfrm>
        </p:grpSpPr>
        <p:sp>
          <p:nvSpPr>
            <p:cNvPr id="18" name="object 18"/>
            <p:cNvSpPr/>
            <p:nvPr/>
          </p:nvSpPr>
          <p:spPr>
            <a:xfrm>
              <a:off x="3908425" y="1344612"/>
              <a:ext cx="1743075" cy="104616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3152" y="861060"/>
              <a:ext cx="152400" cy="160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95363" y="915035"/>
              <a:ext cx="152400" cy="160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01102" y="4172712"/>
              <a:ext cx="140208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01102" y="4757927"/>
              <a:ext cx="140208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1102" y="5586983"/>
              <a:ext cx="140208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55491" y="4125087"/>
              <a:ext cx="140208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55491" y="4954143"/>
              <a:ext cx="140208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55491" y="5525643"/>
              <a:ext cx="114300" cy="1249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00138" y="4178045"/>
              <a:ext cx="140207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0138" y="4764786"/>
              <a:ext cx="140207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00138" y="5348477"/>
              <a:ext cx="140207" cy="1417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26814" y="880110"/>
              <a:ext cx="152400" cy="160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08425" y="2557462"/>
              <a:ext cx="1743075" cy="12271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88149" y="2562161"/>
              <a:ext cx="1589024" cy="12176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7774" y="1322324"/>
              <a:ext cx="1612900" cy="10699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7774" y="2557462"/>
              <a:ext cx="1571625" cy="122713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88149" y="1335087"/>
              <a:ext cx="1135062" cy="10652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423542" y="778205"/>
            <a:ext cx="10769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7D3"/>
                </a:solidFill>
                <a:latin typeface="Corbel"/>
                <a:cs typeface="Corbel"/>
              </a:rPr>
              <a:t>Ожидания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26706" y="832484"/>
            <a:ext cx="1488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7D3"/>
                </a:solidFill>
                <a:latin typeface="Corbel"/>
                <a:cs typeface="Corbel"/>
              </a:rPr>
              <a:t>Воспоминания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31747" y="4098112"/>
            <a:ext cx="930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Экзамены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1747" y="4684014"/>
            <a:ext cx="11995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Публичные  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в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ы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ступления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31747" y="5513019"/>
            <a:ext cx="1920239" cy="51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Адаптация 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в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детских</a:t>
            </a:r>
            <a:endParaRPr sz="1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коллективах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86453" y="4050919"/>
            <a:ext cx="8445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Высокие  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н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а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г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р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у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з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ки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86453" y="4880228"/>
            <a:ext cx="10680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Конфл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ик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т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ы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86453" y="5459374"/>
            <a:ext cx="12357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7E7E7E"/>
                </a:solidFill>
                <a:latin typeface="Corbel"/>
                <a:cs typeface="Corbel"/>
              </a:rPr>
              <a:t>О</a:t>
            </a:r>
            <a:r>
              <a:rPr sz="1400" b="1" dirty="0">
                <a:solidFill>
                  <a:srgbClr val="7E7E7E"/>
                </a:solidFill>
                <a:latin typeface="Corbel"/>
                <a:cs typeface="Corbel"/>
              </a:rPr>
              <a:t>бществен</a:t>
            </a:r>
            <a:r>
              <a:rPr sz="1400" b="1" spc="-10" dirty="0">
                <a:solidFill>
                  <a:srgbClr val="7E7E7E"/>
                </a:solidFill>
                <a:latin typeface="Corbel"/>
                <a:cs typeface="Corbel"/>
              </a:rPr>
              <a:t>н</a:t>
            </a:r>
            <a:r>
              <a:rPr sz="1400" b="1" spc="-5" dirty="0">
                <a:solidFill>
                  <a:srgbClr val="7E7E7E"/>
                </a:solidFill>
                <a:latin typeface="Corbel"/>
                <a:cs typeface="Corbel"/>
              </a:rPr>
              <a:t>ы</a:t>
            </a:r>
            <a:r>
              <a:rPr sz="1400" b="1" dirty="0">
                <a:solidFill>
                  <a:srgbClr val="7E7E7E"/>
                </a:solidFill>
                <a:latin typeface="Corbel"/>
                <a:cs typeface="Corbel"/>
              </a:rPr>
              <a:t>й  </a:t>
            </a:r>
            <a:r>
              <a:rPr sz="1400" b="1" spc="-5" dirty="0">
                <a:solidFill>
                  <a:srgbClr val="7E7E7E"/>
                </a:solidFill>
                <a:latin typeface="Corbel"/>
                <a:cs typeface="Corbel"/>
              </a:rPr>
              <a:t>транспорт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31481" y="4103878"/>
            <a:ext cx="1329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П</a:t>
            </a:r>
            <a:r>
              <a:rPr sz="1600" b="1" dirty="0">
                <a:solidFill>
                  <a:srgbClr val="7E7E7E"/>
                </a:solidFill>
                <a:latin typeface="Corbel"/>
                <a:cs typeface="Corbel"/>
              </a:rPr>
              <a:t>с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их</a:t>
            </a:r>
            <a:r>
              <a:rPr sz="1600" b="1" dirty="0">
                <a:solidFill>
                  <a:srgbClr val="7E7E7E"/>
                </a:solidFill>
                <a:latin typeface="Corbel"/>
                <a:cs typeface="Corbel"/>
              </a:rPr>
              <a:t>о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-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тр</a:t>
            </a:r>
            <a:r>
              <a:rPr sz="1600" b="1" spc="-15" dirty="0">
                <a:solidFill>
                  <a:srgbClr val="7E7E7E"/>
                </a:solidFill>
                <a:latin typeface="Corbel"/>
                <a:cs typeface="Corbel"/>
              </a:rPr>
              <a:t>а</a:t>
            </a: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вмы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31481" y="4690617"/>
            <a:ext cx="20154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7E7E7E"/>
                </a:solidFill>
                <a:latin typeface="Corbel"/>
                <a:cs typeface="Corbel"/>
              </a:rPr>
              <a:t>Семейные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 конфликты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31481" y="5274690"/>
            <a:ext cx="1901189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После</a:t>
            </a:r>
            <a:r>
              <a:rPr sz="1600" b="1" spc="-55" dirty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7E7E7E"/>
                </a:solidFill>
                <a:latin typeface="Corbel"/>
                <a:cs typeface="Corbel"/>
              </a:rPr>
              <a:t>употребления  алкоголя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57650" y="797433"/>
            <a:ext cx="1501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77D3"/>
                </a:solidFill>
                <a:latin typeface="Corbel"/>
                <a:cs typeface="Corbel"/>
              </a:rPr>
              <a:t>Ситуационный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6159" y="1725930"/>
            <a:ext cx="8077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0077D3"/>
                </a:solidFill>
                <a:latin typeface="Tahoma"/>
                <a:cs typeface="Tahoma"/>
              </a:rPr>
              <a:t>Взрослые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94259" y="3020060"/>
            <a:ext cx="42608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77D3"/>
                </a:solidFill>
                <a:latin typeface="Tahoma"/>
                <a:cs typeface="Tahoma"/>
              </a:rPr>
              <a:t>Дети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928115" y="0"/>
              <a:ext cx="1559052" cy="4785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03119" y="0"/>
              <a:ext cx="6057900" cy="4785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8115" y="178307"/>
              <a:ext cx="5372100" cy="6355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7744" y="0"/>
            <a:ext cx="67938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5" dirty="0">
                <a:latin typeface="Century Gothic"/>
                <a:cs typeface="Century Gothic"/>
              </a:rPr>
              <a:t>Каждый день к </a:t>
            </a:r>
            <a:r>
              <a:rPr sz="2200" b="0" spc="-10" dirty="0">
                <a:latin typeface="Century Gothic"/>
                <a:cs typeface="Century Gothic"/>
              </a:rPr>
              <a:t>адаптационным </a:t>
            </a:r>
            <a:r>
              <a:rPr sz="2200" b="0" spc="-5" dirty="0">
                <a:latin typeface="Century Gothic"/>
                <a:cs typeface="Century Gothic"/>
              </a:rPr>
              <a:t>силам</a:t>
            </a:r>
            <a:r>
              <a:rPr sz="2200" b="0" spc="15" dirty="0">
                <a:latin typeface="Century Gothic"/>
                <a:cs typeface="Century Gothic"/>
              </a:rPr>
              <a:t> </a:t>
            </a:r>
            <a:r>
              <a:rPr sz="2200" b="0" spc="-10" dirty="0">
                <a:latin typeface="Century Gothic"/>
                <a:cs typeface="Century Gothic"/>
              </a:rPr>
              <a:t>ребенка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200" b="0" spc="-10" dirty="0">
                <a:latin typeface="Century Gothic"/>
                <a:cs typeface="Century Gothic"/>
              </a:rPr>
              <a:t>предъявляются </a:t>
            </a:r>
            <a:r>
              <a:rPr sz="2200" b="0" spc="-5" dirty="0">
                <a:latin typeface="Century Gothic"/>
                <a:cs typeface="Century Gothic"/>
              </a:rPr>
              <a:t>высокие</a:t>
            </a:r>
            <a:r>
              <a:rPr sz="2200" b="0" dirty="0">
                <a:latin typeface="Century Gothic"/>
                <a:cs typeface="Century Gothic"/>
              </a:rPr>
              <a:t> </a:t>
            </a:r>
            <a:r>
              <a:rPr sz="2200" b="0" spc="-5" dirty="0">
                <a:latin typeface="Century Gothic"/>
                <a:cs typeface="Century Gothic"/>
              </a:rPr>
              <a:t>требования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843" y="5505094"/>
            <a:ext cx="6939280" cy="4851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75"/>
              </a:spcBef>
            </a:pPr>
            <a:r>
              <a:rPr sz="1600" spc="-5" dirty="0">
                <a:solidFill>
                  <a:srgbClr val="FF0000"/>
                </a:solidFill>
                <a:latin typeface="Century Gothic"/>
                <a:cs typeface="Century Gothic"/>
              </a:rPr>
              <a:t>*</a:t>
            </a:r>
            <a:r>
              <a:rPr sz="14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сопровождается комплексом соматовегетативных реакций, </a:t>
            </a:r>
            <a:r>
              <a:rPr sz="1400" b="1" dirty="0">
                <a:solidFill>
                  <a:srgbClr val="7E7E7E"/>
                </a:solidFill>
                <a:latin typeface="Century Gothic"/>
                <a:cs typeface="Century Gothic"/>
              </a:rPr>
              <a:t>а </a:t>
            </a:r>
            <a:r>
              <a:rPr sz="14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активация  нейроэндокринной системы мобилизует организм </a:t>
            </a:r>
            <a:r>
              <a:rPr sz="1400" b="1" dirty="0">
                <a:solidFill>
                  <a:srgbClr val="7E7E7E"/>
                </a:solidFill>
                <a:latin typeface="Century Gothic"/>
                <a:cs typeface="Century Gothic"/>
              </a:rPr>
              <a:t>на борьбу</a:t>
            </a:r>
            <a:r>
              <a:rPr sz="1400" b="1" spc="-95" dirty="0">
                <a:solidFill>
                  <a:srgbClr val="7E7E7E"/>
                </a:solidFill>
                <a:latin typeface="Century Gothic"/>
                <a:cs typeface="Century Gothic"/>
              </a:rPr>
              <a:t> </a:t>
            </a:r>
            <a:r>
              <a:rPr sz="1350" b="1" spc="22" baseline="24691" dirty="0">
                <a:solidFill>
                  <a:srgbClr val="7E7E7E"/>
                </a:solidFill>
                <a:latin typeface="Century Gothic"/>
                <a:cs typeface="Century Gothic"/>
              </a:rPr>
              <a:t>(2)</a:t>
            </a:r>
            <a:endParaRPr sz="1350" baseline="24691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8700" y="693801"/>
            <a:ext cx="7936230" cy="647700"/>
          </a:xfrm>
          <a:custGeom>
            <a:avLst/>
            <a:gdLst/>
            <a:ahLst/>
            <a:cxnLst/>
            <a:rect l="l" t="t" r="r" b="b"/>
            <a:pathLst>
              <a:path w="7936230" h="647700">
                <a:moveTo>
                  <a:pt x="7935976" y="0"/>
                </a:moveTo>
                <a:lnTo>
                  <a:pt x="0" y="0"/>
                </a:lnTo>
                <a:lnTo>
                  <a:pt x="0" y="647700"/>
                </a:lnTo>
                <a:lnTo>
                  <a:pt x="7935976" y="647700"/>
                </a:lnTo>
                <a:lnTo>
                  <a:pt x="79359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98575" y="724027"/>
            <a:ext cx="73952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Стресс</a:t>
            </a:r>
            <a:r>
              <a:rPr sz="1200" spc="-5" dirty="0">
                <a:solidFill>
                  <a:srgbClr val="FF0000"/>
                </a:solidFill>
                <a:latin typeface="Century Gothic"/>
                <a:cs typeface="Century Gothic"/>
              </a:rPr>
              <a:t>* </a:t>
            </a:r>
            <a:r>
              <a:rPr sz="1200" b="1" dirty="0">
                <a:solidFill>
                  <a:srgbClr val="7E7E7E"/>
                </a:solidFill>
                <a:latin typeface="Century Gothic"/>
                <a:cs typeface="Century Gothic"/>
              </a:rPr>
              <a:t>— феномен </a:t>
            </a: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осознания, возникающий при сравнении между требованием,  предъявляемым </a:t>
            </a:r>
            <a:r>
              <a:rPr sz="1200" b="1" dirty="0">
                <a:solidFill>
                  <a:srgbClr val="7E7E7E"/>
                </a:solidFill>
                <a:latin typeface="Century Gothic"/>
                <a:cs typeface="Century Gothic"/>
              </a:rPr>
              <a:t>к </a:t>
            </a: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личности, </a:t>
            </a:r>
            <a:r>
              <a:rPr sz="1200" b="1" dirty="0">
                <a:solidFill>
                  <a:srgbClr val="7E7E7E"/>
                </a:solidFill>
                <a:latin typeface="Century Gothic"/>
                <a:cs typeface="Century Gothic"/>
              </a:rPr>
              <a:t>и </a:t>
            </a: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ее способностью справиться </a:t>
            </a:r>
            <a:r>
              <a:rPr sz="1200" b="1" dirty="0">
                <a:solidFill>
                  <a:srgbClr val="7E7E7E"/>
                </a:solidFill>
                <a:latin typeface="Century Gothic"/>
                <a:cs typeface="Century Gothic"/>
              </a:rPr>
              <a:t>с </a:t>
            </a: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этим требованием. Отсутствие  баланса </a:t>
            </a:r>
            <a:r>
              <a:rPr sz="1200" b="1" dirty="0">
                <a:solidFill>
                  <a:srgbClr val="7E7E7E"/>
                </a:solidFill>
                <a:latin typeface="Century Gothic"/>
                <a:cs typeface="Century Gothic"/>
              </a:rPr>
              <a:t>в </a:t>
            </a:r>
            <a:r>
              <a:rPr sz="1200" b="1" spc="-5" dirty="0">
                <a:solidFill>
                  <a:srgbClr val="7E7E7E"/>
                </a:solidFill>
                <a:latin typeface="Century Gothic"/>
                <a:cs typeface="Century Gothic"/>
              </a:rPr>
              <a:t>этом механизме вызывает возникновение стресса… </a:t>
            </a:r>
            <a:r>
              <a:rPr sz="1200" spc="-15" dirty="0">
                <a:solidFill>
                  <a:srgbClr val="7E7E7E"/>
                </a:solidFill>
                <a:latin typeface="Century Gothic"/>
                <a:cs typeface="Century Gothic"/>
              </a:rPr>
              <a:t>(Т. </a:t>
            </a:r>
            <a:r>
              <a:rPr sz="1200" spc="-5" dirty="0">
                <a:solidFill>
                  <a:srgbClr val="7E7E7E"/>
                </a:solidFill>
                <a:latin typeface="Century Gothic"/>
                <a:cs typeface="Century Gothic"/>
              </a:rPr>
              <a:t>Кокс </a:t>
            </a:r>
            <a:r>
              <a:rPr sz="1200" dirty="0">
                <a:solidFill>
                  <a:srgbClr val="7E7E7E"/>
                </a:solidFill>
                <a:latin typeface="Century Gothic"/>
                <a:cs typeface="Century Gothic"/>
              </a:rPr>
              <a:t>, </a:t>
            </a:r>
            <a:r>
              <a:rPr sz="1200" spc="-5" dirty="0">
                <a:solidFill>
                  <a:srgbClr val="7E7E7E"/>
                </a:solidFill>
                <a:latin typeface="Century Gothic"/>
                <a:cs typeface="Century Gothic"/>
              </a:rPr>
              <a:t>1981)</a:t>
            </a:r>
            <a:r>
              <a:rPr sz="1200" spc="-10" dirty="0">
                <a:solidFill>
                  <a:srgbClr val="7E7E7E"/>
                </a:solidFill>
                <a:latin typeface="Century Gothic"/>
                <a:cs typeface="Century Gothic"/>
              </a:rPr>
              <a:t> (1)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239" y="6441744"/>
            <a:ext cx="803910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800" indent="-140335">
              <a:lnSpc>
                <a:spcPts val="1860"/>
              </a:lnSpc>
              <a:spcBef>
                <a:spcPts val="95"/>
              </a:spcBef>
              <a:buAutoNum type="arabicPeriod"/>
              <a:tabLst>
                <a:tab pos="178435" algn="l"/>
              </a:tabLst>
            </a:pPr>
            <a:r>
              <a:rPr sz="1000" spc="-10" dirty="0">
                <a:latin typeface="Century Gothic"/>
                <a:cs typeface="Century Gothic"/>
              </a:rPr>
              <a:t>Эмоциональный </a:t>
            </a:r>
            <a:r>
              <a:rPr sz="1000" spc="-5" dirty="0">
                <a:latin typeface="Century Gothic"/>
                <a:cs typeface="Century Gothic"/>
              </a:rPr>
              <a:t>стресс, психосоматические и соматопсихические расстройства у детей. Исаев Д. </a:t>
            </a:r>
            <a:r>
              <a:rPr sz="1000" spc="-10" dirty="0">
                <a:latin typeface="Century Gothic"/>
                <a:cs typeface="Century Gothic"/>
              </a:rPr>
              <a:t>Н., СПб.:</a:t>
            </a:r>
            <a:r>
              <a:rPr sz="1000" spc="30" dirty="0">
                <a:latin typeface="Century Gothic"/>
                <a:cs typeface="Century Gothic"/>
              </a:rPr>
              <a:t> </a:t>
            </a:r>
            <a:r>
              <a:rPr sz="1000" spc="-260" dirty="0">
                <a:latin typeface="Century Gothic"/>
                <a:cs typeface="Century Gothic"/>
              </a:rPr>
              <a:t>Р</a:t>
            </a:r>
            <a:r>
              <a:rPr sz="2400" spc="-390" baseline="6944" dirty="0">
                <a:solidFill>
                  <a:srgbClr val="B5A787"/>
                </a:solidFill>
                <a:latin typeface="Century Gothic"/>
                <a:cs typeface="Century Gothic"/>
              </a:rPr>
              <a:t>5</a:t>
            </a:r>
            <a:r>
              <a:rPr sz="1000" spc="-260" dirty="0">
                <a:latin typeface="Century Gothic"/>
                <a:cs typeface="Century Gothic"/>
              </a:rPr>
              <a:t>е</a:t>
            </a:r>
            <a:r>
              <a:rPr sz="2400" spc="-390" baseline="6944" dirty="0">
                <a:solidFill>
                  <a:srgbClr val="B5A787"/>
                </a:solidFill>
                <a:latin typeface="Century Gothic"/>
                <a:cs typeface="Century Gothic"/>
              </a:rPr>
              <a:t>3</a:t>
            </a:r>
            <a:r>
              <a:rPr sz="1000" spc="-260" dirty="0">
                <a:latin typeface="Century Gothic"/>
                <a:cs typeface="Century Gothic"/>
              </a:rPr>
              <a:t>чь, </a:t>
            </a:r>
            <a:r>
              <a:rPr sz="1000" spc="-10" dirty="0">
                <a:latin typeface="Century Gothic"/>
                <a:cs typeface="Century Gothic"/>
              </a:rPr>
              <a:t>2005.</a:t>
            </a:r>
            <a:endParaRPr sz="1000">
              <a:latin typeface="Century Gothic"/>
              <a:cs typeface="Century Gothic"/>
            </a:endParaRPr>
          </a:p>
          <a:p>
            <a:pPr marL="177800" indent="-140335">
              <a:lnSpc>
                <a:spcPts val="1140"/>
              </a:lnSpc>
              <a:buAutoNum type="arabicPeriod"/>
              <a:tabLst>
                <a:tab pos="178435" algn="l"/>
              </a:tabLst>
            </a:pPr>
            <a:r>
              <a:rPr sz="1000" spc="-5" dirty="0">
                <a:latin typeface="Century Gothic"/>
                <a:cs typeface="Century Gothic"/>
              </a:rPr>
              <a:t>Психопатология детского возраста. Исаев Д. </a:t>
            </a:r>
            <a:r>
              <a:rPr sz="1000" spc="-10" dirty="0">
                <a:latin typeface="Century Gothic"/>
                <a:cs typeface="Century Gothic"/>
              </a:rPr>
              <a:t>Н., СПб.: СпецЛит,</a:t>
            </a:r>
            <a:r>
              <a:rPr sz="1000" spc="114" dirty="0">
                <a:latin typeface="Century Gothic"/>
                <a:cs typeface="Century Gothic"/>
              </a:rPr>
              <a:t> </a:t>
            </a:r>
            <a:r>
              <a:rPr sz="1000" spc="-10" dirty="0">
                <a:latin typeface="Century Gothic"/>
                <a:cs typeface="Century Gothic"/>
              </a:rPr>
              <a:t>2001.</a:t>
            </a:r>
            <a:endParaRPr sz="10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19175" y="1254125"/>
            <a:ext cx="8120380" cy="4159250"/>
            <a:chOff x="1019175" y="1254125"/>
            <a:chExt cx="8120380" cy="4159250"/>
          </a:xfrm>
        </p:grpSpPr>
        <p:sp>
          <p:nvSpPr>
            <p:cNvPr id="12" name="object 12"/>
            <p:cNvSpPr/>
            <p:nvPr/>
          </p:nvSpPr>
          <p:spPr>
            <a:xfrm>
              <a:off x="1019175" y="1254125"/>
              <a:ext cx="8115300" cy="40576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9175" y="1431925"/>
              <a:ext cx="8119999" cy="39814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7627" y="44615"/>
              <a:ext cx="7704835" cy="60615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2163" y="6628892"/>
            <a:ext cx="69056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65" algn="l"/>
              </a:tabLst>
            </a:pPr>
            <a:r>
              <a:rPr sz="800" spc="-5" dirty="0">
                <a:latin typeface="Century Gothic"/>
                <a:cs typeface="Century Gothic"/>
              </a:rPr>
              <a:t>1.	</a:t>
            </a:r>
            <a:r>
              <a:rPr sz="800" dirty="0">
                <a:latin typeface="Century Gothic"/>
                <a:cs typeface="Century Gothic"/>
              </a:rPr>
              <a:t>Хачатрян </a:t>
            </a:r>
            <a:r>
              <a:rPr sz="800" spc="-5" dirty="0">
                <a:latin typeface="Century Gothic"/>
                <a:cs typeface="Century Gothic"/>
              </a:rPr>
              <a:t>Л.Г, </a:t>
            </a:r>
            <a:r>
              <a:rPr sz="800" dirty="0">
                <a:latin typeface="Century Gothic"/>
                <a:cs typeface="Century Gothic"/>
              </a:rPr>
              <a:t>Максимова М.С. </a:t>
            </a:r>
            <a:r>
              <a:rPr sz="800" spc="-5" dirty="0">
                <a:latin typeface="Century Gothic"/>
                <a:cs typeface="Century Gothic"/>
              </a:rPr>
              <a:t>Особенности психосоматической </a:t>
            </a:r>
            <a:r>
              <a:rPr sz="800" dirty="0">
                <a:latin typeface="Century Gothic"/>
                <a:cs typeface="Century Gothic"/>
              </a:rPr>
              <a:t>адаптации детей в дошкольных </a:t>
            </a:r>
            <a:r>
              <a:rPr sz="800" spc="-5" dirty="0">
                <a:latin typeface="Century Gothic"/>
                <a:cs typeface="Century Gothic"/>
              </a:rPr>
              <a:t>учреждениях. </a:t>
            </a:r>
            <a:r>
              <a:rPr sz="800" dirty="0">
                <a:latin typeface="Century Gothic"/>
                <a:cs typeface="Century Gothic"/>
              </a:rPr>
              <a:t>Леч. врач,</a:t>
            </a:r>
            <a:r>
              <a:rPr sz="800" spc="-45" dirty="0">
                <a:latin typeface="Century Gothic"/>
                <a:cs typeface="Century Gothic"/>
              </a:rPr>
              <a:t> </a:t>
            </a:r>
            <a:r>
              <a:rPr sz="800" spc="-5" dirty="0">
                <a:latin typeface="Century Gothic"/>
                <a:cs typeface="Century Gothic"/>
              </a:rPr>
              <a:t>2016,3.</a:t>
            </a:r>
            <a:endParaRPr sz="8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87627" y="2085467"/>
            <a:ext cx="6913245" cy="2254250"/>
            <a:chOff x="1187627" y="2085467"/>
            <a:chExt cx="6913245" cy="2254250"/>
          </a:xfrm>
        </p:grpSpPr>
        <p:sp>
          <p:nvSpPr>
            <p:cNvPr id="16" name="object 16"/>
            <p:cNvSpPr/>
            <p:nvPr/>
          </p:nvSpPr>
          <p:spPr>
            <a:xfrm>
              <a:off x="5977128" y="2132965"/>
              <a:ext cx="2123312" cy="22064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7627" y="2085467"/>
              <a:ext cx="2123313" cy="220649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432041" y="2810001"/>
            <a:ext cx="1277620" cy="881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299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Комплекс 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сомато- 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ве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г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етативных  реакций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50873" y="2792095"/>
            <a:ext cx="122809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активация 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нейро-  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эн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докрин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н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ой 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системы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327404" y="0"/>
              <a:ext cx="6402324" cy="8107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10284" y="335279"/>
              <a:ext cx="5942075" cy="10241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1663" y="0"/>
            <a:ext cx="57200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F271C"/>
                </a:solidFill>
                <a:latin typeface="Corbel"/>
                <a:cs typeface="Corbel"/>
              </a:rPr>
              <a:t>П</a:t>
            </a:r>
            <a:r>
              <a:rPr sz="3600" b="0" spc="-10" dirty="0">
                <a:solidFill>
                  <a:srgbClr val="4F271C"/>
                </a:solidFill>
                <a:latin typeface="Corbel"/>
                <a:cs typeface="Corbel"/>
              </a:rPr>
              <a:t>Е</a:t>
            </a:r>
            <a:r>
              <a:rPr sz="3600" b="0" spc="-5" dirty="0">
                <a:solidFill>
                  <a:srgbClr val="4F271C"/>
                </a:solidFill>
                <a:latin typeface="Corbel"/>
                <a:cs typeface="Corbel"/>
              </a:rPr>
              <a:t>РСОНИФИЦИРОВ</a:t>
            </a:r>
            <a:r>
              <a:rPr sz="3600" b="0" spc="5" dirty="0">
                <a:solidFill>
                  <a:srgbClr val="4F271C"/>
                </a:solidFill>
                <a:latin typeface="Corbel"/>
                <a:cs typeface="Corbel"/>
              </a:rPr>
              <a:t>А</a:t>
            </a:r>
            <a:r>
              <a:rPr sz="3600" b="0" spc="-5" dirty="0">
                <a:solidFill>
                  <a:srgbClr val="4F271C"/>
                </a:solidFill>
                <a:latin typeface="Corbel"/>
                <a:cs typeface="Corbel"/>
              </a:rPr>
              <a:t>ННОЕ  </a:t>
            </a:r>
            <a:r>
              <a:rPr sz="3600" b="0" dirty="0">
                <a:solidFill>
                  <a:srgbClr val="4F271C"/>
                </a:solidFill>
                <a:latin typeface="Corbel"/>
                <a:cs typeface="Corbel"/>
              </a:rPr>
              <a:t>КОМПЛЕКСНОЕ</a:t>
            </a:r>
            <a:r>
              <a:rPr sz="3600" b="0" spc="-3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3600" b="0" spc="-5" dirty="0">
                <a:solidFill>
                  <a:srgbClr val="4F271C"/>
                </a:solidFill>
                <a:latin typeface="Corbel"/>
                <a:cs typeface="Corbel"/>
              </a:rPr>
              <a:t>ЛЕЧЕНИЕ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8866" y="1977643"/>
            <a:ext cx="7061200" cy="3793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indent="-283845">
              <a:lnSpc>
                <a:spcPts val="3325"/>
              </a:lnSpc>
              <a:spcBef>
                <a:spcPts val="95"/>
              </a:spcBef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15" dirty="0">
                <a:solidFill>
                  <a:srgbClr val="4F271C"/>
                </a:solidFill>
                <a:latin typeface="Corbel"/>
                <a:cs typeface="Corbel"/>
              </a:rPr>
              <a:t>Медикаментозная</a:t>
            </a:r>
            <a:r>
              <a:rPr sz="280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терапия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Психотерапия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Работа </a:t>
            </a: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над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фонационным</a:t>
            </a:r>
            <a:r>
              <a:rPr sz="2800" spc="25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дыханием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Совершенствование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резонаторной</a:t>
            </a:r>
            <a:r>
              <a:rPr sz="2800" spc="2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системы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Развитие речевого</a:t>
            </a:r>
            <a:r>
              <a:rPr sz="2800" spc="1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слуха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Формирование оптимального</a:t>
            </a:r>
            <a:r>
              <a:rPr sz="2800" spc="35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звучания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Расширение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диапазона</a:t>
            </a:r>
            <a:r>
              <a:rPr sz="2800" spc="5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звучания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290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25" dirty="0">
                <a:solidFill>
                  <a:srgbClr val="4F271C"/>
                </a:solidFill>
                <a:latin typeface="Corbel"/>
                <a:cs typeface="Corbel"/>
              </a:rPr>
              <a:t>Координация </a:t>
            </a:r>
            <a:r>
              <a:rPr sz="2800" spc="-20" dirty="0">
                <a:solidFill>
                  <a:srgbClr val="4F271C"/>
                </a:solidFill>
                <a:latin typeface="Corbel"/>
                <a:cs typeface="Corbel"/>
              </a:rPr>
              <a:t>общей </a:t>
            </a: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и речевой</a:t>
            </a:r>
            <a:r>
              <a:rPr sz="2800" spc="55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4F271C"/>
                </a:solidFill>
                <a:latin typeface="Corbel"/>
                <a:cs typeface="Corbel"/>
              </a:rPr>
              <a:t>моторики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ts val="3325"/>
              </a:lnSpc>
              <a:buClr>
                <a:srgbClr val="3891A7"/>
              </a:buClr>
              <a:buSzPct val="80357"/>
              <a:buFont typeface="Wingdings 2"/>
              <a:buChar char=""/>
              <a:tabLst>
                <a:tab pos="296545" algn="l"/>
              </a:tabLst>
            </a:pPr>
            <a:r>
              <a:rPr sz="2800" spc="-15" dirty="0">
                <a:solidFill>
                  <a:srgbClr val="4F271C"/>
                </a:solidFill>
                <a:latin typeface="Corbel"/>
                <a:cs typeface="Corbel"/>
              </a:rPr>
              <a:t>Биологическая обратная</a:t>
            </a:r>
            <a:r>
              <a:rPr sz="2800" spc="70" dirty="0">
                <a:solidFill>
                  <a:srgbClr val="4F271C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4F271C"/>
                </a:solidFill>
                <a:latin typeface="Corbel"/>
                <a:cs typeface="Corbel"/>
              </a:rPr>
              <a:t>связь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357884" y="240792"/>
              <a:ext cx="5173979" cy="6918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14287" y="240792"/>
              <a:ext cx="2228088" cy="6918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54607" y="324739"/>
            <a:ext cx="6506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62213"/>
                </a:solidFill>
                <a:latin typeface="Century Gothic"/>
                <a:cs typeface="Century Gothic"/>
              </a:rPr>
              <a:t>Методы </a:t>
            </a:r>
            <a:r>
              <a:rPr sz="2400" b="1" spc="-5" dirty="0">
                <a:solidFill>
                  <a:srgbClr val="562213"/>
                </a:solidFill>
                <a:latin typeface="Century Gothic"/>
                <a:cs typeface="Century Gothic"/>
              </a:rPr>
              <a:t>борьбы со стрессом </a:t>
            </a:r>
            <a:r>
              <a:rPr sz="2400" b="1" dirty="0">
                <a:solidFill>
                  <a:srgbClr val="562213"/>
                </a:solidFill>
                <a:latin typeface="Century Gothic"/>
                <a:cs typeface="Century Gothic"/>
              </a:rPr>
              <a:t>у</a:t>
            </a:r>
            <a:r>
              <a:rPr sz="2400" b="1" spc="-30" dirty="0">
                <a:solidFill>
                  <a:srgbClr val="562213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562213"/>
                </a:solidFill>
                <a:latin typeface="Century Gothic"/>
                <a:cs typeface="Century Gothic"/>
              </a:rPr>
              <a:t>взрослых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133350">
              <a:lnSpc>
                <a:spcPts val="2600"/>
              </a:lnSpc>
              <a:spcBef>
                <a:spcPts val="720"/>
              </a:spcBef>
            </a:pPr>
            <a:r>
              <a:rPr dirty="0"/>
              <a:t>По </a:t>
            </a:r>
            <a:r>
              <a:rPr spc="-5" dirty="0"/>
              <a:t>данным ВЦИОМ </a:t>
            </a:r>
            <a:r>
              <a:rPr spc="-10" dirty="0"/>
              <a:t>большинство россиян </a:t>
            </a:r>
            <a:r>
              <a:rPr spc="-5" dirty="0"/>
              <a:t>«борются» со  </a:t>
            </a:r>
            <a:r>
              <a:rPr spc="-10" dirty="0"/>
              <a:t>стрессом </a:t>
            </a:r>
            <a:r>
              <a:rPr spc="-25" dirty="0"/>
              <a:t>методами, </a:t>
            </a:r>
            <a:r>
              <a:rPr dirty="0"/>
              <a:t>не </a:t>
            </a:r>
            <a:r>
              <a:rPr spc="-5" dirty="0"/>
              <a:t>способными </a:t>
            </a:r>
            <a:r>
              <a:rPr dirty="0"/>
              <a:t>устранить</a:t>
            </a:r>
            <a:r>
              <a:rPr spc="30" dirty="0"/>
              <a:t> </a:t>
            </a:r>
            <a:r>
              <a:rPr dirty="0"/>
              <a:t>его</a:t>
            </a:r>
          </a:p>
          <a:p>
            <a:pPr marL="12700" marR="5080">
              <a:lnSpc>
                <a:spcPct val="80000"/>
              </a:lnSpc>
              <a:spcBef>
                <a:spcPts val="15"/>
              </a:spcBef>
            </a:pPr>
            <a:r>
              <a:rPr spc="-5" dirty="0"/>
              <a:t>причину или </a:t>
            </a:r>
            <a:r>
              <a:rPr spc="-15" dirty="0"/>
              <a:t>нивелировать </a:t>
            </a:r>
            <a:r>
              <a:rPr spc="-5" dirty="0"/>
              <a:t>эффект </a:t>
            </a:r>
            <a:r>
              <a:rPr dirty="0"/>
              <a:t>на </a:t>
            </a:r>
            <a:r>
              <a:rPr spc="-20" dirty="0"/>
              <a:t>продолжительный  </a:t>
            </a:r>
            <a:r>
              <a:rPr spc="-10" dirty="0"/>
              <a:t>период: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2495" y="3160242"/>
            <a:ext cx="4505960" cy="229362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290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spc="-5" dirty="0">
                <a:solidFill>
                  <a:srgbClr val="FF0000"/>
                </a:solidFill>
                <a:latin typeface="Corbel"/>
                <a:cs typeface="Corbel"/>
              </a:rPr>
              <a:t>46% </a:t>
            </a:r>
            <a:r>
              <a:rPr sz="1700" spc="-10" dirty="0">
                <a:solidFill>
                  <a:srgbClr val="FF0000"/>
                </a:solidFill>
                <a:latin typeface="Corbel"/>
                <a:cs typeface="Corbel"/>
              </a:rPr>
              <a:t>смотрят </a:t>
            </a:r>
            <a:r>
              <a:rPr sz="1700" spc="-5" dirty="0">
                <a:solidFill>
                  <a:srgbClr val="FF0000"/>
                </a:solidFill>
                <a:latin typeface="Corbel"/>
                <a:cs typeface="Corbel"/>
              </a:rPr>
              <a:t>телевизор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0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spc="-5" dirty="0">
                <a:solidFill>
                  <a:srgbClr val="FF0000"/>
                </a:solidFill>
                <a:latin typeface="Corbel"/>
                <a:cs typeface="Corbel"/>
              </a:rPr>
              <a:t>43% </a:t>
            </a:r>
            <a:r>
              <a:rPr sz="1700" dirty="0">
                <a:solidFill>
                  <a:srgbClr val="FF0000"/>
                </a:solidFill>
                <a:latin typeface="Corbel"/>
                <a:cs typeface="Corbel"/>
              </a:rPr>
              <a:t>слушают</a:t>
            </a:r>
            <a:r>
              <a:rPr sz="1700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FF0000"/>
                </a:solidFill>
                <a:latin typeface="Corbel"/>
                <a:cs typeface="Corbel"/>
              </a:rPr>
              <a:t>музыку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5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spc="-5" dirty="0">
                <a:solidFill>
                  <a:srgbClr val="FF0000"/>
                </a:solidFill>
                <a:latin typeface="Corbel"/>
                <a:cs typeface="Corbel"/>
              </a:rPr>
              <a:t>19% прибегают </a:t>
            </a:r>
            <a:r>
              <a:rPr sz="1700" dirty="0">
                <a:solidFill>
                  <a:srgbClr val="FF0000"/>
                </a:solidFill>
                <a:latin typeface="Corbel"/>
                <a:cs typeface="Corbel"/>
              </a:rPr>
              <a:t>к </a:t>
            </a:r>
            <a:r>
              <a:rPr sz="1700" spc="-5" dirty="0">
                <a:solidFill>
                  <a:srgbClr val="FF0000"/>
                </a:solidFill>
                <a:latin typeface="Corbel"/>
                <a:cs typeface="Corbel"/>
              </a:rPr>
              <a:t>помощи</a:t>
            </a:r>
            <a:r>
              <a:rPr sz="1700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FF0000"/>
                </a:solidFill>
                <a:latin typeface="Corbel"/>
                <a:cs typeface="Corbel"/>
              </a:rPr>
              <a:t>алкоголя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5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dirty="0">
                <a:solidFill>
                  <a:srgbClr val="FF0000"/>
                </a:solidFill>
                <a:latin typeface="Corbel"/>
                <a:cs typeface="Corbel"/>
              </a:rPr>
              <a:t>16 </a:t>
            </a:r>
            <a:r>
              <a:rPr sz="1700" spc="5" dirty="0">
                <a:solidFill>
                  <a:srgbClr val="FF0000"/>
                </a:solidFill>
                <a:latin typeface="Corbel"/>
                <a:cs typeface="Corbel"/>
              </a:rPr>
              <a:t>% </a:t>
            </a:r>
            <a:r>
              <a:rPr sz="1700" dirty="0">
                <a:solidFill>
                  <a:srgbClr val="FF0000"/>
                </a:solidFill>
                <a:latin typeface="Corbel"/>
                <a:cs typeface="Corbel"/>
              </a:rPr>
              <a:t>«заедают»</a:t>
            </a:r>
            <a:r>
              <a:rPr sz="1700" spc="-7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FF0000"/>
                </a:solidFill>
                <a:latin typeface="Corbel"/>
                <a:cs typeface="Corbel"/>
              </a:rPr>
              <a:t>стресс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0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b="1" spc="-5" dirty="0">
                <a:latin typeface="Corbel"/>
                <a:cs typeface="Corbel"/>
              </a:rPr>
              <a:t>15% принимают </a:t>
            </a:r>
            <a:r>
              <a:rPr sz="1700" b="1" spc="-10" dirty="0">
                <a:latin typeface="Corbel"/>
                <a:cs typeface="Corbel"/>
              </a:rPr>
              <a:t>успокоительные</a:t>
            </a:r>
            <a:r>
              <a:rPr sz="1700" b="1" spc="-40" dirty="0">
                <a:latin typeface="Corbel"/>
                <a:cs typeface="Corbel"/>
              </a:rPr>
              <a:t> </a:t>
            </a:r>
            <a:r>
              <a:rPr sz="1700" b="1" dirty="0">
                <a:latin typeface="Corbel"/>
                <a:cs typeface="Corbel"/>
              </a:rPr>
              <a:t>лекарства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5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dirty="0">
                <a:solidFill>
                  <a:srgbClr val="008000"/>
                </a:solidFill>
                <a:latin typeface="Corbel"/>
                <a:cs typeface="Corbel"/>
              </a:rPr>
              <a:t>12%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занимаются</a:t>
            </a:r>
            <a:r>
              <a:rPr sz="1700" spc="-60" dirty="0">
                <a:solidFill>
                  <a:srgbClr val="008000"/>
                </a:solidFill>
                <a:latin typeface="Corbel"/>
                <a:cs typeface="Corbel"/>
              </a:rPr>
              <a:t>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спортом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0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9% </a:t>
            </a:r>
            <a:r>
              <a:rPr sz="1700" dirty="0">
                <a:solidFill>
                  <a:srgbClr val="008000"/>
                </a:solidFill>
                <a:latin typeface="Corbel"/>
                <a:cs typeface="Corbel"/>
              </a:rPr>
              <a:t>для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снятия </a:t>
            </a:r>
            <a:r>
              <a:rPr sz="1700" spc="-10" dirty="0">
                <a:solidFill>
                  <a:srgbClr val="008000"/>
                </a:solidFill>
                <a:latin typeface="Corbel"/>
                <a:cs typeface="Corbel"/>
              </a:rPr>
              <a:t>стресса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используют</a:t>
            </a:r>
            <a:r>
              <a:rPr sz="1700" spc="-50" dirty="0">
                <a:solidFill>
                  <a:srgbClr val="008000"/>
                </a:solidFill>
                <a:latin typeface="Corbel"/>
                <a:cs typeface="Corbel"/>
              </a:rPr>
              <a:t> </a:t>
            </a:r>
            <a:r>
              <a:rPr sz="1700" spc="-10" dirty="0">
                <a:solidFill>
                  <a:srgbClr val="008000"/>
                </a:solidFill>
                <a:latin typeface="Corbel"/>
                <a:cs typeface="Corbel"/>
              </a:rPr>
              <a:t>секс</a:t>
            </a:r>
            <a:endParaRPr sz="17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190"/>
              </a:spcBef>
              <a:buClr>
                <a:srgbClr val="3891A7"/>
              </a:buClr>
              <a:buSzPct val="79411"/>
              <a:buFont typeface="Wingdings 2"/>
              <a:buChar char=""/>
              <a:tabLst>
                <a:tab pos="295910" algn="l"/>
                <a:tab pos="296545" algn="l"/>
              </a:tabLst>
            </a:pPr>
            <a:r>
              <a:rPr sz="1700" spc="5" dirty="0">
                <a:solidFill>
                  <a:srgbClr val="008000"/>
                </a:solidFill>
                <a:latin typeface="Corbel"/>
                <a:cs typeface="Corbel"/>
              </a:rPr>
              <a:t>2%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медитируют </a:t>
            </a:r>
            <a:r>
              <a:rPr sz="1700" dirty="0">
                <a:solidFill>
                  <a:srgbClr val="008000"/>
                </a:solidFill>
                <a:latin typeface="Corbel"/>
                <a:cs typeface="Corbel"/>
              </a:rPr>
              <a:t>и </a:t>
            </a:r>
            <a:r>
              <a:rPr sz="1700" spc="-5" dirty="0">
                <a:solidFill>
                  <a:srgbClr val="008000"/>
                </a:solidFill>
                <a:latin typeface="Corbel"/>
                <a:cs typeface="Corbel"/>
              </a:rPr>
              <a:t>занимаются</a:t>
            </a:r>
            <a:r>
              <a:rPr sz="1700" spc="-105" dirty="0">
                <a:solidFill>
                  <a:srgbClr val="008000"/>
                </a:solidFill>
                <a:latin typeface="Corbel"/>
                <a:cs typeface="Corbel"/>
              </a:rPr>
              <a:t> </a:t>
            </a:r>
            <a:r>
              <a:rPr sz="1700" dirty="0">
                <a:solidFill>
                  <a:srgbClr val="008000"/>
                </a:solidFill>
                <a:latin typeface="Corbel"/>
                <a:cs typeface="Corbel"/>
              </a:rPr>
              <a:t>йогой</a:t>
            </a:r>
            <a:endParaRPr sz="17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7825" y="6535928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Gill Sans MT"/>
                <a:cs typeface="Gill Sans MT"/>
              </a:rPr>
              <a:t>56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334" y="6622795"/>
            <a:ext cx="960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Gill Sans MT"/>
                <a:cs typeface="Gill Sans MT"/>
                <a:hlinkClick r:id="rId4"/>
              </a:rPr>
              <a:t>www.wciom.ru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428750" cy="1129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54732" y="49733"/>
            <a:ext cx="48558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625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27E25"/>
                </a:solidFill>
              </a:rPr>
              <a:t>Основные жалобы  при нарушениях</a:t>
            </a:r>
            <a:r>
              <a:rPr sz="3600" spc="-90" dirty="0">
                <a:solidFill>
                  <a:srgbClr val="627E25"/>
                </a:solidFill>
              </a:rPr>
              <a:t> </a:t>
            </a:r>
            <a:r>
              <a:rPr sz="3600" spc="-15" dirty="0">
                <a:solidFill>
                  <a:srgbClr val="627E25"/>
                </a:solidFill>
              </a:rPr>
              <a:t>голоса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40563" y="1865502"/>
            <a:ext cx="7480300" cy="31115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95910" marR="555625" indent="-283845">
              <a:lnSpc>
                <a:spcPct val="101699"/>
              </a:lnSpc>
              <a:spcBef>
                <a:spcPts val="35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b="1" spc="-25" dirty="0">
                <a:solidFill>
                  <a:srgbClr val="001F5F"/>
                </a:solidFill>
                <a:latin typeface="Corbel"/>
                <a:cs typeface="Corbel"/>
              </a:rPr>
              <a:t>Сухость </a:t>
            </a: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в </a:t>
            </a:r>
            <a:r>
              <a:rPr sz="2800" b="1" spc="-20" dirty="0">
                <a:solidFill>
                  <a:srgbClr val="001F5F"/>
                </a:solidFill>
                <a:latin typeface="Corbel"/>
                <a:cs typeface="Corbel"/>
              </a:rPr>
              <a:t>горле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(пыль, </a:t>
            </a:r>
            <a:r>
              <a:rPr sz="2000" spc="-10" dirty="0">
                <a:solidFill>
                  <a:srgbClr val="001F5F"/>
                </a:solidFill>
                <a:latin typeface="Corbel"/>
                <a:cs typeface="Corbel"/>
              </a:rPr>
              <a:t>кондиционированный воздух, 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нервно-психическое</a:t>
            </a:r>
            <a:r>
              <a:rPr sz="2000" spc="-2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напряжение)</a:t>
            </a:r>
            <a:endParaRPr sz="20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550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b="1" spc="-10" dirty="0">
                <a:solidFill>
                  <a:srgbClr val="001F5F"/>
                </a:solidFill>
                <a:latin typeface="Corbel"/>
                <a:cs typeface="Corbel"/>
              </a:rPr>
              <a:t>Болезненность, першение,</a:t>
            </a:r>
            <a:r>
              <a:rPr sz="2800" b="1" spc="8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orbel"/>
                <a:cs typeface="Corbel"/>
              </a:rPr>
              <a:t>саднение</a:t>
            </a:r>
            <a:endParaRPr sz="2800">
              <a:latin typeface="Corbel"/>
              <a:cs typeface="Corbel"/>
            </a:endParaRPr>
          </a:p>
          <a:p>
            <a:pPr marL="295910" marR="5080">
              <a:lnSpc>
                <a:spcPct val="100000"/>
              </a:lnSpc>
              <a:spcBef>
                <a:spcPts val="65"/>
              </a:spcBef>
            </a:pP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(инфекционно-воспалительные </a:t>
            </a:r>
            <a:r>
              <a:rPr sz="2000" spc="-10" dirty="0">
                <a:solidFill>
                  <a:srgbClr val="001F5F"/>
                </a:solidFill>
                <a:latin typeface="Corbel"/>
                <a:cs typeface="Corbel"/>
              </a:rPr>
              <a:t>заболевания </a:t>
            </a:r>
            <a:r>
              <a:rPr sz="2000" spc="-20" dirty="0">
                <a:solidFill>
                  <a:srgbClr val="001F5F"/>
                </a:solidFill>
                <a:latin typeface="Corbel"/>
                <a:cs typeface="Corbel"/>
              </a:rPr>
              <a:t>глотки </a:t>
            </a:r>
            <a:r>
              <a:rPr sz="2000" dirty="0">
                <a:solidFill>
                  <a:srgbClr val="001F5F"/>
                </a:solidFill>
                <a:latin typeface="Corbel"/>
                <a:cs typeface="Corbel"/>
              </a:rPr>
              <a:t>и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состояния,  </a:t>
            </a:r>
            <a:r>
              <a:rPr sz="2000" dirty="0">
                <a:solidFill>
                  <a:srgbClr val="001F5F"/>
                </a:solidFill>
                <a:latin typeface="Corbel"/>
                <a:cs typeface="Corbel"/>
              </a:rPr>
              <a:t>не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связанные </a:t>
            </a:r>
            <a:r>
              <a:rPr sz="2000" dirty="0">
                <a:solidFill>
                  <a:srgbClr val="001F5F"/>
                </a:solidFill>
                <a:latin typeface="Corbel"/>
                <a:cs typeface="Corbel"/>
              </a:rPr>
              <a:t>с</a:t>
            </a:r>
            <a:r>
              <a:rPr sz="2000" spc="-2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инфекцией)</a:t>
            </a:r>
            <a:endParaRPr sz="2000">
              <a:latin typeface="Corbel"/>
              <a:cs typeface="Corbel"/>
            </a:endParaRPr>
          </a:p>
          <a:p>
            <a:pPr marL="295910" marR="952500" indent="-283845">
              <a:lnSpc>
                <a:spcPct val="100000"/>
              </a:lnSpc>
              <a:spcBef>
                <a:spcPts val="535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b="1" spc="-15" dirty="0">
                <a:solidFill>
                  <a:srgbClr val="001F5F"/>
                </a:solidFill>
                <a:latin typeface="Corbel"/>
                <a:cs typeface="Corbel"/>
              </a:rPr>
              <a:t>Утомляемость, </a:t>
            </a:r>
            <a:r>
              <a:rPr sz="2800" b="1" spc="-5" dirty="0">
                <a:solidFill>
                  <a:srgbClr val="001F5F"/>
                </a:solidFill>
                <a:latin typeface="Corbel"/>
                <a:cs typeface="Corbel"/>
              </a:rPr>
              <a:t>осиплость, </a:t>
            </a:r>
            <a:r>
              <a:rPr sz="2800" b="1" spc="-10" dirty="0">
                <a:solidFill>
                  <a:srgbClr val="001F5F"/>
                </a:solidFill>
                <a:latin typeface="Corbel"/>
                <a:cs typeface="Corbel"/>
              </a:rPr>
              <a:t>охриплость,  </a:t>
            </a:r>
            <a:r>
              <a:rPr sz="2800" b="1" spc="-15" dirty="0">
                <a:solidFill>
                  <a:srgbClr val="001F5F"/>
                </a:solidFill>
                <a:latin typeface="Corbel"/>
                <a:cs typeface="Corbel"/>
              </a:rPr>
              <a:t>дискомфорт </a:t>
            </a:r>
            <a:r>
              <a:rPr sz="2800" b="1" spc="-10" dirty="0">
                <a:solidFill>
                  <a:srgbClr val="001F5F"/>
                </a:solidFill>
                <a:latin typeface="Corbel"/>
                <a:cs typeface="Corbel"/>
              </a:rPr>
              <a:t>при говорении или</a:t>
            </a:r>
            <a:r>
              <a:rPr sz="2800" b="1" spc="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orbel"/>
                <a:cs typeface="Corbel"/>
              </a:rPr>
              <a:t>пении</a:t>
            </a:r>
            <a:endParaRPr sz="2800">
              <a:latin typeface="Corbel"/>
              <a:cs typeface="Corbel"/>
            </a:endParaRPr>
          </a:p>
          <a:p>
            <a:pPr marL="295910">
              <a:lnSpc>
                <a:spcPct val="100000"/>
              </a:lnSpc>
              <a:spcBef>
                <a:spcPts val="55"/>
              </a:spcBef>
            </a:pPr>
            <a:r>
              <a:rPr sz="2000" spc="-5" dirty="0">
                <a:solidFill>
                  <a:srgbClr val="001F5F"/>
                </a:solidFill>
                <a:latin typeface="Corbel"/>
                <a:cs typeface="Corbel"/>
              </a:rPr>
              <a:t>(повышенная </a:t>
            </a:r>
            <a:r>
              <a:rPr sz="2000" spc="-10" dirty="0">
                <a:solidFill>
                  <a:srgbClr val="001F5F"/>
                </a:solidFill>
                <a:latin typeface="Corbel"/>
                <a:cs typeface="Corbel"/>
              </a:rPr>
              <a:t>голосовая</a:t>
            </a:r>
            <a:r>
              <a:rPr sz="2000" spc="-4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1F5F"/>
                </a:solidFill>
                <a:latin typeface="Corbel"/>
                <a:cs typeface="Corbel"/>
              </a:rPr>
              <a:t>нагрузка)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35495" y="3913632"/>
            <a:ext cx="2508885" cy="2944495"/>
            <a:chOff x="6635495" y="3913632"/>
            <a:chExt cx="2508885" cy="2944495"/>
          </a:xfrm>
        </p:grpSpPr>
        <p:sp>
          <p:nvSpPr>
            <p:cNvPr id="10" name="object 10"/>
            <p:cNvSpPr/>
            <p:nvPr/>
          </p:nvSpPr>
          <p:spPr>
            <a:xfrm>
              <a:off x="6635495" y="3913632"/>
              <a:ext cx="2508504" cy="29443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80173" y="4259199"/>
              <a:ext cx="2016125" cy="25050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91273" y="0"/>
            <a:ext cx="2218055" cy="6853555"/>
            <a:chOff x="6891273" y="0"/>
            <a:chExt cx="2218055" cy="6853555"/>
          </a:xfrm>
        </p:grpSpPr>
        <p:sp>
          <p:nvSpPr>
            <p:cNvPr id="13" name="object 13"/>
            <p:cNvSpPr/>
            <p:nvPr/>
          </p:nvSpPr>
          <p:spPr>
            <a:xfrm>
              <a:off x="6935723" y="4214748"/>
              <a:ext cx="2105025" cy="2593975"/>
            </a:xfrm>
            <a:custGeom>
              <a:avLst/>
              <a:gdLst/>
              <a:ahLst/>
              <a:cxnLst/>
              <a:rect l="l" t="t" r="r" b="b"/>
              <a:pathLst>
                <a:path w="2105025" h="2593975">
                  <a:moveTo>
                    <a:pt x="379602" y="0"/>
                  </a:moveTo>
                  <a:lnTo>
                    <a:pt x="2105025" y="0"/>
                  </a:lnTo>
                  <a:lnTo>
                    <a:pt x="2105025" y="2214803"/>
                  </a:lnTo>
                  <a:lnTo>
                    <a:pt x="2097531" y="2290229"/>
                  </a:lnTo>
                  <a:lnTo>
                    <a:pt x="2075052" y="2361615"/>
                  </a:lnTo>
                  <a:lnTo>
                    <a:pt x="2040001" y="2426373"/>
                  </a:lnTo>
                  <a:lnTo>
                    <a:pt x="1993646" y="2482557"/>
                  </a:lnTo>
                  <a:lnTo>
                    <a:pt x="1937511" y="2528857"/>
                  </a:lnTo>
                  <a:lnTo>
                    <a:pt x="1872742" y="2563929"/>
                  </a:lnTo>
                  <a:lnTo>
                    <a:pt x="1801368" y="2586360"/>
                  </a:lnTo>
                  <a:lnTo>
                    <a:pt x="1763395" y="2592224"/>
                  </a:lnTo>
                  <a:lnTo>
                    <a:pt x="1725929" y="2593971"/>
                  </a:lnTo>
                  <a:lnTo>
                    <a:pt x="0" y="2593971"/>
                  </a:lnTo>
                  <a:lnTo>
                    <a:pt x="0" y="379602"/>
                  </a:lnTo>
                  <a:lnTo>
                    <a:pt x="1777" y="342011"/>
                  </a:lnTo>
                  <a:lnTo>
                    <a:pt x="7620" y="304164"/>
                  </a:lnTo>
                  <a:lnTo>
                    <a:pt x="17145" y="267207"/>
                  </a:lnTo>
                  <a:lnTo>
                    <a:pt x="45847" y="199517"/>
                  </a:lnTo>
                  <a:lnTo>
                    <a:pt x="87122" y="138937"/>
                  </a:lnTo>
                  <a:lnTo>
                    <a:pt x="138937" y="86994"/>
                  </a:lnTo>
                  <a:lnTo>
                    <a:pt x="199517" y="45719"/>
                  </a:lnTo>
                  <a:lnTo>
                    <a:pt x="267207" y="17018"/>
                  </a:lnTo>
                  <a:lnTo>
                    <a:pt x="304292" y="7619"/>
                  </a:lnTo>
                  <a:lnTo>
                    <a:pt x="342137" y="1777"/>
                  </a:lnTo>
                  <a:lnTo>
                    <a:pt x="37960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52359" y="0"/>
              <a:ext cx="1656588" cy="76466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98117" y="628014"/>
            <a:ext cx="5799455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0" dirty="0">
                <a:latin typeface="Calibri"/>
                <a:cs typeface="Calibri"/>
              </a:rPr>
              <a:t>КСЕРОСТОМИЯ</a:t>
            </a:r>
            <a:endParaRPr sz="3200">
              <a:latin typeface="Calibri"/>
              <a:cs typeface="Calibri"/>
            </a:endParaRPr>
          </a:p>
          <a:p>
            <a:pPr marL="12700" marR="1278890" indent="91440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у профессионалов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голоса  </a:t>
            </a:r>
            <a:r>
              <a:rPr sz="3200" spc="-5" dirty="0">
                <a:latin typeface="Calibri"/>
                <a:cs typeface="Calibri"/>
              </a:rPr>
              <a:t>возникает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при</a:t>
            </a:r>
            <a:endParaRPr sz="3200">
              <a:latin typeface="Calibri"/>
              <a:cs typeface="Calibri"/>
            </a:endParaRPr>
          </a:p>
          <a:p>
            <a:pPr marL="320675" indent="-308610">
              <a:lnSpc>
                <a:spcPct val="100000"/>
              </a:lnSpc>
              <a:spcBef>
                <a:spcPts val="5"/>
              </a:spcBef>
              <a:buChar char="-"/>
              <a:tabLst>
                <a:tab pos="320675" algn="l"/>
                <a:tab pos="321310" algn="l"/>
                <a:tab pos="3999865" algn="l"/>
              </a:tabLst>
            </a:pPr>
            <a:r>
              <a:rPr sz="3200" dirty="0">
                <a:latin typeface="Calibri"/>
                <a:cs typeface="Calibri"/>
              </a:rPr>
              <a:t>б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льши</a:t>
            </a:r>
            <a:r>
              <a:rPr sz="3200" dirty="0">
                <a:latin typeface="Calibri"/>
                <a:cs typeface="Calibri"/>
              </a:rPr>
              <a:t>х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г</a:t>
            </a:r>
            <a:r>
              <a:rPr sz="3200" spc="-60" dirty="0">
                <a:latin typeface="Calibri"/>
                <a:cs typeface="Calibri"/>
              </a:rPr>
              <a:t>о</a:t>
            </a:r>
            <a:r>
              <a:rPr sz="3200" spc="-5" dirty="0">
                <a:latin typeface="Calibri"/>
                <a:cs typeface="Calibri"/>
              </a:rPr>
              <a:t>лос</a:t>
            </a:r>
            <a:r>
              <a:rPr sz="3200" spc="5" dirty="0">
                <a:latin typeface="Calibri"/>
                <a:cs typeface="Calibri"/>
              </a:rPr>
              <a:t>о</a:t>
            </a:r>
            <a:r>
              <a:rPr sz="3200" dirty="0">
                <a:latin typeface="Calibri"/>
                <a:cs typeface="Calibri"/>
              </a:rPr>
              <a:t>вых	н</a:t>
            </a:r>
            <a:r>
              <a:rPr sz="3200" spc="5" dirty="0">
                <a:latin typeface="Calibri"/>
                <a:cs typeface="Calibri"/>
              </a:rPr>
              <a:t>а</a:t>
            </a:r>
            <a:r>
              <a:rPr sz="3200" dirty="0">
                <a:latin typeface="Calibri"/>
                <a:cs typeface="Calibri"/>
              </a:rPr>
              <a:t>г</a:t>
            </a:r>
            <a:r>
              <a:rPr sz="3200" spc="-30" dirty="0">
                <a:latin typeface="Calibri"/>
                <a:cs typeface="Calibri"/>
              </a:rPr>
              <a:t>р</a:t>
            </a:r>
            <a:r>
              <a:rPr sz="3200" dirty="0">
                <a:latin typeface="Calibri"/>
                <a:cs typeface="Calibri"/>
              </a:rPr>
              <a:t>уз</a:t>
            </a:r>
            <a:r>
              <a:rPr sz="3200" spc="-45" dirty="0">
                <a:latin typeface="Calibri"/>
                <a:cs typeface="Calibri"/>
              </a:rPr>
              <a:t>к</a:t>
            </a:r>
            <a:r>
              <a:rPr sz="3200" dirty="0">
                <a:latin typeface="Calibri"/>
                <a:cs typeface="Calibri"/>
              </a:rPr>
              <a:t>ах;</a:t>
            </a:r>
            <a:endParaRPr sz="3200">
              <a:latin typeface="Calibri"/>
              <a:cs typeface="Calibri"/>
            </a:endParaRPr>
          </a:p>
          <a:p>
            <a:pPr marL="229235" indent="-217170">
              <a:lnSpc>
                <a:spcPct val="100000"/>
              </a:lnSpc>
              <a:buChar char="-"/>
              <a:tabLst>
                <a:tab pos="229870" algn="l"/>
                <a:tab pos="2359025" algn="l"/>
              </a:tabLst>
            </a:pPr>
            <a:r>
              <a:rPr sz="3200" dirty="0">
                <a:latin typeface="Calibri"/>
                <a:cs typeface="Calibri"/>
              </a:rPr>
              <a:t>стрессовых	</a:t>
            </a:r>
            <a:r>
              <a:rPr sz="3200" spc="-5" dirty="0">
                <a:latin typeface="Calibri"/>
                <a:cs typeface="Calibri"/>
              </a:rPr>
              <a:t>состояния;</a:t>
            </a:r>
            <a:endParaRPr sz="3200">
              <a:latin typeface="Calibri"/>
              <a:cs typeface="Calibri"/>
            </a:endParaRPr>
          </a:p>
          <a:p>
            <a:pPr marL="227965" indent="-215265">
              <a:lnSpc>
                <a:spcPct val="100000"/>
              </a:lnSpc>
              <a:buChar char="-"/>
              <a:tabLst>
                <a:tab pos="227965" algn="l"/>
              </a:tabLst>
            </a:pPr>
            <a:r>
              <a:rPr sz="3200" dirty="0">
                <a:latin typeface="Calibri"/>
                <a:cs typeface="Calibri"/>
              </a:rPr>
              <a:t>в процессе постановки</a:t>
            </a:r>
            <a:r>
              <a:rPr sz="3200" spc="-1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голоса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Calibri"/>
              <a:cs typeface="Calibri"/>
            </a:endParaRPr>
          </a:p>
          <a:p>
            <a:pPr marL="12700" marR="312420">
              <a:lnSpc>
                <a:spcPct val="100000"/>
              </a:lnSpc>
            </a:pPr>
            <a:r>
              <a:rPr sz="3200" spc="-10" dirty="0">
                <a:latin typeface="Calibri"/>
                <a:cs typeface="Calibri"/>
              </a:rPr>
              <a:t>Приводит </a:t>
            </a:r>
            <a:r>
              <a:rPr sz="3200" dirty="0">
                <a:latin typeface="Calibri"/>
                <a:cs typeface="Calibri"/>
              </a:rPr>
              <a:t>к </a:t>
            </a:r>
            <a:r>
              <a:rPr sz="3200" spc="-5" dirty="0">
                <a:latin typeface="Calibri"/>
                <a:cs typeface="Calibri"/>
              </a:rPr>
              <a:t>снижению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качества  </a:t>
            </a:r>
            <a:r>
              <a:rPr sz="3200" dirty="0">
                <a:latin typeface="Calibri"/>
                <a:cs typeface="Calibri"/>
              </a:rPr>
              <a:t>жизни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431035" y="0"/>
              <a:ext cx="4869180" cy="868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87567" y="0"/>
              <a:ext cx="2068067" cy="8686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5295" y="0"/>
            <a:ext cx="56470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C00000"/>
                </a:solidFill>
              </a:rPr>
              <a:t>Охриплость. Потеря</a:t>
            </a:r>
            <a:r>
              <a:rPr sz="3600" spc="-20" dirty="0">
                <a:solidFill>
                  <a:srgbClr val="C00000"/>
                </a:solidFill>
              </a:rPr>
              <a:t> </a:t>
            </a:r>
            <a:r>
              <a:rPr sz="3600" spc="-15" dirty="0">
                <a:solidFill>
                  <a:srgbClr val="C00000"/>
                </a:solidFill>
              </a:rPr>
              <a:t>голоса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7164" y="1573001"/>
            <a:ext cx="8558530" cy="4736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334010" indent="-283845">
              <a:lnSpc>
                <a:spcPct val="150000"/>
              </a:lnSpc>
              <a:spcBef>
                <a:spcPts val="105"/>
              </a:spcBef>
              <a:buClr>
                <a:srgbClr val="3891A7"/>
              </a:buClr>
              <a:buSzPct val="80357"/>
              <a:buFont typeface="Wingdings"/>
              <a:buChar char=""/>
              <a:tabLst>
                <a:tab pos="296545" algn="l"/>
              </a:tabLst>
            </a:pPr>
            <a:r>
              <a:rPr sz="2800" spc="-25" dirty="0">
                <a:latin typeface="Corbel"/>
                <a:cs typeface="Corbel"/>
              </a:rPr>
              <a:t>Соблюдать </a:t>
            </a:r>
            <a:r>
              <a:rPr sz="2800" b="1" spc="-10" dirty="0">
                <a:latin typeface="Corbel"/>
                <a:cs typeface="Corbel"/>
              </a:rPr>
              <a:t>голосовой </a:t>
            </a:r>
            <a:r>
              <a:rPr sz="2800" b="1" spc="-20" dirty="0">
                <a:latin typeface="Corbel"/>
                <a:cs typeface="Corbel"/>
              </a:rPr>
              <a:t>покой</a:t>
            </a:r>
            <a:r>
              <a:rPr sz="2800" spc="-20" dirty="0">
                <a:latin typeface="Corbel"/>
                <a:cs typeface="Corbel"/>
              </a:rPr>
              <a:t>. </a:t>
            </a:r>
            <a:r>
              <a:rPr sz="2800" spc="-10" dirty="0">
                <a:latin typeface="Corbel"/>
                <a:cs typeface="Corbel"/>
              </a:rPr>
              <a:t>Разговаривать </a:t>
            </a:r>
            <a:r>
              <a:rPr sz="2800" dirty="0">
                <a:latin typeface="Corbel"/>
                <a:cs typeface="Corbel"/>
              </a:rPr>
              <a:t>тихим  </a:t>
            </a:r>
            <a:r>
              <a:rPr sz="2800" spc="-15" dirty="0">
                <a:latin typeface="Corbel"/>
                <a:cs typeface="Corbel"/>
              </a:rPr>
              <a:t>голосом. </a:t>
            </a:r>
            <a:r>
              <a:rPr sz="2800" spc="-5" dirty="0">
                <a:latin typeface="Corbel"/>
                <a:cs typeface="Corbel"/>
              </a:rPr>
              <a:t>Но не</a:t>
            </a:r>
            <a:r>
              <a:rPr sz="2800" spc="40" dirty="0">
                <a:latin typeface="Corbel"/>
                <a:cs typeface="Corbel"/>
              </a:rPr>
              <a:t> </a:t>
            </a:r>
            <a:r>
              <a:rPr sz="2800" spc="-5" dirty="0">
                <a:latin typeface="Corbel"/>
                <a:cs typeface="Corbel"/>
              </a:rPr>
              <a:t>шепотом!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2280"/>
              </a:spcBef>
              <a:buClr>
                <a:srgbClr val="3891A7"/>
              </a:buClr>
              <a:buSzPct val="80357"/>
              <a:buFont typeface="Wingdings"/>
              <a:buChar char=""/>
              <a:tabLst>
                <a:tab pos="296545" algn="l"/>
              </a:tabLst>
            </a:pPr>
            <a:r>
              <a:rPr sz="2800" dirty="0">
                <a:latin typeface="Corbel"/>
                <a:cs typeface="Corbel"/>
              </a:rPr>
              <a:t>Пить </a:t>
            </a:r>
            <a:r>
              <a:rPr sz="2800" b="1" spc="-5" dirty="0">
                <a:latin typeface="Corbel"/>
                <a:cs typeface="Corbel"/>
              </a:rPr>
              <a:t>теплые напитки </a:t>
            </a:r>
            <a:r>
              <a:rPr sz="2800" spc="-5" dirty="0">
                <a:latin typeface="Corbel"/>
                <a:cs typeface="Corbel"/>
              </a:rPr>
              <a:t>маленькими</a:t>
            </a:r>
            <a:r>
              <a:rPr sz="2800" spc="35" dirty="0">
                <a:latin typeface="Corbel"/>
                <a:cs typeface="Corbel"/>
              </a:rPr>
              <a:t> </a:t>
            </a:r>
            <a:r>
              <a:rPr sz="2800" spc="-30" dirty="0">
                <a:latin typeface="Corbel"/>
                <a:cs typeface="Corbel"/>
              </a:rPr>
              <a:t>глотками</a:t>
            </a:r>
            <a:endParaRPr sz="2800">
              <a:latin typeface="Corbel"/>
              <a:cs typeface="Corbel"/>
            </a:endParaRPr>
          </a:p>
          <a:p>
            <a:pPr marL="295910" marR="5080" indent="-283845">
              <a:lnSpc>
                <a:spcPct val="150100"/>
              </a:lnSpc>
              <a:spcBef>
                <a:spcPts val="595"/>
              </a:spcBef>
              <a:buClr>
                <a:srgbClr val="3891A7"/>
              </a:buClr>
              <a:buSzPct val="80357"/>
              <a:buFont typeface="Wingdings"/>
              <a:buChar char=""/>
              <a:tabLst>
                <a:tab pos="296545" algn="l"/>
              </a:tabLst>
            </a:pPr>
            <a:r>
              <a:rPr sz="2800" b="1" spc="-10" dirty="0">
                <a:latin typeface="Corbel"/>
                <a:cs typeface="Corbel"/>
              </a:rPr>
              <a:t>Рассасывать </a:t>
            </a:r>
            <a:r>
              <a:rPr sz="2800" b="1" spc="-45" dirty="0">
                <a:latin typeface="Corbel"/>
                <a:cs typeface="Corbel"/>
              </a:rPr>
              <a:t>Гомеовокс </a:t>
            </a:r>
            <a:r>
              <a:rPr sz="2800" spc="-5" dirty="0">
                <a:latin typeface="Corbel"/>
                <a:cs typeface="Corbel"/>
              </a:rPr>
              <a:t>по 2 таб </a:t>
            </a:r>
            <a:r>
              <a:rPr sz="2800" spc="-15" dirty="0">
                <a:latin typeface="Corbel"/>
                <a:cs typeface="Corbel"/>
              </a:rPr>
              <a:t>каждый </a:t>
            </a:r>
            <a:r>
              <a:rPr sz="2800" spc="-5" dirty="0">
                <a:latin typeface="Corbel"/>
                <a:cs typeface="Corbel"/>
              </a:rPr>
              <a:t>час, по мере  </a:t>
            </a:r>
            <a:r>
              <a:rPr sz="2800" spc="-15" dirty="0">
                <a:latin typeface="Corbel"/>
                <a:cs typeface="Corbel"/>
              </a:rPr>
              <a:t>улучшения </a:t>
            </a:r>
            <a:r>
              <a:rPr sz="2800" spc="-5" dirty="0">
                <a:latin typeface="Corbel"/>
                <a:cs typeface="Corbel"/>
              </a:rPr>
              <a:t>по 2 таб х 5 раз в</a:t>
            </a:r>
            <a:r>
              <a:rPr sz="2800" spc="55" dirty="0">
                <a:latin typeface="Corbel"/>
                <a:cs typeface="Corbel"/>
              </a:rPr>
              <a:t> </a:t>
            </a:r>
            <a:r>
              <a:rPr sz="2800" spc="-15" dirty="0">
                <a:latin typeface="Corbel"/>
                <a:cs typeface="Corbel"/>
              </a:rPr>
              <a:t>день.</a:t>
            </a:r>
            <a:endParaRPr sz="2800">
              <a:latin typeface="Corbel"/>
              <a:cs typeface="Corbel"/>
            </a:endParaRPr>
          </a:p>
          <a:p>
            <a:pPr marL="295910" marR="660400" indent="-283845">
              <a:lnSpc>
                <a:spcPct val="150100"/>
              </a:lnSpc>
              <a:spcBef>
                <a:spcPts val="600"/>
              </a:spcBef>
              <a:buClr>
                <a:srgbClr val="3891A7"/>
              </a:buClr>
              <a:buSzPct val="80357"/>
              <a:buFont typeface="Wingdings"/>
              <a:buChar char=""/>
              <a:tabLst>
                <a:tab pos="296545" algn="l"/>
              </a:tabLst>
            </a:pPr>
            <a:r>
              <a:rPr sz="2800" b="1" spc="-15" dirty="0">
                <a:latin typeface="Corbel"/>
                <a:cs typeface="Corbel"/>
              </a:rPr>
              <a:t>Обязательно </a:t>
            </a:r>
            <a:r>
              <a:rPr sz="2800" b="1" spc="-10" dirty="0">
                <a:latin typeface="Corbel"/>
                <a:cs typeface="Corbel"/>
              </a:rPr>
              <a:t>обратиться </a:t>
            </a:r>
            <a:r>
              <a:rPr sz="2800" b="1" spc="-5" dirty="0">
                <a:latin typeface="Corbel"/>
                <a:cs typeface="Corbel"/>
              </a:rPr>
              <a:t>к </a:t>
            </a:r>
            <a:r>
              <a:rPr sz="2800" b="1" spc="-10" dirty="0">
                <a:latin typeface="Corbel"/>
                <a:cs typeface="Corbel"/>
              </a:rPr>
              <a:t>врачу </a:t>
            </a:r>
            <a:r>
              <a:rPr sz="2800" dirty="0">
                <a:latin typeface="Corbel"/>
                <a:cs typeface="Corbel"/>
              </a:rPr>
              <a:t>при </a:t>
            </a:r>
            <a:r>
              <a:rPr sz="2800" spc="-5" dirty="0">
                <a:latin typeface="Corbel"/>
                <a:cs typeface="Corbel"/>
              </a:rPr>
              <a:t>отсутствии  явного </a:t>
            </a:r>
            <a:r>
              <a:rPr sz="2800" spc="-15" dirty="0">
                <a:latin typeface="Corbel"/>
                <a:cs typeface="Corbel"/>
              </a:rPr>
              <a:t>улучшения </a:t>
            </a:r>
            <a:r>
              <a:rPr sz="2800" spc="-5" dirty="0">
                <a:latin typeface="Corbel"/>
                <a:cs typeface="Corbel"/>
              </a:rPr>
              <a:t>в течение </a:t>
            </a:r>
            <a:r>
              <a:rPr sz="2800" spc="-20" dirty="0">
                <a:latin typeface="Corbel"/>
                <a:cs typeface="Corbel"/>
              </a:rPr>
              <a:t>7-10</a:t>
            </a:r>
            <a:r>
              <a:rPr sz="2800" spc="55" dirty="0">
                <a:latin typeface="Corbel"/>
                <a:cs typeface="Corbel"/>
              </a:rPr>
              <a:t> </a:t>
            </a:r>
            <a:r>
              <a:rPr sz="2800" spc="-10" dirty="0">
                <a:latin typeface="Corbel"/>
                <a:cs typeface="Corbel"/>
              </a:rPr>
              <a:t>дней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459" y="811530"/>
            <a:ext cx="3930523" cy="444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312" y="0"/>
            <a:ext cx="8676005" cy="6858000"/>
            <a:chOff x="468312" y="0"/>
            <a:chExt cx="8676005" cy="6858000"/>
          </a:xfrm>
        </p:grpSpPr>
        <p:sp>
          <p:nvSpPr>
            <p:cNvPr id="3" name="object 3"/>
            <p:cNvSpPr/>
            <p:nvPr/>
          </p:nvSpPr>
          <p:spPr>
            <a:xfrm>
              <a:off x="1014983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983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8312" y="4221162"/>
              <a:ext cx="2735199" cy="2279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79901" y="4149788"/>
              <a:ext cx="2663825" cy="25129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75526" y="4273613"/>
              <a:ext cx="2089150" cy="23065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79093" y="879805"/>
            <a:ext cx="569976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705" algn="just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Times New Roman"/>
                <a:cs typeface="Times New Roman"/>
              </a:rPr>
              <a:t>Голос </a:t>
            </a:r>
            <a:r>
              <a:rPr sz="2400" spc="-10" dirty="0">
                <a:latin typeface="Times New Roman"/>
                <a:cs typeface="Times New Roman"/>
              </a:rPr>
              <a:t>проявляется </a:t>
            </a:r>
            <a:r>
              <a:rPr sz="2400" dirty="0">
                <a:latin typeface="Times New Roman"/>
                <a:cs typeface="Times New Roman"/>
              </a:rPr>
              <a:t>у </a:t>
            </a:r>
            <a:r>
              <a:rPr sz="2400" spc="-10" dirty="0">
                <a:latin typeface="Times New Roman"/>
                <a:cs typeface="Times New Roman"/>
              </a:rPr>
              <a:t>человека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момент  рождения </a:t>
            </a:r>
            <a:r>
              <a:rPr sz="2400" spc="-15" dirty="0">
                <a:latin typeface="Times New Roman"/>
                <a:cs typeface="Times New Roman"/>
              </a:rPr>
              <a:t>как </a:t>
            </a:r>
            <a:r>
              <a:rPr sz="2400" spc="-10" dirty="0">
                <a:latin typeface="Times New Roman"/>
                <a:cs typeface="Times New Roman"/>
              </a:rPr>
              <a:t>врожденный, </a:t>
            </a:r>
            <a:r>
              <a:rPr sz="2400" spc="-5" dirty="0">
                <a:latin typeface="Times New Roman"/>
                <a:cs typeface="Times New Roman"/>
              </a:rPr>
              <a:t>безусловный,  </a:t>
            </a:r>
            <a:r>
              <a:rPr sz="2400" dirty="0">
                <a:latin typeface="Times New Roman"/>
                <a:cs typeface="Times New Roman"/>
              </a:rPr>
              <a:t>защитный </a:t>
            </a:r>
            <a:r>
              <a:rPr sz="2400" spc="-15" dirty="0">
                <a:latin typeface="Times New Roman"/>
                <a:cs typeface="Times New Roman"/>
              </a:rPr>
              <a:t>рефлекс, </a:t>
            </a:r>
            <a:r>
              <a:rPr sz="2400" spc="-5" dirty="0">
                <a:latin typeface="Times New Roman"/>
                <a:cs typeface="Times New Roman"/>
              </a:rPr>
              <a:t>закрепленный  </a:t>
            </a:r>
            <a:r>
              <a:rPr sz="2400" dirty="0">
                <a:latin typeface="Times New Roman"/>
                <a:cs typeface="Times New Roman"/>
              </a:rPr>
              <a:t>генетически.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  <a:tabLst>
                <a:tab pos="589915" algn="l"/>
                <a:tab pos="2395855" algn="l"/>
                <a:tab pos="2890520" algn="l"/>
                <a:tab pos="3629660" algn="l"/>
                <a:tab pos="4505960" algn="l"/>
              </a:tabLst>
            </a:pPr>
            <a:r>
              <a:rPr sz="2400" dirty="0">
                <a:latin typeface="Times New Roman"/>
                <a:cs typeface="Times New Roman"/>
              </a:rPr>
              <a:t>В	д</a:t>
            </a:r>
            <a:r>
              <a:rPr sz="2400" spc="25" dirty="0">
                <a:latin typeface="Times New Roman"/>
                <a:cs typeface="Times New Roman"/>
              </a:rPr>
              <a:t>а</a:t>
            </a:r>
            <a:r>
              <a:rPr sz="2400" spc="-5" dirty="0">
                <a:latin typeface="Times New Roman"/>
                <a:cs typeface="Times New Roman"/>
              </a:rPr>
              <a:t>льнейше</a:t>
            </a:r>
            <a:r>
              <a:rPr sz="2400" dirty="0">
                <a:latin typeface="Times New Roman"/>
                <a:cs typeface="Times New Roman"/>
              </a:rPr>
              <a:t>м	</a:t>
            </a:r>
            <a:r>
              <a:rPr sz="2400" spc="-5" dirty="0">
                <a:latin typeface="Times New Roman"/>
                <a:cs typeface="Times New Roman"/>
              </a:rPr>
              <a:t>н</a:t>
            </a:r>
            <a:r>
              <a:rPr sz="2400" dirty="0">
                <a:latin typeface="Times New Roman"/>
                <a:cs typeface="Times New Roman"/>
              </a:rPr>
              <a:t>а	</a:t>
            </a:r>
            <a:r>
              <a:rPr sz="2400" spc="-10" dirty="0">
                <a:latin typeface="Times New Roman"/>
                <a:cs typeface="Times New Roman"/>
              </a:rPr>
              <a:t>ба</a:t>
            </a:r>
            <a:r>
              <a:rPr sz="2400" dirty="0">
                <a:latin typeface="Times New Roman"/>
                <a:cs typeface="Times New Roman"/>
              </a:rPr>
              <a:t>зе	</a:t>
            </a:r>
            <a:r>
              <a:rPr sz="2400" spc="-5" dirty="0">
                <a:latin typeface="Times New Roman"/>
                <a:cs typeface="Times New Roman"/>
              </a:rPr>
              <a:t>э</a:t>
            </a:r>
            <a:r>
              <a:rPr sz="2400" spc="-40" dirty="0">
                <a:latin typeface="Times New Roman"/>
                <a:cs typeface="Times New Roman"/>
              </a:rPr>
              <a:t>т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60" dirty="0">
                <a:latin typeface="Times New Roman"/>
                <a:cs typeface="Times New Roman"/>
              </a:rPr>
              <a:t>г</a:t>
            </a:r>
            <a:r>
              <a:rPr sz="2400" dirty="0">
                <a:latin typeface="Times New Roman"/>
                <a:cs typeface="Times New Roman"/>
              </a:rPr>
              <a:t>о	</a:t>
            </a:r>
            <a:r>
              <a:rPr sz="2400" spc="-15" dirty="0">
                <a:latin typeface="Times New Roman"/>
                <a:cs typeface="Times New Roman"/>
              </a:rPr>
              <a:t>р</a:t>
            </a:r>
            <a:r>
              <a:rPr sz="2400" spc="20" dirty="0">
                <a:latin typeface="Times New Roman"/>
                <a:cs typeface="Times New Roman"/>
              </a:rPr>
              <a:t>е</a:t>
            </a:r>
            <a:r>
              <a:rPr sz="2400" spc="-60" dirty="0">
                <a:latin typeface="Times New Roman"/>
                <a:cs typeface="Times New Roman"/>
              </a:rPr>
              <a:t>ф</a:t>
            </a:r>
            <a:r>
              <a:rPr sz="2400" spc="-5" dirty="0">
                <a:latin typeface="Times New Roman"/>
                <a:cs typeface="Times New Roman"/>
              </a:rPr>
              <a:t>ле</a:t>
            </a:r>
            <a:r>
              <a:rPr sz="2400" spc="-60" dirty="0">
                <a:latin typeface="Times New Roman"/>
                <a:cs typeface="Times New Roman"/>
              </a:rPr>
              <a:t>к</a:t>
            </a:r>
            <a:r>
              <a:rPr sz="2400" spc="10" dirty="0">
                <a:latin typeface="Times New Roman"/>
                <a:cs typeface="Times New Roman"/>
              </a:rPr>
              <a:t>с</a:t>
            </a:r>
            <a:r>
              <a:rPr sz="2400" dirty="0"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9093" y="3074923"/>
            <a:ext cx="41611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5385" algn="l"/>
                <a:tab pos="3166110" algn="l"/>
              </a:tabLst>
            </a:pPr>
            <a:r>
              <a:rPr sz="2400" spc="-15" dirty="0">
                <a:latin typeface="Times New Roman"/>
                <a:cs typeface="Times New Roman"/>
              </a:rPr>
              <a:t>п</a:t>
            </a:r>
            <a:r>
              <a:rPr sz="2400" spc="20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тем	о</a:t>
            </a:r>
            <a:r>
              <a:rPr sz="2400" spc="-10" dirty="0">
                <a:latin typeface="Times New Roman"/>
                <a:cs typeface="Times New Roman"/>
              </a:rPr>
              <a:t>б</a:t>
            </a:r>
            <a:r>
              <a:rPr sz="2400" dirty="0">
                <a:latin typeface="Times New Roman"/>
                <a:cs typeface="Times New Roman"/>
              </a:rPr>
              <a:t>ра</a:t>
            </a:r>
            <a:r>
              <a:rPr sz="2400" spc="-10" dirty="0">
                <a:latin typeface="Times New Roman"/>
                <a:cs typeface="Times New Roman"/>
              </a:rPr>
              <a:t>з</a:t>
            </a: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45" dirty="0">
                <a:latin typeface="Times New Roman"/>
                <a:cs typeface="Times New Roman"/>
              </a:rPr>
              <a:t>в</a:t>
            </a:r>
            <a:r>
              <a:rPr sz="2400" dirty="0">
                <a:latin typeface="Times New Roman"/>
                <a:cs typeface="Times New Roman"/>
              </a:rPr>
              <a:t>ания	</a:t>
            </a:r>
            <a:r>
              <a:rPr sz="2400" spc="-5" dirty="0">
                <a:latin typeface="Times New Roman"/>
                <a:cs typeface="Times New Roman"/>
              </a:rPr>
              <a:t>цепных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9093" y="3440633"/>
            <a:ext cx="3683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04770" algn="l"/>
              </a:tabLst>
            </a:pPr>
            <a:r>
              <a:rPr sz="2400" spc="-15" dirty="0">
                <a:latin typeface="Times New Roman"/>
                <a:cs typeface="Times New Roman"/>
              </a:rPr>
              <a:t>рефлекторных	</a:t>
            </a:r>
            <a:r>
              <a:rPr sz="2400" dirty="0">
                <a:latin typeface="Times New Roman"/>
                <a:cs typeface="Times New Roman"/>
              </a:rPr>
              <a:t>реакций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2778" y="3074923"/>
            <a:ext cx="13150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Times New Roman"/>
                <a:cs typeface="Times New Roman"/>
              </a:rPr>
              <a:t>у</a:t>
            </a:r>
            <a:r>
              <a:rPr sz="2400" dirty="0">
                <a:latin typeface="Times New Roman"/>
                <a:cs typeface="Times New Roman"/>
              </a:rPr>
              <a:t>словно-  </a:t>
            </a:r>
            <a:r>
              <a:rPr sz="2400" spc="-5" dirty="0">
                <a:latin typeface="Times New Roman"/>
                <a:cs typeface="Times New Roman"/>
              </a:rPr>
              <a:t>во</a:t>
            </a:r>
            <a:r>
              <a:rPr sz="2400" spc="-10" dirty="0">
                <a:latin typeface="Times New Roman"/>
                <a:cs typeface="Times New Roman"/>
              </a:rPr>
              <a:t>з</a:t>
            </a:r>
            <a:r>
              <a:rPr sz="2400" spc="-5" dirty="0">
                <a:latin typeface="Times New Roman"/>
                <a:cs typeface="Times New Roman"/>
              </a:rPr>
              <a:t>ни</a:t>
            </a:r>
            <a:r>
              <a:rPr sz="2400" spc="-45" dirty="0">
                <a:latin typeface="Times New Roman"/>
                <a:cs typeface="Times New Roman"/>
              </a:rPr>
              <a:t>к</a:t>
            </a:r>
            <a:r>
              <a:rPr sz="2400" dirty="0">
                <a:latin typeface="Times New Roman"/>
                <a:cs typeface="Times New Roman"/>
              </a:rPr>
              <a:t>ает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9093" y="3806697"/>
            <a:ext cx="41865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разговорный </a:t>
            </a:r>
            <a:r>
              <a:rPr sz="2400" dirty="0">
                <a:latin typeface="Times New Roman"/>
                <a:cs typeface="Times New Roman"/>
              </a:rPr>
              <a:t>и </a:t>
            </a:r>
            <a:r>
              <a:rPr sz="2400" spc="-5" dirty="0">
                <a:latin typeface="Times New Roman"/>
                <a:cs typeface="Times New Roman"/>
              </a:rPr>
              <a:t>певческий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голос</a:t>
            </a:r>
            <a:r>
              <a:rPr sz="1800" spc="-10" dirty="0"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28955" y="128015"/>
              <a:ext cx="2752344" cy="10241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61616" y="128015"/>
              <a:ext cx="6739128" cy="1024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03831" y="676656"/>
              <a:ext cx="5530596" cy="1024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1970" y="237871"/>
            <a:ext cx="8295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>
                <a:solidFill>
                  <a:srgbClr val="C00000"/>
                </a:solidFill>
              </a:rPr>
              <a:t>Гомеовокс </a:t>
            </a:r>
            <a:r>
              <a:rPr sz="3600" spc="-5" dirty="0">
                <a:solidFill>
                  <a:srgbClr val="C00000"/>
                </a:solidFill>
              </a:rPr>
              <a:t>эффективен </a:t>
            </a:r>
            <a:r>
              <a:rPr sz="3600" dirty="0">
                <a:solidFill>
                  <a:srgbClr val="C00000"/>
                </a:solidFill>
              </a:rPr>
              <a:t>как для лечения,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74370" y="691032"/>
            <a:ext cx="8128000" cy="571500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535430">
              <a:lnSpc>
                <a:spcPct val="100000"/>
              </a:lnSpc>
              <a:spcBef>
                <a:spcPts val="850"/>
              </a:spcBef>
            </a:pPr>
            <a:r>
              <a:rPr sz="3600" b="1" spc="-5" dirty="0">
                <a:solidFill>
                  <a:srgbClr val="C00000"/>
                </a:solidFill>
                <a:latin typeface="Corbel"/>
                <a:cs typeface="Corbel"/>
              </a:rPr>
              <a:t>так </a:t>
            </a:r>
            <a:r>
              <a:rPr sz="3600" b="1" dirty="0">
                <a:solidFill>
                  <a:srgbClr val="C00000"/>
                </a:solidFill>
                <a:latin typeface="Corbel"/>
                <a:cs typeface="Corbel"/>
              </a:rPr>
              <a:t>и для</a:t>
            </a:r>
            <a:r>
              <a:rPr sz="3600" b="1" spc="-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Corbel"/>
                <a:cs typeface="Corbel"/>
              </a:rPr>
              <a:t>профилактики</a:t>
            </a:r>
            <a:endParaRPr sz="3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3200" b="1" dirty="0">
                <a:latin typeface="Corbel"/>
                <a:cs typeface="Corbel"/>
              </a:rPr>
              <a:t>Для</a:t>
            </a:r>
            <a:r>
              <a:rPr sz="3200" b="1" spc="-20" dirty="0">
                <a:latin typeface="Corbel"/>
                <a:cs typeface="Corbel"/>
              </a:rPr>
              <a:t> </a:t>
            </a:r>
            <a:r>
              <a:rPr sz="3200" b="1" dirty="0">
                <a:latin typeface="Corbel"/>
                <a:cs typeface="Corbel"/>
              </a:rPr>
              <a:t>лечения:</a:t>
            </a:r>
            <a:endParaRPr sz="32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45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spc="-10" dirty="0">
                <a:latin typeface="Corbel"/>
                <a:cs typeface="Corbel"/>
              </a:rPr>
              <a:t>Мутационной</a:t>
            </a:r>
            <a:r>
              <a:rPr sz="2400" spc="-1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дисфонии</a:t>
            </a:r>
            <a:endParaRPr sz="24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spc="-5" dirty="0">
                <a:latin typeface="Corbel"/>
                <a:cs typeface="Corbel"/>
              </a:rPr>
              <a:t>Острых </a:t>
            </a:r>
            <a:r>
              <a:rPr sz="2400" dirty="0">
                <a:latin typeface="Corbel"/>
                <a:cs typeface="Corbel"/>
              </a:rPr>
              <a:t>и </a:t>
            </a:r>
            <a:r>
              <a:rPr sz="2400" spc="-5" dirty="0">
                <a:latin typeface="Corbel"/>
                <a:cs typeface="Corbel"/>
              </a:rPr>
              <a:t>хронических ларингитов различной</a:t>
            </a:r>
            <a:r>
              <a:rPr sz="2400" spc="-5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этиологии</a:t>
            </a:r>
            <a:endParaRPr sz="2400">
              <a:latin typeface="Corbel"/>
              <a:cs typeface="Corbel"/>
            </a:endParaRPr>
          </a:p>
          <a:p>
            <a:pPr marL="655320" indent="-24130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955" algn="l"/>
              </a:tabLst>
            </a:pPr>
            <a:r>
              <a:rPr sz="2400" spc="-5" dirty="0">
                <a:latin typeface="Corbel"/>
                <a:cs typeface="Corbel"/>
              </a:rPr>
              <a:t>Кровоизлияний </a:t>
            </a:r>
            <a:r>
              <a:rPr sz="2400" dirty="0">
                <a:latin typeface="Corbel"/>
                <a:cs typeface="Corbel"/>
              </a:rPr>
              <a:t>в </a:t>
            </a:r>
            <a:r>
              <a:rPr sz="2400" spc="-10" dirty="0">
                <a:latin typeface="Corbel"/>
                <a:cs typeface="Corbel"/>
              </a:rPr>
              <a:t>голосовые</a:t>
            </a:r>
            <a:r>
              <a:rPr sz="2400" spc="-6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складки</a:t>
            </a:r>
            <a:endParaRPr sz="24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spc="-25" dirty="0">
                <a:latin typeface="Corbel"/>
                <a:cs typeface="Corbel"/>
              </a:rPr>
              <a:t>Узелков </a:t>
            </a:r>
            <a:r>
              <a:rPr sz="2400" spc="-10" dirty="0">
                <a:latin typeface="Corbel"/>
                <a:cs typeface="Corbel"/>
              </a:rPr>
              <a:t>голосовых</a:t>
            </a:r>
            <a:r>
              <a:rPr sz="2400" spc="-60" dirty="0">
                <a:latin typeface="Corbel"/>
                <a:cs typeface="Corbel"/>
              </a:rPr>
              <a:t> </a:t>
            </a:r>
            <a:r>
              <a:rPr sz="2400" spc="-15" dirty="0">
                <a:latin typeface="Corbel"/>
                <a:cs typeface="Corbel"/>
              </a:rPr>
              <a:t>складок</a:t>
            </a:r>
            <a:endParaRPr sz="2400">
              <a:latin typeface="Corbel"/>
              <a:cs typeface="Corbel"/>
            </a:endParaRPr>
          </a:p>
          <a:p>
            <a:pPr marL="652780" marR="1210945" indent="-23812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spc="-10" dirty="0">
                <a:latin typeface="Corbel"/>
                <a:cs typeface="Corbel"/>
              </a:rPr>
              <a:t>Состояний </a:t>
            </a:r>
            <a:r>
              <a:rPr sz="2400" dirty="0">
                <a:latin typeface="Corbel"/>
                <a:cs typeface="Corbel"/>
              </a:rPr>
              <a:t>после </a:t>
            </a:r>
            <a:r>
              <a:rPr sz="2400" spc="-20" dirty="0">
                <a:latin typeface="Corbel"/>
                <a:cs typeface="Corbel"/>
              </a:rPr>
              <a:t>удаления </a:t>
            </a:r>
            <a:r>
              <a:rPr sz="2400" spc="-5" dirty="0">
                <a:latin typeface="Corbel"/>
                <a:cs typeface="Corbel"/>
              </a:rPr>
              <a:t>доброкачественных  </a:t>
            </a:r>
            <a:r>
              <a:rPr sz="2400" dirty="0">
                <a:latin typeface="Corbel"/>
                <a:cs typeface="Corbel"/>
              </a:rPr>
              <a:t>новообразований </a:t>
            </a:r>
            <a:r>
              <a:rPr sz="2400" spc="-5" dirty="0">
                <a:latin typeface="Corbel"/>
                <a:cs typeface="Corbel"/>
              </a:rPr>
              <a:t>гортани </a:t>
            </a:r>
            <a:r>
              <a:rPr sz="2400" dirty="0">
                <a:latin typeface="Corbel"/>
                <a:cs typeface="Corbel"/>
              </a:rPr>
              <a:t>и</a:t>
            </a:r>
            <a:r>
              <a:rPr sz="2400" spc="-8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др.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200" b="1" spc="-5" dirty="0">
                <a:latin typeface="Corbel"/>
                <a:cs typeface="Corbel"/>
              </a:rPr>
              <a:t>Для</a:t>
            </a:r>
            <a:r>
              <a:rPr sz="3200" b="1" spc="-10" dirty="0">
                <a:latin typeface="Corbel"/>
                <a:cs typeface="Corbel"/>
              </a:rPr>
              <a:t> </a:t>
            </a:r>
            <a:r>
              <a:rPr sz="3200" b="1" spc="-5" dirty="0">
                <a:latin typeface="Corbel"/>
                <a:cs typeface="Corbel"/>
              </a:rPr>
              <a:t>профилактики</a:t>
            </a:r>
            <a:r>
              <a:rPr sz="3200" spc="-5" dirty="0"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45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spc="-5" dirty="0">
                <a:latin typeface="Corbel"/>
                <a:cs typeface="Corbel"/>
              </a:rPr>
              <a:t>При постоянной </a:t>
            </a:r>
            <a:r>
              <a:rPr sz="2400" dirty="0">
                <a:latin typeface="Corbel"/>
                <a:cs typeface="Corbel"/>
              </a:rPr>
              <a:t>повышенной </a:t>
            </a:r>
            <a:r>
              <a:rPr sz="2400" spc="-10" dirty="0">
                <a:latin typeface="Corbel"/>
                <a:cs typeface="Corbel"/>
              </a:rPr>
              <a:t>голосовой</a:t>
            </a:r>
            <a:r>
              <a:rPr sz="2400" spc="-10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нагрузке</a:t>
            </a:r>
            <a:endParaRPr sz="24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dirty="0">
                <a:latin typeface="Corbel"/>
                <a:cs typeface="Corbel"/>
              </a:rPr>
              <a:t>Перед выступлениями</a:t>
            </a:r>
            <a:endParaRPr sz="2400">
              <a:latin typeface="Corbel"/>
              <a:cs typeface="Corbel"/>
            </a:endParaRPr>
          </a:p>
          <a:p>
            <a:pPr marL="654685" indent="-24066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95833"/>
              <a:buFont typeface="Wingdings"/>
              <a:buChar char=""/>
              <a:tabLst>
                <a:tab pos="655320" algn="l"/>
              </a:tabLst>
            </a:pPr>
            <a:r>
              <a:rPr sz="2400" dirty="0">
                <a:latin typeface="Corbel"/>
                <a:cs typeface="Corbel"/>
              </a:rPr>
              <a:t>Во время </a:t>
            </a:r>
            <a:r>
              <a:rPr sz="2400" spc="-5" dirty="0">
                <a:latin typeface="Corbel"/>
                <a:cs typeface="Corbel"/>
              </a:rPr>
              <a:t>критических </a:t>
            </a:r>
            <a:r>
              <a:rPr sz="2400" spc="-10" dirty="0">
                <a:latin typeface="Corbel"/>
                <a:cs typeface="Corbel"/>
              </a:rPr>
              <a:t>дней </a:t>
            </a:r>
            <a:r>
              <a:rPr sz="2400" dirty="0">
                <a:latin typeface="Corbel"/>
                <a:cs typeface="Corbel"/>
              </a:rPr>
              <a:t>у </a:t>
            </a:r>
            <a:r>
              <a:rPr sz="2400" spc="-10" dirty="0">
                <a:latin typeface="Corbel"/>
                <a:cs typeface="Corbel"/>
              </a:rPr>
              <a:t>женщин </a:t>
            </a:r>
            <a:r>
              <a:rPr sz="2400" dirty="0">
                <a:latin typeface="Corbel"/>
                <a:cs typeface="Corbel"/>
              </a:rPr>
              <a:t>и</a:t>
            </a:r>
            <a:r>
              <a:rPr sz="2400" spc="-30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др.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506" y="0"/>
                  </a:lnTo>
                  <a:lnTo>
                    <a:pt x="0" y="819404"/>
                  </a:lnTo>
                  <a:lnTo>
                    <a:pt x="48653" y="818012"/>
                  </a:lnTo>
                  <a:lnTo>
                    <a:pt x="96069" y="813890"/>
                  </a:lnTo>
                  <a:lnTo>
                    <a:pt x="142676" y="807114"/>
                  </a:lnTo>
                  <a:lnTo>
                    <a:pt x="188396" y="797760"/>
                  </a:lnTo>
                  <a:lnTo>
                    <a:pt x="233153" y="785906"/>
                  </a:lnTo>
                  <a:lnTo>
                    <a:pt x="276870" y="771629"/>
                  </a:lnTo>
                  <a:lnTo>
                    <a:pt x="319469" y="755005"/>
                  </a:lnTo>
                  <a:lnTo>
                    <a:pt x="360876" y="736111"/>
                  </a:lnTo>
                  <a:lnTo>
                    <a:pt x="401011" y="715024"/>
                  </a:lnTo>
                  <a:lnTo>
                    <a:pt x="439799" y="691821"/>
                  </a:lnTo>
                  <a:lnTo>
                    <a:pt x="477163" y="666580"/>
                  </a:lnTo>
                  <a:lnTo>
                    <a:pt x="513025" y="639376"/>
                  </a:lnTo>
                  <a:lnTo>
                    <a:pt x="547310" y="610287"/>
                  </a:lnTo>
                  <a:lnTo>
                    <a:pt x="579939" y="579389"/>
                  </a:lnTo>
                  <a:lnTo>
                    <a:pt x="610837" y="546760"/>
                  </a:lnTo>
                  <a:lnTo>
                    <a:pt x="639926" y="512477"/>
                  </a:lnTo>
                  <a:lnTo>
                    <a:pt x="667130" y="476615"/>
                  </a:lnTo>
                  <a:lnTo>
                    <a:pt x="692371" y="439253"/>
                  </a:lnTo>
                  <a:lnTo>
                    <a:pt x="715574" y="400467"/>
                  </a:lnTo>
                  <a:lnTo>
                    <a:pt x="736660" y="360334"/>
                  </a:lnTo>
                  <a:lnTo>
                    <a:pt x="755553" y="318930"/>
                  </a:lnTo>
                  <a:lnTo>
                    <a:pt x="772177" y="276333"/>
                  </a:lnTo>
                  <a:lnTo>
                    <a:pt x="786453" y="232620"/>
                  </a:lnTo>
                  <a:lnTo>
                    <a:pt x="798307" y="187868"/>
                  </a:lnTo>
                  <a:lnTo>
                    <a:pt x="807660" y="142152"/>
                  </a:lnTo>
                  <a:lnTo>
                    <a:pt x="814436" y="95551"/>
                  </a:lnTo>
                  <a:lnTo>
                    <a:pt x="818558" y="48141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DF9F4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0" y="3556"/>
              <a:ext cx="820419" cy="819785"/>
            </a:xfrm>
            <a:custGeom>
              <a:avLst/>
              <a:gdLst/>
              <a:ahLst/>
              <a:cxnLst/>
              <a:rect l="l" t="t" r="r" b="b"/>
              <a:pathLst>
                <a:path w="820419" h="819785">
                  <a:moveTo>
                    <a:pt x="819949" y="0"/>
                  </a:moveTo>
                  <a:lnTo>
                    <a:pt x="818558" y="48141"/>
                  </a:lnTo>
                  <a:lnTo>
                    <a:pt x="814436" y="95551"/>
                  </a:lnTo>
                  <a:lnTo>
                    <a:pt x="807660" y="142152"/>
                  </a:lnTo>
                  <a:lnTo>
                    <a:pt x="798307" y="187868"/>
                  </a:lnTo>
                  <a:lnTo>
                    <a:pt x="786453" y="232620"/>
                  </a:lnTo>
                  <a:lnTo>
                    <a:pt x="772177" y="276333"/>
                  </a:lnTo>
                  <a:lnTo>
                    <a:pt x="755553" y="318930"/>
                  </a:lnTo>
                  <a:lnTo>
                    <a:pt x="736660" y="360334"/>
                  </a:lnTo>
                  <a:lnTo>
                    <a:pt x="715574" y="400467"/>
                  </a:lnTo>
                  <a:lnTo>
                    <a:pt x="692371" y="439253"/>
                  </a:lnTo>
                  <a:lnTo>
                    <a:pt x="667130" y="476615"/>
                  </a:lnTo>
                  <a:lnTo>
                    <a:pt x="639926" y="512477"/>
                  </a:lnTo>
                  <a:lnTo>
                    <a:pt x="610837" y="546760"/>
                  </a:lnTo>
                  <a:lnTo>
                    <a:pt x="579939" y="579389"/>
                  </a:lnTo>
                  <a:lnTo>
                    <a:pt x="547310" y="610287"/>
                  </a:lnTo>
                  <a:lnTo>
                    <a:pt x="513025" y="639376"/>
                  </a:lnTo>
                  <a:lnTo>
                    <a:pt x="477163" y="666580"/>
                  </a:lnTo>
                  <a:lnTo>
                    <a:pt x="439799" y="691821"/>
                  </a:lnTo>
                  <a:lnTo>
                    <a:pt x="401011" y="715024"/>
                  </a:lnTo>
                  <a:lnTo>
                    <a:pt x="360876" y="736111"/>
                  </a:lnTo>
                  <a:lnTo>
                    <a:pt x="319469" y="755005"/>
                  </a:lnTo>
                  <a:lnTo>
                    <a:pt x="276870" y="771629"/>
                  </a:lnTo>
                  <a:lnTo>
                    <a:pt x="233153" y="785906"/>
                  </a:lnTo>
                  <a:lnTo>
                    <a:pt x="188396" y="797760"/>
                  </a:lnTo>
                  <a:lnTo>
                    <a:pt x="142676" y="807114"/>
                  </a:lnTo>
                  <a:lnTo>
                    <a:pt x="96069" y="813890"/>
                  </a:lnTo>
                  <a:lnTo>
                    <a:pt x="48653" y="818012"/>
                  </a:lnTo>
                  <a:lnTo>
                    <a:pt x="505" y="819404"/>
                  </a:lnTo>
                  <a:lnTo>
                    <a:pt x="336" y="819404"/>
                  </a:lnTo>
                  <a:lnTo>
                    <a:pt x="168" y="819404"/>
                  </a:lnTo>
                  <a:lnTo>
                    <a:pt x="0" y="819404"/>
                  </a:lnTo>
                  <a:lnTo>
                    <a:pt x="506" y="0"/>
                  </a:lnTo>
                  <a:lnTo>
                    <a:pt x="819949" y="0"/>
                  </a:lnTo>
                  <a:close/>
                </a:path>
              </a:pathLst>
            </a:custGeom>
            <a:ln w="3175">
              <a:solidFill>
                <a:srgbClr val="D2C3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015" y="6095"/>
              <a:ext cx="1784604" cy="17830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8821" y="21081"/>
              <a:ext cx="1702435" cy="1702435"/>
            </a:xfrm>
            <a:custGeom>
              <a:avLst/>
              <a:gdLst/>
              <a:ahLst/>
              <a:cxnLst/>
              <a:rect l="l" t="t" r="r" b="b"/>
              <a:pathLst>
                <a:path w="1702435" h="1702435">
                  <a:moveTo>
                    <a:pt x="0" y="851154"/>
                  </a:moveTo>
                  <a:lnTo>
                    <a:pt x="1347" y="802859"/>
                  </a:lnTo>
                  <a:lnTo>
                    <a:pt x="5341" y="755271"/>
                  </a:lnTo>
                  <a:lnTo>
                    <a:pt x="11909" y="708461"/>
                  </a:lnTo>
                  <a:lnTo>
                    <a:pt x="20981" y="662500"/>
                  </a:lnTo>
                  <a:lnTo>
                    <a:pt x="32484" y="617462"/>
                  </a:lnTo>
                  <a:lnTo>
                    <a:pt x="46346" y="573417"/>
                  </a:lnTo>
                  <a:lnTo>
                    <a:pt x="62495" y="530438"/>
                  </a:lnTo>
                  <a:lnTo>
                    <a:pt x="80860" y="488596"/>
                  </a:lnTo>
                  <a:lnTo>
                    <a:pt x="101369" y="447964"/>
                  </a:lnTo>
                  <a:lnTo>
                    <a:pt x="123949" y="408613"/>
                  </a:lnTo>
                  <a:lnTo>
                    <a:pt x="148530" y="370615"/>
                  </a:lnTo>
                  <a:lnTo>
                    <a:pt x="175039" y="334042"/>
                  </a:lnTo>
                  <a:lnTo>
                    <a:pt x="203404" y="298966"/>
                  </a:lnTo>
                  <a:lnTo>
                    <a:pt x="233553" y="265459"/>
                  </a:lnTo>
                  <a:lnTo>
                    <a:pt x="265416" y="233593"/>
                  </a:lnTo>
                  <a:lnTo>
                    <a:pt x="298919" y="203439"/>
                  </a:lnTo>
                  <a:lnTo>
                    <a:pt x="333991" y="175070"/>
                  </a:lnTo>
                  <a:lnTo>
                    <a:pt x="370561" y="148557"/>
                  </a:lnTo>
                  <a:lnTo>
                    <a:pt x="408556" y="123973"/>
                  </a:lnTo>
                  <a:lnTo>
                    <a:pt x="447904" y="101388"/>
                  </a:lnTo>
                  <a:lnTo>
                    <a:pt x="488534" y="80876"/>
                  </a:lnTo>
                  <a:lnTo>
                    <a:pt x="530373" y="62508"/>
                  </a:lnTo>
                  <a:lnTo>
                    <a:pt x="573351" y="46355"/>
                  </a:lnTo>
                  <a:lnTo>
                    <a:pt x="617394" y="32490"/>
                  </a:lnTo>
                  <a:lnTo>
                    <a:pt x="662432" y="20985"/>
                  </a:lnTo>
                  <a:lnTo>
                    <a:pt x="708393" y="11912"/>
                  </a:lnTo>
                  <a:lnTo>
                    <a:pt x="755204" y="5342"/>
                  </a:lnTo>
                  <a:lnTo>
                    <a:pt x="802793" y="1347"/>
                  </a:lnTo>
                  <a:lnTo>
                    <a:pt x="851090" y="0"/>
                  </a:lnTo>
                  <a:lnTo>
                    <a:pt x="899386" y="1347"/>
                  </a:lnTo>
                  <a:lnTo>
                    <a:pt x="946976" y="5342"/>
                  </a:lnTo>
                  <a:lnTo>
                    <a:pt x="993786" y="11912"/>
                  </a:lnTo>
                  <a:lnTo>
                    <a:pt x="1039746" y="20985"/>
                  </a:lnTo>
                  <a:lnTo>
                    <a:pt x="1084783" y="32490"/>
                  </a:lnTo>
                  <a:lnTo>
                    <a:pt x="1128825" y="46355"/>
                  </a:lnTo>
                  <a:lnTo>
                    <a:pt x="1171801" y="62508"/>
                  </a:lnTo>
                  <a:lnTo>
                    <a:pt x="1213639" y="80876"/>
                  </a:lnTo>
                  <a:lnTo>
                    <a:pt x="1254268" y="101388"/>
                  </a:lnTo>
                  <a:lnTo>
                    <a:pt x="1293614" y="123973"/>
                  </a:lnTo>
                  <a:lnTo>
                    <a:pt x="1331607" y="148557"/>
                  </a:lnTo>
                  <a:lnTo>
                    <a:pt x="1368174" y="175070"/>
                  </a:lnTo>
                  <a:lnTo>
                    <a:pt x="1403245" y="203439"/>
                  </a:lnTo>
                  <a:lnTo>
                    <a:pt x="1436746" y="233593"/>
                  </a:lnTo>
                  <a:lnTo>
                    <a:pt x="1468606" y="265459"/>
                  </a:lnTo>
                  <a:lnTo>
                    <a:pt x="1498754" y="298966"/>
                  </a:lnTo>
                  <a:lnTo>
                    <a:pt x="1527117" y="334042"/>
                  </a:lnTo>
                  <a:lnTo>
                    <a:pt x="1553624" y="370615"/>
                  </a:lnTo>
                  <a:lnTo>
                    <a:pt x="1578203" y="408613"/>
                  </a:lnTo>
                  <a:lnTo>
                    <a:pt x="1600782" y="447964"/>
                  </a:lnTo>
                  <a:lnTo>
                    <a:pt x="1621289" y="488596"/>
                  </a:lnTo>
                  <a:lnTo>
                    <a:pt x="1639653" y="530438"/>
                  </a:lnTo>
                  <a:lnTo>
                    <a:pt x="1655801" y="573417"/>
                  </a:lnTo>
                  <a:lnTo>
                    <a:pt x="1669661" y="617462"/>
                  </a:lnTo>
                  <a:lnTo>
                    <a:pt x="1681163" y="662500"/>
                  </a:lnTo>
                  <a:lnTo>
                    <a:pt x="1690234" y="708461"/>
                  </a:lnTo>
                  <a:lnTo>
                    <a:pt x="1696802" y="755271"/>
                  </a:lnTo>
                  <a:lnTo>
                    <a:pt x="1700795" y="802859"/>
                  </a:lnTo>
                  <a:lnTo>
                    <a:pt x="1702142" y="851154"/>
                  </a:lnTo>
                  <a:lnTo>
                    <a:pt x="1700795" y="899447"/>
                  </a:lnTo>
                  <a:lnTo>
                    <a:pt x="1696802" y="947034"/>
                  </a:lnTo>
                  <a:lnTo>
                    <a:pt x="1690234" y="993843"/>
                  </a:lnTo>
                  <a:lnTo>
                    <a:pt x="1681163" y="1039800"/>
                  </a:lnTo>
                  <a:lnTo>
                    <a:pt x="1669661" y="1084835"/>
                  </a:lnTo>
                  <a:lnTo>
                    <a:pt x="1655801" y="1128876"/>
                  </a:lnTo>
                  <a:lnTo>
                    <a:pt x="1639653" y="1171850"/>
                  </a:lnTo>
                  <a:lnTo>
                    <a:pt x="1621289" y="1213687"/>
                  </a:lnTo>
                  <a:lnTo>
                    <a:pt x="1600782" y="1254314"/>
                  </a:lnTo>
                  <a:lnTo>
                    <a:pt x="1578203" y="1293659"/>
                  </a:lnTo>
                  <a:lnTo>
                    <a:pt x="1553624" y="1331651"/>
                  </a:lnTo>
                  <a:lnTo>
                    <a:pt x="1527117" y="1368218"/>
                  </a:lnTo>
                  <a:lnTo>
                    <a:pt x="1498754" y="1403287"/>
                  </a:lnTo>
                  <a:lnTo>
                    <a:pt x="1468606" y="1436788"/>
                  </a:lnTo>
                  <a:lnTo>
                    <a:pt x="1436746" y="1468647"/>
                  </a:lnTo>
                  <a:lnTo>
                    <a:pt x="1403245" y="1498795"/>
                  </a:lnTo>
                  <a:lnTo>
                    <a:pt x="1368174" y="1527157"/>
                  </a:lnTo>
                  <a:lnTo>
                    <a:pt x="1331607" y="1553664"/>
                  </a:lnTo>
                  <a:lnTo>
                    <a:pt x="1293614" y="1578242"/>
                  </a:lnTo>
                  <a:lnTo>
                    <a:pt x="1254268" y="1600821"/>
                  </a:lnTo>
                  <a:lnTo>
                    <a:pt x="1213639" y="1621328"/>
                  </a:lnTo>
                  <a:lnTo>
                    <a:pt x="1171801" y="1639691"/>
                  </a:lnTo>
                  <a:lnTo>
                    <a:pt x="1128825" y="1655839"/>
                  </a:lnTo>
                  <a:lnTo>
                    <a:pt x="1084783" y="1669700"/>
                  </a:lnTo>
                  <a:lnTo>
                    <a:pt x="1039746" y="1681201"/>
                  </a:lnTo>
                  <a:lnTo>
                    <a:pt x="993786" y="1690272"/>
                  </a:lnTo>
                  <a:lnTo>
                    <a:pt x="946976" y="1696840"/>
                  </a:lnTo>
                  <a:lnTo>
                    <a:pt x="899386" y="1700833"/>
                  </a:lnTo>
                  <a:lnTo>
                    <a:pt x="851090" y="1702181"/>
                  </a:lnTo>
                  <a:lnTo>
                    <a:pt x="802793" y="1700833"/>
                  </a:lnTo>
                  <a:lnTo>
                    <a:pt x="755204" y="1696840"/>
                  </a:lnTo>
                  <a:lnTo>
                    <a:pt x="708393" y="1690272"/>
                  </a:lnTo>
                  <a:lnTo>
                    <a:pt x="662432" y="1681201"/>
                  </a:lnTo>
                  <a:lnTo>
                    <a:pt x="617394" y="1669700"/>
                  </a:lnTo>
                  <a:lnTo>
                    <a:pt x="573351" y="1655839"/>
                  </a:lnTo>
                  <a:lnTo>
                    <a:pt x="530373" y="1639691"/>
                  </a:lnTo>
                  <a:lnTo>
                    <a:pt x="488534" y="1621328"/>
                  </a:lnTo>
                  <a:lnTo>
                    <a:pt x="447904" y="1600821"/>
                  </a:lnTo>
                  <a:lnTo>
                    <a:pt x="408556" y="1578242"/>
                  </a:lnTo>
                  <a:lnTo>
                    <a:pt x="370561" y="1553664"/>
                  </a:lnTo>
                  <a:lnTo>
                    <a:pt x="333991" y="1527157"/>
                  </a:lnTo>
                  <a:lnTo>
                    <a:pt x="298919" y="1498795"/>
                  </a:lnTo>
                  <a:lnTo>
                    <a:pt x="265416" y="1468647"/>
                  </a:lnTo>
                  <a:lnTo>
                    <a:pt x="233553" y="1436788"/>
                  </a:lnTo>
                  <a:lnTo>
                    <a:pt x="203404" y="1403287"/>
                  </a:lnTo>
                  <a:lnTo>
                    <a:pt x="175039" y="1368218"/>
                  </a:lnTo>
                  <a:lnTo>
                    <a:pt x="148530" y="1331651"/>
                  </a:lnTo>
                  <a:lnTo>
                    <a:pt x="123949" y="1293659"/>
                  </a:lnTo>
                  <a:lnTo>
                    <a:pt x="101369" y="1254314"/>
                  </a:lnTo>
                  <a:lnTo>
                    <a:pt x="80860" y="1213687"/>
                  </a:lnTo>
                  <a:lnTo>
                    <a:pt x="62495" y="1171850"/>
                  </a:lnTo>
                  <a:lnTo>
                    <a:pt x="46346" y="1128876"/>
                  </a:lnTo>
                  <a:lnTo>
                    <a:pt x="32484" y="1084835"/>
                  </a:lnTo>
                  <a:lnTo>
                    <a:pt x="20981" y="1039800"/>
                  </a:lnTo>
                  <a:lnTo>
                    <a:pt x="11909" y="993843"/>
                  </a:lnTo>
                  <a:lnTo>
                    <a:pt x="5341" y="947034"/>
                  </a:lnTo>
                  <a:lnTo>
                    <a:pt x="1347" y="899447"/>
                  </a:lnTo>
                  <a:lnTo>
                    <a:pt x="0" y="851154"/>
                  </a:lnTo>
                  <a:close/>
                </a:path>
              </a:pathLst>
            </a:custGeom>
            <a:ln w="27305">
              <a:solidFill>
                <a:srgbClr val="FFF6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212" y="1045464"/>
              <a:ext cx="1155192" cy="1150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319" y="1050633"/>
              <a:ext cx="1116813" cy="1111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19" y="1050633"/>
              <a:ext cx="1116965" cy="1111885"/>
            </a:xfrm>
            <a:custGeom>
              <a:avLst/>
              <a:gdLst/>
              <a:ahLst/>
              <a:cxnLst/>
              <a:rect l="l" t="t" r="r" b="b"/>
              <a:pathLst>
                <a:path w="1116965" h="1111885">
                  <a:moveTo>
                    <a:pt x="118496" y="204634"/>
                  </a:moveTo>
                  <a:lnTo>
                    <a:pt x="149785" y="168741"/>
                  </a:lnTo>
                  <a:lnTo>
                    <a:pt x="183515" y="136234"/>
                  </a:lnTo>
                  <a:lnTo>
                    <a:pt x="219451" y="107137"/>
                  </a:lnTo>
                  <a:lnTo>
                    <a:pt x="257356" y="81474"/>
                  </a:lnTo>
                  <a:lnTo>
                    <a:pt x="296996" y="59270"/>
                  </a:lnTo>
                  <a:lnTo>
                    <a:pt x="338135" y="40547"/>
                  </a:lnTo>
                  <a:lnTo>
                    <a:pt x="380538" y="25331"/>
                  </a:lnTo>
                  <a:lnTo>
                    <a:pt x="423971" y="13644"/>
                  </a:lnTo>
                  <a:lnTo>
                    <a:pt x="468196" y="5510"/>
                  </a:lnTo>
                  <a:lnTo>
                    <a:pt x="512980" y="954"/>
                  </a:lnTo>
                  <a:lnTo>
                    <a:pt x="558087" y="0"/>
                  </a:lnTo>
                  <a:lnTo>
                    <a:pt x="603281" y="2670"/>
                  </a:lnTo>
                  <a:lnTo>
                    <a:pt x="648327" y="8990"/>
                  </a:lnTo>
                  <a:lnTo>
                    <a:pt x="692991" y="18983"/>
                  </a:lnTo>
                  <a:lnTo>
                    <a:pt x="737036" y="32672"/>
                  </a:lnTo>
                  <a:lnTo>
                    <a:pt x="780227" y="50083"/>
                  </a:lnTo>
                  <a:lnTo>
                    <a:pt x="822330" y="71238"/>
                  </a:lnTo>
                  <a:lnTo>
                    <a:pt x="863108" y="96162"/>
                  </a:lnTo>
                  <a:lnTo>
                    <a:pt x="902327" y="124878"/>
                  </a:lnTo>
                  <a:lnTo>
                    <a:pt x="939023" y="156757"/>
                  </a:lnTo>
                  <a:lnTo>
                    <a:pt x="972365" y="190998"/>
                  </a:lnTo>
                  <a:lnTo>
                    <a:pt x="1002325" y="227366"/>
                  </a:lnTo>
                  <a:lnTo>
                    <a:pt x="1028874" y="265625"/>
                  </a:lnTo>
                  <a:lnTo>
                    <a:pt x="1051985" y="305541"/>
                  </a:lnTo>
                  <a:lnTo>
                    <a:pt x="1071626" y="346879"/>
                  </a:lnTo>
                  <a:lnTo>
                    <a:pt x="1087772" y="389404"/>
                  </a:lnTo>
                  <a:lnTo>
                    <a:pt x="1100392" y="432881"/>
                  </a:lnTo>
                  <a:lnTo>
                    <a:pt x="1109458" y="477076"/>
                  </a:lnTo>
                  <a:lnTo>
                    <a:pt x="1114941" y="521754"/>
                  </a:lnTo>
                  <a:lnTo>
                    <a:pt x="1116813" y="566679"/>
                  </a:lnTo>
                  <a:lnTo>
                    <a:pt x="1115044" y="611617"/>
                  </a:lnTo>
                  <a:lnTo>
                    <a:pt x="1109608" y="656333"/>
                  </a:lnTo>
                  <a:lnTo>
                    <a:pt x="1100473" y="700593"/>
                  </a:lnTo>
                  <a:lnTo>
                    <a:pt x="1087613" y="744160"/>
                  </a:lnTo>
                  <a:lnTo>
                    <a:pt x="1070998" y="786801"/>
                  </a:lnTo>
                  <a:lnTo>
                    <a:pt x="1050600" y="828281"/>
                  </a:lnTo>
                  <a:lnTo>
                    <a:pt x="1026390" y="868365"/>
                  </a:lnTo>
                  <a:lnTo>
                    <a:pt x="998339" y="906817"/>
                  </a:lnTo>
                  <a:lnTo>
                    <a:pt x="967050" y="942710"/>
                  </a:lnTo>
                  <a:lnTo>
                    <a:pt x="933320" y="975218"/>
                  </a:lnTo>
                  <a:lnTo>
                    <a:pt x="897385" y="1004315"/>
                  </a:lnTo>
                  <a:lnTo>
                    <a:pt x="859481" y="1029978"/>
                  </a:lnTo>
                  <a:lnTo>
                    <a:pt x="819841" y="1052184"/>
                  </a:lnTo>
                  <a:lnTo>
                    <a:pt x="778703" y="1070908"/>
                  </a:lnTo>
                  <a:lnTo>
                    <a:pt x="736300" y="1086127"/>
                  </a:lnTo>
                  <a:lnTo>
                    <a:pt x="692869" y="1097817"/>
                  </a:lnTo>
                  <a:lnTo>
                    <a:pt x="648644" y="1105954"/>
                  </a:lnTo>
                  <a:lnTo>
                    <a:pt x="603860" y="1110515"/>
                  </a:lnTo>
                  <a:lnTo>
                    <a:pt x="558754" y="1111476"/>
                  </a:lnTo>
                  <a:lnTo>
                    <a:pt x="513560" y="1108813"/>
                  </a:lnTo>
                  <a:lnTo>
                    <a:pt x="468514" y="1102502"/>
                  </a:lnTo>
                  <a:lnTo>
                    <a:pt x="423850" y="1092519"/>
                  </a:lnTo>
                  <a:lnTo>
                    <a:pt x="379804" y="1078841"/>
                  </a:lnTo>
                  <a:lnTo>
                    <a:pt x="336612" y="1061444"/>
                  </a:lnTo>
                  <a:lnTo>
                    <a:pt x="294508" y="1040304"/>
                  </a:lnTo>
                  <a:lnTo>
                    <a:pt x="253729" y="1015397"/>
                  </a:lnTo>
                  <a:lnTo>
                    <a:pt x="214508" y="986700"/>
                  </a:lnTo>
                  <a:lnTo>
                    <a:pt x="177812" y="954821"/>
                  </a:lnTo>
                  <a:lnTo>
                    <a:pt x="144469" y="920580"/>
                  </a:lnTo>
                  <a:lnTo>
                    <a:pt x="114507" y="884212"/>
                  </a:lnTo>
                  <a:lnTo>
                    <a:pt x="87955" y="845952"/>
                  </a:lnTo>
                  <a:lnTo>
                    <a:pt x="64842" y="806035"/>
                  </a:lnTo>
                  <a:lnTo>
                    <a:pt x="45198" y="764695"/>
                  </a:lnTo>
                  <a:lnTo>
                    <a:pt x="29049" y="722168"/>
                  </a:lnTo>
                  <a:lnTo>
                    <a:pt x="16427" y="678687"/>
                  </a:lnTo>
                  <a:lnTo>
                    <a:pt x="7358" y="634488"/>
                  </a:lnTo>
                  <a:lnTo>
                    <a:pt x="1873" y="589806"/>
                  </a:lnTo>
                  <a:lnTo>
                    <a:pt x="0" y="544874"/>
                  </a:lnTo>
                  <a:lnTo>
                    <a:pt x="1767" y="499929"/>
                  </a:lnTo>
                  <a:lnTo>
                    <a:pt x="7203" y="455204"/>
                  </a:lnTo>
                  <a:lnTo>
                    <a:pt x="16338" y="410935"/>
                  </a:lnTo>
                  <a:lnTo>
                    <a:pt x="29200" y="367355"/>
                  </a:lnTo>
                  <a:lnTo>
                    <a:pt x="45818" y="324701"/>
                  </a:lnTo>
                  <a:lnTo>
                    <a:pt x="66221" y="283206"/>
                  </a:lnTo>
                  <a:lnTo>
                    <a:pt x="90437" y="243105"/>
                  </a:lnTo>
                  <a:lnTo>
                    <a:pt x="118496" y="204634"/>
                  </a:lnTo>
                  <a:close/>
                </a:path>
                <a:path w="1116965" h="1111885">
                  <a:moveTo>
                    <a:pt x="220477" y="286041"/>
                  </a:moveTo>
                  <a:lnTo>
                    <a:pt x="193856" y="323455"/>
                  </a:lnTo>
                  <a:lnTo>
                    <a:pt x="171955" y="362810"/>
                  </a:lnTo>
                  <a:lnTo>
                    <a:pt x="154729" y="403741"/>
                  </a:lnTo>
                  <a:lnTo>
                    <a:pt x="142131" y="445881"/>
                  </a:lnTo>
                  <a:lnTo>
                    <a:pt x="134116" y="488865"/>
                  </a:lnTo>
                  <a:lnTo>
                    <a:pt x="130638" y="532328"/>
                  </a:lnTo>
                  <a:lnTo>
                    <a:pt x="131651" y="575903"/>
                  </a:lnTo>
                  <a:lnTo>
                    <a:pt x="137108" y="619227"/>
                  </a:lnTo>
                  <a:lnTo>
                    <a:pt x="146964" y="661933"/>
                  </a:lnTo>
                  <a:lnTo>
                    <a:pt x="161173" y="703655"/>
                  </a:lnTo>
                  <a:lnTo>
                    <a:pt x="179689" y="744028"/>
                  </a:lnTo>
                  <a:lnTo>
                    <a:pt x="202465" y="782686"/>
                  </a:lnTo>
                  <a:lnTo>
                    <a:pt x="229457" y="819265"/>
                  </a:lnTo>
                  <a:lnTo>
                    <a:pt x="260618" y="853397"/>
                  </a:lnTo>
                  <a:lnTo>
                    <a:pt x="295902" y="884719"/>
                  </a:lnTo>
                  <a:lnTo>
                    <a:pt x="334265" y="912179"/>
                  </a:lnTo>
                  <a:lnTo>
                    <a:pt x="374453" y="934995"/>
                  </a:lnTo>
                  <a:lnTo>
                    <a:pt x="416101" y="953204"/>
                  </a:lnTo>
                  <a:lnTo>
                    <a:pt x="458841" y="966841"/>
                  </a:lnTo>
                  <a:lnTo>
                    <a:pt x="502308" y="975943"/>
                  </a:lnTo>
                  <a:lnTo>
                    <a:pt x="546136" y="980546"/>
                  </a:lnTo>
                  <a:lnTo>
                    <a:pt x="589957" y="980687"/>
                  </a:lnTo>
                  <a:lnTo>
                    <a:pt x="633406" y="976403"/>
                  </a:lnTo>
                  <a:lnTo>
                    <a:pt x="676117" y="967728"/>
                  </a:lnTo>
                  <a:lnTo>
                    <a:pt x="717723" y="954701"/>
                  </a:lnTo>
                  <a:lnTo>
                    <a:pt x="757858" y="937356"/>
                  </a:lnTo>
                  <a:lnTo>
                    <a:pt x="796155" y="915731"/>
                  </a:lnTo>
                  <a:lnTo>
                    <a:pt x="832248" y="889862"/>
                  </a:lnTo>
                  <a:lnTo>
                    <a:pt x="865771" y="859785"/>
                  </a:lnTo>
                  <a:lnTo>
                    <a:pt x="896358" y="825537"/>
                  </a:lnTo>
                  <a:lnTo>
                    <a:pt x="922982" y="788101"/>
                  </a:lnTo>
                  <a:lnTo>
                    <a:pt x="944884" y="748730"/>
                  </a:lnTo>
                  <a:lnTo>
                    <a:pt x="962111" y="707789"/>
                  </a:lnTo>
                  <a:lnTo>
                    <a:pt x="974709" y="665643"/>
                  </a:lnTo>
                  <a:lnTo>
                    <a:pt x="982725" y="622657"/>
                  </a:lnTo>
                  <a:lnTo>
                    <a:pt x="986203" y="579196"/>
                  </a:lnTo>
                  <a:lnTo>
                    <a:pt x="985191" y="535624"/>
                  </a:lnTo>
                  <a:lnTo>
                    <a:pt x="979734" y="492307"/>
                  </a:lnTo>
                  <a:lnTo>
                    <a:pt x="969878" y="449609"/>
                  </a:lnTo>
                  <a:lnTo>
                    <a:pt x="955669" y="407895"/>
                  </a:lnTo>
                  <a:lnTo>
                    <a:pt x="937154" y="367530"/>
                  </a:lnTo>
                  <a:lnTo>
                    <a:pt x="914378" y="328880"/>
                  </a:lnTo>
                  <a:lnTo>
                    <a:pt x="887387" y="292308"/>
                  </a:lnTo>
                  <a:lnTo>
                    <a:pt x="856228" y="258179"/>
                  </a:lnTo>
                  <a:lnTo>
                    <a:pt x="820946" y="226859"/>
                  </a:lnTo>
                  <a:lnTo>
                    <a:pt x="782581" y="199399"/>
                  </a:lnTo>
                  <a:lnTo>
                    <a:pt x="742390" y="176583"/>
                  </a:lnTo>
                  <a:lnTo>
                    <a:pt x="700741" y="158375"/>
                  </a:lnTo>
                  <a:lnTo>
                    <a:pt x="657999" y="144737"/>
                  </a:lnTo>
                  <a:lnTo>
                    <a:pt x="614531" y="135635"/>
                  </a:lnTo>
                  <a:lnTo>
                    <a:pt x="570702" y="131032"/>
                  </a:lnTo>
                  <a:lnTo>
                    <a:pt x="526880" y="130891"/>
                  </a:lnTo>
                  <a:lnTo>
                    <a:pt x="483430" y="135175"/>
                  </a:lnTo>
                  <a:lnTo>
                    <a:pt x="440719" y="143850"/>
                  </a:lnTo>
                  <a:lnTo>
                    <a:pt x="399113" y="156877"/>
                  </a:lnTo>
                  <a:lnTo>
                    <a:pt x="358978" y="174222"/>
                  </a:lnTo>
                  <a:lnTo>
                    <a:pt x="320681" y="195847"/>
                  </a:lnTo>
                  <a:lnTo>
                    <a:pt x="284587" y="221716"/>
                  </a:lnTo>
                  <a:lnTo>
                    <a:pt x="251064" y="251793"/>
                  </a:lnTo>
                  <a:lnTo>
                    <a:pt x="220477" y="286041"/>
                  </a:lnTo>
                  <a:close/>
                </a:path>
              </a:pathLst>
            </a:custGeom>
            <a:ln w="7349">
              <a:solidFill>
                <a:srgbClr val="C6B7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875" y="0"/>
              <a:ext cx="8131175" cy="6858000"/>
            </a:xfrm>
            <a:custGeom>
              <a:avLst/>
              <a:gdLst/>
              <a:ahLst/>
              <a:cxnLst/>
              <a:rect l="l" t="t" r="r" b="b"/>
              <a:pathLst>
                <a:path w="8131175" h="6858000">
                  <a:moveTo>
                    <a:pt x="81311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1175" y="6858000"/>
                  </a:lnTo>
                  <a:lnTo>
                    <a:pt x="8131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35" y="0"/>
              <a:ext cx="155447" cy="6857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08151" y="1688033"/>
            <a:ext cx="13258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«</a:t>
            </a:r>
            <a:r>
              <a:rPr sz="3200" spc="-290" dirty="0">
                <a:latin typeface="Times New Roman"/>
                <a:cs typeface="Times New Roman"/>
              </a:rPr>
              <a:t>Г</a:t>
            </a:r>
            <a:r>
              <a:rPr sz="3200" spc="-35" dirty="0">
                <a:latin typeface="Times New Roman"/>
                <a:cs typeface="Times New Roman"/>
              </a:rPr>
              <a:t>о</a:t>
            </a:r>
            <a:r>
              <a:rPr sz="3200" spc="-20" dirty="0">
                <a:latin typeface="Times New Roman"/>
                <a:cs typeface="Times New Roman"/>
              </a:rPr>
              <a:t>л</a:t>
            </a:r>
            <a:r>
              <a:rPr sz="3200" spc="85" dirty="0">
                <a:latin typeface="Times New Roman"/>
                <a:cs typeface="Times New Roman"/>
              </a:rPr>
              <a:t>о</a:t>
            </a:r>
            <a:r>
              <a:rPr sz="3200" dirty="0">
                <a:latin typeface="Times New Roman"/>
                <a:cs typeface="Times New Roman"/>
              </a:rPr>
              <a:t>с,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84222" y="1688033"/>
            <a:ext cx="52870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08200" algn="l"/>
                <a:tab pos="4855210" algn="l"/>
              </a:tabLst>
            </a:pPr>
            <a:r>
              <a:rPr sz="3200" spc="-15" dirty="0">
                <a:latin typeface="Times New Roman"/>
                <a:cs typeface="Times New Roman"/>
              </a:rPr>
              <a:t>п</a:t>
            </a:r>
            <a:r>
              <a:rPr sz="3200" dirty="0">
                <a:latin typeface="Times New Roman"/>
                <a:cs typeface="Times New Roman"/>
              </a:rPr>
              <a:t>равильно	</a:t>
            </a:r>
            <a:r>
              <a:rPr sz="3200" spc="-15" dirty="0">
                <a:latin typeface="Times New Roman"/>
                <a:cs typeface="Times New Roman"/>
              </a:rPr>
              <a:t>п</a:t>
            </a:r>
            <a:r>
              <a:rPr sz="3200" spc="85" dirty="0">
                <a:latin typeface="Times New Roman"/>
                <a:cs typeface="Times New Roman"/>
              </a:rPr>
              <a:t>о</a:t>
            </a:r>
            <a:r>
              <a:rPr sz="3200" dirty="0">
                <a:latin typeface="Times New Roman"/>
                <a:cs typeface="Times New Roman"/>
              </a:rPr>
              <a:t>с</a:t>
            </a:r>
            <a:r>
              <a:rPr sz="3200" spc="25" dirty="0">
                <a:latin typeface="Times New Roman"/>
                <a:cs typeface="Times New Roman"/>
              </a:rPr>
              <a:t>т</a:t>
            </a:r>
            <a:r>
              <a:rPr sz="3200" dirty="0">
                <a:latin typeface="Times New Roman"/>
                <a:cs typeface="Times New Roman"/>
              </a:rPr>
              <a:t>а</a:t>
            </a:r>
            <a:r>
              <a:rPr sz="3200" spc="-35" dirty="0">
                <a:latin typeface="Times New Roman"/>
                <a:cs typeface="Times New Roman"/>
              </a:rPr>
              <a:t>в</a:t>
            </a:r>
            <a:r>
              <a:rPr sz="3200" spc="-5" dirty="0">
                <a:latin typeface="Times New Roman"/>
                <a:cs typeface="Times New Roman"/>
              </a:rPr>
              <a:t>лен</a:t>
            </a:r>
            <a:r>
              <a:rPr sz="3200" spc="-10" dirty="0">
                <a:latin typeface="Times New Roman"/>
                <a:cs typeface="Times New Roman"/>
              </a:rPr>
              <a:t>н</a:t>
            </a:r>
            <a:r>
              <a:rPr sz="3200" dirty="0">
                <a:latin typeface="Times New Roman"/>
                <a:cs typeface="Times New Roman"/>
              </a:rPr>
              <a:t>ый	</a:t>
            </a:r>
            <a:r>
              <a:rPr sz="3200" spc="-15" dirty="0">
                <a:latin typeface="Times New Roman"/>
                <a:cs typeface="Times New Roman"/>
              </a:rPr>
              <a:t>по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8151" y="2176018"/>
            <a:ext cx="6864984" cy="2529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Times New Roman"/>
                <a:cs typeface="Times New Roman"/>
              </a:rPr>
              <a:t>законам </a:t>
            </a:r>
            <a:r>
              <a:rPr sz="3200" spc="-15" dirty="0">
                <a:latin typeface="Times New Roman"/>
                <a:cs typeface="Times New Roman"/>
              </a:rPr>
              <a:t>природы, </a:t>
            </a:r>
            <a:r>
              <a:rPr sz="3200" dirty="0">
                <a:latin typeface="Times New Roman"/>
                <a:cs typeface="Times New Roman"/>
              </a:rPr>
              <a:t>растет и </a:t>
            </a:r>
            <a:r>
              <a:rPr sz="3200" spc="-25" dirty="0">
                <a:latin typeface="Times New Roman"/>
                <a:cs typeface="Times New Roman"/>
              </a:rPr>
              <a:t>крепнет...  </a:t>
            </a:r>
            <a:r>
              <a:rPr sz="3200" spc="-15" dirty="0">
                <a:latin typeface="Times New Roman"/>
                <a:cs typeface="Times New Roman"/>
              </a:rPr>
              <a:t>Даже</a:t>
            </a:r>
            <a:r>
              <a:rPr sz="3200" spc="77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хороший </a:t>
            </a:r>
            <a:r>
              <a:rPr sz="3200" spc="-15" dirty="0">
                <a:latin typeface="Times New Roman"/>
                <a:cs typeface="Times New Roman"/>
              </a:rPr>
              <a:t>от</a:t>
            </a:r>
            <a:r>
              <a:rPr sz="3200" spc="77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природы</a:t>
            </a:r>
            <a:r>
              <a:rPr sz="3200" spc="77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голос  следует развивать </a:t>
            </a:r>
            <a:r>
              <a:rPr sz="3200" dirty="0">
                <a:latin typeface="Times New Roman"/>
                <a:cs typeface="Times New Roman"/>
              </a:rPr>
              <a:t>не </a:t>
            </a:r>
            <a:r>
              <a:rPr sz="3200" spc="-40" dirty="0">
                <a:latin typeface="Times New Roman"/>
                <a:cs typeface="Times New Roman"/>
              </a:rPr>
              <a:t>только </a:t>
            </a:r>
            <a:r>
              <a:rPr sz="3200" dirty="0">
                <a:latin typeface="Times New Roman"/>
                <a:cs typeface="Times New Roman"/>
              </a:rPr>
              <a:t>для </a:t>
            </a:r>
            <a:r>
              <a:rPr sz="3200" spc="-5" dirty="0">
                <a:latin typeface="Times New Roman"/>
                <a:cs typeface="Times New Roman"/>
              </a:rPr>
              <a:t>пения,  </a:t>
            </a:r>
            <a:r>
              <a:rPr sz="3200" dirty="0">
                <a:latin typeface="Times New Roman"/>
                <a:cs typeface="Times New Roman"/>
              </a:rPr>
              <a:t>но и для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речи».</a:t>
            </a:r>
            <a:endParaRPr sz="3200">
              <a:latin typeface="Times New Roman"/>
              <a:cs typeface="Times New Roman"/>
            </a:endParaRPr>
          </a:p>
          <a:p>
            <a:pPr marL="2360930">
              <a:lnSpc>
                <a:spcPct val="100000"/>
              </a:lnSpc>
              <a:spcBef>
                <a:spcPts val="505"/>
              </a:spcBef>
            </a:pPr>
            <a:r>
              <a:rPr sz="3200" spc="-15" dirty="0">
                <a:latin typeface="Corbel"/>
                <a:cs typeface="Corbel"/>
              </a:rPr>
              <a:t>К.С.Станиславский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6992" y="1215085"/>
            <a:ext cx="6766559" cy="2708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225" marR="264795" indent="2540" algn="ctr">
              <a:lnSpc>
                <a:spcPct val="100000"/>
              </a:lnSpc>
              <a:spcBef>
                <a:spcPts val="105"/>
              </a:spcBef>
            </a:pPr>
            <a:r>
              <a:rPr sz="4400" spc="-10" dirty="0">
                <a:solidFill>
                  <a:srgbClr val="001F5F"/>
                </a:solidFill>
                <a:latin typeface="Arial"/>
                <a:cs typeface="Arial"/>
              </a:rPr>
              <a:t>Постановка </a:t>
            </a:r>
            <a:r>
              <a:rPr sz="4400" spc="-45" dirty="0">
                <a:solidFill>
                  <a:srgbClr val="001F5F"/>
                </a:solidFill>
                <a:latin typeface="Arial"/>
                <a:cs typeface="Arial"/>
              </a:rPr>
              <a:t>голоса </a:t>
            </a:r>
            <a:r>
              <a:rPr sz="4400" dirty="0">
                <a:solidFill>
                  <a:srgbClr val="001F5F"/>
                </a:solidFill>
                <a:latin typeface="Arial"/>
                <a:cs typeface="Arial"/>
              </a:rPr>
              <a:t>–  </a:t>
            </a:r>
            <a:r>
              <a:rPr sz="4400" b="0" spc="-50" dirty="0">
                <a:solidFill>
                  <a:srgbClr val="001F5F"/>
                </a:solidFill>
                <a:latin typeface="Arial"/>
                <a:cs typeface="Arial"/>
              </a:rPr>
              <a:t>это </a:t>
            </a:r>
            <a:r>
              <a:rPr sz="4400" b="0" spc="-10" dirty="0">
                <a:solidFill>
                  <a:srgbClr val="001F5F"/>
                </a:solidFill>
                <a:latin typeface="Arial"/>
                <a:cs typeface="Arial"/>
              </a:rPr>
              <a:t>развитие </a:t>
            </a:r>
            <a:r>
              <a:rPr sz="4400" b="0" dirty="0">
                <a:solidFill>
                  <a:srgbClr val="001F5F"/>
                </a:solidFill>
                <a:latin typeface="Arial"/>
                <a:cs typeface="Arial"/>
              </a:rPr>
              <a:t>и  </a:t>
            </a:r>
            <a:r>
              <a:rPr sz="4400" b="0" spc="-10" dirty="0">
                <a:solidFill>
                  <a:srgbClr val="001F5F"/>
                </a:solidFill>
                <a:latin typeface="Arial"/>
                <a:cs typeface="Arial"/>
              </a:rPr>
              <a:t>совершенствование</a:t>
            </a:r>
            <a:r>
              <a:rPr sz="4400" b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400" b="0" spc="-35" dirty="0">
                <a:solidFill>
                  <a:srgbClr val="001F5F"/>
                </a:solidFill>
                <a:latin typeface="Arial"/>
                <a:cs typeface="Arial"/>
              </a:rPr>
              <a:t>его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400" b="0" spc="-10" dirty="0">
                <a:solidFill>
                  <a:srgbClr val="001F5F"/>
                </a:solidFill>
                <a:latin typeface="Arial"/>
                <a:cs typeface="Arial"/>
              </a:rPr>
              <a:t>природных</a:t>
            </a:r>
            <a:r>
              <a:rPr sz="4400" b="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400" b="0" spc="-10" dirty="0">
                <a:solidFill>
                  <a:srgbClr val="001F5F"/>
                </a:solidFill>
                <a:latin typeface="Arial"/>
                <a:cs typeface="Arial"/>
              </a:rPr>
              <a:t>характеристик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087" y="359663"/>
            <a:ext cx="5430012" cy="1133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0969" y="482599"/>
            <a:ext cx="47783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27E25"/>
                </a:solidFill>
              </a:rPr>
              <a:t>Постановка</a:t>
            </a:r>
            <a:r>
              <a:rPr sz="4000" spc="-10" dirty="0">
                <a:solidFill>
                  <a:srgbClr val="627E25"/>
                </a:solidFill>
              </a:rPr>
              <a:t> </a:t>
            </a:r>
            <a:r>
              <a:rPr sz="4000" spc="-15" dirty="0">
                <a:solidFill>
                  <a:srgbClr val="627E25"/>
                </a:solidFill>
              </a:rPr>
              <a:t>дыхания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634085" y="1362532"/>
            <a:ext cx="7567295" cy="38404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7970" algn="ctr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solidFill>
                  <a:srgbClr val="001F5F"/>
                </a:solidFill>
                <a:latin typeface="Arial"/>
                <a:cs typeface="Arial"/>
              </a:rPr>
              <a:t>необходимый </a:t>
            </a:r>
            <a:r>
              <a:rPr sz="3200" spc="-5" dirty="0">
                <a:solidFill>
                  <a:srgbClr val="001F5F"/>
                </a:solidFill>
                <a:latin typeface="Arial"/>
                <a:cs typeface="Arial"/>
              </a:rPr>
              <a:t>первый </a:t>
            </a:r>
            <a:r>
              <a:rPr sz="3200" spc="-30" dirty="0">
                <a:solidFill>
                  <a:srgbClr val="001F5F"/>
                </a:solidFill>
                <a:latin typeface="Arial"/>
                <a:cs typeface="Arial"/>
              </a:rPr>
              <a:t>этап</a:t>
            </a:r>
            <a:r>
              <a:rPr sz="32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Arial"/>
                <a:cs typeface="Arial"/>
              </a:rPr>
              <a:t>постановки</a:t>
            </a:r>
            <a:endParaRPr sz="3200">
              <a:latin typeface="Arial"/>
              <a:cs typeface="Arial"/>
            </a:endParaRPr>
          </a:p>
          <a:p>
            <a:pPr marL="549275" algn="ctr">
              <a:lnSpc>
                <a:spcPct val="100000"/>
              </a:lnSpc>
            </a:pPr>
            <a:r>
              <a:rPr sz="3200" spc="-25" dirty="0">
                <a:solidFill>
                  <a:srgbClr val="001F5F"/>
                </a:solidFill>
                <a:latin typeface="Arial"/>
                <a:cs typeface="Arial"/>
              </a:rPr>
              <a:t>голоса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072765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Без</a:t>
            </a:r>
            <a:r>
              <a:rPr sz="2800" spc="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поставленного	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дыхания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все усилия</a:t>
            </a:r>
            <a:r>
              <a:rPr sz="2800" spc="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по</a:t>
            </a:r>
            <a:endParaRPr sz="2800">
              <a:latin typeface="Corbel"/>
              <a:cs typeface="Corbel"/>
            </a:endParaRPr>
          </a:p>
          <a:p>
            <a:pPr marL="12700" marR="575945">
              <a:lnSpc>
                <a:spcPts val="3379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развитию </a:t>
            </a:r>
            <a:r>
              <a:rPr sz="2800" spc="-20" dirty="0">
                <a:solidFill>
                  <a:srgbClr val="001F5F"/>
                </a:solidFill>
                <a:latin typeface="Corbel"/>
                <a:cs typeface="Corbel"/>
              </a:rPr>
              <a:t>голоса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приведут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в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лучшем случае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к  </a:t>
            </a:r>
            <a:r>
              <a:rPr sz="2800" spc="-20" dirty="0">
                <a:solidFill>
                  <a:srgbClr val="001F5F"/>
                </a:solidFill>
                <a:latin typeface="Corbel"/>
                <a:cs typeface="Corbel"/>
              </a:rPr>
              <a:t>нулевому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45" dirty="0">
                <a:solidFill>
                  <a:srgbClr val="001F5F"/>
                </a:solidFill>
                <a:latin typeface="Corbel"/>
                <a:cs typeface="Corbel"/>
              </a:rPr>
              <a:t>результату,</a:t>
            </a:r>
            <a:endParaRPr sz="2800">
              <a:latin typeface="Corbel"/>
              <a:cs typeface="Corbel"/>
            </a:endParaRPr>
          </a:p>
          <a:p>
            <a:pPr marL="12700" marR="177165">
              <a:lnSpc>
                <a:spcPct val="100000"/>
              </a:lnSpc>
              <a:spcBef>
                <a:spcPts val="470"/>
              </a:spcBef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а в </a:t>
            </a:r>
            <a:r>
              <a:rPr sz="2800" spc="-30" dirty="0">
                <a:solidFill>
                  <a:srgbClr val="001F5F"/>
                </a:solidFill>
                <a:latin typeface="Corbel"/>
                <a:cs typeface="Corbel"/>
              </a:rPr>
              <a:t>худшем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случае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– к </a:t>
            </a:r>
            <a:r>
              <a:rPr sz="2800" spc="-15" dirty="0">
                <a:solidFill>
                  <a:srgbClr val="001F5F"/>
                </a:solidFill>
                <a:latin typeface="Corbel"/>
                <a:cs typeface="Corbel"/>
              </a:rPr>
              <a:t>полной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или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частичной его  потере.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52359" y="0"/>
            <a:ext cx="1656588" cy="764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772668" y="3048"/>
              <a:ext cx="6550152" cy="11064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0679" y="601979"/>
              <a:ext cx="2798064" cy="1106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67328" y="601979"/>
              <a:ext cx="2593848" cy="11064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0675" y="121411"/>
            <a:ext cx="5812155" cy="121920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70585" marR="5080" indent="-858519">
              <a:lnSpc>
                <a:spcPct val="100800"/>
              </a:lnSpc>
              <a:spcBef>
                <a:spcPts val="60"/>
              </a:spcBef>
            </a:pPr>
            <a:r>
              <a:rPr sz="3900" dirty="0">
                <a:solidFill>
                  <a:srgbClr val="627E25"/>
                </a:solidFill>
              </a:rPr>
              <a:t>Работа </a:t>
            </a:r>
            <a:r>
              <a:rPr sz="3900" spc="-5" dirty="0">
                <a:solidFill>
                  <a:srgbClr val="627E25"/>
                </a:solidFill>
              </a:rPr>
              <a:t>по</a:t>
            </a:r>
            <a:r>
              <a:rPr sz="3900" spc="-110" dirty="0">
                <a:solidFill>
                  <a:srgbClr val="627E25"/>
                </a:solidFill>
              </a:rPr>
              <a:t> </a:t>
            </a:r>
            <a:r>
              <a:rPr sz="3900" dirty="0">
                <a:solidFill>
                  <a:srgbClr val="627E25"/>
                </a:solidFill>
              </a:rPr>
              <a:t>формированию  речевого</a:t>
            </a:r>
            <a:r>
              <a:rPr sz="3900" spc="-15" dirty="0">
                <a:solidFill>
                  <a:srgbClr val="627E25"/>
                </a:solidFill>
              </a:rPr>
              <a:t> дыхания</a:t>
            </a:r>
            <a:endParaRPr sz="3900"/>
          </a:p>
        </p:txBody>
      </p:sp>
      <p:sp>
        <p:nvSpPr>
          <p:cNvPr id="7" name="object 7"/>
          <p:cNvSpPr txBox="1"/>
          <p:nvPr/>
        </p:nvSpPr>
        <p:spPr>
          <a:xfrm>
            <a:off x="772769" y="2353716"/>
            <a:ext cx="7799705" cy="196151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Постановка диафрагмально-реберного</a:t>
            </a:r>
            <a:r>
              <a:rPr sz="280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дыхания</a:t>
            </a:r>
            <a:endParaRPr sz="2800">
              <a:latin typeface="Corbel"/>
              <a:cs typeface="Corbel"/>
            </a:endParaRPr>
          </a:p>
          <a:p>
            <a:pPr marL="29591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spc="-25" dirty="0">
                <a:solidFill>
                  <a:srgbClr val="001F5F"/>
                </a:solidFill>
                <a:latin typeface="Corbel"/>
                <a:cs typeface="Corbel"/>
              </a:rPr>
              <a:t>Координация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носового и ротового</a:t>
            </a:r>
            <a:r>
              <a:rPr sz="2800" spc="5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дыхания</a:t>
            </a:r>
            <a:endParaRPr sz="2800">
              <a:latin typeface="Corbel"/>
              <a:cs typeface="Corbel"/>
            </a:endParaRPr>
          </a:p>
          <a:p>
            <a:pPr marL="295910" marR="737870" indent="-283845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80357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Формирование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длительного </a:t>
            </a:r>
            <a:r>
              <a:rPr sz="2800" spc="-15" dirty="0">
                <a:solidFill>
                  <a:srgbClr val="001F5F"/>
                </a:solidFill>
                <a:latin typeface="Corbel"/>
                <a:cs typeface="Corbel"/>
              </a:rPr>
              <a:t>фонационного  </a:t>
            </a:r>
            <a:r>
              <a:rPr sz="2800" spc="-20" dirty="0">
                <a:solidFill>
                  <a:srgbClr val="001F5F"/>
                </a:solidFill>
                <a:latin typeface="Corbel"/>
                <a:cs typeface="Corbel"/>
              </a:rPr>
              <a:t>выдоха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52359" y="0"/>
            <a:ext cx="1656588" cy="764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751" y="288035"/>
            <a:ext cx="6646164" cy="1133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7380" y="410667"/>
            <a:ext cx="5998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02660" algn="l"/>
              </a:tabLst>
            </a:pPr>
            <a:r>
              <a:rPr sz="4000" spc="-5" dirty="0">
                <a:solidFill>
                  <a:srgbClr val="627E25"/>
                </a:solidFill>
              </a:rPr>
              <a:t>П</a:t>
            </a:r>
            <a:r>
              <a:rPr sz="4000" spc="-320" dirty="0">
                <a:solidFill>
                  <a:srgbClr val="627E25"/>
                </a:solidFill>
              </a:rPr>
              <a:t>Р</a:t>
            </a:r>
            <a:r>
              <a:rPr sz="4000" spc="-10" dirty="0">
                <a:solidFill>
                  <a:srgbClr val="627E25"/>
                </a:solidFill>
              </a:rPr>
              <a:t>АВИЛЬНО</a:t>
            </a:r>
            <a:r>
              <a:rPr sz="4000" spc="-5" dirty="0">
                <a:solidFill>
                  <a:srgbClr val="627E25"/>
                </a:solidFill>
              </a:rPr>
              <a:t>Е</a:t>
            </a:r>
            <a:r>
              <a:rPr sz="4000" dirty="0">
                <a:solidFill>
                  <a:srgbClr val="627E25"/>
                </a:solidFill>
              </a:rPr>
              <a:t>	</a:t>
            </a:r>
            <a:r>
              <a:rPr sz="4000" spc="-10" dirty="0">
                <a:solidFill>
                  <a:srgbClr val="627E25"/>
                </a:solidFill>
              </a:rPr>
              <a:t>Д</a:t>
            </a:r>
            <a:r>
              <a:rPr sz="4000" spc="5" dirty="0">
                <a:solidFill>
                  <a:srgbClr val="627E25"/>
                </a:solidFill>
              </a:rPr>
              <a:t>Ы</a:t>
            </a:r>
            <a:r>
              <a:rPr sz="4000" spc="-5" dirty="0">
                <a:solidFill>
                  <a:srgbClr val="627E25"/>
                </a:solidFill>
              </a:rPr>
              <a:t>ХА</a:t>
            </a:r>
            <a:r>
              <a:rPr sz="4000" spc="5" dirty="0">
                <a:solidFill>
                  <a:srgbClr val="627E25"/>
                </a:solidFill>
              </a:rPr>
              <a:t>Н</a:t>
            </a:r>
            <a:r>
              <a:rPr sz="4000" spc="-5" dirty="0">
                <a:solidFill>
                  <a:srgbClr val="627E25"/>
                </a:solidFill>
              </a:rPr>
              <a:t>ИЕ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618236" y="1339418"/>
            <a:ext cx="731520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indent="-283845">
              <a:lnSpc>
                <a:spcPts val="3540"/>
              </a:lnSpc>
              <a:spcBef>
                <a:spcPts val="100"/>
              </a:spcBef>
              <a:buClr>
                <a:srgbClr val="3891A7"/>
              </a:buClr>
              <a:buSzPct val="80000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использование </a:t>
            </a:r>
            <a:r>
              <a:rPr sz="3000" spc="-15" dirty="0">
                <a:solidFill>
                  <a:srgbClr val="001F5F"/>
                </a:solidFill>
                <a:latin typeface="Corbel"/>
                <a:cs typeface="Corbel"/>
              </a:rPr>
              <a:t>полного объема</a:t>
            </a:r>
            <a:r>
              <a:rPr sz="3000" spc="1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легких</a:t>
            </a:r>
            <a:endParaRPr sz="3000">
              <a:latin typeface="Corbel"/>
              <a:cs typeface="Corbel"/>
            </a:endParaRPr>
          </a:p>
          <a:p>
            <a:pPr marL="295910" marR="200660" indent="-283845">
              <a:lnSpc>
                <a:spcPct val="80000"/>
              </a:lnSpc>
              <a:spcBef>
                <a:spcPts val="660"/>
              </a:spcBef>
              <a:buClr>
                <a:srgbClr val="3891A7"/>
              </a:buClr>
              <a:buSzPct val="80000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использование </a:t>
            </a:r>
            <a:r>
              <a:rPr sz="3000" dirty="0">
                <a:solidFill>
                  <a:srgbClr val="001F5F"/>
                </a:solidFill>
                <a:latin typeface="Corbel"/>
                <a:cs typeface="Corbel"/>
              </a:rPr>
              <a:t>мышц </a:t>
            </a:r>
            <a:r>
              <a:rPr sz="3000" spc="-5" dirty="0">
                <a:solidFill>
                  <a:srgbClr val="001F5F"/>
                </a:solidFill>
                <a:latin typeface="Corbel"/>
                <a:cs typeface="Corbel"/>
              </a:rPr>
              <a:t>брюшного </a:t>
            </a: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пресса </a:t>
            </a:r>
            <a:r>
              <a:rPr sz="3000" dirty="0">
                <a:solidFill>
                  <a:srgbClr val="001F5F"/>
                </a:solidFill>
                <a:latin typeface="Corbel"/>
                <a:cs typeface="Corbel"/>
              </a:rPr>
              <a:t>и  </a:t>
            </a: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диафрагмы </a:t>
            </a:r>
            <a:r>
              <a:rPr sz="3000" dirty="0">
                <a:solidFill>
                  <a:srgbClr val="001F5F"/>
                </a:solidFill>
                <a:latin typeface="Corbel"/>
                <a:cs typeface="Corbel"/>
              </a:rPr>
              <a:t>во время</a:t>
            </a:r>
            <a:r>
              <a:rPr sz="3000" spc="-2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3000" spc="-15" dirty="0">
                <a:solidFill>
                  <a:srgbClr val="001F5F"/>
                </a:solidFill>
                <a:latin typeface="Corbel"/>
                <a:cs typeface="Corbel"/>
              </a:rPr>
              <a:t>дыхания</a:t>
            </a:r>
            <a:endParaRPr sz="3000">
              <a:latin typeface="Corbel"/>
              <a:cs typeface="Corbel"/>
            </a:endParaRPr>
          </a:p>
          <a:p>
            <a:pPr marL="295910" indent="-283845">
              <a:lnSpc>
                <a:spcPts val="3479"/>
              </a:lnSpc>
              <a:buClr>
                <a:srgbClr val="3891A7"/>
              </a:buClr>
              <a:buSzPct val="80000"/>
              <a:buFont typeface="Wingdings"/>
              <a:buChar char=""/>
              <a:tabLst>
                <a:tab pos="295910" algn="l"/>
                <a:tab pos="296545" algn="l"/>
              </a:tabLst>
            </a:pP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использование естественных</a:t>
            </a:r>
            <a:r>
              <a:rPr sz="3000" spc="3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001F5F"/>
                </a:solidFill>
                <a:latin typeface="Corbel"/>
                <a:cs typeface="Corbel"/>
              </a:rPr>
              <a:t>резонаторов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568" y="4799838"/>
            <a:ext cx="7459345" cy="121475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 indent="-3810" algn="ctr">
              <a:lnSpc>
                <a:spcPct val="80000"/>
              </a:lnSpc>
              <a:spcBef>
                <a:spcPts val="820"/>
              </a:spcBef>
            </a:pPr>
            <a:r>
              <a:rPr sz="3000" b="1" dirty="0">
                <a:solidFill>
                  <a:srgbClr val="425418"/>
                </a:solidFill>
                <a:latin typeface="Corbel"/>
                <a:cs typeface="Corbel"/>
              </a:rPr>
              <a:t>В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этом случае </a:t>
            </a:r>
            <a:r>
              <a:rPr sz="3000" b="1" dirty="0">
                <a:solidFill>
                  <a:srgbClr val="425418"/>
                </a:solidFill>
                <a:latin typeface="Corbel"/>
                <a:cs typeface="Corbel"/>
              </a:rPr>
              <a:t>у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вас </a:t>
            </a:r>
            <a:r>
              <a:rPr sz="3000" b="1" spc="-50" dirty="0">
                <a:solidFill>
                  <a:srgbClr val="425418"/>
                </a:solidFill>
                <a:latin typeface="Corbel"/>
                <a:cs typeface="Corbel"/>
              </a:rPr>
              <a:t>никогда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не </a:t>
            </a:r>
            <a:r>
              <a:rPr sz="3000" b="1" spc="-15" dirty="0">
                <a:solidFill>
                  <a:srgbClr val="425418"/>
                </a:solidFill>
                <a:latin typeface="Corbel"/>
                <a:cs typeface="Corbel"/>
              </a:rPr>
              <a:t>устанет </a:t>
            </a:r>
            <a:r>
              <a:rPr sz="3000" b="1" dirty="0">
                <a:solidFill>
                  <a:srgbClr val="425418"/>
                </a:solidFill>
                <a:latin typeface="Corbel"/>
                <a:cs typeface="Corbel"/>
              </a:rPr>
              <a:t>и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не  </a:t>
            </a:r>
            <a:r>
              <a:rPr sz="3000" b="1" spc="-15" dirty="0">
                <a:solidFill>
                  <a:srgbClr val="425418"/>
                </a:solidFill>
                <a:latin typeface="Corbel"/>
                <a:cs typeface="Corbel"/>
              </a:rPr>
              <a:t>заболит </a:t>
            </a:r>
            <a:r>
              <a:rPr sz="3000" b="1" spc="-20" dirty="0">
                <a:solidFill>
                  <a:srgbClr val="425418"/>
                </a:solidFill>
                <a:latin typeface="Corbel"/>
                <a:cs typeface="Corbel"/>
              </a:rPr>
              <a:t>горло </a:t>
            </a:r>
            <a:r>
              <a:rPr sz="3000" b="1" dirty="0">
                <a:solidFill>
                  <a:srgbClr val="425418"/>
                </a:solidFill>
                <a:latin typeface="Corbel"/>
                <a:cs typeface="Corbel"/>
              </a:rPr>
              <a:t>от </a:t>
            </a:r>
            <a:r>
              <a:rPr sz="3000" b="1" spc="-10" dirty="0">
                <a:solidFill>
                  <a:srgbClr val="425418"/>
                </a:solidFill>
                <a:latin typeface="Corbel"/>
                <a:cs typeface="Corbel"/>
              </a:rPr>
              <a:t>длительного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пения, </a:t>
            </a:r>
            <a:r>
              <a:rPr sz="3000" b="1" dirty="0">
                <a:solidFill>
                  <a:srgbClr val="425418"/>
                </a:solidFill>
                <a:latin typeface="Corbel"/>
                <a:cs typeface="Corbel"/>
              </a:rPr>
              <a:t>крика 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или</a:t>
            </a:r>
            <a:r>
              <a:rPr sz="3000" b="1" spc="-10" dirty="0">
                <a:solidFill>
                  <a:srgbClr val="425418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425418"/>
                </a:solidFill>
                <a:latin typeface="Corbel"/>
                <a:cs typeface="Corbel"/>
              </a:rPr>
              <a:t>разговора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488" y="6361277"/>
            <a:ext cx="1216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25418"/>
                </a:solidFill>
                <a:latin typeface="Calibri"/>
                <a:cs typeface="Calibri"/>
              </a:rPr>
              <a:t>Орлова </a:t>
            </a:r>
            <a:r>
              <a:rPr sz="1200" spc="-15" dirty="0">
                <a:solidFill>
                  <a:srgbClr val="425418"/>
                </a:solidFill>
                <a:latin typeface="Calibri"/>
                <a:cs typeface="Calibri"/>
              </a:rPr>
              <a:t>О.С. </a:t>
            </a:r>
            <a:r>
              <a:rPr sz="1200" dirty="0">
                <a:solidFill>
                  <a:srgbClr val="425418"/>
                </a:solidFill>
                <a:latin typeface="Calibri"/>
                <a:cs typeface="Calibri"/>
              </a:rPr>
              <a:t>,</a:t>
            </a:r>
            <a:r>
              <a:rPr sz="1200" spc="-15" dirty="0">
                <a:solidFill>
                  <a:srgbClr val="42541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425418"/>
                </a:solidFill>
                <a:latin typeface="Calibri"/>
                <a:cs typeface="Calibri"/>
              </a:rPr>
              <a:t>2016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09536" y="0"/>
            <a:ext cx="8499475" cy="4389120"/>
            <a:chOff x="609536" y="0"/>
            <a:chExt cx="8499475" cy="4389120"/>
          </a:xfrm>
        </p:grpSpPr>
        <p:sp>
          <p:nvSpPr>
            <p:cNvPr id="8" name="object 8"/>
            <p:cNvSpPr/>
            <p:nvPr/>
          </p:nvSpPr>
          <p:spPr>
            <a:xfrm>
              <a:off x="609536" y="3770172"/>
              <a:ext cx="8153400" cy="6189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52359" y="0"/>
              <a:ext cx="1656588" cy="7646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12" y="0"/>
            <a:ext cx="6444995" cy="1086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74422"/>
            <a:ext cx="5795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627E25"/>
                </a:solidFill>
              </a:rPr>
              <a:t>Дыхательная</a:t>
            </a:r>
            <a:r>
              <a:rPr sz="4000" spc="-50" dirty="0">
                <a:solidFill>
                  <a:srgbClr val="627E25"/>
                </a:solidFill>
              </a:rPr>
              <a:t> </a:t>
            </a:r>
            <a:r>
              <a:rPr sz="4000" spc="-5" dirty="0">
                <a:solidFill>
                  <a:srgbClr val="627E25"/>
                </a:solidFill>
              </a:rPr>
              <a:t>гимнастика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619125">
              <a:lnSpc>
                <a:spcPct val="100000"/>
              </a:lnSpc>
              <a:spcBef>
                <a:spcPts val="935"/>
              </a:spcBef>
            </a:pPr>
            <a:r>
              <a:rPr spc="-30" dirty="0"/>
              <a:t>Статическая</a:t>
            </a: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Цель:</a:t>
            </a:r>
            <a:endParaRPr sz="2800">
              <a:latin typeface="Calibri"/>
              <a:cs typeface="Calibri"/>
            </a:endParaRPr>
          </a:p>
          <a:p>
            <a:pPr marL="378460" marR="356870" indent="-283845" algn="just">
              <a:lnSpc>
                <a:spcPct val="100000"/>
              </a:lnSpc>
              <a:spcBef>
                <a:spcPts val="635"/>
              </a:spcBef>
              <a:buClr>
                <a:srgbClr val="3891A7"/>
              </a:buClr>
              <a:buSzPct val="79166"/>
              <a:buFont typeface="Wingdings"/>
              <a:buChar char=""/>
              <a:tabLst>
                <a:tab pos="378460" algn="l"/>
              </a:tabLst>
            </a:pP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Воспитать</a:t>
            </a:r>
            <a:r>
              <a:rPr sz="2400" b="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1F5F"/>
                </a:solidFill>
                <a:latin typeface="Calibri"/>
                <a:cs typeface="Calibri"/>
              </a:rPr>
              <a:t>смешанно-  </a:t>
            </a: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диафрагмальный </a:t>
            </a:r>
            <a:r>
              <a:rPr sz="2400" b="0" spc="-5" dirty="0">
                <a:solidFill>
                  <a:srgbClr val="001F5F"/>
                </a:solidFill>
                <a:latin typeface="Calibri"/>
                <a:cs typeface="Calibri"/>
              </a:rPr>
              <a:t>тип  дыхания,</a:t>
            </a:r>
            <a:endParaRPr sz="2400">
              <a:latin typeface="Calibri"/>
              <a:cs typeface="Calibri"/>
            </a:endParaRPr>
          </a:p>
          <a:p>
            <a:pPr marL="378460" indent="-283845" algn="just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166"/>
              <a:buFont typeface="Wingdings"/>
              <a:buChar char=""/>
              <a:tabLst>
                <a:tab pos="378460" algn="l"/>
              </a:tabLst>
            </a:pPr>
            <a:r>
              <a:rPr sz="2400" b="0" spc="-15" dirty="0">
                <a:solidFill>
                  <a:srgbClr val="001F5F"/>
                </a:solidFill>
                <a:latin typeface="Calibri"/>
                <a:cs typeface="Calibri"/>
              </a:rPr>
              <a:t>Скоординировать</a:t>
            </a:r>
            <a:endParaRPr sz="2400">
              <a:latin typeface="Calibri"/>
              <a:cs typeface="Calibri"/>
            </a:endParaRPr>
          </a:p>
          <a:p>
            <a:pPr marL="378460" marR="44450" algn="just">
              <a:lnSpc>
                <a:spcPct val="100000"/>
              </a:lnSpc>
            </a:pPr>
            <a:r>
              <a:rPr sz="2400" b="0" spc="-5" dirty="0">
                <a:solidFill>
                  <a:srgbClr val="001F5F"/>
                </a:solidFill>
                <a:latin typeface="Calibri"/>
                <a:cs typeface="Calibri"/>
              </a:rPr>
              <a:t>носовой </a:t>
            </a:r>
            <a:r>
              <a:rPr sz="2400" b="0" spc="-20" dirty="0">
                <a:solidFill>
                  <a:srgbClr val="001F5F"/>
                </a:solidFill>
                <a:latin typeface="Calibri"/>
                <a:cs typeface="Calibri"/>
              </a:rPr>
              <a:t>вдох </a:t>
            </a:r>
            <a:r>
              <a:rPr sz="2400" b="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2400" b="0" spc="-15" dirty="0">
                <a:solidFill>
                  <a:srgbClr val="001F5F"/>
                </a:solidFill>
                <a:latin typeface="Calibri"/>
                <a:cs typeface="Calibri"/>
              </a:rPr>
              <a:t>ротовой  </a:t>
            </a: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выдох</a:t>
            </a:r>
            <a:endParaRPr sz="2400">
              <a:latin typeface="Calibri"/>
              <a:cs typeface="Calibri"/>
            </a:endParaRPr>
          </a:p>
          <a:p>
            <a:pPr marL="378460" indent="-283845" algn="just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166"/>
              <a:buFont typeface="Wingdings"/>
              <a:buChar char=""/>
              <a:tabLst>
                <a:tab pos="378460" algn="l"/>
              </a:tabLst>
            </a:pP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Добиться</a:t>
            </a:r>
            <a:r>
              <a:rPr sz="2400" b="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сознательного</a:t>
            </a:r>
            <a:endParaRPr sz="2400">
              <a:latin typeface="Calibri"/>
              <a:cs typeface="Calibri"/>
            </a:endParaRPr>
          </a:p>
          <a:p>
            <a:pPr marL="378460">
              <a:lnSpc>
                <a:spcPct val="100000"/>
              </a:lnSpc>
            </a:pPr>
            <a:r>
              <a:rPr sz="2400" b="0" spc="-10" dirty="0">
                <a:solidFill>
                  <a:srgbClr val="001F5F"/>
                </a:solidFill>
                <a:latin typeface="Calibri"/>
                <a:cs typeface="Calibri"/>
              </a:rPr>
              <a:t>произвольного</a:t>
            </a:r>
            <a:endParaRPr sz="2400">
              <a:latin typeface="Calibri"/>
              <a:cs typeface="Calibri"/>
            </a:endParaRPr>
          </a:p>
          <a:p>
            <a:pPr marL="378460">
              <a:lnSpc>
                <a:spcPct val="100000"/>
              </a:lnSpc>
            </a:pPr>
            <a:r>
              <a:rPr sz="2400" b="0" spc="-5" dirty="0">
                <a:solidFill>
                  <a:srgbClr val="001F5F"/>
                </a:solidFill>
                <a:latin typeface="Calibri"/>
                <a:cs typeface="Calibri"/>
              </a:rPr>
              <a:t>управления</a:t>
            </a:r>
            <a:r>
              <a:rPr sz="2400" b="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0" spc="-5" dirty="0">
                <a:solidFill>
                  <a:srgbClr val="001F5F"/>
                </a:solidFill>
                <a:latin typeface="Calibri"/>
                <a:cs typeface="Calibri"/>
              </a:rPr>
              <a:t>дыханием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1673" y="1155568"/>
            <a:ext cx="3349625" cy="311594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330835">
              <a:lnSpc>
                <a:spcPct val="100000"/>
              </a:lnSpc>
              <a:spcBef>
                <a:spcPts val="1025"/>
              </a:spcBef>
            </a:pPr>
            <a:r>
              <a:rPr sz="3600" b="1" spc="-10" dirty="0">
                <a:solidFill>
                  <a:srgbClr val="627E25"/>
                </a:solidFill>
                <a:latin typeface="Corbel"/>
                <a:cs typeface="Corbel"/>
              </a:rPr>
              <a:t>Динамическая</a:t>
            </a:r>
            <a:endParaRPr sz="3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Цель:</a:t>
            </a:r>
            <a:endParaRPr sz="2800">
              <a:latin typeface="Calibri"/>
              <a:cs typeface="Calibri"/>
            </a:endParaRPr>
          </a:p>
          <a:p>
            <a:pPr marL="355600" marR="206375" indent="-342900">
              <a:lnSpc>
                <a:spcPct val="100000"/>
              </a:lnSpc>
              <a:spcBef>
                <a:spcPts val="61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Облегчить процесс  овладения</a:t>
            </a:r>
            <a:r>
              <a:rPr sz="2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навыками 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координированного 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носового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ротового 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дыхания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52359" y="0"/>
            <a:ext cx="1656588" cy="764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816" y="1706320"/>
            <a:ext cx="8105775" cy="319659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Изменение восприятия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проблемы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нарушения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голоса.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1205"/>
              </a:spcBef>
              <a:buFont typeface="Wingdings"/>
              <a:buChar char=""/>
              <a:tabLst>
                <a:tab pos="423545" algn="l"/>
                <a:tab pos="424180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Повышение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уровня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настороженности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проблеме: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Осиплость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–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болезнь!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Повышение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уровня знаний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(как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помочь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себе,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как</a:t>
            </a:r>
            <a:endParaRPr sz="2400">
              <a:latin typeface="Calibri"/>
              <a:cs typeface="Calibri"/>
            </a:endParaRPr>
          </a:p>
          <a:p>
            <a:pPr marL="355600" marR="1028065">
              <a:lnSpc>
                <a:spcPct val="100000"/>
              </a:lnSpc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предотвратить проблемы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с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голосом,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что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делать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при  изменении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голоса,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куда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и к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кому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обращаться)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Ранняя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диагностика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и своевременная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помощь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специалиста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20724" y="420623"/>
            <a:ext cx="5062728" cy="1024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4602" y="530478"/>
            <a:ext cx="4477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1F5F"/>
                </a:solidFill>
              </a:rPr>
              <a:t>Ожидания </a:t>
            </a:r>
            <a:r>
              <a:rPr sz="3600" dirty="0">
                <a:solidFill>
                  <a:srgbClr val="001F5F"/>
                </a:solidFill>
              </a:rPr>
              <a:t>от</a:t>
            </a:r>
            <a:r>
              <a:rPr sz="3600" spc="-80" dirty="0">
                <a:solidFill>
                  <a:srgbClr val="001F5F"/>
                </a:solidFill>
              </a:rPr>
              <a:t> </a:t>
            </a:r>
            <a:r>
              <a:rPr sz="3600" spc="-5" dirty="0">
                <a:solidFill>
                  <a:srgbClr val="001F5F"/>
                </a:solidFill>
              </a:rPr>
              <a:t>проекта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511932" y="5630367"/>
            <a:ext cx="2319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Corbel"/>
                <a:cs typeface="Corbel"/>
              </a:rPr>
              <a:t>Всероссийский</a:t>
            </a:r>
            <a:r>
              <a:rPr sz="1800" b="1" spc="-6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Corbel"/>
                <a:cs typeface="Corbel"/>
              </a:rPr>
              <a:t>проект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60211" y="4941150"/>
            <a:ext cx="3383787" cy="1617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5736" y="0"/>
            <a:ext cx="8208645" cy="6858000"/>
            <a:chOff x="935736" y="0"/>
            <a:chExt cx="8208645" cy="6858000"/>
          </a:xfrm>
        </p:grpSpPr>
        <p:sp>
          <p:nvSpPr>
            <p:cNvPr id="4" name="object 4"/>
            <p:cNvSpPr/>
            <p:nvPr/>
          </p:nvSpPr>
          <p:spPr>
            <a:xfrm>
              <a:off x="1014984" y="0"/>
              <a:ext cx="8129270" cy="6858000"/>
            </a:xfrm>
            <a:custGeom>
              <a:avLst/>
              <a:gdLst/>
              <a:ahLst/>
              <a:cxnLst/>
              <a:rect l="l" t="t" r="r" b="b"/>
              <a:pathLst>
                <a:path w="8129270" h="6858000">
                  <a:moveTo>
                    <a:pt x="8129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29016" y="6858000"/>
                  </a:lnTo>
                  <a:lnTo>
                    <a:pt x="8129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5736" y="0"/>
              <a:ext cx="155447" cy="6857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984" y="0"/>
              <a:ext cx="73660" cy="6858000"/>
            </a:xfrm>
            <a:custGeom>
              <a:avLst/>
              <a:gdLst/>
              <a:ahLst/>
              <a:cxnLst/>
              <a:rect l="l" t="t" r="r" b="b"/>
              <a:pathLst>
                <a:path w="73659" h="6858000">
                  <a:moveTo>
                    <a:pt x="731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3152" y="6858000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3054" y="1052322"/>
            <a:ext cx="3435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6480" algn="l"/>
              </a:tabLst>
            </a:pPr>
            <a:r>
              <a:rPr sz="2800" spc="-30" dirty="0">
                <a:solidFill>
                  <a:srgbClr val="FF0000"/>
                </a:solidFill>
              </a:rPr>
              <a:t>Цели	«Школ</a:t>
            </a:r>
            <a:r>
              <a:rPr sz="2800" spc="-50" dirty="0">
                <a:solidFill>
                  <a:srgbClr val="FF0000"/>
                </a:solidFill>
              </a:rPr>
              <a:t> </a:t>
            </a:r>
            <a:r>
              <a:rPr sz="2800" spc="-15" dirty="0">
                <a:solidFill>
                  <a:srgbClr val="FF0000"/>
                </a:solidFill>
              </a:rPr>
              <a:t>голоса»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78739" y="1905523"/>
            <a:ext cx="8373109" cy="23882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повышение уровня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знаний </a:t>
            </a:r>
            <a:r>
              <a:rPr sz="2800" dirty="0">
                <a:solidFill>
                  <a:srgbClr val="001F5F"/>
                </a:solidFill>
                <a:latin typeface="Corbel"/>
                <a:cs typeface="Corbel"/>
              </a:rPr>
              <a:t>по</a:t>
            </a:r>
            <a:r>
              <a:rPr sz="2800" spc="1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проблеме</a:t>
            </a:r>
            <a:endParaRPr sz="2800">
              <a:latin typeface="Corbel"/>
              <a:cs typeface="Corbel"/>
            </a:endParaRPr>
          </a:p>
          <a:p>
            <a:pPr marL="469900" marR="5080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265" algn="l"/>
                <a:tab pos="469900" algn="l"/>
                <a:tab pos="4163060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сохранение</a:t>
            </a:r>
            <a:r>
              <a:rPr sz="2800" spc="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и</a:t>
            </a:r>
            <a:r>
              <a:rPr sz="2800" spc="1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развитие	</a:t>
            </a:r>
            <a:r>
              <a:rPr sz="2800" spc="-15" dirty="0">
                <a:solidFill>
                  <a:srgbClr val="001F5F"/>
                </a:solidFill>
                <a:latin typeface="Corbel"/>
                <a:cs typeface="Corbel"/>
              </a:rPr>
              <a:t>здорового </a:t>
            </a:r>
            <a:r>
              <a:rPr sz="2800" spc="-20" dirty="0">
                <a:solidFill>
                  <a:srgbClr val="001F5F"/>
                </a:solidFill>
                <a:latin typeface="Corbel"/>
                <a:cs typeface="Corbel"/>
              </a:rPr>
              <a:t>голоса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у </a:t>
            </a:r>
            <a:r>
              <a:rPr sz="2800" spc="-35" dirty="0">
                <a:solidFill>
                  <a:srgbClr val="001F5F"/>
                </a:solidFill>
                <a:latin typeface="Corbel"/>
                <a:cs typeface="Corbel"/>
              </a:rPr>
              <a:t>детей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и  взрослых</a:t>
            </a:r>
            <a:endParaRPr sz="2800">
              <a:latin typeface="Corbel"/>
              <a:cs typeface="Corbel"/>
            </a:endParaRPr>
          </a:p>
          <a:p>
            <a:pPr marL="469900" marR="619125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профилактика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дисфоний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у </a:t>
            </a:r>
            <a:r>
              <a:rPr sz="2800" spc="-10" dirty="0">
                <a:solidFill>
                  <a:srgbClr val="001F5F"/>
                </a:solidFill>
                <a:latin typeface="Corbel"/>
                <a:cs typeface="Corbel"/>
              </a:rPr>
              <a:t>лиц голосо-речевых  </a:t>
            </a:r>
            <a:r>
              <a:rPr sz="2800" spc="-5" dirty="0">
                <a:solidFill>
                  <a:srgbClr val="001F5F"/>
                </a:solidFill>
                <a:latin typeface="Corbel"/>
                <a:cs typeface="Corbel"/>
              </a:rPr>
              <a:t>профессий</a:t>
            </a:r>
            <a:r>
              <a:rPr sz="1400" spc="-5" dirty="0">
                <a:solidFill>
                  <a:srgbClr val="001F5F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1830323" y="62484"/>
              <a:ext cx="2061972" cy="12161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66872" y="62484"/>
              <a:ext cx="992124" cy="12161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6348" y="62484"/>
              <a:ext cx="3745992" cy="1216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80335" y="194259"/>
            <a:ext cx="476377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5" dirty="0"/>
              <a:t>Крик – </a:t>
            </a:r>
            <a:r>
              <a:rPr sz="4300" spc="-10" dirty="0"/>
              <a:t>первый</a:t>
            </a:r>
            <a:r>
              <a:rPr sz="4300" spc="-45" dirty="0"/>
              <a:t> </a:t>
            </a:r>
            <a:r>
              <a:rPr sz="4300" spc="-10" dirty="0"/>
              <a:t>звук</a:t>
            </a:r>
            <a:endParaRPr sz="4300"/>
          </a:p>
        </p:txBody>
      </p:sp>
      <p:sp>
        <p:nvSpPr>
          <p:cNvPr id="7" name="object 7"/>
          <p:cNvSpPr txBox="1"/>
          <p:nvPr/>
        </p:nvSpPr>
        <p:spPr>
          <a:xfrm>
            <a:off x="258267" y="1054100"/>
            <a:ext cx="8495030" cy="5879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1252855" indent="-45720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3200" b="1" dirty="0">
                <a:latin typeface="Corbel"/>
                <a:cs typeface="Corbel"/>
              </a:rPr>
              <a:t>Крик </a:t>
            </a:r>
            <a:r>
              <a:rPr sz="3200" b="1" spc="-10" dirty="0">
                <a:latin typeface="Corbel"/>
                <a:cs typeface="Corbel"/>
              </a:rPr>
              <a:t>новорожденного </a:t>
            </a:r>
            <a:r>
              <a:rPr sz="3200" spc="-10" dirty="0">
                <a:latin typeface="Corbel"/>
                <a:cs typeface="Corbel"/>
              </a:rPr>
              <a:t>интонационно  </a:t>
            </a:r>
            <a:r>
              <a:rPr sz="3200" spc="-20" dirty="0">
                <a:latin typeface="Corbel"/>
                <a:cs typeface="Corbel"/>
              </a:rPr>
              <a:t>изменяется </a:t>
            </a:r>
            <a:r>
              <a:rPr sz="3200" dirty="0">
                <a:latin typeface="Corbel"/>
                <a:cs typeface="Corbel"/>
              </a:rPr>
              <a:t>по </a:t>
            </a:r>
            <a:r>
              <a:rPr sz="3200" spc="-5" dirty="0">
                <a:latin typeface="Corbel"/>
                <a:cs typeface="Corbel"/>
              </a:rPr>
              <a:t>силе, высоте,</a:t>
            </a:r>
            <a:r>
              <a:rPr sz="3200" spc="10" dirty="0">
                <a:latin typeface="Corbel"/>
                <a:cs typeface="Corbel"/>
              </a:rPr>
              <a:t> </a:t>
            </a:r>
            <a:r>
              <a:rPr sz="3200" spc="-20" dirty="0">
                <a:latin typeface="Corbel"/>
                <a:cs typeface="Corbel"/>
              </a:rPr>
              <a:t>тембру,</a:t>
            </a:r>
            <a:endParaRPr sz="3200">
              <a:latin typeface="Corbel"/>
              <a:cs typeface="Corbel"/>
            </a:endParaRPr>
          </a:p>
          <a:p>
            <a:pPr marL="12700" marR="2174875" indent="179705">
              <a:lnSpc>
                <a:spcPct val="100000"/>
              </a:lnSpc>
            </a:pPr>
            <a:r>
              <a:rPr sz="3200" spc="-5" dirty="0">
                <a:latin typeface="Corbel"/>
                <a:cs typeface="Corbel"/>
              </a:rPr>
              <a:t>протяженности, </a:t>
            </a:r>
            <a:r>
              <a:rPr sz="3200" dirty="0">
                <a:latin typeface="Corbel"/>
                <a:cs typeface="Corbel"/>
              </a:rPr>
              <a:t>а также </a:t>
            </a:r>
            <a:r>
              <a:rPr sz="3200" spc="-20" dirty="0">
                <a:latin typeface="Corbel"/>
                <a:cs typeface="Corbel"/>
              </a:rPr>
              <a:t>имеет  </a:t>
            </a:r>
            <a:r>
              <a:rPr sz="3200" spc="-10" dirty="0">
                <a:latin typeface="Corbel"/>
                <a:cs typeface="Corbel"/>
              </a:rPr>
              <a:t>коммуникативную</a:t>
            </a:r>
            <a:r>
              <a:rPr sz="3200" spc="-70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направленность.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Corbel"/>
              <a:cs typeface="Corbel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Clr>
                <a:srgbClr val="3891A7"/>
              </a:buClr>
              <a:buSzPct val="79687"/>
              <a:buFont typeface="Wingdings"/>
              <a:buChar char=""/>
              <a:tabLst>
                <a:tab pos="469265" algn="l"/>
                <a:tab pos="469900" algn="l"/>
                <a:tab pos="3677920" algn="l"/>
              </a:tabLst>
            </a:pPr>
            <a:r>
              <a:rPr sz="3200" spc="-60" dirty="0">
                <a:latin typeface="Corbel"/>
                <a:cs typeface="Corbel"/>
              </a:rPr>
              <a:t>Только </a:t>
            </a:r>
            <a:r>
              <a:rPr sz="3200" b="1" spc="-5" dirty="0">
                <a:latin typeface="Corbel"/>
                <a:cs typeface="Corbel"/>
              </a:rPr>
              <a:t>первый </a:t>
            </a:r>
            <a:r>
              <a:rPr sz="3200" b="1" dirty="0">
                <a:latin typeface="Corbel"/>
                <a:cs typeface="Corbel"/>
              </a:rPr>
              <a:t>крик </a:t>
            </a:r>
            <a:r>
              <a:rPr sz="3200" spc="-10" dirty="0">
                <a:latin typeface="Corbel"/>
                <a:cs typeface="Corbel"/>
              </a:rPr>
              <a:t>новорожденного,  </a:t>
            </a:r>
            <a:r>
              <a:rPr sz="3200" spc="-5" dirty="0">
                <a:latin typeface="Corbel"/>
                <a:cs typeface="Corbel"/>
              </a:rPr>
              <a:t>обусловленный </a:t>
            </a:r>
            <a:r>
              <a:rPr sz="3200" dirty="0">
                <a:latin typeface="Corbel"/>
                <a:cs typeface="Corbel"/>
              </a:rPr>
              <a:t>раздражением </a:t>
            </a:r>
            <a:r>
              <a:rPr sz="3200" spc="-25" dirty="0">
                <a:latin typeface="Corbel"/>
                <a:cs typeface="Corbel"/>
              </a:rPr>
              <a:t>подкоркового  </a:t>
            </a:r>
            <a:r>
              <a:rPr sz="3200" dirty="0">
                <a:latin typeface="Corbel"/>
                <a:cs typeface="Corbel"/>
              </a:rPr>
              <a:t>речевого</a:t>
            </a:r>
            <a:r>
              <a:rPr sz="3200" spc="-5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центра,	</a:t>
            </a:r>
            <a:r>
              <a:rPr sz="3200" spc="-5" dirty="0">
                <a:latin typeface="Corbel"/>
                <a:cs typeface="Corbel"/>
              </a:rPr>
              <a:t>считают</a:t>
            </a:r>
            <a:r>
              <a:rPr sz="3200" spc="-30" dirty="0">
                <a:latin typeface="Corbel"/>
                <a:cs typeface="Corbel"/>
              </a:rPr>
              <a:t> </a:t>
            </a:r>
            <a:r>
              <a:rPr sz="3200" spc="-10" dirty="0">
                <a:latin typeface="Corbel"/>
                <a:cs typeface="Corbel"/>
              </a:rPr>
              <a:t>рефлекторным</a:t>
            </a:r>
            <a:endParaRPr sz="3200">
              <a:latin typeface="Corbel"/>
              <a:cs typeface="Corbel"/>
            </a:endParaRPr>
          </a:p>
          <a:p>
            <a:pPr marL="469900" marR="1715135">
              <a:lnSpc>
                <a:spcPct val="100000"/>
              </a:lnSpc>
            </a:pPr>
            <a:r>
              <a:rPr sz="3200" dirty="0">
                <a:latin typeface="Corbel"/>
                <a:cs typeface="Corbel"/>
              </a:rPr>
              <a:t>явлением, не </a:t>
            </a:r>
            <a:r>
              <a:rPr sz="3200" spc="-10" dirty="0">
                <a:latin typeface="Corbel"/>
                <a:cs typeface="Corbel"/>
              </a:rPr>
              <a:t>имеющим</a:t>
            </a:r>
            <a:r>
              <a:rPr sz="3200" spc="-95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сигнальной  </a:t>
            </a:r>
            <a:r>
              <a:rPr sz="3200" dirty="0">
                <a:latin typeface="Corbel"/>
                <a:cs typeface="Corbel"/>
              </a:rPr>
              <a:t>направленности.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100">
              <a:latin typeface="Corbel"/>
              <a:cs typeface="Corbel"/>
            </a:endParaRPr>
          </a:p>
          <a:p>
            <a:pPr marL="469900" indent="-457200">
              <a:lnSpc>
                <a:spcPct val="100000"/>
              </a:lnSpc>
              <a:buClr>
                <a:srgbClr val="3891A7"/>
              </a:buClr>
              <a:buSzPct val="79687"/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3200" dirty="0">
                <a:latin typeface="Corbel"/>
                <a:cs typeface="Corbel"/>
              </a:rPr>
              <a:t>Крик — это </a:t>
            </a:r>
            <a:r>
              <a:rPr sz="3200" b="1" spc="-5" dirty="0">
                <a:latin typeface="Corbel"/>
                <a:cs typeface="Corbel"/>
              </a:rPr>
              <a:t>первое </a:t>
            </a:r>
            <a:r>
              <a:rPr sz="3200" dirty="0">
                <a:latin typeface="Corbel"/>
                <a:cs typeface="Corbel"/>
              </a:rPr>
              <a:t>вокальное</a:t>
            </a:r>
            <a:r>
              <a:rPr sz="3200" spc="-80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проявление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9596" y="30479"/>
            <a:ext cx="6382511" cy="1216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0242" y="162255"/>
            <a:ext cx="568134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5" dirty="0"/>
              <a:t>Крики</a:t>
            </a:r>
            <a:r>
              <a:rPr sz="4300" spc="-45" dirty="0"/>
              <a:t> </a:t>
            </a:r>
            <a:r>
              <a:rPr sz="4300" spc="-20" dirty="0"/>
              <a:t>новорожденных</a:t>
            </a:r>
            <a:endParaRPr sz="4300"/>
          </a:p>
        </p:txBody>
      </p:sp>
      <p:sp>
        <p:nvSpPr>
          <p:cNvPr id="4" name="object 4"/>
          <p:cNvSpPr txBox="1"/>
          <p:nvPr/>
        </p:nvSpPr>
        <p:spPr>
          <a:xfrm>
            <a:off x="772769" y="1382989"/>
            <a:ext cx="7937500" cy="468249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800"/>
              </a:spcBef>
              <a:buClr>
                <a:srgbClr val="3891A7"/>
              </a:buClr>
              <a:buSzPct val="91071"/>
              <a:buFont typeface="Wingdings 2"/>
              <a:buChar char=""/>
              <a:tabLst>
                <a:tab pos="376555" algn="l"/>
                <a:tab pos="377190" algn="l"/>
              </a:tabLst>
            </a:pPr>
            <a:r>
              <a:rPr sz="2800" b="1" spc="-85" dirty="0">
                <a:latin typeface="Corbel"/>
                <a:cs typeface="Corbel"/>
              </a:rPr>
              <a:t>Голода</a:t>
            </a:r>
            <a:endParaRPr sz="2800">
              <a:latin typeface="Corbel"/>
              <a:cs typeface="Corbel"/>
            </a:endParaRPr>
          </a:p>
          <a:p>
            <a:pPr marL="367665" indent="-355600">
              <a:lnSpc>
                <a:spcPct val="100000"/>
              </a:lnSpc>
              <a:spcBef>
                <a:spcPts val="695"/>
              </a:spcBef>
              <a:buClr>
                <a:srgbClr val="3891A7"/>
              </a:buClr>
              <a:buSzPct val="80357"/>
              <a:buFont typeface="Wingdings 2"/>
              <a:buChar char=""/>
              <a:tabLst>
                <a:tab pos="367665" algn="l"/>
                <a:tab pos="368300" algn="l"/>
              </a:tabLst>
            </a:pPr>
            <a:r>
              <a:rPr sz="2800" b="1" spc="-20" dirty="0">
                <a:latin typeface="Corbel"/>
                <a:cs typeface="Corbel"/>
              </a:rPr>
              <a:t>Боли </a:t>
            </a:r>
            <a:r>
              <a:rPr sz="2800" i="1" spc="-20" dirty="0">
                <a:latin typeface="Corbel"/>
                <a:cs typeface="Corbel"/>
              </a:rPr>
              <a:t>(ответ </a:t>
            </a:r>
            <a:r>
              <a:rPr sz="2800" i="1" spc="-5" dirty="0">
                <a:latin typeface="Corbel"/>
                <a:cs typeface="Corbel"/>
              </a:rPr>
              <a:t>на </a:t>
            </a:r>
            <a:r>
              <a:rPr sz="2800" i="1" spc="-15" dirty="0">
                <a:latin typeface="Corbel"/>
                <a:cs typeface="Corbel"/>
              </a:rPr>
              <a:t>болевые</a:t>
            </a:r>
            <a:r>
              <a:rPr sz="2800" i="1" spc="45" dirty="0">
                <a:latin typeface="Corbel"/>
                <a:cs typeface="Corbel"/>
              </a:rPr>
              <a:t> </a:t>
            </a:r>
            <a:r>
              <a:rPr sz="2800" i="1" spc="-5" dirty="0">
                <a:latin typeface="Corbel"/>
                <a:cs typeface="Corbel"/>
              </a:rPr>
              <a:t>ощущения)</a:t>
            </a:r>
            <a:endParaRPr sz="2800">
              <a:latin typeface="Corbel"/>
              <a:cs typeface="Corbel"/>
            </a:endParaRPr>
          </a:p>
          <a:p>
            <a:pPr marL="295910" marR="356870" indent="-283845" algn="just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80357"/>
              <a:buFont typeface="Wingdings 2"/>
              <a:buChar char=""/>
              <a:tabLst>
                <a:tab pos="368300" algn="l"/>
              </a:tabLst>
            </a:pPr>
            <a:r>
              <a:rPr dirty="0"/>
              <a:t>	</a:t>
            </a:r>
            <a:r>
              <a:rPr sz="2800" b="1" spc="-5" dirty="0">
                <a:latin typeface="Corbel"/>
                <a:cs typeface="Corbel"/>
              </a:rPr>
              <a:t>Лишения </a:t>
            </a:r>
            <a:r>
              <a:rPr sz="2800" i="1" spc="-15" dirty="0">
                <a:latin typeface="Corbel"/>
                <a:cs typeface="Corbel"/>
              </a:rPr>
              <a:t>(ответная </a:t>
            </a:r>
            <a:r>
              <a:rPr sz="2800" i="1" spc="-10" dirty="0">
                <a:latin typeface="Corbel"/>
                <a:cs typeface="Corbel"/>
              </a:rPr>
              <a:t>реакция, </a:t>
            </a:r>
            <a:r>
              <a:rPr sz="2800" i="1" spc="-5" dirty="0">
                <a:latin typeface="Corbel"/>
                <a:cs typeface="Corbel"/>
              </a:rPr>
              <a:t>например, </a:t>
            </a:r>
            <a:r>
              <a:rPr sz="2800" i="1" spc="-15" dirty="0">
                <a:latin typeface="Corbel"/>
                <a:cs typeface="Corbel"/>
              </a:rPr>
              <a:t>когда  </a:t>
            </a:r>
            <a:r>
              <a:rPr sz="2800" i="1" spc="-10" dirty="0">
                <a:latin typeface="Corbel"/>
                <a:cs typeface="Corbel"/>
              </a:rPr>
              <a:t>забирают </a:t>
            </a:r>
            <a:r>
              <a:rPr sz="2800" i="1" spc="-15" dirty="0">
                <a:latin typeface="Corbel"/>
                <a:cs typeface="Corbel"/>
              </a:rPr>
              <a:t>пустышку, которую </a:t>
            </a:r>
            <a:r>
              <a:rPr sz="2800" i="1" spc="-10" dirty="0">
                <a:latin typeface="Corbel"/>
                <a:cs typeface="Corbel"/>
              </a:rPr>
              <a:t>активно </a:t>
            </a:r>
            <a:r>
              <a:rPr sz="2800" i="1" spc="-5" dirty="0">
                <a:latin typeface="Corbel"/>
                <a:cs typeface="Corbel"/>
              </a:rPr>
              <a:t>сосет  </a:t>
            </a:r>
            <a:r>
              <a:rPr sz="2800" i="1" spc="-10" dirty="0">
                <a:latin typeface="Corbel"/>
                <a:cs typeface="Corbel"/>
              </a:rPr>
              <a:t>ребенок)</a:t>
            </a:r>
            <a:endParaRPr sz="2800">
              <a:latin typeface="Corbel"/>
              <a:cs typeface="Corbel"/>
            </a:endParaRPr>
          </a:p>
          <a:p>
            <a:pPr marL="367665" indent="-355600" algn="just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80357"/>
              <a:buFont typeface="Wingdings 2"/>
              <a:buChar char=""/>
              <a:tabLst>
                <a:tab pos="368300" algn="l"/>
              </a:tabLst>
            </a:pPr>
            <a:r>
              <a:rPr sz="2800" spc="-5" dirty="0">
                <a:latin typeface="Corbel"/>
                <a:cs typeface="Corbel"/>
              </a:rPr>
              <a:t>Крик </a:t>
            </a:r>
            <a:r>
              <a:rPr sz="2800" b="1" spc="-15" dirty="0">
                <a:latin typeface="Corbel"/>
                <a:cs typeface="Corbel"/>
              </a:rPr>
              <a:t>одиночества</a:t>
            </a:r>
            <a:r>
              <a:rPr sz="2800" spc="-15" dirty="0">
                <a:latin typeface="Corbel"/>
                <a:cs typeface="Corbel"/>
              </a:rPr>
              <a:t>, </a:t>
            </a:r>
            <a:r>
              <a:rPr sz="2800" spc="-5" dirty="0">
                <a:latin typeface="Corbel"/>
                <a:cs typeface="Corbel"/>
              </a:rPr>
              <a:t>тоски, для</a:t>
            </a:r>
            <a:r>
              <a:rPr sz="2800" spc="70" dirty="0">
                <a:latin typeface="Corbel"/>
                <a:cs typeface="Corbel"/>
              </a:rPr>
              <a:t> </a:t>
            </a:r>
            <a:r>
              <a:rPr sz="2800" spc="-5" dirty="0">
                <a:latin typeface="Corbel"/>
                <a:cs typeface="Corbel"/>
              </a:rPr>
              <a:t>привлечения</a:t>
            </a:r>
            <a:endParaRPr sz="2800">
              <a:latin typeface="Corbel"/>
              <a:cs typeface="Corbel"/>
            </a:endParaRPr>
          </a:p>
          <a:p>
            <a:pPr marL="295910" marR="5080">
              <a:lnSpc>
                <a:spcPct val="100000"/>
              </a:lnSpc>
            </a:pPr>
            <a:r>
              <a:rPr sz="2800" spc="-5" dirty="0">
                <a:latin typeface="Corbel"/>
                <a:cs typeface="Corbel"/>
              </a:rPr>
              <a:t>внимания (</a:t>
            </a:r>
            <a:r>
              <a:rPr sz="2800" i="1" spc="-5" dirty="0">
                <a:latin typeface="Corbel"/>
                <a:cs typeface="Corbel"/>
              </a:rPr>
              <a:t>на </a:t>
            </a:r>
            <a:r>
              <a:rPr sz="2800" i="1" spc="-10" dirty="0">
                <a:latin typeface="Corbel"/>
                <a:cs typeface="Corbel"/>
              </a:rPr>
              <a:t>третьей </a:t>
            </a:r>
            <a:r>
              <a:rPr sz="2800" i="1" spc="-5" dirty="0">
                <a:latin typeface="Corbel"/>
                <a:cs typeface="Corbel"/>
              </a:rPr>
              <a:t>неделе </a:t>
            </a:r>
            <a:r>
              <a:rPr sz="2800" i="1" spc="-10" dirty="0">
                <a:latin typeface="Corbel"/>
                <a:cs typeface="Corbel"/>
              </a:rPr>
              <a:t>жизни </a:t>
            </a:r>
            <a:r>
              <a:rPr sz="2800" i="1" spc="-15" dirty="0">
                <a:latin typeface="Corbel"/>
                <a:cs typeface="Corbel"/>
              </a:rPr>
              <a:t>появляется  </a:t>
            </a:r>
            <a:r>
              <a:rPr sz="2800" i="1" spc="-5" dirty="0">
                <a:latin typeface="Corbel"/>
                <a:cs typeface="Corbel"/>
              </a:rPr>
              <a:t>новый сигнал - </a:t>
            </a:r>
            <a:r>
              <a:rPr sz="2800" i="1" spc="-10" dirty="0">
                <a:latin typeface="Corbel"/>
                <a:cs typeface="Corbel"/>
              </a:rPr>
              <a:t>отражает </a:t>
            </a:r>
            <a:r>
              <a:rPr sz="2800" i="1" spc="-5" dirty="0">
                <a:latin typeface="Corbel"/>
                <a:cs typeface="Corbel"/>
              </a:rPr>
              <a:t>не </a:t>
            </a:r>
            <a:r>
              <a:rPr sz="2800" i="1" spc="-15" dirty="0">
                <a:latin typeface="Corbel"/>
                <a:cs typeface="Corbel"/>
              </a:rPr>
              <a:t>столько  </a:t>
            </a:r>
            <a:r>
              <a:rPr sz="2800" i="1" spc="-10" dirty="0">
                <a:latin typeface="Corbel"/>
                <a:cs typeface="Corbel"/>
              </a:rPr>
              <a:t>физиологические </a:t>
            </a:r>
            <a:r>
              <a:rPr sz="2800" i="1" spc="-5" dirty="0">
                <a:latin typeface="Corbel"/>
                <a:cs typeface="Corbel"/>
              </a:rPr>
              <a:t>потребности, </a:t>
            </a:r>
            <a:r>
              <a:rPr sz="2800" i="1" spc="-20" dirty="0">
                <a:latin typeface="Corbel"/>
                <a:cs typeface="Corbel"/>
              </a:rPr>
              <a:t>сколько</a:t>
            </a:r>
            <a:r>
              <a:rPr sz="2800" i="1" spc="40" dirty="0">
                <a:latin typeface="Corbel"/>
                <a:cs typeface="Corbel"/>
              </a:rPr>
              <a:t> </a:t>
            </a:r>
            <a:r>
              <a:rPr sz="2800" i="1" spc="-5" dirty="0">
                <a:latin typeface="Corbel"/>
                <a:cs typeface="Corbel"/>
              </a:rPr>
              <a:t>носит</a:t>
            </a:r>
            <a:endParaRPr sz="2800">
              <a:latin typeface="Corbel"/>
              <a:cs typeface="Corbel"/>
            </a:endParaRPr>
          </a:p>
          <a:p>
            <a:pPr marL="295910">
              <a:lnSpc>
                <a:spcPts val="3825"/>
              </a:lnSpc>
            </a:pPr>
            <a:r>
              <a:rPr sz="2800" i="1" spc="-5" dirty="0">
                <a:latin typeface="Corbel"/>
                <a:cs typeface="Corbel"/>
              </a:rPr>
              <a:t>социальный</a:t>
            </a:r>
            <a:r>
              <a:rPr sz="2800" i="1" spc="10" dirty="0">
                <a:latin typeface="Corbel"/>
                <a:cs typeface="Corbel"/>
              </a:rPr>
              <a:t> </a:t>
            </a:r>
            <a:r>
              <a:rPr sz="2800" i="1" spc="-15" dirty="0">
                <a:latin typeface="Corbel"/>
                <a:cs typeface="Corbel"/>
              </a:rPr>
              <a:t>характер</a:t>
            </a:r>
            <a:r>
              <a:rPr sz="3200" i="1" spc="-15" dirty="0"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" y="0"/>
            <a:ext cx="9142730" cy="6858000"/>
            <a:chOff x="1423" y="0"/>
            <a:chExt cx="9142730" cy="6858000"/>
          </a:xfrm>
        </p:grpSpPr>
        <p:sp>
          <p:nvSpPr>
            <p:cNvPr id="3" name="object 3"/>
            <p:cNvSpPr/>
            <p:nvPr/>
          </p:nvSpPr>
          <p:spPr>
            <a:xfrm>
              <a:off x="359664" y="36575"/>
              <a:ext cx="8447532" cy="10241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08760" y="585215"/>
              <a:ext cx="6150864" cy="1024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7404" y="1133856"/>
              <a:ext cx="6419088" cy="10241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2983" y="146430"/>
            <a:ext cx="77730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Классификация младенческих</a:t>
            </a:r>
            <a:r>
              <a:rPr sz="3600" spc="20" dirty="0"/>
              <a:t> </a:t>
            </a:r>
            <a:r>
              <a:rPr sz="3600" spc="-15" dirty="0"/>
              <a:t>криков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28599" y="695071"/>
            <a:ext cx="6901815" cy="527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4569" marR="74930" indent="180975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562213"/>
                </a:solidFill>
                <a:latin typeface="Corbel"/>
                <a:cs typeface="Corbel"/>
              </a:rPr>
              <a:t>по субъективной </a:t>
            </a:r>
            <a:r>
              <a:rPr sz="3600" b="1" spc="-10" dirty="0">
                <a:solidFill>
                  <a:srgbClr val="562213"/>
                </a:solidFill>
                <a:latin typeface="Corbel"/>
                <a:cs typeface="Corbel"/>
              </a:rPr>
              <a:t>ценности  </a:t>
            </a:r>
            <a:r>
              <a:rPr sz="3600" b="1" spc="-5" dirty="0">
                <a:solidFill>
                  <a:srgbClr val="562213"/>
                </a:solidFill>
                <a:latin typeface="Corbel"/>
                <a:cs typeface="Corbel"/>
              </a:rPr>
              <a:t>раздражителей </a:t>
            </a:r>
            <a:r>
              <a:rPr sz="3600" b="1" dirty="0">
                <a:solidFill>
                  <a:srgbClr val="562213"/>
                </a:solidFill>
                <a:latin typeface="Corbel"/>
                <a:cs typeface="Corbel"/>
              </a:rPr>
              <a:t>для</a:t>
            </a:r>
            <a:r>
              <a:rPr sz="3600" b="1" spc="-45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562213"/>
                </a:solidFill>
                <a:latin typeface="Corbel"/>
                <a:cs typeface="Corbel"/>
              </a:rPr>
              <a:t>ребенка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3600">
              <a:latin typeface="Corbel"/>
              <a:cs typeface="Corbel"/>
            </a:endParaRPr>
          </a:p>
          <a:p>
            <a:pPr marL="463550" indent="-451484">
              <a:lnSpc>
                <a:spcPct val="100000"/>
              </a:lnSpc>
              <a:spcBef>
                <a:spcPts val="2225"/>
              </a:spcBef>
              <a:buClr>
                <a:srgbClr val="3891A7"/>
              </a:buClr>
              <a:buSzPct val="79687"/>
              <a:buFont typeface="Wingdings"/>
              <a:buChar char=""/>
              <a:tabLst>
                <a:tab pos="463550" algn="l"/>
                <a:tab pos="464184" algn="l"/>
              </a:tabLst>
            </a:pPr>
            <a:r>
              <a:rPr sz="3200" b="1" spc="-15" dirty="0">
                <a:solidFill>
                  <a:srgbClr val="252525"/>
                </a:solidFill>
                <a:latin typeface="Corbel"/>
                <a:cs typeface="Corbel"/>
              </a:rPr>
              <a:t>высокой </a:t>
            </a:r>
            <a:r>
              <a:rPr sz="3200" b="1" spc="-5" dirty="0">
                <a:solidFill>
                  <a:srgbClr val="252525"/>
                </a:solidFill>
                <a:latin typeface="Corbel"/>
                <a:cs typeface="Corbel"/>
              </a:rPr>
              <a:t>субъективной</a:t>
            </a:r>
            <a:r>
              <a:rPr sz="3200" b="1" spc="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252525"/>
                </a:solidFill>
                <a:latin typeface="Corbel"/>
                <a:cs typeface="Corbel"/>
              </a:rPr>
              <a:t>ценности</a:t>
            </a:r>
            <a:endParaRPr sz="3200">
              <a:latin typeface="Corbel"/>
              <a:cs typeface="Corbel"/>
            </a:endParaRPr>
          </a:p>
          <a:p>
            <a:pPr marL="844550">
              <a:lnSpc>
                <a:spcPct val="100000"/>
              </a:lnSpc>
              <a:spcBef>
                <a:spcPts val="600"/>
              </a:spcBef>
            </a:pPr>
            <a:r>
              <a:rPr sz="3200" i="1" spc="-5" dirty="0">
                <a:solidFill>
                  <a:srgbClr val="252525"/>
                </a:solidFill>
                <a:latin typeface="Corbel"/>
                <a:cs typeface="Corbel"/>
              </a:rPr>
              <a:t>(крик</a:t>
            </a:r>
            <a:r>
              <a:rPr sz="3200" i="1" spc="-10" dirty="0">
                <a:solidFill>
                  <a:srgbClr val="252525"/>
                </a:solidFill>
                <a:latin typeface="Corbel"/>
                <a:cs typeface="Corbel"/>
              </a:rPr>
              <a:t> «боли»)</a:t>
            </a:r>
            <a:endParaRPr sz="3200">
              <a:latin typeface="Corbel"/>
              <a:cs typeface="Corbel"/>
            </a:endParaRPr>
          </a:p>
          <a:p>
            <a:pPr marL="463550" indent="-451484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Wingdings"/>
              <a:buChar char=""/>
              <a:tabLst>
                <a:tab pos="463550" algn="l"/>
                <a:tab pos="464184" algn="l"/>
              </a:tabLst>
            </a:pPr>
            <a:r>
              <a:rPr sz="3200" b="1" dirty="0">
                <a:solidFill>
                  <a:srgbClr val="252525"/>
                </a:solidFill>
                <a:latin typeface="Corbel"/>
                <a:cs typeface="Corbel"/>
              </a:rPr>
              <a:t>умеренной </a:t>
            </a:r>
            <a:r>
              <a:rPr sz="3200" b="1" spc="-5" dirty="0">
                <a:solidFill>
                  <a:srgbClr val="252525"/>
                </a:solidFill>
                <a:latin typeface="Corbel"/>
                <a:cs typeface="Corbel"/>
              </a:rPr>
              <a:t>субъективной</a:t>
            </a:r>
            <a:r>
              <a:rPr sz="3200" b="1" spc="-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252525"/>
                </a:solidFill>
                <a:latin typeface="Corbel"/>
                <a:cs typeface="Corbel"/>
              </a:rPr>
              <a:t>ценности</a:t>
            </a:r>
            <a:endParaRPr sz="3200">
              <a:latin typeface="Corbel"/>
              <a:cs typeface="Corbel"/>
            </a:endParaRPr>
          </a:p>
          <a:p>
            <a:pPr marL="844550">
              <a:lnSpc>
                <a:spcPct val="100000"/>
              </a:lnSpc>
              <a:spcBef>
                <a:spcPts val="600"/>
              </a:spcBef>
            </a:pPr>
            <a:r>
              <a:rPr sz="3200" i="1" spc="-5" dirty="0">
                <a:solidFill>
                  <a:srgbClr val="252525"/>
                </a:solidFill>
                <a:latin typeface="Corbel"/>
                <a:cs typeface="Corbel"/>
              </a:rPr>
              <a:t>(крик</a:t>
            </a:r>
            <a:r>
              <a:rPr sz="3200" i="1" spc="-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3200" i="1" spc="-5" dirty="0">
                <a:solidFill>
                  <a:srgbClr val="252525"/>
                </a:solidFill>
                <a:latin typeface="Corbel"/>
                <a:cs typeface="Corbel"/>
              </a:rPr>
              <a:t>«удовольствия»)</a:t>
            </a:r>
            <a:endParaRPr sz="3200">
              <a:latin typeface="Corbel"/>
              <a:cs typeface="Corbel"/>
            </a:endParaRPr>
          </a:p>
          <a:p>
            <a:pPr marL="463550" indent="-451484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Wingdings"/>
              <a:buChar char=""/>
              <a:tabLst>
                <a:tab pos="463550" algn="l"/>
                <a:tab pos="464184" algn="l"/>
              </a:tabLst>
            </a:pPr>
            <a:r>
              <a:rPr sz="3200" b="1" spc="-5" dirty="0">
                <a:solidFill>
                  <a:srgbClr val="252525"/>
                </a:solidFill>
                <a:latin typeface="Corbel"/>
                <a:cs typeface="Corbel"/>
              </a:rPr>
              <a:t>регрессирующие</a:t>
            </a:r>
            <a:r>
              <a:rPr sz="3200" b="1" spc="-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252525"/>
                </a:solidFill>
                <a:latin typeface="Corbel"/>
                <a:cs typeface="Corbel"/>
              </a:rPr>
              <a:t>крики</a:t>
            </a:r>
            <a:endParaRPr sz="3200">
              <a:latin typeface="Corbel"/>
              <a:cs typeface="Corbel"/>
            </a:endParaRPr>
          </a:p>
          <a:p>
            <a:pPr marL="844550">
              <a:lnSpc>
                <a:spcPct val="100000"/>
              </a:lnSpc>
              <a:spcBef>
                <a:spcPts val="600"/>
              </a:spcBef>
            </a:pPr>
            <a:r>
              <a:rPr sz="3200" i="1" spc="-5" dirty="0">
                <a:solidFill>
                  <a:srgbClr val="252525"/>
                </a:solidFill>
                <a:latin typeface="Corbel"/>
                <a:cs typeface="Corbel"/>
              </a:rPr>
              <a:t>(крик</a:t>
            </a:r>
            <a:r>
              <a:rPr sz="3200" i="1" spc="-10" dirty="0">
                <a:solidFill>
                  <a:srgbClr val="252525"/>
                </a:solidFill>
                <a:latin typeface="Corbel"/>
                <a:cs typeface="Corbel"/>
              </a:rPr>
              <a:t> «голода»)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2155</Words>
  <Application>Microsoft Office PowerPoint</Application>
  <PresentationFormat>Экран (4:3)</PresentationFormat>
  <Paragraphs>411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Office Theme</vt:lpstr>
      <vt:lpstr>Презентация PowerPoint</vt:lpstr>
      <vt:lpstr>Коммуникация (от лат.</vt:lpstr>
      <vt:lpstr>ПОНЯТИЕ КОММУНИКАЦИИ</vt:lpstr>
      <vt:lpstr>ЗНАК</vt:lpstr>
      <vt:lpstr>Презентация PowerPoint</vt:lpstr>
      <vt:lpstr>Презентация PowerPoint</vt:lpstr>
      <vt:lpstr>Крик – первый звук</vt:lpstr>
      <vt:lpstr>Крики новорожденных</vt:lpstr>
      <vt:lpstr>Классификация младенческих криков</vt:lpstr>
      <vt:lpstr>ГОЛОС человека</vt:lpstr>
      <vt:lpstr>Презентация PowerPoint</vt:lpstr>
      <vt:lpstr>ГОЛОС ЖИВОТНЫХ</vt:lpstr>
      <vt:lpstr>Презентация PowerPoint</vt:lpstr>
      <vt:lpstr>Презентация PowerPoint</vt:lpstr>
      <vt:lpstr>Презентация PowerPoint</vt:lpstr>
      <vt:lpstr>Птицы</vt:lpstr>
      <vt:lpstr>Презентация PowerPoint</vt:lpstr>
      <vt:lpstr>Презентация PowerPoint</vt:lpstr>
      <vt:lpstr>Презентация PowerPoint</vt:lpstr>
      <vt:lpstr>Презентация PowerPoint</vt:lpstr>
      <vt:lpstr>Язык - исторически</vt:lpstr>
      <vt:lpstr>Презентация PowerPoint</vt:lpstr>
      <vt:lpstr>КИБЕРНЕТИЧЕСКАЯ МОДЕЛЬ КОММУНИКАЦИИ</vt:lpstr>
      <vt:lpstr>ГОЛОС</vt:lpstr>
      <vt:lpstr>Голос</vt:lpstr>
      <vt:lpstr>ГОЛОС – ОРУДИЕ ТРУДА</vt:lpstr>
      <vt:lpstr>Голос – визитная карточка  человека</vt:lpstr>
      <vt:lpstr>Презентация PowerPoint</vt:lpstr>
      <vt:lpstr>голос</vt:lpstr>
      <vt:lpstr>Уникальность голоса заключается в  том, что говорение и слушание  осуществляется одновременно</vt:lpstr>
      <vt:lpstr>Презентация PowerPoint</vt:lpstr>
      <vt:lpstr>Барьеры коммуникации</vt:lpstr>
      <vt:lpstr>Барьеры коммуникации</vt:lpstr>
      <vt:lpstr>Психофизические</vt:lpstr>
      <vt:lpstr>Презентация PowerPoint</vt:lpstr>
      <vt:lpstr>Психологические</vt:lpstr>
      <vt:lpstr>Презентация PowerPoint</vt:lpstr>
      <vt:lpstr>Социальные</vt:lpstr>
      <vt:lpstr>Презентация PowerPoint</vt:lpstr>
      <vt:lpstr>1.Коммуникативная  компетентность</vt:lpstr>
      <vt:lpstr>ПРИЧИНЫ НАРУШЕНИЯ  ГОЛОСА</vt:lpstr>
      <vt:lpstr>Факторы риска</vt:lpstr>
      <vt:lpstr>школьные факторы риска</vt:lpstr>
      <vt:lpstr>ШУМ и его влияние на голос</vt:lpstr>
      <vt:lpstr>Влияние шума на здоровье человека</vt:lpstr>
      <vt:lpstr>У школьников при шуме страдают</vt:lpstr>
      <vt:lpstr>Влияние шума на здоровье человека</vt:lpstr>
      <vt:lpstr>Вредное воздействие шума</vt:lpstr>
      <vt:lpstr>Презентация PowerPoint</vt:lpstr>
      <vt:lpstr>Влияние стресса на голос</vt:lpstr>
      <vt:lpstr>Презентация PowerPoint</vt:lpstr>
      <vt:lpstr>Виды стресса</vt:lpstr>
      <vt:lpstr>Каждый день к адаптационным силам ребенка предъявляются высокие требования</vt:lpstr>
      <vt:lpstr>Презентация PowerPoint</vt:lpstr>
      <vt:lpstr>ПЕРСОНИФИЦИРОВАННОЕ  КОМПЛЕКСНОЕ ЛЕЧЕНИЕ</vt:lpstr>
      <vt:lpstr>Презентация PowerPoint</vt:lpstr>
      <vt:lpstr>Основные жалобы  при нарушениях голоса</vt:lpstr>
      <vt:lpstr>Презентация PowerPoint</vt:lpstr>
      <vt:lpstr>Охриплость. Потеря голоса</vt:lpstr>
      <vt:lpstr>Гомеовокс эффективен как для лечения,</vt:lpstr>
      <vt:lpstr>Презентация PowerPoint</vt:lpstr>
      <vt:lpstr>Постановка голоса –  это развитие и  совершенствование его природных характеристик</vt:lpstr>
      <vt:lpstr>Постановка дыхания</vt:lpstr>
      <vt:lpstr>Работа по формированию  речевого дыхания</vt:lpstr>
      <vt:lpstr>ПРАВИЛЬНОЕ ДЫХАНИЕ</vt:lpstr>
      <vt:lpstr>Дыхательная гимнастика</vt:lpstr>
      <vt:lpstr>Ожидания от проекта</vt:lpstr>
      <vt:lpstr>Цели «Школ голоса»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Екатерина Быкова</cp:lastModifiedBy>
  <cp:revision>1</cp:revision>
  <dcterms:created xsi:type="dcterms:W3CDTF">2020-11-12T05:44:20Z</dcterms:created>
  <dcterms:modified xsi:type="dcterms:W3CDTF">2020-11-15T14:39:05Z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2020-11-12T00:00:00Z</vt:filetime>
  </property>
</Properties>
</file>