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95" r:id="rId9"/>
    <p:sldId id="261" r:id="rId10"/>
    <p:sldId id="264" r:id="rId11"/>
    <p:sldId id="296" r:id="rId12"/>
    <p:sldId id="266" r:id="rId13"/>
    <p:sldId id="26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4" r:id="rId31"/>
    <p:sldId id="313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72" r:id="rId53"/>
    <p:sldId id="336" r:id="rId54"/>
    <p:sldId id="340" r:id="rId55"/>
    <p:sldId id="271" r:id="rId56"/>
    <p:sldId id="374" r:id="rId57"/>
    <p:sldId id="273" r:id="rId58"/>
    <p:sldId id="274" r:id="rId59"/>
    <p:sldId id="275" r:id="rId60"/>
    <p:sldId id="277" r:id="rId61"/>
    <p:sldId id="278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6" r:id="rId71"/>
    <p:sldId id="279" r:id="rId72"/>
    <p:sldId id="376" r:id="rId73"/>
    <p:sldId id="281" r:id="rId74"/>
    <p:sldId id="286" r:id="rId75"/>
    <p:sldId id="287" r:id="rId76"/>
    <p:sldId id="368" r:id="rId77"/>
    <p:sldId id="369" r:id="rId78"/>
    <p:sldId id="370" r:id="rId79"/>
    <p:sldId id="377" r:id="rId80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101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53" d="100"/>
          <a:sy n="53" d="100"/>
        </p:scale>
        <p:origin x="-65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D7808-8BE4-482E-8908-440BDB702653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03A6-F1BF-4239-B9D3-0FFDEF49FB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7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2638" y="2780928"/>
            <a:ext cx="10361851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Современные тенденции физического развития детей и подростков. </a:t>
            </a:r>
            <a:br>
              <a:rPr lang="ru-RU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Методы оценки физического развития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7374" y="5157192"/>
            <a:ext cx="4428833" cy="1368152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Calibri Light" pitchFamily="34" charset="0"/>
              </a:rPr>
              <a:t>Моргун Андрей Васильевич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  <a:latin typeface="Calibri Light" pitchFamily="34" charset="0"/>
              </a:rPr>
              <a:t>Красноярск, 2022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Calibri Light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4806" y="33265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363636"/>
                </a:solidFill>
                <a:latin typeface="Calibri Light" pitchFamily="34" charset="0"/>
                <a:cs typeface="Estrangelo Edessa" pitchFamily="66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>
                <a:solidFill>
                  <a:srgbClr val="363636"/>
                </a:solidFill>
                <a:latin typeface="Calibri Light" pitchFamily="34" charset="0"/>
                <a:cs typeface="Estrangelo Edessa" pitchFamily="66" charset="0"/>
              </a:rPr>
              <a:t>Войно-Ясенецкого</a:t>
            </a:r>
            <a:r>
              <a:rPr lang="ru-RU" dirty="0">
                <a:solidFill>
                  <a:srgbClr val="363636"/>
                </a:solidFill>
                <a:latin typeface="Calibri Light" pitchFamily="34" charset="0"/>
                <a:cs typeface="Estrangelo Edessa" pitchFamily="66" charset="0"/>
              </a:rPr>
              <a:t>" Министерства здравоохранения Российской Федерации</a:t>
            </a:r>
          </a:p>
          <a:p>
            <a:pPr algn="ctr">
              <a:defRPr/>
            </a:pPr>
            <a:r>
              <a:rPr lang="ru-RU" dirty="0">
                <a:solidFill>
                  <a:srgbClr val="363636"/>
                </a:solidFill>
                <a:latin typeface="Calibri Light" pitchFamily="34" charset="0"/>
                <a:cs typeface="Estrangelo Edessa" pitchFamily="66" charset="0"/>
              </a:rPr>
              <a:t>Кафедра фармакологии и клинической фармакологии с курсом ПО</a:t>
            </a:r>
            <a:endParaRPr lang="ru-RU" dirty="0">
              <a:latin typeface="Calibri Light" pitchFamily="34" charset="0"/>
              <a:cs typeface="Estrangelo Edessa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550590" y="332656"/>
            <a:ext cx="1839258" cy="1226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0328357" y="164353"/>
            <a:ext cx="1577695" cy="1577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45632" cy="6858000"/>
          </a:xfrm>
          <a:prstGeom prst="rect">
            <a:avLst/>
          </a:prstGeom>
          <a:solidFill>
            <a:srgbClr val="9A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EA5DE-B3D0-4CAD-9F1F-AFBA117A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96E0ED31-3A29-42E9-B509-142F8D6789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188640"/>
            <a:ext cx="5127619" cy="639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87E1C77D-65CB-406E-B82B-AA70F9D5CB8A}"/>
              </a:ext>
            </a:extLst>
          </p:cNvPr>
          <p:cNvCxnSpPr/>
          <p:nvPr/>
        </p:nvCxnSpPr>
        <p:spPr>
          <a:xfrm flipV="1">
            <a:off x="2926854" y="4106689"/>
            <a:ext cx="0" cy="194421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A82CCF9-A7AC-4C76-84FC-5E9F27EEC421}"/>
              </a:ext>
            </a:extLst>
          </p:cNvPr>
          <p:cNvCxnSpPr/>
          <p:nvPr/>
        </p:nvCxnSpPr>
        <p:spPr>
          <a:xfrm>
            <a:off x="2926854" y="4088279"/>
            <a:ext cx="172819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D846D756-C9A8-4173-B0F1-FC1829FC74FF}"/>
              </a:ext>
            </a:extLst>
          </p:cNvPr>
          <p:cNvSpPr/>
          <p:nvPr/>
        </p:nvSpPr>
        <p:spPr>
          <a:xfrm>
            <a:off x="5442185" y="3789040"/>
            <a:ext cx="91095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D14DC6-E8FC-41DA-9BDF-A942AD14BEA4}"/>
              </a:ext>
            </a:extLst>
          </p:cNvPr>
          <p:cNvSpPr txBox="1"/>
          <p:nvPr/>
        </p:nvSpPr>
        <p:spPr>
          <a:xfrm>
            <a:off x="6549162" y="3615407"/>
            <a:ext cx="30963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38 недель </a:t>
            </a:r>
            <a:r>
              <a:rPr lang="ru-RU" b="1" dirty="0" err="1"/>
              <a:t>гестации</a:t>
            </a:r>
            <a:r>
              <a:rPr lang="ru-RU" b="1" dirty="0"/>
              <a:t>, 50 </a:t>
            </a:r>
            <a:r>
              <a:rPr lang="ru-RU" b="1" dirty="0" err="1"/>
              <a:t>центиль</a:t>
            </a:r>
            <a:r>
              <a:rPr lang="ru-RU" b="1" dirty="0"/>
              <a:t> массы равен 3 кг и еще чуть - чуть</a:t>
            </a:r>
          </a:p>
        </p:txBody>
      </p:sp>
      <p:pic>
        <p:nvPicPr>
          <p:cNvPr id="1026" name="Picture 2" descr="Внимание! человек 3d указывает палец вверх Иллюстрация штока ...">
            <a:extLst>
              <a:ext uri="{FF2B5EF4-FFF2-40B4-BE49-F238E27FC236}">
                <a16:creationId xmlns="" xmlns:a16="http://schemas.microsoft.com/office/drawing/2014/main" id="{2A65C3EC-70EF-4139-A3D7-037AA16A7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9050" r="12936" b="18500"/>
          <a:stretch/>
        </p:blipFill>
        <p:spPr bwMode="auto">
          <a:xfrm>
            <a:off x="6910267" y="4797152"/>
            <a:ext cx="1601200" cy="155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EEA5AA1E-5906-4A25-8279-74F91D127B56}"/>
              </a:ext>
            </a:extLst>
          </p:cNvPr>
          <p:cNvCxnSpPr>
            <a:cxnSpLocks/>
          </p:cNvCxnSpPr>
          <p:nvPr/>
        </p:nvCxnSpPr>
        <p:spPr>
          <a:xfrm flipV="1">
            <a:off x="2926854" y="1298377"/>
            <a:ext cx="0" cy="475252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F1B199F7-907F-4389-8544-A1D55744628C}"/>
              </a:ext>
            </a:extLst>
          </p:cNvPr>
          <p:cNvCxnSpPr>
            <a:cxnSpLocks/>
          </p:cNvCxnSpPr>
          <p:nvPr/>
        </p:nvCxnSpPr>
        <p:spPr>
          <a:xfrm>
            <a:off x="2926854" y="1268760"/>
            <a:ext cx="172819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41B91F3C-319C-4CC9-A4E5-FDF3E7D6B73D}"/>
              </a:ext>
            </a:extLst>
          </p:cNvPr>
          <p:cNvCxnSpPr>
            <a:cxnSpLocks/>
          </p:cNvCxnSpPr>
          <p:nvPr/>
        </p:nvCxnSpPr>
        <p:spPr>
          <a:xfrm>
            <a:off x="609521" y="2276872"/>
            <a:ext cx="231733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Стрелка: вправо 17">
            <a:extLst>
              <a:ext uri="{FF2B5EF4-FFF2-40B4-BE49-F238E27FC236}">
                <a16:creationId xmlns="" xmlns:a16="http://schemas.microsoft.com/office/drawing/2014/main" id="{F5909669-D898-4F54-AE3A-2E2E5486D655}"/>
              </a:ext>
            </a:extLst>
          </p:cNvPr>
          <p:cNvSpPr/>
          <p:nvPr/>
        </p:nvSpPr>
        <p:spPr>
          <a:xfrm>
            <a:off x="5244188" y="980728"/>
            <a:ext cx="910953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890F001-D910-43D7-930A-8D64EA2D2869}"/>
              </a:ext>
            </a:extLst>
          </p:cNvPr>
          <p:cNvSpPr txBox="1"/>
          <p:nvPr/>
        </p:nvSpPr>
        <p:spPr>
          <a:xfrm>
            <a:off x="6207870" y="846138"/>
            <a:ext cx="367295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В 38 недель </a:t>
            </a:r>
            <a:r>
              <a:rPr lang="ru-RU" b="1" dirty="0" err="1"/>
              <a:t>гестации</a:t>
            </a:r>
            <a:r>
              <a:rPr lang="ru-RU" b="1" dirty="0"/>
              <a:t>, 50 </a:t>
            </a:r>
            <a:r>
              <a:rPr lang="ru-RU" b="1" dirty="0" err="1"/>
              <a:t>центиль</a:t>
            </a:r>
            <a:r>
              <a:rPr lang="ru-RU" b="1" dirty="0"/>
              <a:t> длины тела равен 50 см, окружности головы 34 см </a:t>
            </a:r>
          </a:p>
        </p:txBody>
      </p:sp>
    </p:spTree>
    <p:extLst>
      <p:ext uri="{BB962C8B-B14F-4D97-AF65-F5344CB8AC3E}">
        <p14:creationId xmlns:p14="http://schemas.microsoft.com/office/powerpoint/2010/main" val="1030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E42259-76E4-468D-A775-C1F82D6DF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Физическое развитие. Показатели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650911-C0C8-42F5-8504-89EE908EF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86" y="1417638"/>
            <a:ext cx="3881596" cy="2721267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Антропометрические</a:t>
            </a:r>
          </a:p>
          <a:p>
            <a:pPr algn="just"/>
            <a:r>
              <a:rPr lang="ru-RU" dirty="0"/>
              <a:t>длина тела (рост),</a:t>
            </a:r>
          </a:p>
          <a:p>
            <a:pPr algn="just"/>
            <a:r>
              <a:rPr lang="ru-RU" dirty="0"/>
              <a:t>масса тела,</a:t>
            </a:r>
          </a:p>
          <a:p>
            <a:pPr algn="just"/>
            <a:r>
              <a:rPr lang="ru-RU" dirty="0"/>
              <a:t>окружность грудной клетки,</a:t>
            </a:r>
          </a:p>
          <a:p>
            <a:pPr algn="just"/>
            <a:r>
              <a:rPr lang="ru-RU" dirty="0"/>
              <a:t>окружность головы,</a:t>
            </a:r>
          </a:p>
          <a:p>
            <a:pPr algn="just"/>
            <a:r>
              <a:rPr lang="ru-RU" dirty="0"/>
              <a:t>обхват плеча и др.;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F1465A9E-E3A6-4DC5-A6A0-D293D1FE938D}"/>
              </a:ext>
            </a:extLst>
          </p:cNvPr>
          <p:cNvSpPr txBox="1">
            <a:spLocks/>
          </p:cNvSpPr>
          <p:nvPr/>
        </p:nvSpPr>
        <p:spPr>
          <a:xfrm>
            <a:off x="4420193" y="1417638"/>
            <a:ext cx="3979269" cy="272126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/>
              <a:t>Соматоскопические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состояние кожных покровов,</a:t>
            </a:r>
          </a:p>
          <a:p>
            <a:pPr marL="0" indent="0" algn="just">
              <a:buNone/>
            </a:pPr>
            <a:r>
              <a:rPr lang="ru-RU" dirty="0"/>
              <a:t>состояние слизистых,</a:t>
            </a:r>
          </a:p>
          <a:p>
            <a:pPr marL="0" indent="0" algn="just">
              <a:buNone/>
            </a:pPr>
            <a:r>
              <a:rPr lang="ru-RU" dirty="0"/>
              <a:t>степень развития подкожно-жирового слоя,</a:t>
            </a:r>
          </a:p>
          <a:p>
            <a:pPr marL="0" indent="0" algn="just">
              <a:buNone/>
            </a:pPr>
            <a:r>
              <a:rPr lang="ru-RU" dirty="0"/>
              <a:t>состояние опорно-двигательного аппарата,</a:t>
            </a:r>
          </a:p>
          <a:p>
            <a:pPr marL="0" indent="0" algn="just">
              <a:buNone/>
            </a:pPr>
            <a:r>
              <a:rPr lang="ru-RU" dirty="0"/>
              <a:t>степень полового развития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C7C3CED-6BA5-48D5-9784-9D32603F1C01}"/>
              </a:ext>
            </a:extLst>
          </p:cNvPr>
          <p:cNvSpPr txBox="1">
            <a:spLocks/>
          </p:cNvSpPr>
          <p:nvPr/>
        </p:nvSpPr>
        <p:spPr>
          <a:xfrm>
            <a:off x="8615486" y="1417638"/>
            <a:ext cx="3382969" cy="272126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err="1"/>
              <a:t>Физиометрические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жизненная емкость легких, </a:t>
            </a:r>
          </a:p>
          <a:p>
            <a:pPr marL="0" indent="0" algn="just">
              <a:buNone/>
            </a:pPr>
            <a:r>
              <a:rPr lang="ru-RU" dirty="0"/>
              <a:t>мышечная сила,</a:t>
            </a:r>
          </a:p>
          <a:p>
            <a:pPr marL="0" indent="0" algn="just">
              <a:buNone/>
            </a:pPr>
            <a:r>
              <a:rPr lang="ru-RU" dirty="0"/>
              <a:t>частота пульса,</a:t>
            </a:r>
          </a:p>
          <a:p>
            <a:pPr marL="0" indent="0" algn="just">
              <a:buNone/>
            </a:pPr>
            <a:r>
              <a:rPr lang="ru-RU" dirty="0"/>
              <a:t>величина  артериального давления и др.</a:t>
            </a:r>
          </a:p>
        </p:txBody>
      </p:sp>
      <p:pic>
        <p:nvPicPr>
          <p:cNvPr id="2050" name="Picture 2" descr="Думающий человечек рисунок images libres de droit, photos de Думающий  человечек рисунок | Depositphotos">
            <a:extLst>
              <a:ext uri="{FF2B5EF4-FFF2-40B4-BE49-F238E27FC236}">
                <a16:creationId xmlns="" xmlns:a16="http://schemas.microsoft.com/office/drawing/2014/main" id="{EA68F3D6-A0EF-4E2A-98DF-6EE236D5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6" y="5054568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461981-9B0A-4CC1-83A2-278C70AC8C7F}"/>
              </a:ext>
            </a:extLst>
          </p:cNvPr>
          <p:cNvSpPr txBox="1"/>
          <p:nvPr/>
        </p:nvSpPr>
        <p:spPr>
          <a:xfrm>
            <a:off x="3718942" y="5301208"/>
            <a:ext cx="7056784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Домашнее задание:</a:t>
            </a:r>
          </a:p>
          <a:p>
            <a:pPr algn="ctr"/>
            <a:r>
              <a:rPr lang="ru-RU" sz="3200" dirty="0"/>
              <a:t>В чем разница роста и длины тела?</a:t>
            </a:r>
          </a:p>
        </p:txBody>
      </p:sp>
    </p:spTree>
    <p:extLst>
      <p:ext uri="{BB962C8B-B14F-4D97-AF65-F5344CB8AC3E}">
        <p14:creationId xmlns:p14="http://schemas.microsoft.com/office/powerpoint/2010/main" val="25781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542" y="260351"/>
            <a:ext cx="11953328" cy="1008063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Физическое развитие новорождённых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542" y="1341438"/>
            <a:ext cx="8136904" cy="55165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dirty="0"/>
              <a:t>Определение массы тела, длины, окружности головы, окружности груди, пропорциональность телосложения, сопоставление показателей с  долженствующими </a:t>
            </a:r>
            <a:r>
              <a:rPr lang="ru-RU" dirty="0" err="1"/>
              <a:t>гестационному</a:t>
            </a:r>
            <a:r>
              <a:rPr lang="ru-RU" dirty="0"/>
              <a:t> возрасту ребенка.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/>
              <a:t>Оценка зрелости новорожденного по совокупности клинико-функциональных показателей.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/>
              <a:t>Оценка состояния трофики и упитанности.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/>
              <a:t>Выявление врожденных пороков и аномалий развития.</a:t>
            </a:r>
          </a:p>
        </p:txBody>
      </p:sp>
      <p:pic>
        <p:nvPicPr>
          <p:cNvPr id="2050" name="Picture 2" descr="Изображение 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020" y="1269285"/>
            <a:ext cx="337185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Изображение 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020" y="4105493"/>
            <a:ext cx="33718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09E36F-7AB7-4292-8888-C72797FF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Основные положения правильного измерения длины тела (роста)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EBE7BF-D68F-47CC-A93B-6CCC3A88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42" y="2057399"/>
            <a:ext cx="6912768" cy="4611961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Измерение роста стоя. </a:t>
            </a:r>
          </a:p>
          <a:p>
            <a:r>
              <a:rPr lang="ru-RU" dirty="0"/>
              <a:t>Стоит прямо, руки по швам, пятки вместе, носки врозь. </a:t>
            </a:r>
          </a:p>
          <a:p>
            <a:r>
              <a:rPr lang="ru-RU" dirty="0"/>
              <a:t>Касается стойки ростомера пятками, ягодицами и межлопаточной областью. </a:t>
            </a:r>
          </a:p>
          <a:p>
            <a:r>
              <a:rPr lang="ru-RU" dirty="0"/>
              <a:t>Голова - линия, мысленно проведенная от верхнего края козелка уха до нижнего края глазницы, должна быть горизонтальной.</a:t>
            </a:r>
          </a:p>
          <a:p>
            <a:r>
              <a:rPr lang="ru-RU" dirty="0"/>
              <a:t>Планка ростомера касается верхушечной точки черепа.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A4FF952-676B-49A2-9B4C-B576EEF1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99462" y="1598066"/>
            <a:ext cx="2376264" cy="481054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E9F0045F-B31F-436C-A527-297037CAFDFF}"/>
              </a:ext>
            </a:extLst>
          </p:cNvPr>
          <p:cNvCxnSpPr/>
          <p:nvPr/>
        </p:nvCxnSpPr>
        <p:spPr>
          <a:xfrm flipH="1">
            <a:off x="8399462" y="2492896"/>
            <a:ext cx="208823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CEEA3C63-0DD7-4CAE-9449-C815120D0990}"/>
              </a:ext>
            </a:extLst>
          </p:cNvPr>
          <p:cNvSpPr/>
          <p:nvPr/>
        </p:nvSpPr>
        <p:spPr>
          <a:xfrm>
            <a:off x="8871446" y="2943448"/>
            <a:ext cx="288032" cy="432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03408E3B-36A4-4486-BEB0-4878FD324B83}"/>
              </a:ext>
            </a:extLst>
          </p:cNvPr>
          <p:cNvSpPr/>
          <p:nvPr/>
        </p:nvSpPr>
        <p:spPr>
          <a:xfrm>
            <a:off x="8871446" y="4030327"/>
            <a:ext cx="288032" cy="432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981DE823-8EA0-49E7-9D90-AFCE18F75ED8}"/>
              </a:ext>
            </a:extLst>
          </p:cNvPr>
          <p:cNvSpPr/>
          <p:nvPr/>
        </p:nvSpPr>
        <p:spPr>
          <a:xfrm>
            <a:off x="8886924" y="5922688"/>
            <a:ext cx="288032" cy="432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09E36F-7AB7-4292-8888-C72797FF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Основные положения правильного измерения длины тела (роста)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EBE7BF-D68F-47CC-A93B-6CCC3A885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42" y="1916832"/>
            <a:ext cx="6408712" cy="4525963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Измерение роста сидя.</a:t>
            </a:r>
            <a:r>
              <a:rPr lang="ru-RU" dirty="0"/>
              <a:t> </a:t>
            </a:r>
          </a:p>
          <a:p>
            <a:r>
              <a:rPr lang="ru-RU" dirty="0"/>
              <a:t>Обследуемый садится на скамейку ростомера, касаясь его стойки межлопаточной областью и ягодицами. </a:t>
            </a:r>
          </a:p>
          <a:p>
            <a:r>
              <a:rPr lang="ru-RU" dirty="0"/>
              <a:t>Положение головы такое же, как при измерении роста в положении стоя. </a:t>
            </a:r>
          </a:p>
          <a:p>
            <a:r>
              <a:rPr lang="ru-RU" dirty="0"/>
              <a:t>Ноги согнуты в коленных суставах под прямым углом. </a:t>
            </a:r>
          </a:p>
          <a:p>
            <a:r>
              <a:rPr lang="ru-RU" dirty="0"/>
              <a:t>Ступни опираются о пол или подставку. </a:t>
            </a:r>
          </a:p>
          <a:p>
            <a:r>
              <a:rPr lang="ru-RU" dirty="0"/>
              <a:t>Руки лежат вдоль бедер.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10FF4F-5D7D-48DB-A2B3-1A892F0FC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95406" y="1598697"/>
            <a:ext cx="2736304" cy="484409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3D6525D5-B96B-4886-A97D-93BD0D6A079C}"/>
              </a:ext>
            </a:extLst>
          </p:cNvPr>
          <p:cNvCxnSpPr>
            <a:cxnSpLocks/>
          </p:cNvCxnSpPr>
          <p:nvPr/>
        </p:nvCxnSpPr>
        <p:spPr>
          <a:xfrm flipH="1">
            <a:off x="7751390" y="3573016"/>
            <a:ext cx="2088232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6A9280D2-80EF-4039-B16B-18A164ABFB93}"/>
              </a:ext>
            </a:extLst>
          </p:cNvPr>
          <p:cNvSpPr/>
          <p:nvPr/>
        </p:nvSpPr>
        <p:spPr>
          <a:xfrm>
            <a:off x="8126177" y="4020746"/>
            <a:ext cx="288032" cy="432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FD2CAAC9-0016-4B3F-9CB5-744ED8CC76CA}"/>
              </a:ext>
            </a:extLst>
          </p:cNvPr>
          <p:cNvSpPr/>
          <p:nvPr/>
        </p:nvSpPr>
        <p:spPr>
          <a:xfrm>
            <a:off x="8126177" y="5015746"/>
            <a:ext cx="288032" cy="4320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50784D-7F26-4D86-9440-AB0DE29F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Измерение окружностей головы, грудной клетки, плеча, бедра, голени.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8862E6-1EB0-4CC4-8A4E-5277D440E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201"/>
            <a:ext cx="3973517" cy="37730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Окружность грудной клетки измеряют:</a:t>
            </a:r>
          </a:p>
          <a:p>
            <a:pPr lvl="1"/>
            <a:r>
              <a:rPr lang="ru-RU" dirty="0"/>
              <a:t>в состоянии покоя, </a:t>
            </a:r>
          </a:p>
          <a:p>
            <a:pPr lvl="1"/>
            <a:r>
              <a:rPr lang="ru-RU" dirty="0"/>
              <a:t>максимального вдоха, </a:t>
            </a:r>
          </a:p>
          <a:p>
            <a:pPr lvl="1"/>
            <a:r>
              <a:rPr lang="ru-RU" dirty="0"/>
              <a:t>максимального выдоха.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A52919-3715-4FC9-BE49-2C5A5DF3BA1E}"/>
              </a:ext>
            </a:extLst>
          </p:cNvPr>
          <p:cNvSpPr txBox="1"/>
          <p:nvPr/>
        </p:nvSpPr>
        <p:spPr>
          <a:xfrm>
            <a:off x="5159102" y="1634369"/>
            <a:ext cx="669674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Ленту накладывают сзади по нижним углам лопаток при поднятых руках.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Затем руки опускают, и лента, соскальзывая, ложится под углами лопаток.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У детей лента проходит спереди по краю </a:t>
            </a:r>
            <a:r>
              <a:rPr lang="ru-RU" sz="2400" dirty="0" err="1"/>
              <a:t>околососкового</a:t>
            </a:r>
            <a:r>
              <a:rPr lang="ru-RU" sz="2400" dirty="0"/>
              <a:t> кружка, у женщин – по IV ребру.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Во время глубокого вдоха и выдоха лента должна без задержки следовать за движением грудной клетки</a:t>
            </a:r>
          </a:p>
        </p:txBody>
      </p:sp>
    </p:spTree>
    <p:extLst>
      <p:ext uri="{BB962C8B-B14F-4D97-AF65-F5344CB8AC3E}">
        <p14:creationId xmlns:p14="http://schemas.microsoft.com/office/powerpoint/2010/main" val="1703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2B5663-EBFB-4333-9E68-6C648F8D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Соматоскопические</a:t>
            </a:r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 признаки.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D8B1E0-1F5C-4E0A-A996-085FFDB6B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58" y="1600201"/>
            <a:ext cx="11737304" cy="312494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r>
              <a:rPr lang="ru-RU" dirty="0"/>
              <a:t>состояние кожных покровов и слизистых оболочек (цвет, тургор, чистота, влажность), </a:t>
            </a:r>
          </a:p>
          <a:p>
            <a:pPr algn="just"/>
            <a:r>
              <a:rPr lang="ru-RU" dirty="0"/>
              <a:t>степень жироотложения, </a:t>
            </a:r>
          </a:p>
          <a:p>
            <a:pPr algn="just"/>
            <a:r>
              <a:rPr lang="ru-RU" dirty="0"/>
              <a:t>состояние опорно-двигательного аппарата (костяка, формы грудной клетки, позвоночника, формы ног и стопы). </a:t>
            </a:r>
          </a:p>
        </p:txBody>
      </p:sp>
    </p:spTree>
    <p:extLst>
      <p:ext uri="{BB962C8B-B14F-4D97-AF65-F5344CB8AC3E}">
        <p14:creationId xmlns:p14="http://schemas.microsoft.com/office/powerpoint/2010/main" val="23154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липер для измерения содержания жира в организме - купить в Москве I  Санкт-Петербург I Бесплатная доставка I Отзывы ☆">
            <a:extLst>
              <a:ext uri="{FF2B5EF4-FFF2-40B4-BE49-F238E27FC236}">
                <a16:creationId xmlns="" xmlns:a16="http://schemas.microsoft.com/office/drawing/2014/main" id="{2F5B36EA-562C-44E2-8359-AEED5E08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548680"/>
            <a:ext cx="4059227" cy="54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490CE5-E8A0-499F-A95B-9371762C3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Жироотложение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AC4EB5B-CA44-422C-A4D0-C88FF596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50" y="1600201"/>
            <a:ext cx="7416825" cy="197281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dirty="0"/>
              <a:t>Измеряют толщину жировой складки на животе (на уровне пупка на 5–6 см сбоку от него).</a:t>
            </a:r>
          </a:p>
          <a:p>
            <a:pPr marL="0" indent="0" algn="just">
              <a:buNone/>
            </a:pPr>
            <a:r>
              <a:rPr lang="ru-RU" sz="2700" dirty="0"/>
              <a:t>Измеряют толщину жировой складки под лопаткой </a:t>
            </a:r>
            <a:r>
              <a:rPr lang="ru-RU" sz="2700" dirty="0" smtClean="0"/>
              <a:t>(или задней </a:t>
            </a:r>
            <a:r>
              <a:rPr lang="ru-RU" sz="2700" dirty="0"/>
              <a:t>поверхности плеча).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F47DC0-18F4-4D2A-A47E-8F9D229D3FEB}"/>
              </a:ext>
            </a:extLst>
          </p:cNvPr>
          <p:cNvSpPr txBox="1"/>
          <p:nvPr/>
        </p:nvSpPr>
        <p:spPr>
          <a:xfrm>
            <a:off x="334566" y="5536286"/>
            <a:ext cx="806489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/>
              <a:t>ниже среднего – при толщине жировой складки менее 1 см, выше среднего – при толщине более 2 см.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F393CA-D5A4-46DD-9B0C-BA0E36FF7088}"/>
              </a:ext>
            </a:extLst>
          </p:cNvPr>
          <p:cNvSpPr txBox="1"/>
          <p:nvPr/>
        </p:nvSpPr>
        <p:spPr>
          <a:xfrm>
            <a:off x="368846" y="4099035"/>
            <a:ext cx="7238529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Средним считают жироотложение при толщине жировой складки от 1 до 2 см</a:t>
            </a:r>
          </a:p>
        </p:txBody>
      </p:sp>
    </p:spTree>
    <p:extLst>
      <p:ext uri="{BB962C8B-B14F-4D97-AF65-F5344CB8AC3E}">
        <p14:creationId xmlns:p14="http://schemas.microsoft.com/office/powerpoint/2010/main" val="19508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232B59-1690-4B2B-9871-38F025DC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135F639-399E-4F38-AFED-36B2DE6A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30392" y="869678"/>
            <a:ext cx="5314950" cy="3952875"/>
          </a:xfrm>
          <a:prstGeom prst="rect">
            <a:avLst/>
          </a:prstGeom>
        </p:spPr>
      </p:pic>
      <p:pic>
        <p:nvPicPr>
          <p:cNvPr id="4100" name="Picture 4" descr="Калипер">
            <a:extLst>
              <a:ext uri="{FF2B5EF4-FFF2-40B4-BE49-F238E27FC236}">
                <a16:creationId xmlns="" xmlns:a16="http://schemas.microsoft.com/office/drawing/2014/main" id="{68C93C12-AEC5-4AA1-B0D6-9CD8B20FC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r="24323"/>
          <a:stretch/>
        </p:blipFill>
        <p:spPr bwMode="auto">
          <a:xfrm rot="7494527">
            <a:off x="3581310" y="2282179"/>
            <a:ext cx="3217179" cy="34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липер / Измеритель жира / Каллипер для измерения подкожного жира Bee's  Knees 9486419 купить в интернет-магазине Wildberries">
            <a:extLst>
              <a:ext uri="{FF2B5EF4-FFF2-40B4-BE49-F238E27FC236}">
                <a16:creationId xmlns="" xmlns:a16="http://schemas.microsoft.com/office/drawing/2014/main" id="{4FA9794C-ECC9-4AE9-9162-14935042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8" y="162936"/>
            <a:ext cx="3219029" cy="42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3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есплатные путевки | Межрегиональная общественная организация ветеранов  концерна «РОСЭНЕРГОАТОМ»">
            <a:extLst>
              <a:ext uri="{FF2B5EF4-FFF2-40B4-BE49-F238E27FC236}">
                <a16:creationId xmlns="" xmlns:a16="http://schemas.microsoft.com/office/drawing/2014/main" id="{4E415D49-371F-44B4-B5C1-34ABFC05E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4411662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CA64B-293E-4CE1-9569-4D4F54F5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Костяк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9A4C50-8C7B-4BF0-A589-08351965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202"/>
            <a:ext cx="10971372" cy="2171700"/>
          </a:xfrm>
          <a:solidFill>
            <a:srgbClr val="FFFF00"/>
          </a:solidFill>
        </p:spPr>
        <p:txBody>
          <a:bodyPr/>
          <a:lstStyle/>
          <a:p>
            <a:r>
              <a:rPr lang="ru-RU" dirty="0"/>
              <a:t>Тонкий – узкие плечи и грудная клетка, малые размеры кистей рук и ступней; </a:t>
            </a:r>
          </a:p>
          <a:p>
            <a:r>
              <a:rPr lang="ru-RU" dirty="0"/>
              <a:t>Коренастый – широкие плечи и грудная клетка, большие размеры кистей рук и ступней;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CBE1B7-8163-409D-AF1D-869AA0A94CFF}"/>
              </a:ext>
            </a:extLst>
          </p:cNvPr>
          <p:cNvSpPr txBox="1"/>
          <p:nvPr/>
        </p:nvSpPr>
        <p:spPr>
          <a:xfrm>
            <a:off x="2062759" y="4395601"/>
            <a:ext cx="99371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/>
              <a:t>Третий тип – как называется? (приз 1 конфетка)</a:t>
            </a:r>
          </a:p>
        </p:txBody>
      </p:sp>
    </p:spTree>
    <p:extLst>
      <p:ext uri="{BB962C8B-B14F-4D97-AF65-F5344CB8AC3E}">
        <p14:creationId xmlns:p14="http://schemas.microsoft.com/office/powerpoint/2010/main" val="37197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83C67F3-2250-49E7-A24B-683A7108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630" y="4638675"/>
            <a:ext cx="2057400" cy="22193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60C64A-057B-4076-8D27-4888F25C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Физическое развитие (ФР)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F7063E-AFAD-4F9A-919F-E7ED015E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0" y="1600201"/>
            <a:ext cx="11246325" cy="4983161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Процесс  постоянного увеличения размерных признаков  телосложения и массы с изменениями их взаимоотношений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зависимости от периода детского возраста.</a:t>
            </a:r>
          </a:p>
          <a:p>
            <a:pPr algn="just">
              <a:lnSpc>
                <a:spcPct val="90000"/>
              </a:lnSpc>
            </a:pPr>
            <a:r>
              <a:rPr lang="ru-RU" b="1" dirty="0"/>
              <a:t>Один из важнейших  показателей здоровья (индивидуального и населения).</a:t>
            </a:r>
          </a:p>
          <a:p>
            <a:pPr algn="just">
              <a:lnSpc>
                <a:spcPct val="90000"/>
              </a:lnSpc>
            </a:pPr>
            <a:r>
              <a:rPr lang="ru-RU" b="1" dirty="0"/>
              <a:t>Факторы окружающей среды оказывают большое воздействие на потенциал физического развития.</a:t>
            </a:r>
          </a:p>
          <a:p>
            <a:pPr algn="just">
              <a:lnSpc>
                <a:spcPct val="90000"/>
              </a:lnSpc>
            </a:pPr>
            <a:endParaRPr lang="ru-RU" dirty="0"/>
          </a:p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00B050"/>
                </a:solidFill>
              </a:rPr>
              <a:t>Надо знать, но выучить дано не всем, только умным</a:t>
            </a:r>
          </a:p>
        </p:txBody>
      </p:sp>
    </p:spTree>
    <p:extLst>
      <p:ext uri="{BB962C8B-B14F-4D97-AF65-F5344CB8AC3E}">
        <p14:creationId xmlns:p14="http://schemas.microsoft.com/office/powerpoint/2010/main" val="27174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BB120-A6EF-4785-B37E-09643A30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0"/>
            <a:ext cx="10971372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Формы грудной клетки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FFA824-6D00-47BB-9319-92013618F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761"/>
            <a:ext cx="12071869" cy="39890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Цилиндрическая форма при рассматривании спереди и сбоку выглядит равномерно развитой в верхнем и нижнем отделах, </a:t>
            </a:r>
            <a:r>
              <a:rPr lang="ru-RU" dirty="0" err="1"/>
              <a:t>подгрудинный</a:t>
            </a:r>
            <a:r>
              <a:rPr lang="ru-RU" dirty="0"/>
              <a:t> угол округлой формы и по величине приближается к 90°. </a:t>
            </a:r>
          </a:p>
          <a:p>
            <a:endParaRPr lang="ru-RU" dirty="0" smtClean="0"/>
          </a:p>
          <a:p>
            <a:r>
              <a:rPr lang="ru-RU" dirty="0" smtClean="0"/>
              <a:t>Коническая </a:t>
            </a:r>
            <a:r>
              <a:rPr lang="ru-RU" dirty="0"/>
              <a:t>форма имеет более широкий и выступающий вперед нижний отдел по сравнению с верхним. </a:t>
            </a:r>
            <a:r>
              <a:rPr lang="ru-RU" dirty="0" err="1"/>
              <a:t>Подгрудинный</a:t>
            </a:r>
            <a:r>
              <a:rPr lang="ru-RU" dirty="0"/>
              <a:t> угол большой, более 90°. </a:t>
            </a:r>
          </a:p>
          <a:p>
            <a:endParaRPr lang="ru-RU" dirty="0" smtClean="0"/>
          </a:p>
          <a:p>
            <a:r>
              <a:rPr lang="ru-RU" dirty="0" smtClean="0"/>
              <a:t>Плоская </a:t>
            </a:r>
            <a:r>
              <a:rPr lang="ru-RU" dirty="0"/>
              <a:t>грудная клетка обычно имеет удлиненную уплощенную форму, </a:t>
            </a:r>
            <a:r>
              <a:rPr lang="ru-RU" dirty="0" err="1"/>
              <a:t>подгрудинный</a:t>
            </a:r>
            <a:r>
              <a:rPr lang="ru-RU" dirty="0"/>
              <a:t> угол сужен, он менее 90°. </a:t>
            </a:r>
          </a:p>
          <a:p>
            <a:endParaRPr lang="ru-RU" dirty="0" smtClean="0"/>
          </a:p>
          <a:p>
            <a:r>
              <a:rPr lang="ru-RU" dirty="0" smtClean="0"/>
              <a:t>Смешанная </a:t>
            </a:r>
            <a:r>
              <a:rPr lang="ru-RU" dirty="0"/>
              <a:t>форма.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784C36-F728-45CD-B934-B97B80AA4F15}"/>
              </a:ext>
            </a:extLst>
          </p:cNvPr>
          <p:cNvSpPr txBox="1"/>
          <p:nvPr/>
        </p:nvSpPr>
        <p:spPr>
          <a:xfrm>
            <a:off x="3358902" y="5661248"/>
            <a:ext cx="6098146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Рахитическая </a:t>
            </a:r>
          </a:p>
          <a:p>
            <a:r>
              <a:rPr lang="ru-RU" sz="3200" dirty="0"/>
              <a:t>Бочкообразные формы</a:t>
            </a:r>
          </a:p>
        </p:txBody>
      </p:sp>
    </p:spTree>
    <p:extLst>
      <p:ext uri="{BB962C8B-B14F-4D97-AF65-F5344CB8AC3E}">
        <p14:creationId xmlns:p14="http://schemas.microsoft.com/office/powerpoint/2010/main" val="38989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питальный ремонт подвальных помещений: что включает в себя данный вид  работ - ФКР">
            <a:extLst>
              <a:ext uri="{FF2B5EF4-FFF2-40B4-BE49-F238E27FC236}">
                <a16:creationId xmlns="" xmlns:a16="http://schemas.microsoft.com/office/drawing/2014/main" id="{2A911454-6558-44C9-AFDC-375699DC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88" y="200025"/>
            <a:ext cx="3810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E7710C-1223-465D-951B-B116865A0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68" y="78879"/>
            <a:ext cx="4824536" cy="182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угол, образуемый реберными дугами в месте их соединения с грудиной</a:t>
            </a:r>
            <a:endParaRPr lang="ru-RU" sz="2400" dirty="0"/>
          </a:p>
        </p:txBody>
      </p:sp>
      <p:pic>
        <p:nvPicPr>
          <p:cNvPr id="4" name="Picture 2" descr="Думающий человечек рисунок images libres de droit, photos de Думающий  человечек рисунок | Depositphotos">
            <a:extLst>
              <a:ext uri="{FF2B5EF4-FFF2-40B4-BE49-F238E27FC236}">
                <a16:creationId xmlns="" xmlns:a16="http://schemas.microsoft.com/office/drawing/2014/main" id="{9B540A5E-AD14-48DE-B9F8-66556BA2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" y="4222254"/>
            <a:ext cx="3744416" cy="25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узырек для мыслей: облако 4">
            <a:extLst>
              <a:ext uri="{FF2B5EF4-FFF2-40B4-BE49-F238E27FC236}">
                <a16:creationId xmlns="" xmlns:a16="http://schemas.microsoft.com/office/drawing/2014/main" id="{539CE7E9-7A95-4CFF-B215-08433DBD02A7}"/>
              </a:ext>
            </a:extLst>
          </p:cNvPr>
          <p:cNvSpPr/>
          <p:nvPr/>
        </p:nvSpPr>
        <p:spPr>
          <a:xfrm>
            <a:off x="334566" y="3429000"/>
            <a:ext cx="4929682" cy="7932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Что такое </a:t>
            </a:r>
            <a:r>
              <a:rPr lang="ru-RU" dirty="0" err="1"/>
              <a:t>подгрудинный</a:t>
            </a:r>
            <a:r>
              <a:rPr lang="ru-RU" dirty="0"/>
              <a:t> угол?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A183B0F-0383-46CD-87AA-FB3E863EB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254" y="612370"/>
            <a:ext cx="5586985" cy="41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50207D-638D-4874-88F1-743CF9D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Позвоночник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9EA052-86C3-425F-999C-1F7A3162EC4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Нормальный позвоночник в сагиттальной плоскости имеет S-образную форму. Шейная и поясничная кривизны невелики и обращены вперед, грудная выпуклость обращена назад. </a:t>
            </a:r>
          </a:p>
          <a:p>
            <a:r>
              <a:rPr lang="ru-RU" dirty="0"/>
              <a:t>Для </a:t>
            </a:r>
            <a:r>
              <a:rPr lang="ru-RU" dirty="0" err="1"/>
              <a:t>лордотического</a:t>
            </a:r>
            <a:r>
              <a:rPr lang="ru-RU" dirty="0"/>
              <a:t> характерна малая шейная кривизна и резко выраженная поясничная. </a:t>
            </a:r>
          </a:p>
          <a:p>
            <a:r>
              <a:rPr lang="ru-RU" dirty="0"/>
              <a:t>У </a:t>
            </a:r>
            <a:r>
              <a:rPr lang="ru-RU" dirty="0" err="1"/>
              <a:t>кифотического</a:t>
            </a:r>
            <a:r>
              <a:rPr lang="ru-RU" dirty="0"/>
              <a:t> позвоночника обе кривизны и выпуклость резко выражены.</a:t>
            </a:r>
          </a:p>
        </p:txBody>
      </p:sp>
    </p:spTree>
    <p:extLst>
      <p:ext uri="{BB962C8B-B14F-4D97-AF65-F5344CB8AC3E}">
        <p14:creationId xmlns:p14="http://schemas.microsoft.com/office/powerpoint/2010/main" val="30537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E8892A-09AA-474C-A4DB-68E08F78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C5D4D08B-BF69-44E9-A4D4-DC553BB055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9" y="220296"/>
            <a:ext cx="9216193" cy="6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06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7107AD-AD2C-4F64-9C9B-9FE92B97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8" y="0"/>
            <a:ext cx="10971372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Сколиоз.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E72C41-3EC6-4722-BBC1-B75034C6A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58" y="1135412"/>
            <a:ext cx="11521279" cy="233285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dirty="0"/>
              <a:t>I степени - слабовыраженная асимметрия плеч, лопаток. Дефект не имеет стойкого характера, при напряжении мускулатуры выправляется. </a:t>
            </a:r>
          </a:p>
          <a:p>
            <a:r>
              <a:rPr lang="ru-RU" dirty="0"/>
              <a:t>II степень характеризуется устойчивым искривлением вправо или влево, наличием мышечных компенсаторных валиков. </a:t>
            </a:r>
          </a:p>
          <a:p>
            <a:r>
              <a:rPr lang="ru-RU" dirty="0"/>
              <a:t>III степень - глубокие искривления, сопровождающиеся деформацией грудной клетки.</a:t>
            </a:r>
          </a:p>
        </p:txBody>
      </p:sp>
      <p:pic>
        <p:nvPicPr>
          <p:cNvPr id="10242" name="Picture 2" descr="Сколиоз">
            <a:extLst>
              <a:ext uri="{FF2B5EF4-FFF2-40B4-BE49-F238E27FC236}">
                <a16:creationId xmlns="" xmlns:a16="http://schemas.microsoft.com/office/drawing/2014/main" id="{861D1F16-8328-45F3-9236-7B4B4BE9E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r="17462"/>
          <a:stretch/>
        </p:blipFill>
        <p:spPr bwMode="auto">
          <a:xfrm>
            <a:off x="403524" y="3550277"/>
            <a:ext cx="2808313" cy="32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ABBA0B-1009-4ED9-84A3-F5181F54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577" y="4141961"/>
            <a:ext cx="3068447" cy="24335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30626C-6E55-480A-B37F-B3DF5B32A47A}"/>
              </a:ext>
            </a:extLst>
          </p:cNvPr>
          <p:cNvSpPr txBox="1"/>
          <p:nvPr/>
        </p:nvSpPr>
        <p:spPr>
          <a:xfrm>
            <a:off x="2998862" y="4297184"/>
            <a:ext cx="5979715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Начинающиеся изменения позвоночника можно обнаружить следующим простым способом: пальцем с нажимом проводят по верхушкам остистых отростков позвонков, а затем по образующейся сплошной красной полосе судят об изменениях в изгибе позвоночника.</a:t>
            </a:r>
          </a:p>
        </p:txBody>
      </p:sp>
    </p:spTree>
    <p:extLst>
      <p:ext uri="{BB962C8B-B14F-4D97-AF65-F5344CB8AC3E}">
        <p14:creationId xmlns:p14="http://schemas.microsoft.com/office/powerpoint/2010/main" val="3672340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02954BA-6403-476C-8389-18A07BC90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52" y="3063737"/>
            <a:ext cx="5848792" cy="28972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16A884-75AA-4F31-BA78-E70FE2F1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Форма ног. Форма </a:t>
            </a:r>
            <a:r>
              <a:rPr lang="ru-RU" sz="54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стопы.</a:t>
            </a:r>
            <a:endParaRPr lang="ru-RU" sz="5400" b="1" dirty="0">
              <a:solidFill>
                <a:srgbClr val="C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3657AC-B817-4375-A252-10D07FDA1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50" y="1600201"/>
            <a:ext cx="4464495" cy="4983161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Нормальная,  </a:t>
            </a:r>
          </a:p>
          <a:p>
            <a:pPr marL="0" indent="0">
              <a:buNone/>
            </a:pPr>
            <a:r>
              <a:rPr lang="ru-RU" dirty="0"/>
              <a:t>Х-образная,  </a:t>
            </a:r>
          </a:p>
          <a:p>
            <a:pPr marL="0" indent="0">
              <a:buNone/>
            </a:pPr>
            <a:r>
              <a:rPr lang="ru-RU" dirty="0"/>
              <a:t>О-образную форму ног.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Обследуемый ставит пятки вместе, носки врозь. </a:t>
            </a:r>
          </a:p>
          <a:p>
            <a:pPr marL="0" indent="0">
              <a:buNone/>
            </a:pPr>
            <a:r>
              <a:rPr lang="ru-RU" dirty="0"/>
              <a:t>При правильной форме ноги соприкасаются в области коленных суставов,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О-образной форме коленные суставы не соприкасаются,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Х-образной один коленный сустав заходит за другой.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2E79DC-B53B-4F6A-98C2-509817A031F8}"/>
              </a:ext>
            </a:extLst>
          </p:cNvPr>
          <p:cNvSpPr txBox="1"/>
          <p:nvPr/>
        </p:nvSpPr>
        <p:spPr>
          <a:xfrm>
            <a:off x="4871070" y="1600201"/>
            <a:ext cx="7319343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Нормальная (сводчатая),</a:t>
            </a:r>
          </a:p>
          <a:p>
            <a:r>
              <a:rPr lang="ru-RU" sz="2400" dirty="0"/>
              <a:t>Уплощенная стопа,</a:t>
            </a:r>
          </a:p>
          <a:p>
            <a:r>
              <a:rPr lang="ru-RU" sz="2400" dirty="0"/>
              <a:t>Плоская стопа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F5DA37-DB54-426F-8EA8-50638D50B947}"/>
              </a:ext>
            </a:extLst>
          </p:cNvPr>
          <p:cNvSpPr txBox="1"/>
          <p:nvPr/>
        </p:nvSpPr>
        <p:spPr>
          <a:xfrm>
            <a:off x="9204940" y="1801853"/>
            <a:ext cx="2736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Плантография</a:t>
            </a:r>
            <a:r>
              <a:rPr lang="ru-RU" sz="28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CBC4B2-4EE6-4E01-9F08-ACE4F2AFC309}"/>
              </a:ext>
            </a:extLst>
          </p:cNvPr>
          <p:cNvSpPr txBox="1"/>
          <p:nvPr/>
        </p:nvSpPr>
        <p:spPr>
          <a:xfrm>
            <a:off x="5022761" y="5934670"/>
            <a:ext cx="691848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ВС до 50% - сводчатая;</a:t>
            </a:r>
          </a:p>
          <a:p>
            <a:r>
              <a:rPr lang="ru-RU" dirty="0"/>
              <a:t>50–60 % - уплощенная;</a:t>
            </a:r>
          </a:p>
          <a:p>
            <a:r>
              <a:rPr lang="ru-RU" dirty="0"/>
              <a:t>более 60 %, имеет место выраженное плоскостопие</a:t>
            </a:r>
            <a:r>
              <a:rPr lang="ru-RU" sz="1400" dirty="0"/>
              <a:t>.</a:t>
            </a: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5400000">
            <a:off x="1666714" y="1060141"/>
            <a:ext cx="648072" cy="432048"/>
          </a:xfrm>
          <a:prstGeom prst="bentConnector3">
            <a:avLst>
              <a:gd name="adj1" fmla="val -10470"/>
            </a:avLst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9803618" y="988133"/>
            <a:ext cx="648072" cy="576064"/>
          </a:xfrm>
          <a:prstGeom prst="bentConnector3">
            <a:avLst>
              <a:gd name="adj1" fmla="val -391"/>
            </a:avLst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99262" y="2852936"/>
            <a:ext cx="0" cy="295232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399462" y="2852936"/>
            <a:ext cx="360040" cy="295232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542954" y="2982342"/>
            <a:ext cx="160764" cy="2822922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20172" y="4613785"/>
            <a:ext cx="86409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8607883" y="4613785"/>
            <a:ext cx="1015715" cy="13975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0532068" y="4539343"/>
            <a:ext cx="1015715" cy="13975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15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62839C-EBC3-41CD-A471-63D28CF1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Степень полового созревания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1B128A-0102-41CF-B737-C70222DD427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Стадии развития волосяного покрова на лобке:</a:t>
            </a:r>
          </a:p>
          <a:p>
            <a:pPr marL="0" indent="0">
              <a:buNone/>
            </a:pPr>
            <a:r>
              <a:rPr lang="ru-RU" dirty="0"/>
              <a:t>Р0 – отсутствие волос; </a:t>
            </a:r>
          </a:p>
          <a:p>
            <a:pPr marL="0" indent="0">
              <a:buNone/>
            </a:pPr>
            <a:r>
              <a:rPr lang="ru-RU" dirty="0"/>
              <a:t>P1 – единичные короткие волосы; </a:t>
            </a:r>
          </a:p>
          <a:p>
            <a:pPr marL="0" indent="0">
              <a:buNone/>
            </a:pPr>
            <a:r>
              <a:rPr lang="ru-RU" dirty="0"/>
              <a:t>Р2 – волосы в центре лобка, густые, умеренные; </a:t>
            </a:r>
          </a:p>
          <a:p>
            <a:pPr marL="0" indent="0">
              <a:buNone/>
            </a:pPr>
            <a:r>
              <a:rPr lang="ru-RU" dirty="0"/>
              <a:t>Р3 – волосы на всем треугольнике лобка, густые, длинные; </a:t>
            </a:r>
          </a:p>
          <a:p>
            <a:pPr marL="0" indent="0">
              <a:buNone/>
            </a:pPr>
            <a:r>
              <a:rPr lang="ru-RU" dirty="0"/>
              <a:t>Р4 – волосы на всем треугольнике лобка, густые, длинные, распространяющиеся на внутреннюю поверхность бедер и вверх по белой линии живота (мужской тип оволосения)</a:t>
            </a:r>
          </a:p>
        </p:txBody>
      </p:sp>
    </p:spTree>
    <p:extLst>
      <p:ext uri="{BB962C8B-B14F-4D97-AF65-F5344CB8AC3E}">
        <p14:creationId xmlns:p14="http://schemas.microsoft.com/office/powerpoint/2010/main" val="2427146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62839C-EBC3-41CD-A471-63D28CF1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Степень полового созревания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1B128A-0102-41CF-B737-C70222DD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0" y="1600201"/>
            <a:ext cx="11318333" cy="4781127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ru-RU"/>
              <a:t>Стадии развития волосяного покрова в подмышечных впадинах: </a:t>
            </a:r>
          </a:p>
          <a:p>
            <a:pPr marL="0" indent="0">
              <a:buNone/>
            </a:pPr>
            <a:r>
              <a:rPr lang="ru-RU"/>
              <a:t>Ах0 – отсутствие волос; </a:t>
            </a:r>
          </a:p>
          <a:p>
            <a:pPr marL="0" indent="0">
              <a:buNone/>
            </a:pPr>
            <a:r>
              <a:rPr lang="ru-RU"/>
              <a:t>Ах1 – единичные волосы; </a:t>
            </a:r>
          </a:p>
          <a:p>
            <a:pPr marL="0" indent="0">
              <a:buNone/>
            </a:pPr>
            <a:r>
              <a:rPr lang="ru-RU"/>
              <a:t>Ах2 – волосы в центре впадины, хорошо выражены; </a:t>
            </a:r>
          </a:p>
          <a:p>
            <a:pPr marL="0" indent="0">
              <a:buNone/>
            </a:pPr>
            <a:r>
              <a:rPr lang="ru-RU"/>
              <a:t>Ах3 – волосы по всей подмышечной области, густые.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29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62839C-EBC3-41CD-A471-63D28CF1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Степень полового созревания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1B128A-0102-41CF-B737-C70222DD4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0" y="1600201"/>
            <a:ext cx="11462349" cy="4781127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Стадии развития грудных желез: </a:t>
            </a:r>
          </a:p>
          <a:p>
            <a:pPr marL="0" indent="0">
              <a:buNone/>
            </a:pPr>
            <a:r>
              <a:rPr lang="ru-RU" dirty="0"/>
              <a:t>Ма0 – детская стадия; </a:t>
            </a:r>
          </a:p>
          <a:p>
            <a:pPr marL="0" indent="0">
              <a:buNone/>
            </a:pPr>
            <a:r>
              <a:rPr lang="ru-RU" dirty="0"/>
              <a:t>Ма1 – сосок приподнят над </a:t>
            </a:r>
            <a:r>
              <a:rPr lang="ru-RU" dirty="0" err="1"/>
              <a:t>околососковым</a:t>
            </a:r>
            <a:r>
              <a:rPr lang="ru-RU" dirty="0"/>
              <a:t> кружком, железы не выделяются; </a:t>
            </a:r>
          </a:p>
          <a:p>
            <a:pPr marL="0" indent="0">
              <a:buNone/>
            </a:pPr>
            <a:r>
              <a:rPr lang="ru-RU" dirty="0"/>
              <a:t>Ма2 – </a:t>
            </a:r>
            <a:r>
              <a:rPr lang="ru-RU" dirty="0" err="1"/>
              <a:t>околососковый</a:t>
            </a:r>
            <a:r>
              <a:rPr lang="ru-RU" dirty="0"/>
              <a:t> кружок увеличен, вместе с соском образует конус, железы несколько выделяются; </a:t>
            </a:r>
          </a:p>
          <a:p>
            <a:pPr marL="0" indent="0">
              <a:buNone/>
            </a:pPr>
            <a:r>
              <a:rPr lang="ru-RU" dirty="0"/>
              <a:t>Ма3 – сосок и </a:t>
            </a:r>
            <a:r>
              <a:rPr lang="ru-RU" dirty="0" err="1"/>
              <a:t>околососковый</a:t>
            </a:r>
            <a:r>
              <a:rPr lang="ru-RU" dirty="0"/>
              <a:t> кружок сохраняют форму конуса, железы поднимаются на большом участке; </a:t>
            </a:r>
          </a:p>
          <a:p>
            <a:pPr marL="0" indent="0">
              <a:buNone/>
            </a:pPr>
            <a:r>
              <a:rPr lang="ru-RU" dirty="0"/>
              <a:t>Ма4 – женская стадия: сосок приподнят над </a:t>
            </a:r>
            <a:r>
              <a:rPr lang="ru-RU" dirty="0" err="1"/>
              <a:t>околососковым</a:t>
            </a:r>
            <a:r>
              <a:rPr lang="ru-RU" dirty="0"/>
              <a:t> кружком, железы принимают размеры и форму, свойственные взрослой женщине.</a:t>
            </a:r>
          </a:p>
        </p:txBody>
      </p:sp>
    </p:spTree>
    <p:extLst>
      <p:ext uri="{BB962C8B-B14F-4D97-AF65-F5344CB8AC3E}">
        <p14:creationId xmlns:p14="http://schemas.microsoft.com/office/powerpoint/2010/main" val="3526852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46D915-C1AA-4DE9-94E6-503FA041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Степень полового созревания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F7A3AF-AB74-465F-9FD0-D4B72A39BF2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Степень полового созревания обозначают формулой, в которой фиксируются стадии развития всех указанных компонентов,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Ах3Р4 у мальчиков;</a:t>
            </a:r>
          </a:p>
          <a:p>
            <a:pPr marL="0" indent="0">
              <a:buNone/>
            </a:pPr>
            <a:r>
              <a:rPr lang="ru-RU" dirty="0"/>
              <a:t>Ма3Ах2Р3 у девочек.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 формуле полового созревания добавляются данные о наличии (Ме+ ) или отсутствии (Me- ) менструаций (регул).</a:t>
            </a:r>
          </a:p>
        </p:txBody>
      </p:sp>
    </p:spTree>
    <p:extLst>
      <p:ext uri="{BB962C8B-B14F-4D97-AF65-F5344CB8AC3E}">
        <p14:creationId xmlns:p14="http://schemas.microsoft.com/office/powerpoint/2010/main" val="124895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640BA5-3312-4C1E-A6BF-9B70948B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Физическое развитие (ФР)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D11DB9-2A9E-416F-8737-2141BBB7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ФР – динамический процесс роста и биологического созревания ребенка в определенном периоде детства. </a:t>
            </a:r>
          </a:p>
          <a:p>
            <a:r>
              <a:rPr lang="ru-RU" dirty="0"/>
              <a:t>Рост - увеличение длины и массы тела, развитие органов и систем организма. </a:t>
            </a:r>
          </a:p>
        </p:txBody>
      </p:sp>
    </p:spTree>
    <p:extLst>
      <p:ext uri="{BB962C8B-B14F-4D97-AF65-F5344CB8AC3E}">
        <p14:creationId xmlns:p14="http://schemas.microsoft.com/office/powerpoint/2010/main" val="29905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573B43-B94D-433F-A99C-79634DC3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854104-9A0A-417E-BB22-458E46FAA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8000" b="1" dirty="0">
                <a:solidFill>
                  <a:srgbClr val="C00000"/>
                </a:solidFill>
                <a:latin typeface="Calibri Light" pitchFamily="34" charset="0"/>
                <a:ea typeface="+mj-ea"/>
                <a:cs typeface="Calibri Light" pitchFamily="34" charset="0"/>
              </a:rPr>
              <a:t>Оценка полового развития по </a:t>
            </a:r>
            <a:r>
              <a:rPr lang="ru-RU" sz="8000" b="1" dirty="0" err="1">
                <a:solidFill>
                  <a:srgbClr val="C00000"/>
                </a:solidFill>
                <a:latin typeface="Calibri Light" pitchFamily="34" charset="0"/>
                <a:ea typeface="+mj-ea"/>
                <a:cs typeface="Calibri Light" pitchFamily="34" charset="0"/>
              </a:rPr>
              <a:t>Таннеру</a:t>
            </a:r>
            <a:endParaRPr lang="ru-RU" sz="8000" b="1" dirty="0">
              <a:solidFill>
                <a:srgbClr val="C00000"/>
              </a:solidFill>
              <a:latin typeface="Calibri Light" pitchFamily="34" charset="0"/>
              <a:ea typeface="+mj-ea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4ECEA3-7D57-4033-8040-5996EF3F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C022BB1-EA36-4784-96A7-AC44A136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" y="221067"/>
            <a:ext cx="8039100" cy="5934075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164E3BA9-7AFC-487E-913E-348D35FCB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9132"/>
          <a:stretch/>
        </p:blipFill>
        <p:spPr>
          <a:xfrm>
            <a:off x="8648621" y="1196752"/>
            <a:ext cx="324140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92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BEA874-AFBE-43DF-BCD2-044DAEEF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CEEE8D79-75D0-448B-9200-D94CFDA96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42" y="569890"/>
            <a:ext cx="8350028" cy="5938468"/>
          </a:xfr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DD2C0EA-7946-423C-90AF-6EDC05949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497" y="801275"/>
            <a:ext cx="37147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09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610E75-667D-4769-8756-0364D49A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88D153B-BA3E-4711-9279-82DF3BFB8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3594BF2-8827-45EE-91F9-0E09E8F65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972"/>
            <a:ext cx="8124825" cy="5943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5A57953-FEAC-4FD2-8C86-3B7EBAF7B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446" y="484981"/>
            <a:ext cx="368617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7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46F27-CC7D-463C-9412-07596860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B66440D-6603-4A56-8903-EF3126037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23D114A-E7BC-4C3D-A03F-E4143F925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2" y="846138"/>
            <a:ext cx="8012402" cy="53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141C6F-73C7-4528-AD67-8FB82D26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0C570F-63B1-4E8F-ABED-4FD7339EB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517553-6E80-412A-B7F4-1387C7CE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2" y="260776"/>
            <a:ext cx="10815014" cy="64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20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3483D6-DC91-44B4-8D20-226ABFDD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80676C-7A0C-4BD0-8071-88D7001EC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BF41162-5F56-4AE4-A3D0-11CBE0985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2" y="274638"/>
            <a:ext cx="10619052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25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1D3F70-4EBF-42D9-A8DE-2EBF368B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6F5557-51A1-414F-8EF8-74B95C30C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12B49085-BD8F-4AE8-9BBF-2CA39439B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925" r="152"/>
          <a:stretch/>
        </p:blipFill>
        <p:spPr bwMode="auto">
          <a:xfrm>
            <a:off x="406574" y="404664"/>
            <a:ext cx="1117431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43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DE661B-5E9F-4FF6-BACC-7A429205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BB67AC-62E2-4E10-9FB4-516416905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00266BA4-1F83-4940-9EBA-E046EAC86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6"/>
          <a:stretch/>
        </p:blipFill>
        <p:spPr bwMode="auto">
          <a:xfrm>
            <a:off x="79198" y="1052736"/>
            <a:ext cx="12032016" cy="510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B02D39-A26B-40F9-8134-E802DA92C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Очень важно! Причина многих проблем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19C3E2-0107-40B8-8054-D019B5F05A9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i="0" u="none" strike="noStrike" dirty="0">
                <a:solidFill>
                  <a:srgbClr val="242122"/>
                </a:solidFill>
                <a:effectLst/>
                <a:latin typeface="arial" panose="020B0604020202020204" pitchFamily="34" charset="0"/>
              </a:rPr>
              <a:t>Критерии начала пубертатного периода</a:t>
            </a:r>
          </a:p>
          <a:p>
            <a:pPr algn="l" fontAlgn="base"/>
            <a:r>
              <a:rPr lang="ru-RU" b="0" i="0" u="none" strike="noStrike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У девочек увеличение молочных желез, </a:t>
            </a:r>
          </a:p>
          <a:p>
            <a:pPr algn="l" fontAlgn="base"/>
            <a:r>
              <a:rPr lang="ru-RU" b="0" i="0" u="none" strike="noStrike" dirty="0" smtClean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У 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мальчиков — увеличение объема тестикул более 4 мл.</a:t>
            </a:r>
          </a:p>
          <a:p>
            <a:pPr algn="l" fontAlgn="base"/>
            <a:r>
              <a:rPr lang="ru-RU" b="0" i="0" u="none" strike="noStrike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Лобковое оволосение девочек начинается через 3–6 месяцев после появления молочных желез. </a:t>
            </a:r>
          </a:p>
          <a:p>
            <a:pPr algn="l" fontAlgn="base"/>
            <a:r>
              <a:rPr lang="ru-RU" b="0" i="0" u="none" strike="noStrike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Рост волос в подмышечных впадинах как у девочек, так и у мальчиков проявляется позже на 1–1,5 года от начала пубертата.</a:t>
            </a:r>
          </a:p>
          <a:p>
            <a:pPr algn="l" fontAlgn="base"/>
            <a:endParaRPr lang="ru-RU" b="0" i="0" u="none" strike="noStrike" dirty="0">
              <a:solidFill>
                <a:srgbClr val="333333"/>
              </a:solidFill>
              <a:effectLst/>
              <a:latin typeface="Fira Sans" panose="020B0604020202020204" pitchFamily="34" charset="0"/>
            </a:endParaRPr>
          </a:p>
          <a:p>
            <a:pPr algn="l" fontAlgn="base"/>
            <a:r>
              <a:rPr lang="ru-RU" b="0" i="0" u="none" strike="noStrike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В случае наличия вторичного оволосения без увеличения </a:t>
            </a:r>
            <a:r>
              <a:rPr lang="ru-RU" b="0" i="0" u="none" strike="noStrike" dirty="0" err="1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тестикулярного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 объема у мальчиков и увеличения молочных желез девочек речь идет об </a:t>
            </a:r>
            <a:r>
              <a:rPr lang="ru-RU" b="0" i="0" u="none" strike="noStrike" dirty="0" err="1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андрогеновой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 активности надпочечников (адренархе) и синдроме неправильного </a:t>
            </a:r>
            <a:r>
              <a:rPr lang="ru-RU" b="0" i="0" u="none" strike="noStrike" dirty="0" err="1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пуберата</a:t>
            </a:r>
            <a:r>
              <a:rPr lang="ru-RU" b="0" i="0" u="none" strike="noStrike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виток: горизонтальный 3">
            <a:extLst>
              <a:ext uri="{FF2B5EF4-FFF2-40B4-BE49-F238E27FC236}">
                <a16:creationId xmlns="" xmlns:a16="http://schemas.microsoft.com/office/drawing/2014/main" id="{5CE60913-8F7E-448A-A3D5-846AF4F78D4B}"/>
              </a:ext>
            </a:extLst>
          </p:cNvPr>
          <p:cNvSpPr/>
          <p:nvPr/>
        </p:nvSpPr>
        <p:spPr>
          <a:xfrm>
            <a:off x="0" y="1124744"/>
            <a:ext cx="11979484" cy="518457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отсутствие увеличения молочных желез у девочек к 13 годам и увеличения объема тестикул более 4 мл у мальчиков к 14 годам независимо от выраженности вторичного оволосения рассматривается как </a:t>
            </a:r>
            <a:r>
              <a:rPr lang="ru-RU" sz="3200" b="1" i="0" dirty="0">
                <a:solidFill>
                  <a:srgbClr val="FF0000"/>
                </a:solidFill>
                <a:effectLst/>
                <a:latin typeface="Fira Sans" panose="020B0503050000020004" pitchFamily="34" charset="0"/>
              </a:rPr>
              <a:t>задержка полового развития. 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9DB3FA-41FF-4A6F-A79F-B9227649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Факты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6A31A8-A048-46BD-9F70-E5589291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385" y="1440922"/>
            <a:ext cx="7920880" cy="272754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Выпущено и продолжает выходить множество соответствующих руководств и пособий …</a:t>
            </a:r>
          </a:p>
          <a:p>
            <a:r>
              <a:rPr lang="ru-RU" dirty="0">
                <a:solidFill>
                  <a:srgbClr val="000000"/>
                </a:solidFill>
              </a:rPr>
              <a:t>…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результаты оценок зачастую существенно расходятся.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AC91526-0954-4584-BA8B-84773BD2C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12" r="46998" b="5312"/>
          <a:stretch/>
        </p:blipFill>
        <p:spPr>
          <a:xfrm>
            <a:off x="190550" y="3641962"/>
            <a:ext cx="2376264" cy="3231673"/>
          </a:xfrm>
          <a:prstGeom prst="rect">
            <a:avLst/>
          </a:prstGeom>
        </p:spPr>
      </p:pic>
      <p:sp>
        <p:nvSpPr>
          <p:cNvPr id="5" name="Пузырек для мыслей: облако 4">
            <a:extLst>
              <a:ext uri="{FF2B5EF4-FFF2-40B4-BE49-F238E27FC236}">
                <a16:creationId xmlns="" xmlns:a16="http://schemas.microsoft.com/office/drawing/2014/main" id="{35CACE9A-7FDF-418E-BC27-15EF4BECAA14}"/>
              </a:ext>
            </a:extLst>
          </p:cNvPr>
          <p:cNvSpPr/>
          <p:nvPr/>
        </p:nvSpPr>
        <p:spPr>
          <a:xfrm>
            <a:off x="1" y="277023"/>
            <a:ext cx="4596114" cy="1653122"/>
          </a:xfrm>
          <a:prstGeom prst="cloudCallout">
            <a:avLst>
              <a:gd name="adj1" fmla="val -11759"/>
              <a:gd name="adj2" fmla="val 174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 ФР не все так просто, как кажется (но это если хорошо разбираться)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789BC6-0BA4-40E2-8D18-1F92A815924D}"/>
              </a:ext>
            </a:extLst>
          </p:cNvPr>
          <p:cNvSpPr txBox="1"/>
          <p:nvPr/>
        </p:nvSpPr>
        <p:spPr>
          <a:xfrm>
            <a:off x="4203873" y="4469532"/>
            <a:ext cx="7403747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Краснодарский край – гармоничное ФР – 70%</a:t>
            </a:r>
          </a:p>
          <a:p>
            <a:r>
              <a:rPr lang="ru-RU" sz="2800" dirty="0"/>
              <a:t>Ставропольский край – гармоничное ФР – 40%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DC99E67-02CD-4C8D-B921-3E551A4B144F}"/>
              </a:ext>
            </a:extLst>
          </p:cNvPr>
          <p:cNvSpPr txBox="1"/>
          <p:nvPr/>
        </p:nvSpPr>
        <p:spPr>
          <a:xfrm>
            <a:off x="3940668" y="5741452"/>
            <a:ext cx="822031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00000"/>
                </a:solidFill>
                <a:effectLst/>
              </a:rPr>
              <a:t>Заключения о ФР, сделанные педиатрами и экспертом не  совпадали в 60-90%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453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39592F-29A1-4FE4-B01A-098E2C70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Возраст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A62D52-D027-427C-865B-749F9E27D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66" y="1628801"/>
            <a:ext cx="5184576" cy="309634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Хронологический возраст – это период, прожитый ребенком от рождения до момента обследования, имеющий четкую возрастную границу – день, месяц, год.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696A70A4-3551-488B-9A9B-5E19CDE701DE}"/>
              </a:ext>
            </a:extLst>
          </p:cNvPr>
          <p:cNvSpPr txBox="1">
            <a:spLocks/>
          </p:cNvSpPr>
          <p:nvPr/>
        </p:nvSpPr>
        <p:spPr>
          <a:xfrm>
            <a:off x="6671270" y="1628801"/>
            <a:ext cx="5184576" cy="30963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Биологический возраст – совокупность морфофункциональных особенностей организма, зависящих от индивидуального темпа роста и развития.</a:t>
            </a:r>
          </a:p>
          <a:p>
            <a:pPr marL="0" indent="0" algn="just">
              <a:buFont typeface="Arial" pitchFamily="34" charset="0"/>
              <a:buNone/>
            </a:pPr>
            <a:endParaRPr lang="ru-RU" dirty="0"/>
          </a:p>
          <a:p>
            <a:pPr marL="0" indent="0" algn="just">
              <a:buFont typeface="Arial" pitchFamily="34" charset="0"/>
              <a:buNone/>
            </a:pPr>
            <a:endParaRPr lang="ru-RU" dirty="0"/>
          </a:p>
          <a:p>
            <a:pPr marL="0" indent="0" algn="just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10" name="Picture 2" descr="Да сколько можно бл*ть. Часами ищу эту картинку. Все никак не могу  сохранить ее на всех компах. Но, поганный гугл никогда не выдает ее. |  Пикабу">
            <a:extLst>
              <a:ext uri="{FF2B5EF4-FFF2-40B4-BE49-F238E27FC236}">
                <a16:creationId xmlns="" xmlns:a16="http://schemas.microsoft.com/office/drawing/2014/main" id="{1EFD0BE8-FED1-4BD5-A87C-2B37F4854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2" b="10873"/>
          <a:stretch/>
        </p:blipFill>
        <p:spPr bwMode="auto">
          <a:xfrm flipH="1">
            <a:off x="2134766" y="4927178"/>
            <a:ext cx="121153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Да сколько можно бл*ть. Часами ищу эту картинку. Все никак не могу  сохранить ее на всех компах. Но, поганный гугл никогда не выдает ее. |  Пикабу">
            <a:extLst>
              <a:ext uri="{FF2B5EF4-FFF2-40B4-BE49-F238E27FC236}">
                <a16:creationId xmlns="" xmlns:a16="http://schemas.microsoft.com/office/drawing/2014/main" id="{408D1CBE-E290-4B34-B384-2FCDE40B6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62" b="10873"/>
          <a:stretch/>
        </p:blipFill>
        <p:spPr bwMode="auto">
          <a:xfrm>
            <a:off x="308598" y="4927178"/>
            <a:ext cx="138075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9355BD5-6A02-46F7-B526-2D331D147B5E}"/>
              </a:ext>
            </a:extLst>
          </p:cNvPr>
          <p:cNvSpPr txBox="1"/>
          <p:nvPr/>
        </p:nvSpPr>
        <p:spPr>
          <a:xfrm>
            <a:off x="6658285" y="5013957"/>
            <a:ext cx="5210546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степень </a:t>
            </a:r>
            <a:r>
              <a:rPr lang="ru-RU" dirty="0" err="1"/>
              <a:t>оссификации</a:t>
            </a:r>
            <a:r>
              <a:rPr lang="ru-RU" dirty="0"/>
              <a:t> скелета, время прорезывания и смены зубов, появления вторичных половых признаков у подростков, начала менструаций у девочек, а также морфологические показатели физического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6227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5FFA23-9A84-4F76-BAA7-18E05FBF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917" y="274638"/>
            <a:ext cx="11580893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МЕТОДЫ ОЦЕНКИ ФИЗИЧЕСКОГО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9B18F1-7F66-4CE9-B907-50DBCBAD1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093" y="1600201"/>
            <a:ext cx="649379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Центильный</a:t>
            </a:r>
            <a:r>
              <a:rPr lang="ru-RU" dirty="0"/>
              <a:t> метод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Метод </a:t>
            </a:r>
            <a:r>
              <a:rPr lang="ru-RU" dirty="0" err="1"/>
              <a:t>сигмальных</a:t>
            </a:r>
            <a:r>
              <a:rPr lang="ru-RU" dirty="0"/>
              <a:t> отклонений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 шкалам регрессии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Комплексная оценка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Скрининг-тест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055FD26-10D4-4F68-B905-A4E008EA2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5" r="7481" b="6555"/>
          <a:stretch/>
        </p:blipFill>
        <p:spPr>
          <a:xfrm>
            <a:off x="253671" y="1417638"/>
            <a:ext cx="4824536" cy="40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90CCB4-4B32-4051-99E0-D5420F8A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Центильный</a:t>
            </a:r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 метод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D1250D-42A4-48DA-99C0-DFB0480A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42" y="1600201"/>
            <a:ext cx="11953327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Все результаты измерений одного признака у большой группы детей одного пола и возраста располагают в восходящем порядке в виде упорядоченного ряда.</a:t>
            </a:r>
          </a:p>
          <a:p>
            <a:r>
              <a:rPr lang="ru-RU" dirty="0"/>
              <a:t>Этот ряд делят на сто интервалов. </a:t>
            </a:r>
          </a:p>
          <a:p>
            <a:r>
              <a:rPr lang="ru-RU" dirty="0"/>
              <a:t>Для характеристики распределения приводят обычно не все 100, а семь фиксированных </a:t>
            </a:r>
            <a:r>
              <a:rPr lang="ru-RU" dirty="0" err="1"/>
              <a:t>центилей</a:t>
            </a:r>
            <a:r>
              <a:rPr lang="ru-RU" dirty="0"/>
              <a:t>: 3-й, 10-й, 25-й, 50-й, 75-й, 90-й, 97-й. </a:t>
            </a:r>
          </a:p>
          <a:p>
            <a:r>
              <a:rPr lang="ru-RU" dirty="0"/>
              <a:t>Третий </a:t>
            </a:r>
            <a:r>
              <a:rPr lang="ru-RU" dirty="0" err="1"/>
              <a:t>центиль</a:t>
            </a:r>
            <a:r>
              <a:rPr lang="ru-RU" dirty="0"/>
              <a:t> отсекает 3 % наблюдений данного ряда, 10-й </a:t>
            </a:r>
            <a:r>
              <a:rPr lang="ru-RU" dirty="0" err="1"/>
              <a:t>центиль</a:t>
            </a:r>
            <a:r>
              <a:rPr lang="ru-RU" dirty="0"/>
              <a:t> – 10 % наблюдений.</a:t>
            </a:r>
          </a:p>
          <a:p>
            <a:r>
              <a:rPr lang="ru-RU" dirty="0"/>
              <a:t>Каждый из фиксированных </a:t>
            </a:r>
            <a:r>
              <a:rPr lang="ru-RU" dirty="0" err="1"/>
              <a:t>центилей</a:t>
            </a:r>
            <a:r>
              <a:rPr lang="ru-RU" dirty="0"/>
              <a:t> называют </a:t>
            </a:r>
            <a:r>
              <a:rPr lang="ru-RU" dirty="0" err="1"/>
              <a:t>центильной</a:t>
            </a:r>
            <a:r>
              <a:rPr lang="ru-RU" dirty="0"/>
              <a:t> вероятностью и обозначают в процентах. </a:t>
            </a:r>
          </a:p>
        </p:txBody>
      </p:sp>
    </p:spTree>
    <p:extLst>
      <p:ext uri="{BB962C8B-B14F-4D97-AF65-F5344CB8AC3E}">
        <p14:creationId xmlns:p14="http://schemas.microsoft.com/office/powerpoint/2010/main" val="28865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8C9CE64-4820-47D1-B954-CAF8A0F62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585" y="476672"/>
            <a:ext cx="11173241" cy="1512168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852DAD-F9A8-4487-9857-8C05CF48E9EF}"/>
              </a:ext>
            </a:extLst>
          </p:cNvPr>
          <p:cNvSpPr txBox="1"/>
          <p:nvPr/>
        </p:nvSpPr>
        <p:spPr>
          <a:xfrm>
            <a:off x="190550" y="2837836"/>
            <a:ext cx="43204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очень низкая оценка – 1 </a:t>
            </a:r>
          </a:p>
          <a:p>
            <a:r>
              <a:rPr lang="ru-RU" sz="2800" dirty="0">
                <a:solidFill>
                  <a:srgbClr val="0070C0"/>
                </a:solidFill>
              </a:rPr>
              <a:t>низкая оценка – 2 </a:t>
            </a:r>
          </a:p>
          <a:p>
            <a:r>
              <a:rPr lang="ru-RU" sz="2800" dirty="0"/>
              <a:t>пониженная оценка – 3 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средняя оценка – 4, 5</a:t>
            </a:r>
          </a:p>
          <a:p>
            <a:r>
              <a:rPr lang="ru-RU" sz="2800" dirty="0"/>
              <a:t>повышенная оценка – 6 </a:t>
            </a:r>
          </a:p>
          <a:p>
            <a:r>
              <a:rPr lang="ru-RU" sz="2800" dirty="0"/>
              <a:t>высокая оценка – 7 </a:t>
            </a:r>
          </a:p>
          <a:p>
            <a:r>
              <a:rPr lang="ru-RU" sz="2800" dirty="0"/>
              <a:t>очень высокая оценка – 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75F16CE-4A70-4FFC-BB45-37DDCE9229D9}"/>
              </a:ext>
            </a:extLst>
          </p:cNvPr>
          <p:cNvSpPr/>
          <p:nvPr/>
        </p:nvSpPr>
        <p:spPr>
          <a:xfrm>
            <a:off x="2638822" y="1232756"/>
            <a:ext cx="432048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BAFE4D8-C323-4EAF-9294-2B511B8CB79C}"/>
              </a:ext>
            </a:extLst>
          </p:cNvPr>
          <p:cNvSpPr/>
          <p:nvPr/>
        </p:nvSpPr>
        <p:spPr>
          <a:xfrm>
            <a:off x="3574926" y="1232756"/>
            <a:ext cx="432048" cy="3960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839A9CA-4FCB-4ABE-9D9F-9821B32F1FC8}"/>
              </a:ext>
            </a:extLst>
          </p:cNvPr>
          <p:cNvSpPr/>
          <p:nvPr/>
        </p:nvSpPr>
        <p:spPr>
          <a:xfrm>
            <a:off x="6095205" y="1232756"/>
            <a:ext cx="1512169" cy="3960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591F2F0-E819-4429-8ED1-03C9D52B8070}"/>
              </a:ext>
            </a:extLst>
          </p:cNvPr>
          <p:cNvSpPr/>
          <p:nvPr/>
        </p:nvSpPr>
        <p:spPr>
          <a:xfrm>
            <a:off x="5447134" y="620688"/>
            <a:ext cx="2880319" cy="12241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="" xmlns:a16="http://schemas.microsoft.com/office/drawing/2014/main" id="{0B88FBF0-EFD6-4061-8697-0C340D1178A2}"/>
              </a:ext>
            </a:extLst>
          </p:cNvPr>
          <p:cNvSpPr/>
          <p:nvPr/>
        </p:nvSpPr>
        <p:spPr>
          <a:xfrm rot="4949195">
            <a:off x="3464630" y="909520"/>
            <a:ext cx="720080" cy="2410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="" xmlns:a16="http://schemas.microsoft.com/office/drawing/2014/main" id="{AD353CFC-09C5-472D-9852-CEBBAF55016A}"/>
              </a:ext>
            </a:extLst>
          </p:cNvPr>
          <p:cNvSpPr/>
          <p:nvPr/>
        </p:nvSpPr>
        <p:spPr>
          <a:xfrm rot="15910640">
            <a:off x="9579150" y="827037"/>
            <a:ext cx="720080" cy="2410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2820E8-07D9-45D8-AEE0-0F511F1622B0}"/>
              </a:ext>
            </a:extLst>
          </p:cNvPr>
          <p:cNvSpPr txBox="1"/>
          <p:nvPr/>
        </p:nvSpPr>
        <p:spPr>
          <a:xfrm>
            <a:off x="5447134" y="2682057"/>
            <a:ext cx="6743279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используют одномерные </a:t>
            </a:r>
            <a:r>
              <a:rPr lang="ru-RU" sz="2400" dirty="0" err="1"/>
              <a:t>центильные</a:t>
            </a:r>
            <a:r>
              <a:rPr lang="ru-RU" sz="2400" dirty="0"/>
              <a:t> шкалы для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длины тела;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массы тела;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окружности грудной клетки;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жировой складки живота;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жизненной емкости легких;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мышечной силы правой и левой кистей;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максимального и минимального артериального давления;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частоты сердечных сокращений.</a:t>
            </a:r>
          </a:p>
        </p:txBody>
      </p:sp>
    </p:spTree>
    <p:extLst>
      <p:ext uri="{BB962C8B-B14F-4D97-AF65-F5344CB8AC3E}">
        <p14:creationId xmlns:p14="http://schemas.microsoft.com/office/powerpoint/2010/main" val="140320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405DE98-D281-46B6-BA70-AB3FFC72C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20563" r="50981" b="3361"/>
          <a:stretch/>
        </p:blipFill>
        <p:spPr bwMode="auto">
          <a:xfrm>
            <a:off x="7480536" y="908720"/>
            <a:ext cx="4709877" cy="580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E1FD12-F307-441A-9024-E41B1C5D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4" y="116632"/>
            <a:ext cx="10971372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Плюсы </a:t>
            </a:r>
            <a:r>
              <a:rPr lang="ru-RU" sz="4800" b="1" dirty="0" err="1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центильного</a:t>
            </a:r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 метода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EC9563-A3E0-4713-8821-527848E3F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4" y="1772816"/>
            <a:ext cx="6798108" cy="4608511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r>
              <a:rPr lang="ru-RU" dirty="0"/>
              <a:t>Шкалы позволяют детально охарактеризовать морфологический статус, </a:t>
            </a:r>
          </a:p>
          <a:p>
            <a:r>
              <a:rPr lang="ru-RU" dirty="0"/>
              <a:t>определить гармоничность физического развития, </a:t>
            </a:r>
          </a:p>
          <a:p>
            <a:r>
              <a:rPr lang="ru-RU" dirty="0"/>
              <a:t>оценить функциональное состояние организма, </a:t>
            </a:r>
          </a:p>
          <a:p>
            <a:r>
              <a:rPr lang="ru-RU" dirty="0"/>
              <a:t>выявить детей, склонных к ожирению, и с изменением сосудистого тонуса. </a:t>
            </a:r>
          </a:p>
          <a:p>
            <a:r>
              <a:rPr lang="ru-RU" dirty="0" err="1"/>
              <a:t>Центильные</a:t>
            </a:r>
            <a:r>
              <a:rPr lang="ru-RU" dirty="0"/>
              <a:t> шкалы разработаны для определенных </a:t>
            </a:r>
            <a:r>
              <a:rPr lang="ru-RU" dirty="0" err="1"/>
              <a:t>возрастнополовых</a:t>
            </a:r>
            <a:r>
              <a:rPr lang="ru-RU" dirty="0"/>
              <a:t> групп.</a:t>
            </a:r>
          </a:p>
        </p:txBody>
      </p:sp>
    </p:spTree>
    <p:extLst>
      <p:ext uri="{BB962C8B-B14F-4D97-AF65-F5344CB8AC3E}">
        <p14:creationId xmlns:p14="http://schemas.microsoft.com/office/powerpoint/2010/main" val="15113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C3B217-5118-4CD6-8816-2800151C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73D3BC-001E-4CC1-8C8C-93B3FA6D3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28CE08-A81F-44DC-8AC3-F82F0B60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69" y="116632"/>
            <a:ext cx="11230575" cy="674136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B38D923-1B62-4CF9-8505-4559CFA90E64}"/>
              </a:ext>
            </a:extLst>
          </p:cNvPr>
          <p:cNvSpPr/>
          <p:nvPr/>
        </p:nvSpPr>
        <p:spPr>
          <a:xfrm>
            <a:off x="6455246" y="836712"/>
            <a:ext cx="2304256" cy="590465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5266" y="4653136"/>
            <a:ext cx="1944216" cy="7920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632E64-5309-42E0-8B39-9157D29D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Метод </a:t>
            </a:r>
            <a:r>
              <a:rPr lang="ru-RU" sz="4000" b="1" dirty="0" err="1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сигмальных</a:t>
            </a:r>
            <a:r>
              <a:rPr lang="ru-RU" sz="40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 отклонений с графическим изображением профиля физического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8657F7-ABBC-4377-8015-728DC7510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4439021" cy="2188839"/>
          </a:xfrm>
          <a:solidFill>
            <a:srgbClr val="FFFF00"/>
          </a:solidFill>
        </p:spPr>
        <p:txBody>
          <a:bodyPr>
            <a:normAutofit fontScale="55000" lnSpcReduction="20000"/>
          </a:bodyPr>
          <a:lstStyle/>
          <a:p>
            <a:r>
              <a:rPr lang="ru-RU" dirty="0"/>
              <a:t>предполагается графическое изображение основных показателей физического развития после предварительного сравнения их со стандартными.</a:t>
            </a:r>
          </a:p>
          <a:p>
            <a:pPr algn="just"/>
            <a:r>
              <a:rPr lang="ru-RU" dirty="0"/>
              <a:t>представлены средние арифметические значения (М) и среднее квадратическое отклонение (±σ).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AE8E967A-CF80-453B-91F6-7019AA796DF4}"/>
              </a:ext>
            </a:extLst>
          </p:cNvPr>
          <p:cNvSpPr txBox="1">
            <a:spLocks/>
          </p:cNvSpPr>
          <p:nvPr/>
        </p:nvSpPr>
        <p:spPr>
          <a:xfrm>
            <a:off x="5375125" y="1600201"/>
            <a:ext cx="6205767" cy="1468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Недостаток - отсутствие корреляционной зависимости между массой тела, ростом окружностью грудной клетки. Каждый показатель оценивается отдельно, вне связи с другими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003B99-4B48-4D2F-BD19-79E3C8EE8791}"/>
              </a:ext>
            </a:extLst>
          </p:cNvPr>
          <p:cNvSpPr txBox="1"/>
          <p:nvPr/>
        </p:nvSpPr>
        <p:spPr>
          <a:xfrm>
            <a:off x="6161758" y="2996705"/>
            <a:ext cx="4739636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практически не используется. 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C4EE8E-261D-469D-9D30-44CDE15988EA}"/>
              </a:ext>
            </a:extLst>
          </p:cNvPr>
          <p:cNvSpPr txBox="1"/>
          <p:nvPr/>
        </p:nvSpPr>
        <p:spPr>
          <a:xfrm>
            <a:off x="262558" y="4416652"/>
            <a:ext cx="61174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 Признак сравнивают со средним значением для данного возраста и находят фактическое отклонение.</a:t>
            </a:r>
          </a:p>
          <a:p>
            <a:r>
              <a:rPr lang="ru-RU" dirty="0"/>
              <a:t>2. Найденное отклонение делят на величину среднего квадратического отклонения (σ) и находят </a:t>
            </a:r>
            <a:r>
              <a:rPr lang="ru-RU" dirty="0" err="1"/>
              <a:t>сигмальное</a:t>
            </a:r>
            <a:r>
              <a:rPr lang="ru-RU" dirty="0"/>
              <a:t> отклонение, которое показывает, на сколько сигм в большую или меньшую сторону отклоняются показатели исследуемого ребенка.</a:t>
            </a:r>
          </a:p>
          <a:p>
            <a:r>
              <a:rPr lang="ru-RU" dirty="0"/>
              <a:t>3. Строят график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3B5B3E1-1170-4649-8148-5A81D9C4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656" y="4579912"/>
            <a:ext cx="4933236" cy="1468759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5FCAE727-8EB0-4809-A9C6-77DEDB04E350}"/>
              </a:ext>
            </a:extLst>
          </p:cNvPr>
          <p:cNvCxnSpPr/>
          <p:nvPr/>
        </p:nvCxnSpPr>
        <p:spPr>
          <a:xfrm>
            <a:off x="7098050" y="5085184"/>
            <a:ext cx="40324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E66F444-A1E2-4D99-A914-C76BE71CA318}"/>
              </a:ext>
            </a:extLst>
          </p:cNvPr>
          <p:cNvCxnSpPr/>
          <p:nvPr/>
        </p:nvCxnSpPr>
        <p:spPr>
          <a:xfrm>
            <a:off x="7548444" y="5373216"/>
            <a:ext cx="40324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774D9A9-2A40-47EF-97D2-606063E6C729}"/>
              </a:ext>
            </a:extLst>
          </p:cNvPr>
          <p:cNvCxnSpPr>
            <a:cxnSpLocks/>
          </p:cNvCxnSpPr>
          <p:nvPr/>
        </p:nvCxnSpPr>
        <p:spPr>
          <a:xfrm>
            <a:off x="8157965" y="5570814"/>
            <a:ext cx="384189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7EAA5E-70C1-4A4A-8439-D4BD1D9AE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З</a:t>
            </a:r>
            <a:r>
              <a:rPr lang="ru-RU" sz="54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аключение </a:t>
            </a:r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о физическом </a:t>
            </a:r>
            <a:r>
              <a:rPr lang="ru-RU" sz="54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развитии</a:t>
            </a:r>
            <a:endParaRPr lang="ru-RU" b="1" dirty="0">
              <a:solidFill>
                <a:srgbClr val="C00000"/>
              </a:solidFill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25969A-8E22-476B-8E6C-03FED8145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50" y="1600201"/>
            <a:ext cx="11999863" cy="5257799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от +2σ до +3σ - высокое. </a:t>
            </a:r>
          </a:p>
          <a:p>
            <a:endParaRPr lang="ru-RU" dirty="0"/>
          </a:p>
          <a:p>
            <a:r>
              <a:rPr lang="ru-RU" dirty="0"/>
              <a:t>от + 1σ до +2σ - выше среднего;</a:t>
            </a:r>
          </a:p>
          <a:p>
            <a:endParaRPr lang="ru-RU" dirty="0"/>
          </a:p>
          <a:p>
            <a:r>
              <a:rPr lang="ru-RU" dirty="0">
                <a:solidFill>
                  <a:srgbClr val="00B050"/>
                </a:solidFill>
              </a:rPr>
              <a:t>Среднее физическое развитие в пределах М±1σ .</a:t>
            </a:r>
          </a:p>
          <a:p>
            <a:endParaRPr lang="ru-RU" dirty="0"/>
          </a:p>
          <a:p>
            <a:r>
              <a:rPr lang="ru-RU" dirty="0"/>
              <a:t>От -1σ до -2σ - ниже среднего;</a:t>
            </a:r>
          </a:p>
          <a:p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От -2σ до -3σ - низкое физическое развитие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5FA7245-1A3E-4217-AD2C-ABE9FBD99658}"/>
              </a:ext>
            </a:extLst>
          </p:cNvPr>
          <p:cNvSpPr/>
          <p:nvPr/>
        </p:nvSpPr>
        <p:spPr>
          <a:xfrm>
            <a:off x="9993027" y="3686714"/>
            <a:ext cx="1224136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908C974-CC2A-4486-B89D-97465C8A4A2B}"/>
              </a:ext>
            </a:extLst>
          </p:cNvPr>
          <p:cNvSpPr/>
          <p:nvPr/>
        </p:nvSpPr>
        <p:spPr>
          <a:xfrm>
            <a:off x="10002583" y="2708920"/>
            <a:ext cx="122413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0631C65-430C-401A-B561-78307D340371}"/>
              </a:ext>
            </a:extLst>
          </p:cNvPr>
          <p:cNvSpPr/>
          <p:nvPr/>
        </p:nvSpPr>
        <p:spPr>
          <a:xfrm>
            <a:off x="9993027" y="4781489"/>
            <a:ext cx="122413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041A730-F40D-4C2A-BD90-0F5CFA43927B}"/>
              </a:ext>
            </a:extLst>
          </p:cNvPr>
          <p:cNvSpPr/>
          <p:nvPr/>
        </p:nvSpPr>
        <p:spPr>
          <a:xfrm>
            <a:off x="10021244" y="5819744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E092D6C-781E-45DA-809B-B0AE32D44106}"/>
              </a:ext>
            </a:extLst>
          </p:cNvPr>
          <p:cNvSpPr/>
          <p:nvPr/>
        </p:nvSpPr>
        <p:spPr>
          <a:xfrm>
            <a:off x="9993027" y="1779362"/>
            <a:ext cx="122413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501A070A-A343-463B-AE7E-7F1F7168A79A}"/>
              </a:ext>
            </a:extLst>
          </p:cNvPr>
          <p:cNvSpPr/>
          <p:nvPr/>
        </p:nvSpPr>
        <p:spPr>
          <a:xfrm>
            <a:off x="9425670" y="4262778"/>
            <a:ext cx="360040" cy="2421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D2F29911-60D7-4AE5-B28C-DF502D00F488}"/>
              </a:ext>
            </a:extLst>
          </p:cNvPr>
          <p:cNvSpPr/>
          <p:nvPr/>
        </p:nvSpPr>
        <p:spPr>
          <a:xfrm rot="10800000">
            <a:off x="9425670" y="1634313"/>
            <a:ext cx="360040" cy="2421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16CDD2-B98D-45D6-8DA0-08428C92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8" y="0"/>
            <a:ext cx="10971372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Гармоничность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58C87C-2455-4815-BF1B-409E57CB9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47636"/>
            <a:ext cx="12190413" cy="20357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Оцениваем взаиморасположение точек, соответствующих величине </a:t>
            </a:r>
            <a:r>
              <a:rPr lang="ru-RU" sz="2000" dirty="0" err="1"/>
              <a:t>сигмальных</a:t>
            </a:r>
            <a:r>
              <a:rPr lang="ru-RU" sz="2000" dirty="0"/>
              <a:t> отклонений по каждому признаку. </a:t>
            </a:r>
          </a:p>
          <a:p>
            <a:pPr marL="0" indent="0">
              <a:buNone/>
            </a:pPr>
            <a:r>
              <a:rPr lang="ru-RU" sz="2000" dirty="0"/>
              <a:t>Если они </a:t>
            </a:r>
            <a:r>
              <a:rPr lang="ru-RU" sz="2000" b="1" dirty="0"/>
              <a:t>все</a:t>
            </a:r>
            <a:r>
              <a:rPr lang="ru-RU" sz="2000" dirty="0"/>
              <a:t> укладываются в интервал </a:t>
            </a:r>
            <a:r>
              <a:rPr lang="ru-RU" sz="2000" b="1" dirty="0"/>
              <a:t>одной сигмы</a:t>
            </a:r>
            <a:r>
              <a:rPr lang="ru-RU" sz="2000" dirty="0"/>
              <a:t>, развитие считается </a:t>
            </a:r>
            <a:r>
              <a:rPr lang="ru-RU" sz="2000" b="1" dirty="0"/>
              <a:t>гармоничным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Если разброс признаков </a:t>
            </a:r>
            <a:r>
              <a:rPr lang="ru-RU" sz="2000" b="1" dirty="0"/>
              <a:t>превышает</a:t>
            </a:r>
            <a:r>
              <a:rPr lang="ru-RU" sz="2000" dirty="0"/>
              <a:t> одну </a:t>
            </a:r>
            <a:r>
              <a:rPr lang="ru-RU" sz="2000" b="1" dirty="0"/>
              <a:t>сигму</a:t>
            </a:r>
            <a:r>
              <a:rPr lang="ru-RU" sz="2000" dirty="0"/>
              <a:t>, развитие </a:t>
            </a:r>
            <a:r>
              <a:rPr lang="ru-RU" sz="2000" b="1" dirty="0"/>
              <a:t>дисгармоничное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Если </a:t>
            </a:r>
            <a:r>
              <a:rPr lang="ru-RU" sz="2000" b="1" dirty="0"/>
              <a:t>один признак </a:t>
            </a:r>
            <a:r>
              <a:rPr lang="ru-RU" sz="2000" dirty="0"/>
              <a:t>отличается от другого более чем на </a:t>
            </a:r>
            <a:r>
              <a:rPr lang="ru-RU" sz="2000" b="1" dirty="0"/>
              <a:t>2σ</a:t>
            </a:r>
            <a:r>
              <a:rPr lang="ru-RU" sz="2000" dirty="0"/>
              <a:t>, такое развитие расценивается как </a:t>
            </a:r>
            <a:r>
              <a:rPr lang="ru-RU" sz="2000" b="1" dirty="0"/>
              <a:t>резко дисгармоничное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FD028A-C3E5-4487-BB27-918D8CD6C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4" y="1379002"/>
            <a:ext cx="9649072" cy="28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2E839E-E463-4C88-8026-C25BE1DF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6" y="116632"/>
            <a:ext cx="10971372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Шкалы регрессии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96C04B-EA8F-44A7-A88A-05C4784C7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58" y="1600201"/>
            <a:ext cx="11737304" cy="5141167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Учитывают корреляционную зависимость между двумя </a:t>
            </a:r>
            <a:r>
              <a:rPr lang="ru-RU" dirty="0" smtClean="0"/>
              <a:t>антропометрическими </a:t>
            </a:r>
            <a:r>
              <a:rPr lang="ru-RU" dirty="0"/>
              <a:t>признаками: </a:t>
            </a:r>
          </a:p>
          <a:p>
            <a:pPr lvl="1"/>
            <a:r>
              <a:rPr lang="ru-RU" dirty="0"/>
              <a:t>длиной и массой, </a:t>
            </a:r>
          </a:p>
          <a:p>
            <a:pPr lvl="1"/>
            <a:r>
              <a:rPr lang="ru-RU" dirty="0"/>
              <a:t>длиной тела и окружностью грудной клетки</a:t>
            </a:r>
          </a:p>
          <a:p>
            <a:r>
              <a:rPr lang="ru-RU" dirty="0"/>
              <a:t>В основе лежит длина тела, представленная во всех вариантах (от минимального до максимального значения с интервалом в 1 см) с делением на пять групп: </a:t>
            </a:r>
          </a:p>
          <a:p>
            <a:pPr lvl="1"/>
            <a:r>
              <a:rPr lang="ru-RU" dirty="0"/>
              <a:t>низкую, </a:t>
            </a:r>
          </a:p>
          <a:p>
            <a:pPr lvl="1"/>
            <a:r>
              <a:rPr lang="ru-RU" dirty="0"/>
              <a:t>ниже средней, </a:t>
            </a:r>
          </a:p>
          <a:p>
            <a:pPr lvl="1"/>
            <a:r>
              <a:rPr lang="ru-RU" dirty="0"/>
              <a:t>среднюю, </a:t>
            </a:r>
          </a:p>
          <a:p>
            <a:pPr lvl="1"/>
            <a:r>
              <a:rPr lang="ru-RU" dirty="0"/>
              <a:t>выше средней,</a:t>
            </a:r>
          </a:p>
          <a:p>
            <a:pPr lvl="1"/>
            <a:r>
              <a:rPr lang="ru-RU" dirty="0" smtClean="0"/>
              <a:t>высокую</a:t>
            </a:r>
            <a:endParaRPr lang="ru-RU" dirty="0"/>
          </a:p>
          <a:p>
            <a:r>
              <a:rPr lang="ru-RU" dirty="0"/>
              <a:t>Вычислены средние значения (М) и частные сигмы (+σ) массы тела и окружности грудной клетки. </a:t>
            </a:r>
          </a:p>
        </p:txBody>
      </p:sp>
    </p:spTree>
    <p:extLst>
      <p:ext uri="{BB962C8B-B14F-4D97-AF65-F5344CB8AC3E}">
        <p14:creationId xmlns:p14="http://schemas.microsoft.com/office/powerpoint/2010/main" val="21937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3BBB8A-D8B5-4B1C-B185-7C5438BB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F1391C47-2730-40D4-A348-69868E470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1150" y="0"/>
            <a:ext cx="6264696" cy="6671056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6C922A9-09EA-4FFB-8C6D-D85CD90DD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7" y="126864"/>
            <a:ext cx="4800739" cy="67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9CA0A-F431-403F-9A0B-385C130D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BD884C6-5947-4543-82D3-4529D0898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97"/>
          <a:stretch/>
        </p:blipFill>
        <p:spPr>
          <a:xfrm>
            <a:off x="609520" y="55397"/>
            <a:ext cx="4896544" cy="6802603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BA509F-D138-46A7-BBFD-EF99C25D1778}"/>
              </a:ext>
            </a:extLst>
          </p:cNvPr>
          <p:cNvSpPr txBox="1"/>
          <p:nvPr/>
        </p:nvSpPr>
        <p:spPr>
          <a:xfrm>
            <a:off x="5637010" y="692696"/>
            <a:ext cx="6264696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ВАЖНО!</a:t>
            </a:r>
          </a:p>
          <a:p>
            <a:r>
              <a:rPr lang="ru-RU" b="1" dirty="0"/>
              <a:t>Детей с массой ниже нормы должен наблюдать педиатр.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Детей с избытком массы направляют к эндокринологу.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/>
              <a:t>Детей с ростом ниже нормы направляют к эндокринологу.</a:t>
            </a:r>
          </a:p>
        </p:txBody>
      </p:sp>
      <p:pic>
        <p:nvPicPr>
          <p:cNvPr id="6" name="Picture 2" descr="Капитальный ремонт подвальных помещений: что включает в себя данный вид  работ - ФКР">
            <a:extLst>
              <a:ext uri="{FF2B5EF4-FFF2-40B4-BE49-F238E27FC236}">
                <a16:creationId xmlns="" xmlns:a16="http://schemas.microsoft.com/office/drawing/2014/main" id="{2A911454-6558-44C9-AFDC-375699DC6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30" y="2780928"/>
            <a:ext cx="2304256" cy="3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BC9013-FA39-4BE3-AEC7-FEF3C05D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66" y="274638"/>
            <a:ext cx="11449272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Комплексная оценка физического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95329C-EDED-4298-9212-A4E7A1FCD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3340967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Учитывает морфофункциональное состояние организма, соответствие паспортного возраста ребенка уровню биологического развития.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Позволяет выделить детей, имеющих соответствующее возрасту и гармоничное физическое развитие, а также детей с разными отклонениями в физическом развитии.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10AC6A-6404-4BC3-867E-E3B11CE88792}"/>
              </a:ext>
            </a:extLst>
          </p:cNvPr>
          <p:cNvSpPr txBox="1"/>
          <p:nvPr/>
        </p:nvSpPr>
        <p:spPr>
          <a:xfrm>
            <a:off x="766614" y="5445224"/>
            <a:ext cx="7200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/>
              <a:t>Биологический возраст детей можно определять по длине и массе тела, числу постоянных зубов, степени полового созревания.</a:t>
            </a:r>
          </a:p>
        </p:txBody>
      </p:sp>
    </p:spTree>
    <p:extLst>
      <p:ext uri="{BB962C8B-B14F-4D97-AF65-F5344CB8AC3E}">
        <p14:creationId xmlns:p14="http://schemas.microsoft.com/office/powerpoint/2010/main" val="30822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425887-F86F-4450-B832-CD7028DE2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физического развития у детей разных возрастов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13D090-1B66-4066-95A6-F1ED7612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50" y="188640"/>
            <a:ext cx="11809312" cy="1228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Оценка пропорциональности телосложения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58" y="1556792"/>
            <a:ext cx="5112568" cy="51845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400" dirty="0"/>
              <a:t>Относительно большая голова (</a:t>
            </a:r>
            <a:r>
              <a:rPr lang="en-US" sz="2400" dirty="0">
                <a:cs typeface="Arial" charset="0"/>
              </a:rPr>
              <a:t>¼</a:t>
            </a:r>
            <a:r>
              <a:rPr lang="ru-RU" sz="2400" dirty="0">
                <a:cs typeface="Arial" charset="0"/>
              </a:rPr>
              <a:t> часть тела) </a:t>
            </a:r>
            <a:r>
              <a:rPr lang="ru-RU" sz="2400" dirty="0"/>
              <a:t>с преобладанием мозгового отдела над лицевым, короткая шея, укороченная грудная клетка, суженная в верхней и расширенная в нижней половине , длинный выступающий живот, относительно короткие нижние конечности.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/>
              <a:t>Окружность головы превышает окружность грудной клетки на 1-2 см.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/>
              <a:t>Верхние конечности длиннее нижних на 0,5-1,5 см.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/>
              <a:t>Длина рук относится к длине туловища как 1:1 (у взрослых -1,33:1).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2400" dirty="0">
              <a:solidFill>
                <a:srgbClr val="CCFFCC"/>
              </a:solidFill>
            </a:endParaRPr>
          </a:p>
        </p:txBody>
      </p:sp>
      <p:pic>
        <p:nvPicPr>
          <p:cNvPr id="3076" name="Picture 4" descr="http://megabook.ru/stream/mediapreview?Key=%D0%98%D0%B7%D0%BC%D0%B5%D0%BD%D0%B5%D0%BD%D0%B8%D0%B5%20%D0%BF%D1%80%D0%BE%D0%BF%D0%BE%D1%80%D1%86%D0%B8%D0%B9%20%D1%82%D0%B5%D0%BB%D0%B0&amp;Width=654&amp;Height=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26" y="1828448"/>
            <a:ext cx="6624736" cy="45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406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Масса-ростовой коэффициент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42" y="1196752"/>
            <a:ext cx="7776864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Масса тела (</a:t>
            </a:r>
            <a:r>
              <a:rPr lang="ru-RU" dirty="0" err="1"/>
              <a:t>гр</a:t>
            </a:r>
            <a:r>
              <a:rPr lang="ru-RU" dirty="0"/>
              <a:t>)/длину тела (см)</a:t>
            </a:r>
          </a:p>
          <a:p>
            <a:pPr marL="0" indent="0">
              <a:buNone/>
            </a:pPr>
            <a:r>
              <a:rPr lang="ru-RU" dirty="0"/>
              <a:t>Норма 60-80 (</a:t>
            </a:r>
            <a:r>
              <a:rPr lang="ru-RU" dirty="0" err="1"/>
              <a:t>нормотрофия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Классификация гипотрофии (по Е.В. </a:t>
            </a:r>
            <a:r>
              <a:rPr lang="ru-RU" b="1" dirty="0" err="1">
                <a:solidFill>
                  <a:srgbClr val="FF0000"/>
                </a:solidFill>
              </a:rPr>
              <a:t>Неудахину</a:t>
            </a:r>
            <a:r>
              <a:rPr lang="ru-RU" b="1" dirty="0">
                <a:solidFill>
                  <a:srgbClr val="FF0000"/>
                </a:solidFill>
              </a:rPr>
              <a:t>), 2001 </a:t>
            </a:r>
          </a:p>
          <a:p>
            <a:pPr marL="0" indent="0" algn="ctr">
              <a:buNone/>
            </a:pPr>
            <a:r>
              <a:rPr lang="ru-RU" b="1" dirty="0"/>
              <a:t>Форма </a:t>
            </a:r>
            <a:r>
              <a:rPr lang="ru-RU" dirty="0"/>
              <a:t>		</a:t>
            </a:r>
          </a:p>
          <a:p>
            <a:pPr marL="0" indent="0">
              <a:buNone/>
            </a:pPr>
            <a:r>
              <a:rPr lang="ru-RU" dirty="0"/>
              <a:t>Пренатальная (внутриутробная) </a:t>
            </a:r>
          </a:p>
          <a:p>
            <a:pPr marL="0" indent="0">
              <a:buNone/>
            </a:pPr>
            <a:r>
              <a:rPr lang="ru-RU" dirty="0"/>
              <a:t>Постнатальная (приобретенная) 	</a:t>
            </a:r>
          </a:p>
          <a:p>
            <a:pPr marL="0" indent="0" algn="ctr">
              <a:buNone/>
            </a:pPr>
            <a:r>
              <a:rPr lang="ru-RU" b="1" dirty="0"/>
              <a:t>Степень гипотрофии в зависимости от дефицита  массы тела </a:t>
            </a:r>
            <a:r>
              <a:rPr lang="ru-RU" dirty="0"/>
              <a:t>(%)</a:t>
            </a:r>
          </a:p>
          <a:p>
            <a:pPr marL="0" indent="0">
              <a:buNone/>
            </a:pPr>
            <a:r>
              <a:rPr lang="en-US" dirty="0"/>
              <a:t>I </a:t>
            </a:r>
            <a:r>
              <a:rPr lang="ru-RU" dirty="0"/>
              <a:t>степень 15-20% </a:t>
            </a:r>
          </a:p>
          <a:p>
            <a:pPr marL="0" indent="0">
              <a:buNone/>
            </a:pPr>
            <a:r>
              <a:rPr lang="en-US" dirty="0"/>
              <a:t>II </a:t>
            </a:r>
            <a:r>
              <a:rPr lang="ru-RU" dirty="0"/>
              <a:t>степень 20-30% </a:t>
            </a:r>
          </a:p>
          <a:p>
            <a:pPr marL="0" indent="0">
              <a:buNone/>
            </a:pPr>
            <a:r>
              <a:rPr lang="ru-RU" dirty="0"/>
              <a:t>III степень 30% и более 	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B12505-D248-407F-9DFB-796578D20A97}"/>
              </a:ext>
            </a:extLst>
          </p:cNvPr>
          <p:cNvSpPr txBox="1"/>
          <p:nvPr/>
        </p:nvSpPr>
        <p:spPr>
          <a:xfrm>
            <a:off x="8733842" y="1340768"/>
            <a:ext cx="29523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Пример: </a:t>
            </a:r>
          </a:p>
          <a:p>
            <a:r>
              <a:rPr lang="ru-RU" dirty="0"/>
              <a:t>Вес 3500,</a:t>
            </a:r>
          </a:p>
          <a:p>
            <a:r>
              <a:rPr lang="ru-RU" dirty="0"/>
              <a:t>Длина тела 50 см</a:t>
            </a:r>
          </a:p>
          <a:p>
            <a:r>
              <a:rPr lang="ru-RU" dirty="0"/>
              <a:t>МРК = 3500/50= 70 (норма)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52C53B-8558-4794-BBD5-076232BD3082}"/>
              </a:ext>
            </a:extLst>
          </p:cNvPr>
          <p:cNvSpPr txBox="1"/>
          <p:nvPr/>
        </p:nvSpPr>
        <p:spPr>
          <a:xfrm>
            <a:off x="8746884" y="2798845"/>
            <a:ext cx="295232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Пример: </a:t>
            </a:r>
          </a:p>
          <a:p>
            <a:r>
              <a:rPr lang="ru-RU" dirty="0"/>
              <a:t>Вес 2500,</a:t>
            </a:r>
          </a:p>
          <a:p>
            <a:r>
              <a:rPr lang="ru-RU" dirty="0"/>
              <a:t>Длина тела 45 см</a:t>
            </a:r>
          </a:p>
          <a:p>
            <a:r>
              <a:rPr lang="ru-RU" dirty="0"/>
              <a:t>МРК = 2500/45= 55 (гипотрофия)</a:t>
            </a:r>
          </a:p>
        </p:txBody>
      </p:sp>
    </p:spTree>
    <p:extLst>
      <p:ext uri="{BB962C8B-B14F-4D97-AF65-F5344CB8AC3E}">
        <p14:creationId xmlns:p14="http://schemas.microsoft.com/office/powerpoint/2010/main" val="30533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158206" y="138282"/>
            <a:ext cx="787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Эмпирические формулы для расчета антропометрических данных у детей первого года жизни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4407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07284"/>
              </p:ext>
            </p:extLst>
          </p:nvPr>
        </p:nvGraphicFramePr>
        <p:xfrm>
          <a:off x="334566" y="1196974"/>
          <a:ext cx="11305255" cy="5400378"/>
        </p:xfrm>
        <a:graphic>
          <a:graphicData uri="http://schemas.openxmlformats.org/drawingml/2006/table">
            <a:tbl>
              <a:tblPr/>
              <a:tblGrid>
                <a:gridCol w="2131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3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8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Признак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Способ расчета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Times New Roman" pitchFamily="18" charset="0"/>
                        </a:rPr>
                        <a:t>Длина тела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Times New Roman" pitchFamily="18" charset="0"/>
                        </a:rPr>
                        <a:t>Длина тела 6-месячного ребенка равна 66 см.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Times New Roman" pitchFamily="18" charset="0"/>
                        </a:rPr>
                        <a:t>На каждый недостающий месяц вычитается по 2,5 см. На каждый месяц свыше 6 прибавляется 1,5 см.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Масса тела 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Масса тела в 6 месяцев составляет 8200г. На каждый месяц до 6 вычитается по 800гр.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каждый месяц свыше 6 прибавляется по 400гр.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6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Окружность груди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6 месяцев составляет 45см.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каждый недостающий месяц вычитается по 2 см.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каждый месяц свыше 6  прибавляется по 0,5 см.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6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Окружность головы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6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составляет 43 см.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каждый месяц до 6 вычитается по 1,5см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каждый месяц свыше 6 прибавляется по 0,5 см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7998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23B8EC-F795-45D9-A6F9-683780D97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Group 71">
            <a:extLst>
              <a:ext uri="{FF2B5EF4-FFF2-40B4-BE49-F238E27FC236}">
                <a16:creationId xmlns="" xmlns:a16="http://schemas.microsoft.com/office/drawing/2014/main" id="{D1661011-8D6E-4A89-A264-70A8B32AE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05907"/>
              </p:ext>
            </p:extLst>
          </p:nvPr>
        </p:nvGraphicFramePr>
        <p:xfrm>
          <a:off x="442578" y="724803"/>
          <a:ext cx="11305255" cy="5614363"/>
        </p:xfrm>
        <a:graphic>
          <a:graphicData uri="http://schemas.openxmlformats.org/drawingml/2006/table">
            <a:tbl>
              <a:tblPr/>
              <a:tblGrid>
                <a:gridCol w="21315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73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8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Признак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Способ расчета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4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>
                          <a:highlight>
                            <a:srgbClr val="FFFF00"/>
                          </a:highlight>
                        </a:rPr>
                        <a:t>Длина тела, см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>
                          <a:highlight>
                            <a:srgbClr val="FFFF00"/>
                          </a:highlight>
                        </a:rPr>
                        <a:t>В 8 лет рост ребенка равен 130см, на каждый недостающий год вычитается по 8 см: 130 – 8 х (8- n) на каждый последующий прибавляется 5см. 130 +5 х (n-8)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/>
                        <a:t>Длина тела, см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/>
                        <a:t>В 4 года рост ребенка равен 100 см, на каждый недостающий год вычитается по 8 см: 100 – 8 х (4- n) на каждый последующий прибавляется 6см. 100 +6 х (n-4)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6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/>
                        <a:t>Масса тела детей 2-11 лет, кг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/>
                        <a:t>Масса тела ребенка 5 лет равна 19 кг, на каждый год до 5 отнимают по 2 кг: 19 – 2 х (5 –n) на каждый год свыше 5 прибавляется по 3 кг: 19 + 3 х (n -5)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/>
                        <a:t>Средняя масса тела ребенка в 1 год 10, 5 кг. На каждый год свыше 1 года прибавляется по 2 кг: 10,5 + 2 х (n-1)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6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/>
                        <a:t>Масса тела детей, кг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/>
                        <a:t>2-5 лет: ДМТ=2n+9 4-7 лет: ДМТ =10,5+2n 5-12 лет: ДМТ = 3n+4 12-16 лет: ДМТ =5n-20, где n – число лет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1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8B8476-D90E-40D7-B9B5-2DD72AFBD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85" y="1325563"/>
            <a:ext cx="6912768" cy="5257799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Длина тела в течение первого года жизни увеличивается: </a:t>
            </a:r>
          </a:p>
          <a:p>
            <a:pPr lvl="1"/>
            <a:r>
              <a:rPr lang="ru-RU" dirty="0"/>
              <a:t>1 квартал  +3 см ежемесячно;</a:t>
            </a:r>
          </a:p>
          <a:p>
            <a:pPr lvl="1"/>
            <a:r>
              <a:rPr lang="ru-RU" dirty="0"/>
              <a:t>2 квартал +2,5 см ежемесячно;</a:t>
            </a:r>
          </a:p>
          <a:p>
            <a:pPr lvl="1"/>
            <a:r>
              <a:rPr lang="ru-RU" dirty="0"/>
              <a:t>3 квартал- +2 см ежемесячно; 4 квартал +1-1,5 см ежемесячно.</a:t>
            </a:r>
          </a:p>
          <a:p>
            <a:pPr marL="57150" indent="0">
              <a:buNone/>
            </a:pPr>
            <a:r>
              <a:rPr lang="ru-RU" dirty="0"/>
              <a:t>Прибавка роста:</a:t>
            </a:r>
          </a:p>
          <a:p>
            <a:pPr marL="457200" lvl="1" indent="0">
              <a:buNone/>
            </a:pPr>
            <a:r>
              <a:rPr lang="ru-RU" dirty="0"/>
              <a:t>за 1-й год +25 см. К 1 году рост ребенка – 75-76 см. </a:t>
            </a:r>
          </a:p>
          <a:p>
            <a:pPr marL="457200" lvl="1" indent="0">
              <a:buNone/>
            </a:pPr>
            <a:r>
              <a:rPr lang="ru-RU" dirty="0"/>
              <a:t>за 2-й год +12-13 см. </a:t>
            </a:r>
          </a:p>
          <a:p>
            <a:pPr marL="457200" lvl="1" indent="0">
              <a:buNone/>
            </a:pPr>
            <a:r>
              <a:rPr lang="ru-RU" dirty="0"/>
              <a:t>за 3-й год + 7-8 см. </a:t>
            </a:r>
          </a:p>
          <a:p>
            <a:pPr marL="57150" indent="0">
              <a:buNone/>
            </a:pPr>
            <a:r>
              <a:rPr lang="ru-RU" dirty="0"/>
              <a:t>В среднем до 4 лет длина тела увеличивается по 8 см ежегодно (в 4 года=100см), </a:t>
            </a:r>
          </a:p>
          <a:p>
            <a:pPr marL="57150" indent="0">
              <a:buNone/>
            </a:pPr>
            <a:r>
              <a:rPr lang="ru-RU" dirty="0"/>
              <a:t>После 4 лет + 6 см ежегодно. </a:t>
            </a:r>
          </a:p>
          <a:p>
            <a:pPr marL="57150" indent="0">
              <a:buNone/>
            </a:pP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6EDF34F5-BD0A-431E-A466-6B29585F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406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Магия роста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6E2A49-1A53-4B01-941E-BC6ED985F02A}"/>
              </a:ext>
            </a:extLst>
          </p:cNvPr>
          <p:cNvSpPr txBox="1"/>
          <p:nvPr/>
        </p:nvSpPr>
        <p:spPr>
          <a:xfrm>
            <a:off x="7437689" y="1138306"/>
            <a:ext cx="4513970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" indent="0" algn="ctr">
              <a:buNone/>
            </a:pPr>
            <a:r>
              <a:rPr lang="ru-RU" sz="2400" b="1" dirty="0"/>
              <a:t>Первый ростовой скачок: </a:t>
            </a:r>
          </a:p>
          <a:p>
            <a:pPr marL="57150" indent="0">
              <a:buNone/>
            </a:pPr>
            <a:r>
              <a:rPr lang="ru-RU" sz="2400" dirty="0"/>
              <a:t>Мальчики в 4-5,5лет; </a:t>
            </a:r>
          </a:p>
          <a:p>
            <a:pPr marL="57150" indent="0">
              <a:buNone/>
            </a:pPr>
            <a:r>
              <a:rPr lang="ru-RU" sz="2400" dirty="0"/>
              <a:t>Девочки в 6-7 лет. </a:t>
            </a:r>
          </a:p>
          <a:p>
            <a:pPr marL="57150" indent="0" algn="just">
              <a:buNone/>
            </a:pPr>
            <a:r>
              <a:rPr lang="ru-RU" sz="2400" b="1" dirty="0"/>
              <a:t>Второй ростовой скачок:</a:t>
            </a:r>
            <a:r>
              <a:rPr lang="ru-RU" sz="2400" dirty="0"/>
              <a:t> Девочки в 11-14 лет;</a:t>
            </a:r>
          </a:p>
          <a:p>
            <a:pPr marL="57150" indent="0" algn="just">
              <a:buNone/>
            </a:pPr>
            <a:r>
              <a:rPr lang="ru-RU" sz="2400" dirty="0"/>
              <a:t>Мальчики в  12-17 лет. </a:t>
            </a:r>
          </a:p>
          <a:p>
            <a:pPr marL="57150" indent="0">
              <a:buNone/>
            </a:pPr>
            <a:r>
              <a:rPr lang="ru-RU" sz="2400" b="1" dirty="0"/>
              <a:t>Абсолютная величина прироста длины во время </a:t>
            </a:r>
            <a:r>
              <a:rPr lang="ru-RU" sz="2400" b="1" dirty="0" err="1"/>
              <a:t>препубертатного</a:t>
            </a:r>
            <a:r>
              <a:rPr lang="ru-RU" sz="2400" b="1" dirty="0"/>
              <a:t> ростового скачка</a:t>
            </a:r>
            <a:r>
              <a:rPr lang="ru-RU" sz="2400" dirty="0"/>
              <a:t>:</a:t>
            </a:r>
          </a:p>
          <a:p>
            <a:pPr marL="57150" indent="0">
              <a:buNone/>
            </a:pPr>
            <a:r>
              <a:rPr lang="ru-RU" sz="2400" dirty="0"/>
              <a:t>Мальчики- 47-48 см; </a:t>
            </a:r>
          </a:p>
          <a:p>
            <a:pPr marL="57150" indent="0">
              <a:buNone/>
            </a:pPr>
            <a:r>
              <a:rPr lang="ru-RU" sz="2400" dirty="0"/>
              <a:t>Девочки- 36-38 см. </a:t>
            </a:r>
          </a:p>
          <a:p>
            <a:pPr marL="57150" indent="0">
              <a:buNone/>
            </a:pPr>
            <a:r>
              <a:rPr lang="ru-RU" sz="2400" dirty="0"/>
              <a:t>Удвоение длины тела при рождении – к 4 годам; утроение – к 12 годам</a:t>
            </a:r>
          </a:p>
        </p:txBody>
      </p:sp>
    </p:spTree>
    <p:extLst>
      <p:ext uri="{BB962C8B-B14F-4D97-AF65-F5344CB8AC3E}">
        <p14:creationId xmlns:p14="http://schemas.microsoft.com/office/powerpoint/2010/main" val="18021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Окружность головы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58" y="1268761"/>
            <a:ext cx="9947448" cy="144016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b="1" dirty="0"/>
              <a:t>0-6 мес. </a:t>
            </a:r>
            <a:r>
              <a:rPr lang="ru-RU" sz="3600" b="1" dirty="0" smtClean="0"/>
              <a:t>+ </a:t>
            </a:r>
            <a:r>
              <a:rPr lang="ru-RU" sz="3600" b="1" dirty="0"/>
              <a:t>1,5 см</a:t>
            </a:r>
          </a:p>
          <a:p>
            <a:pPr eaLnBrk="1" hangingPunct="1">
              <a:buFontTx/>
              <a:buNone/>
            </a:pPr>
            <a:r>
              <a:rPr lang="ru-RU" sz="3600" b="1" dirty="0"/>
              <a:t>6-12 мес. </a:t>
            </a:r>
            <a:r>
              <a:rPr lang="ru-RU" sz="3600" b="1" dirty="0" smtClean="0"/>
              <a:t>+ </a:t>
            </a:r>
            <a:r>
              <a:rPr lang="ru-RU" sz="3600" b="1" dirty="0"/>
              <a:t>0,5 см</a:t>
            </a:r>
          </a:p>
        </p:txBody>
      </p:sp>
      <p:pic>
        <p:nvPicPr>
          <p:cNvPr id="4" name="Picture 4" descr="Изображение 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6" r="12180"/>
          <a:stretch>
            <a:fillRect/>
          </a:stretch>
        </p:blipFill>
        <p:spPr>
          <a:xfrm>
            <a:off x="1556387" y="2700924"/>
            <a:ext cx="4752529" cy="3989606"/>
          </a:xfrm>
          <a:prstGeom prst="rect">
            <a:avLst/>
          </a:prstGeom>
          <a:noFill/>
        </p:spPr>
      </p:pic>
      <p:pic>
        <p:nvPicPr>
          <p:cNvPr id="18434" name="Picture 2" descr="http://www.kroha.net/images/articles/mikrocefaliya_u_rebenka_245_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247" y="1550293"/>
            <a:ext cx="4315284" cy="303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406" y="274639"/>
            <a:ext cx="8229600" cy="1425575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Окружность грудной клетки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58" y="1484784"/>
            <a:ext cx="8229600" cy="144016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dirty="0"/>
              <a:t>0-6 мес</a:t>
            </a:r>
            <a:r>
              <a:rPr lang="ru-RU" sz="3600" dirty="0" smtClean="0"/>
              <a:t>. </a:t>
            </a:r>
            <a:r>
              <a:rPr lang="ru-RU" sz="3600" dirty="0"/>
              <a:t>+ 2 см</a:t>
            </a:r>
          </a:p>
          <a:p>
            <a:pPr eaLnBrk="1" hangingPunct="1">
              <a:buFontTx/>
              <a:buNone/>
            </a:pPr>
            <a:r>
              <a:rPr lang="ru-RU" sz="3600" dirty="0"/>
              <a:t>6-12 мес. </a:t>
            </a:r>
            <a:r>
              <a:rPr lang="ru-RU" sz="3600" dirty="0" smtClean="0"/>
              <a:t> </a:t>
            </a:r>
            <a:r>
              <a:rPr lang="ru-RU" sz="3600" dirty="0"/>
              <a:t>+ 0,5 см</a:t>
            </a:r>
          </a:p>
          <a:p>
            <a:pPr eaLnBrk="1" hangingPunct="1">
              <a:buFontTx/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Изображение 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" r="3598" b="2399"/>
          <a:stretch>
            <a:fillRect/>
          </a:stretch>
        </p:blipFill>
        <p:spPr>
          <a:xfrm>
            <a:off x="5015086" y="1628800"/>
            <a:ext cx="6806695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30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C3C111-984D-48A5-9500-FCE0C5DC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0413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Оценка физического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6CD9F-37FA-47D7-AD13-826E98A02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59" y="1470484"/>
            <a:ext cx="5775634" cy="5270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основе оценки физического развития лежат параметры:</a:t>
            </a:r>
          </a:p>
          <a:p>
            <a:pPr lvl="1"/>
            <a:r>
              <a:rPr lang="ru-RU" dirty="0"/>
              <a:t>Роста (длина тела); </a:t>
            </a:r>
          </a:p>
          <a:p>
            <a:pPr lvl="1"/>
            <a:r>
              <a:rPr lang="ru-RU" dirty="0"/>
              <a:t>Массы тела; </a:t>
            </a:r>
          </a:p>
          <a:p>
            <a:pPr lvl="1"/>
            <a:r>
              <a:rPr lang="ru-RU" dirty="0"/>
              <a:t>Пропорции отдельных частей тела;</a:t>
            </a:r>
          </a:p>
          <a:p>
            <a:pPr lvl="1"/>
            <a:r>
              <a:rPr lang="ru-RU" dirty="0"/>
              <a:t> Степень развития функциональных способностей организма (физическая подготовленность).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1DBEA74-054C-4CD2-8BD6-044111A89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192" y="3371986"/>
            <a:ext cx="3486013" cy="3486013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="" xmlns:a16="http://schemas.microsoft.com/office/drawing/2014/main" id="{1C3D170F-63C7-42A7-B2CF-2A7B3D39945A}"/>
              </a:ext>
            </a:extLst>
          </p:cNvPr>
          <p:cNvSpPr/>
          <p:nvPr/>
        </p:nvSpPr>
        <p:spPr>
          <a:xfrm>
            <a:off x="6184005" y="1597810"/>
            <a:ext cx="5447135" cy="1800200"/>
          </a:xfrm>
          <a:prstGeom prst="wedgeEllipseCallout">
            <a:avLst>
              <a:gd name="adj1" fmla="val 3376"/>
              <a:gd name="adj2" fmla="val 90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Только при их совместном рассмотрении можно дать объективную оценку физического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9095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6734" y="1844824"/>
            <a:ext cx="8352928" cy="43204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 </a:t>
            </a:r>
            <a:r>
              <a:rPr lang="ru-RU" sz="2800" dirty="0"/>
              <a:t>3-го </a:t>
            </a:r>
            <a:r>
              <a:rPr lang="ru-RU" sz="2800" dirty="0" err="1"/>
              <a:t>центиля</a:t>
            </a:r>
            <a:r>
              <a:rPr lang="ru-RU" sz="2800" dirty="0"/>
              <a:t> – «</a:t>
            </a:r>
            <a:r>
              <a:rPr lang="ru-RU" sz="2800" i="1" dirty="0"/>
              <a:t>очень низкий» </a:t>
            </a:r>
            <a:r>
              <a:rPr lang="ru-RU" sz="2800" dirty="0"/>
              <a:t>уровень,</a:t>
            </a:r>
          </a:p>
          <a:p>
            <a:pPr marL="0" indent="0">
              <a:buNone/>
            </a:pPr>
            <a:r>
              <a:rPr lang="ru-RU" sz="2800" dirty="0"/>
              <a:t>от </a:t>
            </a:r>
            <a:r>
              <a:rPr lang="ru-RU" sz="2800" i="1" dirty="0"/>
              <a:t>3-го </a:t>
            </a:r>
            <a:r>
              <a:rPr lang="ru-RU" sz="2800" dirty="0"/>
              <a:t>до 10-го </a:t>
            </a:r>
            <a:r>
              <a:rPr lang="ru-RU" sz="2800" dirty="0" err="1"/>
              <a:t>центиля</a:t>
            </a:r>
            <a:r>
              <a:rPr lang="ru-RU" sz="2800" dirty="0"/>
              <a:t> – «</a:t>
            </a:r>
            <a:r>
              <a:rPr lang="ru-RU" sz="2800" i="1" dirty="0"/>
              <a:t>низкий» </a:t>
            </a:r>
            <a:r>
              <a:rPr lang="ru-RU" sz="2800" dirty="0"/>
              <a:t>уровень,</a:t>
            </a:r>
          </a:p>
          <a:p>
            <a:pPr marL="0" indent="0">
              <a:buNone/>
            </a:pPr>
            <a:r>
              <a:rPr lang="ru-RU" sz="2800" dirty="0"/>
              <a:t>от 10-го до 25-го </a:t>
            </a:r>
            <a:r>
              <a:rPr lang="ru-RU" sz="2800" dirty="0" err="1"/>
              <a:t>центиля</a:t>
            </a:r>
            <a:r>
              <a:rPr lang="ru-RU" sz="2800" dirty="0"/>
              <a:t> - уровень </a:t>
            </a:r>
            <a:r>
              <a:rPr lang="ru-RU" sz="2800" i="1" dirty="0"/>
              <a:t>«ниже среднего»,</a:t>
            </a:r>
          </a:p>
          <a:p>
            <a:pPr marL="0" indent="0">
              <a:buNone/>
            </a:pPr>
            <a:r>
              <a:rPr lang="ru-RU" sz="2800" dirty="0"/>
              <a:t>от 25-го до 75-го </a:t>
            </a:r>
            <a:r>
              <a:rPr lang="ru-RU" sz="2800" dirty="0" err="1"/>
              <a:t>центиля</a:t>
            </a:r>
            <a:r>
              <a:rPr lang="ru-RU" sz="2800" dirty="0"/>
              <a:t> - </a:t>
            </a:r>
            <a:r>
              <a:rPr lang="ru-RU" sz="2800" i="1" dirty="0"/>
              <a:t>«средний» </a:t>
            </a:r>
            <a:r>
              <a:rPr lang="ru-RU" sz="2800" dirty="0"/>
              <a:t>уровень,</a:t>
            </a:r>
          </a:p>
          <a:p>
            <a:pPr marL="0" indent="0">
              <a:buNone/>
            </a:pPr>
            <a:r>
              <a:rPr lang="ru-RU" sz="2800" dirty="0"/>
              <a:t>от 75-го до 90-го </a:t>
            </a:r>
            <a:r>
              <a:rPr lang="ru-RU" sz="2800" dirty="0" err="1"/>
              <a:t>центиля</a:t>
            </a:r>
            <a:r>
              <a:rPr lang="ru-RU" sz="2800" dirty="0"/>
              <a:t> - уровень </a:t>
            </a:r>
            <a:r>
              <a:rPr lang="ru-RU" sz="2800" i="1" dirty="0"/>
              <a:t>«выше среднего»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от 90-го до 97-го </a:t>
            </a:r>
            <a:r>
              <a:rPr lang="ru-RU" sz="2800" dirty="0" err="1"/>
              <a:t>центиля</a:t>
            </a:r>
            <a:r>
              <a:rPr lang="ru-RU" sz="2800" dirty="0"/>
              <a:t> – «</a:t>
            </a:r>
            <a:r>
              <a:rPr lang="ru-RU" sz="2800" i="1" dirty="0"/>
              <a:t>высокий» </a:t>
            </a:r>
            <a:r>
              <a:rPr lang="ru-RU" sz="2800" dirty="0"/>
              <a:t>уровень, </a:t>
            </a:r>
          </a:p>
          <a:p>
            <a:pPr marL="0" indent="0">
              <a:buNone/>
            </a:pPr>
            <a:r>
              <a:rPr lang="ru-RU" sz="2800" dirty="0"/>
              <a:t>от 97-го </a:t>
            </a:r>
            <a:r>
              <a:rPr lang="ru-RU" sz="2800" dirty="0" err="1"/>
              <a:t>центиля</a:t>
            </a:r>
            <a:r>
              <a:rPr lang="ru-RU" sz="2800" dirty="0"/>
              <a:t> - </a:t>
            </a:r>
            <a:r>
              <a:rPr lang="ru-RU" sz="2800" i="1" dirty="0"/>
              <a:t>«очень  высокий» </a:t>
            </a:r>
            <a:r>
              <a:rPr lang="ru-RU" sz="2800" dirty="0"/>
              <a:t>уровень.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6EDF34F5-BD0A-431E-A466-6B29585F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" y="274638"/>
            <a:ext cx="11665296" cy="77809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Формулировка оценочного  суждения</a:t>
            </a:r>
            <a:endParaRPr lang="ru-RU" sz="4800" b="1" dirty="0">
              <a:solidFill>
                <a:srgbClr val="C00000"/>
              </a:solidFill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566" y="1628800"/>
            <a:ext cx="6696744" cy="4968552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Длина </a:t>
            </a:r>
            <a:r>
              <a:rPr lang="ru-RU" dirty="0"/>
              <a:t>тела может </a:t>
            </a:r>
            <a:r>
              <a:rPr lang="ru-RU" dirty="0" smtClean="0"/>
              <a:t>быть:</a:t>
            </a:r>
          </a:p>
          <a:p>
            <a:pPr lvl="1"/>
            <a:r>
              <a:rPr lang="ru-RU" dirty="0" smtClean="0"/>
              <a:t>нормальной </a:t>
            </a:r>
            <a:r>
              <a:rPr lang="ru-RU" dirty="0"/>
              <a:t>(средней), </a:t>
            </a:r>
            <a:endParaRPr lang="ru-RU" dirty="0" smtClean="0"/>
          </a:p>
          <a:p>
            <a:pPr lvl="1"/>
            <a:r>
              <a:rPr lang="ru-RU" dirty="0" smtClean="0"/>
              <a:t>сниженной</a:t>
            </a:r>
            <a:r>
              <a:rPr lang="ru-RU" dirty="0"/>
              <a:t>, </a:t>
            </a:r>
            <a:endParaRPr lang="ru-RU" dirty="0" smtClean="0"/>
          </a:p>
          <a:p>
            <a:pPr lvl="1"/>
            <a:r>
              <a:rPr lang="ru-RU" dirty="0" smtClean="0"/>
              <a:t>низкой</a:t>
            </a:r>
            <a:r>
              <a:rPr lang="ru-RU" dirty="0"/>
              <a:t>, </a:t>
            </a:r>
            <a:endParaRPr lang="ru-RU" dirty="0" smtClean="0"/>
          </a:p>
          <a:p>
            <a:pPr lvl="1"/>
            <a:r>
              <a:rPr lang="ru-RU" dirty="0" smtClean="0"/>
              <a:t>повышенной</a:t>
            </a:r>
            <a:r>
              <a:rPr lang="ru-RU" dirty="0"/>
              <a:t>, </a:t>
            </a:r>
            <a:endParaRPr lang="ru-RU" dirty="0" smtClean="0"/>
          </a:p>
          <a:p>
            <a:pPr lvl="1"/>
            <a:r>
              <a:rPr lang="ru-RU" dirty="0" smtClean="0"/>
              <a:t>высокой</a:t>
            </a:r>
            <a:r>
              <a:rPr lang="ru-RU" dirty="0"/>
              <a:t>.</a:t>
            </a:r>
          </a:p>
          <a:p>
            <a:r>
              <a:rPr lang="ru-RU" dirty="0" smtClean="0"/>
              <a:t>Масса </a:t>
            </a:r>
            <a:r>
              <a:rPr lang="ru-RU" dirty="0"/>
              <a:t>тела может </a:t>
            </a:r>
            <a:r>
              <a:rPr lang="ru-RU" dirty="0" smtClean="0"/>
              <a:t>быть:</a:t>
            </a:r>
          </a:p>
          <a:p>
            <a:pPr lvl="1"/>
            <a:r>
              <a:rPr lang="ru-RU" dirty="0" smtClean="0"/>
              <a:t>нормальной</a:t>
            </a:r>
            <a:r>
              <a:rPr lang="ru-RU" dirty="0"/>
              <a:t>, </a:t>
            </a:r>
            <a:endParaRPr lang="ru-RU" dirty="0" smtClean="0"/>
          </a:p>
          <a:p>
            <a:pPr lvl="1"/>
            <a:r>
              <a:rPr lang="ru-RU" dirty="0" smtClean="0"/>
              <a:t>сниженной </a:t>
            </a:r>
            <a:r>
              <a:rPr lang="ru-RU" dirty="0"/>
              <a:t>(сниженное питание), </a:t>
            </a:r>
            <a:endParaRPr lang="ru-RU" dirty="0" smtClean="0"/>
          </a:p>
          <a:p>
            <a:pPr lvl="1"/>
            <a:r>
              <a:rPr lang="ru-RU" dirty="0" smtClean="0"/>
              <a:t>низкой </a:t>
            </a:r>
            <a:r>
              <a:rPr lang="ru-RU" dirty="0"/>
              <a:t>(недостаточное питание), </a:t>
            </a:r>
            <a:endParaRPr lang="ru-RU" dirty="0" smtClean="0"/>
          </a:p>
          <a:p>
            <a:pPr lvl="1"/>
            <a:r>
              <a:rPr lang="ru-RU" dirty="0" smtClean="0"/>
              <a:t>повышенной </a:t>
            </a:r>
            <a:r>
              <a:rPr lang="ru-RU" dirty="0"/>
              <a:t>(повышенное питание</a:t>
            </a:r>
            <a:r>
              <a:rPr lang="ru-RU" dirty="0" smtClean="0"/>
              <a:t>), </a:t>
            </a:r>
          </a:p>
          <a:p>
            <a:pPr lvl="1"/>
            <a:r>
              <a:rPr lang="ru-RU" dirty="0" smtClean="0"/>
              <a:t>высокой </a:t>
            </a:r>
            <a:r>
              <a:rPr lang="ru-RU" dirty="0"/>
              <a:t>(избыточное питание).</a:t>
            </a:r>
          </a:p>
        </p:txBody>
      </p:sp>
      <p:pic>
        <p:nvPicPr>
          <p:cNvPr id="2" name="Picture 2" descr="http://cdn-nus-1.pinme.ru/tumb/600/photo/d2/e6/d2e65ac83e4349a5cd9c180ffddf9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40" y="2416628"/>
            <a:ext cx="4749281" cy="31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EDF34F5-BD0A-431E-A466-6B29585F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50" y="274638"/>
            <a:ext cx="11665296" cy="778098"/>
          </a:xfrm>
        </p:spPr>
        <p:txBody>
          <a:bodyPr>
            <a:noAutofit/>
          </a:bodyPr>
          <a:lstStyle/>
          <a:p>
            <a:pPr marL="0" indent="0"/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Раздельная оценка длины и массы </a:t>
            </a:r>
            <a:r>
              <a:rPr lang="ru-RU" sz="4800" b="1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тела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47.fastpic.ru/thumb/2012/1108/26/f86b479a276d25b07016932f9ed7ac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116632"/>
            <a:ext cx="885698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mama-krasnodara.ru/forum/uploads/monthly_03_2014/post-1-0-86384500-1395746886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116633"/>
            <a:ext cx="8784976" cy="663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785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1635"/>
            <a:ext cx="9144000" cy="685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943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5192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7" y="188641"/>
            <a:ext cx="9036495" cy="666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349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11" y="0"/>
            <a:ext cx="89289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739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133350"/>
            <a:ext cx="91440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38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9745CB-02F0-447F-A0A5-34657B4D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на </a:t>
            </a:r>
            <a:r>
              <a:rPr lang="ru-RU" strike="sngStrike" dirty="0"/>
              <a:t>7 баллов </a:t>
            </a:r>
            <a:r>
              <a:rPr lang="ru-RU" dirty="0"/>
              <a:t>1 конфетку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1F6810-5414-4386-9102-BFF68401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064" y="3709240"/>
            <a:ext cx="7213879" cy="820687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800" dirty="0"/>
              <a:t>Пять волосинок это много?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EA80CB-8F31-4EBD-B380-9E638D07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0" y="1571859"/>
            <a:ext cx="4360143" cy="5249671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A33116A6-2CA2-488E-A273-A04AB9247856}"/>
              </a:ext>
            </a:extLst>
          </p:cNvPr>
          <p:cNvSpPr txBox="1">
            <a:spLocks/>
          </p:cNvSpPr>
          <p:nvPr/>
        </p:nvSpPr>
        <p:spPr>
          <a:xfrm>
            <a:off x="4367013" y="1417638"/>
            <a:ext cx="7213879" cy="82068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800" dirty="0"/>
              <a:t>Отвечать надо с места!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441EF6C2-C1EB-46A2-BC18-8D240B9BCFF7}"/>
              </a:ext>
            </a:extLst>
          </p:cNvPr>
          <p:cNvSpPr txBox="1">
            <a:spLocks/>
          </p:cNvSpPr>
          <p:nvPr/>
        </p:nvSpPr>
        <p:spPr>
          <a:xfrm>
            <a:off x="6901311" y="5378998"/>
            <a:ext cx="2141383" cy="8206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800" dirty="0"/>
              <a:t>В супе?</a:t>
            </a:r>
          </a:p>
        </p:txBody>
      </p:sp>
    </p:spTree>
    <p:extLst>
      <p:ext uri="{BB962C8B-B14F-4D97-AF65-F5344CB8AC3E}">
        <p14:creationId xmlns:p14="http://schemas.microsoft.com/office/powerpoint/2010/main" val="21891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6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0840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10" y="5059897"/>
            <a:ext cx="1230062" cy="164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558" y="1196752"/>
            <a:ext cx="5544616" cy="367240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b="1" dirty="0" smtClean="0"/>
              <a:t>Нормальное </a:t>
            </a:r>
            <a:r>
              <a:rPr lang="ru-RU" sz="2400" b="1" dirty="0"/>
              <a:t>физическое развитие (среднее гармоничное) </a:t>
            </a:r>
            <a:r>
              <a:rPr lang="ru-RU" sz="2400" dirty="0"/>
              <a:t>- длина тела ребёнка соответствует его возрасту (±5-10%), а масса соответствует длине</a:t>
            </a:r>
            <a:r>
              <a:rPr lang="ru-RU" sz="2400" dirty="0" smtClean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ru-RU" sz="2400" dirty="0"/>
          </a:p>
          <a:p>
            <a:pPr marL="0" indent="0">
              <a:lnSpc>
                <a:spcPct val="90000"/>
              </a:lnSpc>
              <a:buNone/>
            </a:pPr>
            <a:r>
              <a:rPr lang="ru-RU" sz="2400" b="1" dirty="0"/>
              <a:t>Диспропорциональное (дисгармоничное) физическое развитие</a:t>
            </a:r>
            <a:r>
              <a:rPr lang="ru-RU" sz="2400" dirty="0"/>
              <a:t> - соотношение длины и массы тела нарушено в любую сторону более чем на 5-10%.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542" y="116632"/>
            <a:ext cx="118813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Одновременная оценка длины и массы тела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03203" y="1196752"/>
            <a:ext cx="5544616" cy="408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/>
              <a:t>Физическое развитие не соответствует возрасту при отклонении в длине или массе тела более чем на 10</a:t>
            </a:r>
            <a:r>
              <a:rPr lang="ru-RU" sz="2400" dirty="0" smtClean="0"/>
              <a:t>%.</a:t>
            </a:r>
          </a:p>
          <a:p>
            <a:pPr algn="just">
              <a:lnSpc>
                <a:spcPct val="90000"/>
              </a:lnSpc>
            </a:pP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ru-RU" sz="2400" dirty="0" smtClean="0"/>
              <a:t> </a:t>
            </a:r>
            <a:endParaRPr lang="ru-RU" sz="2400" dirty="0"/>
          </a:p>
          <a:p>
            <a:pPr algn="just">
              <a:lnSpc>
                <a:spcPct val="90000"/>
              </a:lnSpc>
            </a:pPr>
            <a:r>
              <a:rPr lang="ru-RU" sz="2400" dirty="0"/>
              <a:t>Физическое развитие при этом также может быть пропорциональным (и длина, и масса тела ребёнка снижены или повышены в сравнении с возрастной нормой более чем на 10%) и диспропорциональным (длина и масса тела не соответствуют друг другу)</a:t>
            </a:r>
          </a:p>
        </p:txBody>
      </p:sp>
    </p:spTree>
    <p:extLst>
      <p:ext uri="{BB962C8B-B14F-4D97-AF65-F5344CB8AC3E}">
        <p14:creationId xmlns:p14="http://schemas.microsoft.com/office/powerpoint/2010/main" val="3867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78582" y="1856723"/>
            <a:ext cx="5053637" cy="44644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609600" indent="-609600" eaLnBrk="1" hangingPunct="1">
              <a:buFontTx/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Гипотрофический</a:t>
            </a:r>
            <a:r>
              <a:rPr lang="ru-RU" dirty="0"/>
              <a:t> вариант.</a:t>
            </a:r>
          </a:p>
          <a:p>
            <a:pPr marL="609600" indent="-609600" eaLnBrk="1" hangingPunct="1">
              <a:buFontTx/>
              <a:buNone/>
            </a:pPr>
            <a:r>
              <a:rPr lang="ru-RU" dirty="0"/>
              <a:t>2. Гипопластический вариант.</a:t>
            </a:r>
          </a:p>
          <a:p>
            <a:pPr marL="609600" indent="-609600" eaLnBrk="1" hangingPunct="1">
              <a:buFontTx/>
              <a:buNone/>
            </a:pPr>
            <a:r>
              <a:rPr lang="ru-RU" dirty="0"/>
              <a:t>3. </a:t>
            </a:r>
            <a:r>
              <a:rPr lang="ru-RU" dirty="0" err="1"/>
              <a:t>Диспластический</a:t>
            </a:r>
            <a:r>
              <a:rPr lang="ru-RU" dirty="0"/>
              <a:t> вариант.</a:t>
            </a:r>
          </a:p>
          <a:p>
            <a:pPr marL="609600" indent="-609600" algn="ctr" eaLnBrk="1" hangingPunct="1">
              <a:buFontTx/>
              <a:buNone/>
            </a:pPr>
            <a:r>
              <a:rPr lang="ru-RU" dirty="0"/>
              <a:t>или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dirty="0"/>
              <a:t>Симметричная форма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dirty="0"/>
              <a:t>Ассиметричная форма.</a:t>
            </a:r>
          </a:p>
          <a:p>
            <a:pPr marL="609600" indent="-609600" eaLnBrk="1" hangingPunct="1">
              <a:buFontTx/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6" name="Picture 4" descr="http://vmede.org/sait/content/Pediatriya_ped_diz_barabanova_2009/47_files/mb4_0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65" y="1352668"/>
            <a:ext cx="504056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0146" y="365755"/>
            <a:ext cx="8876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>
              <a:spcBef>
                <a:spcPct val="20000"/>
              </a:spcBef>
            </a:pPr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Классификация ЗВУР</a:t>
            </a:r>
          </a:p>
        </p:txBody>
      </p:sp>
    </p:spTree>
    <p:extLst>
      <p:ext uri="{BB962C8B-B14F-4D97-AF65-F5344CB8AC3E}">
        <p14:creationId xmlns:p14="http://schemas.microsoft.com/office/powerpoint/2010/main" val="10562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4566" y="274639"/>
            <a:ext cx="11377264" cy="490537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ea typeface="+mn-ea"/>
                <a:cs typeface="Calibri Light" pitchFamily="34" charset="0"/>
              </a:rPr>
              <a:t>Степени тяжести </a:t>
            </a:r>
            <a:r>
              <a:rPr lang="ru-RU" sz="4800" b="1" dirty="0" err="1">
                <a:solidFill>
                  <a:srgbClr val="C00000"/>
                </a:solidFill>
                <a:latin typeface="Calibri Light" pitchFamily="34" charset="0"/>
                <a:ea typeface="+mn-ea"/>
                <a:cs typeface="Calibri Light" pitchFamily="34" charset="0"/>
              </a:rPr>
              <a:t>гипотрофической</a:t>
            </a:r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ea typeface="+mn-ea"/>
                <a:cs typeface="Calibri Light" pitchFamily="34" charset="0"/>
              </a:rPr>
              <a:t> формы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574" y="1556793"/>
            <a:ext cx="4608512" cy="13681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/>
              <a:t>1. По </a:t>
            </a:r>
            <a:r>
              <a:rPr lang="ru-RU" sz="2000" b="1" dirty="0" err="1"/>
              <a:t>массо</a:t>
            </a:r>
            <a:r>
              <a:rPr lang="ru-RU" sz="2000" b="1" dirty="0"/>
              <a:t>-ростовому показателю: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/>
              <a:t>I</a:t>
            </a:r>
            <a:r>
              <a:rPr lang="ru-RU" sz="2000" dirty="0"/>
              <a:t> </a:t>
            </a:r>
            <a:r>
              <a:rPr lang="ru-RU" sz="2000" dirty="0" err="1"/>
              <a:t>ст</a:t>
            </a:r>
            <a:r>
              <a:rPr lang="ru-RU" sz="2000" dirty="0"/>
              <a:t> – 55-60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/>
              <a:t>II</a:t>
            </a:r>
            <a:r>
              <a:rPr lang="ru-RU" sz="2000" dirty="0"/>
              <a:t> </a:t>
            </a:r>
            <a:r>
              <a:rPr lang="ru-RU" sz="2000" dirty="0" err="1"/>
              <a:t>ст</a:t>
            </a:r>
            <a:r>
              <a:rPr lang="ru-RU" sz="2000" dirty="0"/>
              <a:t> – 50-55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/>
              <a:t>III</a:t>
            </a:r>
            <a:r>
              <a:rPr lang="ru-RU" sz="2000" dirty="0"/>
              <a:t> </a:t>
            </a:r>
            <a:r>
              <a:rPr lang="ru-RU" sz="2000" dirty="0" err="1"/>
              <a:t>ст</a:t>
            </a:r>
            <a:r>
              <a:rPr lang="ru-RU" sz="2000" dirty="0"/>
              <a:t> – менее 50.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03318" y="1628800"/>
            <a:ext cx="482453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/>
              <a:t>2.</a:t>
            </a:r>
            <a:r>
              <a:rPr lang="en-US" sz="2000" b="1" dirty="0"/>
              <a:t> </a:t>
            </a:r>
            <a:r>
              <a:rPr lang="ru-RU" sz="2000" b="1" dirty="0"/>
              <a:t>По дефициту массы: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</a:t>
            </a:r>
            <a:r>
              <a:rPr lang="ru-RU" sz="2000" dirty="0"/>
              <a:t> </a:t>
            </a:r>
            <a:r>
              <a:rPr lang="ru-RU" sz="2000" dirty="0" err="1"/>
              <a:t>ст</a:t>
            </a:r>
            <a:r>
              <a:rPr lang="ru-RU" sz="2000" dirty="0"/>
              <a:t> – дефицит массы ниже 25 </a:t>
            </a:r>
            <a:r>
              <a:rPr lang="ru-RU" sz="2000" dirty="0" err="1"/>
              <a:t>центиля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II</a:t>
            </a:r>
            <a:r>
              <a:rPr lang="ru-RU" sz="2000" dirty="0"/>
              <a:t> </a:t>
            </a:r>
            <a:r>
              <a:rPr lang="ru-RU" sz="2000" dirty="0" err="1"/>
              <a:t>ст</a:t>
            </a:r>
            <a:r>
              <a:rPr lang="ru-RU" sz="2000" dirty="0"/>
              <a:t> – дефицит массы ниже 10 </a:t>
            </a:r>
            <a:r>
              <a:rPr lang="ru-RU" sz="2000" dirty="0" err="1"/>
              <a:t>центиля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III</a:t>
            </a:r>
            <a:r>
              <a:rPr lang="ru-RU" sz="2000" dirty="0"/>
              <a:t> </a:t>
            </a:r>
            <a:r>
              <a:rPr lang="ru-RU" sz="2000" dirty="0" err="1"/>
              <a:t>ст</a:t>
            </a:r>
            <a:r>
              <a:rPr lang="ru-RU" sz="2000" dirty="0"/>
              <a:t> – дефицит массы ниже 5 </a:t>
            </a:r>
            <a:r>
              <a:rPr lang="ru-RU" sz="2000" dirty="0" err="1"/>
              <a:t>центиля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566" y="4293096"/>
            <a:ext cx="11449272" cy="2037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3. По отставанию массы к сроку </a:t>
            </a:r>
            <a:r>
              <a:rPr lang="ru-RU" b="1" dirty="0" err="1"/>
              <a:t>гестации</a:t>
            </a:r>
            <a:r>
              <a:rPr lang="ru-RU" b="1" dirty="0"/>
              <a:t>: </a:t>
            </a:r>
          </a:p>
          <a:p>
            <a:pPr>
              <a:lnSpc>
                <a:spcPct val="80000"/>
              </a:lnSpc>
            </a:pPr>
            <a:r>
              <a:rPr lang="en-US" dirty="0"/>
              <a:t>I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– отставание в массе и размерах (рост и окружность головы) на 2-3 недели.</a:t>
            </a:r>
          </a:p>
          <a:p>
            <a:pPr>
              <a:lnSpc>
                <a:spcPct val="80000"/>
              </a:lnSpc>
            </a:pPr>
            <a:r>
              <a:rPr lang="en-US" dirty="0"/>
              <a:t>II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– отставание в массе и размерах на 3-4 недели.</a:t>
            </a:r>
          </a:p>
          <a:p>
            <a:pPr>
              <a:lnSpc>
                <a:spcPct val="80000"/>
              </a:lnSpc>
            </a:pPr>
            <a:r>
              <a:rPr lang="en-US" dirty="0"/>
              <a:t>III</a:t>
            </a:r>
            <a:r>
              <a:rPr lang="ru-RU" dirty="0"/>
              <a:t> </a:t>
            </a:r>
            <a:r>
              <a:rPr lang="ru-RU" dirty="0" err="1"/>
              <a:t>ст</a:t>
            </a:r>
            <a:r>
              <a:rPr lang="ru-RU" dirty="0"/>
              <a:t> – отставание в массе и размерах более чем на 4 недели</a:t>
            </a:r>
          </a:p>
          <a:p>
            <a:pPr>
              <a:lnSpc>
                <a:spcPct val="80000"/>
              </a:lnSpc>
            </a:pPr>
            <a:r>
              <a:rPr lang="ru-RU" dirty="0"/>
              <a:t>В/у гипотрофия 1 </a:t>
            </a:r>
            <a:r>
              <a:rPr lang="ru-RU" dirty="0" err="1"/>
              <a:t>ст</a:t>
            </a:r>
            <a:r>
              <a:rPr lang="ru-RU" dirty="0"/>
              <a:t> – дефицит массы 10-20%</a:t>
            </a:r>
          </a:p>
          <a:p>
            <a:pPr>
              <a:lnSpc>
                <a:spcPct val="80000"/>
              </a:lnSpc>
            </a:pPr>
            <a:r>
              <a:rPr lang="ru-RU" dirty="0"/>
              <a:t>В/у гипотрофия 2 </a:t>
            </a:r>
            <a:r>
              <a:rPr lang="ru-RU" dirty="0" err="1"/>
              <a:t>ст</a:t>
            </a:r>
            <a:r>
              <a:rPr lang="ru-RU" dirty="0"/>
              <a:t> – дефицит массы – 20-30%</a:t>
            </a:r>
          </a:p>
          <a:p>
            <a:pPr>
              <a:lnSpc>
                <a:spcPct val="80000"/>
              </a:lnSpc>
            </a:pPr>
            <a:r>
              <a:rPr lang="ru-RU" dirty="0"/>
              <a:t>В/у гипотрофия 3 </a:t>
            </a:r>
            <a:r>
              <a:rPr lang="ru-RU" dirty="0" err="1"/>
              <a:t>ст</a:t>
            </a:r>
            <a:r>
              <a:rPr lang="ru-RU" dirty="0"/>
              <a:t> – дефицит массы более 30%.</a:t>
            </a:r>
          </a:p>
          <a:p>
            <a:pPr>
              <a:lnSpc>
                <a:spcPct val="80000"/>
              </a:lnSpc>
            </a:pPr>
            <a:r>
              <a:rPr lang="ru-RU" sz="1600" dirty="0"/>
              <a:t>(при расчете дефицита массы за долженствующий у доношенного принимается 3000г., у недоношенного – средняя масса, соответствующая данному сроку </a:t>
            </a:r>
            <a:r>
              <a:rPr lang="ru-RU" sz="1600" dirty="0" err="1"/>
              <a:t>гестации</a:t>
            </a:r>
            <a:r>
              <a:rPr lang="ru-RU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46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980406" y="274638"/>
            <a:ext cx="8229600" cy="72193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ea typeface="+mn-ea"/>
                <a:cs typeface="Calibri Light" pitchFamily="34" charset="0"/>
              </a:rPr>
              <a:t>Окружность головы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550" y="1600200"/>
            <a:ext cx="4536504" cy="4853136"/>
          </a:xfrm>
        </p:spPr>
        <p:txBody>
          <a:bodyPr>
            <a:normAutofit/>
          </a:bodyPr>
          <a:lstStyle/>
          <a:p>
            <a:pPr marL="0" indent="361950">
              <a:buNone/>
              <a:defRPr/>
            </a:pPr>
            <a:r>
              <a:rPr lang="ru-RU" dirty="0"/>
              <a:t>До 5 лет – увеличивается по 1 см ежегодно </a:t>
            </a:r>
          </a:p>
          <a:p>
            <a:pPr>
              <a:buFontTx/>
              <a:buNone/>
              <a:defRPr/>
            </a:pPr>
            <a:endParaRPr lang="ru-RU" dirty="0"/>
          </a:p>
          <a:p>
            <a:pPr marL="0" indent="361950">
              <a:buNone/>
              <a:defRPr/>
            </a:pPr>
            <a:r>
              <a:rPr lang="ru-RU" dirty="0"/>
              <a:t>До 15 лет – увеличивается  по 0,6 см ежегодно </a:t>
            </a:r>
          </a:p>
        </p:txBody>
      </p:sp>
      <p:pic>
        <p:nvPicPr>
          <p:cNvPr id="22530" name="Picture 2" descr="https://otvet.imgsmail.ru/download/96720614_cc21ff4cb659664a0b7786ff65b72c57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98" y="937915"/>
            <a:ext cx="5715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5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980406" y="274638"/>
            <a:ext cx="8229600" cy="8509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ea typeface="+mn-ea"/>
                <a:cs typeface="Calibri Light" pitchFamily="34" charset="0"/>
              </a:rPr>
              <a:t>Окружность грудной клетки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1950">
              <a:buNone/>
              <a:defRPr/>
            </a:pPr>
            <a:r>
              <a:rPr lang="ru-RU" dirty="0"/>
              <a:t>До 10 лет – увеличивается по 1,5 см ежегодно </a:t>
            </a:r>
          </a:p>
          <a:p>
            <a:pPr>
              <a:buFontTx/>
              <a:buNone/>
              <a:defRPr/>
            </a:pPr>
            <a:endParaRPr lang="ru-RU" dirty="0"/>
          </a:p>
          <a:p>
            <a:pPr marL="0" indent="361950">
              <a:buNone/>
              <a:defRPr/>
            </a:pPr>
            <a:r>
              <a:rPr lang="ru-RU" dirty="0"/>
              <a:t>До 15 лет – увеличивается  по 3 см ежегодно </a:t>
            </a:r>
          </a:p>
          <a:p>
            <a:pPr>
              <a:buFontTx/>
              <a:buNone/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2558" y="404813"/>
            <a:ext cx="11593288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ea typeface="+mn-ea"/>
                <a:cs typeface="Calibri Light" pitchFamily="34" charset="0"/>
              </a:rPr>
              <a:t>Классификация вариантов физического развития детей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50590" y="2060848"/>
            <a:ext cx="8540750" cy="4032250"/>
          </a:xfrm>
        </p:spPr>
        <p:txBody>
          <a:bodyPr/>
          <a:lstStyle/>
          <a:p>
            <a:pPr marL="0" indent="0">
              <a:buClr>
                <a:srgbClr val="FF9900"/>
              </a:buClr>
              <a:buNone/>
            </a:pPr>
            <a:r>
              <a:rPr lang="ru-RU" sz="4000" b="1" dirty="0"/>
              <a:t>ПО СОСТОЯНИЮ: </a:t>
            </a:r>
          </a:p>
          <a:p>
            <a:pPr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Нормальное </a:t>
            </a:r>
          </a:p>
          <a:p>
            <a:pPr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Ухудшенное за счет дефицита массы тела</a:t>
            </a:r>
          </a:p>
          <a:p>
            <a:pPr>
              <a:buClr>
                <a:srgbClr val="FF9900"/>
              </a:buClr>
              <a:buFont typeface="Wingdings" pitchFamily="2" charset="2"/>
              <a:buChar char="§"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Ухудшенное за счет избытка массы тела</a:t>
            </a:r>
          </a:p>
        </p:txBody>
      </p:sp>
    </p:spTree>
    <p:extLst>
      <p:ext uri="{BB962C8B-B14F-4D97-AF65-F5344CB8AC3E}">
        <p14:creationId xmlns:p14="http://schemas.microsoft.com/office/powerpoint/2010/main" val="2286021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34566" y="1916832"/>
            <a:ext cx="11665296" cy="43977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ru-RU" sz="3600" b="1" dirty="0"/>
              <a:t>ПО ДИНАМИКЕ: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ru-RU" dirty="0" smtClean="0"/>
              <a:t>Нормальное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ru-RU" dirty="0" smtClean="0"/>
              <a:t>Ускоренное </a:t>
            </a:r>
            <a:r>
              <a:rPr lang="ru-RU" dirty="0"/>
              <a:t>(</a:t>
            </a:r>
            <a:r>
              <a:rPr lang="ru-RU" dirty="0" err="1" smtClean="0"/>
              <a:t>акселерированное</a:t>
            </a:r>
            <a:r>
              <a:rPr lang="ru-RU" dirty="0" smtClean="0"/>
              <a:t>)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ru-RU" dirty="0" smtClean="0"/>
              <a:t>Замедленное </a:t>
            </a:r>
            <a:r>
              <a:rPr lang="ru-RU" dirty="0"/>
              <a:t>(ретардированное</a:t>
            </a:r>
            <a:r>
              <a:rPr lang="ru-RU" dirty="0" smtClean="0"/>
              <a:t>)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ru-RU" dirty="0"/>
          </a:p>
          <a:p>
            <a:pPr marL="0" indent="0">
              <a:lnSpc>
                <a:spcPct val="90000"/>
              </a:lnSpc>
              <a:buClr>
                <a:srgbClr val="FF9900"/>
              </a:buClr>
              <a:buNone/>
            </a:pPr>
            <a:r>
              <a:rPr lang="ru-RU" sz="3600" b="1" dirty="0"/>
              <a:t>ПО СООТНОШЕНИЮ С БИОЛОГИЧЕСКИМ РАЗВИТИЕМ: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ru-RU" dirty="0" smtClean="0"/>
              <a:t>Гармоничное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ru-RU" dirty="0" smtClean="0">
                <a:solidFill>
                  <a:srgbClr val="000000"/>
                </a:solidFill>
              </a:rPr>
              <a:t>Дисгармоничное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2558" y="404813"/>
            <a:ext cx="11593288" cy="1143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ea typeface="+mn-ea"/>
                <a:cs typeface="Calibri Light" pitchFamily="34" charset="0"/>
              </a:rPr>
              <a:t>Классификация вариантов физического развития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29872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3206" y="333375"/>
            <a:ext cx="91440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libri Light" pitchFamily="34" charset="0"/>
                <a:ea typeface="+mn-ea"/>
                <a:cs typeface="Calibri Light" pitchFamily="34" charset="0"/>
              </a:rPr>
              <a:t>ОСНОВНЫЕ ЗАКОНЫ РОСТА ДЕТЕЙ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34566" y="1700214"/>
            <a:ext cx="11593288" cy="288091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Рост – индикатор развития детского организма в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целом;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Скорость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роста с возрастом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замедляется;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течение различных периодов детского возраста скорость роста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неравномерна;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Градиент 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роста носит характер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краниокаудальный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3427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Лекция окончена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dirty="0" smtClean="0"/>
          </a:p>
          <a:p>
            <a:pPr marL="0" indent="0" algn="ctr">
              <a:buNone/>
            </a:pPr>
            <a:r>
              <a:rPr lang="ru-RU" sz="6000" smtClean="0"/>
              <a:t>Спасибо!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956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2558" y="228600"/>
            <a:ext cx="11753431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Методы оценки физического развития</a:t>
            </a:r>
            <a:endParaRPr lang="ru-RU" sz="5400" b="1" dirty="0">
              <a:solidFill>
                <a:srgbClr val="0033CC"/>
              </a:solidFill>
              <a:latin typeface="Arial Black" pitchFamily="34" charset="0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3206" y="1600201"/>
            <a:ext cx="9144000" cy="4498975"/>
          </a:xfrm>
        </p:spPr>
        <p:txBody>
          <a:bodyPr>
            <a:norm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Оценка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соматометрических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признаков по динамике в процессе индивидуального развития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центильных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таблиц распределения показателей длины тела, массы тела, окружности грудной клетки</a:t>
            </a:r>
          </a:p>
          <a:p>
            <a:pPr>
              <a:buClr>
                <a:srgbClr val="FF9900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Методы математических индексов</a:t>
            </a:r>
          </a:p>
        </p:txBody>
      </p:sp>
    </p:spTree>
    <p:extLst>
      <p:ext uri="{BB962C8B-B14F-4D97-AF65-F5344CB8AC3E}">
        <p14:creationId xmlns:p14="http://schemas.microsoft.com/office/powerpoint/2010/main" val="1175139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D64FBB-E1BC-44C8-831E-E0D1E5DC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41" y="0"/>
            <a:ext cx="10971372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Внутриутробное развитие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="" xmlns:a16="http://schemas.microsoft.com/office/drawing/2014/main" id="{476C8B12-9AEF-4D3E-AB26-17F230074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8334"/>
            <a:ext cx="11999862" cy="56037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ru-RU" b="1" dirty="0"/>
              <a:t>Масса тела плода  </a:t>
            </a:r>
            <a:r>
              <a:rPr lang="ru-RU" dirty="0"/>
              <a:t>= 1300 - 100 × </a:t>
            </a:r>
            <a:r>
              <a:rPr lang="en-US" dirty="0"/>
              <a:t>n </a:t>
            </a:r>
            <a:endParaRPr lang="ru-RU" dirty="0"/>
          </a:p>
          <a:p>
            <a:pPr marL="0" indent="0" eaLnBrk="1" hangingPunct="1">
              <a:buFontTx/>
              <a:buNone/>
            </a:pPr>
            <a:r>
              <a:rPr lang="ru-RU" sz="2000" dirty="0"/>
              <a:t>(каждая предшествующая неделя)</a:t>
            </a:r>
          </a:p>
          <a:p>
            <a:pPr marL="0" indent="0" eaLnBrk="1" hangingPunct="1">
              <a:buFontTx/>
              <a:buNone/>
            </a:pPr>
            <a:endParaRPr lang="ru-RU" sz="2000" dirty="0"/>
          </a:p>
          <a:p>
            <a:pPr marL="0" indent="0" eaLnBrk="1" hangingPunct="1">
              <a:buFontTx/>
              <a:buNone/>
            </a:pPr>
            <a:r>
              <a:rPr lang="ru-RU" b="1" dirty="0" smtClean="0"/>
              <a:t>Масса </a:t>
            </a:r>
            <a:r>
              <a:rPr lang="ru-RU" b="1" dirty="0"/>
              <a:t>тела плода </a:t>
            </a:r>
            <a:r>
              <a:rPr lang="ru-RU" dirty="0"/>
              <a:t>= 1300 + 200 × </a:t>
            </a:r>
            <a:r>
              <a:rPr lang="en-US" dirty="0"/>
              <a:t>n</a:t>
            </a:r>
            <a:r>
              <a:rPr lang="ru-RU" dirty="0"/>
              <a:t> </a:t>
            </a:r>
          </a:p>
          <a:p>
            <a:pPr marL="0" indent="0" eaLnBrk="1" hangingPunct="1">
              <a:buFontTx/>
              <a:buNone/>
            </a:pPr>
            <a:r>
              <a:rPr lang="ru-RU" sz="2000" dirty="0"/>
              <a:t>(каждая последующая неделя)</a:t>
            </a:r>
            <a:endParaRPr lang="ru-RU" sz="2000" u="sng" dirty="0"/>
          </a:p>
          <a:p>
            <a:pPr marL="0" indent="0" eaLnBrk="1" hangingPunct="1">
              <a:buFontTx/>
              <a:buNone/>
            </a:pPr>
            <a:endParaRPr lang="ru-RU" u="sng" dirty="0"/>
          </a:p>
          <a:p>
            <a:pPr marL="0" indent="0" eaLnBrk="1" hangingPunct="1">
              <a:buFontTx/>
              <a:buNone/>
            </a:pPr>
            <a:r>
              <a:rPr lang="ru-RU" b="1" dirty="0"/>
              <a:t>Длина тела плода</a:t>
            </a:r>
            <a:r>
              <a:rPr lang="ru-RU" dirty="0"/>
              <a:t>:</a:t>
            </a:r>
          </a:p>
          <a:p>
            <a:pPr marL="0" indent="0" eaLnBrk="1" hangingPunct="1">
              <a:buFontTx/>
              <a:buNone/>
            </a:pPr>
            <a:r>
              <a:rPr lang="ru-RU" dirty="0"/>
              <a:t>25-42 недели = срок беременности в неделях + 10 см</a:t>
            </a:r>
          </a:p>
          <a:p>
            <a:pPr marL="0" indent="0" eaLnBrk="1" hangingPunct="1">
              <a:buFontTx/>
              <a:buNone/>
            </a:pPr>
            <a:endParaRPr lang="ru-RU" dirty="0"/>
          </a:p>
          <a:p>
            <a:pPr marL="0" indent="0" eaLnBrk="1" hangingPunct="1">
              <a:buFontTx/>
              <a:buNone/>
            </a:pPr>
            <a:r>
              <a:rPr lang="ru-RU" dirty="0"/>
              <a:t>до 25 недель –      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C75C81C-0063-4F0E-BE87-C016920B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618" y="2386012"/>
            <a:ext cx="2200275" cy="2085975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FE9F5841-6792-4467-89C7-3F856AF7E126}"/>
              </a:ext>
            </a:extLst>
          </p:cNvPr>
          <p:cNvSpPr/>
          <p:nvPr/>
        </p:nvSpPr>
        <p:spPr>
          <a:xfrm>
            <a:off x="3648920" y="980728"/>
            <a:ext cx="1224136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4954F632-1C0E-4174-A623-4EAF8C9ADF43}"/>
              </a:ext>
            </a:extLst>
          </p:cNvPr>
          <p:cNvSpPr/>
          <p:nvPr/>
        </p:nvSpPr>
        <p:spPr>
          <a:xfrm>
            <a:off x="3502918" y="2313645"/>
            <a:ext cx="1224136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6F91094B-5476-4DC2-8217-7930F36FF2FC}"/>
              </a:ext>
            </a:extLst>
          </p:cNvPr>
          <p:cNvSpPr/>
          <p:nvPr/>
        </p:nvSpPr>
        <p:spPr>
          <a:xfrm>
            <a:off x="7317358" y="2605941"/>
            <a:ext cx="1080120" cy="5851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8E06502-E641-48EF-9356-DC5D14067BED}"/>
              </a:ext>
            </a:extLst>
          </p:cNvPr>
          <p:cNvSpPr txBox="1"/>
          <p:nvPr/>
        </p:nvSpPr>
        <p:spPr>
          <a:xfrm>
            <a:off x="8615486" y="1520748"/>
            <a:ext cx="338040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30 недель </a:t>
            </a:r>
          </a:p>
          <a:p>
            <a:pPr algn="ctr"/>
            <a:r>
              <a:rPr lang="ru-RU" sz="2800" b="1" dirty="0"/>
              <a:t>(масса 1300 г)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A821D68-88B1-455A-BDB1-F473A1C11FB0}"/>
              </a:ext>
            </a:extLst>
          </p:cNvPr>
          <p:cNvGrpSpPr/>
          <p:nvPr/>
        </p:nvGrpSpPr>
        <p:grpSpPr>
          <a:xfrm>
            <a:off x="2710830" y="5609666"/>
            <a:ext cx="1224136" cy="1143000"/>
            <a:chOff x="2854846" y="5609666"/>
            <a:chExt cx="1224136" cy="1143000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66FF14D0-E37D-438E-A760-5D9B094B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4658" y="5609666"/>
              <a:ext cx="1064511" cy="1143000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3EA1DBED-4B50-4FBA-9DEB-2E45CEDB2660}"/>
                </a:ext>
              </a:extLst>
            </p:cNvPr>
            <p:cNvSpPr/>
            <p:nvPr/>
          </p:nvSpPr>
          <p:spPr>
            <a:xfrm>
              <a:off x="2854846" y="5609666"/>
              <a:ext cx="1224136" cy="11430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D160334-5CF0-4722-A739-B74054A89EC6}"/>
              </a:ext>
            </a:extLst>
          </p:cNvPr>
          <p:cNvSpPr txBox="1"/>
          <p:nvPr/>
        </p:nvSpPr>
        <p:spPr>
          <a:xfrm>
            <a:off x="4014778" y="5877272"/>
            <a:ext cx="798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месяц внутриутробного развития в квадрате</a:t>
            </a:r>
          </a:p>
        </p:txBody>
      </p:sp>
    </p:spTree>
    <p:extLst>
      <p:ext uri="{BB962C8B-B14F-4D97-AF65-F5344CB8AC3E}">
        <p14:creationId xmlns:p14="http://schemas.microsoft.com/office/powerpoint/2010/main" val="25760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3390</Words>
  <Application>Microsoft Office PowerPoint</Application>
  <PresentationFormat>Произвольный</PresentationFormat>
  <Paragraphs>443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Тема Office</vt:lpstr>
      <vt:lpstr>Современные тенденции физического развития детей и подростков.  Методы оценки физического развития</vt:lpstr>
      <vt:lpstr>Физическое развитие (ФР)</vt:lpstr>
      <vt:lpstr>Физическое развитие (ФР)</vt:lpstr>
      <vt:lpstr>Факты</vt:lpstr>
      <vt:lpstr>Презентация PowerPoint</vt:lpstr>
      <vt:lpstr>Оценка физического развития</vt:lpstr>
      <vt:lpstr>Вопрос на 7 баллов 1 конфетку</vt:lpstr>
      <vt:lpstr>Методы оценки физического развития</vt:lpstr>
      <vt:lpstr>Внутриутробное развитие</vt:lpstr>
      <vt:lpstr>Презентация PowerPoint</vt:lpstr>
      <vt:lpstr>Физическое развитие. Показатели</vt:lpstr>
      <vt:lpstr>Физическое развитие новорождённых</vt:lpstr>
      <vt:lpstr>Основные положения правильного измерения длины тела (роста) ребенка</vt:lpstr>
      <vt:lpstr>Основные положения правильного измерения длины тела (роста) ребенка</vt:lpstr>
      <vt:lpstr>Измерение окружностей головы, грудной клетки, плеча, бедра, голени.</vt:lpstr>
      <vt:lpstr>Соматоскопические признаки.</vt:lpstr>
      <vt:lpstr>Жироотложение</vt:lpstr>
      <vt:lpstr>Презентация PowerPoint</vt:lpstr>
      <vt:lpstr>Костяк</vt:lpstr>
      <vt:lpstr>Формы грудной клетки</vt:lpstr>
      <vt:lpstr>Презентация PowerPoint</vt:lpstr>
      <vt:lpstr>Позвоночник</vt:lpstr>
      <vt:lpstr>Презентация PowerPoint</vt:lpstr>
      <vt:lpstr>Сколиоз.</vt:lpstr>
      <vt:lpstr>Форма ног. Форма стопы.</vt:lpstr>
      <vt:lpstr>Степень полового созревания</vt:lpstr>
      <vt:lpstr>Степень полового созревания</vt:lpstr>
      <vt:lpstr>Степень полового созревания</vt:lpstr>
      <vt:lpstr>Степень полового созревания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Очень важно! Причина многих проблем</vt:lpstr>
      <vt:lpstr>Возраст</vt:lpstr>
      <vt:lpstr>МЕТОДЫ ОЦЕНКИ ФИЗИЧЕСКОГО РАЗВИТИЯ</vt:lpstr>
      <vt:lpstr>Центильный метод</vt:lpstr>
      <vt:lpstr>Презентация PowerPoint</vt:lpstr>
      <vt:lpstr>Плюсы центильного метода</vt:lpstr>
      <vt:lpstr>Презентация PowerPoint</vt:lpstr>
      <vt:lpstr>Метод сигмальных отклонений с графическим изображением профиля физического развития</vt:lpstr>
      <vt:lpstr>Заключение о физическом развитии</vt:lpstr>
      <vt:lpstr>Гармоничность развития</vt:lpstr>
      <vt:lpstr>Шкалы регрессии</vt:lpstr>
      <vt:lpstr>Презентация PowerPoint</vt:lpstr>
      <vt:lpstr>Комплексная оценка физического развития</vt:lpstr>
      <vt:lpstr>Особенности физического развития у детей разных возрастов</vt:lpstr>
      <vt:lpstr>Оценка пропорциональности телосложения</vt:lpstr>
      <vt:lpstr>Масса-ростовой коэффициент</vt:lpstr>
      <vt:lpstr>Презентация PowerPoint</vt:lpstr>
      <vt:lpstr>Презентация PowerPoint</vt:lpstr>
      <vt:lpstr>Магия роста</vt:lpstr>
      <vt:lpstr>Окружность головы</vt:lpstr>
      <vt:lpstr>Окружность грудной клетки</vt:lpstr>
      <vt:lpstr>Формулировка оценочного  суждения</vt:lpstr>
      <vt:lpstr>Раздельная оценка длины и массы 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Степени тяжести гипотрофической формы</vt:lpstr>
      <vt:lpstr>Окружность головы</vt:lpstr>
      <vt:lpstr>Окружность грудной клетки</vt:lpstr>
      <vt:lpstr>Классификация вариантов физического развития детей</vt:lpstr>
      <vt:lpstr>Классификация вариантов физического развития детей</vt:lpstr>
      <vt:lpstr>ОСНОВНЫЕ ЗАКОНЫ РОСТА ДЕТЕЙ</vt:lpstr>
      <vt:lpstr>Лекция окончена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ЭЛЕКТРОННЫХ КУРИТЕЛЬНЫХ УСТРОЙСТВ</dc:title>
  <dc:creator>User</dc:creator>
  <cp:lastModifiedBy>Андрей В. Моргун</cp:lastModifiedBy>
  <cp:revision>294</cp:revision>
  <dcterms:created xsi:type="dcterms:W3CDTF">2022-05-14T03:13:34Z</dcterms:created>
  <dcterms:modified xsi:type="dcterms:W3CDTF">2023-03-30T00:29:15Z</dcterms:modified>
</cp:coreProperties>
</file>