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8" r:id="rId9"/>
    <p:sldId id="266" r:id="rId10"/>
    <p:sldId id="265" r:id="rId11"/>
    <p:sldId id="267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5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3395-C356-4687-A797-EC5ACAC9CD33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FA0C-BD96-4038-AD78-58CAB83D8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3395-C356-4687-A797-EC5ACAC9CD33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FA0C-BD96-4038-AD78-58CAB83D8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3395-C356-4687-A797-EC5ACAC9CD33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FA0C-BD96-4038-AD78-58CAB83D8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3395-C356-4687-A797-EC5ACAC9CD33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FA0C-BD96-4038-AD78-58CAB83D8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3395-C356-4687-A797-EC5ACAC9CD33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FA0C-BD96-4038-AD78-58CAB83D8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3395-C356-4687-A797-EC5ACAC9CD33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FA0C-BD96-4038-AD78-58CAB83D8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3395-C356-4687-A797-EC5ACAC9CD33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FA0C-BD96-4038-AD78-58CAB83D8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3395-C356-4687-A797-EC5ACAC9CD33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FA0C-BD96-4038-AD78-58CAB83D8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3395-C356-4687-A797-EC5ACAC9CD33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FA0C-BD96-4038-AD78-58CAB83D8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3395-C356-4687-A797-EC5ACAC9CD33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FA0C-BD96-4038-AD78-58CAB83D8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3395-C356-4687-A797-EC5ACAC9CD33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FA0C-BD96-4038-AD78-58CAB83D8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E3395-C356-4687-A797-EC5ACAC9CD33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AFA0C-BD96-4038-AD78-58CAB83D8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Биохимия миокарда и скелетных мышц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5365104" y="0"/>
            <a:ext cx="19887303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700" dirty="0" smtClean="0"/>
              <a:t>Федеральное </a:t>
            </a:r>
            <a:r>
              <a:rPr lang="ru-RU" sz="1700" dirty="0"/>
              <a:t>государственное бюджетное образовательное учреждение высшего образования </a:t>
            </a:r>
            <a:endParaRPr lang="ru-RU" sz="1700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700" dirty="0" smtClean="0"/>
              <a:t>"</a:t>
            </a:r>
            <a:r>
              <a:rPr lang="ru-RU" sz="1700" dirty="0"/>
              <a:t>Красноярский государственный медицинский университет </a:t>
            </a:r>
            <a:endParaRPr lang="ru-RU" sz="1700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700" dirty="0" smtClean="0"/>
              <a:t>имени </a:t>
            </a:r>
            <a:r>
              <a:rPr lang="ru-RU" sz="1700" dirty="0"/>
              <a:t>профессора В.Ф. </a:t>
            </a:r>
            <a:r>
              <a:rPr lang="ru-RU" sz="1700" dirty="0" err="1"/>
              <a:t>Войно-Ясенецкого</a:t>
            </a:r>
            <a:r>
              <a:rPr lang="ru-RU" sz="1700" dirty="0"/>
              <a:t>" </a:t>
            </a:r>
            <a:endParaRPr lang="ru-RU" sz="1700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700" dirty="0" smtClean="0"/>
              <a:t>Министерства </a:t>
            </a:r>
            <a:r>
              <a:rPr lang="ru-RU" sz="1700" dirty="0"/>
              <a:t>здравоохранения Российской Федерации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1196752"/>
            <a:ext cx="5526360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Кафедра биологической химии с курсом медицинской, фармацевтической и токсикологической химии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213525" y="3847782"/>
            <a:ext cx="3424174" cy="2639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Работу выполнила: Студентка 301 группы 3 курса специальности «Медицинская кибернетика» Барышникова Валентина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Картинки по запросу строение мышечной ткан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429000"/>
            <a:ext cx="4032448" cy="30138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Мышечная дистрофия </a:t>
            </a:r>
            <a:r>
              <a:rPr lang="ru-RU" dirty="0" err="1" smtClean="0"/>
              <a:t>Дюшена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Картинки по запросу Мышечная дистрофия Дюшенна"/>
          <p:cNvPicPr>
            <a:picLocks noChangeAspect="1" noChangeArrowheads="1"/>
          </p:cNvPicPr>
          <p:nvPr/>
        </p:nvPicPr>
        <p:blipFill>
          <a:blip r:embed="rId2" cstate="print"/>
          <a:srcRect b="42708"/>
          <a:stretch>
            <a:fillRect/>
          </a:stretch>
        </p:blipFill>
        <p:spPr bwMode="auto">
          <a:xfrm>
            <a:off x="611560" y="1628800"/>
            <a:ext cx="3331669" cy="3960440"/>
          </a:xfrm>
          <a:prstGeom prst="rect">
            <a:avLst/>
          </a:prstGeom>
          <a:noFill/>
        </p:spPr>
      </p:pic>
      <p:pic>
        <p:nvPicPr>
          <p:cNvPr id="5" name="Picture 2" descr="Картинки по запросу Мышечная дистрофия Дюшенна"/>
          <p:cNvPicPr>
            <a:picLocks noChangeAspect="1" noChangeArrowheads="1"/>
          </p:cNvPicPr>
          <p:nvPr/>
        </p:nvPicPr>
        <p:blipFill>
          <a:blip r:embed="rId2" cstate="print"/>
          <a:srcRect t="56250"/>
          <a:stretch>
            <a:fillRect/>
          </a:stretch>
        </p:blipFill>
        <p:spPr bwMode="auto">
          <a:xfrm>
            <a:off x="4211960" y="2420888"/>
            <a:ext cx="3331669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ИБС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r>
              <a:rPr lang="ru-RU" dirty="0" smtClean="0"/>
              <a:t>сниженное окислительное фосфорилирование и повышенный анаэробный </a:t>
            </a:r>
            <a:r>
              <a:rPr lang="ru-RU" dirty="0" smtClean="0"/>
              <a:t>обмен</a:t>
            </a:r>
          </a:p>
          <a:p>
            <a:r>
              <a:rPr lang="ru-RU" dirty="0" smtClean="0"/>
              <a:t>Повышенная активность КК в крови</a:t>
            </a:r>
            <a:endParaRPr lang="ru-RU" dirty="0"/>
          </a:p>
        </p:txBody>
      </p:sp>
      <p:pic>
        <p:nvPicPr>
          <p:cNvPr id="1026" name="Picture 2" descr="Картинки по запросу иб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501008"/>
            <a:ext cx="2891968" cy="2927720"/>
          </a:xfrm>
          <a:prstGeom prst="rect">
            <a:avLst/>
          </a:prstGeom>
          <a:noFill/>
        </p:spPr>
      </p:pic>
      <p:pic>
        <p:nvPicPr>
          <p:cNvPr id="1028" name="Picture 4" descr="Картинки по запросу инфаркт миокард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356992"/>
            <a:ext cx="2448272" cy="31630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Маркеры поражения скелетных мышц и миокарда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Повышение </a:t>
            </a:r>
            <a:r>
              <a:rPr lang="ru-RU" dirty="0" err="1" smtClean="0"/>
              <a:t>АсАТа</a:t>
            </a:r>
            <a:r>
              <a:rPr lang="ru-RU" dirty="0" smtClean="0"/>
              <a:t> при инфаркте миокарда</a:t>
            </a:r>
          </a:p>
          <a:p>
            <a:r>
              <a:rPr lang="ru-RU" dirty="0" err="1" smtClean="0"/>
              <a:t>Креатинкиназа</a:t>
            </a:r>
            <a:r>
              <a:rPr lang="ru-RU" dirty="0" smtClean="0"/>
              <a:t> – Повышение КФК-ММ при патологии скелетных мышц, КФК-МВ при инфаркте миокарда</a:t>
            </a:r>
          </a:p>
          <a:p>
            <a:r>
              <a:rPr lang="ru-RU" dirty="0" err="1" smtClean="0"/>
              <a:t>ЛактатДГ</a:t>
            </a:r>
            <a:r>
              <a:rPr lang="ru-RU" dirty="0" smtClean="0"/>
              <a:t> – Повышение при инфаркте миокарда</a:t>
            </a:r>
          </a:p>
          <a:p>
            <a:r>
              <a:rPr lang="ru-RU" dirty="0" err="1" smtClean="0"/>
              <a:t>Альдолаза</a:t>
            </a:r>
            <a:r>
              <a:rPr lang="ru-RU" dirty="0" smtClean="0"/>
              <a:t> – повышенная активность при дистрофических процессах в мышечной ткани, при инфаркте миокарда</a:t>
            </a:r>
          </a:p>
          <a:p>
            <a:r>
              <a:rPr lang="ru-RU" dirty="0" err="1" smtClean="0"/>
              <a:t>Тропонин</a:t>
            </a:r>
            <a:r>
              <a:rPr lang="ru-RU" dirty="0" smtClean="0"/>
              <a:t> Т – инфаркт миокарда</a:t>
            </a:r>
          </a:p>
          <a:p>
            <a:r>
              <a:rPr lang="ru-RU" dirty="0" err="1" smtClean="0"/>
              <a:t>С-реактивный</a:t>
            </a:r>
            <a:r>
              <a:rPr lang="ru-RU" dirty="0" smtClean="0"/>
              <a:t> белок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мышечной ткани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 Передвижение тела и частей тела в пространстве </a:t>
            </a:r>
          </a:p>
          <a:p>
            <a:r>
              <a:rPr lang="ru-RU" dirty="0"/>
              <a:t>2</a:t>
            </a:r>
            <a:r>
              <a:rPr lang="ru-RU" dirty="0" smtClean="0"/>
              <a:t>. Поддержание позы </a:t>
            </a:r>
          </a:p>
          <a:p>
            <a:r>
              <a:rPr lang="ru-RU" dirty="0"/>
              <a:t>3</a:t>
            </a:r>
            <a:r>
              <a:rPr lang="ru-RU" dirty="0" smtClean="0"/>
              <a:t>. Обеспечение работы </a:t>
            </a:r>
            <a:r>
              <a:rPr lang="ru-RU" dirty="0" err="1" smtClean="0"/>
              <a:t>сердечно-сосудистой</a:t>
            </a:r>
            <a:r>
              <a:rPr lang="ru-RU" dirty="0" smtClean="0"/>
              <a:t>, дыхательной, </a:t>
            </a:r>
            <a:r>
              <a:rPr lang="ru-RU" dirty="0" err="1" smtClean="0"/>
              <a:t>моче-половой</a:t>
            </a:r>
            <a:r>
              <a:rPr lang="ru-RU" dirty="0" smtClean="0"/>
              <a:t>, желудочно-кишечной систем </a:t>
            </a:r>
          </a:p>
          <a:p>
            <a:r>
              <a:rPr lang="ru-RU" dirty="0"/>
              <a:t>4</a:t>
            </a:r>
            <a:r>
              <a:rPr lang="ru-RU" dirty="0" smtClean="0"/>
              <a:t>. Выработка тепла </a:t>
            </a:r>
          </a:p>
          <a:p>
            <a:r>
              <a:rPr lang="ru-RU" dirty="0"/>
              <a:t>5</a:t>
            </a:r>
            <a:r>
              <a:rPr lang="ru-RU" dirty="0" smtClean="0"/>
              <a:t>. Механическая защита внутренних органов </a:t>
            </a:r>
          </a:p>
          <a:p>
            <a:r>
              <a:rPr lang="ru-RU" dirty="0"/>
              <a:t>6</a:t>
            </a:r>
            <a:r>
              <a:rPr lang="ru-RU" dirty="0" smtClean="0"/>
              <a:t>. Депо аминокислот</a:t>
            </a:r>
          </a:p>
          <a:p>
            <a:r>
              <a:rPr lang="ru-RU" dirty="0"/>
              <a:t>7</a:t>
            </a:r>
            <a:r>
              <a:rPr lang="ru-RU" dirty="0" smtClean="0"/>
              <a:t>. Депо воды и солей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ru-RU" dirty="0" smtClean="0"/>
              <a:t>Энергетический обмен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544616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Креатинфосфат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Цикл Кори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Окислительное фосфорилирование</a:t>
            </a:r>
          </a:p>
          <a:p>
            <a:r>
              <a:rPr lang="ru-RU" dirty="0" smtClean="0"/>
              <a:t>Образование </a:t>
            </a:r>
            <a:r>
              <a:rPr lang="ru-RU" dirty="0" err="1" smtClean="0"/>
              <a:t>инозинмонофосфата</a:t>
            </a:r>
            <a:r>
              <a:rPr lang="ru-RU" dirty="0" smtClean="0"/>
              <a:t> (ИМФ)</a:t>
            </a:r>
          </a:p>
          <a:p>
            <a:pPr>
              <a:buNone/>
            </a:pPr>
            <a:r>
              <a:rPr lang="ru-RU" dirty="0" smtClean="0"/>
              <a:t>      2АДФ → АТФ + АМФ, катализируемая </a:t>
            </a:r>
            <a:r>
              <a:rPr lang="ru-RU" dirty="0" err="1" smtClean="0"/>
              <a:t>миокиназой</a:t>
            </a:r>
            <a:r>
              <a:rPr lang="ru-RU" dirty="0" smtClean="0"/>
              <a:t> (</a:t>
            </a:r>
            <a:r>
              <a:rPr lang="ru-RU" dirty="0" err="1" smtClean="0"/>
              <a:t>аденилаткиназой</a:t>
            </a:r>
            <a:r>
              <a:rPr lang="ru-RU" dirty="0" smtClean="0"/>
              <a:t> )</a:t>
            </a:r>
            <a:endParaRPr lang="ru-RU" dirty="0"/>
          </a:p>
        </p:txBody>
      </p:sp>
      <p:pic>
        <p:nvPicPr>
          <p:cNvPr id="4098" name="Picture 2" descr="Картинки по запросу креатин и креатинфосфа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908720"/>
            <a:ext cx="3672408" cy="1706509"/>
          </a:xfrm>
          <a:prstGeom prst="rect">
            <a:avLst/>
          </a:prstGeom>
          <a:noFill/>
        </p:spPr>
      </p:pic>
      <p:pic>
        <p:nvPicPr>
          <p:cNvPr id="4106" name="Picture 10" descr="Картинки по запросу цикл кор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708920"/>
            <a:ext cx="3744416" cy="2067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1" descr="C:\Users\Пользователь\Desktop\Учеба\Биохимия\мыш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836712"/>
            <a:ext cx="7820025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Углеводный обмен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Гликолиз</a:t>
            </a:r>
          </a:p>
          <a:p>
            <a:r>
              <a:rPr lang="ru-RU" dirty="0" err="1" smtClean="0"/>
              <a:t>Глюконеогенез</a:t>
            </a:r>
            <a:endParaRPr lang="ru-RU" dirty="0" smtClean="0"/>
          </a:p>
          <a:p>
            <a:r>
              <a:rPr lang="ru-RU" dirty="0" err="1" smtClean="0"/>
              <a:t>Гликогенолиз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Гликоген</a:t>
            </a:r>
          </a:p>
          <a:p>
            <a:r>
              <a:rPr lang="ru-RU" dirty="0" smtClean="0"/>
              <a:t>ГАГ</a:t>
            </a:r>
          </a:p>
          <a:p>
            <a:r>
              <a:rPr lang="ru-RU" dirty="0" smtClean="0"/>
              <a:t>Глюкоза</a:t>
            </a:r>
          </a:p>
          <a:p>
            <a:r>
              <a:rPr lang="ru-RU" dirty="0" smtClean="0"/>
              <a:t>Фруктоза</a:t>
            </a:r>
            <a:endParaRPr lang="ru-RU" dirty="0"/>
          </a:p>
        </p:txBody>
      </p:sp>
      <p:pic>
        <p:nvPicPr>
          <p:cNvPr id="3073" name="Picture 1" descr="C:\Users\Пользователь\Desktop\Учеба\Биохимия\цкал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412776"/>
            <a:ext cx="5270778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Липидный обмен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/>
          <a:lstStyle/>
          <a:p>
            <a:r>
              <a:rPr lang="ru-RU" dirty="0" smtClean="0"/>
              <a:t>Жирные кислоты, кетоновые тела в аэробных условиях окисляются в мышцах для получения энергии.</a:t>
            </a:r>
          </a:p>
          <a:p>
            <a:r>
              <a:rPr lang="ru-RU" dirty="0" err="1" smtClean="0"/>
              <a:t>Фосфолипиды</a:t>
            </a:r>
            <a:endParaRPr lang="ru-RU" dirty="0" smtClean="0"/>
          </a:p>
          <a:p>
            <a:r>
              <a:rPr lang="ru-RU" dirty="0" smtClean="0"/>
              <a:t>Холестерин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38610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Белковом обмен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51520" y="4869160"/>
            <a:ext cx="8229600" cy="1540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dirty="0" smtClean="0"/>
              <a:t>Мышцы богаты белком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Высокий обмен белков и аминокислот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Азотистый обмен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204482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Креатинфосфат</a:t>
            </a:r>
            <a:r>
              <a:rPr lang="ru-RU" dirty="0" smtClean="0"/>
              <a:t> и креатин до 60%</a:t>
            </a:r>
          </a:p>
          <a:p>
            <a:r>
              <a:rPr lang="ru-RU" dirty="0" err="1" smtClean="0"/>
              <a:t>Креатинин</a:t>
            </a:r>
            <a:endParaRPr lang="ru-RU" dirty="0" smtClean="0"/>
          </a:p>
          <a:p>
            <a:r>
              <a:rPr lang="ru-RU" dirty="0" err="1" smtClean="0"/>
              <a:t>Аланин</a:t>
            </a:r>
            <a:endParaRPr lang="ru-RU" dirty="0" smtClean="0"/>
          </a:p>
          <a:p>
            <a:r>
              <a:rPr lang="ru-RU" dirty="0" smtClean="0"/>
              <a:t>Аммиак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29969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Минералы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95536" y="4077072"/>
            <a:ext cx="8229600" cy="2044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Соли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+,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Na+, Ca2+, Mg2+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Биохимия миокарда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Большая чувствительность к </a:t>
            </a:r>
            <a:r>
              <a:rPr lang="ru-RU" dirty="0" smtClean="0"/>
              <a:t>гипоксии</a:t>
            </a:r>
          </a:p>
          <a:p>
            <a:r>
              <a:rPr lang="ru-RU" dirty="0" smtClean="0"/>
              <a:t>Высокая скорость ЦТК, </a:t>
            </a:r>
            <a:r>
              <a:rPr lang="ru-RU" dirty="0" err="1" smtClean="0"/>
              <a:t>бета-окисления</a:t>
            </a:r>
            <a:r>
              <a:rPr lang="ru-RU" dirty="0" smtClean="0"/>
              <a:t> ЖК</a:t>
            </a:r>
          </a:p>
          <a:p>
            <a:r>
              <a:rPr lang="ru-RU" dirty="0" smtClean="0"/>
              <a:t>Очень низкая скорость анаэробного гликолиза </a:t>
            </a:r>
          </a:p>
          <a:p>
            <a:r>
              <a:rPr lang="ru-RU" dirty="0" smtClean="0"/>
              <a:t>Потребление – ЖК, кетоновые тела, глюкоза</a:t>
            </a:r>
          </a:p>
          <a:p>
            <a:r>
              <a:rPr lang="ru-RU" dirty="0" err="1" smtClean="0"/>
              <a:t>АлАТ</a:t>
            </a:r>
            <a:r>
              <a:rPr lang="ru-RU" dirty="0" smtClean="0"/>
              <a:t>, </a:t>
            </a:r>
            <a:r>
              <a:rPr lang="ru-RU" dirty="0" err="1" smtClean="0"/>
              <a:t>АсАТ</a:t>
            </a:r>
            <a:endParaRPr lang="ru-RU" dirty="0" smtClean="0"/>
          </a:p>
          <a:p>
            <a:r>
              <a:rPr lang="ru-RU" dirty="0" smtClean="0"/>
              <a:t>ЛДГ</a:t>
            </a:r>
          </a:p>
          <a:p>
            <a:r>
              <a:rPr lang="ru-RU" dirty="0" smtClean="0"/>
              <a:t>КФК</a:t>
            </a:r>
            <a:endParaRPr lang="ru-RU" dirty="0"/>
          </a:p>
        </p:txBody>
      </p:sp>
      <p:pic>
        <p:nvPicPr>
          <p:cNvPr id="5122" name="Picture 2" descr="Картинки по запросу миокар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149080"/>
            <a:ext cx="3095421" cy="2476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Дистрофия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Картинки по запросу Биохимия миокарда и скелетных мышц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72816"/>
            <a:ext cx="5679031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4281</TotalTime>
  <Words>271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Биохимия миокарда и скелетных мышц</vt:lpstr>
      <vt:lpstr>Функции мышечной ткани </vt:lpstr>
      <vt:lpstr>Энергетический обмен</vt:lpstr>
      <vt:lpstr>Слайд 4</vt:lpstr>
      <vt:lpstr>Углеводный обмен</vt:lpstr>
      <vt:lpstr>Липидный обмен</vt:lpstr>
      <vt:lpstr>Азотистый обмен</vt:lpstr>
      <vt:lpstr>Биохимия миокарда</vt:lpstr>
      <vt:lpstr>Дистрофия</vt:lpstr>
      <vt:lpstr>Мышечная дистрофия Дюшена</vt:lpstr>
      <vt:lpstr>ИБС</vt:lpstr>
      <vt:lpstr>Маркеры поражения скелетных мышц и миокарда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Биохимия миокарда и скелетных мышц</dc:title>
  <dc:creator>Пользователь Windows</dc:creator>
  <cp:lastModifiedBy>Пользователь Windows</cp:lastModifiedBy>
  <cp:revision>6</cp:revision>
  <dcterms:created xsi:type="dcterms:W3CDTF">2019-12-22T18:01:02Z</dcterms:created>
  <dcterms:modified xsi:type="dcterms:W3CDTF">2020-01-13T00:35:43Z</dcterms:modified>
</cp:coreProperties>
</file>