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8B258-0762-48D6-9BF3-E83AAE263FC9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</dgm:pt>
    <dgm:pt modelId="{7350F382-8593-4B34-9C69-A980E4BB0269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3200" b="1" u="sng" dirty="0"/>
            <a:t>Эпи-приступы</a:t>
          </a:r>
          <a:r>
            <a:rPr lang="ru-RU" sz="3200" u="sng" dirty="0"/>
            <a:t>: </a:t>
          </a:r>
          <a:r>
            <a:rPr lang="ru-RU" sz="3200" dirty="0"/>
            <a:t>аксиальные тонические, атонические, атипичные </a:t>
          </a:r>
          <a:r>
            <a:rPr lang="ru-RU" sz="3200" dirty="0" err="1"/>
            <a:t>абсансы</a:t>
          </a:r>
          <a:endParaRPr lang="ru-RU" sz="3200" dirty="0"/>
        </a:p>
      </dgm:t>
    </dgm:pt>
    <dgm:pt modelId="{49A7E60B-38AD-4C47-9E4C-F8C5A609565D}" type="parTrans" cxnId="{7072D567-5F06-43CE-8688-55F12370910D}">
      <dgm:prSet/>
      <dgm:spPr/>
      <dgm:t>
        <a:bodyPr/>
        <a:lstStyle/>
        <a:p>
          <a:endParaRPr lang="ru-RU"/>
        </a:p>
      </dgm:t>
    </dgm:pt>
    <dgm:pt modelId="{79A1DF32-4958-4BF7-BC07-CDE2B43EE49A}" type="sibTrans" cxnId="{7072D567-5F06-43CE-8688-55F12370910D}">
      <dgm:prSet/>
      <dgm:spPr/>
      <dgm:t>
        <a:bodyPr/>
        <a:lstStyle/>
        <a:p>
          <a:endParaRPr lang="ru-RU"/>
        </a:p>
      </dgm:t>
    </dgm:pt>
    <dgm:pt modelId="{E373BD87-201C-4772-A5B2-3920A5C03723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3200" b="1" u="sng" dirty="0"/>
            <a:t>Статус: </a:t>
          </a:r>
          <a:r>
            <a:rPr lang="ru-RU" sz="3200" dirty="0"/>
            <a:t>задержка психического развития  в сочетании с нарушениями поведения  </a:t>
          </a:r>
        </a:p>
      </dgm:t>
    </dgm:pt>
    <dgm:pt modelId="{13AEA8DF-01F2-4BCD-AFCD-93143B4E95E8}" type="parTrans" cxnId="{2A01ADCB-15E4-425D-8FFA-1A3609D9BBC6}">
      <dgm:prSet/>
      <dgm:spPr/>
      <dgm:t>
        <a:bodyPr/>
        <a:lstStyle/>
        <a:p>
          <a:endParaRPr lang="ru-RU"/>
        </a:p>
      </dgm:t>
    </dgm:pt>
    <dgm:pt modelId="{E47E4B84-E8BD-466C-8748-BA614794F394}" type="sibTrans" cxnId="{2A01ADCB-15E4-425D-8FFA-1A3609D9BBC6}">
      <dgm:prSet/>
      <dgm:spPr/>
      <dgm:t>
        <a:bodyPr/>
        <a:lstStyle/>
        <a:p>
          <a:endParaRPr lang="ru-RU"/>
        </a:p>
      </dgm:t>
    </dgm:pt>
    <dgm:pt modelId="{A50A5C78-FC9A-4104-94D8-A94F2A02380E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1800" b="1" u="sng" dirty="0"/>
            <a:t>Нарушения на ЭЭГ: </a:t>
          </a:r>
          <a:r>
            <a:rPr lang="ru-RU" sz="1800" dirty="0"/>
            <a:t>разряды диффузных, медленных пик-волновых комплексов в бодрствовании </a:t>
          </a:r>
          <a:r>
            <a:rPr lang="ru-RU" sz="1800" i="1" dirty="0"/>
            <a:t>(</a:t>
          </a:r>
          <a:r>
            <a:rPr lang="en-US" sz="1800" i="1" dirty="0"/>
            <a:t>petit mal variant)</a:t>
          </a:r>
          <a:r>
            <a:rPr lang="ru-RU" sz="1800" i="1" dirty="0"/>
            <a:t>, </a:t>
          </a:r>
          <a:r>
            <a:rPr lang="ru-RU" sz="1800" i="0" dirty="0"/>
            <a:t>а также пробеги быстрых ритмичных волн, медленных </a:t>
          </a:r>
          <a:r>
            <a:rPr lang="ru-RU" sz="1800" i="0" dirty="0" err="1"/>
            <a:t>полиспайков</a:t>
          </a:r>
          <a:r>
            <a:rPr lang="ru-RU" sz="1800" i="0" dirty="0"/>
            <a:t> и сверх этого – генерализованной быстрой активности с частотой около 10 Гц во сне </a:t>
          </a:r>
        </a:p>
      </dgm:t>
    </dgm:pt>
    <dgm:pt modelId="{2661C48A-FB6A-47FF-A90E-2E8CF0724BB0}" type="parTrans" cxnId="{92C50239-5478-4AB8-A2C7-831588EFC24F}">
      <dgm:prSet/>
      <dgm:spPr/>
      <dgm:t>
        <a:bodyPr/>
        <a:lstStyle/>
        <a:p>
          <a:endParaRPr lang="ru-RU"/>
        </a:p>
      </dgm:t>
    </dgm:pt>
    <dgm:pt modelId="{4203640C-4F64-44B4-A961-7B2D1A78F3B4}" type="sibTrans" cxnId="{92C50239-5478-4AB8-A2C7-831588EFC24F}">
      <dgm:prSet/>
      <dgm:spPr/>
      <dgm:t>
        <a:bodyPr/>
        <a:lstStyle/>
        <a:p>
          <a:endParaRPr lang="ru-RU"/>
        </a:p>
      </dgm:t>
    </dgm:pt>
    <dgm:pt modelId="{D8E6CDBD-8F96-4AB6-98A4-3A3B20EA4C8F}" type="pres">
      <dgm:prSet presAssocID="{83B8B258-0762-48D6-9BF3-E83AAE263FC9}" presName="Name0" presStyleCnt="0">
        <dgm:presLayoutVars>
          <dgm:dir/>
          <dgm:resizeHandles val="exact"/>
        </dgm:presLayoutVars>
      </dgm:prSet>
      <dgm:spPr/>
    </dgm:pt>
    <dgm:pt modelId="{621A7FA2-80FB-4057-92EC-064DE5FB3294}" type="pres">
      <dgm:prSet presAssocID="{7350F382-8593-4B34-9C69-A980E4BB0269}" presName="Name5" presStyleLbl="vennNode1" presStyleIdx="0" presStyleCnt="3">
        <dgm:presLayoutVars>
          <dgm:bulletEnabled val="1"/>
        </dgm:presLayoutVars>
      </dgm:prSet>
      <dgm:spPr/>
    </dgm:pt>
    <dgm:pt modelId="{444BA185-1524-40BE-A826-9416ABB30074}" type="pres">
      <dgm:prSet presAssocID="{79A1DF32-4958-4BF7-BC07-CDE2B43EE49A}" presName="space" presStyleCnt="0"/>
      <dgm:spPr/>
    </dgm:pt>
    <dgm:pt modelId="{4562FEF1-991B-4179-ACF5-FA503A0A74CC}" type="pres">
      <dgm:prSet presAssocID="{E373BD87-201C-4772-A5B2-3920A5C03723}" presName="Name5" presStyleLbl="vennNode1" presStyleIdx="1" presStyleCnt="3">
        <dgm:presLayoutVars>
          <dgm:bulletEnabled val="1"/>
        </dgm:presLayoutVars>
      </dgm:prSet>
      <dgm:spPr/>
    </dgm:pt>
    <dgm:pt modelId="{58746B8F-327B-4409-8FB4-4742DA796719}" type="pres">
      <dgm:prSet presAssocID="{E47E4B84-E8BD-466C-8748-BA614794F394}" presName="space" presStyleCnt="0"/>
      <dgm:spPr/>
    </dgm:pt>
    <dgm:pt modelId="{909EF4AD-90FB-46B5-900E-7C2A3B429296}" type="pres">
      <dgm:prSet presAssocID="{A50A5C78-FC9A-4104-94D8-A94F2A02380E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8F60AA09-8DFE-4A45-8AE9-DAF8F3930041}" type="presOf" srcId="{E373BD87-201C-4772-A5B2-3920A5C03723}" destId="{4562FEF1-991B-4179-ACF5-FA503A0A74CC}" srcOrd="0" destOrd="0" presId="urn:microsoft.com/office/officeart/2005/8/layout/venn3"/>
    <dgm:cxn modelId="{DB633D31-B65B-413A-90E9-0E571ED895B9}" type="presOf" srcId="{83B8B258-0762-48D6-9BF3-E83AAE263FC9}" destId="{D8E6CDBD-8F96-4AB6-98A4-3A3B20EA4C8F}" srcOrd="0" destOrd="0" presId="urn:microsoft.com/office/officeart/2005/8/layout/venn3"/>
    <dgm:cxn modelId="{92C50239-5478-4AB8-A2C7-831588EFC24F}" srcId="{83B8B258-0762-48D6-9BF3-E83AAE263FC9}" destId="{A50A5C78-FC9A-4104-94D8-A94F2A02380E}" srcOrd="2" destOrd="0" parTransId="{2661C48A-FB6A-47FF-A90E-2E8CF0724BB0}" sibTransId="{4203640C-4F64-44B4-A961-7B2D1A78F3B4}"/>
    <dgm:cxn modelId="{7072D567-5F06-43CE-8688-55F12370910D}" srcId="{83B8B258-0762-48D6-9BF3-E83AAE263FC9}" destId="{7350F382-8593-4B34-9C69-A980E4BB0269}" srcOrd="0" destOrd="0" parTransId="{49A7E60B-38AD-4C47-9E4C-F8C5A609565D}" sibTransId="{79A1DF32-4958-4BF7-BC07-CDE2B43EE49A}"/>
    <dgm:cxn modelId="{C3857E49-2E71-4FE5-AD87-8763CC6BBDB5}" type="presOf" srcId="{7350F382-8593-4B34-9C69-A980E4BB0269}" destId="{621A7FA2-80FB-4057-92EC-064DE5FB3294}" srcOrd="0" destOrd="0" presId="urn:microsoft.com/office/officeart/2005/8/layout/venn3"/>
    <dgm:cxn modelId="{2A01ADCB-15E4-425D-8FFA-1A3609D9BBC6}" srcId="{83B8B258-0762-48D6-9BF3-E83AAE263FC9}" destId="{E373BD87-201C-4772-A5B2-3920A5C03723}" srcOrd="1" destOrd="0" parTransId="{13AEA8DF-01F2-4BCD-AFCD-93143B4E95E8}" sibTransId="{E47E4B84-E8BD-466C-8748-BA614794F394}"/>
    <dgm:cxn modelId="{491D54CF-8E1A-4A76-ADD7-DE477774955F}" type="presOf" srcId="{A50A5C78-FC9A-4104-94D8-A94F2A02380E}" destId="{909EF4AD-90FB-46B5-900E-7C2A3B429296}" srcOrd="0" destOrd="0" presId="urn:microsoft.com/office/officeart/2005/8/layout/venn3"/>
    <dgm:cxn modelId="{DBF6AD2A-C682-4B60-AEAD-4FE5CAB0BEF6}" type="presParOf" srcId="{D8E6CDBD-8F96-4AB6-98A4-3A3B20EA4C8F}" destId="{621A7FA2-80FB-4057-92EC-064DE5FB3294}" srcOrd="0" destOrd="0" presId="urn:microsoft.com/office/officeart/2005/8/layout/venn3"/>
    <dgm:cxn modelId="{8D5431D4-5EB8-4AA3-A68E-1C0D21D7C802}" type="presParOf" srcId="{D8E6CDBD-8F96-4AB6-98A4-3A3B20EA4C8F}" destId="{444BA185-1524-40BE-A826-9416ABB30074}" srcOrd="1" destOrd="0" presId="urn:microsoft.com/office/officeart/2005/8/layout/venn3"/>
    <dgm:cxn modelId="{BC2B0FC9-0ABA-4E14-8EF8-6A9B71FE00B1}" type="presParOf" srcId="{D8E6CDBD-8F96-4AB6-98A4-3A3B20EA4C8F}" destId="{4562FEF1-991B-4179-ACF5-FA503A0A74CC}" srcOrd="2" destOrd="0" presId="urn:microsoft.com/office/officeart/2005/8/layout/venn3"/>
    <dgm:cxn modelId="{975E154D-F105-4D1D-92D0-8DDB0457235B}" type="presParOf" srcId="{D8E6CDBD-8F96-4AB6-98A4-3A3B20EA4C8F}" destId="{58746B8F-327B-4409-8FB4-4742DA796719}" srcOrd="3" destOrd="0" presId="urn:microsoft.com/office/officeart/2005/8/layout/venn3"/>
    <dgm:cxn modelId="{7D5543A0-40D5-4C3A-BE00-F8A1D3133C29}" type="presParOf" srcId="{D8E6CDBD-8F96-4AB6-98A4-3A3B20EA4C8F}" destId="{909EF4AD-90FB-46B5-900E-7C2A3B429296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A7FA2-80FB-4057-92EC-064DE5FB3294}">
      <dsp:nvSpPr>
        <dsp:cNvPr id="0" name=""/>
        <dsp:cNvSpPr/>
      </dsp:nvSpPr>
      <dsp:spPr>
        <a:xfrm>
          <a:off x="4933" y="614780"/>
          <a:ext cx="4314355" cy="4314355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7433" tIns="40640" rIns="237433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u="sng" kern="1200" dirty="0"/>
            <a:t>Эпи-приступы</a:t>
          </a:r>
          <a:r>
            <a:rPr lang="ru-RU" sz="3200" u="sng" kern="1200" dirty="0"/>
            <a:t>: </a:t>
          </a:r>
          <a:r>
            <a:rPr lang="ru-RU" sz="3200" kern="1200" dirty="0"/>
            <a:t>аксиальные тонические, атонические, атипичные </a:t>
          </a:r>
          <a:r>
            <a:rPr lang="ru-RU" sz="3200" kern="1200" dirty="0" err="1"/>
            <a:t>абсансы</a:t>
          </a:r>
          <a:endParaRPr lang="ru-RU" sz="3200" kern="1200" dirty="0"/>
        </a:p>
      </dsp:txBody>
      <dsp:txXfrm>
        <a:off x="636756" y="1246603"/>
        <a:ext cx="3050709" cy="3050709"/>
      </dsp:txXfrm>
    </dsp:sp>
    <dsp:sp modelId="{4562FEF1-991B-4179-ACF5-FA503A0A74CC}">
      <dsp:nvSpPr>
        <dsp:cNvPr id="0" name=""/>
        <dsp:cNvSpPr/>
      </dsp:nvSpPr>
      <dsp:spPr>
        <a:xfrm>
          <a:off x="3456417" y="614780"/>
          <a:ext cx="4314355" cy="4314355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7433" tIns="40640" rIns="237433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u="sng" kern="1200" dirty="0"/>
            <a:t>Статус: </a:t>
          </a:r>
          <a:r>
            <a:rPr lang="ru-RU" sz="3200" kern="1200" dirty="0"/>
            <a:t>задержка психического развития  в сочетании с нарушениями поведения  </a:t>
          </a:r>
        </a:p>
      </dsp:txBody>
      <dsp:txXfrm>
        <a:off x="4088240" y="1246603"/>
        <a:ext cx="3050709" cy="3050709"/>
      </dsp:txXfrm>
    </dsp:sp>
    <dsp:sp modelId="{909EF4AD-90FB-46B5-900E-7C2A3B429296}">
      <dsp:nvSpPr>
        <dsp:cNvPr id="0" name=""/>
        <dsp:cNvSpPr/>
      </dsp:nvSpPr>
      <dsp:spPr>
        <a:xfrm>
          <a:off x="6907902" y="614780"/>
          <a:ext cx="4314355" cy="4314355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7433" tIns="22860" rIns="237433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u="sng" kern="1200" dirty="0"/>
            <a:t>Нарушения на ЭЭГ: </a:t>
          </a:r>
          <a:r>
            <a:rPr lang="ru-RU" sz="1800" kern="1200" dirty="0"/>
            <a:t>разряды диффузных, медленных пик-волновых комплексов в бодрствовании </a:t>
          </a:r>
          <a:r>
            <a:rPr lang="ru-RU" sz="1800" i="1" kern="1200" dirty="0"/>
            <a:t>(</a:t>
          </a:r>
          <a:r>
            <a:rPr lang="en-US" sz="1800" i="1" kern="1200" dirty="0"/>
            <a:t>petit mal variant)</a:t>
          </a:r>
          <a:r>
            <a:rPr lang="ru-RU" sz="1800" i="1" kern="1200" dirty="0"/>
            <a:t>, </a:t>
          </a:r>
          <a:r>
            <a:rPr lang="ru-RU" sz="1800" i="0" kern="1200" dirty="0"/>
            <a:t>а также пробеги быстрых ритмичных волн, медленных </a:t>
          </a:r>
          <a:r>
            <a:rPr lang="ru-RU" sz="1800" i="0" kern="1200" dirty="0" err="1"/>
            <a:t>полиспайков</a:t>
          </a:r>
          <a:r>
            <a:rPr lang="ru-RU" sz="1800" i="0" kern="1200" dirty="0"/>
            <a:t> и сверх этого – генерализованной быстрой активности с частотой около 10 Гц во сне </a:t>
          </a:r>
        </a:p>
      </dsp:txBody>
      <dsp:txXfrm>
        <a:off x="7539725" y="1246603"/>
        <a:ext cx="3050709" cy="3050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46DB7-2202-4CD5-AF2C-FD6183DB9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101970-9B84-46DD-9C36-DC25DCFFA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4019F9-AC81-4B9C-9767-6E01EF055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7516-9207-425B-925B-1042F40F74F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F8F80-0231-4447-A828-C07C1D71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EC03DE-3869-4F35-8CCC-AD860018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2E07-F00D-482F-8DBE-417F3CA2B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50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DB975-2902-49BE-A965-A35AC3984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2DE4D3-8A0D-4C48-9F1E-505C88438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907CC-0437-41AA-AD76-40ECE277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7516-9207-425B-925B-1042F40F74F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7A11AA-1D84-4947-81E5-51D25AFC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219A3-76A0-45C9-8C57-812125A4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2E07-F00D-482F-8DBE-417F3CA2B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5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B8BA57-E484-4C7F-845E-99904F3AA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E785DB-A834-4669-A131-2DC12CAD4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5E6F44-FB02-42E7-A422-A92B65CD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7516-9207-425B-925B-1042F40F74F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D8FA0A-04B8-4DC0-A623-7397B4A95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F5603A-BAE2-4C7C-886B-AF0EEB110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2E07-F00D-482F-8DBE-417F3CA2B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5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5193B-8528-4727-A277-94DF5C02F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0EC7C-3C4B-44F5-9D3C-7E52F9702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3C7947-0EA8-4924-A934-A2759DD1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7516-9207-425B-925B-1042F40F74F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E4535E-ED21-46D4-8295-77BC4F1B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D1D47-E515-434D-A826-182F05C0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2E07-F00D-482F-8DBE-417F3CA2B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4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37A0C-AD05-4AA0-BEBE-9F0A7534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807545-3A65-4416-B977-303D1FDFF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4A6E90-1C2A-40B6-9A8C-0B57A981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7516-9207-425B-925B-1042F40F74F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86EC0B-DD0A-43E9-989E-4D29AF43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631451-842B-48E8-A73C-00588C3B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2E07-F00D-482F-8DBE-417F3CA2B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8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A4B47-6FB8-4778-B84F-5AC78DDAF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27A633-7782-4A2D-BB87-313B29FDA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3F172B-FF34-4373-BF7E-54CC5A523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902316-87DF-42A0-8281-6E10B743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7516-9207-425B-925B-1042F40F74F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4D2C59-D946-4E78-9311-78E5B955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ACEBA-F926-4AD0-A477-E28E8B65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2E07-F00D-482F-8DBE-417F3CA2B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4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B73F7-741C-4A09-9BA9-7E9F68AB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6492F5-D807-4DD2-9217-E3A4A023F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1C4A27-E417-4711-AB01-082C64EEC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F35058-5069-40D4-9125-B8A797BFF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A6A3E7-0398-4DCC-943C-7F0866165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5F93DA-ABD1-4D99-89DF-2CDF9DA9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7516-9207-425B-925B-1042F40F74F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6FA004-7CB8-4D53-A4B3-820E6A35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E39213-066C-4706-B75D-025A3A59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2E07-F00D-482F-8DBE-417F3CA2B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36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5A689-893A-4AD5-B143-81760917D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1AAA0D-D9E6-45AA-9DD2-95AABFFE1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7516-9207-425B-925B-1042F40F74F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5FCA4F-38F9-43B0-87B5-F95E584E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3216D2-7FEB-4A69-AB7B-E56EBBCB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2E07-F00D-482F-8DBE-417F3CA2B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4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3BC67B-9979-4A30-8C17-ACFA5F6E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7516-9207-425B-925B-1042F40F74F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7955CEF-4A83-4671-A5E1-DE2D5FCB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2EC6DC-B505-4062-9787-E2DDD464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2E07-F00D-482F-8DBE-417F3CA2B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3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FBA45-64F5-427B-ACA1-F86EE388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7AF0F2-6263-4ADF-8CDF-EC0E0C0B3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3F4A40-2C35-47C9-BFE4-81387A2F0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9B0A2A-0097-46E5-8B7D-F634ACD23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7516-9207-425B-925B-1042F40F74F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1A824-50A1-467C-8C72-1B173DF0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389CC5-BECD-4E46-BD7E-A0516DD9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2E07-F00D-482F-8DBE-417F3CA2B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62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E59A4-B839-4057-8BF8-83284A99E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703A54-C660-469F-B146-8D86F5744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91FE0A-0080-49C9-8C6A-1F55F78EB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F4F90B-4D4C-4D4C-9179-78B7AF0EF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7516-9207-425B-925B-1042F40F74F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5C82E1-4E89-4B7E-A4D6-ECC4569F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8553F3-1050-4E44-9D15-1ADF728E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2E07-F00D-482F-8DBE-417F3CA2B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79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AF0A1-541F-451C-B766-1CADB245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C57DF8-B665-42B7-BABE-FA29C7AD7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EAF11-0251-4A4B-9674-6A72163F7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47516-9207-425B-925B-1042F40F74F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73B491-FBBD-45C1-BAA6-D2DFBD39C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22F9E-9DC4-4698-8E2A-2E57B015C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82E07-F00D-482F-8DBE-417F3CA2B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3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65E47-0BCB-49BA-98AB-4E2F670705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Синдром  Леннокса -</a:t>
            </a:r>
            <a:r>
              <a:rPr lang="ru-RU" b="1" dirty="0" err="1">
                <a:solidFill>
                  <a:srgbClr val="C00000"/>
                </a:solidFill>
              </a:rPr>
              <a:t>Гасто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872D20-D365-43BE-9F4E-5AB2E7BA4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6542" y="4086983"/>
            <a:ext cx="9144000" cy="2387600"/>
          </a:xfrm>
        </p:spPr>
        <p:txBody>
          <a:bodyPr/>
          <a:lstStyle/>
          <a:p>
            <a:pPr algn="r"/>
            <a:r>
              <a:rPr lang="ru-RU" i="1" dirty="0"/>
              <a:t>«Эпилепсия с полиморфными припадками и слабоумием» </a:t>
            </a:r>
          </a:p>
          <a:p>
            <a:pPr algn="r"/>
            <a:r>
              <a:rPr lang="ru-RU" i="1" dirty="0"/>
              <a:t>У.Г Леннокс</a:t>
            </a:r>
          </a:p>
          <a:p>
            <a:pPr algn="r"/>
            <a:endParaRPr lang="ru-RU" i="1" dirty="0"/>
          </a:p>
          <a:p>
            <a:pPr algn="r"/>
            <a:r>
              <a:rPr lang="ru-RU" i="1" dirty="0"/>
              <a:t>Выполнила ординатор первого года обучения Яковлева К.Д. </a:t>
            </a:r>
          </a:p>
          <a:p>
            <a:pPr algn="r"/>
            <a:endParaRPr lang="ru-RU" i="1" dirty="0"/>
          </a:p>
          <a:p>
            <a:pPr algn="r"/>
            <a:endParaRPr lang="ru-RU" i="1" dirty="0"/>
          </a:p>
          <a:p>
            <a:pPr algn="r"/>
            <a:endParaRPr lang="ru-RU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AE783-3DA3-47D2-A6F6-5B3B57685C49}"/>
              </a:ext>
            </a:extLst>
          </p:cNvPr>
          <p:cNvSpPr txBox="1"/>
          <p:nvPr/>
        </p:nvSpPr>
        <p:spPr>
          <a:xfrm>
            <a:off x="2310839" y="569669"/>
            <a:ext cx="8782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ФГБОУ ВО Красноярский государственный медицинский университет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им. проф. В.Ф. Войно-Ясенецкого Минздрава России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Кафедра нервных болезней с курсом медицинской реабилитации ПО</a:t>
            </a: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Picture 6" descr="http://krasgmu.ru/sys/files/content_attach/1393215536_logo.jpg">
            <a:extLst>
              <a:ext uri="{FF2B5EF4-FFF2-40B4-BE49-F238E27FC236}">
                <a16:creationId xmlns:a16="http://schemas.microsoft.com/office/drawing/2014/main" id="{D377EC34-EDC9-45F6-94A4-31D17FC45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064" y="361951"/>
            <a:ext cx="2009775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CB17B8-1A8C-446E-B341-064176D19A5C}"/>
              </a:ext>
            </a:extLst>
          </p:cNvPr>
          <p:cNvSpPr txBox="1"/>
          <p:nvPr/>
        </p:nvSpPr>
        <p:spPr>
          <a:xfrm>
            <a:off x="4889459" y="610525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86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7BE29809-B57D-4850-BD54-2189A3B00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14" y="77278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Критерии исключения:</a:t>
            </a:r>
          </a:p>
          <a:p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2871AAE-77C9-4297-890F-09420D381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115509"/>
              </p:ext>
            </p:extLst>
          </p:nvPr>
        </p:nvGraphicFramePr>
        <p:xfrm>
          <a:off x="459014" y="1606728"/>
          <a:ext cx="11482614" cy="41475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482614">
                  <a:extLst>
                    <a:ext uri="{9D8B030D-6E8A-4147-A177-3AD203B41FA5}">
                      <a16:colId xmlns:a16="http://schemas.microsoft.com/office/drawing/2014/main" val="3775641261"/>
                    </a:ext>
                  </a:extLst>
                </a:gridCol>
              </a:tblGrid>
              <a:tr h="1818645">
                <a:tc>
                  <a:txBody>
                    <a:bodyPr/>
                    <a:lstStyle/>
                    <a:p>
                      <a:r>
                        <a:rPr lang="ru-RU" sz="2000" u="sng" dirty="0">
                          <a:solidFill>
                            <a:srgbClr val="C00000"/>
                          </a:solidFill>
                        </a:rPr>
                        <a:t>Клинические: </a:t>
                      </a:r>
                    </a:p>
                    <a:p>
                      <a:r>
                        <a:rPr lang="ru-RU" sz="2000" u="none" dirty="0">
                          <a:solidFill>
                            <a:schemeClr val="tx1"/>
                          </a:solidFill>
                        </a:rPr>
                        <a:t>Преобладание фокальных моторных и/или </a:t>
                      </a:r>
                      <a:r>
                        <a:rPr lang="ru-RU" sz="2000" u="none" dirty="0" err="1">
                          <a:solidFill>
                            <a:schemeClr val="tx1"/>
                          </a:solidFill>
                        </a:rPr>
                        <a:t>диалептических</a:t>
                      </a:r>
                      <a:r>
                        <a:rPr lang="ru-RU" sz="2000" u="none" dirty="0">
                          <a:solidFill>
                            <a:schemeClr val="tx1"/>
                          </a:solidFill>
                        </a:rPr>
                        <a:t> приступов</a:t>
                      </a:r>
                    </a:p>
                    <a:p>
                      <a:r>
                        <a:rPr lang="ru-RU" sz="2000" u="none" dirty="0">
                          <a:solidFill>
                            <a:schemeClr val="tx1"/>
                          </a:solidFill>
                        </a:rPr>
                        <a:t>Сочетание заболеваний с церебральным </a:t>
                      </a:r>
                      <a:r>
                        <a:rPr lang="ru-RU" sz="2000" u="none" dirty="0" err="1">
                          <a:solidFill>
                            <a:schemeClr val="tx1"/>
                          </a:solidFill>
                        </a:rPr>
                        <a:t>параличём</a:t>
                      </a:r>
                      <a:endParaRPr lang="ru-RU" sz="2000" u="none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000" u="none" dirty="0">
                          <a:solidFill>
                            <a:schemeClr val="tx1"/>
                          </a:solidFill>
                        </a:rPr>
                        <a:t>Отчётливый </a:t>
                      </a:r>
                      <a:r>
                        <a:rPr lang="ru-RU" sz="2000" u="none" dirty="0" err="1">
                          <a:solidFill>
                            <a:schemeClr val="tx1"/>
                          </a:solidFill>
                        </a:rPr>
                        <a:t>прогредиентный</a:t>
                      </a:r>
                      <a:r>
                        <a:rPr lang="ru-RU" sz="2000" u="none" dirty="0">
                          <a:solidFill>
                            <a:schemeClr val="tx1"/>
                          </a:solidFill>
                        </a:rPr>
                        <a:t> характер заболевания</a:t>
                      </a:r>
                    </a:p>
                    <a:p>
                      <a:r>
                        <a:rPr lang="ru-RU" sz="2000" u="none" dirty="0">
                          <a:solidFill>
                            <a:schemeClr val="tx1"/>
                          </a:solidFill>
                        </a:rPr>
                        <a:t>Эффективность ПЭП терапии </a:t>
                      </a:r>
                    </a:p>
                    <a:p>
                      <a:endParaRPr lang="ru-RU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243552"/>
                  </a:ext>
                </a:extLst>
              </a:tr>
              <a:tr h="1617749">
                <a:tc>
                  <a:txBody>
                    <a:bodyPr/>
                    <a:lstStyle/>
                    <a:p>
                      <a:r>
                        <a:rPr lang="ru-RU" b="1" u="sng" dirty="0">
                          <a:solidFill>
                            <a:srgbClr val="C00000"/>
                          </a:solidFill>
                        </a:rPr>
                        <a:t>Электрические: </a:t>
                      </a:r>
                    </a:p>
                    <a:p>
                      <a:r>
                        <a:rPr lang="ru-RU" b="1" dirty="0"/>
                        <a:t>Преобладание на ЭЭГ четких региональных и </a:t>
                      </a:r>
                      <a:r>
                        <a:rPr lang="ru-RU" b="1" dirty="0" err="1"/>
                        <a:t>мультирегиональных</a:t>
                      </a:r>
                      <a:r>
                        <a:rPr lang="ru-RU" b="1" dirty="0"/>
                        <a:t> эпилептиформных паттернов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743394"/>
                  </a:ext>
                </a:extLst>
              </a:tr>
              <a:tr h="596013">
                <a:tc>
                  <a:txBody>
                    <a:bodyPr/>
                    <a:lstStyle/>
                    <a:p>
                      <a:r>
                        <a:rPr lang="ru-RU" b="1" u="sng" dirty="0" err="1">
                          <a:solidFill>
                            <a:srgbClr val="C00000"/>
                          </a:solidFill>
                        </a:rPr>
                        <a:t>Нейровизуализационные</a:t>
                      </a:r>
                      <a:r>
                        <a:rPr lang="ru-RU" b="1" u="sng" dirty="0">
                          <a:solidFill>
                            <a:srgbClr val="C00000"/>
                          </a:solidFill>
                        </a:rPr>
                        <a:t>: </a:t>
                      </a:r>
                    </a:p>
                    <a:p>
                      <a:r>
                        <a:rPr lang="ru-RU" b="1" dirty="0"/>
                        <a:t>Наличие локальных структурных дефектов в мозге при </a:t>
                      </a:r>
                      <a:r>
                        <a:rPr lang="ru-RU" b="1" dirty="0" err="1"/>
                        <a:t>нейровизуализации</a:t>
                      </a:r>
                      <a:r>
                        <a:rPr lang="ru-RU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378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801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0D0BA-3909-42DD-8831-1CAACF40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114039"/>
            <a:ext cx="9931400" cy="83933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Дифференциальный диагноз: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B0463F18-4D33-495E-B55D-CC69D0FEE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0" t="7848" r="2015" b="7966"/>
          <a:stretch/>
        </p:blipFill>
        <p:spPr>
          <a:xfrm>
            <a:off x="2032000" y="864319"/>
            <a:ext cx="8621487" cy="5879642"/>
          </a:xfrm>
        </p:spPr>
      </p:pic>
    </p:spTree>
    <p:extLst>
      <p:ext uri="{BB962C8B-B14F-4D97-AF65-F5344CB8AC3E}">
        <p14:creationId xmlns:p14="http://schemas.microsoft.com/office/powerpoint/2010/main" val="3689431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852B0-4E4A-47AE-B1A2-B88FD323E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372" y="159357"/>
            <a:ext cx="2601686" cy="73274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Лечение :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C96464-3861-41CD-8496-4BCD68970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t="12151" r="3150" b="10416"/>
          <a:stretch/>
        </p:blipFill>
        <p:spPr>
          <a:xfrm>
            <a:off x="1625600" y="1187648"/>
            <a:ext cx="8940801" cy="5510995"/>
          </a:xfrm>
        </p:spPr>
      </p:pic>
    </p:spTree>
    <p:extLst>
      <p:ext uri="{BB962C8B-B14F-4D97-AF65-F5344CB8AC3E}">
        <p14:creationId xmlns:p14="http://schemas.microsoft.com/office/powerpoint/2010/main" val="2123779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DC1F6-5001-41BA-B6F9-ED256791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Используемая литература: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4FB946-1BB2-4F9F-8DBE-488014FE9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К.Ю.Мухин</a:t>
            </a:r>
            <a:r>
              <a:rPr lang="ru-RU" dirty="0"/>
              <a:t>, А.С. Петрухин, А.А. Холин </a:t>
            </a:r>
          </a:p>
          <a:p>
            <a:pPr marL="0" indent="0">
              <a:buNone/>
            </a:pPr>
            <a:r>
              <a:rPr lang="ru-RU" dirty="0"/>
              <a:t>Эпилептические энцефалопатии и схожие синдромы у детей</a:t>
            </a:r>
          </a:p>
          <a:p>
            <a:pPr marL="0" indent="0">
              <a:buNone/>
            </a:pPr>
            <a:r>
              <a:rPr lang="ru-RU" dirty="0"/>
              <a:t>Москва, 2011 год</a:t>
            </a:r>
          </a:p>
        </p:txBody>
      </p:sp>
    </p:spTree>
    <p:extLst>
      <p:ext uri="{BB962C8B-B14F-4D97-AF65-F5344CB8AC3E}">
        <p14:creationId xmlns:p14="http://schemas.microsoft.com/office/powerpoint/2010/main" val="74861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6CD2FF-8156-4BFA-A7AE-CAAF0A367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114" y="703385"/>
            <a:ext cx="10175631" cy="5784501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</a:rPr>
              <a:t>Синдром Леннокса – </a:t>
            </a:r>
            <a:r>
              <a:rPr lang="ru-RU" sz="3200" b="1" dirty="0" err="1">
                <a:solidFill>
                  <a:srgbClr val="C00000"/>
                </a:solidFill>
              </a:rPr>
              <a:t>Гасто</a:t>
            </a:r>
            <a:r>
              <a:rPr lang="ru-RU" sz="3200" b="1" dirty="0">
                <a:solidFill>
                  <a:srgbClr val="C00000"/>
                </a:solidFill>
              </a:rPr>
              <a:t> - </a:t>
            </a:r>
          </a:p>
          <a:p>
            <a:pPr algn="just"/>
            <a:r>
              <a:rPr lang="ru-RU" sz="3200" dirty="0"/>
              <a:t>эпилептическая энцефалопатия с дебютом в детском возрасте, проявляющаяся частыми полиморфными приступами, включая тонические аксиальные, выраженными когнитивными нарушениями, медленной активностью острая – медленная волна на </a:t>
            </a:r>
            <a:r>
              <a:rPr lang="ru-RU" sz="3200" dirty="0" err="1"/>
              <a:t>интериктальном</a:t>
            </a:r>
            <a:r>
              <a:rPr lang="ru-RU" sz="3200" dirty="0"/>
              <a:t> периоде ЭЭГ, пробегами быстрой активности 10 – 20 Гц, нередко ассоциированными с тоническими приступами и резистентностью к терапии.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3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864FB-6634-4E5D-A127-F5BB03E86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Симптоматика: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E7B882-BED8-4BA9-85A8-866704764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Чаще болеют мальчики </a:t>
            </a:r>
          </a:p>
          <a:p>
            <a:r>
              <a:rPr lang="ru-RU" dirty="0"/>
              <a:t>Дебют в возрасте от 2 до 8лет</a:t>
            </a:r>
          </a:p>
          <a:p>
            <a:r>
              <a:rPr lang="ru-RU" dirty="0"/>
              <a:t>З варианта начала СЛГ </a:t>
            </a:r>
            <a:r>
              <a:rPr lang="en-US" dirty="0" err="1"/>
              <a:t>Beaumanoir</a:t>
            </a:r>
            <a:r>
              <a:rPr lang="en-US" dirty="0"/>
              <a:t> and Blume (2005</a:t>
            </a:r>
            <a:r>
              <a:rPr lang="ru-RU" dirty="0"/>
              <a:t>г):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9061211-BEB5-47F6-9E78-F653FE11A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953378"/>
              </p:ext>
            </p:extLst>
          </p:nvPr>
        </p:nvGraphicFramePr>
        <p:xfrm>
          <a:off x="838200" y="3614805"/>
          <a:ext cx="10729686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6562">
                  <a:extLst>
                    <a:ext uri="{9D8B030D-6E8A-4147-A177-3AD203B41FA5}">
                      <a16:colId xmlns:a16="http://schemas.microsoft.com/office/drawing/2014/main" val="3555803858"/>
                    </a:ext>
                  </a:extLst>
                </a:gridCol>
                <a:gridCol w="3576562">
                  <a:extLst>
                    <a:ext uri="{9D8B030D-6E8A-4147-A177-3AD203B41FA5}">
                      <a16:colId xmlns:a16="http://schemas.microsoft.com/office/drawing/2014/main" val="2472699142"/>
                    </a:ext>
                  </a:extLst>
                </a:gridCol>
                <a:gridCol w="3576562">
                  <a:extLst>
                    <a:ext uri="{9D8B030D-6E8A-4147-A177-3AD203B41FA5}">
                      <a16:colId xmlns:a16="http://schemas.microsoft.com/office/drawing/2014/main" val="274301720"/>
                    </a:ext>
                  </a:extLst>
                </a:gridCol>
              </a:tblGrid>
              <a:tr h="2132852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Психическое и моторное развитие детей до момента дебюта СЛГ нормальное. Начало заболевания «среди полного здоровья». В анамнезе нет никаких других форм эпилепсии – 20% случаев.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Дети, развивающиеся с рождения с задержкой моторного, психического и речевого развития различной степени выраженности. В анамнезе нет указаний на наличие других форм эпилепсии – 42 % случаев.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СЛГ, развивающийся после других форм эпилепсии ( с или без «светлого промежутка») – 38 % случаев.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098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44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9064-5A5E-4DCA-AE6F-5C118051F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00340CB-BBED-4BEF-82CF-2A8445A913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203"/>
              </p:ext>
            </p:extLst>
          </p:nvPr>
        </p:nvGraphicFramePr>
        <p:xfrm>
          <a:off x="281354" y="548005"/>
          <a:ext cx="11227191" cy="5543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343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24EC3-BB35-45D2-9B86-10BE64A4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 неврологическом статусе: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F2868F2-B846-4C5A-AD7D-0D488E3A0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147339"/>
              </p:ext>
            </p:extLst>
          </p:nvPr>
        </p:nvGraphicFramePr>
        <p:xfrm>
          <a:off x="587829" y="1443945"/>
          <a:ext cx="11016342" cy="52264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508171">
                  <a:extLst>
                    <a:ext uri="{9D8B030D-6E8A-4147-A177-3AD203B41FA5}">
                      <a16:colId xmlns:a16="http://schemas.microsoft.com/office/drawing/2014/main" val="355022866"/>
                    </a:ext>
                  </a:extLst>
                </a:gridCol>
                <a:gridCol w="5508171">
                  <a:extLst>
                    <a:ext uri="{9D8B030D-6E8A-4147-A177-3AD203B41FA5}">
                      <a16:colId xmlns:a16="http://schemas.microsoft.com/office/drawing/2014/main" val="565337445"/>
                    </a:ext>
                  </a:extLst>
                </a:gridCol>
              </a:tblGrid>
              <a:tr h="1721224">
                <a:tc>
                  <a:txBody>
                    <a:bodyPr/>
                    <a:lstStyle/>
                    <a:p>
                      <a:r>
                        <a:rPr lang="ru-RU" sz="2800" dirty="0"/>
                        <a:t>При генетической форме: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При структурной форме: 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346585"/>
                  </a:ext>
                </a:extLst>
              </a:tr>
              <a:tr h="24588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как правило, нет очаговых неврологических симптомов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преобладают микроцефалия и центральные парезы, нарушение высших психических функций: умственная отсталость, задержка психического развития, выраженные когнитивные расстройства, нарушения поведения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563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70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50DD0-4DB7-4D43-9328-AC56E8750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На ЭЭГ: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104B75-E54F-47C3-985F-4B5031542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Замедление основной активности фоновой записи</a:t>
            </a:r>
          </a:p>
          <a:p>
            <a:pPr marL="514350" indent="-514350">
              <a:buAutoNum type="arabicPeriod"/>
            </a:pPr>
            <a:r>
              <a:rPr lang="ru-RU" dirty="0"/>
              <a:t>Диффузная медленная активность острая – медленная волна</a:t>
            </a:r>
          </a:p>
          <a:p>
            <a:pPr marL="514350" indent="-514350">
              <a:buAutoNum type="arabicPeriod"/>
            </a:pPr>
            <a:r>
              <a:rPr lang="ru-RU" dirty="0"/>
              <a:t>Пробеги быстрой 10-20 Гц активности в медленном сне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89AD73-BA5D-4515-AFEB-1B4ED9C612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1" b="13950"/>
          <a:stretch/>
        </p:blipFill>
        <p:spPr>
          <a:xfrm>
            <a:off x="1588279" y="3429000"/>
            <a:ext cx="894909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4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E4FDB-BBC3-4C3E-874B-1EC4765A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E3C5CCF-F602-4E02-98A8-5ED463A53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7" b="6971"/>
          <a:stretch/>
        </p:blipFill>
        <p:spPr>
          <a:xfrm>
            <a:off x="1391216" y="591457"/>
            <a:ext cx="9962584" cy="567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322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34E02-0DF4-4F61-AB8C-813B0A6C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013E9A-2553-499E-8315-D888D29ED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3" b="14759"/>
          <a:stretch/>
        </p:blipFill>
        <p:spPr>
          <a:xfrm>
            <a:off x="1244770" y="546990"/>
            <a:ext cx="9934859" cy="5764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0189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70831-5ED0-4AE5-B983-7C360C38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92427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Постановка диагноза: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C3904-ABF3-4160-9C49-318624E6F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614" y="1185862"/>
            <a:ext cx="10700657" cy="44862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Диагностические критерии по К.Ю. Мухин и </a:t>
            </a:r>
            <a:r>
              <a:rPr lang="ru-RU" dirty="0" err="1"/>
              <a:t>соавт</a:t>
            </a:r>
            <a:r>
              <a:rPr lang="ru-RU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Критерии включения: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E07E9CC-469B-4E71-BB6D-C5BF3692D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79600"/>
              </p:ext>
            </p:extLst>
          </p:nvPr>
        </p:nvGraphicFramePr>
        <p:xfrm>
          <a:off x="560614" y="2469487"/>
          <a:ext cx="11482614" cy="419608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482614">
                  <a:extLst>
                    <a:ext uri="{9D8B030D-6E8A-4147-A177-3AD203B41FA5}">
                      <a16:colId xmlns:a16="http://schemas.microsoft.com/office/drawing/2014/main" val="3775641261"/>
                    </a:ext>
                  </a:extLst>
                </a:gridCol>
              </a:tblGrid>
              <a:tr h="1818645">
                <a:tc>
                  <a:txBody>
                    <a:bodyPr/>
                    <a:lstStyle/>
                    <a:p>
                      <a:r>
                        <a:rPr lang="ru-RU" u="sng" dirty="0">
                          <a:solidFill>
                            <a:srgbClr val="C00000"/>
                          </a:solidFill>
                        </a:rPr>
                        <a:t>Клинические: </a:t>
                      </a:r>
                    </a:p>
                    <a:p>
                      <a:r>
                        <a:rPr lang="ru-RU" dirty="0"/>
                        <a:t>Дебют в детском возрасте, преимущественно от 2 до 9 лет, чаще страдают мальчики</a:t>
                      </a:r>
                    </a:p>
                    <a:p>
                      <a:r>
                        <a:rPr lang="ru-RU" dirty="0"/>
                        <a:t>Приступы: тонические аксиальные, обычно в сочетании с атипичными </a:t>
                      </a:r>
                      <a:r>
                        <a:rPr lang="ru-RU" dirty="0" err="1"/>
                        <a:t>абсансами</a:t>
                      </a:r>
                      <a:r>
                        <a:rPr lang="ru-RU" dirty="0"/>
                        <a:t>, пароксизмами падений и эпилептическим статусом «малых моторных приступов». Высокая частота и полиморфизм приступов. </a:t>
                      </a:r>
                    </a:p>
                    <a:p>
                      <a:r>
                        <a:rPr lang="ru-RU" dirty="0" err="1"/>
                        <a:t>Интелектуально-мнестический</a:t>
                      </a:r>
                      <a:r>
                        <a:rPr lang="ru-RU" dirty="0"/>
                        <a:t> дефицит, нередко с гиперактивным поведением</a:t>
                      </a:r>
                    </a:p>
                    <a:p>
                      <a:r>
                        <a:rPr lang="ru-RU" dirty="0"/>
                        <a:t>Резистентность приступов к ПЭП терапии с тяжелым прогнозом заболевания и высокой инвалидизацией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243552"/>
                  </a:ext>
                </a:extLst>
              </a:tr>
              <a:tr h="1617749">
                <a:tc>
                  <a:txBody>
                    <a:bodyPr/>
                    <a:lstStyle/>
                    <a:p>
                      <a:r>
                        <a:rPr lang="ru-RU" b="1" u="sng" dirty="0">
                          <a:solidFill>
                            <a:srgbClr val="C00000"/>
                          </a:solidFill>
                        </a:rPr>
                        <a:t>Электрические: </a:t>
                      </a:r>
                    </a:p>
                    <a:p>
                      <a:r>
                        <a:rPr lang="ru-RU" b="1" dirty="0"/>
                        <a:t>Замедление основной активности фона </a:t>
                      </a:r>
                    </a:p>
                    <a:p>
                      <a:r>
                        <a:rPr lang="ru-RU" b="1" dirty="0"/>
                        <a:t>Наличие коротких пробегов генерализованной быстрой активности, преимущественно во время сна, нередко ассоциированных с тоническими приступами</a:t>
                      </a:r>
                    </a:p>
                    <a:p>
                      <a:r>
                        <a:rPr lang="ru-RU" b="1" dirty="0"/>
                        <a:t>Генерализованная медленная активность острая – медленная волна в межприступном периоде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743394"/>
                  </a:ext>
                </a:extLst>
              </a:tr>
              <a:tr h="596013">
                <a:tc>
                  <a:txBody>
                    <a:bodyPr/>
                    <a:lstStyle/>
                    <a:p>
                      <a:r>
                        <a:rPr lang="ru-RU" b="1" u="sng" dirty="0" err="1">
                          <a:solidFill>
                            <a:srgbClr val="C00000"/>
                          </a:solidFill>
                        </a:rPr>
                        <a:t>Нейровизуализационные</a:t>
                      </a:r>
                      <a:r>
                        <a:rPr lang="ru-RU" b="1" u="sng" dirty="0">
                          <a:solidFill>
                            <a:srgbClr val="C00000"/>
                          </a:solidFill>
                        </a:rPr>
                        <a:t>: </a:t>
                      </a:r>
                    </a:p>
                    <a:p>
                      <a:r>
                        <a:rPr lang="ru-RU" b="1" dirty="0"/>
                        <a:t>Умеренная диффузная кортикальная ( или смешанная) атрофия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378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731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543</Words>
  <Application>Microsoft Office PowerPoint</Application>
  <PresentationFormat>Широкоэкранный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Синдром  Леннокса -Гасто</vt:lpstr>
      <vt:lpstr>Презентация PowerPoint</vt:lpstr>
      <vt:lpstr>Симптоматика:</vt:lpstr>
      <vt:lpstr>Презентация PowerPoint</vt:lpstr>
      <vt:lpstr>В неврологическом статусе:</vt:lpstr>
      <vt:lpstr>На ЭЭГ:</vt:lpstr>
      <vt:lpstr>Презентация PowerPoint</vt:lpstr>
      <vt:lpstr>Презентация PowerPoint</vt:lpstr>
      <vt:lpstr>Постановка диагноза:</vt:lpstr>
      <vt:lpstr>Презентация PowerPoint</vt:lpstr>
      <vt:lpstr>Дифференциальный диагноз:</vt:lpstr>
      <vt:lpstr>Лечение :</vt:lpstr>
      <vt:lpstr>Используемая литература: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  Леннокса -Гасто</dc:title>
  <dc:creator>Ananas</dc:creator>
  <cp:lastModifiedBy>Ananas</cp:lastModifiedBy>
  <cp:revision>15</cp:revision>
  <dcterms:created xsi:type="dcterms:W3CDTF">2019-04-04T15:31:06Z</dcterms:created>
  <dcterms:modified xsi:type="dcterms:W3CDTF">2019-04-05T14:01:19Z</dcterms:modified>
</cp:coreProperties>
</file>