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78"/>
  </p:notesMasterIdLst>
  <p:sldIdLst>
    <p:sldId id="256" r:id="rId4"/>
    <p:sldId id="396" r:id="rId5"/>
    <p:sldId id="407" r:id="rId6"/>
    <p:sldId id="397" r:id="rId7"/>
    <p:sldId id="405" r:id="rId8"/>
    <p:sldId id="260" r:id="rId9"/>
    <p:sldId id="373" r:id="rId10"/>
    <p:sldId id="355" r:id="rId11"/>
    <p:sldId id="266" r:id="rId12"/>
    <p:sldId id="267" r:id="rId13"/>
    <p:sldId id="339" r:id="rId14"/>
    <p:sldId id="341" r:id="rId15"/>
    <p:sldId id="268" r:id="rId16"/>
    <p:sldId id="272" r:id="rId17"/>
    <p:sldId id="343" r:id="rId18"/>
    <p:sldId id="274" r:id="rId19"/>
    <p:sldId id="345" r:id="rId20"/>
    <p:sldId id="377" r:id="rId21"/>
    <p:sldId id="378" r:id="rId22"/>
    <p:sldId id="379" r:id="rId23"/>
    <p:sldId id="277" r:id="rId24"/>
    <p:sldId id="278" r:id="rId25"/>
    <p:sldId id="357" r:id="rId26"/>
    <p:sldId id="358" r:id="rId27"/>
    <p:sldId id="359" r:id="rId28"/>
    <p:sldId id="360" r:id="rId29"/>
    <p:sldId id="361" r:id="rId30"/>
    <p:sldId id="364" r:id="rId31"/>
    <p:sldId id="398" r:id="rId32"/>
    <p:sldId id="347" r:id="rId33"/>
    <p:sldId id="348" r:id="rId34"/>
    <p:sldId id="372" r:id="rId35"/>
    <p:sldId id="279" r:id="rId36"/>
    <p:sldId id="352" r:id="rId37"/>
    <p:sldId id="350" r:id="rId38"/>
    <p:sldId id="354" r:id="rId39"/>
    <p:sldId id="281" r:id="rId40"/>
    <p:sldId id="282" r:id="rId41"/>
    <p:sldId id="283" r:id="rId42"/>
    <p:sldId id="374" r:id="rId43"/>
    <p:sldId id="284" r:id="rId44"/>
    <p:sldId id="285" r:id="rId45"/>
    <p:sldId id="366" r:id="rId46"/>
    <p:sldId id="287" r:id="rId47"/>
    <p:sldId id="36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375" r:id="rId56"/>
    <p:sldId id="296" r:id="rId57"/>
    <p:sldId id="297" r:id="rId58"/>
    <p:sldId id="298" r:id="rId59"/>
    <p:sldId id="376" r:id="rId60"/>
    <p:sldId id="389" r:id="rId61"/>
    <p:sldId id="370" r:id="rId62"/>
    <p:sldId id="302" r:id="rId63"/>
    <p:sldId id="304" r:id="rId64"/>
    <p:sldId id="306" r:id="rId65"/>
    <p:sldId id="307" r:id="rId66"/>
    <p:sldId id="391" r:id="rId67"/>
    <p:sldId id="312" r:id="rId68"/>
    <p:sldId id="368" r:id="rId69"/>
    <p:sldId id="369" r:id="rId70"/>
    <p:sldId id="322" r:id="rId71"/>
    <p:sldId id="321" r:id="rId72"/>
    <p:sldId id="316" r:id="rId73"/>
    <p:sldId id="317" r:id="rId74"/>
    <p:sldId id="399" r:id="rId75"/>
    <p:sldId id="318" r:id="rId76"/>
    <p:sldId id="320" r:id="rId7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374" autoAdjust="0"/>
  </p:normalViewPr>
  <p:slideViewPr>
    <p:cSldViewPr>
      <p:cViewPr varScale="1">
        <p:scale>
          <a:sx n="52" d="100"/>
          <a:sy n="52" d="100"/>
        </p:scale>
        <p:origin x="1316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CE5A4-2A46-4C80-B093-4D48E790A3B2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/>
      <dgm:spPr/>
    </dgm:pt>
    <dgm:pt modelId="{4281F758-5EFF-4D63-839D-180E8BF717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</a:rPr>
            <a:t>Как учить?</a:t>
          </a:r>
        </a:p>
      </dgm:t>
    </dgm:pt>
    <dgm:pt modelId="{2C6FA940-7F5B-4E8B-B159-C6FEC486AC06}" type="parTrans" cxnId="{D78C0A38-1C05-4FEA-9931-D6F849FB38FD}">
      <dgm:prSet/>
      <dgm:spPr/>
      <dgm:t>
        <a:bodyPr/>
        <a:lstStyle/>
        <a:p>
          <a:endParaRPr lang="ru-RU"/>
        </a:p>
      </dgm:t>
    </dgm:pt>
    <dgm:pt modelId="{C0B3BC22-B64B-4A81-80A4-AB587479FE1D}" type="sibTrans" cxnId="{D78C0A38-1C05-4FEA-9931-D6F849FB38FD}">
      <dgm:prSet/>
      <dgm:spPr/>
      <dgm:t>
        <a:bodyPr/>
        <a:lstStyle/>
        <a:p>
          <a:endParaRPr lang="ru-RU"/>
        </a:p>
      </dgm:t>
    </dgm:pt>
    <dgm:pt modelId="{841A4C65-3895-48D8-A983-AEE5334FD5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/>
              <a:effectLst/>
              <a:latin typeface="Arial" charset="0"/>
            </a:rPr>
            <a:t>Зачем учить?</a:t>
          </a:r>
        </a:p>
      </dgm:t>
    </dgm:pt>
    <dgm:pt modelId="{00A767E6-6301-4E78-94A3-82818CDD88ED}" type="parTrans" cxnId="{49D8A922-1AE0-4A79-BDEA-988ADBC0EF6B}">
      <dgm:prSet/>
      <dgm:spPr/>
      <dgm:t>
        <a:bodyPr/>
        <a:lstStyle/>
        <a:p>
          <a:endParaRPr lang="ru-RU"/>
        </a:p>
      </dgm:t>
    </dgm:pt>
    <dgm:pt modelId="{504EAA4D-51B8-45B3-9FBC-C5808F533CFF}" type="sibTrans" cxnId="{49D8A922-1AE0-4A79-BDEA-988ADBC0EF6B}">
      <dgm:prSet/>
      <dgm:spPr/>
      <dgm:t>
        <a:bodyPr/>
        <a:lstStyle/>
        <a:p>
          <a:endParaRPr lang="ru-RU"/>
        </a:p>
      </dgm:t>
    </dgm:pt>
    <dgm:pt modelId="{19C5949C-58E2-4226-B3D5-8B1526D0BB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charset="0"/>
            </a:rPr>
            <a:t>Чему учить?</a:t>
          </a:r>
        </a:p>
      </dgm:t>
    </dgm:pt>
    <dgm:pt modelId="{4EFED229-3500-4300-B86D-113279E80DBA}" type="parTrans" cxnId="{697AA62B-AC11-48A4-896E-59955AC62972}">
      <dgm:prSet/>
      <dgm:spPr/>
      <dgm:t>
        <a:bodyPr/>
        <a:lstStyle/>
        <a:p>
          <a:endParaRPr lang="ru-RU"/>
        </a:p>
      </dgm:t>
    </dgm:pt>
    <dgm:pt modelId="{FD8B40BD-DCB4-4BE6-BA90-E61114072A66}" type="sibTrans" cxnId="{697AA62B-AC11-48A4-896E-59955AC62972}">
      <dgm:prSet/>
      <dgm:spPr/>
      <dgm:t>
        <a:bodyPr/>
        <a:lstStyle/>
        <a:p>
          <a:endParaRPr lang="ru-RU"/>
        </a:p>
      </dgm:t>
    </dgm:pt>
    <dgm:pt modelId="{9B7F2698-245B-4BE5-A12F-D945DAE6BC5F}" type="pres">
      <dgm:prSet presAssocID="{CFACE5A4-2A46-4C80-B093-4D48E790A3B2}" presName="cycle" presStyleCnt="0">
        <dgm:presLayoutVars>
          <dgm:dir/>
          <dgm:resizeHandles val="exact"/>
        </dgm:presLayoutVars>
      </dgm:prSet>
      <dgm:spPr/>
    </dgm:pt>
    <dgm:pt modelId="{854E0D8B-E872-4EBC-98F0-318B1BBE686D}" type="pres">
      <dgm:prSet presAssocID="{4281F758-5EFF-4D63-839D-180E8BF71702}" presName="dummy" presStyleCnt="0"/>
      <dgm:spPr/>
    </dgm:pt>
    <dgm:pt modelId="{07A6A56E-A94B-4D59-B608-23EDEF5A86BE}" type="pres">
      <dgm:prSet presAssocID="{4281F758-5EFF-4D63-839D-180E8BF71702}" presName="node" presStyleLbl="revTx" presStyleIdx="0" presStyleCnt="3">
        <dgm:presLayoutVars>
          <dgm:bulletEnabled val="1"/>
        </dgm:presLayoutVars>
      </dgm:prSet>
      <dgm:spPr/>
    </dgm:pt>
    <dgm:pt modelId="{17A0EABC-A75F-4F22-A13C-49259200A0DB}" type="pres">
      <dgm:prSet presAssocID="{C0B3BC22-B64B-4A81-80A4-AB587479FE1D}" presName="sibTrans" presStyleLbl="node1" presStyleIdx="0" presStyleCnt="3"/>
      <dgm:spPr/>
    </dgm:pt>
    <dgm:pt modelId="{A1DB6969-10DE-475B-80FE-172D80E69EAD}" type="pres">
      <dgm:prSet presAssocID="{841A4C65-3895-48D8-A983-AEE5334FD560}" presName="dummy" presStyleCnt="0"/>
      <dgm:spPr/>
    </dgm:pt>
    <dgm:pt modelId="{B8DB1156-6C31-421A-AF0C-1675E82C41CA}" type="pres">
      <dgm:prSet presAssocID="{841A4C65-3895-48D8-A983-AEE5334FD560}" presName="node" presStyleLbl="revTx" presStyleIdx="1" presStyleCnt="3">
        <dgm:presLayoutVars>
          <dgm:bulletEnabled val="1"/>
        </dgm:presLayoutVars>
      </dgm:prSet>
      <dgm:spPr/>
    </dgm:pt>
    <dgm:pt modelId="{5A27A54E-D69D-4828-A0A5-4ED87FBB67A1}" type="pres">
      <dgm:prSet presAssocID="{504EAA4D-51B8-45B3-9FBC-C5808F533CFF}" presName="sibTrans" presStyleLbl="node1" presStyleIdx="1" presStyleCnt="3"/>
      <dgm:spPr/>
    </dgm:pt>
    <dgm:pt modelId="{8709B4B0-1EDC-43AA-9930-79DC979BC8AE}" type="pres">
      <dgm:prSet presAssocID="{19C5949C-58E2-4226-B3D5-8B1526D0BBE3}" presName="dummy" presStyleCnt="0"/>
      <dgm:spPr/>
    </dgm:pt>
    <dgm:pt modelId="{BEE0D27E-1321-48BD-BA81-7D98141806E9}" type="pres">
      <dgm:prSet presAssocID="{19C5949C-58E2-4226-B3D5-8B1526D0BBE3}" presName="node" presStyleLbl="revTx" presStyleIdx="2" presStyleCnt="3">
        <dgm:presLayoutVars>
          <dgm:bulletEnabled val="1"/>
        </dgm:presLayoutVars>
      </dgm:prSet>
      <dgm:spPr/>
    </dgm:pt>
    <dgm:pt modelId="{46B64D6D-1B20-45AB-8F5B-467EEDD8CB20}" type="pres">
      <dgm:prSet presAssocID="{FD8B40BD-DCB4-4BE6-BA90-E61114072A66}" presName="sibTrans" presStyleLbl="node1" presStyleIdx="2" presStyleCnt="3"/>
      <dgm:spPr/>
    </dgm:pt>
  </dgm:ptLst>
  <dgm:cxnLst>
    <dgm:cxn modelId="{49D8A922-1AE0-4A79-BDEA-988ADBC0EF6B}" srcId="{CFACE5A4-2A46-4C80-B093-4D48E790A3B2}" destId="{841A4C65-3895-48D8-A983-AEE5334FD560}" srcOrd="1" destOrd="0" parTransId="{00A767E6-6301-4E78-94A3-82818CDD88ED}" sibTransId="{504EAA4D-51B8-45B3-9FBC-C5808F533CFF}"/>
    <dgm:cxn modelId="{697AA62B-AC11-48A4-896E-59955AC62972}" srcId="{CFACE5A4-2A46-4C80-B093-4D48E790A3B2}" destId="{19C5949C-58E2-4226-B3D5-8B1526D0BBE3}" srcOrd="2" destOrd="0" parTransId="{4EFED229-3500-4300-B86D-113279E80DBA}" sibTransId="{FD8B40BD-DCB4-4BE6-BA90-E61114072A66}"/>
    <dgm:cxn modelId="{D78C0A38-1C05-4FEA-9931-D6F849FB38FD}" srcId="{CFACE5A4-2A46-4C80-B093-4D48E790A3B2}" destId="{4281F758-5EFF-4D63-839D-180E8BF71702}" srcOrd="0" destOrd="0" parTransId="{2C6FA940-7F5B-4E8B-B159-C6FEC486AC06}" sibTransId="{C0B3BC22-B64B-4A81-80A4-AB587479FE1D}"/>
    <dgm:cxn modelId="{04584BA2-2E74-40F4-BBD8-AB70458719A3}" type="presOf" srcId="{4281F758-5EFF-4D63-839D-180E8BF71702}" destId="{07A6A56E-A94B-4D59-B608-23EDEF5A86BE}" srcOrd="0" destOrd="0" presId="urn:microsoft.com/office/officeart/2005/8/layout/cycle1"/>
    <dgm:cxn modelId="{005649A8-2A94-4588-958E-B5F31566366D}" type="presOf" srcId="{504EAA4D-51B8-45B3-9FBC-C5808F533CFF}" destId="{5A27A54E-D69D-4828-A0A5-4ED87FBB67A1}" srcOrd="0" destOrd="0" presId="urn:microsoft.com/office/officeart/2005/8/layout/cycle1"/>
    <dgm:cxn modelId="{CBEDC5AF-774C-4E4C-84E6-565A5DF04AE4}" type="presOf" srcId="{841A4C65-3895-48D8-A983-AEE5334FD560}" destId="{B8DB1156-6C31-421A-AF0C-1675E82C41CA}" srcOrd="0" destOrd="0" presId="urn:microsoft.com/office/officeart/2005/8/layout/cycle1"/>
    <dgm:cxn modelId="{CA65F2B4-1746-46B8-969C-FBEF22AF60AB}" type="presOf" srcId="{19C5949C-58E2-4226-B3D5-8B1526D0BBE3}" destId="{BEE0D27E-1321-48BD-BA81-7D98141806E9}" srcOrd="0" destOrd="0" presId="urn:microsoft.com/office/officeart/2005/8/layout/cycle1"/>
    <dgm:cxn modelId="{068F95C4-6035-42B9-A710-AEA22A33107D}" type="presOf" srcId="{CFACE5A4-2A46-4C80-B093-4D48E790A3B2}" destId="{9B7F2698-245B-4BE5-A12F-D945DAE6BC5F}" srcOrd="0" destOrd="0" presId="urn:microsoft.com/office/officeart/2005/8/layout/cycle1"/>
    <dgm:cxn modelId="{258970CB-49E9-42A2-BA46-7429A8C02321}" type="presOf" srcId="{FD8B40BD-DCB4-4BE6-BA90-E61114072A66}" destId="{46B64D6D-1B20-45AB-8F5B-467EEDD8CB20}" srcOrd="0" destOrd="0" presId="urn:microsoft.com/office/officeart/2005/8/layout/cycle1"/>
    <dgm:cxn modelId="{8E90C3FF-35C9-4A0D-BE4D-3B58CDC8F120}" type="presOf" srcId="{C0B3BC22-B64B-4A81-80A4-AB587479FE1D}" destId="{17A0EABC-A75F-4F22-A13C-49259200A0DB}" srcOrd="0" destOrd="0" presId="urn:microsoft.com/office/officeart/2005/8/layout/cycle1"/>
    <dgm:cxn modelId="{7F5A1170-973E-48D5-B597-F525B6FE75A6}" type="presParOf" srcId="{9B7F2698-245B-4BE5-A12F-D945DAE6BC5F}" destId="{854E0D8B-E872-4EBC-98F0-318B1BBE686D}" srcOrd="0" destOrd="0" presId="urn:microsoft.com/office/officeart/2005/8/layout/cycle1"/>
    <dgm:cxn modelId="{C5B1C4DF-11FC-4123-A92D-8C9774EB3F59}" type="presParOf" srcId="{9B7F2698-245B-4BE5-A12F-D945DAE6BC5F}" destId="{07A6A56E-A94B-4D59-B608-23EDEF5A86BE}" srcOrd="1" destOrd="0" presId="urn:microsoft.com/office/officeart/2005/8/layout/cycle1"/>
    <dgm:cxn modelId="{F8BFC730-A6A0-4E80-9206-57600ADDB3F4}" type="presParOf" srcId="{9B7F2698-245B-4BE5-A12F-D945DAE6BC5F}" destId="{17A0EABC-A75F-4F22-A13C-49259200A0DB}" srcOrd="2" destOrd="0" presId="urn:microsoft.com/office/officeart/2005/8/layout/cycle1"/>
    <dgm:cxn modelId="{CC648698-E3CB-4DAD-BD3A-37685259315E}" type="presParOf" srcId="{9B7F2698-245B-4BE5-A12F-D945DAE6BC5F}" destId="{A1DB6969-10DE-475B-80FE-172D80E69EAD}" srcOrd="3" destOrd="0" presId="urn:microsoft.com/office/officeart/2005/8/layout/cycle1"/>
    <dgm:cxn modelId="{337943EA-8342-4B61-BC36-EA6B35ACF67B}" type="presParOf" srcId="{9B7F2698-245B-4BE5-A12F-D945DAE6BC5F}" destId="{B8DB1156-6C31-421A-AF0C-1675E82C41CA}" srcOrd="4" destOrd="0" presId="urn:microsoft.com/office/officeart/2005/8/layout/cycle1"/>
    <dgm:cxn modelId="{DB4640B9-D8BE-48FC-A7B5-ACFCC3F72664}" type="presParOf" srcId="{9B7F2698-245B-4BE5-A12F-D945DAE6BC5F}" destId="{5A27A54E-D69D-4828-A0A5-4ED87FBB67A1}" srcOrd="5" destOrd="0" presId="urn:microsoft.com/office/officeart/2005/8/layout/cycle1"/>
    <dgm:cxn modelId="{1C8A99F7-44D9-4E9A-9324-A0E42FD1E4E1}" type="presParOf" srcId="{9B7F2698-245B-4BE5-A12F-D945DAE6BC5F}" destId="{8709B4B0-1EDC-43AA-9930-79DC979BC8AE}" srcOrd="6" destOrd="0" presId="urn:microsoft.com/office/officeart/2005/8/layout/cycle1"/>
    <dgm:cxn modelId="{A06A977A-3EA8-47D3-A85C-4EC176555B8E}" type="presParOf" srcId="{9B7F2698-245B-4BE5-A12F-D945DAE6BC5F}" destId="{BEE0D27E-1321-48BD-BA81-7D98141806E9}" srcOrd="7" destOrd="0" presId="urn:microsoft.com/office/officeart/2005/8/layout/cycle1"/>
    <dgm:cxn modelId="{6EED1713-4A03-4B78-B60C-35A184F2E9FE}" type="presParOf" srcId="{9B7F2698-245B-4BE5-A12F-D945DAE6BC5F}" destId="{46B64D6D-1B20-45AB-8F5B-467EEDD8CB2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6A56E-A94B-4D59-B608-23EDEF5A86BE}">
      <dsp:nvSpPr>
        <dsp:cNvPr id="0" name=""/>
        <dsp:cNvSpPr/>
      </dsp:nvSpPr>
      <dsp:spPr>
        <a:xfrm>
          <a:off x="3908368" y="197859"/>
          <a:ext cx="1005967" cy="100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>
              <a:ln/>
              <a:effectLst/>
              <a:latin typeface="Arial" charset="0"/>
            </a:rPr>
            <a:t>Как учить?</a:t>
          </a:r>
        </a:p>
      </dsp:txBody>
      <dsp:txXfrm>
        <a:off x="3908368" y="197859"/>
        <a:ext cx="1005967" cy="1005967"/>
      </dsp:txXfrm>
    </dsp:sp>
    <dsp:sp modelId="{17A0EABC-A75F-4F22-A13C-49259200A0DB}">
      <dsp:nvSpPr>
        <dsp:cNvPr id="0" name=""/>
        <dsp:cNvSpPr/>
      </dsp:nvSpPr>
      <dsp:spPr>
        <a:xfrm>
          <a:off x="2373904" y="-658"/>
          <a:ext cx="2380983" cy="2380983"/>
        </a:xfrm>
        <a:prstGeom prst="circularArrow">
          <a:avLst>
            <a:gd name="adj1" fmla="val 8239"/>
            <a:gd name="adj2" fmla="val 575291"/>
            <a:gd name="adj3" fmla="val 2967636"/>
            <a:gd name="adj4" fmla="val 49189"/>
            <a:gd name="adj5" fmla="val 9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DB1156-6C31-421A-AF0C-1675E82C41CA}">
      <dsp:nvSpPr>
        <dsp:cNvPr id="0" name=""/>
        <dsp:cNvSpPr/>
      </dsp:nvSpPr>
      <dsp:spPr>
        <a:xfrm>
          <a:off x="3061412" y="1664831"/>
          <a:ext cx="1005967" cy="100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>
              <a:ln/>
              <a:effectLst/>
              <a:latin typeface="Arial" charset="0"/>
            </a:rPr>
            <a:t>Зачем учить?</a:t>
          </a:r>
        </a:p>
      </dsp:txBody>
      <dsp:txXfrm>
        <a:off x="3061412" y="1664831"/>
        <a:ext cx="1005967" cy="1005967"/>
      </dsp:txXfrm>
    </dsp:sp>
    <dsp:sp modelId="{5A27A54E-D69D-4828-A0A5-4ED87FBB67A1}">
      <dsp:nvSpPr>
        <dsp:cNvPr id="0" name=""/>
        <dsp:cNvSpPr/>
      </dsp:nvSpPr>
      <dsp:spPr>
        <a:xfrm>
          <a:off x="2373904" y="-658"/>
          <a:ext cx="2380983" cy="2380983"/>
        </a:xfrm>
        <a:prstGeom prst="circularArrow">
          <a:avLst>
            <a:gd name="adj1" fmla="val 8239"/>
            <a:gd name="adj2" fmla="val 575291"/>
            <a:gd name="adj3" fmla="val 10175520"/>
            <a:gd name="adj4" fmla="val 7257073"/>
            <a:gd name="adj5" fmla="val 9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E0D27E-1321-48BD-BA81-7D98141806E9}">
      <dsp:nvSpPr>
        <dsp:cNvPr id="0" name=""/>
        <dsp:cNvSpPr/>
      </dsp:nvSpPr>
      <dsp:spPr>
        <a:xfrm>
          <a:off x="2214455" y="197859"/>
          <a:ext cx="1005967" cy="100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>
              <a:ln/>
              <a:effectLst/>
              <a:latin typeface="Arial" charset="0"/>
            </a:rPr>
            <a:t>Чему учить?</a:t>
          </a:r>
        </a:p>
      </dsp:txBody>
      <dsp:txXfrm>
        <a:off x="2214455" y="197859"/>
        <a:ext cx="1005967" cy="1005967"/>
      </dsp:txXfrm>
    </dsp:sp>
    <dsp:sp modelId="{46B64D6D-1B20-45AB-8F5B-467EEDD8CB20}">
      <dsp:nvSpPr>
        <dsp:cNvPr id="0" name=""/>
        <dsp:cNvSpPr/>
      </dsp:nvSpPr>
      <dsp:spPr>
        <a:xfrm>
          <a:off x="2373904" y="-658"/>
          <a:ext cx="2380983" cy="2380983"/>
        </a:xfrm>
        <a:prstGeom prst="circularArrow">
          <a:avLst>
            <a:gd name="adj1" fmla="val 8239"/>
            <a:gd name="adj2" fmla="val 575291"/>
            <a:gd name="adj3" fmla="val 16860253"/>
            <a:gd name="adj4" fmla="val 14964457"/>
            <a:gd name="adj5" fmla="val 961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1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881F200-0C6F-49B6-B374-8DD55454D3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9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B9E7744-CA41-42E9-B2EF-DBC620976D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F272D0C-1991-4CCA-9FF7-F2772ADD300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5AF53AF-F4D1-466B-8BED-C628FB3B7AC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81716CE-3873-4D16-950D-0E8338B588B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86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277C6-65B4-68F1-5AAC-C66FBCDE0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5">
            <a:extLst>
              <a:ext uri="{FF2B5EF4-FFF2-40B4-BE49-F238E27FC236}">
                <a16:creationId xmlns:a16="http://schemas.microsoft.com/office/drawing/2014/main" id="{1675AC2D-C688-2003-5165-C0151B0827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C077506-59F5-44A9-A5B1-66D140FD1B0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9AC2A88D-8721-2AED-6E4B-F084F7D04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31260D13-F03C-BC7E-87E0-2A554DC4D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054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6F06E6-6302-409B-B789-DE0620A2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5">
            <a:extLst>
              <a:ext uri="{FF2B5EF4-FFF2-40B4-BE49-F238E27FC236}">
                <a16:creationId xmlns:a16="http://schemas.microsoft.com/office/drawing/2014/main" id="{81950F47-7006-35BE-AB41-A268829D44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8062229-37BB-4FFE-8EBB-1172F250B36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>
            <a:extLst>
              <a:ext uri="{FF2B5EF4-FFF2-40B4-BE49-F238E27FC236}">
                <a16:creationId xmlns:a16="http://schemas.microsoft.com/office/drawing/2014/main" id="{6EFE2A2E-9740-CAA2-52DD-66C7B071B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F34997D1-259E-6847-8CB2-6BB2CFDF3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62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01210-927E-26B4-52C3-E99414093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5">
            <a:extLst>
              <a:ext uri="{FF2B5EF4-FFF2-40B4-BE49-F238E27FC236}">
                <a16:creationId xmlns:a16="http://schemas.microsoft.com/office/drawing/2014/main" id="{A5A5546B-CF39-905A-E26C-76685A29A6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0A66A94-6664-4661-B986-4B86CB4825A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>
            <a:extLst>
              <a:ext uri="{FF2B5EF4-FFF2-40B4-BE49-F238E27FC236}">
                <a16:creationId xmlns:a16="http://schemas.microsoft.com/office/drawing/2014/main" id="{3E2836CE-EE7F-6638-440F-0789CD084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545AE079-EFDA-C061-CD35-43728735C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77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026C88A-EBC2-43CA-BFC7-EAB706BE973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F40FCF6-A66C-4845-A070-0B47C6FCE14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8939F15-DBB8-449B-9BEE-C0AC93A9A86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5105828-E4DC-44FB-B90E-30A8881806C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FE30877-F3E9-4F04-9211-5FA02439A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04DCD66-FB6B-44D4-BCD5-9CDEADBA08D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0CDD845-389A-4832-BA23-FCF0870B8BD4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099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3192C11-E689-4383-84A5-134D677DE74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B2EF2F2-7BF7-475E-BCFC-9A01C225C8E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6B16F9F-28ED-4B81-A70D-3EB8B70B74B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B89D09A-2BE7-4245-902F-9E23F9A84EB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640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F551A75-F5A6-4CD0-AB99-C4E36F23C59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EEE08D1-F1E5-41F0-8FB9-1C75BAF4D19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03E0747-5E9A-4A7A-82F4-0167AE38AB0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B872B9D-D58C-42A9-BC08-A17730BABE7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613E8B5-B5E5-4686-9302-9B1617BD59C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F34C9F8-49CF-475E-A68D-847D82EA3C0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EA20373-B727-4772-8192-A2EEF10E1D1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A4CDAEF-3A5C-4833-9DDC-C7A3AC42F5E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A7C93F0-B2D1-4297-A685-1033612038D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1517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E82813E-59FD-4A94-81FA-1C69BCB24DF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32EB7C3-1212-4925-A463-9CDA5D3EDE2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7F32EC6-1D5B-4E13-AFF4-9205AD4CA8A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C50EE09-F415-4D0B-87B3-CC5499A140D8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742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B92D036-E3BC-404E-8B9B-9EED0EC0599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F49CD75-84C5-4F76-BCC0-EE144F61650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561A0C9-695A-4858-9666-BECA6CAE3C8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4C8AFDE-FA77-4AFE-B163-515D932EE76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4AD328E-F5E1-4E95-955D-63EEA776CBF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5880B5C-5005-4FB7-960C-D2A4CD17808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4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60A8432-BE29-464D-98F2-48C01D02144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451CE01-D184-4AEE-BD6B-FDC135126C4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949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6B27468-6C8F-4BE6-A42B-08D1289DAC8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C4AF8F7-B6D4-4A9F-99A9-FB73E6F8B86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C920F38-B37B-4774-BC92-C40B9CD7477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8D741C4-E50D-4280-A960-91940A317D0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14A10FD-1BC7-45A3-A617-0C215D1CDD2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162679F-6906-488A-BEAA-CAA8AC30E9B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46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2740766-0920-4827-9EDD-1F4C6367522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6C25-A6A5-47C6-9EBC-C92EFA4DA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5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2C9E-39BB-4A93-8399-BFA4ECCD5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2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404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404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9150-2F96-4155-8A62-8AF52404C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7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B1BE-76DA-4533-A5E6-E84DAAEDF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54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91CC-E90F-4CD4-A0BB-86406B641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42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CD8C-6F47-4E45-9A53-CCFC499F67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17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81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6112" cy="4981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9532-D3DA-49CE-974A-BADEE212E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24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C826-D9CA-4BAD-B970-FD8090844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18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CE8F-0623-4023-B8C2-8DAF9385B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4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BDF6-D8E8-4AE9-9781-FD289D9BD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792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DFB8-C2E7-4EB0-AFF4-D2D99904F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35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BDFA-33A3-4D99-9550-49EE38473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497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5F9D6-35B5-4655-9DF5-66C010A217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952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E9CC-A306-4AFC-AFD0-C29C8C001B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48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3213"/>
            <a:ext cx="2265362" cy="6442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5275" cy="6442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B5DA-B7B7-4B38-84CA-D67BC64B7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377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637D-1081-4AC1-A871-843F33D04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36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61A5-D5B2-4D05-80AD-3BDE374EF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47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4C24-0378-43ED-BF80-AC88E961C1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836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650" y="1763713"/>
            <a:ext cx="4448175" cy="4968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763713"/>
            <a:ext cx="4448175" cy="4968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503CE-D415-490A-9C2C-0D6BC3437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912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8CB30-6443-413D-AE4F-A3EE03C376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740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4161-467E-4EA0-8436-6B26C8DF5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39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4E36-56AB-4B64-92A4-FC048501B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7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7254-D7F6-4273-8BB3-C88C3C5ECD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766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70C8-32C0-47E6-8AC3-118C0F80F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875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6E97-7825-412E-9F59-877F1098D6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427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0488-E57B-4418-8958-60FEE33D3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117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8213" y="303213"/>
            <a:ext cx="2262187" cy="6429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3213"/>
            <a:ext cx="6634163" cy="6429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466B-A4B8-4106-9DC7-60A46BB0E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19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3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3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596F6-4B49-4BE7-A700-BACBDC206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9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A876-3560-447B-8191-08D65F553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4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BAE5-94F0-4442-B155-7CBB67C7B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96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731D-9696-4EB1-962E-D37BDDA96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9C1B-0307-4B1B-9A7E-FC6B39AAB6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0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B8D3-F272-41E7-B306-8AD8ACF7E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90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51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9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267868-6E37-498D-9701-A3A38CF6A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30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3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3288" y="7007225"/>
            <a:ext cx="31829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3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4B3421C-3E9B-44C8-A7D7-52C8F5AB4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3213"/>
            <a:ext cx="904875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63713"/>
            <a:ext cx="90487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1650" y="7007225"/>
            <a:ext cx="2328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1700" y="7007225"/>
            <a:ext cx="3190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1538" y="7007225"/>
            <a:ext cx="232886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A4B81FB-498E-4826-8ED4-2DECE1DD4D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istorya.ru/imagens/izdelia/forma/greece_school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4313" y="2130425"/>
            <a:ext cx="96472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08063" y="2284413"/>
            <a:ext cx="8389937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  <a:defRPr/>
            </a:pPr>
            <a:r>
              <a:rPr lang="ru-RU" alt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Педагогика и психология в системе наук о человеке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 rot="180000">
            <a:off x="7369175" y="3822700"/>
            <a:ext cx="23288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41300" y="283374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Кафедра Клинической психологии и педагогики с курсом ПО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60363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559175" y="6911975"/>
            <a:ext cx="3368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Красноярск 2024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08063" y="4032250"/>
            <a:ext cx="864076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Лекция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1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2-го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31.05.03 - Стоматология</a:t>
            </a:r>
            <a:endParaRPr lang="ru-RU" altLang="ru-RU" sz="2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(Очное, Высшее образование)</a:t>
            </a:r>
            <a:r>
              <a:rPr lang="ru-RU" alt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Лектор</a:t>
            </a: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59187" y="325931"/>
            <a:ext cx="9605538" cy="13684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50800"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</a:rPr>
              <a:t>Психология</a:t>
            </a:r>
            <a:r>
              <a:rPr lang="ru-RU" altLang="ru-RU" sz="2800" dirty="0">
                <a:solidFill>
                  <a:srgbClr val="000000"/>
                </a:solidFill>
              </a:rPr>
              <a:t> —</a:t>
            </a:r>
            <a:r>
              <a:rPr lang="ru-RU" altLang="ru-RU" sz="2800" b="1" dirty="0">
                <a:solidFill>
                  <a:srgbClr val="000000"/>
                </a:solidFill>
              </a:rPr>
              <a:t> это наука о закономерностях возникновения, становления и формирования психики человека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0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382963"/>
            <a:ext cx="269716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455988"/>
            <a:ext cx="2690813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022976" y="3455988"/>
            <a:ext cx="4143375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17375E"/>
                </a:solidFill>
              </a:rPr>
              <a:t>     ПСИХИКА</a:t>
            </a:r>
            <a:r>
              <a:rPr lang="ru-RU" altLang="ru-RU" sz="2000" dirty="0">
                <a:solidFill>
                  <a:srgbClr val="17375E"/>
                </a:solidFill>
              </a:rPr>
              <a:t> -</a:t>
            </a:r>
            <a:r>
              <a:rPr lang="ru-RU" altLang="ru-RU" sz="2200" dirty="0">
                <a:solidFill>
                  <a:srgbClr val="000000"/>
                </a:solidFill>
              </a:rPr>
              <a:t>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системное свойство высокоорганизованной материи, заключающееся в активном отражении субъектом объективного мира и </a:t>
            </a:r>
            <a:r>
              <a:rPr lang="ru-RU" altLang="ru-RU" sz="2400" dirty="0" err="1">
                <a:solidFill>
                  <a:srgbClr val="000000"/>
                </a:solidFill>
              </a:rPr>
              <a:t>саморегуляции</a:t>
            </a:r>
            <a:r>
              <a:rPr lang="ru-RU" altLang="ru-RU" sz="2400" dirty="0">
                <a:solidFill>
                  <a:srgbClr val="000000"/>
                </a:solidFill>
              </a:rPr>
              <a:t> на этой основе своего поведения и деятельности.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31800" y="2123653"/>
            <a:ext cx="9429991" cy="8996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25400">
            <a:contourClr>
              <a:schemeClr val="accent5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</a:rPr>
              <a:t>Объект психологии</a:t>
            </a:r>
            <a:r>
              <a:rPr lang="ru-RU" altLang="ru-RU" sz="2800" dirty="0">
                <a:solidFill>
                  <a:srgbClr val="000000"/>
                </a:solidFill>
              </a:rPr>
              <a:t> - </a:t>
            </a:r>
            <a:r>
              <a:rPr lang="ru-RU" altLang="ru-RU" sz="2800" b="1" dirty="0">
                <a:solidFill>
                  <a:srgbClr val="000000"/>
                </a:solidFill>
              </a:rPr>
              <a:t>закономерности психики как особой формы жизнедеятельности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92958" y="7061128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022" y="472479"/>
            <a:ext cx="9764580" cy="692970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3968" b="1" dirty="0">
                <a:solidFill>
                  <a:schemeClr val="accent6">
                    <a:lumMod val="75000"/>
                  </a:schemeClr>
                </a:solidFill>
              </a:rPr>
              <a:t>ФУНКЦИИ ПСИХИКИ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3968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1259945"/>
            <a:ext cx="10079567" cy="621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487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541" y="611485"/>
            <a:ext cx="9764580" cy="609576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СОДЕРЖАНИЕ ПСИХИКИ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/>
              <a:t> составляют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психические явления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  <a:p>
            <a:pPr marL="1876425" indent="0" algn="ctr">
              <a:buFont typeface="Wingdings" panose="05000000000000000000" pitchFamily="2" charset="2"/>
              <a:buNone/>
              <a:defRPr/>
            </a:pPr>
            <a:endParaRPr lang="ru-RU" b="1" dirty="0"/>
          </a:p>
          <a:p>
            <a:pPr marL="1876425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/>
              <a:t>А.Н. Леонтьев</a:t>
            </a:r>
            <a:r>
              <a:rPr lang="ru-RU" sz="2800" dirty="0"/>
              <a:t>: </a:t>
            </a:r>
            <a:r>
              <a:rPr lang="ru-RU" dirty="0"/>
              <a:t>«Психические явления есть отражение независимо существующего в действительности, в реальности».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1427163" indent="0" algn="ctr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1427163" indent="0"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Л.С. Выготский: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«Предмет психологии – самый трудный из всего, что есть в мире, наименее поддающийся изучению…»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20949" y="5508029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)</a:t>
            </a:r>
          </a:p>
        </p:txBody>
      </p:sp>
      <p:pic>
        <p:nvPicPr>
          <p:cNvPr id="1026" name="Picture 2" descr="А. Н. Леонть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4" y="2023517"/>
            <a:ext cx="1844724" cy="1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-goom.co.il/images/ic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4" y="4728553"/>
            <a:ext cx="1793751" cy="19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227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23963"/>
            <a:ext cx="9647238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31800" y="341313"/>
            <a:ext cx="94313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500" b="1" dirty="0">
                <a:solidFill>
                  <a:srgbClr val="C5000B"/>
                </a:solidFill>
              </a:rPr>
              <a:t>Предмет изучения современной психологии (</a:t>
            </a:r>
            <a:r>
              <a:rPr lang="ru-RU" altLang="ru-RU" sz="2000" b="1" dirty="0">
                <a:solidFill>
                  <a:srgbClr val="C5000B"/>
                </a:solidFill>
              </a:rPr>
              <a:t>Р.С. </a:t>
            </a:r>
            <a:r>
              <a:rPr lang="ru-RU" altLang="ru-RU" sz="2000" b="1" dirty="0" err="1">
                <a:solidFill>
                  <a:srgbClr val="C5000B"/>
                </a:solidFill>
              </a:rPr>
              <a:t>Немов</a:t>
            </a:r>
            <a:r>
              <a:rPr lang="ru-RU" altLang="ru-RU" sz="2200" b="1" dirty="0">
                <a:solidFill>
                  <a:srgbClr val="C5000B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85775" y="2195661"/>
            <a:ext cx="9215438" cy="463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b="1" dirty="0"/>
              <a:t>Задачи</a:t>
            </a:r>
            <a:r>
              <a:rPr lang="ru-RU" altLang="ru-RU" sz="2800" dirty="0"/>
              <a:t>: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научиться понимать сущность психических явлений и их закономерности;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научиться управлять ими;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использовать полученные знания с целью повышения эффективности тех отраслей практики, на пересечении с которыми лежат уже оформившиеся науки и отрасли;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быть теоретической основой организации и функционирования психологической службы в системе здравоохранения.</a:t>
            </a:r>
          </a:p>
          <a:p>
            <a:pPr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endParaRPr lang="ru-RU" alt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4041" y="683493"/>
            <a:ext cx="9379073" cy="1294585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6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Главная задача психологии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как науки - исследование особенностей формирования, развития и проявления психических явлений</a:t>
            </a:r>
            <a:r>
              <a:rPr lang="ru-RU" alt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007864" y="89819"/>
            <a:ext cx="8938343" cy="79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99"/>
                </a:solidFill>
              </a:rPr>
              <a:t>Место психологии в системе наук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2304005" y="2128296"/>
            <a:ext cx="5492205" cy="3901779"/>
          </a:xfrm>
          <a:prstGeom prst="triangle">
            <a:avLst>
              <a:gd name="adj" fmla="val 49708"/>
            </a:avLst>
          </a:prstGeom>
          <a:noFill/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724400" y="3779838"/>
            <a:ext cx="6302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17375E"/>
                </a:solidFill>
                <a:latin typeface="Symbol" panose="05050102010706020507" pitchFamily="18" charset="2"/>
              </a:rPr>
              <a:t>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31306" y="929298"/>
            <a:ext cx="3816425" cy="10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ts val="26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Социальные науки</a:t>
            </a:r>
          </a:p>
          <a:p>
            <a:pPr algn="ctr" eaLnBrk="1">
              <a:lnSpc>
                <a:spcPts val="26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 (социология, история культурология и т.п.)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215776" y="6134285"/>
            <a:ext cx="3867670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ts val="28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Естественные науки </a:t>
            </a:r>
            <a:r>
              <a:rPr lang="ru-RU" altLang="ru-RU" sz="2400" dirty="0">
                <a:solidFill>
                  <a:srgbClr val="000000"/>
                </a:solidFill>
              </a:rPr>
              <a:t>(физика, биология, химия и т.п.)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144345" y="6118768"/>
            <a:ext cx="3779837" cy="118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ts val="29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Философские науки </a:t>
            </a:r>
            <a:r>
              <a:rPr lang="ru-RU" altLang="ru-RU" sz="2400" dirty="0">
                <a:solidFill>
                  <a:srgbClr val="000000"/>
                </a:solidFill>
              </a:rPr>
              <a:t>(гносеология, этика логика и т.д.) </a:t>
            </a:r>
          </a:p>
        </p:txBody>
      </p:sp>
      <p:cxnSp>
        <p:nvCxnSpPr>
          <p:cNvPr id="40968" name="AutoShape 7"/>
          <p:cNvCxnSpPr>
            <a:cxnSpLocks noChangeShapeType="1"/>
          </p:cNvCxnSpPr>
          <p:nvPr/>
        </p:nvCxnSpPr>
        <p:spPr bwMode="auto">
          <a:xfrm>
            <a:off x="5040312" y="2267669"/>
            <a:ext cx="1588" cy="1464544"/>
          </a:xfrm>
          <a:prstGeom prst="straightConnector1">
            <a:avLst/>
          </a:prstGeom>
          <a:noFill/>
          <a:ln w="31680" cap="sq">
            <a:solidFill>
              <a:srgbClr val="000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69" name="AutoShape 8"/>
          <p:cNvCxnSpPr>
            <a:cxnSpLocks noChangeShapeType="1"/>
          </p:cNvCxnSpPr>
          <p:nvPr/>
        </p:nvCxnSpPr>
        <p:spPr bwMode="auto">
          <a:xfrm flipH="1">
            <a:off x="2726260" y="4616450"/>
            <a:ext cx="1866379" cy="1187482"/>
          </a:xfrm>
          <a:prstGeom prst="straightConnector1">
            <a:avLst/>
          </a:prstGeom>
          <a:noFill/>
          <a:ln w="31680" cap="sq">
            <a:solidFill>
              <a:srgbClr val="000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0" name="AutoShape 9"/>
          <p:cNvCxnSpPr>
            <a:cxnSpLocks noChangeShapeType="1"/>
          </p:cNvCxnSpPr>
          <p:nvPr/>
        </p:nvCxnSpPr>
        <p:spPr bwMode="auto">
          <a:xfrm flipH="1" flipV="1">
            <a:off x="5486401" y="4545013"/>
            <a:ext cx="1935704" cy="1258919"/>
          </a:xfrm>
          <a:prstGeom prst="straightConnector1">
            <a:avLst/>
          </a:prstGeom>
          <a:noFill/>
          <a:ln w="31680" cap="sq">
            <a:solidFill>
              <a:srgbClr val="000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9492958" y="7061128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80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9063"/>
            <a:ext cx="9607550" cy="72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621299" y="1979637"/>
            <a:ext cx="9144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68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Категория является предметным понятием, которое не выводится из другого и не сводится к другому.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 u="sng" dirty="0">
                <a:solidFill>
                  <a:srgbClr val="000099"/>
                </a:solidFill>
              </a:rPr>
              <a:t>Психологические категории</a:t>
            </a:r>
            <a:r>
              <a:rPr lang="ru-RU" altLang="ru-RU" sz="3200" u="sng" dirty="0">
                <a:solidFill>
                  <a:srgbClr val="000099"/>
                </a:solidFill>
              </a:rPr>
              <a:t> </a:t>
            </a:r>
            <a:r>
              <a:rPr lang="ru-RU" altLang="ru-RU" sz="3200" u="sng" dirty="0">
                <a:solidFill>
                  <a:srgbClr val="000000"/>
                </a:solidFill>
              </a:rPr>
              <a:t>– это наиболее общие и существенные понятия</a:t>
            </a:r>
            <a:r>
              <a:rPr lang="ru-RU" altLang="ru-RU" sz="3200" dirty="0">
                <a:solidFill>
                  <a:srgbClr val="000000"/>
                </a:solidFill>
              </a:rPr>
              <a:t>, </a:t>
            </a:r>
            <a:r>
              <a:rPr lang="ru-RU" altLang="ru-RU" sz="2800" dirty="0">
                <a:solidFill>
                  <a:srgbClr val="000000"/>
                </a:solidFill>
              </a:rPr>
              <a:t>через каждое из которых понимаются и определяются частные понятия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792" y="611485"/>
            <a:ext cx="943304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57150">
            <a:contourClr>
              <a:schemeClr val="accent1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 dirty="0">
                <a:solidFill>
                  <a:srgbClr val="000099"/>
                </a:solidFill>
              </a:rPr>
              <a:t>Категория</a:t>
            </a:r>
            <a:r>
              <a:rPr lang="ru-RU" altLang="ru-RU" sz="3200" dirty="0">
                <a:solidFill>
                  <a:srgbClr val="000099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– это обобщенное понятие, раскрывающее содержание предмета изучения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792" y="5292005"/>
            <a:ext cx="9405507" cy="16671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C00000"/>
            </a:contourClr>
          </a:sp3d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 dirty="0" err="1">
                <a:solidFill>
                  <a:srgbClr val="000000"/>
                </a:solidFill>
              </a:rPr>
              <a:t>Наиобщая</a:t>
            </a:r>
            <a:r>
              <a:rPr lang="ru-RU" altLang="ru-RU" sz="2800" b="1" i="1" dirty="0">
                <a:solidFill>
                  <a:srgbClr val="000000"/>
                </a:solidFill>
              </a:rPr>
              <a:t> категория психологии</a:t>
            </a:r>
            <a:r>
              <a:rPr lang="ru-RU" altLang="ru-RU" sz="2800" dirty="0">
                <a:solidFill>
                  <a:srgbClr val="000000"/>
                </a:solidFill>
              </a:rPr>
              <a:t>  – психика.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Общепсихологические категории</a:t>
            </a:r>
            <a:r>
              <a:rPr lang="ru-RU" altLang="ru-RU" sz="2800" dirty="0">
                <a:solidFill>
                  <a:srgbClr val="000000"/>
                </a:solidFill>
              </a:rPr>
              <a:t>: психические явления, сознание, личность, деятельность...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92958" y="7061128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74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BE2B-936D-9770-180D-63A4E3642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145A04DE-F294-5B9D-FB9E-98C470A8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8614"/>
            <a:ext cx="9215438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</a:rPr>
              <a:t>Индивид</a:t>
            </a:r>
            <a:r>
              <a:rPr lang="ru-RU" altLang="ru-RU" sz="2800" dirty="0">
                <a:solidFill>
                  <a:srgbClr val="000000"/>
                </a:solidFill>
              </a:rPr>
              <a:t> (от лат. </a:t>
            </a:r>
            <a:r>
              <a:rPr lang="ru-RU" altLang="ru-RU" sz="2800" dirty="0" err="1">
                <a:solidFill>
                  <a:srgbClr val="000000"/>
                </a:solidFill>
              </a:rPr>
              <a:t>individuum</a:t>
            </a:r>
            <a:r>
              <a:rPr lang="ru-RU" altLang="ru-RU" sz="2800" dirty="0">
                <a:solidFill>
                  <a:srgbClr val="000000"/>
                </a:solidFill>
              </a:rPr>
              <a:t> - неделимое) - это психосоматическая организация личности, делающая его представителем человеческого рода. </a:t>
            </a:r>
          </a:p>
          <a:p>
            <a:pPr eaLnBrk="1">
              <a:spcBef>
                <a:spcPts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u="sng" dirty="0">
                <a:solidFill>
                  <a:srgbClr val="000000"/>
                </a:solidFill>
              </a:rPr>
              <a:t>Индивидом мы называем человека, когда говорим о нем как о биологическом существе</a:t>
            </a:r>
            <a:r>
              <a:rPr lang="ru-RU" altLang="ru-RU" sz="2800" dirty="0">
                <a:solidFill>
                  <a:srgbClr val="000000"/>
                </a:solidFill>
              </a:rPr>
              <a:t> вида «человек разумный».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dirty="0">
              <a:solidFill>
                <a:srgbClr val="000066"/>
              </a:solidFill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A7A95F9B-D885-ACD6-9DAD-5F66DF17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498975"/>
            <a:ext cx="3609975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B437F05B-2C09-BB2A-ED32-A7A719CE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319588"/>
            <a:ext cx="56165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Поэтому мы можем назвать индивидом любого человека - новорожденного, ребенка, взрослого или старца</a:t>
            </a:r>
            <a:r>
              <a:rPr lang="ru-RU" altLang="ru-RU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4B08DB8E-8F09-6294-DED6-8F6F6015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6029325"/>
            <a:ext cx="504031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Человек появляется на свет исключительно как индивид</a:t>
            </a:r>
            <a:r>
              <a:rPr lang="ru-RU" altLang="ru-RU" sz="100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B619AA-B474-C56E-1433-4959D925F928}"/>
              </a:ext>
            </a:extLst>
          </p:cNvPr>
          <p:cNvSpPr/>
          <p:nvPr/>
        </p:nvSpPr>
        <p:spPr>
          <a:xfrm>
            <a:off x="1367904" y="3235326"/>
            <a:ext cx="7272808" cy="954107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</a:rPr>
              <a:t>Индивид </a:t>
            </a:r>
            <a:r>
              <a:rPr lang="ru-RU" altLang="ru-RU" sz="2800" dirty="0">
                <a:solidFill>
                  <a:srgbClr val="000066"/>
                </a:solidFill>
              </a:rPr>
              <a:t>- отдельный человек, особь, принадлежащая к человеческому роду. </a:t>
            </a:r>
          </a:p>
        </p:txBody>
      </p:sp>
    </p:spTree>
    <p:extLst>
      <p:ext uri="{BB962C8B-B14F-4D97-AF65-F5344CB8AC3E}">
        <p14:creationId xmlns:p14="http://schemas.microsoft.com/office/powerpoint/2010/main" val="3866218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4C4DB-8CAF-1547-F89F-8CBD2D81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C530F80F-F553-A588-E166-FEF1C755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9700"/>
            <a:ext cx="183991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2">
            <a:extLst>
              <a:ext uri="{FF2B5EF4-FFF2-40B4-BE49-F238E27FC236}">
                <a16:creationId xmlns:a16="http://schemas.microsoft.com/office/drawing/2014/main" id="{E7EC6E6D-D912-39EC-F683-3A02775B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224088"/>
            <a:ext cx="2087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3">
            <a:extLst>
              <a:ext uri="{FF2B5EF4-FFF2-40B4-BE49-F238E27FC236}">
                <a16:creationId xmlns:a16="http://schemas.microsoft.com/office/drawing/2014/main" id="{E827E886-74DE-7FF2-E75D-8008010B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407712"/>
            <a:ext cx="7616825" cy="16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 У римлян слово "</a:t>
            </a:r>
            <a:r>
              <a:rPr lang="ru-RU" altLang="ru-RU" sz="2600" dirty="0" err="1">
                <a:solidFill>
                  <a:srgbClr val="000000"/>
                </a:solidFill>
              </a:rPr>
              <a:t>persona</a:t>
            </a:r>
            <a:r>
              <a:rPr lang="ru-RU" altLang="ru-RU" sz="2600" dirty="0">
                <a:solidFill>
                  <a:srgbClr val="000000"/>
                </a:solidFill>
              </a:rPr>
              <a:t>" употреблялось обязательно с указанием определенной социальной функции роли </a:t>
            </a:r>
            <a:r>
              <a:rPr lang="ru-RU" altLang="ru-RU" sz="2400" dirty="0">
                <a:solidFill>
                  <a:srgbClr val="000000"/>
                </a:solidFill>
              </a:rPr>
              <a:t>(личность отца, личность царя, личность судьи). 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2020E96C-DD78-606F-7859-DD826D01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5072404"/>
            <a:ext cx="6464300" cy="241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5">
            <a:extLst>
              <a:ext uri="{FF2B5EF4-FFF2-40B4-BE49-F238E27FC236}">
                <a16:creationId xmlns:a16="http://schemas.microsoft.com/office/drawing/2014/main" id="{79762046-F088-9D95-A547-178F38B4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71438"/>
            <a:ext cx="7616825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   Слово "</a:t>
            </a:r>
            <a:r>
              <a:rPr lang="ru-RU" altLang="ru-RU" sz="2600" b="1" dirty="0">
                <a:solidFill>
                  <a:srgbClr val="000000"/>
                </a:solidFill>
              </a:rPr>
              <a:t>личность</a:t>
            </a:r>
            <a:r>
              <a:rPr lang="ru-RU" altLang="ru-RU" sz="2600" dirty="0">
                <a:solidFill>
                  <a:srgbClr val="000000"/>
                </a:solidFill>
              </a:rPr>
              <a:t>" (</a:t>
            </a:r>
            <a:r>
              <a:rPr lang="ru-RU" altLang="ru-RU" sz="2600" b="1" dirty="0" err="1">
                <a:solidFill>
                  <a:srgbClr val="000000"/>
                </a:solidFill>
              </a:rPr>
              <a:t>persona</a:t>
            </a:r>
            <a:r>
              <a:rPr lang="ru-RU" altLang="ru-RU" sz="2600" dirty="0">
                <a:solidFill>
                  <a:srgbClr val="000000"/>
                </a:solidFill>
              </a:rPr>
              <a:t>) первоначально относилось к актерским маскам (в римском театре маска актера называлась "личина" — лицо, обращенное к аудитории), которые были закреплены за определенными типами действующих лиц.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5E363D-E772-9C53-B9CF-F1399D12EEBB}"/>
              </a:ext>
            </a:extLst>
          </p:cNvPr>
          <p:cNvSpPr/>
          <p:nvPr/>
        </p:nvSpPr>
        <p:spPr>
          <a:xfrm>
            <a:off x="359792" y="4060476"/>
            <a:ext cx="97208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Таким образом, </a:t>
            </a:r>
            <a:r>
              <a:rPr lang="ru-RU" altLang="ru-RU" sz="2600" b="1" dirty="0">
                <a:solidFill>
                  <a:srgbClr val="C00000"/>
                </a:solidFill>
              </a:rPr>
              <a:t>личность</a:t>
            </a:r>
            <a:r>
              <a:rPr lang="ru-RU" altLang="ru-RU" sz="2600" dirty="0">
                <a:solidFill>
                  <a:srgbClr val="000000"/>
                </a:solidFill>
              </a:rPr>
              <a:t> по первоначальному значению — </a:t>
            </a:r>
            <a:r>
              <a:rPr lang="ru-RU" altLang="ru-RU" sz="2600" b="1" dirty="0">
                <a:solidFill>
                  <a:srgbClr val="000000"/>
                </a:solidFill>
              </a:rPr>
              <a:t>это </a:t>
            </a:r>
            <a:r>
              <a:rPr lang="ru-RU" altLang="ru-RU" sz="2600" b="1" dirty="0">
                <a:solidFill>
                  <a:srgbClr val="C00000"/>
                </a:solidFill>
              </a:rPr>
              <a:t>определенная социальная роль или функция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259454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768475"/>
            <a:ext cx="9055100" cy="330750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Объект и предмет психологии. Основные категории и понятия психологии.</a:t>
            </a:r>
          </a:p>
          <a:p>
            <a:pPr marL="514350" indent="-514350">
              <a:buAutoNum type="arabicPeriod"/>
            </a:pPr>
            <a:r>
              <a:rPr lang="ru-RU" dirty="0"/>
              <a:t>Объект и предмет педагогики. Основные категории и понятия педагогики. </a:t>
            </a:r>
          </a:p>
          <a:p>
            <a:r>
              <a:rPr lang="ru-RU" dirty="0"/>
              <a:t>3. Психолого-педагогические знания в структуре деятельности врача.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93" y="251445"/>
            <a:ext cx="9053345" cy="1280271"/>
          </a:xfrm>
          <a:prstGeom prst="rect">
            <a:avLst/>
          </a:prstGeom>
        </p:spPr>
      </p:pic>
      <p:pic>
        <p:nvPicPr>
          <p:cNvPr id="4" name="Picture 2" descr="C:\Users\Алексей\Desktop\1385444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424" y="5312740"/>
            <a:ext cx="2857500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64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FAC53-1536-E6FD-0D2B-2F344FCD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4FC62E1-E7E7-AD1C-BA8E-2BBACD0B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215900"/>
            <a:ext cx="5616575" cy="2987873"/>
          </a:xfrm>
          <a:prstGeom prst="rect">
            <a:avLst/>
          </a:prstGeom>
          <a:solidFill>
            <a:srgbClr val="FDFFE5"/>
          </a:solidFill>
          <a:ln>
            <a:noFill/>
          </a:ln>
          <a:effectLst/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Личность </a:t>
            </a:r>
            <a:r>
              <a:rPr lang="ru-RU" altLang="ru-RU" sz="2800" dirty="0">
                <a:solidFill>
                  <a:srgbClr val="000000"/>
                </a:solidFill>
              </a:rPr>
              <a:t>- это особое </a:t>
            </a:r>
            <a:r>
              <a:rPr lang="ru-RU" altLang="ru-RU" sz="2800" u="sng" dirty="0">
                <a:solidFill>
                  <a:srgbClr val="000000"/>
                </a:solidFill>
              </a:rPr>
              <a:t>системное социальное качество индивида</a:t>
            </a:r>
            <a:r>
              <a:rPr lang="ru-RU" altLang="ru-RU" sz="2800" dirty="0">
                <a:solidFill>
                  <a:srgbClr val="000000"/>
                </a:solidFill>
              </a:rPr>
              <a:t>, которое он приобретает в процессе возрастного развития при взаимодействии со своим социальным окружением.</a:t>
            </a:r>
            <a:r>
              <a:rPr lang="ru-RU" altLang="ru-RU" sz="900" dirty="0">
                <a:solidFill>
                  <a:srgbClr val="000000"/>
                </a:solidFill>
              </a:rPr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E15D528-7E32-92B6-5164-B852EF80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1438"/>
            <a:ext cx="23764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AutoShape 3">
            <a:extLst>
              <a:ext uri="{FF2B5EF4-FFF2-40B4-BE49-F238E27FC236}">
                <a16:creationId xmlns:a16="http://schemas.microsoft.com/office/drawing/2014/main" id="{F890A31F-BB6D-8407-2850-4BDC30AC0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2411685"/>
            <a:ext cx="4103688" cy="5087665"/>
          </a:xfrm>
          <a:prstGeom prst="irregularSeal1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5E5BB444-E852-6CF7-E586-3F07AA723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3959225"/>
            <a:ext cx="3890963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не рождаются,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становятся</a:t>
            </a:r>
          </a:p>
        </p:txBody>
      </p:sp>
      <p:pic>
        <p:nvPicPr>
          <p:cNvPr id="35846" name="Picture 5">
            <a:extLst>
              <a:ext uri="{FF2B5EF4-FFF2-40B4-BE49-F238E27FC236}">
                <a16:creationId xmlns:a16="http://schemas.microsoft.com/office/drawing/2014/main" id="{781B029D-2B70-7CE5-31C4-87489A6C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176713"/>
            <a:ext cx="4535488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9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43768" y="873482"/>
            <a:ext cx="9793087" cy="18982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381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Методы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– это способы, посредством которых познается предмет науки.</a:t>
            </a:r>
          </a:p>
          <a:p>
            <a:pPr algn="ctr" eaLnBrk="1">
              <a:lnSpc>
                <a:spcPct val="100000"/>
              </a:lnSpc>
              <a:buClrTx/>
            </a:pPr>
            <a:r>
              <a:rPr lang="ru-RU" altLang="ru-RU" sz="2800" b="1" dirty="0">
                <a:solidFill>
                  <a:srgbClr val="C00000"/>
                </a:solidFill>
              </a:rPr>
              <a:t>Метод в психологии </a:t>
            </a:r>
            <a:r>
              <a:rPr lang="ru-RU" altLang="ru-RU" sz="2800" dirty="0">
                <a:solidFill>
                  <a:srgbClr val="000000"/>
                </a:solidFill>
              </a:rPr>
              <a:t>– это способ познания внутренних явлений через анализ внешних психологических фактов</a:t>
            </a:r>
            <a:endParaRPr lang="ru-RU" altLang="ru-RU" sz="3200" dirty="0">
              <a:solidFill>
                <a:srgbClr val="17375E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59791" y="2837583"/>
            <a:ext cx="9577063" cy="472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760" rIns="90000" bIns="45000"/>
          <a:lstStyle>
            <a:lvl1pPr indent="666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800" dirty="0">
              <a:solidFill>
                <a:srgbClr val="000000"/>
              </a:solidFill>
            </a:endParaRPr>
          </a:p>
          <a:p>
            <a:pPr algn="ctr"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Для того чтобы получаемые сведения были достоверными, применяемые методы должны соответствовать требованиям </a:t>
            </a:r>
            <a:r>
              <a:rPr lang="ru-RU" altLang="ru-RU" sz="2600" b="1" i="1" dirty="0" err="1">
                <a:solidFill>
                  <a:srgbClr val="000000"/>
                </a:solidFill>
              </a:rPr>
              <a:t>валидности</a:t>
            </a:r>
            <a:r>
              <a:rPr lang="ru-RU" altLang="ru-RU" sz="2600" i="1" dirty="0">
                <a:solidFill>
                  <a:srgbClr val="000000"/>
                </a:solidFill>
              </a:rPr>
              <a:t> и </a:t>
            </a:r>
            <a:r>
              <a:rPr lang="ru-RU" altLang="ru-RU" sz="2600" b="1" i="1" dirty="0">
                <a:solidFill>
                  <a:srgbClr val="000000"/>
                </a:solidFill>
              </a:rPr>
              <a:t>надежности.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800" b="1" i="1" dirty="0">
              <a:solidFill>
                <a:srgbClr val="000000"/>
              </a:solidFill>
            </a:endParaRP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</a:rPr>
              <a:t>НАДЕЖНОСТЬ</a:t>
            </a:r>
            <a:r>
              <a:rPr lang="ru-RU" altLang="ru-RU" sz="2800" dirty="0">
                <a:solidFill>
                  <a:srgbClr val="000000"/>
                </a:solidFill>
              </a:rPr>
              <a:t> определяет </a:t>
            </a:r>
            <a:r>
              <a:rPr lang="ru-RU" altLang="ru-RU" sz="2800" dirty="0" err="1">
                <a:solidFill>
                  <a:srgbClr val="000000"/>
                </a:solidFill>
              </a:rPr>
              <a:t>воспроизводимость</a:t>
            </a:r>
            <a:r>
              <a:rPr lang="ru-RU" altLang="ru-RU" sz="2800" dirty="0">
                <a:solidFill>
                  <a:srgbClr val="000000"/>
                </a:solidFill>
              </a:rPr>
              <a:t> результатов тестирования, их точность.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</a:rPr>
              <a:t>ВАЛИДНОСТЬ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– это характеристика теста, отражающая его способность получать результаты, соответствующие поставленной цели и обосновывающая адекватность принимаемых решений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	                                                                   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5896" y="1794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Методы психологии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00100"/>
            <a:ext cx="9869488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3037" cy="668312"/>
          </a:xfrm>
        </p:spPr>
        <p:txBody>
          <a:bodyPr/>
          <a:lstStyle/>
          <a:p>
            <a:pPr algn="ctr">
              <a:lnSpc>
                <a:spcPts val="4409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Тест как метод психологического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005" y="971526"/>
            <a:ext cx="9328843" cy="1368151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краткое, стандартизированное,  ограниченное во времени испытание, выполнение которого оценивается в количественных показателях</a:t>
            </a:r>
            <a:endParaRPr lang="ru-RU" sz="2000" dirty="0"/>
          </a:p>
          <a:p>
            <a:endParaRPr lang="ru-RU" sz="1984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238" y="2627709"/>
            <a:ext cx="95773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По содержанию:</a:t>
            </a:r>
            <a:endParaRPr lang="ru-RU" sz="28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546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тесты общих способностей: тесты интеллект и тесты на креативность</a:t>
            </a:r>
          </a:p>
          <a:p>
            <a:pPr marL="546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тесты специальных способностей</a:t>
            </a:r>
          </a:p>
          <a:p>
            <a:pPr marL="546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тесты личности</a:t>
            </a:r>
          </a:p>
          <a:p>
            <a:pPr marL="546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тесты достижений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По форме</a:t>
            </a:r>
          </a:p>
          <a:p>
            <a:pPr marL="9523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индивидуальные и групповые</a:t>
            </a:r>
          </a:p>
          <a:p>
            <a:pPr marL="9523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вербальные и невербальные </a:t>
            </a:r>
          </a:p>
          <a:p>
            <a:pPr marL="9523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бланковые (тесты карандаш-бумага)</a:t>
            </a:r>
          </a:p>
          <a:p>
            <a:pPr marL="9523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аппаратурные тесты</a:t>
            </a:r>
          </a:p>
          <a:p>
            <a:pPr marL="9523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компьютерные</a:t>
            </a:r>
          </a:p>
        </p:txBody>
      </p:sp>
    </p:spTree>
    <p:extLst>
      <p:ext uri="{BB962C8B-B14F-4D97-AF65-F5344CB8AC3E}">
        <p14:creationId xmlns:p14="http://schemas.microsoft.com/office/powerpoint/2010/main" val="216723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12921"/>
            <a:ext cx="9063037" cy="74032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Проективные тесты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76" y="953242"/>
            <a:ext cx="9649071" cy="1458444"/>
          </a:xfrm>
          <a:ln w="28575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ts val="32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</a:rPr>
              <a:t>Проективные тесты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– специальные  техники для исследования тех особенностей личности, которые в открытом поведении не проявляются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238" y="2555701"/>
            <a:ext cx="93616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</a:rPr>
              <a:t>Особенности проективных тестов:</a:t>
            </a:r>
          </a:p>
          <a:p>
            <a:pPr marL="1108638" indent="-31498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</a:rPr>
              <a:t>неопределенность стимульного материала</a:t>
            </a:r>
          </a:p>
          <a:p>
            <a:pPr marL="1108638" indent="-31498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</a:rPr>
              <a:t>«глухая» инструкция, цель не задается</a:t>
            </a:r>
          </a:p>
          <a:p>
            <a:pPr marL="1108638" indent="-31498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</a:rPr>
              <a:t>отсутствие норм ответов </a:t>
            </a:r>
          </a:p>
          <a:p>
            <a:pPr marL="1108638" indent="-31498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</a:rPr>
              <a:t>свобода выбора тактики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Примеры проективных тестов:</a:t>
            </a:r>
          </a:p>
          <a:p>
            <a:pPr marL="7142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«Чернильные пятна» Г. </a:t>
            </a:r>
            <a:r>
              <a:rPr lang="ru-RU" sz="2400" dirty="0" err="1">
                <a:solidFill>
                  <a:schemeClr val="tx1"/>
                </a:solidFill>
              </a:rPr>
              <a:t>Роршаха</a:t>
            </a:r>
            <a:r>
              <a:rPr lang="ru-RU" sz="2400" dirty="0">
                <a:solidFill>
                  <a:schemeClr val="tx1"/>
                </a:solidFill>
              </a:rPr>
              <a:t> (1921 г.)</a:t>
            </a:r>
          </a:p>
          <a:p>
            <a:pPr marL="7142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Тематический апперцептивный тест (Г. </a:t>
            </a:r>
            <a:r>
              <a:rPr lang="ru-RU" sz="2400" dirty="0" err="1">
                <a:solidFill>
                  <a:schemeClr val="tx1"/>
                </a:solidFill>
              </a:rPr>
              <a:t>Мюррей</a:t>
            </a:r>
            <a:r>
              <a:rPr lang="ru-RU" sz="2400" dirty="0">
                <a:solidFill>
                  <a:schemeClr val="tx1"/>
                </a:solidFill>
              </a:rPr>
              <a:t>, 1938 г.)</a:t>
            </a:r>
          </a:p>
          <a:p>
            <a:pPr marL="7142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Тест рисуночной фрустрации </a:t>
            </a:r>
            <a:r>
              <a:rPr lang="ru-RU" sz="2000" dirty="0">
                <a:solidFill>
                  <a:schemeClr val="tx1"/>
                </a:solidFill>
              </a:rPr>
              <a:t>(методика Розенцвейга, 1944 г.)</a:t>
            </a:r>
          </a:p>
          <a:p>
            <a:pPr marL="7142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Рисуночные методики: «Дом-дерево-человек», «Рисунок семьи», «Несуществующее животное» и др.</a:t>
            </a:r>
          </a:p>
          <a:p>
            <a:pPr marL="7142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Методика незаконченных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72976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3037" cy="8843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Чернильные пятна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Роршаха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Объект 13" descr="http://upload.wikimedia.org/wikipedia/commons/7/70/Rorschach_blot_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547590"/>
            <a:ext cx="8007304" cy="5321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6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3037" cy="81232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Чернильные пятна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Роршаха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 descr="http://upload.wikimedia.org/wikipedia/commons/b/bc/Rorschach_blot_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1331565"/>
            <a:ext cx="7560840" cy="542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339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3037" cy="81232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Чернильные пятна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Роршаха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98" y="1115541"/>
            <a:ext cx="7239715" cy="576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08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27509"/>
            <a:ext cx="4320232" cy="95634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Рисунок семьи</a:t>
            </a:r>
          </a:p>
        </p:txBody>
      </p:sp>
      <p:pic>
        <p:nvPicPr>
          <p:cNvPr id="1026" name="Picture 2" descr="http://img-fotki.yandex.ru/get/9489/108287837.84/0_8e82f_88cd4ae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69" y="160790"/>
            <a:ext cx="5228122" cy="36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ysert.net/ds2/42_clip_image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4139877"/>
            <a:ext cx="77438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36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2087984" y="1519516"/>
            <a:ext cx="7459929" cy="100037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968" b="1" dirty="0">
                <a:solidFill>
                  <a:schemeClr val="bg1"/>
                </a:solidFill>
              </a:rPr>
              <a:t>1. Организационный метод</a:t>
            </a:r>
          </a:p>
        </p:txBody>
      </p:sp>
      <p:sp>
        <p:nvSpPr>
          <p:cNvPr id="48132" name="Line 19"/>
          <p:cNvSpPr>
            <a:spLocks noChangeShapeType="1"/>
          </p:cNvSpPr>
          <p:nvPr/>
        </p:nvSpPr>
        <p:spPr bwMode="auto">
          <a:xfrm flipH="1">
            <a:off x="2835407" y="2598638"/>
            <a:ext cx="1023707" cy="11811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3" name="Line 22"/>
          <p:cNvSpPr>
            <a:spLocks noChangeShapeType="1"/>
          </p:cNvSpPr>
          <p:nvPr/>
        </p:nvSpPr>
        <p:spPr bwMode="auto">
          <a:xfrm>
            <a:off x="6693992" y="2598638"/>
            <a:ext cx="796215" cy="12721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28"/>
          <p:cNvSpPr txBox="1">
            <a:spLocks noChangeArrowheads="1"/>
          </p:cNvSpPr>
          <p:nvPr/>
        </p:nvSpPr>
        <p:spPr bwMode="auto">
          <a:xfrm>
            <a:off x="1870075" y="314986"/>
            <a:ext cx="8210021" cy="93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086" b="1" kern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kern="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КЛАССИФИКАЦИЯ МЕТОДОВ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Б.Г. Ананьева </a:t>
            </a:r>
            <a:br>
              <a:rPr lang="ru-RU" sz="2646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1323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135" name="Text Box 16"/>
          <p:cNvSpPr txBox="1">
            <a:spLocks noChangeArrowheads="1"/>
          </p:cNvSpPr>
          <p:nvPr/>
        </p:nvSpPr>
        <p:spPr bwMode="auto">
          <a:xfrm>
            <a:off x="2719913" y="5748504"/>
            <a:ext cx="4525305" cy="9116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968" b="1" dirty="0">
                <a:solidFill>
                  <a:schemeClr val="bg1"/>
                </a:solidFill>
              </a:rPr>
              <a:t>Комплексный</a:t>
            </a:r>
          </a:p>
        </p:txBody>
      </p:sp>
      <p:sp>
        <p:nvSpPr>
          <p:cNvPr id="48136" name="Text Box 16"/>
          <p:cNvSpPr txBox="1">
            <a:spLocks noChangeArrowheads="1"/>
          </p:cNvSpPr>
          <p:nvPr/>
        </p:nvSpPr>
        <p:spPr bwMode="auto">
          <a:xfrm>
            <a:off x="5318551" y="3858584"/>
            <a:ext cx="4525305" cy="11453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968" b="1">
                <a:solidFill>
                  <a:schemeClr val="bg1"/>
                </a:solidFill>
              </a:rPr>
              <a:t>Лонгитюдный</a:t>
            </a:r>
          </a:p>
        </p:txBody>
      </p:sp>
      <p:sp>
        <p:nvSpPr>
          <p:cNvPr id="48137" name="Text Box 16"/>
          <p:cNvSpPr txBox="1">
            <a:spLocks noChangeArrowheads="1"/>
          </p:cNvSpPr>
          <p:nvPr/>
        </p:nvSpPr>
        <p:spPr bwMode="auto">
          <a:xfrm>
            <a:off x="315516" y="3858584"/>
            <a:ext cx="4525305" cy="12894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968" b="1" dirty="0">
                <a:solidFill>
                  <a:schemeClr val="bg1"/>
                </a:solidFill>
              </a:rPr>
              <a:t>Сравнительный</a:t>
            </a:r>
            <a:r>
              <a:rPr lang="ru-RU" altLang="ru-RU" sz="3968" b="1" dirty="0"/>
              <a:t> </a:t>
            </a:r>
            <a:r>
              <a:rPr lang="ru-RU" altLang="ru-RU" sz="3968" b="1" dirty="0">
                <a:solidFill>
                  <a:schemeClr val="bg1"/>
                </a:solidFill>
              </a:rPr>
              <a:t>(срезы)</a:t>
            </a:r>
          </a:p>
        </p:txBody>
      </p:sp>
      <p:sp>
        <p:nvSpPr>
          <p:cNvPr id="48138" name="Line 19"/>
          <p:cNvSpPr>
            <a:spLocks noChangeShapeType="1"/>
          </p:cNvSpPr>
          <p:nvPr/>
        </p:nvSpPr>
        <p:spPr bwMode="auto">
          <a:xfrm flipH="1">
            <a:off x="5040313" y="2677385"/>
            <a:ext cx="157493" cy="30711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Ананьев Б.Г.. Публик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" y="191281"/>
            <a:ext cx="1554559" cy="224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9086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8B36720-594F-C401-1D1A-28F2E0714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25765"/>
              </p:ext>
            </p:extLst>
          </p:nvPr>
        </p:nvGraphicFramePr>
        <p:xfrm>
          <a:off x="719832" y="683493"/>
          <a:ext cx="8920038" cy="6477000"/>
        </p:xfrm>
        <a:graphic>
          <a:graphicData uri="http://schemas.openxmlformats.org/drawingml/2006/table">
            <a:tbl>
              <a:tblPr/>
              <a:tblGrid>
                <a:gridCol w="8920038">
                  <a:extLst>
                    <a:ext uri="{9D8B030D-6E8A-4147-A177-3AD203B41FA5}">
                      <a16:colId xmlns:a16="http://schemas.microsoft.com/office/drawing/2014/main" val="3711948823"/>
                    </a:ext>
                  </a:extLst>
                </a:gridCol>
              </a:tblGrid>
              <a:tr h="3647629">
                <a:tc>
                  <a:txBody>
                    <a:bodyPr/>
                    <a:lstStyle/>
                    <a:p>
                      <a:pPr fontAlgn="base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Литература для самостоятельной работы:</a:t>
                      </a:r>
                    </a:p>
                    <a:p>
                      <a:pPr fontAlgn="base"/>
                      <a:endParaRPr lang="ru-RU" sz="2800" b="1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fontAlgn="base"/>
                      <a:r>
                        <a:rPr lang="ru-RU" sz="2800" b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 </a:t>
                      </a:r>
                      <a:r>
                        <a:rPr lang="ru-RU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Психология и педагогика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: учебник / П. И.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Пидкасистый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Б. З. Вульфов, В. Д. Иванов [и др.] ; ред. П. И.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Пидкасистый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 - 3-е изд.,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перераб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 и доп. - Москва: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Юрайт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2021. - 724 с. - Текст : электронный. - URL: </a:t>
                      </a:r>
                      <a:r>
                        <a:rPr lang="ru-RU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https://urait.ru/viewer/psihologiya-i-pedagogika-487988#page/1</a:t>
                      </a:r>
                    </a:p>
                    <a:p>
                      <a:pPr fontAlgn="base"/>
                      <a:r>
                        <a:rPr lang="ru-RU" sz="2800" b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2. Кудрявая Н.В., Зорин К.В. </a:t>
                      </a:r>
                      <a:r>
                        <a:rPr lang="ru-RU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Психология и педагогика в медицинском образовании</a:t>
                      </a:r>
                      <a:r>
                        <a:rPr lang="ru-RU" sz="2800" b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.-М.:КНОРУС, 2016, -320 с.</a:t>
                      </a:r>
                    </a:p>
                    <a:p>
                      <a:pPr fontAlgn="base"/>
                      <a:r>
                        <a:rPr lang="ru-RU" sz="2800" b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3. Столяренко, Л. Д. </a:t>
                      </a:r>
                      <a:r>
                        <a:rPr lang="ru-RU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Психология и педагогика</a:t>
                      </a:r>
                      <a:r>
                        <a:rPr lang="ru-RU" sz="2800" b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: учебник / Л. Д. Столяренко, В. Е. Столяренко. - Москва : </a:t>
                      </a:r>
                      <a:r>
                        <a:rPr lang="ru-RU" sz="2800" b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Юрайт</a:t>
                      </a:r>
                      <a:r>
                        <a:rPr lang="ru-RU" sz="2800" b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2019. - 509 с.</a:t>
                      </a:r>
                    </a:p>
                    <a:p>
                      <a:pPr fontAlgn="base"/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2657" marR="32657" marT="38100" marB="38100" anchor="ctr">
                    <a:lnL w="5443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4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14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A780A-3F57-4D7E-B684-4CBADC2D9076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727944" y="807361"/>
            <a:ext cx="7459929" cy="1003879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968" b="1" dirty="0">
                <a:solidFill>
                  <a:schemeClr val="bg1"/>
                </a:solidFill>
              </a:rPr>
              <a:t>2. Эмпирические методы</a:t>
            </a:r>
          </a:p>
        </p:txBody>
      </p:sp>
      <p:sp>
        <p:nvSpPr>
          <p:cNvPr id="49156" name="Line 19"/>
          <p:cNvSpPr>
            <a:spLocks noChangeShapeType="1"/>
          </p:cNvSpPr>
          <p:nvPr/>
        </p:nvSpPr>
        <p:spPr bwMode="auto">
          <a:xfrm flipH="1">
            <a:off x="2047941" y="2047411"/>
            <a:ext cx="866213" cy="10237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7" name="Line 22"/>
          <p:cNvSpPr>
            <a:spLocks noChangeShapeType="1"/>
          </p:cNvSpPr>
          <p:nvPr/>
        </p:nvSpPr>
        <p:spPr bwMode="auto">
          <a:xfrm>
            <a:off x="7638951" y="2047411"/>
            <a:ext cx="866212" cy="10237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8" name="Text Box 16"/>
          <p:cNvSpPr txBox="1">
            <a:spLocks noChangeArrowheads="1"/>
          </p:cNvSpPr>
          <p:nvPr/>
        </p:nvSpPr>
        <p:spPr bwMode="auto">
          <a:xfrm>
            <a:off x="1260475" y="5827250"/>
            <a:ext cx="7559675" cy="14961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46" b="1" dirty="0">
                <a:solidFill>
                  <a:schemeClr val="bg1"/>
                </a:solidFill>
              </a:rPr>
              <a:t>Психодиагностика </a:t>
            </a:r>
          </a:p>
          <a:p>
            <a:pPr algn="ctr" eaLnBrk="1" hangingPunct="1"/>
            <a:r>
              <a:rPr lang="ru-RU" altLang="ru-RU" sz="2646" b="1" dirty="0">
                <a:solidFill>
                  <a:schemeClr val="bg1"/>
                </a:solidFill>
              </a:rPr>
              <a:t>(тесты, анкеты, опросники, социометрия, интервью, беседа)</a:t>
            </a:r>
          </a:p>
        </p:txBody>
      </p:sp>
      <p:sp>
        <p:nvSpPr>
          <p:cNvPr id="49159" name="Text Box 16"/>
          <p:cNvSpPr txBox="1">
            <a:spLocks noChangeArrowheads="1"/>
          </p:cNvSpPr>
          <p:nvPr/>
        </p:nvSpPr>
        <p:spPr bwMode="auto">
          <a:xfrm>
            <a:off x="79277" y="3149864"/>
            <a:ext cx="2992371" cy="9449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5" b="1" dirty="0">
                <a:solidFill>
                  <a:schemeClr val="bg1"/>
                </a:solidFill>
              </a:rPr>
              <a:t>Наблюдение</a:t>
            </a:r>
          </a:p>
          <a:p>
            <a:pPr algn="ctr" eaLnBrk="1" hangingPunct="1"/>
            <a:r>
              <a:rPr lang="ru-RU" altLang="ru-RU" sz="2205" b="1" dirty="0">
                <a:solidFill>
                  <a:schemeClr val="bg1"/>
                </a:solidFill>
              </a:rPr>
              <a:t>(самонаблюдение)</a:t>
            </a:r>
          </a:p>
        </p:txBody>
      </p:sp>
      <p:sp>
        <p:nvSpPr>
          <p:cNvPr id="49160" name="Line 19"/>
          <p:cNvSpPr>
            <a:spLocks noChangeShapeType="1"/>
          </p:cNvSpPr>
          <p:nvPr/>
        </p:nvSpPr>
        <p:spPr bwMode="auto">
          <a:xfrm flipH="1">
            <a:off x="5119060" y="2047411"/>
            <a:ext cx="78746" cy="3779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6854333" y="3175848"/>
            <a:ext cx="2992371" cy="9449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86" b="1">
                <a:solidFill>
                  <a:schemeClr val="bg1"/>
                </a:solidFill>
              </a:rPr>
              <a:t>Эксперимент</a:t>
            </a:r>
          </a:p>
        </p:txBody>
      </p:sp>
      <p:sp>
        <p:nvSpPr>
          <p:cNvPr id="49162" name="Text Box 16"/>
          <p:cNvSpPr txBox="1">
            <a:spLocks noChangeArrowheads="1"/>
          </p:cNvSpPr>
          <p:nvPr/>
        </p:nvSpPr>
        <p:spPr bwMode="auto">
          <a:xfrm>
            <a:off x="315515" y="4646050"/>
            <a:ext cx="3779838" cy="9449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46" b="1" dirty="0">
                <a:solidFill>
                  <a:schemeClr val="bg1"/>
                </a:solidFill>
              </a:rPr>
              <a:t>Биографический метод</a:t>
            </a:r>
          </a:p>
        </p:txBody>
      </p:sp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5906526" y="4646050"/>
            <a:ext cx="3937331" cy="9449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46" b="1" dirty="0">
                <a:solidFill>
                  <a:schemeClr val="bg1"/>
                </a:solidFill>
              </a:rPr>
              <a:t>Анализ продуктов деятельности</a:t>
            </a:r>
          </a:p>
        </p:txBody>
      </p:sp>
      <p:sp>
        <p:nvSpPr>
          <p:cNvPr id="49164" name="Line 19"/>
          <p:cNvSpPr>
            <a:spLocks noChangeShapeType="1"/>
          </p:cNvSpPr>
          <p:nvPr/>
        </p:nvSpPr>
        <p:spPr bwMode="auto">
          <a:xfrm>
            <a:off x="6064019" y="2047411"/>
            <a:ext cx="472480" cy="25198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5" name="Line 19"/>
          <p:cNvSpPr>
            <a:spLocks noChangeShapeType="1"/>
          </p:cNvSpPr>
          <p:nvPr/>
        </p:nvSpPr>
        <p:spPr bwMode="auto">
          <a:xfrm flipH="1">
            <a:off x="3386634" y="2126158"/>
            <a:ext cx="551226" cy="25198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00198"/>
      </p:ext>
    </p:extLst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E0BCDD-9F28-4016-B07E-3ECE0393D20D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944696" y="1329942"/>
            <a:ext cx="7459929" cy="1268696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968" b="1">
                <a:solidFill>
                  <a:schemeClr val="bg1"/>
                </a:solidFill>
              </a:rPr>
              <a:t>3. Методы обработки данных</a:t>
            </a:r>
          </a:p>
        </p:txBody>
      </p:sp>
      <p:sp>
        <p:nvSpPr>
          <p:cNvPr id="50180" name="Line 19"/>
          <p:cNvSpPr>
            <a:spLocks noChangeShapeType="1"/>
          </p:cNvSpPr>
          <p:nvPr/>
        </p:nvSpPr>
        <p:spPr bwMode="auto">
          <a:xfrm flipH="1">
            <a:off x="2835407" y="2598638"/>
            <a:ext cx="1023707" cy="11811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1" name="Line 22"/>
          <p:cNvSpPr>
            <a:spLocks noChangeShapeType="1"/>
          </p:cNvSpPr>
          <p:nvPr/>
        </p:nvSpPr>
        <p:spPr bwMode="auto">
          <a:xfrm>
            <a:off x="6693992" y="2598638"/>
            <a:ext cx="796215" cy="12721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2" name="Text Box 16"/>
          <p:cNvSpPr txBox="1">
            <a:spLocks noChangeArrowheads="1"/>
          </p:cNvSpPr>
          <p:nvPr/>
        </p:nvSpPr>
        <p:spPr bwMode="auto">
          <a:xfrm>
            <a:off x="5318551" y="3858584"/>
            <a:ext cx="4525305" cy="14961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9" b="1" dirty="0">
                <a:solidFill>
                  <a:schemeClr val="bg1"/>
                </a:solidFill>
              </a:rPr>
              <a:t>Качественные </a:t>
            </a:r>
            <a:r>
              <a:rPr lang="ru-RU" altLang="ru-RU" sz="3527" b="1" dirty="0">
                <a:solidFill>
                  <a:schemeClr val="bg1"/>
                </a:solidFill>
              </a:rPr>
              <a:t>(дифференциация)</a:t>
            </a:r>
            <a:endParaRPr lang="ru-RU" altLang="ru-RU" sz="4079" b="1" dirty="0">
              <a:solidFill>
                <a:schemeClr val="bg1"/>
              </a:solidFill>
            </a:endParaRPr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315516" y="3858584"/>
            <a:ext cx="4525305" cy="14961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968" b="1" dirty="0">
                <a:solidFill>
                  <a:schemeClr val="bg1"/>
                </a:solidFill>
              </a:rPr>
              <a:t>Количественные (статистические)</a:t>
            </a:r>
          </a:p>
        </p:txBody>
      </p:sp>
    </p:spTree>
    <p:extLst>
      <p:ext uri="{BB962C8B-B14F-4D97-AF65-F5344CB8AC3E}">
        <p14:creationId xmlns:p14="http://schemas.microsoft.com/office/powerpoint/2010/main" val="3762339258"/>
      </p:ext>
    </p:extLst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323453"/>
            <a:ext cx="9937751" cy="7128791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chemeClr val="bg2"/>
                </a:solidFill>
              </a:rPr>
              <a:t>Подведем итоги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ОСОБЕННОСТИ ПСИХОЛОГИИ КАК НАУКИ </a:t>
            </a:r>
          </a:p>
          <a:p>
            <a:pPr marL="898525" indent="-449263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Это наука о самом сложном из всего, что известно человечеству.</a:t>
            </a:r>
          </a:p>
          <a:p>
            <a:pPr marL="898525" indent="-449263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В психологии человек одновременно выступает и как объект, и как субъект познания.</a:t>
            </a:r>
          </a:p>
          <a:p>
            <a:pPr marL="898525" indent="-449263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В психологических изысканиях особенно остро стоит трудная и неоднозначно решаемая проблема объективности научного познания.</a:t>
            </a:r>
          </a:p>
          <a:p>
            <a:pPr marL="898525" indent="-449263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Психология – наука комплексная.</a:t>
            </a:r>
          </a:p>
          <a:p>
            <a:pPr marL="898525" indent="-449263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Деятельность, сознание, личность – базовые категории психологии.</a:t>
            </a:r>
          </a:p>
          <a:p>
            <a:pPr marL="898525" indent="-449263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Понимание структуры сознания позволит практикующему врачу более эффективно выстраивать взаимоотношение с пациентами.</a:t>
            </a:r>
          </a:p>
          <a:p>
            <a:pPr marL="898525" indent="-4492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6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5834063" y="4176713"/>
            <a:ext cx="4244975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714375" y="476250"/>
            <a:ext cx="9207500" cy="41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2. </a:t>
            </a:r>
            <a:r>
              <a:rPr lang="ru-RU" altLang="ru-RU" sz="4800" dirty="0">
                <a:solidFill>
                  <a:srgbClr val="7E0021"/>
                </a:solidFill>
              </a:rPr>
              <a:t>Педагогика как наука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План: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1. История педагогики.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2. Предмет и методы педагогики.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3. Педагогические категории: образование, воспитание, обучение, развитие, педагогический процесс, педагогическая деятельность, педагогические технологии.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4. Педагогические составляющие деятельности врача.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5346700"/>
            <a:ext cx="228758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92958" y="7061128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кола древнего Шум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" y="867521"/>
            <a:ext cx="10037640" cy="32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258" y="5147989"/>
            <a:ext cx="9782367" cy="19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Письмо, составление документов, искусство пения и музыки, умение принимать разумные решения, знание магических обрядов, сведений из географии и биологии, математических вычислений.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6517" y="4511371"/>
            <a:ext cx="805650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древнего Шумера.  I тысячелетие до н. э.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92958" y="7061128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21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storya.ru/imagens/izdelia/forma/egypt_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5"/>
            <a:ext cx="10079131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76816" y="7245505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12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816" y="395460"/>
            <a:ext cx="9055100" cy="4248473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ПЕДАГОГИКА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греч. слово </a:t>
            </a:r>
            <a:r>
              <a:rPr lang="ru-RU" sz="3600" b="1" dirty="0" err="1">
                <a:solidFill>
                  <a:srgbClr val="FF0000"/>
                </a:solidFill>
              </a:rPr>
              <a:t>paid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agog</a:t>
            </a:r>
            <a:r>
              <a:rPr lang="ru-RU" sz="3600" b="1" dirty="0" err="1"/>
              <a:t>ike</a:t>
            </a:r>
            <a:endParaRPr lang="ru-RU" sz="3600" b="1" dirty="0"/>
          </a:p>
          <a:p>
            <a:pPr marL="1250950">
              <a:lnSpc>
                <a:spcPct val="100000"/>
              </a:lnSpc>
              <a:spcAft>
                <a:spcPts val="600"/>
              </a:spcAft>
            </a:pPr>
            <a:r>
              <a:rPr lang="ru-RU" b="1" dirty="0" err="1">
                <a:solidFill>
                  <a:srgbClr val="FF0000"/>
                </a:solidFill>
              </a:rPr>
              <a:t>Paid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   1. дитя, ребенок </a:t>
            </a:r>
          </a:p>
          <a:p>
            <a:pPr marL="125095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            2. обучаю, воспитываю</a:t>
            </a:r>
          </a:p>
          <a:p>
            <a:pPr marL="1250950">
              <a:lnSpc>
                <a:spcPct val="100000"/>
              </a:lnSpc>
              <a:spcAft>
                <a:spcPts val="600"/>
              </a:spcAft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Agog</a:t>
            </a:r>
            <a:r>
              <a:rPr lang="ru-RU" dirty="0"/>
              <a:t> -  вести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Буквально – ДЕТОВОЖДЕНИЕ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b="1" dirty="0"/>
              <a:t>Педагог – ведущий ребенка</a:t>
            </a:r>
          </a:p>
          <a:p>
            <a:endParaRPr lang="ru-RU" dirty="0"/>
          </a:p>
        </p:txBody>
      </p:sp>
      <p:pic>
        <p:nvPicPr>
          <p:cNvPr id="4" name="Рисунок 3" descr="Школа в древней Греции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4640591"/>
            <a:ext cx="432048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80472" y="5601785"/>
            <a:ext cx="2304256" cy="741908"/>
          </a:xfrm>
        </p:spPr>
        <p:txBody>
          <a:bodyPr/>
          <a:lstStyle/>
          <a:p>
            <a:r>
              <a:rPr lang="ru-RU" sz="2800" dirty="0"/>
              <a:t>Античная</a:t>
            </a:r>
            <a:br>
              <a:rPr lang="ru-RU" sz="2800" dirty="0"/>
            </a:br>
            <a:r>
              <a:rPr lang="ru-RU" sz="2800" dirty="0"/>
              <a:t> школа</a:t>
            </a:r>
          </a:p>
        </p:txBody>
      </p:sp>
    </p:spTree>
    <p:extLst>
      <p:ext uri="{BB962C8B-B14F-4D97-AF65-F5344CB8AC3E}">
        <p14:creationId xmlns:p14="http://schemas.microsoft.com/office/powerpoint/2010/main" val="1514834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92088"/>
            <a:ext cx="9067800" cy="1477962"/>
          </a:xfrm>
        </p:spPr>
        <p:txBody>
          <a:bodyPr/>
          <a:lstStyle/>
          <a:p>
            <a:pPr eaLnBrk="1"/>
            <a:endParaRPr lang="ru-RU" altLang="ru-RU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936163" cy="72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464050" y="4595813"/>
            <a:ext cx="56165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>
                <a:solidFill>
                  <a:srgbClr val="000099"/>
                </a:solidFill>
              </a:rPr>
              <a:t>Педагогика – это самостоятельная наука, имеющая свой объект и предмет изучения</a:t>
            </a:r>
            <a:r>
              <a:rPr lang="ru-RU" altLang="ru-RU" sz="1100" b="1" i="1">
                <a:solidFill>
                  <a:srgbClr val="000099"/>
                </a:solidFill>
              </a:rPr>
              <a:t>.</a:t>
            </a:r>
          </a:p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 b="1" i="1">
              <a:solidFill>
                <a:srgbClr val="000099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03238"/>
            <a:ext cx="38163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4535488" y="730250"/>
            <a:ext cx="504031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В 1623 г. Ф. Бэкон в трактате «О достоинстве и увеличении наук» выделил педагогику в отдельную науку («руководство чтением»)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554038" y="5705475"/>
            <a:ext cx="29686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B0F0"/>
                </a:solidFill>
                <a:cs typeface="Arial" panose="020B0604020202020204" pitchFamily="34" charset="0"/>
              </a:rPr>
              <a:t>Ф. Бэкон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28788"/>
            <a:ext cx="4779963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1295896" y="408784"/>
            <a:ext cx="8566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00B050"/>
                </a:solidFill>
              </a:rPr>
              <a:t>Отцом педагогики является чешский педагог Ян </a:t>
            </a:r>
            <a:r>
              <a:rPr lang="ru-RU" altLang="ru-RU" sz="3200" b="1" dirty="0" err="1">
                <a:solidFill>
                  <a:srgbClr val="00B050"/>
                </a:solidFill>
              </a:rPr>
              <a:t>Амос</a:t>
            </a:r>
            <a:r>
              <a:rPr lang="ru-RU" altLang="ru-RU" sz="3200" b="1" dirty="0">
                <a:solidFill>
                  <a:srgbClr val="00B050"/>
                </a:solidFill>
              </a:rPr>
              <a:t> Коменский</a:t>
            </a:r>
            <a:r>
              <a:rPr lang="ru-RU" altLang="ru-RU" sz="2800" dirty="0">
                <a:solidFill>
                  <a:srgbClr val="000000"/>
                </a:solidFill>
              </a:rPr>
              <a:t> (1592-1670)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287338" y="2087563"/>
            <a:ext cx="5832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600" b="1">
                <a:solidFill>
                  <a:srgbClr val="000080"/>
                </a:solidFill>
              </a:rPr>
              <a:t>Основные идеи Я.А. Коменского: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215900" y="3168650"/>
            <a:ext cx="69119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79425" indent="-4794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Разработал классно-урочную форму обучения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Выделил ступени образования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… проблемы семейного воспитания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 dirty="0">
                <a:solidFill>
                  <a:srgbClr val="000000"/>
                </a:solidFill>
              </a:rPr>
              <a:t>Выделил принципы обучения  и т.д.</a:t>
            </a:r>
          </a:p>
          <a:p>
            <a:pPr lvl="4" algn="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«Великая дидактика»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0269" y="147550"/>
            <a:ext cx="9070975" cy="75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3600" b="1" dirty="0">
                <a:solidFill>
                  <a:srgbClr val="336699"/>
                </a:solidFill>
              </a:rPr>
              <a:t>Дополнительные учебные материалы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43768" y="1122673"/>
            <a:ext cx="9936857" cy="17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Сайт </a:t>
            </a:r>
            <a:r>
              <a:rPr lang="ru-RU" altLang="ru-RU" sz="2800" b="1" dirty="0" err="1">
                <a:solidFill>
                  <a:srgbClr val="000000"/>
                </a:solidFill>
              </a:rPr>
              <a:t>КрасГМУ</a:t>
            </a:r>
            <a:r>
              <a:rPr lang="ru-RU" altLang="ru-RU" sz="2800" b="1" dirty="0">
                <a:solidFill>
                  <a:srgbClr val="000000"/>
                </a:solidFill>
              </a:rPr>
              <a:t> — ГВА-                  - Документы-</a:t>
            </a:r>
          </a:p>
          <a:p>
            <a:pPr ea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                                                         - Стоматологический </a:t>
            </a:r>
          </a:p>
          <a:p>
            <a:pPr ea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                                                           факультет 2 курс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02" y="1148585"/>
            <a:ext cx="1221508" cy="1691319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43768" y="3030517"/>
            <a:ext cx="9925140" cy="44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ru-RU" altLang="ru-RU" sz="2200" b="1" dirty="0"/>
              <a:t>Видео-лекции</a:t>
            </a:r>
          </a:p>
          <a:p>
            <a:pPr marL="342900" indent="-342900" eaLnBrk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200" dirty="0"/>
              <a:t>Гуров, В. А. Психология и педагогика : Лекция №1 для студентов 1-го курса, специальности 31.05.01 - Лечебное дело (Очное, Высшее образование, 6.0) / В. А. Гуров ; Красноярский медицинский университет. - Красноярск : </a:t>
            </a:r>
            <a:r>
              <a:rPr lang="ru-RU" altLang="ru-RU" sz="2200" dirty="0" err="1"/>
              <a:t>КрасГМУ</a:t>
            </a:r>
            <a:r>
              <a:rPr lang="ru-RU" altLang="ru-RU" sz="2200" dirty="0"/>
              <a:t>, 2021.</a:t>
            </a:r>
          </a:p>
          <a:p>
            <a:pPr eaLnBrk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ru-RU" altLang="ru-RU" sz="2200" dirty="0"/>
              <a:t>URL:https://krasgmu.ru/index.php?page[common]=elib&amp;cat=catalog&amp;res_id=116255</a:t>
            </a:r>
          </a:p>
          <a:p>
            <a:pPr marL="342900" indent="-342900" eaLnBrk="1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200" dirty="0"/>
              <a:t>Гуров, В.А.  Психология человека: основные категории : Лекция №2 для студентов 1-го курса, специальности 31.05.01 - Лечебное дело (Очное, Высшее образование, 6.0) / В. А. Гуров ; Красноярский медицинский университет. - Красноярск : </a:t>
            </a:r>
            <a:r>
              <a:rPr lang="ru-RU" altLang="ru-RU" sz="2200" dirty="0" err="1"/>
              <a:t>КрасГМУ</a:t>
            </a:r>
            <a:r>
              <a:rPr lang="ru-RU" altLang="ru-RU" sz="2200" dirty="0"/>
              <a:t>, 2021.</a:t>
            </a:r>
          </a:p>
          <a:p>
            <a:pPr eaLnBrk="1">
              <a:lnSpc>
                <a:spcPct val="93000"/>
              </a:lnSpc>
              <a:spcBef>
                <a:spcPts val="600"/>
              </a:spcBef>
              <a:spcAft>
                <a:spcPts val="1000"/>
              </a:spcAft>
              <a:buSzPct val="100000"/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702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rono.ru/biograf/bio_p/pestaloz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02524"/>
            <a:ext cx="2146200" cy="31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0260" y="1737421"/>
            <a:ext cx="7271890" cy="134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Положил начало теории обучения, в которой связал педагогику с психологией, а обучение — с воспитанием и развитием.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4048" y="467469"/>
            <a:ext cx="7271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Песталоцци Иоганн Генрих 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(1746-1827) швейцарский педагог.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7" y="3275781"/>
            <a:ext cx="9443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Считал что,  воспитание должно формировать из ребенка не просто гармонически развитого индивидуума, а труженика — члена человеческого сообщества.</a:t>
            </a:r>
            <a:endParaRPr lang="ru-RU" sz="2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Большая заслуга Песталоцци состоит в развитии принципа наглядности обучения, в стремлении связать чувственное восприятие с развитием мышления. Обучение, по мысли Песталоцци, обязательно должно действовать </a:t>
            </a:r>
            <a:r>
              <a:rPr lang="ru-RU" sz="2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развивающе</a:t>
            </a:r>
            <a:r>
              <a:rPr lang="ru-RU" sz="2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побуждать детей к самодеятельности</a:t>
            </a:r>
            <a:endParaRPr lang="ru-RU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740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048125" y="683493"/>
            <a:ext cx="6032500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000099"/>
                </a:solidFill>
              </a:rPr>
              <a:t>Адольф </a:t>
            </a:r>
            <a:r>
              <a:rPr lang="ru-RU" altLang="ru-RU" sz="3200" b="1" dirty="0" err="1">
                <a:solidFill>
                  <a:srgbClr val="000099"/>
                </a:solidFill>
              </a:rPr>
              <a:t>Дистервег</a:t>
            </a:r>
            <a:r>
              <a:rPr lang="ru-RU" altLang="ru-RU" sz="3200" b="1" dirty="0">
                <a:solidFill>
                  <a:srgbClr val="000000"/>
                </a:solidFill>
              </a:rPr>
              <a:t> </a:t>
            </a:r>
            <a:br>
              <a:rPr lang="en-US" altLang="ru-RU" sz="2600" b="1" dirty="0">
                <a:solidFill>
                  <a:srgbClr val="000000"/>
                </a:solidFill>
              </a:rPr>
            </a:br>
            <a:endParaRPr lang="ru-RU" altLang="ru-RU" sz="8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2600" dirty="0">
                <a:solidFill>
                  <a:srgbClr val="000000"/>
                </a:solidFill>
              </a:rPr>
              <a:t> </a:t>
            </a:r>
            <a:r>
              <a:rPr lang="en-US" altLang="ru-RU" sz="2400" dirty="0">
                <a:solidFill>
                  <a:srgbClr val="000000"/>
                </a:solidFill>
              </a:rPr>
              <a:t>   </a:t>
            </a:r>
            <a:r>
              <a:rPr lang="en-US" altLang="ru-RU" sz="2600" dirty="0">
                <a:solidFill>
                  <a:srgbClr val="000000"/>
                </a:solidFill>
              </a:rPr>
              <a:t>С</a:t>
            </a:r>
            <a:r>
              <a:rPr lang="ru-RU" altLang="ru-RU" sz="2600" dirty="0">
                <a:solidFill>
                  <a:srgbClr val="000000"/>
                </a:solidFill>
              </a:rPr>
              <a:t>формулировал и раскрыл два взаимосвязанных принципа обучения и воспитания –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r>
              <a:rPr lang="ru-RU" altLang="ru-RU" sz="2600" i="1" dirty="0" err="1">
                <a:solidFill>
                  <a:srgbClr val="000000"/>
                </a:solidFill>
              </a:rPr>
              <a:t>природосообразность</a:t>
            </a:r>
            <a:r>
              <a:rPr lang="ru-RU" altLang="ru-RU" sz="2600" i="1" dirty="0">
                <a:solidFill>
                  <a:srgbClr val="000000"/>
                </a:solidFill>
              </a:rPr>
              <a:t> и </a:t>
            </a:r>
            <a:r>
              <a:rPr lang="ru-RU" altLang="ru-RU" sz="2600" i="1" dirty="0" err="1">
                <a:solidFill>
                  <a:srgbClr val="000000"/>
                </a:solidFill>
              </a:rPr>
              <a:t>культуросообразность</a:t>
            </a:r>
            <a:r>
              <a:rPr lang="ru-RU" altLang="ru-RU" sz="2600" dirty="0">
                <a:solidFill>
                  <a:srgbClr val="000000"/>
                </a:solidFill>
              </a:rPr>
              <a:t>. </a:t>
            </a:r>
            <a:br>
              <a:rPr lang="en-US" altLang="ru-RU" sz="2600" dirty="0">
                <a:solidFill>
                  <a:srgbClr val="000000"/>
                </a:solidFill>
              </a:rPr>
            </a:br>
            <a:endParaRPr lang="ru-RU" altLang="ru-RU" sz="1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Он ввел следующие дидактические правила - </a:t>
            </a:r>
            <a:r>
              <a:rPr lang="ru-RU" altLang="ru-RU" sz="2600" i="1" dirty="0">
                <a:solidFill>
                  <a:srgbClr val="000000"/>
                </a:solidFill>
              </a:rPr>
              <a:t>ясность, четкость, последовательность, самостоятельность учащихся, заинтересованность учителя и ученика</a:t>
            </a:r>
            <a:r>
              <a:rPr lang="ru-RU" altLang="ru-RU" sz="2600" dirty="0">
                <a:solidFill>
                  <a:srgbClr val="000000"/>
                </a:solidFill>
              </a:rPr>
              <a:t>.</a:t>
            </a:r>
            <a:br>
              <a:rPr lang="ru-RU" altLang="ru-RU" sz="2200" dirty="0">
                <a:solidFill>
                  <a:srgbClr val="000000"/>
                </a:solidFill>
              </a:rPr>
            </a:br>
            <a:endParaRPr lang="ru-RU" altLang="ru-RU" sz="2200" dirty="0">
              <a:solidFill>
                <a:srgbClr val="000000"/>
              </a:solidFill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61963"/>
            <a:ext cx="3749675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904" y="5556250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000000"/>
                </a:solidFill>
              </a:rPr>
              <a:t>1790-1866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92088"/>
            <a:ext cx="9067800" cy="1477962"/>
          </a:xfrm>
        </p:spPr>
        <p:txBody>
          <a:bodyPr/>
          <a:lstStyle/>
          <a:p>
            <a:pPr eaLnBrk="1"/>
            <a:endParaRPr lang="ru-RU" altLang="ru-RU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2"/>
            <a:ext cx="10080625" cy="73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82778"/>
              </p:ext>
            </p:extLst>
          </p:nvPr>
        </p:nvGraphicFramePr>
        <p:xfrm>
          <a:off x="359545" y="874316"/>
          <a:ext cx="9721080" cy="6487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540576694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7882646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Исторический период</a:t>
                      </a:r>
                      <a:endParaRPr lang="ru-RU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 педагогической науки</a:t>
                      </a:r>
                      <a:endParaRPr lang="ru-RU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92824"/>
                  </a:ext>
                </a:extLst>
              </a:tr>
              <a:tr h="829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Античность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(YI в. до н.э. – YI в. н.э.)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Пайдеическая</a:t>
                      </a:r>
                      <a:r>
                        <a:rPr lang="ru-RU" sz="2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50920"/>
                  </a:ext>
                </a:extLst>
              </a:tr>
              <a:tr h="971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Средневековье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(YII  в. н.э.– XYI в. н.э.)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Религиозная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570117"/>
                  </a:ext>
                </a:extLst>
              </a:tr>
              <a:tr h="761291">
                <a:tc>
                  <a:txBody>
                    <a:bodyPr/>
                    <a:lstStyle/>
                    <a:p>
                      <a:pPr fontAlgn="base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Возрождение</a:t>
                      </a:r>
                      <a:endParaRPr lang="ru-RU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(нач.  XIV— конец  XVI вв.)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Гуманистическая 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0245"/>
                  </a:ext>
                </a:extLst>
              </a:tr>
              <a:tr h="537574">
                <a:tc>
                  <a:txBody>
                    <a:bodyPr/>
                    <a:lstStyle/>
                    <a:p>
                      <a:pPr fontAlgn="base">
                        <a:lnSpc>
                          <a:spcPts val="29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Новое время</a:t>
                      </a:r>
                      <a:endParaRPr lang="ru-RU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ts val="29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(XVII–XIX вв.)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Педагогика эпохи Просвещения (когнитивная)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50243"/>
                  </a:ext>
                </a:extLst>
              </a:tr>
              <a:tr h="1139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Современность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(XX в. по настоящее время)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72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Технократическая (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бихевиористская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Экзистенциальная педагогика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0800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4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Антропокосмоцентрическая</a:t>
                      </a: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педагогика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55374"/>
                  </a:ext>
                </a:extLst>
              </a:tr>
            </a:tbl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15913" y="179437"/>
            <a:ext cx="9764712" cy="550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560">
            <a:solidFill>
              <a:srgbClr val="3A5F8B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2" charset="0"/>
              </a:rPr>
              <a:t>ИСТОРИЧЕСКАЯ ПАНОРАМА СТАНОВЛЕНИЯ ПЕДАГОГИЧЕСКИХ ТЕОРИЙ</a:t>
            </a:r>
          </a:p>
        </p:txBody>
      </p:sp>
    </p:spTree>
    <p:extLst>
      <p:ext uri="{BB962C8B-B14F-4D97-AF65-F5344CB8AC3E}">
        <p14:creationId xmlns:p14="http://schemas.microsoft.com/office/powerpoint/2010/main" val="773219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92088"/>
            <a:ext cx="9067800" cy="1477962"/>
          </a:xfrm>
        </p:spPr>
        <p:txBody>
          <a:bodyPr/>
          <a:lstStyle/>
          <a:p>
            <a:pPr eaLnBrk="1"/>
            <a:endParaRPr lang="ru-RU" altLang="ru-RU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6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pPr eaLnBrk="1"/>
            <a:endParaRPr lang="ru-RU" alt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9791700" cy="727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71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419100" y="336550"/>
            <a:ext cx="91567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dirty="0">
                <a:solidFill>
                  <a:srgbClr val="FF3300"/>
                </a:solidFill>
              </a:rPr>
              <a:t>ПЕДАГОГИКА - ЭТО …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8750" y="1441450"/>
            <a:ext cx="9882188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200"/>
              <a:t>наука о целенаправленном </a:t>
            </a:r>
            <a:r>
              <a:rPr lang="ru-RU" altLang="ru-RU" sz="2200" b="1" i="1">
                <a:solidFill>
                  <a:srgbClr val="CC0000"/>
                </a:solidFill>
              </a:rPr>
              <a:t>процессе передачи человеческого опыта</a:t>
            </a:r>
            <a:r>
              <a:rPr lang="ru-RU" altLang="ru-RU" sz="2200"/>
              <a:t> и подготовки подрастающего поколения к жизни и деятельности (Н. В. Бордовская, А. А. Реан);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200"/>
              <a:t>наука </a:t>
            </a:r>
            <a:r>
              <a:rPr lang="ru-RU" altLang="ru-RU" sz="2200" b="1" i="1">
                <a:solidFill>
                  <a:srgbClr val="CC0000"/>
                </a:solidFill>
              </a:rPr>
              <a:t>о воспитании</a:t>
            </a:r>
            <a:r>
              <a:rPr lang="ru-RU" altLang="ru-RU" sz="2200"/>
              <a:t> человека (Г. М. Афонина, И. П. Подласый);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200"/>
              <a:t>особая, социально и личностно детерминированная </a:t>
            </a:r>
            <a:r>
              <a:rPr lang="ru-RU" altLang="ru-RU" sz="2200" b="1" i="1">
                <a:solidFill>
                  <a:srgbClr val="CC0000"/>
                </a:solidFill>
              </a:rPr>
              <a:t>деятельность</a:t>
            </a:r>
            <a:r>
              <a:rPr lang="ru-RU" altLang="ru-RU" sz="2200"/>
              <a:t> по приобщению человеческих существ к жизни общества (П. И. Пидкасистый);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200"/>
              <a:t>наука </a:t>
            </a:r>
            <a:r>
              <a:rPr lang="ru-RU" altLang="ru-RU" sz="2200" b="1" i="1">
                <a:solidFill>
                  <a:srgbClr val="CC0000"/>
                </a:solidFill>
              </a:rPr>
              <a:t>о педагогическом процессе</a:t>
            </a:r>
            <a:r>
              <a:rPr lang="ru-RU" altLang="ru-RU" sz="2200"/>
              <a:t>, организованном в условиях педагогической системы и обеспечивающем развитие его субъектов (Н. В. Бордовская, А. А. Реан, С. И. Розум);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200"/>
              <a:t>наука о законах и закономерностях </a:t>
            </a:r>
            <a:r>
              <a:rPr lang="ru-RU" altLang="ru-RU" sz="2200" b="1" i="1">
                <a:solidFill>
                  <a:srgbClr val="CC0000"/>
                </a:solidFill>
              </a:rPr>
              <a:t>воспитания, образования, обучения, социализации и творческого саморазвития человека</a:t>
            </a:r>
            <a:r>
              <a:rPr lang="ru-RU" altLang="ru-RU" sz="2200"/>
              <a:t> (В. И. Андреев).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200"/>
              <a:t>осмысление </a:t>
            </a:r>
            <a:r>
              <a:rPr lang="ru-RU" altLang="ru-RU" sz="2200" b="1" i="1">
                <a:solidFill>
                  <a:srgbClr val="CC0000"/>
                </a:solidFill>
              </a:rPr>
              <a:t>воспитания</a:t>
            </a:r>
            <a:r>
              <a:rPr lang="ru-RU" altLang="ru-RU" sz="2200"/>
              <a:t> (С.И. Гессен).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200" b="1" i="1">
                <a:solidFill>
                  <a:srgbClr val="CC0000"/>
                </a:solidFill>
              </a:rPr>
              <a:t>рефлексия</a:t>
            </a:r>
            <a:r>
              <a:rPr lang="ru-RU" altLang="ru-RU" sz="2200"/>
              <a:t> фрагмента </a:t>
            </a:r>
            <a:r>
              <a:rPr lang="ru-RU" altLang="ru-RU" sz="2200" b="1" i="1">
                <a:solidFill>
                  <a:srgbClr val="CC0000"/>
                </a:solidFill>
              </a:rPr>
              <a:t>социальной реальности</a:t>
            </a:r>
            <a:r>
              <a:rPr lang="ru-RU" altLang="ru-RU" sz="2200"/>
              <a:t>, называемого воспитанием (включающего в себя и образование), отраженная в текстах и "преданиях" (А.В. Мудрик).</a:t>
            </a:r>
          </a:p>
          <a:p>
            <a:pPr marL="195263" eaLnBrk="1" hangingPunct="1">
              <a:lnSpc>
                <a:spcPct val="80000"/>
              </a:lnSpc>
              <a:spcBef>
                <a:spcPts val="500"/>
              </a:spcBef>
              <a:buSzPct val="45000"/>
              <a:defRPr/>
            </a:pPr>
            <a:r>
              <a:rPr lang="ru-RU" altLang="ru-RU" sz="2000"/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016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635000" y="714375"/>
            <a:ext cx="873125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Педагогика</a:t>
            </a:r>
            <a:r>
              <a:rPr lang="ru-RU" altLang="ru-RU" sz="3600" dirty="0">
                <a:solidFill>
                  <a:srgbClr val="002060"/>
                </a:solidFill>
              </a:rPr>
              <a:t> – это наука о сущности, закономерностях, принципах, методах и формах обучения и воспитания человека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571875"/>
            <a:ext cx="6229350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38125" y="444500"/>
            <a:ext cx="9682163" cy="77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660066"/>
                </a:solidFill>
              </a:rPr>
              <a:t>Объект педагогики </a:t>
            </a:r>
            <a:r>
              <a:rPr lang="ru-RU" altLang="ru-RU" sz="3200">
                <a:solidFill>
                  <a:srgbClr val="000000"/>
                </a:solidFill>
              </a:rPr>
              <a:t>-  система педагогических явлений, связанных с  развитием человека в процессе целенаправленной деятельности общества. 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i="1">
                <a:solidFill>
                  <a:srgbClr val="000000"/>
                </a:solidFill>
              </a:rPr>
              <a:t>Эти явления  называются </a:t>
            </a:r>
            <a:r>
              <a:rPr lang="ru-RU" altLang="ru-RU" sz="2800" b="1" i="1">
                <a:solidFill>
                  <a:srgbClr val="000000"/>
                </a:solidFill>
              </a:rPr>
              <a:t>образованием. </a:t>
            </a: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 b="1" i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Образование  и есть та часть объективного мира, которую изучает педагогика.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b="1">
              <a:solidFill>
                <a:srgbClr val="000000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276725" y="4581525"/>
            <a:ext cx="5618163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11897"/>
            <a:ext cx="9055100" cy="124618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Дополнительная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475581"/>
            <a:ext cx="9055100" cy="5872197"/>
          </a:xfrm>
        </p:spPr>
        <p:txBody>
          <a:bodyPr/>
          <a:lstStyle/>
          <a:p>
            <a:r>
              <a:rPr lang="ru-RU" b="1" i="1" dirty="0"/>
              <a:t>Медицинская психология </a:t>
            </a:r>
            <a:r>
              <a:rPr lang="ru-RU" dirty="0" err="1"/>
              <a:t>Лакосина</a:t>
            </a:r>
            <a:r>
              <a:rPr lang="ru-RU" dirty="0"/>
              <a:t> Н.Д, Ушаков Г.К. Серия «Для студентов медицинских институтов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b="1" i="1" dirty="0"/>
              <a:t>Медицинская этика и деонтология</a:t>
            </a:r>
            <a:r>
              <a:rPr lang="ru-RU" dirty="0"/>
              <a:t>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dirty="0"/>
              <a:t>Ред.  Морозова Г.В., Царегородцева Г.И.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dirty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b="1" i="1" dirty="0"/>
              <a:t>             </a:t>
            </a:r>
            <a:r>
              <a:rPr lang="ru-RU" dirty="0"/>
              <a:t>Вересаев В.В </a:t>
            </a:r>
            <a:r>
              <a:rPr lang="ru-RU" b="1" i="1" dirty="0"/>
              <a:t>Записки врача</a:t>
            </a:r>
            <a:r>
              <a:rPr lang="ru-RU" dirty="0"/>
              <a:t>. </a:t>
            </a:r>
          </a:p>
          <a:p>
            <a:endParaRPr lang="ru-RU" b="1" i="1" dirty="0"/>
          </a:p>
          <a:p>
            <a:r>
              <a:rPr lang="ru-RU" b="1" i="1" dirty="0"/>
              <a:t>   Исцеление словом </a:t>
            </a:r>
            <a:r>
              <a:rPr lang="ru-RU" dirty="0"/>
              <a:t>Орлов А.Н.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7A9E6-2D55-B436-7EC1-B2DAF165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069" y="2461798"/>
            <a:ext cx="1469262" cy="2293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F6902E-5D5B-20A0-067A-2C7A30ED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178" y="5399203"/>
            <a:ext cx="1291994" cy="21604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AA4B1B-23BA-2C26-D777-5FB51185C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90" y="4211885"/>
            <a:ext cx="1469263" cy="17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6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617538" y="766763"/>
            <a:ext cx="931862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600" b="1" dirty="0">
                <a:solidFill>
                  <a:srgbClr val="000080"/>
                </a:solidFill>
              </a:rPr>
              <a:t>Предмет педагогики </a:t>
            </a:r>
            <a:r>
              <a:rPr lang="ru-RU" altLang="ru-RU" sz="3600" dirty="0">
                <a:solidFill>
                  <a:srgbClr val="000080"/>
                </a:solidFill>
              </a:rPr>
              <a:t>как науки</a:t>
            </a:r>
            <a:r>
              <a:rPr lang="ru-RU" altLang="ru-RU" sz="3600" b="1" dirty="0">
                <a:solidFill>
                  <a:srgbClr val="000080"/>
                </a:solidFill>
              </a:rPr>
              <a:t> </a:t>
            </a:r>
            <a:r>
              <a:rPr lang="ru-RU" altLang="ru-RU" sz="3600" dirty="0">
                <a:solidFill>
                  <a:srgbClr val="000080"/>
                </a:solidFill>
              </a:rPr>
              <a:t>-</a:t>
            </a:r>
          </a:p>
          <a:p>
            <a:pPr algn="ctr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</a:rPr>
              <a:t> </a:t>
            </a:r>
            <a:r>
              <a:rPr lang="ru-RU" altLang="ru-RU" sz="3600" b="1" dirty="0">
                <a:solidFill>
                  <a:srgbClr val="000000"/>
                </a:solidFill>
              </a:rPr>
              <a:t>педагогический процесс</a:t>
            </a:r>
            <a:r>
              <a:rPr lang="ru-RU" altLang="ru-RU" sz="3600" dirty="0">
                <a:solidFill>
                  <a:srgbClr val="000000"/>
                </a:solidFill>
              </a:rPr>
              <a:t>,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</a:rPr>
              <a:t> т. е. процесс обучения и воспитания человека </a:t>
            </a:r>
            <a:r>
              <a:rPr lang="ru-RU" altLang="ru-RU" sz="2600" dirty="0">
                <a:solidFill>
                  <a:srgbClr val="000000"/>
                </a:solidFill>
              </a:rPr>
              <a:t>как особая функция общества,</a:t>
            </a:r>
            <a:r>
              <a:rPr lang="ru-RU" altLang="ru-RU" sz="3600" dirty="0">
                <a:solidFill>
                  <a:srgbClr val="000000"/>
                </a:solidFill>
              </a:rPr>
              <a:t> целенаправленно </a:t>
            </a:r>
            <a:r>
              <a:rPr lang="ru-RU" altLang="ru-RU" sz="3600" i="1" dirty="0">
                <a:solidFill>
                  <a:srgbClr val="000000"/>
                </a:solidFill>
              </a:rPr>
              <a:t>организуемый в</a:t>
            </a:r>
            <a:r>
              <a:rPr lang="ru-RU" altLang="ru-RU" sz="3600" dirty="0">
                <a:solidFill>
                  <a:srgbClr val="000000"/>
                </a:solidFill>
              </a:rPr>
              <a:t> специальных </a:t>
            </a:r>
            <a:r>
              <a:rPr lang="ru-RU" altLang="ru-RU" sz="3600" i="1" dirty="0">
                <a:solidFill>
                  <a:srgbClr val="000000"/>
                </a:solidFill>
              </a:rPr>
              <a:t>социальных институтах</a:t>
            </a:r>
            <a:r>
              <a:rPr lang="ru-RU" altLang="ru-RU" sz="3600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(семье, образовательных учреждениях..). </a:t>
            </a:r>
            <a:endParaRPr lang="ru-RU" altLang="ru-RU" sz="3600" dirty="0">
              <a:solidFill>
                <a:srgbClr val="000000"/>
              </a:solidFill>
            </a:endParaRP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dirty="0">
              <a:solidFill>
                <a:srgbClr val="000000"/>
              </a:solidFill>
            </a:endParaRP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60975"/>
            <a:ext cx="246697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3600450" y="5524500"/>
            <a:ext cx="6264275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ПРЕДМЕТ </a:t>
            </a:r>
            <a:r>
              <a:rPr lang="ru-RU" altLang="ru-RU" sz="2800" dirty="0">
                <a:solidFill>
                  <a:srgbClr val="000000"/>
                </a:solidFill>
              </a:rPr>
              <a:t>- наиболее значимые стороны, грани, свойства, признаки объекта, исследуемые данной наукой.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503237" y="611485"/>
            <a:ext cx="9070975" cy="1571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44450">
            <a:contourClr>
              <a:schemeClr val="accent5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Педагогический процесс </a:t>
            </a:r>
            <a:r>
              <a:rPr lang="ru-RU" altLang="ru-RU" sz="2800" dirty="0">
                <a:solidFill>
                  <a:srgbClr val="000000"/>
                </a:solidFill>
              </a:rPr>
              <a:t>- это специально организованное взаимодействие обучающего и обучаемого</a:t>
            </a: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477147" y="2987749"/>
            <a:ext cx="9070975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27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000" b="1" dirty="0">
                <a:solidFill>
                  <a:srgbClr val="000000"/>
                </a:solidFill>
              </a:rPr>
              <a:t>Цель </a:t>
            </a:r>
            <a:r>
              <a:rPr lang="ru-RU" altLang="ru-RU" sz="3000" dirty="0">
                <a:solidFill>
                  <a:srgbClr val="000000"/>
                </a:solidFill>
              </a:rPr>
              <a:t>этого взаимодействия - передача старшими и освоение младшими социального опыта, необходимого для жизни и труда в обществе.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3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000" b="1" i="1" dirty="0">
                <a:solidFill>
                  <a:schemeClr val="accent6">
                    <a:lumMod val="75000"/>
                  </a:schemeClr>
                </a:solidFill>
              </a:rPr>
              <a:t>Педагогический процесс включает </a:t>
            </a:r>
            <a:r>
              <a:rPr lang="ru-RU" altLang="ru-RU" sz="3000" i="1" dirty="0">
                <a:solidFill>
                  <a:srgbClr val="000000"/>
                </a:solidFill>
              </a:rPr>
              <a:t>в себя два процесса: </a:t>
            </a:r>
            <a:r>
              <a:rPr lang="ru-RU" altLang="ru-RU" sz="3000" b="1" i="1" dirty="0">
                <a:solidFill>
                  <a:schemeClr val="accent6">
                    <a:lumMod val="75000"/>
                  </a:schemeClr>
                </a:solidFill>
              </a:rPr>
              <a:t>обучение и воспитание</a:t>
            </a:r>
            <a:r>
              <a:rPr lang="ru-RU" altLang="ru-RU" sz="2900" i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29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365459" y="254503"/>
            <a:ext cx="4484687" cy="781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Отрасли современной педагогической науки:</a:t>
            </a:r>
          </a:p>
        </p:txBody>
      </p:sp>
      <p:sp>
        <p:nvSpPr>
          <p:cNvPr id="83972" name="AutoShape 3"/>
          <p:cNvSpPr>
            <a:spLocks noChangeArrowheads="1"/>
          </p:cNvSpPr>
          <p:nvPr/>
        </p:nvSpPr>
        <p:spPr bwMode="auto">
          <a:xfrm>
            <a:off x="457200" y="1189038"/>
            <a:ext cx="3192462" cy="1995487"/>
          </a:xfrm>
          <a:custGeom>
            <a:avLst/>
            <a:gdLst>
              <a:gd name="T0" fmla="*/ 217569832 w 21600"/>
              <a:gd name="T1" fmla="*/ 25078652 h 21600"/>
              <a:gd name="T2" fmla="*/ 0 w 21600"/>
              <a:gd name="T3" fmla="*/ 83595662 h 21600"/>
              <a:gd name="T4" fmla="*/ 213983634 w 21600"/>
              <a:gd name="T5" fmla="*/ 167191324 h 21600"/>
              <a:gd name="T6" fmla="*/ 427967267 w 21600"/>
              <a:gd name="T7" fmla="*/ 83595662 h 21600"/>
              <a:gd name="T8" fmla="*/ 0 w 21600"/>
              <a:gd name="T9" fmla="*/ 167191324 h 21600"/>
              <a:gd name="T10" fmla="*/ 427967267 w 21600"/>
              <a:gd name="T11" fmla="*/ 1671913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Общая педагогика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83973" name="AutoShape 4"/>
          <p:cNvSpPr>
            <a:spLocks noChangeArrowheads="1"/>
          </p:cNvSpPr>
          <p:nvPr/>
        </p:nvSpPr>
        <p:spPr bwMode="auto">
          <a:xfrm>
            <a:off x="646113" y="2173372"/>
            <a:ext cx="3192462" cy="1995487"/>
          </a:xfrm>
          <a:custGeom>
            <a:avLst/>
            <a:gdLst>
              <a:gd name="T0" fmla="*/ 217569832 w 21600"/>
              <a:gd name="T1" fmla="*/ 25078652 h 21600"/>
              <a:gd name="T2" fmla="*/ 0 w 21600"/>
              <a:gd name="T3" fmla="*/ 83595662 h 21600"/>
              <a:gd name="T4" fmla="*/ 213983634 w 21600"/>
              <a:gd name="T5" fmla="*/ 167191324 h 21600"/>
              <a:gd name="T6" fmla="*/ 427967267 w 21600"/>
              <a:gd name="T7" fmla="*/ 83595662 h 21600"/>
              <a:gd name="T8" fmla="*/ 0 w 21600"/>
              <a:gd name="T9" fmla="*/ 167191324 h 21600"/>
              <a:gd name="T10" fmla="*/ 427967267 w 21600"/>
              <a:gd name="T11" fmla="*/ 1671913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Возрастная педагогика</a:t>
            </a:r>
          </a:p>
        </p:txBody>
      </p:sp>
      <p:sp>
        <p:nvSpPr>
          <p:cNvPr id="83974" name="AutoShape 5"/>
          <p:cNvSpPr>
            <a:spLocks noChangeArrowheads="1"/>
          </p:cNvSpPr>
          <p:nvPr/>
        </p:nvSpPr>
        <p:spPr bwMode="auto">
          <a:xfrm>
            <a:off x="932657" y="3365668"/>
            <a:ext cx="3192462" cy="1995488"/>
          </a:xfrm>
          <a:custGeom>
            <a:avLst/>
            <a:gdLst>
              <a:gd name="T0" fmla="*/ 217569832 w 21600"/>
              <a:gd name="T1" fmla="*/ 25078665 h 21600"/>
              <a:gd name="T2" fmla="*/ 0 w 21600"/>
              <a:gd name="T3" fmla="*/ 83595704 h 21600"/>
              <a:gd name="T4" fmla="*/ 213983634 w 21600"/>
              <a:gd name="T5" fmla="*/ 167191408 h 21600"/>
              <a:gd name="T6" fmla="*/ 427967267 w 21600"/>
              <a:gd name="T7" fmla="*/ 83595704 h 21600"/>
              <a:gd name="T8" fmla="*/ 0 w 21600"/>
              <a:gd name="T9" fmla="*/ 167191408 h 21600"/>
              <a:gd name="T10" fmla="*/ 427967267 w 21600"/>
              <a:gd name="T11" fmla="*/ 1671914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Производственная педагогика</a:t>
            </a:r>
          </a:p>
        </p:txBody>
      </p:sp>
      <p:sp>
        <p:nvSpPr>
          <p:cNvPr id="83975" name="AutoShape 6"/>
          <p:cNvSpPr>
            <a:spLocks noChangeArrowheads="1"/>
          </p:cNvSpPr>
          <p:nvPr/>
        </p:nvSpPr>
        <p:spPr bwMode="auto">
          <a:xfrm>
            <a:off x="1150144" y="4533318"/>
            <a:ext cx="3192462" cy="1995487"/>
          </a:xfrm>
          <a:custGeom>
            <a:avLst/>
            <a:gdLst>
              <a:gd name="T0" fmla="*/ 217569832 w 21600"/>
              <a:gd name="T1" fmla="*/ 25078652 h 21600"/>
              <a:gd name="T2" fmla="*/ 0 w 21600"/>
              <a:gd name="T3" fmla="*/ 83595662 h 21600"/>
              <a:gd name="T4" fmla="*/ 213983634 w 21600"/>
              <a:gd name="T5" fmla="*/ 167191324 h 21600"/>
              <a:gd name="T6" fmla="*/ 427967267 w 21600"/>
              <a:gd name="T7" fmla="*/ 83595662 h 21600"/>
              <a:gd name="T8" fmla="*/ 0 w 21600"/>
              <a:gd name="T9" fmla="*/ 167191324 h 21600"/>
              <a:gd name="T10" fmla="*/ 427967267 w 21600"/>
              <a:gd name="T11" fmla="*/ 1671913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Военная педагогика</a:t>
            </a:r>
          </a:p>
        </p:txBody>
      </p:sp>
      <p:sp>
        <p:nvSpPr>
          <p:cNvPr id="83976" name="AutoShape 7"/>
          <p:cNvSpPr>
            <a:spLocks noChangeArrowheads="1"/>
          </p:cNvSpPr>
          <p:nvPr/>
        </p:nvSpPr>
        <p:spPr bwMode="auto">
          <a:xfrm>
            <a:off x="5013325" y="214313"/>
            <a:ext cx="3192463" cy="1995487"/>
          </a:xfrm>
          <a:custGeom>
            <a:avLst/>
            <a:gdLst>
              <a:gd name="T0" fmla="*/ 217569901 w 21600"/>
              <a:gd name="T1" fmla="*/ 25078652 h 21600"/>
              <a:gd name="T2" fmla="*/ 0 w 21600"/>
              <a:gd name="T3" fmla="*/ 83595662 h 21600"/>
              <a:gd name="T4" fmla="*/ 213983701 w 21600"/>
              <a:gd name="T5" fmla="*/ 167191324 h 21600"/>
              <a:gd name="T6" fmla="*/ 427967401 w 21600"/>
              <a:gd name="T7" fmla="*/ 83595662 h 21600"/>
              <a:gd name="T8" fmla="*/ 0 w 21600"/>
              <a:gd name="T9" fmla="*/ 167191324 h 21600"/>
              <a:gd name="T10" fmla="*/ 427967401 w 21600"/>
              <a:gd name="T11" fmla="*/ 1671913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История педагогики</a:t>
            </a:r>
          </a:p>
        </p:txBody>
      </p:sp>
      <p:sp>
        <p:nvSpPr>
          <p:cNvPr id="83977" name="AutoShape 8"/>
          <p:cNvSpPr>
            <a:spLocks noChangeArrowheads="1"/>
          </p:cNvSpPr>
          <p:nvPr/>
        </p:nvSpPr>
        <p:spPr bwMode="auto">
          <a:xfrm>
            <a:off x="5184775" y="968375"/>
            <a:ext cx="3192463" cy="1995488"/>
          </a:xfrm>
          <a:custGeom>
            <a:avLst/>
            <a:gdLst>
              <a:gd name="T0" fmla="*/ 217569901 w 21600"/>
              <a:gd name="T1" fmla="*/ 25078665 h 21600"/>
              <a:gd name="T2" fmla="*/ 0 w 21600"/>
              <a:gd name="T3" fmla="*/ 83595704 h 21600"/>
              <a:gd name="T4" fmla="*/ 213983701 w 21600"/>
              <a:gd name="T5" fmla="*/ 167191408 h 21600"/>
              <a:gd name="T6" fmla="*/ 427967401 w 21600"/>
              <a:gd name="T7" fmla="*/ 83595704 h 21600"/>
              <a:gd name="T8" fmla="*/ 0 w 21600"/>
              <a:gd name="T9" fmla="*/ 167191408 h 21600"/>
              <a:gd name="T10" fmla="*/ 427967401 w 21600"/>
              <a:gd name="T11" fmla="*/ 1671914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Школьная гигиена</a:t>
            </a:r>
          </a:p>
        </p:txBody>
      </p:sp>
      <p:sp>
        <p:nvSpPr>
          <p:cNvPr id="83978" name="AutoShape 9"/>
          <p:cNvSpPr>
            <a:spLocks noChangeArrowheads="1"/>
          </p:cNvSpPr>
          <p:nvPr/>
        </p:nvSpPr>
        <p:spPr bwMode="auto">
          <a:xfrm>
            <a:off x="5257800" y="1819275"/>
            <a:ext cx="3192463" cy="1995488"/>
          </a:xfrm>
          <a:custGeom>
            <a:avLst/>
            <a:gdLst>
              <a:gd name="T0" fmla="*/ 217569901 w 21600"/>
              <a:gd name="T1" fmla="*/ 25078665 h 21600"/>
              <a:gd name="T2" fmla="*/ 0 w 21600"/>
              <a:gd name="T3" fmla="*/ 83595704 h 21600"/>
              <a:gd name="T4" fmla="*/ 213983701 w 21600"/>
              <a:gd name="T5" fmla="*/ 167191408 h 21600"/>
              <a:gd name="T6" fmla="*/ 427967401 w 21600"/>
              <a:gd name="T7" fmla="*/ 83595704 h 21600"/>
              <a:gd name="T8" fmla="*/ 0 w 21600"/>
              <a:gd name="T9" fmla="*/ 167191408 h 21600"/>
              <a:gd name="T10" fmla="*/ 427967401 w 21600"/>
              <a:gd name="T11" fmla="*/ 1671914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Сравнительная педагогика</a:t>
            </a:r>
          </a:p>
        </p:txBody>
      </p:sp>
      <p:sp>
        <p:nvSpPr>
          <p:cNvPr id="83979" name="AutoShape 10"/>
          <p:cNvSpPr>
            <a:spLocks noChangeArrowheads="1"/>
          </p:cNvSpPr>
          <p:nvPr/>
        </p:nvSpPr>
        <p:spPr bwMode="auto">
          <a:xfrm>
            <a:off x="5446713" y="2906713"/>
            <a:ext cx="3192462" cy="1995487"/>
          </a:xfrm>
          <a:custGeom>
            <a:avLst/>
            <a:gdLst>
              <a:gd name="T0" fmla="*/ 217569832 w 21600"/>
              <a:gd name="T1" fmla="*/ 25078652 h 21600"/>
              <a:gd name="T2" fmla="*/ 0 w 21600"/>
              <a:gd name="T3" fmla="*/ 83595662 h 21600"/>
              <a:gd name="T4" fmla="*/ 213983634 w 21600"/>
              <a:gd name="T5" fmla="*/ 167191324 h 21600"/>
              <a:gd name="T6" fmla="*/ 427967267 w 21600"/>
              <a:gd name="T7" fmla="*/ 83595662 h 21600"/>
              <a:gd name="T8" fmla="*/ 0 w 21600"/>
              <a:gd name="T9" fmla="*/ 167191324 h 21600"/>
              <a:gd name="T10" fmla="*/ 427967267 w 21600"/>
              <a:gd name="T11" fmla="*/ 1671913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Этнопедагогика</a:t>
            </a:r>
          </a:p>
        </p:txBody>
      </p:sp>
      <p:sp>
        <p:nvSpPr>
          <p:cNvPr id="83980" name="AutoShape 11"/>
          <p:cNvSpPr>
            <a:spLocks noChangeArrowheads="1"/>
          </p:cNvSpPr>
          <p:nvPr/>
        </p:nvSpPr>
        <p:spPr bwMode="auto">
          <a:xfrm>
            <a:off x="5664200" y="3816350"/>
            <a:ext cx="3192463" cy="1995488"/>
          </a:xfrm>
          <a:custGeom>
            <a:avLst/>
            <a:gdLst>
              <a:gd name="T0" fmla="*/ 217569901 w 21600"/>
              <a:gd name="T1" fmla="*/ 25078665 h 21600"/>
              <a:gd name="T2" fmla="*/ 0 w 21600"/>
              <a:gd name="T3" fmla="*/ 83595704 h 21600"/>
              <a:gd name="T4" fmla="*/ 213983701 w 21600"/>
              <a:gd name="T5" fmla="*/ 167191408 h 21600"/>
              <a:gd name="T6" fmla="*/ 427967401 w 21600"/>
              <a:gd name="T7" fmla="*/ 83595704 h 21600"/>
              <a:gd name="T8" fmla="*/ 0 w 21600"/>
              <a:gd name="T9" fmla="*/ 167191408 h 21600"/>
              <a:gd name="T10" fmla="*/ 427967401 w 21600"/>
              <a:gd name="T11" fmla="*/ 1671914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Семейная педагогика</a:t>
            </a:r>
          </a:p>
        </p:txBody>
      </p:sp>
      <p:sp>
        <p:nvSpPr>
          <p:cNvPr id="83981" name="AutoShape 12"/>
          <p:cNvSpPr>
            <a:spLocks noChangeArrowheads="1"/>
          </p:cNvSpPr>
          <p:nvPr/>
        </p:nvSpPr>
        <p:spPr bwMode="auto">
          <a:xfrm>
            <a:off x="5911850" y="4687292"/>
            <a:ext cx="3968750" cy="2556271"/>
          </a:xfrm>
          <a:custGeom>
            <a:avLst/>
            <a:gdLst>
              <a:gd name="T0" fmla="*/ 336313896 w 21600"/>
              <a:gd name="T1" fmla="*/ 45877376 h 21600"/>
              <a:gd name="T2" fmla="*/ 0 w 21600"/>
              <a:gd name="T3" fmla="*/ 152924544 h 21600"/>
              <a:gd name="T4" fmla="*/ 330770508 w 21600"/>
              <a:gd name="T5" fmla="*/ 305848963 h 21600"/>
              <a:gd name="T6" fmla="*/ 661541016 w 21600"/>
              <a:gd name="T7" fmla="*/ 152924544 h 21600"/>
              <a:gd name="T8" fmla="*/ 0 w 21600"/>
              <a:gd name="T9" fmla="*/ 305848963 h 21600"/>
              <a:gd name="T10" fmla="*/ 661541016 w 21600"/>
              <a:gd name="T11" fmla="*/ 3058489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Специальная педагогика</a:t>
            </a:r>
            <a:r>
              <a:rPr lang="ru-RU" altLang="ru-RU" sz="20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  олигофренопедагогика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- тифлопедагогика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- сурдопедагогика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- логопедия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- превентивная педагогика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397794" y="5629277"/>
            <a:ext cx="3192462" cy="1749424"/>
          </a:xfrm>
          <a:custGeom>
            <a:avLst/>
            <a:gdLst>
              <a:gd name="T0" fmla="*/ 217569832 w 21600"/>
              <a:gd name="T1" fmla="*/ 25078652 h 21600"/>
              <a:gd name="T2" fmla="*/ 0 w 21600"/>
              <a:gd name="T3" fmla="*/ 83595662 h 21600"/>
              <a:gd name="T4" fmla="*/ 213983634 w 21600"/>
              <a:gd name="T5" fmla="*/ 167191324 h 21600"/>
              <a:gd name="T6" fmla="*/ 427967267 w 21600"/>
              <a:gd name="T7" fmla="*/ 83595662 h 21600"/>
              <a:gd name="T8" fmla="*/ 0 w 21600"/>
              <a:gd name="T9" fmla="*/ 167191324 h 21600"/>
              <a:gd name="T10" fmla="*/ 427967267 w 21600"/>
              <a:gd name="T11" fmla="*/ 1671913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 dirty="0" err="1">
                <a:solidFill>
                  <a:srgbClr val="000000"/>
                </a:solidFill>
              </a:rPr>
              <a:t>Андрагогика</a:t>
            </a:r>
            <a:endParaRPr lang="ru-RU" alt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84397" y="2483693"/>
            <a:ext cx="95758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7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Объект </a:t>
            </a:r>
            <a:r>
              <a:rPr lang="ru-RU" altLang="ru-RU" sz="2800" dirty="0">
                <a:solidFill>
                  <a:srgbClr val="000000"/>
                </a:solidFill>
              </a:rPr>
              <a:t>дидактики - обучение во всех аспектах. </a:t>
            </a: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Предмет </a:t>
            </a:r>
            <a:r>
              <a:rPr lang="ru-RU" altLang="ru-RU" sz="2800" dirty="0">
                <a:solidFill>
                  <a:srgbClr val="000000"/>
                </a:solidFill>
              </a:rPr>
              <a:t>- </a:t>
            </a:r>
            <a:r>
              <a:rPr lang="ru-RU" altLang="ru-RU" sz="2600" dirty="0">
                <a:solidFill>
                  <a:srgbClr val="000000"/>
                </a:solidFill>
              </a:rPr>
              <a:t>система отношений: "учитель — ученик", "ученик — учебный материал", "ученик — другие ученики". </a:t>
            </a: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424661"/>
            <a:ext cx="2052613" cy="169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8024" y="552316"/>
            <a:ext cx="76459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</a:pPr>
            <a:r>
              <a:rPr lang="ru-RU" altLang="ru-RU" sz="2400" b="1" i="1" dirty="0">
                <a:solidFill>
                  <a:srgbClr val="330099"/>
                </a:solidFill>
              </a:rPr>
              <a:t>Я. Коменский "Великая дидактика"</a:t>
            </a:r>
            <a:r>
              <a:rPr lang="ru-RU" altLang="ru-RU" sz="2600" b="1" i="1" dirty="0">
                <a:solidFill>
                  <a:srgbClr val="330099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6958" y="170167"/>
            <a:ext cx="88736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</a:pPr>
            <a:r>
              <a:rPr lang="ru-RU" altLang="ru-RU" sz="2600" b="1" i="1" dirty="0">
                <a:solidFill>
                  <a:srgbClr val="330099"/>
                </a:solidFill>
              </a:rPr>
              <a:t>"</a:t>
            </a:r>
            <a:r>
              <a:rPr lang="ru-RU" altLang="ru-RU" sz="2400" b="1" i="1" dirty="0">
                <a:solidFill>
                  <a:srgbClr val="330099"/>
                </a:solidFill>
              </a:rPr>
              <a:t>Дидактика - всеобщее искусство всех учить всему"</a:t>
            </a:r>
            <a:r>
              <a:rPr lang="ru-RU" altLang="ru-RU" sz="2600" b="1" i="1" dirty="0">
                <a:solidFill>
                  <a:srgbClr val="330099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2099" y="1401957"/>
            <a:ext cx="8352928" cy="954107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C00000"/>
            </a:contourClr>
          </a:sp3d>
        </p:spPr>
        <p:txBody>
          <a:bodyPr wrap="square">
            <a:spAutoFit/>
          </a:bodyPr>
          <a:lstStyle/>
          <a:p>
            <a:pPr lvl="0"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</a:pPr>
            <a:r>
              <a:rPr lang="ru-RU" altLang="ru-RU" sz="2800" b="1" dirty="0">
                <a:solidFill>
                  <a:srgbClr val="7E0021"/>
                </a:solidFill>
              </a:rPr>
              <a:t>Дидактика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2800" b="1" dirty="0">
                <a:solidFill>
                  <a:srgbClr val="111111"/>
                </a:solidFill>
              </a:rPr>
              <a:t>- </a:t>
            </a:r>
            <a:r>
              <a:rPr lang="ru-RU" altLang="ru-RU" sz="2800" dirty="0">
                <a:solidFill>
                  <a:srgbClr val="111111"/>
                </a:solidFill>
              </a:rPr>
              <a:t>раздел педагогики, которая изучает и исследует проблемы образования и обучения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39912" y="4888277"/>
          <a:ext cx="7128792" cy="267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/>
          </p:cNvSpPr>
          <p:nvPr/>
        </p:nvSpPr>
        <p:spPr>
          <a:xfrm>
            <a:off x="1257566" y="4197002"/>
            <a:ext cx="6840538" cy="691275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ru-RU" altLang="ru-RU" sz="3200" b="1" u="sng" kern="0" dirty="0">
                <a:solidFill>
                  <a:schemeClr val="accent1">
                    <a:lumMod val="50000"/>
                  </a:schemeClr>
                </a:solidFill>
              </a:rPr>
              <a:t>Основные вопросы дидактики</a:t>
            </a:r>
          </a:p>
        </p:txBody>
      </p:sp>
    </p:spTree>
    <p:extLst>
      <p:ext uri="{BB962C8B-B14F-4D97-AF65-F5344CB8AC3E}">
        <p14:creationId xmlns:p14="http://schemas.microsoft.com/office/powerpoint/2010/main" val="2910598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503808" y="467469"/>
            <a:ext cx="9371012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600" b="1" i="1" dirty="0">
                <a:solidFill>
                  <a:srgbClr val="4B1F6F"/>
                </a:solidFill>
              </a:rPr>
              <a:t>Базовые понятия дидактики</a:t>
            </a:r>
            <a:r>
              <a:rPr lang="ru-RU" altLang="ru-RU" sz="2600" b="1" dirty="0">
                <a:solidFill>
                  <a:srgbClr val="4B1F6F"/>
                </a:solidFill>
              </a:rPr>
              <a:t>:</a:t>
            </a:r>
            <a:endParaRPr lang="ru-RU" altLang="ru-RU" sz="2800" b="1" dirty="0">
              <a:solidFill>
                <a:srgbClr val="000066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000066"/>
                </a:solidFill>
              </a:rPr>
              <a:t>Преподавание</a:t>
            </a:r>
            <a:r>
              <a:rPr lang="ru-RU" altLang="ru-RU" sz="3200" dirty="0">
                <a:solidFill>
                  <a:srgbClr val="000000"/>
                </a:solidFill>
              </a:rPr>
              <a:t> —</a:t>
            </a:r>
            <a:r>
              <a:rPr lang="ru-RU" altLang="ru-RU" sz="2800" dirty="0">
                <a:solidFill>
                  <a:srgbClr val="000000"/>
                </a:solidFill>
              </a:rPr>
              <a:t> это деятельность тех, кто обучает.</a:t>
            </a:r>
          </a:p>
          <a:p>
            <a:pPr eaLnBrk="1" hangingPunct="1">
              <a:buClrTx/>
              <a:buFontTx/>
              <a:buNone/>
            </a:pPr>
            <a:endParaRPr lang="ru-RU" altLang="ru-RU" sz="1100" b="1" dirty="0">
              <a:solidFill>
                <a:srgbClr val="7E002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7E0021"/>
                </a:solidFill>
              </a:rPr>
              <a:t>Учение </a:t>
            </a:r>
            <a:r>
              <a:rPr lang="ru-RU" altLang="ru-RU" sz="3200" dirty="0">
                <a:solidFill>
                  <a:srgbClr val="000000"/>
                </a:solidFill>
              </a:rPr>
              <a:t>— это деятельность тех, кто обучается.</a:t>
            </a:r>
          </a:p>
          <a:p>
            <a:pPr eaLnBrk="1" hangingPunct="1">
              <a:buClrTx/>
              <a:buFontTx/>
              <a:buNone/>
            </a:pPr>
            <a:endParaRPr lang="ru-RU" altLang="ru-RU" b="1" dirty="0">
              <a:solidFill>
                <a:srgbClr val="7E002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7E0021"/>
                </a:solidFill>
              </a:rPr>
              <a:t>Образование</a:t>
            </a:r>
            <a:r>
              <a:rPr lang="ru-RU" altLang="ru-RU" sz="3200" dirty="0">
                <a:solidFill>
                  <a:srgbClr val="7E0021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— овладение обучающимися научными знаниями, практическими умениями и навыками, развитие их умственно-познавательных способностей, мировоззрения, нравственности и общей культуры. </a:t>
            </a:r>
          </a:p>
          <a:p>
            <a:pPr eaLnBrk="1" hangingPunct="1">
              <a:buClrTx/>
              <a:buFontTx/>
              <a:buNone/>
            </a:pPr>
            <a:endParaRPr lang="ru-RU" altLang="ru-RU" sz="1400" b="1" dirty="0">
              <a:solidFill>
                <a:srgbClr val="000066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000066"/>
                </a:solidFill>
              </a:rPr>
              <a:t>Обучение</a:t>
            </a:r>
            <a:r>
              <a:rPr lang="ru-RU" altLang="ru-RU" sz="3200" b="1" dirty="0">
                <a:solidFill>
                  <a:srgbClr val="000000"/>
                </a:solidFill>
              </a:rPr>
              <a:t> </a:t>
            </a:r>
            <a:r>
              <a:rPr lang="ru-RU" altLang="ru-RU" sz="3200" dirty="0">
                <a:solidFill>
                  <a:srgbClr val="000000"/>
                </a:solidFill>
              </a:rPr>
              <a:t>— </a:t>
            </a:r>
            <a:r>
              <a:rPr lang="ru-RU" altLang="ru-RU" sz="2800" dirty="0">
                <a:solidFill>
                  <a:srgbClr val="000000"/>
                </a:solidFill>
              </a:rPr>
              <a:t>это целенаправленное, заранее запроектированное общение, в ходе которого осуществляются образование, воспитание и развитие, усваиваются отдельные стороны опыта человечества, опыта деятельности и познания. </a:t>
            </a:r>
          </a:p>
          <a:p>
            <a:pPr eaLnBrk="1" hangingPunct="1">
              <a:buClrTx/>
              <a:buFontTx/>
              <a:buNone/>
            </a:pPr>
            <a:endParaRPr lang="ru-RU" altLang="ru-RU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32901" y="251445"/>
            <a:ext cx="9575800" cy="55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Процесс обучения направлен прежде всего на формирование </a:t>
            </a:r>
            <a:r>
              <a:rPr lang="ru-RU" altLang="ru-RU" sz="2800" i="1" dirty="0">
                <a:solidFill>
                  <a:srgbClr val="000000"/>
                </a:solidFill>
              </a:rPr>
              <a:t>знаний, умений, навыков и опыта</a:t>
            </a:r>
            <a:r>
              <a:rPr lang="ru-RU" altLang="ru-RU" sz="2800" dirty="0">
                <a:solidFill>
                  <a:srgbClr val="000000"/>
                </a:solidFill>
              </a:rPr>
              <a:t> творческой </a:t>
            </a:r>
            <a:r>
              <a:rPr lang="ru-RU" altLang="ru-RU" sz="2800" i="1" dirty="0">
                <a:solidFill>
                  <a:srgbClr val="000000"/>
                </a:solidFill>
              </a:rPr>
              <a:t>деятельности</a:t>
            </a:r>
            <a:r>
              <a:rPr lang="ru-RU" altLang="ru-RU" sz="28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Знания</a:t>
            </a:r>
            <a:r>
              <a:rPr lang="ru-RU" altLang="ru-RU" sz="2800" dirty="0">
                <a:solidFill>
                  <a:srgbClr val="000000"/>
                </a:solidFill>
              </a:rPr>
              <a:t> - конкретные взаимосвязанные факты, системы понятий, законы, правила, отражающие определенные закономерности, а также теоретические обобщения и базовые термины.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Умения</a:t>
            </a:r>
            <a:r>
              <a:rPr lang="ru-RU" altLang="ru-RU" sz="2800" dirty="0">
                <a:solidFill>
                  <a:srgbClr val="000000"/>
                </a:solidFill>
              </a:rPr>
              <a:t> - практические действия, которые ученик может совершать на основе полученных знаний и которые могут в дальнейшем способствовать получению новых знаний.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Навыки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- автоматизированные действия.</a:t>
            </a:r>
          </a:p>
          <a:p>
            <a:pPr eaLnBrk="1" hangingPunct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004" y="5940077"/>
            <a:ext cx="9335374" cy="1436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«</a:t>
            </a:r>
            <a:r>
              <a:rPr lang="ru-RU" altLang="ru-RU" sz="2800" i="1" dirty="0">
                <a:solidFill>
                  <a:srgbClr val="000000"/>
                </a:solidFill>
              </a:rPr>
              <a:t>Обучение влечет за собой развитие, так как личность развивается в процессе деятельности</a:t>
            </a:r>
            <a:r>
              <a:rPr lang="ru-RU" altLang="ru-RU" sz="2800" dirty="0">
                <a:solidFill>
                  <a:srgbClr val="000000"/>
                </a:solidFill>
              </a:rPr>
              <a:t>»</a:t>
            </a:r>
          </a:p>
          <a:p>
            <a:pPr lvl="4" eaLnBrk="1" hangingPunct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cs typeface="Arial" panose="020B0604020202020204" pitchFamily="34" charset="0"/>
              </a:rPr>
              <a:t>                                               Л.С. Выготский</a:t>
            </a: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378407" y="2320925"/>
            <a:ext cx="9431337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385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4F6228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solidFill>
                  <a:srgbClr val="000099"/>
                </a:solidFill>
              </a:rPr>
              <a:t>Процесс обучения</a:t>
            </a:r>
            <a:r>
              <a:rPr lang="ru-RU" altLang="ru-RU" sz="2800" dirty="0">
                <a:solidFill>
                  <a:srgbClr val="000000"/>
                </a:solidFill>
              </a:rPr>
              <a:t> – это целенаправленный, социально обусловленный и педагогически организованный процесс развития личности обучаемых,</a:t>
            </a:r>
            <a:r>
              <a:rPr lang="ru-RU" altLang="ru-RU" sz="2600" dirty="0">
                <a:solidFill>
                  <a:srgbClr val="000000"/>
                </a:solidFill>
              </a:rPr>
              <a:t> происходящий на основе овладения систематизированными научными знаниями и способами деятельности.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286375"/>
            <a:ext cx="31496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3968750" y="255588"/>
            <a:ext cx="58229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 dirty="0">
                <a:solidFill>
                  <a:srgbClr val="4B1F6F"/>
                </a:solidFill>
              </a:rPr>
              <a:t>Базовые понятия дидактики:</a:t>
            </a:r>
          </a:p>
        </p:txBody>
      </p:sp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4762500"/>
            <a:ext cx="204946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344488" y="738187"/>
            <a:ext cx="9447212" cy="14574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44450" contourW="31750">
            <a:contourClr>
              <a:schemeClr val="accent6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Принципы обучения</a:t>
            </a:r>
            <a:r>
              <a:rPr lang="ru-RU" altLang="ru-RU" sz="2800" dirty="0">
                <a:solidFill>
                  <a:srgbClr val="3366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– это фундаментальные положения, которые отражают </a:t>
            </a:r>
            <a:r>
              <a:rPr lang="ru-RU" altLang="ru-RU" sz="2800" b="1" dirty="0">
                <a:solidFill>
                  <a:srgbClr val="600000"/>
                </a:solidFill>
              </a:rPr>
              <a:t>общие требования к организации учебного процесса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50" y="0"/>
            <a:ext cx="9174855" cy="5407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850" dirty="0">
                <a:solidFill>
                  <a:srgbClr val="7030A0"/>
                </a:solidFill>
              </a:rPr>
              <a:t>Принципы педагогики: </a:t>
            </a: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36260" y="684221"/>
            <a:ext cx="9643835" cy="68754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2866" b="1" dirty="0"/>
              <a:t>Принцип </a:t>
            </a:r>
            <a:r>
              <a:rPr lang="ru-RU" altLang="ru-RU" sz="2866" b="1" dirty="0" err="1"/>
              <a:t>гуманизации</a:t>
            </a:r>
            <a:r>
              <a:rPr lang="ru-RU" altLang="ru-RU" sz="2866" b="1" dirty="0"/>
              <a:t> </a:t>
            </a:r>
            <a:r>
              <a:rPr lang="ru-RU" altLang="ru-RU" sz="2866" dirty="0"/>
              <a:t>- очеловечивание отношений учеников между собой и с учителями, когда педагогический процесс основывается на полном признании гражданских прав студента и уважении к нему</a:t>
            </a:r>
          </a:p>
          <a:p>
            <a:r>
              <a:rPr lang="ru-RU" altLang="ru-RU" sz="2866" b="1" dirty="0"/>
              <a:t>Принцип целостности -</a:t>
            </a:r>
            <a:r>
              <a:rPr lang="ru-RU" altLang="ru-RU" sz="2866" dirty="0"/>
              <a:t>достижение единства и взаимосвязи всех составляющих педагогического процесса.</a:t>
            </a:r>
          </a:p>
          <a:p>
            <a:r>
              <a:rPr lang="ru-RU" altLang="ru-RU" sz="2866" b="1" dirty="0"/>
              <a:t>Принцип </a:t>
            </a:r>
            <a:r>
              <a:rPr lang="ru-RU" altLang="ru-RU" sz="2866" b="1" dirty="0" err="1"/>
              <a:t>культуросообразности</a:t>
            </a:r>
            <a:r>
              <a:rPr lang="ru-RU" altLang="ru-RU" sz="2866" b="1" dirty="0"/>
              <a:t> </a:t>
            </a:r>
            <a:r>
              <a:rPr lang="ru-RU" altLang="ru-RU" sz="2866" dirty="0"/>
              <a:t>-максимальное использование в воспитании и образовании культуры среды (культуры нации, страны, региона). </a:t>
            </a:r>
          </a:p>
          <a:p>
            <a:r>
              <a:rPr lang="ru-RU" altLang="ru-RU" sz="2866" b="1" dirty="0"/>
              <a:t>Принцип демократизации </a:t>
            </a:r>
            <a:r>
              <a:rPr lang="ru-RU" altLang="ru-RU" sz="2866" dirty="0"/>
              <a:t>- предоставление участникам педагогического процесса некоторых свобод для саморазвития, </a:t>
            </a:r>
            <a:r>
              <a:rPr lang="ru-RU" altLang="ru-RU" sz="2866" dirty="0" err="1"/>
              <a:t>саморегуляции</a:t>
            </a:r>
            <a:r>
              <a:rPr lang="ru-RU" altLang="ru-RU" sz="2866" dirty="0"/>
              <a:t> и самоопределения, самообучения и самовоспитания.</a:t>
            </a:r>
          </a:p>
          <a:p>
            <a:endParaRPr lang="ru-RU" altLang="ru-RU" sz="2866" dirty="0"/>
          </a:p>
        </p:txBody>
      </p:sp>
    </p:spTree>
    <p:extLst>
      <p:ext uri="{BB962C8B-B14F-4D97-AF65-F5344CB8AC3E}">
        <p14:creationId xmlns:p14="http://schemas.microsoft.com/office/powerpoint/2010/main" val="1724984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40" y="179437"/>
            <a:ext cx="9174855" cy="5407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850" dirty="0">
                <a:solidFill>
                  <a:srgbClr val="7030A0"/>
                </a:solidFill>
              </a:rPr>
              <a:t>Принципы </a:t>
            </a:r>
            <a:r>
              <a:rPr lang="ru-RU" altLang="ru-RU" sz="4850" b="1" dirty="0" err="1">
                <a:solidFill>
                  <a:srgbClr val="7030A0"/>
                </a:solidFill>
              </a:rPr>
              <a:t>андрагогики</a:t>
            </a:r>
            <a:r>
              <a:rPr lang="ru-RU" altLang="ru-RU" sz="4850" dirty="0">
                <a:solidFill>
                  <a:srgbClr val="7030A0"/>
                </a:solidFill>
              </a:rPr>
              <a:t>: 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36260" y="899517"/>
            <a:ext cx="9643835" cy="6660158"/>
          </a:xfrm>
        </p:spPr>
        <p:txBody>
          <a:bodyPr/>
          <a:lstStyle/>
          <a:p>
            <a:r>
              <a:rPr lang="ru-RU" altLang="ru-RU" sz="2800" dirty="0"/>
              <a:t>Согласно принципам </a:t>
            </a:r>
            <a:r>
              <a:rPr lang="ru-RU" altLang="ru-RU" sz="2800" dirty="0" err="1"/>
              <a:t>андрагогики</a:t>
            </a:r>
            <a:r>
              <a:rPr lang="ru-RU" altLang="ru-RU" sz="2800" dirty="0"/>
              <a:t>, взрослому обучающемуся человеку принадлежит ведущая роль в процессе обучения. Являясь сформировавшейся личностью, он ставит перед собой конкретные цели обучения и стремится к самостоятельности, самореализации, самоуправлению. </a:t>
            </a:r>
          </a:p>
          <a:p>
            <a:pPr algn="ctr"/>
            <a:r>
              <a:rPr lang="ru-RU" altLang="ru-RU" sz="2800" b="1" i="1" dirty="0" err="1"/>
              <a:t>Андрагогика</a:t>
            </a:r>
            <a:r>
              <a:rPr lang="ru-RU" altLang="ru-RU" sz="2800" b="1" i="1" dirty="0"/>
              <a:t> реализует древнейшую формулу обучения — учимся не для школы, а для жизни.</a:t>
            </a:r>
          </a:p>
          <a:p>
            <a:r>
              <a:rPr lang="ru-RU" altLang="ru-RU" sz="2800" b="1" dirty="0"/>
              <a:t>Принцип приоритетности самостоятельного обучения.</a:t>
            </a:r>
            <a:r>
              <a:rPr lang="ru-RU" altLang="ru-RU" sz="2800" dirty="0"/>
              <a:t> Этот принцип обеспечивает для взрослого человека возможность неспешного ознакомления с учебными материалами, запоминания терминов, понятий, классификаций, осмысления процессов и технологий их выполнения. </a:t>
            </a:r>
          </a:p>
        </p:txBody>
      </p:sp>
    </p:spTree>
    <p:extLst>
      <p:ext uri="{BB962C8B-B14F-4D97-AF65-F5344CB8AC3E}">
        <p14:creationId xmlns:p14="http://schemas.microsoft.com/office/powerpoint/2010/main" val="2317266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897" y="2555701"/>
            <a:ext cx="8328184" cy="331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Категории педагогики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Человек (индивид, личность)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endParaRPr lang="ru-RU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43" y="395461"/>
            <a:ext cx="9167538" cy="1815882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rgbClr val="C00000"/>
            </a:contourClr>
          </a:sp3d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Категория</a:t>
            </a:r>
            <a:r>
              <a:rPr lang="ru-RU" altLang="ru-RU" sz="2400" dirty="0">
                <a:solidFill>
                  <a:srgbClr val="000000"/>
                </a:solidFill>
              </a:rPr>
              <a:t> (от греч. </a:t>
            </a:r>
            <a:r>
              <a:rPr lang="ru-RU" altLang="ru-RU" sz="2400" dirty="0" err="1">
                <a:solidFill>
                  <a:srgbClr val="000000"/>
                </a:solidFill>
              </a:rPr>
              <a:t>kategoria</a:t>
            </a:r>
            <a:r>
              <a:rPr lang="ru-RU" altLang="ru-RU" sz="2400" dirty="0">
                <a:solidFill>
                  <a:srgbClr val="000000"/>
                </a:solidFill>
              </a:rPr>
              <a:t> - "высказывание; признак") </a:t>
            </a:r>
            <a:r>
              <a:rPr lang="ru-RU" altLang="ru-RU" sz="2800" dirty="0">
                <a:solidFill>
                  <a:srgbClr val="000000"/>
                </a:solidFill>
              </a:rPr>
              <a:t>- </a:t>
            </a:r>
            <a:r>
              <a:rPr lang="ru-RU" altLang="ru-RU" sz="2800" b="1" dirty="0">
                <a:solidFill>
                  <a:srgbClr val="000000"/>
                </a:solidFill>
              </a:rPr>
              <a:t>предельно общее понятие</a:t>
            </a:r>
            <a:r>
              <a:rPr lang="ru-RU" altLang="ru-RU" sz="2800" dirty="0">
                <a:solidFill>
                  <a:srgbClr val="000000"/>
                </a:solidFill>
              </a:rPr>
              <a:t> обладает минимальным содержанием, т.е. фиксирует минимум существенных признаков охватываемых предметов.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37" y="6303940"/>
            <a:ext cx="9793088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В педагогической науке категориями обозначают основные понятия, которые выражают научные обобщения.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731662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1902606"/>
            <a:ext cx="9491662" cy="382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endParaRPr lang="ru-RU" altLang="ru-RU" sz="1000" b="1" dirty="0"/>
          </a:p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b="1" dirty="0"/>
              <a:t>План: 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/>
              <a:t>1. Определение психологии как науки. Место психологии в системе наук. Историческое преобразование определение предмета психологии.  Задачи психологии. </a:t>
            </a:r>
            <a:r>
              <a:rPr lang="ru-RU" altLang="ru-RU" sz="2800" dirty="0" err="1"/>
              <a:t>Межпредметное</a:t>
            </a:r>
            <a:r>
              <a:rPr lang="ru-RU" altLang="ru-RU" sz="2800" dirty="0"/>
              <a:t> взаимодействие психологии в системе наук. 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/>
              <a:t>2. Категории психологии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/>
              <a:t>3. Методы психологии. 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/>
              <a:t>4. Значение психологических знаний для врача</a:t>
            </a:r>
            <a:r>
              <a:rPr lang="ru-RU" altLang="ru-RU" sz="2600" dirty="0"/>
              <a:t>.</a:t>
            </a:r>
          </a:p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endParaRPr lang="ru-RU" altLang="ru-RU" sz="2600" dirty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710975" y="346382"/>
            <a:ext cx="8208789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Тема лекции 1: </a:t>
            </a:r>
            <a:r>
              <a:rPr lang="ru-RU" altLang="ru-RU" sz="2800" b="1" dirty="0">
                <a:solidFill>
                  <a:srgbClr val="000080"/>
                </a:solidFill>
              </a:rPr>
              <a:t>Психология. </a:t>
            </a:r>
            <a:r>
              <a:rPr lang="ru-RU" altLang="ru-RU" sz="2800" b="1" dirty="0">
                <a:solidFill>
                  <a:srgbClr val="000080"/>
                </a:solidFill>
                <a:latin typeface="tahoma;verdana" charset="0"/>
                <a:cs typeface="tahoma;verdana" charset="0"/>
              </a:rPr>
              <a:t>Категориальный строй психологии. Основные методы психологических исследований</a:t>
            </a:r>
          </a:p>
        </p:txBody>
      </p:sp>
      <p:pic>
        <p:nvPicPr>
          <p:cNvPr id="6" name="Picture 2" descr="Greeks Stock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1" y="421162"/>
            <a:ext cx="1481444" cy="1481444"/>
          </a:xfrm>
          <a:prstGeom prst="rect">
            <a:avLst/>
          </a:prstGeom>
          <a:solidFill>
            <a:srgbClr val="C00000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6250" y="58738"/>
            <a:ext cx="90725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 b="1" dirty="0">
                <a:solidFill>
                  <a:schemeClr val="accent6">
                    <a:lumMod val="75000"/>
                  </a:schemeClr>
                </a:solidFill>
              </a:rPr>
              <a:t>Обучение</a:t>
            </a:r>
          </a:p>
        </p:txBody>
      </p:sp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276225" y="2452207"/>
            <a:ext cx="5476875" cy="24990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Обучение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– это </a:t>
            </a:r>
            <a:r>
              <a:rPr lang="ru-RU" altLang="ru-RU" sz="2800" b="1" dirty="0">
                <a:solidFill>
                  <a:srgbClr val="000000"/>
                </a:solidFill>
              </a:rPr>
              <a:t>специально организованный, целенаправленный </a:t>
            </a:r>
            <a:r>
              <a:rPr lang="ru-RU" altLang="ru-RU" sz="2800" dirty="0">
                <a:solidFill>
                  <a:srgbClr val="000000"/>
                </a:solidFill>
              </a:rPr>
              <a:t>и </a:t>
            </a:r>
            <a:r>
              <a:rPr lang="ru-RU" altLang="ru-RU" sz="2800" b="1" dirty="0">
                <a:solidFill>
                  <a:srgbClr val="000000"/>
                </a:solidFill>
              </a:rPr>
              <a:t>управляемый процесс взаимодействия учителей и учеников.</a:t>
            </a:r>
            <a:r>
              <a:rPr lang="ru-RU" altLang="ru-RU" sz="2800" b="1" dirty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913438" y="1063625"/>
            <a:ext cx="3889375" cy="292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altLang="ru-RU" sz="2200" b="1" dirty="0">
                <a:solidFill>
                  <a:srgbClr val="7E0021"/>
                </a:solidFill>
              </a:rPr>
              <a:t>Преподавание </a:t>
            </a:r>
            <a:r>
              <a:rPr lang="ru-RU" altLang="ru-RU" sz="2200" dirty="0">
                <a:solidFill>
                  <a:srgbClr val="000000"/>
                </a:solidFill>
              </a:rPr>
              <a:t>– организация учебного труда обучаемых, формирование у учащихся мотивации и опыта познавательной деятельности, планомерная и систематическая передача содержания образования.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953125" y="4284663"/>
            <a:ext cx="4125913" cy="261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altLang="ru-RU" sz="2200" b="1" dirty="0">
                <a:solidFill>
                  <a:srgbClr val="7E0021"/>
                </a:solidFill>
              </a:rPr>
              <a:t>Учение</a:t>
            </a:r>
            <a:r>
              <a:rPr lang="ru-RU" altLang="ru-RU" sz="2200" b="1" dirty="0">
                <a:solidFill>
                  <a:srgbClr val="336600"/>
                </a:solidFill>
              </a:rPr>
              <a:t> </a:t>
            </a:r>
            <a:r>
              <a:rPr lang="ru-RU" altLang="ru-RU" sz="2200" dirty="0">
                <a:solidFill>
                  <a:srgbClr val="000000"/>
                </a:solidFill>
              </a:rPr>
              <a:t>- усвоение знаний, умений, навыков, формирование мировоззрения, развитие умственных сил и потенциальных возможностей обучаемых, закрепление навыков самообразования</a:t>
            </a:r>
            <a:r>
              <a:rPr lang="ru-RU" altLang="ru-RU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4895850" y="1508125"/>
            <a:ext cx="873125" cy="863600"/>
          </a:xfrm>
          <a:prstGeom prst="line">
            <a:avLst/>
          </a:prstGeom>
          <a:noFill/>
          <a:ln w="28575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895850" y="5040898"/>
            <a:ext cx="792162" cy="714375"/>
          </a:xfrm>
          <a:prstGeom prst="line">
            <a:avLst/>
          </a:prstGeom>
          <a:noFill/>
          <a:ln w="34925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445825" y="7006493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55936" y="-6122"/>
            <a:ext cx="372597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 b="1" dirty="0">
                <a:solidFill>
                  <a:srgbClr val="7E0021"/>
                </a:solidFill>
              </a:rPr>
              <a:t>Воспитание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992188" y="1636713"/>
            <a:ext cx="32527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8750" y="1444625"/>
            <a:ext cx="4086225" cy="24990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Воспитание – </a:t>
            </a:r>
            <a:r>
              <a:rPr lang="ru-RU" altLang="ru-RU" sz="2800" dirty="0">
                <a:solidFill>
                  <a:srgbClr val="000000"/>
                </a:solidFill>
              </a:rPr>
              <a:t>это </a:t>
            </a:r>
            <a:r>
              <a:rPr lang="ru-RU" altLang="ru-RU" sz="2800" b="1" dirty="0">
                <a:solidFill>
                  <a:srgbClr val="000000"/>
                </a:solidFill>
              </a:rPr>
              <a:t>целенаправленный и организованный процесс формирования личности</a:t>
            </a:r>
            <a:r>
              <a:rPr lang="ru-RU" altLang="ru-RU" sz="2800" b="1" dirty="0">
                <a:solidFill>
                  <a:srgbClr val="336600"/>
                </a:solidFill>
              </a:rPr>
              <a:t>. 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364038" y="158750"/>
            <a:ext cx="5913437" cy="5526088"/>
          </a:xfrm>
          <a:prstGeom prst="ellipse">
            <a:avLst/>
          </a:prstGeom>
          <a:solidFill>
            <a:srgbClr val="DAFD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В широком педагогическом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значении</a:t>
            </a:r>
            <a:r>
              <a:rPr lang="ru-RU" altLang="ru-RU" sz="2000">
                <a:solidFill>
                  <a:srgbClr val="000000"/>
                </a:solidFill>
              </a:rPr>
              <a:t> – процесс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целенаправленного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формирования личности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 условиях специально организованной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воспитательной системы,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обеспечивающей взаимодействие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воспитателей и воспитуемых.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1308100" y="4176713"/>
            <a:ext cx="4683125" cy="3702050"/>
          </a:xfrm>
          <a:prstGeom prst="ellipse">
            <a:avLst/>
          </a:prstGeom>
          <a:solidFill>
            <a:srgbClr val="DAFD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В узком значении</a:t>
            </a:r>
            <a:r>
              <a:rPr lang="ru-RU" altLang="ru-RU" sz="2000">
                <a:solidFill>
                  <a:srgbClr val="000000"/>
                </a:solidFill>
              </a:rPr>
              <a:t> –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специальная воспитательная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деятельность,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имеющая целью формирование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определенных качеств,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свойств и отношений человека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072188" y="5207000"/>
            <a:ext cx="3652837" cy="2112963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50000">
                <a:srgbClr val="FEFEFE"/>
              </a:gs>
              <a:gs pos="100000">
                <a:srgbClr val="99CC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Цель воспитания  -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помощь личности в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разностороннем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 развитии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40491" y="7135585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77787" y="2843733"/>
            <a:ext cx="968216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4826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800" dirty="0"/>
              <a:t>Под </a:t>
            </a:r>
            <a:r>
              <a:rPr lang="ru-RU" altLang="ru-RU" sz="2800" i="1" dirty="0"/>
              <a:t>образованием</a:t>
            </a:r>
            <a:r>
              <a:rPr lang="ru-RU" altLang="ru-RU" sz="2800" dirty="0"/>
              <a:t> понимается </a:t>
            </a:r>
            <a:r>
              <a:rPr lang="ru-RU" altLang="ru-RU" sz="2800" u="sng" dirty="0"/>
              <a:t>процесс</a:t>
            </a:r>
            <a:r>
              <a:rPr lang="ru-RU" altLang="ru-RU" sz="2800" dirty="0"/>
              <a:t> (или </a:t>
            </a:r>
            <a:r>
              <a:rPr lang="ru-RU" altLang="ru-RU" sz="2800" u="sng" dirty="0"/>
              <a:t>результат</a:t>
            </a:r>
            <a:r>
              <a:rPr lang="ru-RU" altLang="ru-RU" sz="2800" dirty="0"/>
              <a:t>) освоения определенных обществом уровней культурного наследия общества и связанный с ним уровень индивидуального развития. </a:t>
            </a:r>
          </a:p>
          <a:p>
            <a:pPr algn="ctr" eaLnBrk="1">
              <a:buSzPct val="100000"/>
              <a:defRPr/>
            </a:pPr>
            <a:endParaRPr lang="ru-RU" altLang="ru-RU" sz="2500" b="1" dirty="0"/>
          </a:p>
          <a:p>
            <a:pPr algn="ctr" eaLnBrk="1">
              <a:buSzPct val="100000"/>
              <a:defRPr/>
            </a:pPr>
            <a:r>
              <a:rPr lang="ru-RU" altLang="ru-RU" sz="2500" b="1" dirty="0"/>
              <a:t>В России в качестве таких уровней утвердились</a:t>
            </a:r>
            <a:r>
              <a:rPr lang="ru-RU" altLang="ru-RU" sz="2500" dirty="0"/>
              <a:t>:</a:t>
            </a:r>
          </a:p>
          <a:p>
            <a:pPr marL="430213" indent="266700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dirty="0"/>
              <a:t> среднее, </a:t>
            </a:r>
          </a:p>
          <a:p>
            <a:pPr marL="430213" indent="266700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dirty="0"/>
              <a:t> среднее профессиональное,</a:t>
            </a:r>
          </a:p>
          <a:p>
            <a:pPr marL="430213" indent="266700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dirty="0"/>
              <a:t>не законченное высшее</a:t>
            </a:r>
          </a:p>
          <a:p>
            <a:pPr marL="430213" indent="266700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00" dirty="0"/>
              <a:t> высшее образование (</a:t>
            </a:r>
            <a:r>
              <a:rPr lang="ru-RU" altLang="ru-RU" sz="2500" dirty="0" err="1"/>
              <a:t>бакалавриат</a:t>
            </a:r>
            <a:r>
              <a:rPr lang="ru-RU" altLang="ru-RU" sz="2500" dirty="0"/>
              <a:t>,    </a:t>
            </a:r>
            <a:r>
              <a:rPr lang="ru-RU" altLang="ru-RU" sz="2500" dirty="0" err="1"/>
              <a:t>специалитет</a:t>
            </a:r>
            <a:r>
              <a:rPr lang="ru-RU" altLang="ru-RU" sz="2500" dirty="0"/>
              <a:t> и магистратура, аспирантура и ординатура).  </a:t>
            </a:r>
          </a:p>
          <a:p>
            <a:pPr algn="ctr" eaLnBrk="1">
              <a:buSzPct val="100000"/>
              <a:defRPr/>
            </a:pPr>
            <a:endParaRPr lang="ru-RU" alt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998502"/>
            <a:ext cx="9145015" cy="13849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38100">
            <a:contourClr>
              <a:srgbClr val="C00000"/>
            </a:contourClr>
          </a:sp3d>
        </p:spPr>
        <p:txBody>
          <a:bodyPr wrap="square">
            <a:spAutoFit/>
          </a:bodyPr>
          <a:lstStyle/>
          <a:p>
            <a:pPr algn="ctr" eaLnBrk="1">
              <a:buSzPct val="100000"/>
              <a:defRPr/>
            </a:pPr>
            <a:r>
              <a:rPr lang="ru-RU" altLang="ru-RU" sz="2800" b="1" i="1" dirty="0">
                <a:solidFill>
                  <a:schemeClr val="tx1"/>
                </a:solidFill>
              </a:rPr>
              <a:t>Образование</a:t>
            </a:r>
            <a:r>
              <a:rPr lang="ru-RU" altLang="ru-RU" sz="2800" dirty="0">
                <a:solidFill>
                  <a:schemeClr val="tx1"/>
                </a:solidFill>
              </a:rPr>
              <a:t>  -</a:t>
            </a:r>
            <a:r>
              <a:rPr lang="ru-RU" altLang="ru-RU" sz="2800" i="1" dirty="0">
                <a:solidFill>
                  <a:schemeClr val="tx1"/>
                </a:solidFill>
              </a:rPr>
              <a:t> </a:t>
            </a:r>
            <a:r>
              <a:rPr lang="ru-RU" altLang="ru-RU" sz="2800" b="1" i="1" dirty="0">
                <a:solidFill>
                  <a:schemeClr val="tx1"/>
                </a:solidFill>
              </a:rPr>
              <a:t>целенаправленный процесс обучения и воспитания в интересах личности, общества, государства</a:t>
            </a:r>
            <a:r>
              <a:rPr lang="ru-RU" alt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9784" y="105060"/>
            <a:ext cx="6658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buSzPct val="100000"/>
              <a:defRPr/>
            </a:pPr>
            <a:r>
              <a:rPr lang="ru-RU" altLang="ru-RU" sz="3200" dirty="0">
                <a:solidFill>
                  <a:schemeClr val="tx1"/>
                </a:solidFill>
              </a:rPr>
              <a:t>В Законе «Об образовании в</a:t>
            </a:r>
            <a:r>
              <a:rPr lang="ru-RU" altLang="ru-RU" sz="2800" dirty="0">
                <a:solidFill>
                  <a:schemeClr val="tx1"/>
                </a:solidFill>
              </a:rPr>
              <a:t> РФ»: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99202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Функции педагогической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1) передача знаний, умений и навыков, формирование мировоззрения;</a:t>
            </a:r>
          </a:p>
          <a:p>
            <a:pPr>
              <a:buNone/>
            </a:pPr>
            <a:r>
              <a:rPr lang="ru-RU" dirty="0"/>
              <a:t>2) развитие интеллектуальных способностей подрастающего поколения;</a:t>
            </a:r>
          </a:p>
          <a:p>
            <a:pPr>
              <a:buNone/>
            </a:pPr>
            <a:r>
              <a:rPr lang="ru-RU" dirty="0"/>
              <a:t>3) выработка поведения обучающихся на основе осознанного понимания и усвоения морально-нравственных правил поведения в обществе;</a:t>
            </a:r>
          </a:p>
          <a:p>
            <a:pPr>
              <a:buNone/>
            </a:pPr>
            <a:r>
              <a:rPr lang="ru-RU" dirty="0"/>
              <a:t>4) формирование эстетического отношения к действительности (учить распознавать прекрасное и безобразное, отстаивать прекрасное).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5521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31800" y="1187549"/>
            <a:ext cx="97928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SzPct val="100000"/>
              <a:defRPr/>
            </a:pPr>
            <a:r>
              <a:rPr lang="ru-RU" altLang="ru-RU" sz="3200" b="1" dirty="0">
                <a:solidFill>
                  <a:srgbClr val="7E0021"/>
                </a:solidFill>
              </a:rPr>
              <a:t>Педагогика как наука использует методы</a:t>
            </a:r>
          </a:p>
          <a:p>
            <a:pPr marL="430213" indent="-417513"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000" dirty="0"/>
              <a:t>методы обучения;</a:t>
            </a:r>
          </a:p>
          <a:p>
            <a:pPr marL="430213" indent="-417513"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000" dirty="0"/>
              <a:t>методы воспитания;</a:t>
            </a:r>
          </a:p>
          <a:p>
            <a:pPr marL="430213" indent="-417513"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000" b="1" dirty="0"/>
              <a:t>методы научно-педагогических исследований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4103688"/>
            <a:ext cx="309562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103688"/>
            <a:ext cx="396716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6096" y="179438"/>
            <a:ext cx="6768752" cy="201622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ts val="3800"/>
              </a:lnSpc>
            </a:pPr>
            <a:r>
              <a:rPr lang="ru-RU" altLang="ru-RU" sz="3500" b="1" dirty="0">
                <a:solidFill>
                  <a:srgbClr val="0070C0"/>
                </a:solidFill>
                <a:latin typeface="Arial" charset="0"/>
              </a:rPr>
              <a:t>Методы педагогического исследования</a:t>
            </a:r>
            <a:r>
              <a:rPr lang="ru-RU" altLang="ru-RU" sz="4200" dirty="0">
                <a:solidFill>
                  <a:srgbClr val="0070C0"/>
                </a:solidFill>
              </a:rPr>
              <a:t> - </a:t>
            </a:r>
            <a:r>
              <a:rPr lang="ru-RU" altLang="ru-RU" sz="3200" dirty="0"/>
              <a:t>это способы изучения педагогической действительности</a:t>
            </a:r>
            <a:endParaRPr lang="ru-RU" altLang="ru-RU" sz="4200" dirty="0">
              <a:solidFill>
                <a:srgbClr val="0070C0"/>
              </a:solidFill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816" y="2339677"/>
            <a:ext cx="8928770" cy="49685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/>
              <a:t>Существует несколько подходов к классификации методов педагогического исследования.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dirty="0"/>
              <a:t>Наиболее признанная и используемая классификация методов педагогического исследования: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   </a:t>
            </a:r>
            <a:r>
              <a:rPr lang="ru-RU" altLang="ru-RU" b="1" dirty="0"/>
              <a:t>эмпирические</a:t>
            </a:r>
            <a:r>
              <a:rPr lang="ru-RU" altLang="ru-RU" dirty="0"/>
              <a:t> (методы изучения педагогического опыта),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b="1" dirty="0"/>
              <a:t>   теоретические</a:t>
            </a:r>
            <a:r>
              <a:rPr lang="ru-RU" altLang="ru-RU" dirty="0"/>
              <a:t> (методы теоретического исследования) </a:t>
            </a:r>
            <a:r>
              <a:rPr lang="ru-RU" altLang="ru-RU" sz="2400" dirty="0"/>
              <a:t>и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b="1" dirty="0"/>
              <a:t>   математические</a:t>
            </a:r>
            <a:r>
              <a:rPr lang="ru-RU" altLang="ru-RU" dirty="0"/>
              <a:t> (статистические</a:t>
            </a:r>
            <a:r>
              <a:rPr lang="ru-RU" altLang="ru-RU" sz="2600" dirty="0"/>
              <a:t>). </a:t>
            </a:r>
          </a:p>
        </p:txBody>
      </p:sp>
      <p:pic>
        <p:nvPicPr>
          <p:cNvPr id="304132" name="Picture 4" descr="158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107429"/>
            <a:ext cx="289474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70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-sv.com/Posobiya/teor-pedag/ris_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351280"/>
            <a:ext cx="9615681" cy="71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55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7F19-7B7E-AF04-BAE3-4752F7E5C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бехтерев владимир михайлович&quot;">
            <a:extLst>
              <a:ext uri="{FF2B5EF4-FFF2-40B4-BE49-F238E27FC236}">
                <a16:creationId xmlns:a16="http://schemas.microsoft.com/office/drawing/2014/main" id="{322336CF-F23B-57C0-8EF9-7B99A932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66" y="881588"/>
            <a:ext cx="3539183" cy="23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FEA249F0-A3AA-9831-117C-85D6B3E5F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709" y="3359875"/>
            <a:ext cx="2705695" cy="4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В.М. Бехтерев</a:t>
            </a:r>
          </a:p>
        </p:txBody>
      </p:sp>
      <p:pic>
        <p:nvPicPr>
          <p:cNvPr id="2052" name="Picture 4" descr="Картинки по запросу &quot;корсаков сергей сергеевич&quot;">
            <a:extLst>
              <a:ext uri="{FF2B5EF4-FFF2-40B4-BE49-F238E27FC236}">
                <a16:creationId xmlns:a16="http://schemas.microsoft.com/office/drawing/2014/main" id="{67AD2872-5BB3-2A2A-004E-A36603D4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5" y="309115"/>
            <a:ext cx="2095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042D30-1CF4-2CF9-8DCB-D6956D86CB73}"/>
              </a:ext>
            </a:extLst>
          </p:cNvPr>
          <p:cNvSpPr/>
          <p:nvPr/>
        </p:nvSpPr>
        <p:spPr>
          <a:xfrm>
            <a:off x="773313" y="3128516"/>
            <a:ext cx="2032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С.С. Корсаков</a:t>
            </a:r>
            <a:endParaRPr lang="ru-RU" sz="2400" dirty="0"/>
          </a:p>
        </p:txBody>
      </p:sp>
      <p:pic>
        <p:nvPicPr>
          <p:cNvPr id="2056" name="Picture 8" descr="Картинки по запросу &quot;Кащенко ВП&quot;">
            <a:extLst>
              <a:ext uri="{FF2B5EF4-FFF2-40B4-BE49-F238E27FC236}">
                <a16:creationId xmlns:a16="http://schemas.microsoft.com/office/drawing/2014/main" id="{AD815267-0EC2-CBB3-1694-9CB8D378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73" y="349765"/>
            <a:ext cx="1889840" cy="2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39A542-03ED-BE34-CEE1-FBF9848FB51E}"/>
              </a:ext>
            </a:extLst>
          </p:cNvPr>
          <p:cNvSpPr/>
          <p:nvPr/>
        </p:nvSpPr>
        <p:spPr>
          <a:xfrm>
            <a:off x="7635159" y="3410541"/>
            <a:ext cx="2083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В.П.  Ка­щенко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F9E7A4-EC5D-206F-6EF9-C8686198BBFC}"/>
              </a:ext>
            </a:extLst>
          </p:cNvPr>
          <p:cNvSpPr/>
          <p:nvPr/>
        </p:nvSpPr>
        <p:spPr>
          <a:xfrm>
            <a:off x="2719645" y="51283"/>
            <a:ext cx="4618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Медицина и педагогика</a:t>
            </a:r>
            <a:endParaRPr lang="ru-RU" sz="3200" dirty="0"/>
          </a:p>
        </p:txBody>
      </p:sp>
      <p:pic>
        <p:nvPicPr>
          <p:cNvPr id="2058" name="Picture 10" descr="Картинки по запросу &quot;Чехов а&quot;">
            <a:extLst>
              <a:ext uri="{FF2B5EF4-FFF2-40B4-BE49-F238E27FC236}">
                <a16:creationId xmlns:a16="http://schemas.microsoft.com/office/drawing/2014/main" id="{195660B4-CEFA-8DCD-A9B8-1BEA98B8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8" y="3808141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D58B70-2883-97A7-9A10-31014AFFD791}"/>
              </a:ext>
            </a:extLst>
          </p:cNvPr>
          <p:cNvSpPr/>
          <p:nvPr/>
        </p:nvSpPr>
        <p:spPr>
          <a:xfrm>
            <a:off x="1021434" y="6958634"/>
            <a:ext cx="1635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А.П. Чехов</a:t>
            </a:r>
            <a:endParaRPr lang="ru-RU" sz="2400" dirty="0"/>
          </a:p>
        </p:txBody>
      </p:sp>
      <p:pic>
        <p:nvPicPr>
          <p:cNvPr id="2060" name="Picture 12" descr="Картинки по запросу &quot;вересаев викентий&quot;">
            <a:extLst>
              <a:ext uri="{FF2B5EF4-FFF2-40B4-BE49-F238E27FC236}">
                <a16:creationId xmlns:a16="http://schemas.microsoft.com/office/drawing/2014/main" id="{62B26936-A786-4F3B-365F-0440BF79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65" y="4164524"/>
            <a:ext cx="2412102" cy="27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849B85-BDED-5E1C-BE4E-6C9C47812C4F}"/>
              </a:ext>
            </a:extLst>
          </p:cNvPr>
          <p:cNvSpPr/>
          <p:nvPr/>
        </p:nvSpPr>
        <p:spPr>
          <a:xfrm>
            <a:off x="4251332" y="6958634"/>
            <a:ext cx="2023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В.В. Вересаев</a:t>
            </a:r>
            <a:endParaRPr lang="ru-RU" sz="2400" dirty="0"/>
          </a:p>
        </p:txBody>
      </p:sp>
      <p:pic>
        <p:nvPicPr>
          <p:cNvPr id="2062" name="Picture 14" descr="Картинки по запросу &quot;лесгафт&quot;">
            <a:extLst>
              <a:ext uri="{FF2B5EF4-FFF2-40B4-BE49-F238E27FC236}">
                <a16:creationId xmlns:a16="http://schemas.microsoft.com/office/drawing/2014/main" id="{FD4716AF-22E4-88B4-C1C8-4886AC7B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04" y="4146955"/>
            <a:ext cx="1956746" cy="26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E68126-688F-39ED-602C-3F32CB42297A}"/>
              </a:ext>
            </a:extLst>
          </p:cNvPr>
          <p:cNvSpPr/>
          <p:nvPr/>
        </p:nvSpPr>
        <p:spPr>
          <a:xfrm>
            <a:off x="7447916" y="6902524"/>
            <a:ext cx="1964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П.Ф. Лесгафт</a:t>
            </a:r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6C7F4D-974A-1331-369D-EDEC1877D73E}"/>
              </a:ext>
            </a:extLst>
          </p:cNvPr>
          <p:cNvSpPr/>
          <p:nvPr/>
        </p:nvSpPr>
        <p:spPr>
          <a:xfrm>
            <a:off x="9492958" y="7061128"/>
            <a:ext cx="63321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357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896A-8571-B1B4-8FAE-9C5298A2C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A48307-7DDC-2112-95B8-6F385C860234}"/>
              </a:ext>
            </a:extLst>
          </p:cNvPr>
          <p:cNvSpPr/>
          <p:nvPr/>
        </p:nvSpPr>
        <p:spPr>
          <a:xfrm>
            <a:off x="4104208" y="1412527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«Научить любить, научить узнавать любовь, научить быть счастливым - это значит научить уважать самого себя, научить человеческому достоинству»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 descr="Картинки по запросу &quot;Макаренко А&quot;">
            <a:extLst>
              <a:ext uri="{FF2B5EF4-FFF2-40B4-BE49-F238E27FC236}">
                <a16:creationId xmlns:a16="http://schemas.microsoft.com/office/drawing/2014/main" id="{B9DBDE0A-1444-94BC-F5B0-C4658F66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9" y="1904304"/>
            <a:ext cx="3116585" cy="43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6B0356-BEE4-2FA7-88AD-CE4B8122592F}"/>
              </a:ext>
            </a:extLst>
          </p:cNvPr>
          <p:cNvSpPr/>
          <p:nvPr/>
        </p:nvSpPr>
        <p:spPr>
          <a:xfrm>
            <a:off x="4824288" y="664909"/>
            <a:ext cx="3010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А.С. Макаренко: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52C12-379C-B395-DDD6-497AAB47B8B0}"/>
              </a:ext>
            </a:extLst>
          </p:cNvPr>
          <p:cNvSpPr txBox="1"/>
          <p:nvPr/>
        </p:nvSpPr>
        <p:spPr>
          <a:xfrm>
            <a:off x="4176216" y="3552775"/>
            <a:ext cx="55446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tx1"/>
                </a:solidFill>
              </a:rPr>
              <a:t>Именно врачи своим личным примером и профессиональными действиями учат людей любить себя, свое здоровье, бережно относиться к окружающим, ценить жизнь во всех ее проявлениях.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427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560" y="8443"/>
            <a:ext cx="7416203" cy="1259946"/>
          </a:xfrm>
        </p:spPr>
        <p:txBody>
          <a:bodyPr/>
          <a:lstStyle/>
          <a:p>
            <a:pPr eaLnBrk="1" hangingPunct="1">
              <a:defRPr/>
            </a:pPr>
            <a:r>
              <a:rPr lang="ru-RU" sz="396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Символ психологии</a:t>
            </a:r>
            <a:endParaRPr lang="ru-RU" sz="3968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87985" y="1308689"/>
            <a:ext cx="7632848" cy="1209042"/>
          </a:xfrm>
        </p:spPr>
        <p:txBody>
          <a:bodyPr/>
          <a:lstStyle/>
          <a:p>
            <a:pPr marL="0" indent="0" algn="r" eaLnBrk="1" hangingPunct="1">
              <a:defRPr/>
            </a:pPr>
            <a:r>
              <a:rPr lang="ru-RU" b="1" i="1" dirty="0"/>
              <a:t>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Греческая буква Ψ («Пси») - международный символ психологии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2" descr="Видео - Филипп Пинель. Архетип. Невроз. Либидо. - Видеоролики на Sib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" y="103246"/>
            <a:ext cx="2619638" cy="23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5816" y="2556020"/>
            <a:ext cx="9145017" cy="16938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Слово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«психология»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в переводе на русский язык буквально означает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«наука о душе»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(др.-греч.   </a:t>
            </a:r>
            <a:r>
              <a:rPr lang="ru-RU" altLang="ru-RU" sz="2800" dirty="0" err="1">
                <a:solidFill>
                  <a:schemeClr val="tx1"/>
                </a:solidFill>
              </a:rPr>
              <a:t>ψυχή</a:t>
            </a:r>
            <a:r>
              <a:rPr lang="ru-RU" altLang="ru-RU" sz="2800" dirty="0">
                <a:solidFill>
                  <a:schemeClr val="tx1"/>
                </a:solidFill>
              </a:rPr>
              <a:t> — душа; </a:t>
            </a:r>
            <a:r>
              <a:rPr lang="ru-RU" altLang="ru-RU" sz="2800" dirty="0" err="1">
                <a:solidFill>
                  <a:schemeClr val="tx1"/>
                </a:solidFill>
              </a:rPr>
              <a:t>λόγος</a:t>
            </a:r>
            <a:r>
              <a:rPr lang="ru-RU" altLang="ru-RU" sz="2800" dirty="0">
                <a:solidFill>
                  <a:schemeClr val="tx1"/>
                </a:solidFill>
              </a:rPr>
              <a:t> — знание, наука.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864222" y="5859329"/>
            <a:ext cx="8532151" cy="12241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Слово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«психология»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было предложено в 1590 г немецким ученым Н.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Гоклениусом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62" y="4480742"/>
            <a:ext cx="4817089" cy="13785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3188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319588"/>
            <a:ext cx="18002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695325" y="6854825"/>
            <a:ext cx="2955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М.Я.Мудров (1776—1831)</a:t>
            </a:r>
          </a:p>
        </p:txBody>
      </p:sp>
      <p:pic>
        <p:nvPicPr>
          <p:cNvPr id="1290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103688"/>
            <a:ext cx="204470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3968750" y="6808788"/>
            <a:ext cx="2784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Н.И.Пирогов (1810-1881)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7199313" y="6773863"/>
            <a:ext cx="2643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С.П.Боткин (1832-1889</a:t>
            </a:r>
            <a:r>
              <a:rPr lang="ru-RU" altLang="ru-RU" sz="100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290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176713"/>
            <a:ext cx="16779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592138" y="720725"/>
            <a:ext cx="91281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Педагогика одновременно и теоретическая и прикладная наука. В медицинском образовании она описывает и объясняет организацию педагогического процесса.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Педагогика впервые была введена в базовое медицинское  образование  с середины 90-х гг. XX в. на основании ГОСа  совместно с психологией в дисциплине «Педагогика и психология».</a:t>
            </a:r>
            <a:r>
              <a:rPr lang="ru-RU" altLang="ru-RU" sz="22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635000" y="554038"/>
            <a:ext cx="9128125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Педагогика в медицинском вузе</a:t>
            </a:r>
            <a:r>
              <a:rPr lang="ru-RU" altLang="ru-RU" sz="2600">
                <a:solidFill>
                  <a:srgbClr val="000000"/>
                </a:solidFill>
              </a:rPr>
              <a:t> — это наука о социально - личностно-детерминированном медицинском образовании, характеризующемся целеполаганием и руководством, созданием условий для освоения студентами основ профессиональной компетентности, духовного и профессионального развития.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Объект педагогики: </a:t>
            </a:r>
            <a:r>
              <a:rPr lang="ru-RU" altLang="ru-RU" sz="2600">
                <a:solidFill>
                  <a:srgbClr val="000000"/>
                </a:solidFill>
              </a:rPr>
              <a:t>медицинское образование.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Предмет </a:t>
            </a:r>
            <a:r>
              <a:rPr lang="ru-RU" altLang="ru-RU" sz="2600">
                <a:solidFill>
                  <a:srgbClr val="000000"/>
                </a:solidFill>
              </a:rPr>
              <a:t>— педагогическое взаимодействие между участниками учебного процесса, обеспечивающее студентам овладение основами профессиональной компетентности.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719832" y="249503"/>
            <a:ext cx="8856984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tx1"/>
                </a:solidFill>
              </a:rPr>
              <a:t>Профессия преподавателя вуза </a:t>
            </a:r>
            <a:r>
              <a:rPr lang="ru-RU" altLang="ru-RU" sz="2800" dirty="0">
                <a:solidFill>
                  <a:schemeClr val="tx1"/>
                </a:solidFill>
              </a:rPr>
              <a:t>находится на стыке систем «</a:t>
            </a:r>
            <a:r>
              <a:rPr lang="ru-RU" altLang="ru-RU" sz="2800" b="1" i="1" dirty="0">
                <a:solidFill>
                  <a:schemeClr val="tx1"/>
                </a:solidFill>
              </a:rPr>
              <a:t>человек-наука» и «человек-человек», </a:t>
            </a:r>
            <a:r>
              <a:rPr lang="ru-RU" altLang="ru-RU" sz="2800" dirty="0">
                <a:solidFill>
                  <a:schemeClr val="tx1"/>
                </a:solidFill>
              </a:rPr>
              <a:t>следовательно, профессионализм преподавателя проявляется в том, насколько гармонично в его деятельности связаны научно-исследовательская, педагогическая и научно-педагогическая (методическая) деятельность, </a:t>
            </a:r>
            <a:r>
              <a:rPr lang="ru-RU" altLang="ru-RU" sz="2800" dirty="0" err="1">
                <a:solidFill>
                  <a:schemeClr val="tx1"/>
                </a:solidFill>
              </a:rPr>
              <a:t>взаимообогащающие</a:t>
            </a:r>
            <a:r>
              <a:rPr lang="ru-RU" altLang="ru-RU" sz="2800" dirty="0">
                <a:solidFill>
                  <a:schemeClr val="tx1"/>
                </a:solidFill>
              </a:rPr>
              <a:t> друг друга.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90" y="3832824"/>
            <a:ext cx="1310409" cy="174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 descr="https://krasgmu.ru/sys/images/user/1038.jpg?rnd=1546777957"/>
          <p:cNvSpPr>
            <a:spLocks noChangeAspect="1" noChangeArrowheads="1"/>
          </p:cNvSpPr>
          <p:nvPr/>
        </p:nvSpPr>
        <p:spPr bwMode="auto">
          <a:xfrm>
            <a:off x="1514718" y="951224"/>
            <a:ext cx="252016" cy="25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9" y="5453487"/>
            <a:ext cx="1417184" cy="18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81" y="3982354"/>
            <a:ext cx="1314290" cy="17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7" y="3966387"/>
            <a:ext cx="1326267" cy="1768355"/>
          </a:xfrm>
          <a:prstGeom prst="rect">
            <a:avLst/>
          </a:prstGeom>
        </p:spPr>
      </p:pic>
      <p:pic>
        <p:nvPicPr>
          <p:cNvPr id="36870" name="Picture 6" descr="Картинки по запросу николаев валериан георгиеви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84" y="5734743"/>
            <a:ext cx="1283339" cy="15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32" y="5075980"/>
            <a:ext cx="1350390" cy="20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0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648493" y="1043533"/>
            <a:ext cx="878363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Лекция 2.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3200" i="1" dirty="0">
                <a:solidFill>
                  <a:srgbClr val="000000"/>
                </a:solidFill>
              </a:rPr>
              <a:t>Психология познавательных и эмоционально-волевых процессов </a:t>
            </a:r>
            <a:endParaRPr lang="ru-RU" altLang="ru-RU" sz="2800" i="1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1. Общая характеристика ощущения, восприятия. Основные нарушения. 2. Память: виды, функции, свойства. Основные нарушения. 3. Характеристика внимания. Основные нарушения. 4. Характеристика мышления и воображения. Основные нарушения. 5. Интеллект человека: виды, структура. Основные нарушения. 6. Эмоционально-волевые процессы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tipik.ru/wp-content/uploads/2019/10/%D0%A0%D0%B8%D1%81%D1%83%D0%BD%D0%BA%D0%B8-%D0%BA-23-%D1%84%D0%B5%D0%B2%D1%80%D0%B0%D0%BB%D1%8F-%D0%B4%D0%BD%D1%8E-%D0%B7%D0%B0%D1%89%D0%B8%D1%82%D0%BD%D0%B8%D0%BA%D0%B0-%D0%BE%D1%82%D0%B5%D1%87%D0%B5%D1%81%D1%82%D0%B2%D0%B0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4781" y="46789"/>
            <a:ext cx="10079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algn="ctr" eaLnBrk="1" hangingPunct="1"/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Этапы развития  психологии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27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98389"/>
              </p:ext>
            </p:extLst>
          </p:nvPr>
        </p:nvGraphicFramePr>
        <p:xfrm>
          <a:off x="529" y="605476"/>
          <a:ext cx="9960572" cy="6727983"/>
        </p:xfrm>
        <a:graphic>
          <a:graphicData uri="http://schemas.openxmlformats.org/drawingml/2006/table">
            <a:tbl>
              <a:tblPr/>
              <a:tblGrid>
                <a:gridCol w="50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Психология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наука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 душе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VII-V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 н.э. – XVII в.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Такой взгляд был сформирован более двух тысяч лет назад. Наличием души пытались объяснить все непонятные явления в жизни человека. (Аристотель)</a:t>
                      </a:r>
                      <a:endParaRPr kumimoji="0" lang="ru-RU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0796" marR="100796" marT="50396" marB="503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Психология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наука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 сознании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XVII – XIX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в.в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Возникает в 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XVII</a:t>
                      </a:r>
                      <a:r>
                        <a:rPr kumimoji="0" lang="ru-RU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 в связи с развитием естественных наук. Способность думать, чувствовать и желать назвали сознанием. Основной метод изучения - наблюдение человека за самим собой и описание фактов.</a:t>
                      </a:r>
                      <a:endParaRPr kumimoji="0" lang="ru-RU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396" marB="503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Психология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наука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 поведении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1-ая пол..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XX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Возникает в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XX</a:t>
                      </a:r>
                      <a:r>
                        <a:rPr kumimoji="0" 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 </a:t>
                      </a:r>
                      <a:r>
                        <a:rPr kumimoji="0" lang="ru-RU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Задача психологии – наблюдение за тем, что можно непосредственно увидеть, а именно поведение, поступки, реакции человека. Мотивы, вызывающие поступки, не учитывались.</a:t>
                      </a:r>
                      <a:endParaRPr kumimoji="0" lang="ru-RU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396" marB="503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Психология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наука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психике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 2-й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пол.ХХ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в.</a:t>
                      </a: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Современный взгляд на предмет психологии. Психология - наука, изучающая факты, закономерности развития и механизмы функционирования    психики.</a:t>
                      </a:r>
                    </a:p>
                  </a:txBody>
                  <a:tcPr marL="100796" marR="100796" marT="50396" marB="50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529" y="7179466"/>
            <a:ext cx="184731" cy="36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94"/>
          </a:p>
        </p:txBody>
      </p:sp>
    </p:spTree>
    <p:extLst>
      <p:ext uri="{BB962C8B-B14F-4D97-AF65-F5344CB8AC3E}">
        <p14:creationId xmlns:p14="http://schemas.microsoft.com/office/powerpoint/2010/main" val="112757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792163" y="215900"/>
            <a:ext cx="89281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0099"/>
                </a:solidFill>
              </a:rPr>
              <a:t>Становление психологии как науки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solidFill>
                <a:srgbClr val="000099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87338" y="873125"/>
            <a:ext cx="9504362" cy="31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Основатель научной психологии - </a:t>
            </a:r>
            <a:r>
              <a:rPr lang="ru-RU" altLang="ru-RU" sz="2800" b="1" dirty="0">
                <a:solidFill>
                  <a:srgbClr val="000000"/>
                </a:solidFill>
              </a:rPr>
              <a:t>Вильгельм Вундт,</a:t>
            </a:r>
            <a:r>
              <a:rPr lang="ru-RU" altLang="ru-RU" sz="2800" dirty="0">
                <a:solidFill>
                  <a:srgbClr val="000000"/>
                </a:solidFill>
              </a:rPr>
              <a:t> открыл в 1879 году первую в мире экспериментальную психологическую лабораторию в Лейпциге.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chemeClr val="accent1">
                    <a:lumMod val="75000"/>
                  </a:schemeClr>
                </a:solidFill>
              </a:rPr>
              <a:t>Этот год считается годом рождения психологии как науки.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 В 1885 году </a:t>
            </a:r>
            <a:r>
              <a:rPr lang="ru-RU" altLang="ru-RU" sz="2800" b="1" dirty="0">
                <a:solidFill>
                  <a:srgbClr val="000000"/>
                </a:solidFill>
              </a:rPr>
              <a:t>В.М. Бехтерев</a:t>
            </a:r>
            <a:r>
              <a:rPr lang="ru-RU" altLang="ru-RU" sz="2800" dirty="0">
                <a:solidFill>
                  <a:srgbClr val="000000"/>
                </a:solidFill>
              </a:rPr>
              <a:t> организовал подобную лабораторию в России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265604" y="4222365"/>
            <a:ext cx="2216150" cy="2769370"/>
            <a:chOff x="363" y="2839"/>
            <a:chExt cx="1305" cy="1604"/>
          </a:xfrm>
        </p:grpSpPr>
        <p:pic>
          <p:nvPicPr>
            <p:cNvPr id="2663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2839"/>
              <a:ext cx="1305" cy="1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4" name="Text Box 5"/>
            <p:cNvSpPr txBox="1">
              <a:spLocks noChangeArrowheads="1"/>
            </p:cNvSpPr>
            <p:nvPr/>
          </p:nvSpPr>
          <p:spPr bwMode="auto">
            <a:xfrm>
              <a:off x="363" y="2839"/>
              <a:ext cx="1305" cy="1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610358" y="5138250"/>
            <a:ext cx="2537111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Вильгельм  </a:t>
            </a: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Макс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Вундт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1832–1920) </a:t>
            </a:r>
            <a:endParaRPr lang="ru-RU" alt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62" y="4427909"/>
            <a:ext cx="2416651" cy="277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748024" y="5656647"/>
            <a:ext cx="2303462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</a:rPr>
              <a:t>Владимир Михайлович Бехтерев</a:t>
            </a:r>
          </a:p>
          <a:p>
            <a:pPr eaLnBrk="1"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(1857–1927)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35894</TotalTime>
  <Words>3620</Words>
  <Application>Microsoft Office PowerPoint</Application>
  <PresentationFormat>Произвольный</PresentationFormat>
  <Paragraphs>460</Paragraphs>
  <Slides>74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74</vt:i4>
      </vt:variant>
    </vt:vector>
  </HeadingPairs>
  <TitlesOfParts>
    <vt:vector size="86" baseType="lpstr">
      <vt:lpstr>Arial</vt:lpstr>
      <vt:lpstr>Calibri</vt:lpstr>
      <vt:lpstr>Garamond</vt:lpstr>
      <vt:lpstr>Symbol</vt:lpstr>
      <vt:lpstr>tahoma</vt:lpstr>
      <vt:lpstr>tahoma;verdana</vt:lpstr>
      <vt:lpstr>Times New Roman</vt:lpstr>
      <vt:lpstr>Tw Cen MT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литература</vt:lpstr>
      <vt:lpstr>Презентация PowerPoint</vt:lpstr>
      <vt:lpstr>              Символ психологии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как метод психологического исследования</vt:lpstr>
      <vt:lpstr>Проективные тесты</vt:lpstr>
      <vt:lpstr>Чернильные пятна Роршаха</vt:lpstr>
      <vt:lpstr>Чернильные пятна Роршаха</vt:lpstr>
      <vt:lpstr>Чернильные пятна Роршаха</vt:lpstr>
      <vt:lpstr>Рисунок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Античная 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педагогики: </vt:lpstr>
      <vt:lpstr>Принципы андрагогики: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педагогической деятельности</vt:lpstr>
      <vt:lpstr>Презентация PowerPoint</vt:lpstr>
      <vt:lpstr>Методы педагогического исследования - это способы изучения педагогической действительности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Виктор</cp:lastModifiedBy>
  <cp:revision>189</cp:revision>
  <cp:lastPrinted>1601-01-01T00:00:00Z</cp:lastPrinted>
  <dcterms:created xsi:type="dcterms:W3CDTF">2017-03-01T12:00:29Z</dcterms:created>
  <dcterms:modified xsi:type="dcterms:W3CDTF">2024-02-16T15:32:36Z</dcterms:modified>
</cp:coreProperties>
</file>