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D4D392C-2172-49DF-BFF4-E21BE17E6E28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6E64A17-0481-4710-8A22-BAE4C6364C2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857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D392C-2172-49DF-BFF4-E21BE17E6E28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4A17-0481-4710-8A22-BAE4C6364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763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D392C-2172-49DF-BFF4-E21BE17E6E28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4A17-0481-4710-8A22-BAE4C6364C2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896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D392C-2172-49DF-BFF4-E21BE17E6E28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4A17-0481-4710-8A22-BAE4C6364C2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80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D392C-2172-49DF-BFF4-E21BE17E6E28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4A17-0481-4710-8A22-BAE4C6364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093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D392C-2172-49DF-BFF4-E21BE17E6E28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4A17-0481-4710-8A22-BAE4C6364C2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970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D392C-2172-49DF-BFF4-E21BE17E6E28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4A17-0481-4710-8A22-BAE4C6364C2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254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D392C-2172-49DF-BFF4-E21BE17E6E28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4A17-0481-4710-8A22-BAE4C6364C2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775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D392C-2172-49DF-BFF4-E21BE17E6E28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4A17-0481-4710-8A22-BAE4C6364C2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278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D392C-2172-49DF-BFF4-E21BE17E6E28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4A17-0481-4710-8A22-BAE4C6364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878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D392C-2172-49DF-BFF4-E21BE17E6E28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4A17-0481-4710-8A22-BAE4C6364C2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023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D392C-2172-49DF-BFF4-E21BE17E6E28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4A17-0481-4710-8A22-BAE4C6364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864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D392C-2172-49DF-BFF4-E21BE17E6E28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4A17-0481-4710-8A22-BAE4C6364C21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972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D392C-2172-49DF-BFF4-E21BE17E6E28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4A17-0481-4710-8A22-BAE4C6364C2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593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D392C-2172-49DF-BFF4-E21BE17E6E28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4A17-0481-4710-8A22-BAE4C6364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911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D392C-2172-49DF-BFF4-E21BE17E6E28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4A17-0481-4710-8A22-BAE4C6364C2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495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D392C-2172-49DF-BFF4-E21BE17E6E28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4A17-0481-4710-8A22-BAE4C6364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360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D4D392C-2172-49DF-BFF4-E21BE17E6E28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6E64A17-0481-4710-8A22-BAE4C6364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66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eyesdocs.ru/zabolevaniya/vospalenie-vek/rasprostranennye-zabolevaniya-glaznyx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600" b="1" dirty="0"/>
              <a:t>Заболевания краев век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1563506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0685" y="1001088"/>
            <a:ext cx="9601196" cy="3318936"/>
          </a:xfrm>
        </p:spPr>
        <p:txBody>
          <a:bodyPr>
            <a:noAutofit/>
          </a:bodyPr>
          <a:lstStyle/>
          <a:p>
            <a:r>
              <a:rPr lang="ru-RU" sz="2800" b="1" dirty="0"/>
              <a:t>Выворот века</a:t>
            </a:r>
            <a:r>
              <a:rPr lang="ru-RU" sz="2800" dirty="0"/>
              <a:t>. Аномалия внешне выглядит как вывернутый край века в наружную сторону. При легком течении болезни кожа века может недостаточно плотно прилегать к глазному яблоку, а в более серьезных случаях конъюнктива выворачивается на протяжении всей поверхности глаза. Болезнь развивается из-за длительной инфекции зрительного аппарата, после ожогов и травм, но чаще является последствием невропатий лицевого нерва. Требуется срочное лечение, поскольку защита глаза значительно ухудшается, возникает риск развития инфекционных, вирусных или грибковых заболеваний</a:t>
            </a:r>
            <a:r>
              <a:rPr lang="ru-RU" sz="2800" dirty="0" smtClean="0"/>
              <a:t>; </a:t>
            </a:r>
            <a:r>
              <a:rPr lang="ru-RU" sz="2800" dirty="0" smtClean="0">
                <a:hlinkClick r:id="rId2"/>
              </a:rPr>
              <a:t>l</a:t>
            </a:r>
            <a:endParaRPr lang="ru-RU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90181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dirty="0" err="1"/>
              <a:t>Блефарофимоз</a:t>
            </a:r>
            <a:r>
              <a:rPr lang="ru-RU" sz="3200" b="1" dirty="0"/>
              <a:t>. </a:t>
            </a:r>
            <a:r>
              <a:rPr lang="ru-RU" sz="3600" dirty="0"/>
              <a:t>Это укорочение века по горизонтали, вследствие чего становится невозможным полное смыкание глазной щели. Лечение патологии только хирургическое</a:t>
            </a:r>
            <a:r>
              <a:rPr lang="ru-RU" sz="3600" dirty="0" smtClean="0"/>
              <a:t>;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425144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3200" b="1" dirty="0" err="1"/>
              <a:t>Блефарохалазис</a:t>
            </a:r>
            <a:r>
              <a:rPr lang="ru-RU" sz="3200" dirty="0"/>
              <a:t>. Патологическая гипертрофия кожи века, которая заключается в увеличении количества тканей верхнего века. Кожа собирается в небольшую складку и нависает над глазным яблоком. Необходимо хирургическое лечение с последующей пластикой лица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60269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dirty="0"/>
              <a:t>Методы диагностики </a:t>
            </a:r>
            <a:r>
              <a:rPr lang="ru-RU" dirty="0"/>
              <a:t>Существует множество болезней век, которые имеют схожую клиническую картину. Для постановки правильного диагноза большое значение имеет грамотный подбор методов исследования. Визуальный осмотр с последующим определением остроты зрения и измерением внутриглазного </a:t>
            </a:r>
            <a:r>
              <a:rPr lang="ru-RU" dirty="0" err="1"/>
              <a:t>давления;Источник</a:t>
            </a:r>
            <a:r>
              <a:rPr lang="ru-RU" dirty="0"/>
              <a:t>: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5897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dirty="0"/>
              <a:t>Диагностика рефракции; </a:t>
            </a:r>
            <a:r>
              <a:rPr lang="ru-RU" dirty="0"/>
              <a:t>Исследование функций мышц зрительного аппарата; Офтальмоскопия и </a:t>
            </a:r>
            <a:r>
              <a:rPr lang="ru-RU" dirty="0" err="1"/>
              <a:t>экзофтальмометрия</a:t>
            </a:r>
            <a:r>
              <a:rPr lang="ru-RU" dirty="0"/>
              <a:t>; Клинический анализ мочи и крови; Микроскопический анализ и </a:t>
            </a:r>
            <a:r>
              <a:rPr lang="ru-RU" dirty="0" err="1"/>
              <a:t>кератометрия</a:t>
            </a:r>
            <a:r>
              <a:rPr lang="ru-RU" dirty="0"/>
              <a:t> роговицы; Ангиография глазного дна; Дополнительные вспомогательные тесты – рентгенограмма, МРТ и КТ головного мозга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4724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/>
              <a:t>Диагностика рефракции</a:t>
            </a:r>
            <a:r>
              <a:rPr lang="ru-RU" dirty="0"/>
              <a:t>; Исследование функций мышц зрительного аппарата; Офтальмоскопия и </a:t>
            </a:r>
            <a:r>
              <a:rPr lang="ru-RU" dirty="0" err="1"/>
              <a:t>экзофтальмометрия</a:t>
            </a:r>
            <a:r>
              <a:rPr lang="ru-RU" dirty="0"/>
              <a:t>; Клинический анализ мочи и крови; Микроскопический анализ и </a:t>
            </a:r>
            <a:r>
              <a:rPr lang="ru-RU" dirty="0" err="1"/>
              <a:t>кератометрия</a:t>
            </a:r>
            <a:r>
              <a:rPr lang="ru-RU" dirty="0"/>
              <a:t> роговицы; Ангиография глазного дна; Дополнительные вспомогательные тесты – рентгенограмма, МРТ и КТ головного мозга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8545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3514" y="455177"/>
            <a:ext cx="9601196" cy="3318936"/>
          </a:xfrm>
        </p:spPr>
        <p:txBody>
          <a:bodyPr>
            <a:noAutofit/>
          </a:bodyPr>
          <a:lstStyle/>
          <a:p>
            <a:r>
              <a:rPr lang="ru-RU" sz="3200" b="1" dirty="0"/>
              <a:t>Профилактика</a:t>
            </a:r>
            <a:r>
              <a:rPr lang="ru-RU" sz="3200" dirty="0"/>
              <a:t> </a:t>
            </a:r>
            <a:r>
              <a:rPr lang="ru-RU" sz="2800" dirty="0"/>
              <a:t>Есть несколько способов, позволяющих предупредить развитие болезней век: Соблюдение правил личной гигиены; Отказ от использования некачественных косметических средств; Укрепление иммунитета, особенно в период инфекционных болезней и при обострении аллергии; Своевременное лечение болезней, снижение контакта с больным членом семьи при наличии заразных заболеваний глаз; Уход за очками или линзами, грамотный подбор средств для коррекции зрения; Соблюдение режима дня и равномерное распределение физической нагрузки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13447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0810" y="1137564"/>
            <a:ext cx="9601196" cy="3318936"/>
          </a:xfrm>
        </p:spPr>
        <p:txBody>
          <a:bodyPr>
            <a:normAutofit fontScale="77500" lnSpcReduction="20000"/>
          </a:bodyPr>
          <a:lstStyle/>
          <a:p>
            <a:r>
              <a:rPr lang="ru-RU" sz="4700" b="1" dirty="0"/>
              <a:t>Блефарит</a:t>
            </a:r>
            <a:r>
              <a:rPr lang="ru-RU" sz="2800" dirty="0"/>
              <a:t>. Это хроническое заболевание краев век, которое имеет тенденцию к рецидивам. Болезнь развивается вследствие ослабленного иммунитета, хронических инфекций и функциональных патологий организма. Нередко дефект диагностируется у больных сахарным диабетом или при язве желудка. Имеет несколько форм, отличающихся по внешним проявлениям – простой блефарит, чешуйчатый, язвенный, угловой и </a:t>
            </a:r>
            <a:r>
              <a:rPr lang="ru-RU" sz="2800" dirty="0" err="1"/>
              <a:t>демодекозный</a:t>
            </a:r>
            <a:r>
              <a:rPr lang="ru-RU" sz="2800" dirty="0"/>
              <a:t>; Трихиаз. Это патологический рост ресниц в направлении глазного яблока. Вследствие болезни возникает косметический дефект, обильное слезотечение, травмы роговицы. Трихиаз может быть патологией внутриутробного развития или развиваться из-за поражений фолликул волос</a:t>
            </a:r>
            <a:r>
              <a:rPr lang="ru-RU" sz="2800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9323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dirty="0"/>
              <a:t>Трихиаз</a:t>
            </a:r>
            <a:r>
              <a:rPr lang="ru-RU" dirty="0"/>
              <a:t>. Это патологический рост ресниц в направлении глазного яблока. Вследствие болезни возникает косметический дефект, обильное слезотечение, травмы роговицы. Трихиаз может быть патологией внутриутробного развития или развиваться из-за поражений фолликул волос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2677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444" y="900753"/>
            <a:ext cx="7245370" cy="4769869"/>
          </a:xfrm>
        </p:spPr>
      </p:pic>
    </p:spTree>
    <p:extLst>
      <p:ext uri="{BB962C8B-B14F-4D97-AF65-F5344CB8AC3E}">
        <p14:creationId xmlns:p14="http://schemas.microsoft.com/office/powerpoint/2010/main" val="4280284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4583" y="1023582"/>
            <a:ext cx="9601196" cy="3446566"/>
          </a:xfrm>
        </p:spPr>
        <p:txBody>
          <a:bodyPr>
            <a:normAutofit fontScale="92500" lnSpcReduction="20000"/>
          </a:bodyPr>
          <a:lstStyle/>
          <a:p>
            <a:r>
              <a:rPr lang="ru-RU" sz="3500" b="1" dirty="0"/>
              <a:t>Актиномикоз</a:t>
            </a:r>
            <a:r>
              <a:rPr lang="ru-RU" dirty="0"/>
              <a:t> (</a:t>
            </a:r>
            <a:r>
              <a:rPr lang="ru-RU" sz="2800" dirty="0"/>
              <a:t>грибок век) Это поражение век вследствие заражения лучистым грибом. В норме он в небольших количествах находится в некоторых структурных элементах полости рта и является составляющим элементом зубного камня и налета. При заражении зрительного аппарата поражается кожа век, слезные каналы и роговица. Проявляется в виде отечности, уплотнения возле уголков глаз. Новообразование представляет собой гранулёму, которая долгое время растет и </a:t>
            </a:r>
            <a:r>
              <a:rPr lang="ru-RU" sz="2800" dirty="0" err="1"/>
              <a:t>некротизируется</a:t>
            </a:r>
            <a:r>
              <a:rPr lang="ru-RU" sz="2800" dirty="0"/>
              <a:t>. Лечение болезни всегда продолжительное и часто приводит к рецидивам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1758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519" y="982132"/>
            <a:ext cx="6160962" cy="4195502"/>
          </a:xfrm>
        </p:spPr>
      </p:pic>
    </p:spTree>
    <p:extLst>
      <p:ext uri="{BB962C8B-B14F-4D97-AF65-F5344CB8AC3E}">
        <p14:creationId xmlns:p14="http://schemas.microsoft.com/office/powerpoint/2010/main" val="1410326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sz="3600" b="1" dirty="0" smtClean="0"/>
              <a:t>Птоз </a:t>
            </a:r>
            <a:r>
              <a:rPr lang="ru-RU" sz="3600" b="1" dirty="0"/>
              <a:t>или опущение верхнего века</a:t>
            </a:r>
            <a:r>
              <a:rPr lang="ru-RU" sz="3600" b="1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Патология появляется из-за неправильного развития или расположения мышцы, отвечающей за движения века. Болезнь всегда приводит к ограниченности движений глазного яблока. В зависимости от тяжести случая птоз может быть частичным или полным, а также односторонним или двусторонним. Почти во всех случаях снижается острота зрения и развивается дружественное </a:t>
            </a:r>
            <a:r>
              <a:rPr lang="ru-RU" dirty="0" smtClean="0"/>
              <a:t>косоглазие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1298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260" y="1760561"/>
            <a:ext cx="6748803" cy="3507475"/>
          </a:xfrm>
        </p:spPr>
      </p:pic>
    </p:spTree>
    <p:extLst>
      <p:ext uri="{BB962C8B-B14F-4D97-AF65-F5344CB8AC3E}">
        <p14:creationId xmlns:p14="http://schemas.microsoft.com/office/powerpoint/2010/main" val="3406146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6219" y="1096621"/>
            <a:ext cx="9601196" cy="3318936"/>
          </a:xfrm>
        </p:spPr>
        <p:txBody>
          <a:bodyPr>
            <a:noAutofit/>
          </a:bodyPr>
          <a:lstStyle/>
          <a:p>
            <a:r>
              <a:rPr lang="ru-RU" sz="2800" b="1" dirty="0"/>
              <a:t>Заворот века</a:t>
            </a:r>
            <a:r>
              <a:rPr lang="ru-RU" sz="2800" dirty="0"/>
              <a:t>. Это патология внутриутробного развития, при которой край века вместе с растущими ресницами развернут в сторону конъюнктивы глаза. Может быть полный или частичный заворот. Болезнь всегда сопровождается сильной болью из-за постоянного раздражения роговицы, развиваются язвенные процессы в глазу, снижается острота зрения. Помимо патологии во время эмбрионального периода, может появиться вследствие ожога или инфекционной болезни глаза, а также в пожилом возрасте из-за дряблости и растянутости кожи. Лечение только оперативное с последующей косметической пластикой глаза</a:t>
            </a:r>
            <a:r>
              <a:rPr lang="ru-RU" sz="2800" dirty="0" smtClean="0"/>
              <a:t>;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034310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</TotalTime>
  <Words>691</Words>
  <Application>Microsoft Office PowerPoint</Application>
  <PresentationFormat>Широкоэкранный</PresentationFormat>
  <Paragraphs>15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Garamond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</dc:creator>
  <cp:lastModifiedBy>Microsoft Office</cp:lastModifiedBy>
  <cp:revision>3</cp:revision>
  <dcterms:created xsi:type="dcterms:W3CDTF">2018-05-21T17:02:22Z</dcterms:created>
  <dcterms:modified xsi:type="dcterms:W3CDTF">2018-05-21T17:21:19Z</dcterms:modified>
</cp:coreProperties>
</file>