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38" r:id="rId2"/>
    <p:sldId id="337" r:id="rId3"/>
    <p:sldId id="256" r:id="rId4"/>
    <p:sldId id="257" r:id="rId5"/>
    <p:sldId id="271" r:id="rId6"/>
    <p:sldId id="272" r:id="rId7"/>
    <p:sldId id="346" r:id="rId8"/>
    <p:sldId id="363" r:id="rId9"/>
    <p:sldId id="365" r:id="rId10"/>
    <p:sldId id="366" r:id="rId11"/>
    <p:sldId id="347" r:id="rId12"/>
    <p:sldId id="364" r:id="rId13"/>
    <p:sldId id="367" r:id="rId14"/>
    <p:sldId id="368" r:id="rId15"/>
    <p:sldId id="348" r:id="rId16"/>
    <p:sldId id="349" r:id="rId17"/>
    <p:sldId id="350" r:id="rId18"/>
    <p:sldId id="351" r:id="rId19"/>
    <p:sldId id="352" r:id="rId20"/>
    <p:sldId id="353" r:id="rId21"/>
    <p:sldId id="369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264" r:id="rId30"/>
    <p:sldId id="266" r:id="rId31"/>
    <p:sldId id="326" r:id="rId32"/>
    <p:sldId id="329" r:id="rId33"/>
    <p:sldId id="279" r:id="rId34"/>
    <p:sldId id="280" r:id="rId35"/>
    <p:sldId id="284" r:id="rId36"/>
    <p:sldId id="282" r:id="rId37"/>
    <p:sldId id="330" r:id="rId38"/>
    <p:sldId id="331" r:id="rId39"/>
    <p:sldId id="332" r:id="rId40"/>
    <p:sldId id="299" r:id="rId41"/>
    <p:sldId id="343" r:id="rId42"/>
    <p:sldId id="344" r:id="rId43"/>
    <p:sldId id="345" r:id="rId44"/>
    <p:sldId id="342" r:id="rId45"/>
    <p:sldId id="339" r:id="rId46"/>
  </p:sldIdLst>
  <p:sldSz cx="10080625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algn="r"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>
              <a:defRPr sz="1400"/>
            </a:pPr>
            <a:fld id="{DD9D003D-4C35-441B-9E22-FF868369A865}" type="slidenum">
              <a:pPr algn="r" hangingPunct="0">
                <a:defRPr sz="1400"/>
              </a:pPr>
              <a:t>‹#›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015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659BE2A-03BB-4741-81A7-AB87F7EE1C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40584F21-4800-46E2-9FD1-238AB12496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7F36D84-D5E4-4823-A408-787EC54FC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4A3E06F-AD95-4A0E-91D9-EBCE03220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B02D2CE-8191-41D8-BB2E-9028EAEDE7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AA8C3B91-1494-4E4E-ABEB-951C7E1747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4CDB9EA5-D714-4636-8F67-F3621B6AC0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80A5DCB-0A4B-4717-A981-ED2341966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D422D25-F9A6-49FC-8188-591740FBAD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648EDCB-B5A0-4B9C-BB3E-F37ACD900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AB12305-390F-48F0-9D93-E7B44E2FE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9E378AAC-091F-4BC4-82C8-CD51662129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 lvl="0"/>
            <a:fld id="{5F327B68-D888-4258-9B8C-430167133A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3;&#1088;&#1077;&#1095;&#1077;&#1089;&#1082;&#1080;&#1081;_&#1103;&#1079;&#1099;&#1082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ru.wikipedia.org/wiki/&#1057;&#1084;&#1077;&#1088;&#1090;&#1100;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philosophy/33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c.academic.ru/dic.nsf/enc_philosophy/47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ospr.ru/news/evtanazia-v-rossii-mozhno-no-nelza.html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&#1041;&#1101;&#1082;&#1086;&#1085;,_&#1060;&#1088;&#1077;&#1085;&#1089;&#1080;&#1089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600" dirty="0">
                <a:solidFill>
                  <a:schemeClr val="tx1"/>
                </a:solidFill>
              </a:rPr>
              <a:t/>
            </a:r>
            <a:br>
              <a:rPr lang="ru-RU" altLang="ru-RU" sz="2600" dirty="0">
                <a:solidFill>
                  <a:schemeClr val="tx1"/>
                </a:solidFill>
              </a:rPr>
            </a:br>
            <a:r>
              <a:rPr lang="ru-RU" altLang="ru-RU" sz="2600" dirty="0">
                <a:solidFill>
                  <a:srgbClr val="FF0000"/>
                </a:solidFill>
              </a:rPr>
              <a:t/>
            </a:r>
            <a:br>
              <a:rPr lang="ru-RU" altLang="ru-RU" sz="2600" dirty="0">
                <a:solidFill>
                  <a:srgbClr val="FF0000"/>
                </a:solidFill>
              </a:rPr>
            </a:br>
            <a:r>
              <a:rPr lang="ru-RU" altLang="ru-RU" sz="2600" dirty="0">
                <a:solidFill>
                  <a:srgbClr val="FF0000"/>
                </a:solidFill>
              </a:rPr>
              <a:t>Кафедра СД и клинического ухода</a:t>
            </a:r>
            <a:r>
              <a:rPr lang="ru-RU" altLang="ru-RU" sz="2600" dirty="0">
                <a:solidFill>
                  <a:schemeClr val="tx1"/>
                </a:solidFill>
              </a:rPr>
              <a:t/>
            </a:r>
            <a:br>
              <a:rPr lang="ru-RU" altLang="ru-RU" sz="2600" dirty="0">
                <a:solidFill>
                  <a:schemeClr val="tx1"/>
                </a:solidFill>
              </a:rPr>
            </a:br>
            <a:r>
              <a:rPr lang="ru-RU" altLang="ru-RU" sz="2600" dirty="0">
                <a:solidFill>
                  <a:schemeClr val="tx1"/>
                </a:solidFill>
              </a:rPr>
              <a:t/>
            </a:r>
            <a:br>
              <a:rPr lang="ru-RU" altLang="ru-RU" sz="2600" dirty="0">
                <a:solidFill>
                  <a:schemeClr val="tx1"/>
                </a:solidFill>
              </a:rPr>
            </a:br>
            <a:r>
              <a:rPr lang="ru-RU" altLang="ru-RU" sz="2600" dirty="0">
                <a:solidFill>
                  <a:srgbClr val="0070C0"/>
                </a:solidFill>
              </a:rPr>
              <a:t>Лекция № </a:t>
            </a:r>
            <a:r>
              <a:rPr lang="ru-RU" altLang="ru-RU" sz="2600" dirty="0" smtClean="0">
                <a:solidFill>
                  <a:srgbClr val="0070C0"/>
                </a:solidFill>
              </a:rPr>
              <a:t>11   </a:t>
            </a:r>
            <a:r>
              <a:rPr lang="ru-RU" altLang="ru-RU" sz="2600" dirty="0">
                <a:solidFill>
                  <a:srgbClr val="0070C0"/>
                </a:solidFill>
              </a:rPr>
              <a:t>для студентов 4 курса очного обучения, направления подготовки «Социальная работа»</a:t>
            </a:r>
            <a:r>
              <a:rPr lang="ru-RU" altLang="ru-RU" sz="3500" dirty="0">
                <a:solidFill>
                  <a:srgbClr val="0070C0"/>
                </a:solidFill>
              </a:rPr>
              <a:t/>
            </a:r>
            <a:br>
              <a:rPr lang="ru-RU" altLang="ru-RU" sz="3500" dirty="0">
                <a:solidFill>
                  <a:srgbClr val="0070C0"/>
                </a:solidFill>
              </a:rPr>
            </a:br>
            <a:endParaRPr lang="ru-RU" altLang="ru-RU" sz="3500" dirty="0">
              <a:solidFill>
                <a:srgbClr val="0070C0"/>
              </a:solidFill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Тема: ЭВТАНАЗИЯ </a:t>
            </a:r>
            <a:endParaRPr lang="ru-RU" sz="36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endParaRPr lang="ru-RU" altLang="ru-RU" sz="2200" dirty="0"/>
          </a:p>
          <a:p>
            <a:pPr>
              <a:buFont typeface="Wingdings" pitchFamily="2" charset="2"/>
              <a:buNone/>
            </a:pPr>
            <a:endParaRPr lang="ru-RU" altLang="ru-RU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2600" dirty="0" smtClean="0"/>
          </a:p>
          <a:p>
            <a:pPr>
              <a:buFont typeface="Wingdings" pitchFamily="2" charset="2"/>
              <a:buNone/>
            </a:pPr>
            <a:r>
              <a:rPr lang="ru-RU" altLang="ru-RU" sz="2600" dirty="0" smtClean="0"/>
              <a:t>Лектор</a:t>
            </a:r>
            <a:r>
              <a:rPr lang="ru-RU" altLang="ru-RU" sz="2600" dirty="0"/>
              <a:t>: зав. кафедрой, к.м.н., доцент </a:t>
            </a:r>
            <a:r>
              <a:rPr lang="ru-RU" altLang="ru-RU" sz="2600" dirty="0" err="1"/>
              <a:t>Турчина</a:t>
            </a:r>
            <a:r>
              <a:rPr lang="ru-RU" altLang="ru-RU" sz="2600" dirty="0"/>
              <a:t> Ж.Е.</a:t>
            </a:r>
          </a:p>
          <a:p>
            <a:pPr>
              <a:buFont typeface="Wingdings" pitchFamily="2" charset="2"/>
              <a:buNone/>
            </a:pPr>
            <a:endParaRPr lang="ru-RU" altLang="ru-RU" sz="2600" dirty="0"/>
          </a:p>
          <a:p>
            <a:pPr algn="ctr">
              <a:buFont typeface="Wingdings" pitchFamily="2" charset="2"/>
              <a:buNone/>
            </a:pPr>
            <a:r>
              <a:rPr lang="ru-RU" altLang="ru-RU" sz="2600" dirty="0"/>
              <a:t>Красноярск, </a:t>
            </a:r>
            <a:r>
              <a:rPr lang="ru-RU" altLang="ru-RU" sz="2600" dirty="0" smtClean="0"/>
              <a:t>2017</a:t>
            </a:r>
            <a:endParaRPr lang="ru-RU" altLang="ru-RU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78" y="2051645"/>
            <a:ext cx="395134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99" y="683493"/>
            <a:ext cx="10168746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21 сентября 1939 г. З. Фрейд напомнил другу и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врачу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о данном 10 лет назад обещании. 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Через двое суток без колебаний Шор ввел ему дозу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морфия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, достаточную для того,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чтобы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он уснул навсегда.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3419797"/>
            <a:ext cx="2366588" cy="25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эвтаназии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557326"/>
            <a:ext cx="5192754" cy="2619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Пассивная эвтаназия (намеренное прекращение медиками поддерживающей терапии)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24" y="1988567"/>
            <a:ext cx="2759584" cy="231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89" y="5129221"/>
            <a:ext cx="3852183" cy="22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824" y="395461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defRPr>
                <a:latin typeface="Times New Roman" pitchFamily="18"/>
              </a:defRPr>
            </a:pPr>
            <a:r>
              <a:rPr lang="ru-RU" sz="3600" dirty="0" smtClean="0">
                <a:latin typeface="Times New Roman" pitchFamily="18"/>
                <a:ea typeface="Microsoft YaHei" pitchFamily="2"/>
                <a:cs typeface="Mangal" pitchFamily="2"/>
              </a:rPr>
              <a:t>        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Пассивная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(негативная) эвтаназия</a:t>
            </a:r>
            <a:r>
              <a:rPr lang="ru-RU" sz="36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Пассивная эвтаназия заключается в ограничении или прекращении специфического лечения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безнадежно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больных умирающих пациентов, основанном на их просьбе, ввиду того, что оно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лишь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продлевает период физических и моральных страданий без улучшения их состояния.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endParaRPr lang="ru-RU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Декларация ВМА об эвтаназии 1987 г. "не исключает необходимости уважительного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отношения врача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к желанию больного не препятствовать течению естественного процесса умирания в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терминальной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фазе заболевания" *(155). Так как Российская Федерация с 1987 г.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еще СССР) является участницей ВМА, то в соответствии с ч. 4 ст. 15 Конституции России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это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положение распространяется и на 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0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816" y="191981"/>
            <a:ext cx="900756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sz="2800" i="1" dirty="0">
                <a:latin typeface="Times New Roman" pitchFamily="18"/>
                <a:ea typeface="Microsoft YaHei" pitchFamily="2"/>
                <a:cs typeface="Mangal" pitchFamily="2"/>
              </a:rPr>
              <a:t>Если не провести четкую грань между различными ситуациями по неоказанию медицинской </a:t>
            </a:r>
            <a:r>
              <a:rPr lang="ru-RU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помощи </a:t>
            </a:r>
            <a:r>
              <a:rPr lang="ru-RU" sz="2800" i="1" dirty="0">
                <a:latin typeface="Times New Roman" pitchFamily="18"/>
                <a:ea typeface="Microsoft YaHei" pitchFamily="2"/>
                <a:cs typeface="Mangal" pitchFamily="2"/>
              </a:rPr>
              <a:t>безнадежно больному, окажется, </a:t>
            </a:r>
            <a:endParaRPr lang="ru-RU" sz="2800" i="1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что </a:t>
            </a:r>
            <a:r>
              <a:rPr lang="ru-RU" sz="2800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пассивной эвтаназией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будет считаться не только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отказ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пациента от лечения в ситуации, когда болезнь несет непосредственную угрозу его жизни,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но </a:t>
            </a:r>
            <a:r>
              <a:rPr lang="ru-RU" sz="28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и, скажем, выписка пациента из больницы домой в том случае, когда ясно, что болезнь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неизлечима</a:t>
            </a:r>
            <a:r>
              <a:rPr lang="ru-RU" sz="28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. Ведь независимо от того, делается ли это по желанию пациента или по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самостоятельному </a:t>
            </a:r>
            <a:r>
              <a:rPr lang="ru-RU" sz="28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решению медицинского персонала, тем самым прекращается процесс лечения.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 Очевидно, что это проявление достаточно часто встречается в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8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611485"/>
            <a:ext cx="900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Таким образом, </a:t>
            </a:r>
            <a:r>
              <a:rPr lang="ru-RU" sz="3200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пассивная эвтаназия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осуществляется путем бездействия </a:t>
            </a:r>
            <a:r>
              <a:rPr lang="ru-RU" sz="32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больному не оказывается необходимая медицинская помощь.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2987749"/>
            <a:ext cx="48144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743" y="395461"/>
            <a:ext cx="9073255" cy="425243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just" hangingPunct="0">
              <a:spcBef>
                <a:spcPts val="1190"/>
              </a:spcBef>
              <a:spcAft>
                <a:spcPts val="992"/>
              </a:spcAft>
              <a:defRPr sz="2600">
                <a:latin typeface="Times New Roman" pitchFamily="18"/>
              </a:defRPr>
            </a:pPr>
            <a:r>
              <a:rPr lang="ru-RU" sz="28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Добровольная эвтаназия</a:t>
            </a:r>
            <a:r>
              <a:rPr lang="ru-RU" sz="28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осуществляется по просьбе больного или с предварительно высказанного согласия (например, в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США, Германии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распространена практика заранее и в юридически достоверной форме выражать свою волю на случай необратимой </a:t>
            </a:r>
            <a:r>
              <a:rPr lang="ru-RU" sz="2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комы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).</a:t>
            </a:r>
          </a:p>
          <a:p>
            <a:pPr algn="just" hangingPunct="0">
              <a:spcBef>
                <a:spcPts val="1190"/>
              </a:spcBef>
              <a:spcAft>
                <a:spcPts val="992"/>
              </a:spcAft>
              <a:defRPr sz="2600">
                <a:latin typeface="Times New Roman" pitchFamily="18"/>
              </a:defRPr>
            </a:pPr>
            <a:r>
              <a:rPr lang="ru-RU" sz="28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Недобровольная эвтаназия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осуществляется без согласия больного, как правило, находящегося в </a:t>
            </a:r>
            <a:r>
              <a:rPr lang="ru-RU" sz="2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бессознательном состоянии.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 Она производится на основании решения родственников, опекунов и т. п. </a:t>
            </a:r>
            <a:endParaRPr lang="ru-RU" dirty="0"/>
          </a:p>
        </p:txBody>
      </p:sp>
      <p:pic>
        <p:nvPicPr>
          <p:cNvPr id="4" name="Picture 2" descr="C:\Users\User\Desktop\0_1eb5f4_37d7057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88" y="4938541"/>
            <a:ext cx="2819009" cy="23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02" y="0"/>
            <a:ext cx="9072563" cy="12599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Аргументы «За»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545" y="1239822"/>
            <a:ext cx="5080564" cy="6032537"/>
          </a:xfrm>
        </p:spPr>
        <p:txBody>
          <a:bodyPr>
            <a:normAutofit/>
          </a:bodyPr>
          <a:lstStyle/>
          <a:p>
            <a:pPr marL="566968" indent="-566968">
              <a:buFont typeface="+mj-lt"/>
              <a:buAutoNum type="arabicPeriod"/>
            </a:pPr>
            <a:r>
              <a:rPr lang="ru-RU" dirty="0" smtClean="0"/>
              <a:t>Право на  самоопределение </a:t>
            </a:r>
          </a:p>
          <a:p>
            <a:pPr marL="566968" indent="-566968">
              <a:buFont typeface="+mj-lt"/>
              <a:buAutoNum type="arabicPeriod"/>
            </a:pPr>
            <a:r>
              <a:rPr lang="ru-RU" dirty="0" smtClean="0"/>
              <a:t>Защита от жестокого и негуманного лечения.</a:t>
            </a:r>
          </a:p>
          <a:p>
            <a:pPr marL="566968" indent="-566968">
              <a:buFont typeface="+mj-lt"/>
              <a:buAutoNum type="arabicPeriod"/>
            </a:pPr>
            <a:r>
              <a:rPr lang="ru-RU" dirty="0" smtClean="0"/>
              <a:t>Право быть альтруистом. </a:t>
            </a:r>
          </a:p>
          <a:p>
            <a:pPr marL="566968" indent="-566968">
              <a:buFont typeface="+mj-lt"/>
              <a:buAutoNum type="arabicPeriod"/>
            </a:pPr>
            <a:r>
              <a:rPr lang="ru-RU" dirty="0" smtClean="0"/>
              <a:t>Экономическая сторона проблемы. </a:t>
            </a:r>
            <a:endParaRPr lang="ru-RU" dirty="0"/>
          </a:p>
        </p:txBody>
      </p:sp>
      <p:pic>
        <p:nvPicPr>
          <p:cNvPr id="2050" name="Picture 2" descr="C:\Users\User\Desktop\0_1eb5f4_37d7057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2351079"/>
            <a:ext cx="3168431" cy="2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5" y="0"/>
            <a:ext cx="9072563" cy="12599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Аргументы «Против»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0" y="1001695"/>
            <a:ext cx="5080564" cy="6399229"/>
          </a:xfrm>
        </p:spPr>
        <p:txBody>
          <a:bodyPr>
            <a:normAutofit fontScale="85000" lnSpcReduction="10000"/>
          </a:bodyPr>
          <a:lstStyle/>
          <a:p>
            <a:pPr marL="566968" indent="-566968">
              <a:buFont typeface="+mj-lt"/>
              <a:buAutoNum type="arabicPeriod"/>
            </a:pPr>
            <a:endParaRPr lang="ru-RU" sz="3300" dirty="0"/>
          </a:p>
          <a:p>
            <a:pPr marL="566968" indent="-566968">
              <a:buFont typeface="+mj-lt"/>
              <a:buAutoNum type="arabicPeriod"/>
            </a:pPr>
            <a:r>
              <a:rPr lang="ru-RU" sz="3300" dirty="0"/>
              <a:t>Покушение на человеческую жизнь.</a:t>
            </a:r>
          </a:p>
          <a:p>
            <a:pPr marL="566968" indent="-566968">
              <a:buFont typeface="+mj-lt"/>
              <a:buAutoNum type="arabicPeriod"/>
            </a:pPr>
            <a:r>
              <a:rPr lang="ru-RU" sz="3300" dirty="0"/>
              <a:t> Возможность ошибки врача.</a:t>
            </a:r>
          </a:p>
          <a:p>
            <a:pPr marL="566968" indent="-566968">
              <a:buFont typeface="+mj-lt"/>
              <a:buAutoNum type="arabicPeriod"/>
            </a:pPr>
            <a:r>
              <a:rPr lang="ru-RU" sz="3300" dirty="0"/>
              <a:t> Возможность появления новых медикаментов и способов лечения. </a:t>
            </a:r>
          </a:p>
          <a:p>
            <a:pPr marL="566968" indent="-566968">
              <a:buFont typeface="+mj-lt"/>
              <a:buAutoNum type="arabicPeriod"/>
            </a:pPr>
            <a:r>
              <a:rPr lang="ru-RU" sz="3300" dirty="0"/>
              <a:t>Наличие эффективных болеутоляющих средств. </a:t>
            </a:r>
          </a:p>
          <a:p>
            <a:pPr marL="566968" indent="-566968">
              <a:buFont typeface="+mj-lt"/>
              <a:buAutoNum type="arabicPeriod"/>
            </a:pPr>
            <a:r>
              <a:rPr lang="ru-RU" sz="3300" dirty="0">
                <a:solidFill>
                  <a:srgbClr val="C00000"/>
                </a:solidFill>
              </a:rPr>
              <a:t>Риск злоупотреблений со стороны персонала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stosekretov-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71" y="2048406"/>
            <a:ext cx="3354633" cy="38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Аспекты эвтаназии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Биолого-медицинский</a:t>
            </a:r>
            <a:r>
              <a:rPr lang="ru-RU" b="1" dirty="0"/>
              <a:t> аспект проблемы заключается прежде всего в установлении категорий пациентов, по отношению к которым может рассматриваться возможность применения эвтаназии. </a:t>
            </a:r>
            <a:r>
              <a:rPr lang="ru-RU" b="1" dirty="0" smtClean="0"/>
              <a:t>	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37" y="4891094"/>
            <a:ext cx="2696387" cy="19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Аспекты эвтаназии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Юридическая проблема </a:t>
            </a:r>
            <a:r>
              <a:rPr lang="ru-RU" b="1" dirty="0"/>
              <a:t>состоит в необходимости выработки правовой процедуры осуществления эвтаназии в случае, если данный акт будет разрешён законодательством.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22" y="4798845"/>
            <a:ext cx="2255424" cy="212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6238"/>
            <a:ext cx="9072563" cy="897711"/>
          </a:xfrm>
        </p:spPr>
        <p:txBody>
          <a:bodyPr/>
          <a:lstStyle/>
          <a:p>
            <a:pPr eaLnBrk="1" hangingPunct="1"/>
            <a:r>
              <a:rPr lang="ru-RU" altLang="ru-RU" u="sng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23" y="1319443"/>
            <a:ext cx="9525841" cy="5872748"/>
          </a:xfrm>
        </p:spPr>
        <p:txBody>
          <a:bodyPr/>
          <a:lstStyle/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1.Определение эвтаназии</a:t>
            </a:r>
            <a:endParaRPr lang="ru-RU" altLang="ru-RU" sz="2600" dirty="0">
              <a:latin typeface="Times New Roman" pitchFamily="18" charset="0"/>
            </a:endParaRP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2.Виды эвтаназии (активная и пассивная)</a:t>
            </a:r>
            <a:endParaRPr lang="ru-RU" altLang="ru-RU" sz="2600" dirty="0">
              <a:latin typeface="Times New Roman" pitchFamily="18" charset="0"/>
            </a:endParaRP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3.</a:t>
            </a:r>
            <a:r>
              <a:rPr lang="ru-RU" altLang="ru-RU" sz="2600" dirty="0">
                <a:latin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</a:rPr>
              <a:t>Виды </a:t>
            </a:r>
            <a:r>
              <a:rPr lang="ru-RU" altLang="ru-RU" sz="2600" dirty="0">
                <a:latin typeface="Times New Roman" pitchFamily="18" charset="0"/>
              </a:rPr>
              <a:t>эвтаназии </a:t>
            </a:r>
            <a:r>
              <a:rPr lang="ru-RU" altLang="ru-RU" sz="2600" dirty="0" smtClean="0">
                <a:latin typeface="Times New Roman" pitchFamily="18" charset="0"/>
              </a:rPr>
              <a:t>(добровольная и недобровольная )</a:t>
            </a:r>
            <a:endParaRPr lang="ru-RU" altLang="ru-RU" sz="2600" dirty="0">
              <a:latin typeface="Times New Roman" pitchFamily="18" charset="0"/>
            </a:endParaRP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4.История развития </a:t>
            </a:r>
            <a:r>
              <a:rPr lang="ru-RU" altLang="ru-RU" sz="2600" dirty="0">
                <a:latin typeface="Times New Roman" pitchFamily="18" charset="0"/>
              </a:rPr>
              <a:t>эвтаназии</a:t>
            </a: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5.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Э</a:t>
            </a:r>
            <a:r>
              <a:rPr lang="ru-RU" altLang="ru-RU" sz="2400" dirty="0" smtClean="0">
                <a:latin typeface="Times New Roman" pitchFamily="18" charset="0"/>
              </a:rPr>
              <a:t>втаназия: юридические аспекты в России</a:t>
            </a:r>
            <a:endParaRPr lang="ru-RU" altLang="ru-RU" sz="2400" dirty="0">
              <a:latin typeface="Times New Roman" pitchFamily="18" charset="0"/>
            </a:endParaRP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 smtClean="0">
                <a:latin typeface="Times New Roman" pitchFamily="18" charset="0"/>
              </a:rPr>
              <a:t>6.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Э</a:t>
            </a:r>
            <a:r>
              <a:rPr lang="ru-RU" altLang="ru-RU" sz="2400" dirty="0" smtClean="0">
                <a:latin typeface="Times New Roman" pitchFamily="18" charset="0"/>
              </a:rPr>
              <a:t>втаназия в различных странах мира</a:t>
            </a:r>
            <a:endParaRPr lang="ru-RU" altLang="ru-RU" sz="2400" dirty="0">
              <a:latin typeface="Times New Roman" pitchFamily="18" charset="0"/>
            </a:endParaRPr>
          </a:p>
          <a:p>
            <a:pPr marL="671962" indent="-671962">
              <a:lnSpc>
                <a:spcPct val="80000"/>
              </a:lnSpc>
            </a:pPr>
            <a:r>
              <a:rPr lang="ru-RU" altLang="ru-RU" sz="2600" dirty="0">
                <a:latin typeface="Times New Roman" pitchFamily="18" charset="0"/>
              </a:rPr>
              <a:t>7</a:t>
            </a:r>
            <a:r>
              <a:rPr lang="ru-RU" altLang="ru-RU" sz="2600" dirty="0" smtClean="0">
                <a:latin typeface="Times New Roman" pitchFamily="18" charset="0"/>
              </a:rPr>
              <a:t>. </a:t>
            </a:r>
            <a:r>
              <a:rPr lang="ru-RU" altLang="ru-RU" sz="2600" dirty="0">
                <a:latin typeface="Times New Roman" pitchFamily="18" charset="0"/>
              </a:rPr>
              <a:t>Выводы</a:t>
            </a:r>
          </a:p>
          <a:p>
            <a:pPr marL="671962" indent="-671962">
              <a:lnSpc>
                <a:spcPct val="80000"/>
              </a:lnSpc>
            </a:pPr>
            <a:endParaRPr lang="ru-RU" altLang="ru-RU" sz="2600" dirty="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4571925"/>
            <a:ext cx="38020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9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503" y="763569"/>
            <a:ext cx="7143796" cy="125994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Аспекты эвтаназии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99" y="2381265"/>
            <a:ext cx="9072563" cy="4989036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Религиозный аспект, </a:t>
            </a:r>
            <a:r>
              <a:rPr lang="ru-RU" b="1" dirty="0"/>
              <a:t>имеющий существенное значение для верующих больных, характеризуется однозначным решением рассматриваемой проблемы всеми конфессиями</a:t>
            </a:r>
            <a:r>
              <a:rPr lang="ru-RU" b="1" dirty="0">
                <a:solidFill>
                  <a:srgbClr val="7030A0"/>
                </a:solidFill>
              </a:rPr>
              <a:t>: жизнь, как бы тяжела она ни была, даётся человеку свыше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чем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>
                <a:solidFill>
                  <a:srgbClr val="7030A0"/>
                </a:solidFill>
              </a:rPr>
              <a:t>и отнимается у человека право искусственно прерывать её.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93" y="0"/>
            <a:ext cx="2974466" cy="23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85" y="2555701"/>
            <a:ext cx="928903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  <a:defRPr sz="2400">
                <a:latin typeface="Times New Roman" pitchFamily="18"/>
              </a:defRPr>
            </a:pP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До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начала Второй мировой войны идея эвтаназии была широко распространена в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ряде европейских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стран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В </a:t>
            </a:r>
            <a:r>
              <a:rPr lang="ru-RU" b="1" dirty="0">
                <a:latin typeface="Times New Roman" pitchFamily="18"/>
                <a:ea typeface="Microsoft YaHei" pitchFamily="2"/>
                <a:cs typeface="Mangal" pitchFamily="2"/>
              </a:rPr>
              <a:t>1930-е гг.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эвтаназия осуществлялась в массовых масштабах в </a:t>
            </a:r>
            <a:r>
              <a:rPr lang="ru-RU" b="1" dirty="0">
                <a:latin typeface="Times New Roman" pitchFamily="18"/>
                <a:ea typeface="Microsoft YaHei" pitchFamily="2"/>
                <a:cs typeface="Mangal" pitchFamily="2"/>
              </a:rPr>
              <a:t>нацистской Германии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по отношению к тем, кто признавался экономическим “бременем для общества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”. 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О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днако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действия нацистов, такие как программа умерщвления Т-4,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надолго дискредитировали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эти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идеи.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ru-RU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342900" lvl="0" indent="-342900" algn="just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  <a:defRPr sz="2400">
                <a:latin typeface="Times New Roman" pitchFamily="18"/>
              </a:defRPr>
            </a:pP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Но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лишь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в кон. 19 в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. в связи с секуляризацией получают распространение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представления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о добровольной эвтаназии, в т. ч. и осуществляемой с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помощью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врача.</a:t>
            </a:r>
          </a:p>
          <a:p>
            <a:pPr algn="just" hangingPunct="0">
              <a:spcBef>
                <a:spcPts val="1191"/>
              </a:spcBef>
              <a:spcAft>
                <a:spcPts val="992"/>
              </a:spcAft>
              <a:defRPr sz="2200">
                <a:latin typeface="Times New Roman" pitchFamily="18"/>
              </a:defRPr>
            </a:pP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5" y="262853"/>
            <a:ext cx="2598684" cy="15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8104" y="314914"/>
            <a:ext cx="604867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Христианство, воспринимающее жизнь человека как божий дар, с самого начала выступило против самоубийства. Так,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Августин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 вслед за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Аристотелем осудил самоубийство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 как проявление трусости, презренной слабости.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96" y="232281"/>
            <a:ext cx="7416824" cy="52322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Эвтаназия: юридические запреты в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0396" y="894210"/>
            <a:ext cx="8496944" cy="540184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45-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стать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“Основ законодательства Российской Федерации об охране здоровья граждан.”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эвтаназия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представляет собой “удовлетворение медицинским персоналом просьбы больного об ускорении его смерти какими-либо действиями или средствами, в том числе прекращением искусственных мер по поддержанию жизни”. </a:t>
            </a:r>
            <a:endParaRPr lang="ru-RU" sz="2600" dirty="0">
              <a:latin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>
                <a:latin typeface="Times New Roman" pitchFamily="18" charset="0"/>
              </a:rPr>
              <a:t>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лицо, которое сознательно побуждает больного к эвтаназии и (или) осуществляет эвтаназию, несет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уголовную ответственность в соответствии с законодательством Российской Федерации”.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17" y="5962790"/>
            <a:ext cx="1517619" cy="143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1" y="0"/>
            <a:ext cx="1367904" cy="86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8220"/>
            <a:ext cx="7977514" cy="649032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  <a:defRPr sz="1000"/>
            </a:pPr>
            <a:endParaRPr lang="ru-RU" sz="2800" b="1" dirty="0">
              <a:solidFill>
                <a:srgbClr val="FF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800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ЭТИЧЕСКИЙ КОДЕКС РОССИЙСКОГО ВРАЧА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утвержден 4-ой Конференцией Ассоциации врачей России, Москва, Россия, ноябрь 1994)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Статья 14.Врач и право пациента на достойную смерть.</a:t>
            </a:r>
          </a:p>
          <a:p>
            <a:pPr marL="457152" indent="-457152" algn="just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ru-RU" sz="2400" u="sng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Эвтаназия</a:t>
            </a:r>
            <a:r>
              <a:rPr lang="ru-RU" sz="2400" u="sng" dirty="0">
                <a:latin typeface="Times New Roman" pitchFamily="18"/>
                <a:ea typeface="Microsoft YaHei" pitchFamily="2"/>
                <a:cs typeface="Mangal" pitchFamily="2"/>
              </a:rPr>
              <a:t>, как акт преднамеренного лишения жизни пациента по его просьбе, или по просьбе его близких, 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недопустима</a:t>
            </a:r>
            <a:r>
              <a:rPr lang="ru-RU" sz="2400" u="sng" dirty="0">
                <a:latin typeface="Times New Roman" pitchFamily="18"/>
                <a:ea typeface="Microsoft YaHei" pitchFamily="2"/>
                <a:cs typeface="Mangal" pitchFamily="2"/>
              </a:rPr>
              <a:t>, в том числе и в форме пассивной эвтаназии.  </a:t>
            </a:r>
          </a:p>
          <a:p>
            <a:pPr marL="457152" indent="-457152" algn="just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Врач обязан облегчить страдания умирающего всеми доступными и легальными способами. </a:t>
            </a:r>
          </a:p>
          <a:p>
            <a:pPr marL="457152" indent="-457152" algn="just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Врач обязан гарантировать пациенту право по его желанию воспользоваться духовной поддержкой служителя любой религиозной конфессии…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55" y="3318"/>
            <a:ext cx="2679957" cy="292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98" y="323453"/>
            <a:ext cx="5840686" cy="4824536"/>
          </a:xfrm>
        </p:spPr>
        <p:txBody>
          <a:bodyPr>
            <a:normAutofit/>
          </a:bodyPr>
          <a:lstStyle/>
          <a:p>
            <a:pPr algn="just" fontAlgn="base"/>
            <a:r>
              <a:rPr lang="ru-RU" sz="3200" b="1" i="0" dirty="0" smtClean="0">
                <a:solidFill>
                  <a:srgbClr val="FF0000"/>
                </a:solidFill>
                <a:effectLst/>
                <a:latin typeface="inherit"/>
              </a:rPr>
              <a:t>Суть эвтаназии противоречит клятве Гиппократа:</a:t>
            </a:r>
            <a:r>
              <a:rPr lang="ru-RU" sz="3200" b="0" i="0" dirty="0" smtClean="0">
                <a:solidFill>
                  <a:srgbClr val="6B6B6B"/>
                </a:solidFill>
                <a:effectLst/>
                <a:latin typeface="PT Sans"/>
              </a:rPr>
              <a:t> </a:t>
            </a:r>
            <a:r>
              <a:rPr lang="ru-RU" sz="3200" b="1" i="1" dirty="0" smtClean="0">
                <a:solidFill>
                  <a:srgbClr val="6B6B6B"/>
                </a:solidFill>
                <a:effectLst/>
                <a:latin typeface="inherit"/>
              </a:rPr>
              <a:t>«Я не дам никому просимого у меня смертельного средства и не покажу пути для подобного замысла».</a:t>
            </a:r>
            <a:r>
              <a:rPr lang="ru-RU" sz="3200" b="1" i="0" dirty="0" smtClean="0">
                <a:solidFill>
                  <a:srgbClr val="6B6B6B"/>
                </a:solidFill>
                <a:effectLst/>
                <a:latin typeface="PT Sans"/>
              </a:rPr>
              <a:t/>
            </a:r>
            <a:br>
              <a:rPr lang="ru-RU" sz="3200" b="1" i="0" dirty="0" smtClean="0">
                <a:solidFill>
                  <a:srgbClr val="6B6B6B"/>
                </a:solidFill>
                <a:effectLst/>
                <a:latin typeface="PT Sans"/>
              </a:rPr>
            </a:br>
            <a:r>
              <a:rPr lang="ru-RU" sz="3200" b="1" i="0" dirty="0" smtClean="0">
                <a:solidFill>
                  <a:srgbClr val="6B6B6B"/>
                </a:solidFill>
                <a:effectLst/>
                <a:latin typeface="PT Sans"/>
              </a:rPr>
              <a:t> </a:t>
            </a:r>
            <a:br>
              <a:rPr lang="ru-RU" sz="3200" b="1" i="0" dirty="0" smtClean="0">
                <a:solidFill>
                  <a:srgbClr val="6B6B6B"/>
                </a:solidFill>
                <a:effectLst/>
                <a:latin typeface="PT Sans"/>
              </a:rPr>
            </a:b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9" y="-17729"/>
            <a:ext cx="2748535" cy="33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США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32024" y="2668581"/>
            <a:ext cx="7078504" cy="2778142"/>
          </a:xfrm>
        </p:spPr>
        <p:txBody>
          <a:bodyPr>
            <a:noAutofit/>
          </a:bodyPr>
          <a:lstStyle/>
          <a:p>
            <a:r>
              <a:rPr lang="ru-RU" sz="3100" dirty="0">
                <a:latin typeface="Arial" pitchFamily="34" charset="0"/>
                <a:cs typeface="Arial" pitchFamily="34" charset="0"/>
              </a:rPr>
              <a:t>В пяти штатах США эвтаназия  разрешена(Вашингтон, Калифорния, Орегон, Монтана, Вермонт). </a:t>
            </a:r>
          </a:p>
          <a:p>
            <a:r>
              <a:rPr lang="ru-RU" sz="3100" dirty="0">
                <a:latin typeface="Arial" pitchFamily="34" charset="0"/>
                <a:cs typeface="Arial" pitchFamily="34" charset="0"/>
              </a:rPr>
              <a:t>Также в  США распространена практика заранее и в юридически достоверной форме выражать свою волю на случай необратимой комы.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4017964"/>
            <a:ext cx="4455776" cy="27349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95" y="-29132"/>
            <a:ext cx="2500030" cy="149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18" y="287316"/>
            <a:ext cx="9072563" cy="125994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Нидерланды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395" y="2267547"/>
            <a:ext cx="6175210" cy="4968674"/>
          </a:xfrm>
        </p:spPr>
        <p:txBody>
          <a:bodyPr>
            <a:noAutofit/>
          </a:bodyPr>
          <a:lstStyle/>
          <a:p>
            <a:r>
              <a:rPr lang="ru-RU" sz="3100" dirty="0">
                <a:latin typeface="Arial" pitchFamily="34" charset="0"/>
                <a:cs typeface="Arial" pitchFamily="34" charset="0"/>
              </a:rPr>
              <a:t>В Нидерландах, где закон о праве на смерть был принят в 2002 году, сегодня, кажется, нет ни одного человека, кто не потерял бы близкого или не знаком с кем-то, кто потерял родных через так называемые «милосердные убийства».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6" y="-188937"/>
            <a:ext cx="3685113" cy="24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7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" y="1216774"/>
            <a:ext cx="9962108" cy="566760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  <a:defRPr sz="2200">
                <a:latin typeface="Times New Roman" pitchFamily="18"/>
              </a:defRPr>
            </a:pPr>
            <a:r>
              <a:rPr lang="ru-RU" sz="26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В Швеции и Финляндии</a:t>
            </a:r>
            <a:r>
              <a:rPr lang="ru-RU" sz="26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600" dirty="0">
                <a:latin typeface="Times New Roman" pitchFamily="18"/>
                <a:ea typeface="Microsoft YaHei" pitchFamily="2"/>
                <a:cs typeface="Mangal" pitchFamily="2"/>
              </a:rPr>
              <a:t>не считается противозаконной эвтаназия путем прекращения бесполезного поддержания жизни. Однако основой для принятия врачом решения о прекращении лечения является свободное и осознанное волеизъявление пациента.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  <a:defRPr sz="2200">
                <a:latin typeface="Times New Roman" pitchFamily="18"/>
              </a:defRPr>
            </a:pPr>
            <a:r>
              <a:rPr lang="ru-RU" sz="26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В Канаде</a:t>
            </a:r>
            <a:r>
              <a:rPr lang="ru-RU" sz="26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600" dirty="0">
                <a:latin typeface="Times New Roman" pitchFamily="18"/>
                <a:ea typeface="Microsoft YaHei" pitchFamily="2"/>
                <a:cs typeface="Mangal" pitchFamily="2"/>
              </a:rPr>
              <a:t>в 1974 году Генеральным советом Канадской медицинской ассоциации объявлена этической практика, которая состоит в отказе от бесполезного и мучительного применения реанимационной технологии по отношению к безнадежным пациентам, даже если это приводит к преждевременной смерти.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  <a:defRPr sz="2200">
                <a:latin typeface="Times New Roman" pitchFamily="18"/>
              </a:defRPr>
            </a:pPr>
            <a:r>
              <a:rPr lang="ru-RU" sz="2600" b="1" dirty="0"/>
              <a:t>В апреле 2005 г. </a:t>
            </a:r>
            <a:r>
              <a:rPr lang="ru-RU" sz="2600" b="1" dirty="0">
                <a:solidFill>
                  <a:srgbClr val="C00000"/>
                </a:solidFill>
              </a:rPr>
              <a:t>французским парламентом </a:t>
            </a:r>
            <a:r>
              <a:rPr lang="ru-RU" sz="2600" dirty="0"/>
              <a:t>принят закон, дающий право на смерть безнадёжным больным. Пациенты во Франции, потерявшие надежду на возвращение к нормальной жизни, могут теперь отказаться от лечения. </a:t>
            </a:r>
            <a:endParaRPr lang="ru-RU" sz="2600" dirty="0"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49223" cy="11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0" y="-14873"/>
            <a:ext cx="1918570" cy="11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69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Германия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1695"/>
            <a:ext cx="4842413" cy="341314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 2010 году в Германии признали законной эвтаназию для тяжелобольных пациентов, жизнь которых поддерживается искусственно. Но для этого больные должны заранее дать согласие на отключение от систем жизнеобеспечения</a:t>
            </a:r>
            <a:r>
              <a:rPr lang="ru-RU" sz="2200" dirty="0">
                <a:latin typeface="Times New Roman" pitchFamily="18"/>
                <a:ea typeface="Microsoft YaHei" pitchFamily="2"/>
                <a:cs typeface="Mangal" pitchFamily="2"/>
              </a:rPr>
              <a:t> "</a:t>
            </a:r>
            <a:r>
              <a:rPr lang="ru-RU" sz="2200" u="sng" dirty="0">
                <a:latin typeface="Times New Roman" pitchFamily="18"/>
                <a:ea typeface="Microsoft YaHei" pitchFamily="2"/>
                <a:cs typeface="Mangal" pitchFamily="2"/>
              </a:rPr>
              <a:t>завещания относительно жизни !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dirty="0"/>
              <a:t>На сегодняшний день эвтаназия в Великобритании запрещена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" y="4732343"/>
            <a:ext cx="3101508" cy="23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5" y="4811719"/>
            <a:ext cx="3836885" cy="230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809" y="539477"/>
            <a:ext cx="864096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sz="32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Некоторые российские ученые высказывают мнение о том, что приоритет в решении вопроса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об </a:t>
            </a:r>
            <a:r>
              <a:rPr lang="ru-RU" sz="32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отключении от аппаратуры больного должен принадлежать врачам. </a:t>
            </a:r>
            <a:endParaRPr lang="ru-RU" sz="3200" dirty="0" smtClean="0">
              <a:solidFill>
                <a:srgbClr val="FF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Однако с такой позицией также невозможно согласиться, ведь в такой ситуации вполне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может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иметь место врачебная ошибка или, хуже того, преступное злоупотребление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со стороны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медицинского персонала, которое в связи с его повторяемостью получило даже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самостоятельное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название 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принудительная эвтаназия.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endParaRPr lang="ru-RU" sz="2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43968" y="323453"/>
            <a:ext cx="6264275" cy="7413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Эвтаназия: определение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16" y="1187549"/>
            <a:ext cx="8661472" cy="381642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3200" b="0" i="0" u="none" strike="noStrike" kern="1200" dirty="0" err="1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Эвтана́зия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(от 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  <a:hlinkClick r:id="rId3"/>
              </a:rPr>
              <a:t>греч.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 err="1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εὖ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— хорошо + </a:t>
            </a:r>
            <a:r>
              <a:rPr lang="ru-RU" sz="3200" b="0" i="0" u="none" strike="noStrike" kern="1200" dirty="0" err="1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θάνᾰτος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— 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  <a:hlinkClick r:id="rId4"/>
              </a:rPr>
              <a:t>смерть</a:t>
            </a: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— практика </a:t>
            </a: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прекращения жизни человека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endParaRPr lang="ru-RU" sz="3200" b="0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страдающего неизлечимым заболеванием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endParaRPr lang="ru-RU" sz="3200" b="0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испытывающего 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невыносимые </a:t>
            </a:r>
            <a:r>
              <a:rPr lang="ru-RU" sz="32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страдания</a:t>
            </a:r>
            <a:r>
              <a:rPr lang="ru-RU" sz="3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000" b="0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ru-RU" sz="20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68" y="4715941"/>
            <a:ext cx="395134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808" y="395461"/>
            <a:ext cx="90396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/>
            <a:r>
              <a:rPr lang="ru-RU" sz="2800" b="1" dirty="0" smtClean="0">
                <a:latin typeface="Times New Roman" pitchFamily="18"/>
                <a:ea typeface="Microsoft YaHei" pitchFamily="2"/>
                <a:cs typeface="Mangal" pitchFamily="2"/>
              </a:rPr>
              <a:t>Западная </a:t>
            </a:r>
            <a:r>
              <a:rPr lang="ru-RU" sz="2800" b="1" dirty="0">
                <a:latin typeface="Times New Roman" pitchFamily="18"/>
                <a:ea typeface="Microsoft YaHei" pitchFamily="2"/>
                <a:cs typeface="Mangal" pitchFamily="2"/>
              </a:rPr>
              <a:t>практика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при решении вопроса о прекращении медицинской помощи обращается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к согласию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родственников в дополнение к согласию самого больного.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	В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случаях, когда согласием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самого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больного заручиться невозможно, как правило, исходят из обязательного участия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близких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родственников в принятии решения об отключении аппаратуры жизнеобеспечения.</a:t>
            </a:r>
          </a:p>
          <a:p>
            <a:pPr lvl="0" algn="just" hangingPunct="0"/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ru-RU" sz="28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/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Медицинский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персонал тем самым освобождает себя от возможных исков со стороны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близких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родственников.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4859957"/>
            <a:ext cx="2397555" cy="23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251445"/>
            <a:ext cx="957706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  </a:t>
            </a:r>
            <a:r>
              <a:rPr lang="ru-RU" sz="2800" dirty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Основы законодательства РФ об охране здоровья граждан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не предусматривают </a:t>
            </a:r>
            <a:r>
              <a:rPr lang="ru-RU" sz="2800" dirty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возможности заявления отказа от медицинского вмешательства близкими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 родственниками </a:t>
            </a:r>
            <a:r>
              <a:rPr lang="ru-RU" sz="2800" dirty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за самого пациента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2800" u="sng" dirty="0" smtClean="0">
                <a:latin typeface="Times New Roman" pitchFamily="18"/>
                <a:ea typeface="Microsoft YaHei" pitchFamily="2"/>
                <a:cs typeface="Mangal" pitchFamily="2"/>
              </a:rPr>
              <a:t>Российские </a:t>
            </a:r>
            <a:r>
              <a:rPr lang="ru-RU" sz="2800" u="sng" dirty="0">
                <a:latin typeface="Times New Roman" pitchFamily="18"/>
                <a:ea typeface="Microsoft YaHei" pitchFamily="2"/>
                <a:cs typeface="Mangal" pitchFamily="2"/>
              </a:rPr>
              <a:t>Основы законодательства об охране здоровья граждан предусматривают: 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"При отказе родителей или иных законных представителей лица, не достигшего возраста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15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лет, либо законных представителей лица, признанного в установленном законном порядке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недееспособным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, от медицинской помощи, необходимой для спасения жизни указанных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лиц, больничное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учреждение имеет право обратиться в суд для защиты интересов этих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лиц."</a:t>
            </a:r>
            <a:endParaRPr lang="ru-RU" sz="2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>
                <a:latin typeface="Times New Roman" pitchFamily="18"/>
              </a:defRPr>
            </a:pPr>
            <a:endParaRPr lang="ru-RU" sz="2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0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115541"/>
            <a:ext cx="8568952" cy="208823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3200">
                <a:latin typeface="Times New Roman" pitchFamily="18"/>
              </a:defRPr>
            </a:pPr>
            <a:endParaRPr lang="ru-RU" sz="32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92" y="539477"/>
            <a:ext cx="9433048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  <a:defRPr sz="3200">
                <a:latin typeface="Times New Roman" pitchFamily="18"/>
              </a:defRPr>
            </a:pP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Во всем мире, за исключением Голландии, </a:t>
            </a:r>
            <a:r>
              <a:rPr lang="ru-RU" b="1" dirty="0">
                <a:latin typeface="Times New Roman" pitchFamily="18"/>
                <a:ea typeface="Microsoft YaHei" pitchFamily="2"/>
                <a:cs typeface="Mangal" pitchFamily="2"/>
              </a:rPr>
              <a:t>активная 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(введение смертельных </a:t>
            </a:r>
            <a:r>
              <a:rPr lang="ru-RU" dirty="0" smtClean="0">
                <a:latin typeface="Times New Roman" pitchFamily="18"/>
                <a:ea typeface="Microsoft YaHei" pitchFamily="2"/>
                <a:cs typeface="Mangal" pitchFamily="2"/>
              </a:rPr>
              <a:t>доз препарата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) и </a:t>
            </a:r>
            <a:r>
              <a:rPr lang="ru-RU" b="1" dirty="0">
                <a:latin typeface="Times New Roman" pitchFamily="18"/>
                <a:ea typeface="Microsoft YaHei" pitchFamily="2"/>
                <a:cs typeface="Mangal" pitchFamily="2"/>
              </a:rPr>
              <a:t>пассивная</a:t>
            </a:r>
            <a:r>
              <a:rPr lang="ru-RU" dirty="0">
                <a:latin typeface="Times New Roman" pitchFamily="18"/>
                <a:ea typeface="Microsoft YaHei" pitchFamily="2"/>
                <a:cs typeface="Mangal" pitchFamily="2"/>
              </a:rPr>
              <a:t> (прекращение лечения) </a:t>
            </a:r>
            <a:r>
              <a:rPr lang="ru-RU" i="1" dirty="0">
                <a:solidFill>
                  <a:srgbClr val="FF3333"/>
                </a:solidFill>
                <a:latin typeface="Times New Roman" pitchFamily="18"/>
                <a:ea typeface="Microsoft YaHei" pitchFamily="2"/>
                <a:cs typeface="Mangal" pitchFamily="2"/>
              </a:rPr>
              <a:t>эвтаназия не узаконены, </a:t>
            </a:r>
            <a:r>
              <a:rPr lang="ru-RU" i="1" dirty="0">
                <a:latin typeface="Times New Roman" pitchFamily="18"/>
                <a:ea typeface="Microsoft YaHei" pitchFamily="2"/>
                <a:cs typeface="Mangal" pitchFamily="2"/>
              </a:rPr>
              <a:t>если они </a:t>
            </a:r>
            <a:r>
              <a:rPr lang="ru-RU" i="1" dirty="0" smtClean="0">
                <a:latin typeface="Times New Roman" pitchFamily="18"/>
                <a:ea typeface="Microsoft YaHei" pitchFamily="2"/>
                <a:cs typeface="Mangal" pitchFamily="2"/>
              </a:rPr>
              <a:t>произведены </a:t>
            </a:r>
            <a:r>
              <a:rPr lang="ru-RU" i="1" dirty="0">
                <a:latin typeface="Times New Roman" pitchFamily="18"/>
                <a:ea typeface="Microsoft YaHei" pitchFamily="2"/>
                <a:cs typeface="Mangal" pitchFamily="2"/>
              </a:rPr>
              <a:t>без выполнения моральных, медицинских и юридических норм</a:t>
            </a:r>
            <a:r>
              <a:rPr lang="ru-RU" i="1" dirty="0" smtClean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  <a:defRPr sz="3200">
                <a:latin typeface="Times New Roman" pitchFamily="18"/>
              </a:defRPr>
            </a:pPr>
            <a:endParaRPr lang="ru-RU" i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3200">
                <a:latin typeface="Times New Roman" pitchFamily="18"/>
              </a:defRPr>
            </a:pPr>
            <a:endParaRPr lang="ru-RU" sz="2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74" y="4571925"/>
            <a:ext cx="4059546" cy="26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000" y="421920"/>
            <a:ext cx="5337913" cy="62173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latin typeface="Times New Roman" pitchFamily="18"/>
              </a:defRPr>
            </a:pPr>
            <a:r>
              <a:rPr lang="ru-RU" sz="36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Эвтаназия: </a:t>
            </a:r>
            <a:r>
              <a:rPr lang="ru-RU" sz="36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ЗА и ПРОТИВ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776" y="1763613"/>
            <a:ext cx="331891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88184" y="1475581"/>
            <a:ext cx="6028956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Закономерен вопрос: не обязан ли врач, убедившись в категоричности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решения неизлечимого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больного, помочь ему уйти из жизни наименее тяжелым и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болезненным путем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, прекращать его страдания, если смерть является единственным средством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избавления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от мук? Ответ очень труден и неоднозначен.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23888" y="5075981"/>
            <a:ext cx="7911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Дискуссии о возможности и целесообразности эвтаназии не прекращаются по сей день.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197" y="395461"/>
            <a:ext cx="8548595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2800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Сторонники "гуманной"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смерти борются за право смертельно больных людей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покончить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с собой, утверждая, что каждый человек вправе распоряжаться своей смертью.</a:t>
            </a:r>
          </a:p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Еще Монтень говорил: "Добровольная смерть - прекраснейшее завершение жизни.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 Ибо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вся наша жизнь зависит от воли других людей, и только смерть - от нашей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собственной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".</a:t>
            </a:r>
          </a:p>
          <a:p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4294744"/>
            <a:ext cx="2446014" cy="29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2105" y="346320"/>
            <a:ext cx="3672906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ru-RU" sz="26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Сторонники эвтаназии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808" y="971525"/>
            <a:ext cx="878497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2400">
                <a:latin typeface="Times New Roman" pitchFamily="18"/>
              </a:defRPr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Крупнейшие специалисты, такие, как  хирург </a:t>
            </a:r>
            <a:r>
              <a:rPr lang="ru-RU" sz="2800" dirty="0" err="1">
                <a:latin typeface="Times New Roman" pitchFamily="18"/>
                <a:ea typeface="Microsoft YaHei" pitchFamily="2"/>
                <a:cs typeface="Mangal" pitchFamily="2"/>
              </a:rPr>
              <a:t>К.Бернард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, онколог Л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. </a:t>
            </a:r>
            <a:r>
              <a:rPr lang="ru-RU" sz="2800" dirty="0" err="1" smtClean="0">
                <a:latin typeface="Times New Roman" pitchFamily="18"/>
                <a:ea typeface="Microsoft YaHei" pitchFamily="2"/>
                <a:cs typeface="Mangal" pitchFamily="2"/>
              </a:rPr>
              <a:t>Шварценберг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, патофизиолог </a:t>
            </a:r>
            <a:r>
              <a:rPr lang="ru-RU" sz="2800" dirty="0" err="1">
                <a:latin typeface="Times New Roman" pitchFamily="18"/>
                <a:ea typeface="Microsoft YaHei" pitchFamily="2"/>
                <a:cs typeface="Mangal" pitchFamily="2"/>
              </a:rPr>
              <a:t>Ю.Хаттель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, считают необходимым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открытие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специальных клиник "гуманного умерщвления".</a:t>
            </a:r>
          </a:p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2400">
                <a:latin typeface="Times New Roman" pitchFamily="18"/>
              </a:defRPr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В России защитником закона о праве на смерть являлся профессор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С. </a:t>
            </a:r>
            <a:r>
              <a:rPr lang="ru-RU" sz="2800" dirty="0" err="1" smtClean="0">
                <a:latin typeface="Times New Roman" pitchFamily="18"/>
                <a:ea typeface="Microsoft YaHei" pitchFamily="2"/>
                <a:cs typeface="Mangal" pitchFamily="2"/>
              </a:rPr>
              <a:t>Долецкий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 (ныне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умерший).</a:t>
            </a:r>
          </a:p>
          <a:p>
            <a:pPr lvl="0" algn="just" hangingPunct="0">
              <a:spcBef>
                <a:spcPts val="1191"/>
              </a:spcBef>
              <a:spcAft>
                <a:spcPts val="992"/>
              </a:spcAft>
              <a:defRPr sz="2400">
                <a:latin typeface="Times New Roman" pitchFamily="18"/>
              </a:defRPr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В США активным сторонником эвтаназии является доктор Джек Геворкян,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считающий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, что любой человек имеет право прервать свой жизненный путь, если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он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неизлечимо болен и каждый новый день жизни приносит ему лишь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дополнительные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страдания.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927" y="323452"/>
            <a:ext cx="919358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Противники эвтаназии, особенно верующие, считают, что она противоречит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основному принципу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цивилизованного общества –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уважению к человеческой жизни. 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Возражая против права врача прекращать страдания неизлечимых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больных, помогая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им уйти из жизни, они утверждают, что врач должен лечить, спасать,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нести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свой крест, как бы ни было трудно, при всех условиях стараться не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загасить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искру Божию. Врач - не Бог. Ему надо решать, как лечить, а не кому жить.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4355901"/>
            <a:ext cx="38020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864" y="467469"/>
            <a:ext cx="828092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Врач, руководитель кафедрой факультетской хирургии Московского </a:t>
            </a:r>
            <a:r>
              <a:rPr lang="ru-RU" sz="2400" i="1" dirty="0" smtClean="0">
                <a:latin typeface="Times New Roman" pitchFamily="18"/>
                <a:ea typeface="Microsoft YaHei" pitchFamily="2"/>
                <a:cs typeface="Mangal" pitchFamily="2"/>
              </a:rPr>
              <a:t>государственного 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медико-стоматологического университета, Эдуард </a:t>
            </a:r>
            <a:r>
              <a:rPr lang="ru-RU" sz="2400" i="1" dirty="0" err="1" smtClean="0">
                <a:latin typeface="Times New Roman" pitchFamily="18"/>
                <a:ea typeface="Microsoft YaHei" pitchFamily="2"/>
                <a:cs typeface="Mangal" pitchFamily="2"/>
              </a:rPr>
              <a:t>Абдулхаевич</a:t>
            </a:r>
            <a:r>
              <a:rPr lang="ru-RU" sz="2400" i="1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i="1" dirty="0" err="1">
                <a:latin typeface="Times New Roman" pitchFamily="18"/>
                <a:ea typeface="Microsoft YaHei" pitchFamily="2"/>
                <a:cs typeface="Mangal" pitchFamily="2"/>
              </a:rPr>
              <a:t>Галлямов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: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"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Большинство ученых мира пришли к выводу, что эвтаназия не противоречит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общечеловеческим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принципам, но окончательное решение должно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принадлежать самому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пациенту, а в случае некомпетентности последнего - его родственникам.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Мне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кажется более гуманна эта точка зрения. Но повторяю, эвтаназия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относится к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напряженным дилеммам биоэтики, когда сталкиваются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по-своему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убедительные аргументы "за" и "против"".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95461"/>
            <a:ext cx="87849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Профессор медицинской этики в отставке и бывший член комиссии по этике 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Британской медицинской ассоциации Лен </a:t>
            </a:r>
            <a:r>
              <a:rPr lang="ru-RU" sz="2400" i="1" dirty="0" err="1">
                <a:latin typeface="Times New Roman" pitchFamily="18"/>
                <a:ea typeface="Microsoft YaHei" pitchFamily="2"/>
                <a:cs typeface="Mangal" pitchFamily="2"/>
              </a:rPr>
              <a:t>Доял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 (</a:t>
            </a:r>
            <a:r>
              <a:rPr lang="ru-RU" sz="2400" i="1" dirty="0" err="1">
                <a:latin typeface="Times New Roman" pitchFamily="18"/>
                <a:ea typeface="Microsoft YaHei" pitchFamily="2"/>
                <a:cs typeface="Mangal" pitchFamily="2"/>
              </a:rPr>
              <a:t>Len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i="1" dirty="0" err="1">
                <a:latin typeface="Times New Roman" pitchFamily="18"/>
                <a:ea typeface="Microsoft YaHei" pitchFamily="2"/>
                <a:cs typeface="Mangal" pitchFamily="2"/>
              </a:rPr>
              <a:t>Doyal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):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"Медики могут не признавать этого и выдавать свои действия за "облегчение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страданий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пациентов", однако отказ от дальнейшей поддержки биологического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существования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больных, находящихся в бессознательном состоянии, с моральной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точки </a:t>
            </a:r>
            <a:r>
              <a:rPr lang="ru-RU" sz="24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зрения эквивалентен активной эвтаназии"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 ... "Если врачи в состоянии принять решение о нецелесообразности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дальнейшего поддержания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жизни недееспособных больных, поскольку они считают, что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жить им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незачем, зачем без всяких на то оснований откладывать их смерть?"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6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816" y="467469"/>
            <a:ext cx="864096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400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Вице-спикер Государственной Думы РФ В.В. Жириновский: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"Мы не сможем контролировать исполнение даже самого безупречного закона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об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эвтаназии. Убийства, связанные с наследством, недвижимостью, с любой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корыстью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, получат законное прикрытие. Мы добьемся только того, что увеличится </a:t>
            </a:r>
          </a:p>
          <a:p>
            <a:pPr lvl="0" algn="just" hangingPunct="0">
              <a:spcBef>
                <a:spcPts val="6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количество убийств".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3059757"/>
            <a:ext cx="4201847" cy="336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323453"/>
            <a:ext cx="9432832" cy="525658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indent="0">
              <a:lnSpc>
                <a:spcPct val="100000"/>
              </a:lnSpc>
              <a:spcBef>
                <a:spcPct val="0"/>
              </a:spcBef>
              <a:spcAft>
                <a:spcPts val="992"/>
              </a:spcAft>
              <a:buSzPct val="45000"/>
              <a:tabLst/>
              <a:defRPr sz="1000"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ЭВТАНАЗИЯ</a:t>
            </a: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(от греч. ей – хорошо и </a:t>
            </a:r>
            <a:r>
              <a:rPr lang="ru-RU" sz="3200" dirty="0" err="1">
                <a:latin typeface="Times New Roman" pitchFamily="18"/>
                <a:ea typeface="Microsoft YaHei" pitchFamily="2"/>
                <a:cs typeface="Mangal" pitchFamily="2"/>
              </a:rPr>
              <a:t>thanatos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 –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  <a:hlinkClick r:id="rId3"/>
              </a:rPr>
              <a:t>смерть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помощь при смерти,</a:t>
            </a:r>
            <a:r>
              <a:rPr lang="ru-RU" sz="3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  <a:hlinkClick r:id="rId4"/>
              </a:rPr>
              <a:t>искусство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 врача облегчить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умирающему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смерть или ускорить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смерть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, чтобы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избавить умирающего от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мук. </a:t>
            </a: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Допустимость или недопустимость эвтаназии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оживленно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обсуждается  с точки зрения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этики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hangingPunct="0">
              <a:spcBef>
                <a:spcPts val="1191"/>
              </a:spcBef>
              <a:spcAft>
                <a:spcPts val="992"/>
              </a:spcAft>
              <a:defRPr sz="1000"/>
            </a:pP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юриспруденции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и религии.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00" y="323453"/>
            <a:ext cx="90730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8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800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Главврач Первого московского хосписа Вера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Миллионщикова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(ныне покойная):</a:t>
            </a:r>
            <a:endParaRPr lang="ru-RU" sz="2800" i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18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"Средства массовой информации могут представить любое решение по любой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проблеме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в таком свете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, что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люди становятся его сторонниками. </a:t>
            </a:r>
            <a:endParaRPr lang="ru-RU" sz="28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>
              <a:spcBef>
                <a:spcPts val="1800"/>
              </a:spcBef>
              <a:spcAft>
                <a:spcPts val="600"/>
              </a:spcAft>
              <a:defRPr sz="1600">
                <a:latin typeface="Times New Roman" pitchFamily="18"/>
              </a:defRPr>
            </a:pP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Но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если эта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проблема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коснется лично вас, вряд ли вы захотите принять "хорошую смерть" от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руки 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ближнего. Я считаю, что человек рожден, чтобы жить,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поэтому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отношусь </a:t>
            </a:r>
            <a:r>
              <a:rPr lang="ru-RU" sz="28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к эвтаназии категорически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отрицательно»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5075981"/>
            <a:ext cx="1728192" cy="23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17" y="251446"/>
            <a:ext cx="9217024" cy="401933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hangingPunct="0">
              <a:spcBef>
                <a:spcPts val="1190"/>
              </a:spcBef>
              <a:spcAft>
                <a:spcPts val="992"/>
              </a:spcAft>
              <a:defRPr sz="1000"/>
            </a:pPr>
            <a:r>
              <a:rPr lang="ru-RU" sz="3500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Протоиерей Александр Макаров</a:t>
            </a:r>
          </a:p>
          <a:p>
            <a:pPr lvl="0" algn="ctr" hangingPunct="0">
              <a:defRPr sz="1000"/>
            </a:pPr>
            <a:r>
              <a:rPr lang="ru-RU" sz="3500" dirty="0">
                <a:latin typeface="Times New Roman" pitchFamily="18"/>
                <a:ea typeface="Microsoft YaHei" pitchFamily="2"/>
                <a:cs typeface="Mangal" pitchFamily="2"/>
              </a:rPr>
              <a:t>"С точки зрения церкви, </a:t>
            </a:r>
            <a:r>
              <a:rPr lang="ru-RU" sz="35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эвтаназия </a:t>
            </a:r>
            <a:r>
              <a:rPr lang="ru-RU" sz="3500" dirty="0">
                <a:latin typeface="Times New Roman" pitchFamily="18"/>
                <a:ea typeface="Microsoft YaHei" pitchFamily="2"/>
                <a:cs typeface="Mangal" pitchFamily="2"/>
              </a:rPr>
              <a:t>- самоубийство, а значит, непростительный грех. Для верующего</a:t>
            </a:r>
          </a:p>
          <a:p>
            <a:pPr lvl="0" algn="ctr" hangingPunct="0">
              <a:defRPr sz="1000"/>
            </a:pPr>
            <a:r>
              <a:rPr lang="ru-RU" sz="3500" dirty="0">
                <a:latin typeface="Times New Roman" pitchFamily="18"/>
                <a:ea typeface="Microsoft YaHei" pitchFamily="2"/>
                <a:cs typeface="Mangal" pitchFamily="2"/>
              </a:rPr>
              <a:t> даже предсмертные страдания - благо, </a:t>
            </a:r>
          </a:p>
          <a:p>
            <a:pPr lvl="0" algn="ctr" hangingPunct="0">
              <a:defRPr sz="1000"/>
            </a:pPr>
            <a:r>
              <a:rPr lang="ru-RU" sz="3500" dirty="0">
                <a:latin typeface="Times New Roman" pitchFamily="18"/>
                <a:ea typeface="Microsoft YaHei" pitchFamily="2"/>
                <a:cs typeface="Mangal" pitchFamily="2"/>
              </a:rPr>
              <a:t>потому что это искупление грехов.</a:t>
            </a:r>
          </a:p>
          <a:p>
            <a:pPr lvl="0" algn="ctr" hangingPunct="0">
              <a:defRPr sz="1000"/>
            </a:pPr>
            <a:r>
              <a:rPr lang="ru-RU" sz="35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66" y="4176716"/>
            <a:ext cx="4348426" cy="28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323453"/>
            <a:ext cx="8784976" cy="623246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 hangingPunct="0">
              <a:spcBef>
                <a:spcPts val="1190"/>
              </a:spcBef>
              <a:spcAft>
                <a:spcPts val="992"/>
              </a:spcAft>
              <a:defRPr sz="1000"/>
            </a:pPr>
            <a:r>
              <a:rPr lang="ru-RU" sz="4000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Специалист по паллиативной** медицине, </a:t>
            </a:r>
            <a:r>
              <a:rPr lang="ru-RU" sz="4000" i="1" dirty="0">
                <a:latin typeface="Times New Roman" pitchFamily="18"/>
                <a:ea typeface="Microsoft YaHei" pitchFamily="2"/>
                <a:cs typeface="Mangal" pitchFamily="2"/>
              </a:rPr>
              <a:t>врач Елизавета </a:t>
            </a:r>
            <a:r>
              <a:rPr lang="ru-RU" sz="4000" i="1" dirty="0">
                <a:latin typeface="Times New Roman" pitchFamily="18"/>
                <a:ea typeface="Microsoft YaHei" pitchFamily="2"/>
                <a:cs typeface="Mangal" pitchFamily="2"/>
              </a:rPr>
              <a:t>Глинка </a:t>
            </a:r>
            <a:endParaRPr lang="ru-RU" sz="4000" i="1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algn="just" hangingPunct="0">
              <a:spcBef>
                <a:spcPts val="1190"/>
              </a:spcBef>
              <a:spcAft>
                <a:spcPts val="992"/>
              </a:spcAft>
              <a:defRPr sz="1000"/>
            </a:pPr>
            <a:r>
              <a:rPr lang="ru-RU" sz="2400" i="1" dirty="0" smtClean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ныне покойная):</a:t>
            </a:r>
            <a:endParaRPr lang="ru-RU" sz="2400" i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algn="just" hangingPunct="0">
              <a:spcBef>
                <a:spcPts val="1190"/>
              </a:spcBef>
              <a:spcAft>
                <a:spcPts val="992"/>
              </a:spcAft>
              <a:defRPr sz="1000"/>
            </a:pPr>
            <a:r>
              <a:rPr lang="ru-RU" sz="4000" dirty="0">
                <a:latin typeface="Times New Roman" pitchFamily="18"/>
                <a:ea typeface="Microsoft YaHei" pitchFamily="2"/>
                <a:cs typeface="Mangal" pitchFamily="2"/>
              </a:rPr>
              <a:t>… Мое личное мнение выражается в трех словах: </a:t>
            </a:r>
            <a:r>
              <a:rPr lang="ru-RU" sz="400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я против эвтаназии</a:t>
            </a:r>
            <a:r>
              <a:rPr lang="ru-RU" sz="4000" dirty="0">
                <a:latin typeface="Times New Roman" pitchFamily="18"/>
                <a:ea typeface="Microsoft YaHei" pitchFamily="2"/>
                <a:cs typeface="Mangal" pitchFamily="2"/>
              </a:rPr>
              <a:t>. Уверенности в том, что какого-то пациента нужно "отключить", быть не может. ..  </a:t>
            </a:r>
          </a:p>
          <a:p>
            <a:pPr algn="just" hangingPunct="0">
              <a:spcBef>
                <a:spcPts val="1190"/>
              </a:spcBef>
              <a:spcAft>
                <a:spcPts val="992"/>
              </a:spcAft>
              <a:defRPr sz="1000"/>
            </a:pPr>
            <a:r>
              <a:rPr lang="ru-RU" sz="40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5147989"/>
            <a:ext cx="4025947" cy="223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Немецкий врач и теолог Манфред </a:t>
            </a:r>
            <a:r>
              <a:rPr lang="ru-RU" i="1" dirty="0" err="1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Лютц</a:t>
            </a:r>
            <a:r>
              <a:rPr lang="ru-RU" i="1" dirty="0">
                <a:latin typeface="Times New Roman" pitchFamily="18"/>
                <a:ea typeface="Microsoft YaHei" pitchFamily="2"/>
                <a:cs typeface="Mangal" pitchFamily="2"/>
              </a:rPr>
              <a:t>:</a:t>
            </a:r>
            <a:br>
              <a:rPr lang="ru-RU" i="1" dirty="0">
                <a:latin typeface="Times New Roman" pitchFamily="18"/>
                <a:ea typeface="Microsoft YaHei" pitchFamily="2"/>
                <a:cs typeface="Mangal" pitchFamily="2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2" y="1557324"/>
            <a:ext cx="4479482" cy="30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364" y="1319198"/>
            <a:ext cx="5314828" cy="580146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just" hangingPunct="0">
              <a:spcBef>
                <a:spcPts val="1190"/>
              </a:spcBef>
              <a:spcAft>
                <a:spcPts val="992"/>
              </a:spcAft>
              <a:defRPr sz="1600">
                <a:latin typeface="Times New Roman" pitchFamily="18"/>
              </a:defRPr>
            </a:pPr>
            <a:r>
              <a:rPr lang="ru-RU" sz="3100" dirty="0">
                <a:latin typeface="Times New Roman" pitchFamily="18"/>
                <a:ea typeface="Microsoft YaHei" pitchFamily="2"/>
                <a:cs typeface="Mangal" pitchFamily="2"/>
              </a:rPr>
              <a:t>...</a:t>
            </a:r>
            <a:r>
              <a:rPr lang="ru-RU" sz="3100" dirty="0">
                <a:solidFill>
                  <a:srgbClr val="7030A0"/>
                </a:solidFill>
                <a:latin typeface="Times New Roman" pitchFamily="18"/>
                <a:ea typeface="Microsoft YaHei" pitchFamily="2"/>
                <a:cs typeface="Mangal" pitchFamily="2"/>
              </a:rPr>
              <a:t>"То, что сегодня люди в опросах высказываются за </a:t>
            </a:r>
            <a:r>
              <a:rPr lang="ru-RU" sz="3100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Mangal" pitchFamily="2"/>
              </a:rPr>
              <a:t>эвтаназию</a:t>
            </a:r>
            <a:r>
              <a:rPr lang="ru-RU" sz="3100" dirty="0">
                <a:solidFill>
                  <a:srgbClr val="7030A0"/>
                </a:solidFill>
                <a:latin typeface="Times New Roman" pitchFamily="18"/>
                <a:ea typeface="Microsoft YaHei" pitchFamily="2"/>
                <a:cs typeface="Mangal" pitchFamily="2"/>
              </a:rPr>
              <a:t>, объясняется только их страхом в будущем зависеть от трубок и капельниц. </a:t>
            </a:r>
            <a:r>
              <a:rPr lang="ru-RU" sz="3100" dirty="0">
                <a:latin typeface="Times New Roman" pitchFamily="18"/>
                <a:ea typeface="Microsoft YaHei" pitchFamily="2"/>
                <a:cs typeface="Mangal" pitchFamily="2"/>
              </a:rPr>
              <a:t>Конечно, их можно понять, но все же сохранить табу на умерщвление необходимо. Устранение табу может вызвать тяжелейшие последствия для общества"... </a:t>
            </a:r>
          </a:p>
        </p:txBody>
      </p:sp>
    </p:spTree>
    <p:extLst>
      <p:ext uri="{BB962C8B-B14F-4D97-AF65-F5344CB8AC3E}">
        <p14:creationId xmlns:p14="http://schemas.microsoft.com/office/powerpoint/2010/main" val="1153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34971" y="4641663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808" y="291696"/>
            <a:ext cx="9217024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ВТАНАЗИЯ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Философская энциклопедия http://dic.academic.ru/dic.nsf/enc_philosophy/3742/ЭВТАНАЗИЯ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самоубийств. Эвтаназия.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Bibliotekar.ru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www.bibliotekar.ru/encSuicid/36.htm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Эвтаназия. Интегральная медицина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Теория и практика. www.it-med.ru/library/ie/ievtanaziy.htm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России: право человека на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осуществление. Т.Т.АЛИЕВ доктор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наук, профессор,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правосудия и процессуального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Саратовского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социально-экономического университета 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www.sovremennoepravo.ru/m/articles/view/Эвтаназия-в-России-право-человека-на-ее-осуществление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Эвтаназия: законодательство разных стран и религиозная оценка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://www.portalcredo.ru/site/?act=news&amp;id=23203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Эвтаназия в России: гуманизм или убийство. 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rupor.sampo.ru/topic/10634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Эвтаназия в России: можно ,но нельзя. Социологическое исследование. МАРКЕТИНГОВОЕ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OSPR»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ospr.ru/news/evtanazia-v-rossii-mozhno-no-nelza.html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Эвтаназия. Аргументы "за" и "против. РИА Новости  RIA.RU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http://ria.ru/society/20070417/63806234.html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Формы Эвтаназии.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adhdportal.com.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http://www.adhdportal.com/book_3075_chapter_7__4._Formy_ehvtanazii.html</a:t>
            </a:r>
          </a:p>
          <a:p>
            <a:endParaRPr lang="ru-RU" sz="2000" dirty="0"/>
          </a:p>
          <a:p>
            <a:endParaRPr lang="ru-RU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effectLst/>
              </a:rPr>
              <a:t>СПАСИБО ЗА ВНИМАНИЕ!</a:t>
            </a:r>
          </a:p>
        </p:txBody>
      </p:sp>
      <p:pic>
        <p:nvPicPr>
          <p:cNvPr id="1026" name="Picture 2" descr="C:\Users\user\Desktop\ЦВЕТЫ\40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2051645"/>
            <a:ext cx="542097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7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0" y="264600"/>
            <a:ext cx="3832919" cy="88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 b="1"/>
            </a:pPr>
            <a:r>
              <a:rPr lang="ru-RU" sz="3600" b="1" i="0" u="none" strike="noStrike" kern="120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История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312" y="2411685"/>
            <a:ext cx="3240360" cy="3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3808" y="970940"/>
            <a:ext cx="87129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  <a:defRPr sz="1000"/>
            </a:pP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Термин «эвтаназия» впервые 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употреблён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  <a:hlinkClick r:id="rId4"/>
              </a:rPr>
              <a:t>Фрэнсисом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  <a:hlinkClick r:id="rId4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  <a:hlinkClick r:id="rId4"/>
              </a:rPr>
              <a:t>Бэконом</a:t>
            </a:r>
            <a:r>
              <a:rPr lang="ru-RU" sz="2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 английский философ,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историк, политик),</a:t>
            </a:r>
            <a:r>
              <a:rPr lang="ru-RU" sz="2800" dirty="0" smtClean="0">
                <a:latin typeface="Times New Roman" pitchFamily="18"/>
                <a:ea typeface="Microsoft YaHei" pitchFamily="2"/>
                <a:cs typeface="Mangal" pitchFamily="2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XVI веке</a:t>
            </a:r>
            <a:r>
              <a:rPr lang="ru-RU" sz="2800" dirty="0">
                <a:latin typeface="Times New Roman" pitchFamily="18"/>
                <a:ea typeface="Microsoft YaHei" pitchFamily="2"/>
                <a:cs typeface="Mangal" pitchFamily="2"/>
              </a:rPr>
              <a:t> для определения «лёгкой смерти».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76" y="297990"/>
            <a:ext cx="9577063" cy="697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Для многих первобытных обществ умерщвлять стариков и больных или (для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кочевых племен) не забирать их с собой при смене стоянки было обычной нормой</a:t>
            </a:r>
          </a:p>
          <a:p>
            <a:pPr marL="342900" lvl="0" indent="-342900" algn="just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Практика эвтаназии была характерна и для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Древней Греции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, где поощрялось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самоубийство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людей, достигших 60 лет.</a:t>
            </a:r>
          </a:p>
          <a:p>
            <a:pPr marL="342900" lvl="0" indent="-342900" algn="just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Платон в “Государстве” писал, что 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медицина призвана заботиться лишь </a:t>
            </a:r>
            <a:r>
              <a:rPr lang="ru-RU" sz="2400" i="1" dirty="0" smtClean="0">
                <a:latin typeface="Times New Roman" pitchFamily="18"/>
                <a:ea typeface="Microsoft YaHei" pitchFamily="2"/>
                <a:cs typeface="Mangal" pitchFamily="2"/>
              </a:rPr>
              <a:t>о 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здоровых душой и телом; не следует препятствовать смерти физически </a:t>
            </a:r>
            <a:r>
              <a:rPr lang="ru-RU" sz="2400" i="1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слабых, а скверные душой сами себя погубят.</a:t>
            </a:r>
          </a:p>
          <a:p>
            <a:pPr marL="342900" lvl="0" indent="-342900" algn="just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>
                <a:latin typeface="Times New Roman" pitchFamily="18"/>
              </a:defRPr>
            </a:pP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Сократ, Платон и стоики от Зенона до Сенеки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оправдывали умерщвление </a:t>
            </a:r>
            <a:r>
              <a:rPr lang="ru-RU" sz="2400" b="1" dirty="0" smtClean="0">
                <a:latin typeface="Times New Roman" pitchFamily="18"/>
                <a:ea typeface="Microsoft YaHei" pitchFamily="2"/>
                <a:cs typeface="Mangal" pitchFamily="2"/>
              </a:rPr>
              <a:t>очень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слабых и тяжелобольных людей даже без их согласия</a:t>
            </a:r>
            <a:r>
              <a:rPr lang="ru-RU" sz="2400" b="1" i="1" dirty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  <a:r>
              <a:rPr lang="ru-RU" sz="2400" i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Кроме того,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они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считали, что, если человек ослаб и становится обузой для общества,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покончить </a:t>
            </a:r>
            <a:r>
              <a:rPr lang="ru-RU" sz="2400" dirty="0">
                <a:latin typeface="Times New Roman" pitchFamily="18"/>
                <a:ea typeface="Microsoft YaHei" pitchFamily="2"/>
                <a:cs typeface="Mangal" pitchFamily="2"/>
              </a:rPr>
              <a:t>с собой — его моральный долг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marL="342900" lvl="0" indent="-342900" algn="just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>
                <a:latin typeface="Times New Roman" pitchFamily="18"/>
              </a:defRPr>
            </a:pPr>
            <a:r>
              <a:rPr lang="ru-RU" sz="24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dirty="0" smtClean="0">
                <a:latin typeface="Times New Roman" pitchFamily="18"/>
                <a:ea typeface="Microsoft YaHei" pitchFamily="2"/>
                <a:cs typeface="Mangal" pitchFamily="2"/>
              </a:rPr>
              <a:t>Аристотель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, а особенно пифагорейцы были </a:t>
            </a:r>
          </a:p>
          <a:p>
            <a:pPr lvl="0" algn="just" hangingPunct="0">
              <a:spcBef>
                <a:spcPts val="500"/>
              </a:spcBef>
              <a:spcAft>
                <a:spcPts val="500"/>
              </a:spcAft>
              <a:defRPr sz="1500">
                <a:latin typeface="Times New Roman" pitchFamily="18"/>
              </a:defRPr>
            </a:pPr>
            <a:r>
              <a:rPr lang="ru-RU" sz="2400" b="1" dirty="0" smtClean="0">
                <a:latin typeface="Times New Roman" pitchFamily="18"/>
                <a:ea typeface="Microsoft YaHei" pitchFamily="2"/>
                <a:cs typeface="Mangal" pitchFamily="2"/>
              </a:rPr>
              <a:t>    противниками умерщвления </a:t>
            </a:r>
            <a:r>
              <a:rPr lang="ru-RU" sz="2400" b="1" dirty="0">
                <a:latin typeface="Times New Roman" pitchFamily="18"/>
                <a:ea typeface="Microsoft YaHei" pitchFamily="2"/>
                <a:cs typeface="Mangal" pitchFamily="2"/>
              </a:rPr>
              <a:t>тяжелобольных.</a:t>
            </a:r>
          </a:p>
          <a:p>
            <a:pPr lvl="0" algn="just" hangingPunct="0">
              <a:spcBef>
                <a:spcPts val="609"/>
              </a:spcBef>
              <a:spcAft>
                <a:spcPts val="411"/>
              </a:spcAft>
              <a:defRPr sz="1500">
                <a:latin typeface="Times New Roman" pitchFamily="18"/>
              </a:defRPr>
            </a:pPr>
            <a:endParaRPr lang="ru-RU" b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5292005"/>
            <a:ext cx="22712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эвтаназии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00" y="1398574"/>
            <a:ext cx="6588857" cy="27781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300" u="sng" dirty="0">
                <a:latin typeface="Arial" pitchFamily="34" charset="0"/>
                <a:cs typeface="Arial" pitchFamily="34" charset="0"/>
              </a:rPr>
              <a:t>Активная эвтаназия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(введение умирающему медицинских препаратов либо другие действия, которые влекут за собой быструю и безболезненную смерть)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4633680"/>
            <a:ext cx="4842414" cy="27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74" y="611485"/>
            <a:ext cx="2570143" cy="25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251445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defRPr>
                <a:latin typeface="Times New Roman" pitchFamily="18"/>
              </a:defRPr>
            </a:pPr>
            <a:r>
              <a:rPr lang="ru-RU" sz="2800" b="1" dirty="0">
                <a:latin typeface="Segoe UI Semibold" panose="020B0702040204020203" pitchFamily="34" charset="0"/>
                <a:ea typeface="Microsoft YaHei" pitchFamily="2"/>
                <a:cs typeface="Mangal" pitchFamily="2"/>
              </a:rPr>
              <a:t>Активную эвтаназию составляют лишь действия врача или иных лиц по причинению быстрой </a:t>
            </a:r>
            <a:r>
              <a:rPr lang="ru-RU" sz="2800" b="1" dirty="0" smtClean="0">
                <a:latin typeface="Segoe UI Semibold" panose="020B0702040204020203" pitchFamily="34" charset="0"/>
                <a:ea typeface="Microsoft YaHei" pitchFamily="2"/>
                <a:cs typeface="Mangal" pitchFamily="2"/>
              </a:rPr>
              <a:t>и </a:t>
            </a:r>
            <a:r>
              <a:rPr lang="ru-RU" sz="2800" b="1" dirty="0">
                <a:latin typeface="Segoe UI Semibold" panose="020B0702040204020203" pitchFamily="34" charset="0"/>
                <a:ea typeface="Microsoft YaHei" pitchFamily="2"/>
                <a:cs typeface="Mangal" pitchFamily="2"/>
              </a:rPr>
              <a:t>легкой смерти, осуществленные собственноручно в отношении безнадежно больного по </a:t>
            </a:r>
            <a:r>
              <a:rPr lang="ru-RU" sz="2800" b="1" dirty="0" smtClean="0">
                <a:latin typeface="Segoe UI Semibold" panose="020B0702040204020203" pitchFamily="34" charset="0"/>
                <a:ea typeface="Microsoft YaHei" pitchFamily="2"/>
                <a:cs typeface="Mangal" pitchFamily="2"/>
              </a:rPr>
              <a:t>просьбе </a:t>
            </a:r>
            <a:r>
              <a:rPr lang="ru-RU" sz="2800" b="1" dirty="0">
                <a:latin typeface="Segoe UI Semibold" panose="020B0702040204020203" pitchFamily="34" charset="0"/>
                <a:ea typeface="Microsoft YaHei" pitchFamily="2"/>
                <a:cs typeface="Mangal" pitchFamily="2"/>
              </a:rPr>
              <a:t>последнего. </a:t>
            </a:r>
            <a:endParaRPr lang="ru-RU" sz="2800" b="1" dirty="0" smtClean="0">
              <a:latin typeface="Segoe UI Semibold" panose="020B0702040204020203" pitchFamily="34" charset="0"/>
              <a:ea typeface="Microsoft YaHei" pitchFamily="2"/>
              <a:cs typeface="Mangal" pitchFamily="2"/>
            </a:endParaRP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2575957"/>
            <a:ext cx="5228456" cy="36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611485"/>
            <a:ext cx="88569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/>
            <a:r>
              <a:rPr lang="ru-RU" sz="3200" b="1" dirty="0" smtClean="0">
                <a:latin typeface="Times New Roman" pitchFamily="18"/>
                <a:ea typeface="Microsoft YaHei" pitchFamily="2"/>
                <a:cs typeface="Mangal" pitchFamily="2"/>
              </a:rPr>
              <a:t>Пример. </a:t>
            </a:r>
          </a:p>
          <a:p>
            <a:pPr lvl="0" algn="just" hangingPunct="0"/>
            <a:r>
              <a:rPr lang="ru-RU" sz="3200" b="1" dirty="0" smtClean="0">
                <a:latin typeface="Times New Roman" pitchFamily="18"/>
                <a:ea typeface="Microsoft YaHei" pitchFamily="2"/>
                <a:cs typeface="Mangal" pitchFamily="2"/>
              </a:rPr>
              <a:t>Зигмунд </a:t>
            </a:r>
            <a:r>
              <a:rPr lang="ru-RU" sz="3200" b="1" dirty="0">
                <a:latin typeface="Times New Roman" pitchFamily="18"/>
                <a:ea typeface="Microsoft YaHei" pitchFamily="2"/>
                <a:cs typeface="Mangal" pitchFamily="2"/>
              </a:rPr>
              <a:t>Фрейд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впервые узнал о своей болезни (</a:t>
            </a:r>
            <a:r>
              <a:rPr lang="ru-RU" sz="3200" b="1" dirty="0">
                <a:latin typeface="Times New Roman" pitchFamily="18"/>
                <a:ea typeface="Microsoft YaHei" pitchFamily="2"/>
                <a:cs typeface="Mangal" pitchFamily="2"/>
              </a:rPr>
              <a:t>рак полости рта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) в 1923 г. Всего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1923 по 1939 г. количество операций составило 31. В 1929 г. лечащим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врачом Фрейда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стал Макс Шор.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/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Перед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ним Фрейд поставил условие: в случае, если боль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станет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невыносимой, он не позволит пациенту страдать без необходимости. </a:t>
            </a:r>
            <a:endParaRPr lang="ru-RU" sz="32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 hangingPunct="0"/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В феврале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1939 г. опухоль была признана неоперабельной. В августе не </a:t>
            </a:r>
            <a:r>
              <a:rPr lang="ru-RU" sz="3200" dirty="0" smtClean="0">
                <a:latin typeface="Times New Roman" pitchFamily="18"/>
                <a:ea typeface="Microsoft YaHei" pitchFamily="2"/>
                <a:cs typeface="Mangal" pitchFamily="2"/>
              </a:rPr>
              <a:t>стихающие ни </a:t>
            </a:r>
            <a:r>
              <a:rPr lang="ru-RU" sz="3200" dirty="0">
                <a:latin typeface="Times New Roman" pitchFamily="18"/>
                <a:ea typeface="Microsoft YaHei" pitchFamily="2"/>
                <a:cs typeface="Mangal" pitchFamily="2"/>
              </a:rPr>
              <a:t>днем, ни ночью боли начисто лишили Фрейда возможности работать.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8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705</TotalTime>
  <Words>2427</Words>
  <Application>Microsoft Office PowerPoint</Application>
  <PresentationFormat>Произвольный</PresentationFormat>
  <Paragraphs>171</Paragraphs>
  <Slides>45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Открытая</vt:lpstr>
      <vt:lpstr>  Кафедра СД и клинического ухода  Лекция № 11   для студентов 4 курса очного обучения, направления подготовки «Социальная работа» </vt:lpstr>
      <vt:lpstr>План лекции</vt:lpstr>
      <vt:lpstr>Эвтаназия: определение</vt:lpstr>
      <vt:lpstr>Презентация PowerPoint</vt:lpstr>
      <vt:lpstr>Презентация PowerPoint</vt:lpstr>
      <vt:lpstr>Презентация PowerPoint</vt:lpstr>
      <vt:lpstr>Виды эвтаназии</vt:lpstr>
      <vt:lpstr>Презентация PowerPoint</vt:lpstr>
      <vt:lpstr>Презентация PowerPoint</vt:lpstr>
      <vt:lpstr>Презентация PowerPoint</vt:lpstr>
      <vt:lpstr>Виды эвтаназии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Аргументы «За»</vt:lpstr>
      <vt:lpstr>Аргументы «Против»</vt:lpstr>
      <vt:lpstr>Аспекты эвтаназии</vt:lpstr>
      <vt:lpstr>Аспекты эвтаназии</vt:lpstr>
      <vt:lpstr>Аспекты эвтаназии</vt:lpstr>
      <vt:lpstr>Презентация PowerPoint</vt:lpstr>
      <vt:lpstr>Презентация PowerPoint</vt:lpstr>
      <vt:lpstr>Презентация PowerPoint</vt:lpstr>
      <vt:lpstr>Суть эвтаназии противоречит клятве Гиппократа: «Я не дам никому просимого у меня смертельного средства и не покажу пути для подобного замысла».   </vt:lpstr>
      <vt:lpstr> США</vt:lpstr>
      <vt:lpstr>Нидерланды</vt:lpstr>
      <vt:lpstr>Презентация PowerPoint</vt:lpstr>
      <vt:lpstr>Германия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Немецкий врач и теолог Манфред Лютц: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Эвтаназия</dc:title>
  <dc:creator>Ирина Гюнтер</dc:creator>
  <cp:lastModifiedBy>Турчина</cp:lastModifiedBy>
  <cp:revision>60</cp:revision>
  <cp:lastPrinted>2015-10-26T04:31:09Z</cp:lastPrinted>
  <dcterms:created xsi:type="dcterms:W3CDTF">2015-03-29T22:57:32Z</dcterms:created>
  <dcterms:modified xsi:type="dcterms:W3CDTF">2017-10-13T04:18:23Z</dcterms:modified>
</cp:coreProperties>
</file>