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1" r:id="rId5"/>
    <p:sldId id="304" r:id="rId6"/>
    <p:sldId id="306" r:id="rId7"/>
    <p:sldId id="307" r:id="rId8"/>
    <p:sldId id="260" r:id="rId9"/>
    <p:sldId id="299" r:id="rId10"/>
    <p:sldId id="297" r:id="rId11"/>
    <p:sldId id="298" r:id="rId12"/>
    <p:sldId id="261" r:id="rId13"/>
    <p:sldId id="305" r:id="rId14"/>
    <p:sldId id="273" r:id="rId15"/>
    <p:sldId id="272" r:id="rId16"/>
    <p:sldId id="283" r:id="rId17"/>
    <p:sldId id="274" r:id="rId18"/>
    <p:sldId id="275" r:id="rId19"/>
    <p:sldId id="276" r:id="rId20"/>
    <p:sldId id="284" r:id="rId21"/>
    <p:sldId id="287" r:id="rId22"/>
    <p:sldId id="277" r:id="rId23"/>
    <p:sldId id="286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>
        <p:scale>
          <a:sx n="111" d="100"/>
          <a:sy n="111" d="100"/>
        </p:scale>
        <p:origin x="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01D73-C025-6743-8F31-A15B1F2DBC30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08AA6-B4E0-894E-AF19-5FA7C8D79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08AA6-B4E0-894E-AF19-5FA7C8D792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08AA6-B4E0-894E-AF19-5FA7C8D792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08AA6-B4E0-894E-AF19-5FA7C8D792E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1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08AA6-B4E0-894E-AF19-5FA7C8D792E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0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5EAFC-6337-145F-C5AB-27B4FB0C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F606E-F8BF-4131-3925-C374943A6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E7A98-5B4E-12EB-6858-B4908E53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9D452-71EF-E40F-5B17-0896F5ED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CEC04-007A-8064-9052-98717394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9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23B08-B024-3551-85E4-F4929534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1CBAC-2752-3C4C-D44C-86C0290BC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FDBC7-FB66-001E-4691-59BCFD02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D2302-0188-AD75-2310-CFF19EBC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C99D4-E614-E101-8D8F-7034E3CD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9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C65589-9E70-FC29-8A10-EF307ADBB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E753A-E7AE-5590-D8FE-73EBBE34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AC599-6D72-22A5-47CF-1AA66B15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2056B-678F-2D8F-F0B5-DF821F32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AE71A-DD61-04C9-56E1-27657520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A88A2-BE5F-4E42-F06E-964AD60E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85F7A-2871-7419-719A-F280AAFF9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73C44-C933-7DDE-9895-6CCF1577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D3F02-D143-29D6-76BF-C1121DE0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CA89DA-82A0-C94B-F8B4-70151335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4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9DEFD-FE8E-75D4-AB09-F4DBD822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1553B7-A70F-25A0-C68C-CD60532C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643F7-6D4F-7C42-4DBC-64411FA3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B99E6-E68A-2AB2-C461-4C2D374E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42B4B-1402-97C2-C507-2C9226CD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8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2B5B-BC18-05E4-89AD-2E1A07C7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1083B-D6E6-0F03-A30C-159654440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13252-E8B6-0B8C-C632-5C1338788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829EA-E87C-B3B8-5E32-59319B0D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54DC5-5D26-3CDA-348C-EFFF0BBF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34C6BE-1EC9-B255-9120-B7BC9E7E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8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97283-9D68-A93F-3A08-92622D7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752CB-7D1A-3373-5584-685C80F9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1EA108-625E-B8AA-3B6E-3A51BADA0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DD8EBF-40E3-5642-1AB9-0C7928789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68C3E1-3A06-A004-AFA8-717ACD143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8AF260-093F-5B59-90B7-40760518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3823F9-BD6C-5B89-6F91-E0D9AEB4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88C340-D048-ACF8-09F4-D0838DE6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1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F8B04-ACA4-3355-E81A-4DAC0950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96FA3-716F-98DD-F328-8D3EAB87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8D3FD-7B76-A2AD-068B-7165EDD3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D3C036-027D-B09B-7EC7-8263FD10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839DD2-CB51-3112-861D-DA70E653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F5B944-97ED-2175-6563-FAECA770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9F2955-A6E3-F0E7-4606-D5D6C3B9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2BAE8-9FF1-2D09-4ACD-11DBDBD3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66298-8E86-1DB1-3DB5-964761AB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CFD16-451D-C832-51E9-D0238F59C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06C3B-64F5-4476-1835-8B6A181A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6FA08-4131-4024-CEC5-B18836C6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2B227-A32B-4569-A18B-E6CEFC0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3B77E-35C1-1999-BE49-D6052D2F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AB2992-4244-656C-27B8-D8EA29E99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8800A-C4D5-019F-8417-357A56141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4BB87-1AA8-2253-6836-2FB98FD0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6D5FD-EAD6-6806-856F-C2BC76DD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CD503-ED1A-967A-BC0D-AFE8F199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E450F-DDAE-4070-7B7D-0D89E1A1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AC80A-A8A4-75D5-E372-A84237269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546E6-CDE6-76F2-E30B-FE8EC2439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6C96-C8F3-7843-BAB8-A349A1FD2F8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11BF5-75C9-A9CC-B1F7-2DF6E5CF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6CD52-4740-8D4A-C192-B504C0E21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6E5F9-76FC-5E2A-B843-A115AED02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184" y="2060028"/>
            <a:ext cx="8765627" cy="1775756"/>
          </a:xfrm>
        </p:spPr>
        <p:txBody>
          <a:bodyPr>
            <a:normAutofit/>
          </a:bodyPr>
          <a:lstStyle/>
          <a:p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Внескелетная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саркомы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88149-1158-6973-7A98-65000D91C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56433"/>
            <a:ext cx="4771697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Михайлов Алексей Евгеньевич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врач-ординатор 1 года специальность Рентгенология</a:t>
            </a:r>
          </a:p>
        </p:txBody>
      </p:sp>
      <p:pic>
        <p:nvPicPr>
          <p:cNvPr id="4" name="Изображен." descr="Изображен.">
            <a:extLst>
              <a:ext uri="{FF2B5EF4-FFF2-40B4-BE49-F238E27FC236}">
                <a16:creationId xmlns:a16="http://schemas.microsoft.com/office/drawing/2014/main" id="{DB2C75CF-36CD-F966-9819-AFADAC81B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8" y="27535"/>
            <a:ext cx="1572664" cy="157266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8F065-283D-2CE2-2918-881BEFF22741}"/>
              </a:ext>
            </a:extLst>
          </p:cNvPr>
          <p:cNvSpPr txBox="1"/>
          <p:nvPr/>
        </p:nvSpPr>
        <p:spPr>
          <a:xfrm>
            <a:off x="1623458" y="164253"/>
            <a:ext cx="8945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 Минздрава России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афедра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лучевой диагностики ИПО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A196C-5D1D-E6B8-2ECD-F27D331F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029" y="4152361"/>
            <a:ext cx="7113971" cy="2208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1E90D-520E-2CBC-BFCF-2D5E993AE2E7}"/>
              </a:ext>
            </a:extLst>
          </p:cNvPr>
          <p:cNvSpPr txBox="1"/>
          <p:nvPr/>
        </p:nvSpPr>
        <p:spPr>
          <a:xfrm>
            <a:off x="5055906" y="6443265"/>
            <a:ext cx="20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6CA67-2624-25F6-64F7-16A21ED017D5}"/>
              </a:ext>
            </a:extLst>
          </p:cNvPr>
          <p:cNvSpPr txBox="1"/>
          <p:nvPr/>
        </p:nvSpPr>
        <p:spPr>
          <a:xfrm>
            <a:off x="1050343" y="4038788"/>
            <a:ext cx="267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</a:p>
        </p:txBody>
      </p:sp>
    </p:spTree>
    <p:extLst>
      <p:ext uri="{BB962C8B-B14F-4D97-AF65-F5344CB8AC3E}">
        <p14:creationId xmlns:p14="http://schemas.microsoft.com/office/powerpoint/2010/main" val="38529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67EBD-7FC1-420D-F6EB-46C3ADEC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1063499" cy="161894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органов грудной клетки с контрастированием, аксиальная плоскость,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мягкотканное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окно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91CEAA-493A-3FA1-3A3E-3C7E44483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505" y="1618941"/>
            <a:ext cx="9810990" cy="33802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9A283-091F-2633-85DC-CB7B80F31C65}"/>
              </a:ext>
            </a:extLst>
          </p:cNvPr>
          <p:cNvSpPr txBox="1"/>
          <p:nvPr/>
        </p:nvSpPr>
        <p:spPr>
          <a:xfrm>
            <a:off x="650081" y="4964431"/>
            <a:ext cx="11063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Подросток, 16 лет.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артериальная фаза;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)венозная фаза;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(х): объемное образование с зоной некроза; (черная стрелка): кровеносные сосуды;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псевдоаневризма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аорта; (е): пищевод.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смещение аорты в разные фазы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03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5D23A-D247-1244-DB68-2D03E709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84" y="127618"/>
            <a:ext cx="10249829" cy="132556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грудного  отдела позвоночника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7CA29B-CCF7-4D31-A56D-79B26E816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409" y="1066172"/>
            <a:ext cx="8601066" cy="39285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22F1EA-469A-DDB2-2257-E3C9974D39F8}"/>
              </a:ext>
            </a:extLst>
          </p:cNvPr>
          <p:cNvSpPr txBox="1"/>
          <p:nvPr/>
        </p:nvSpPr>
        <p:spPr>
          <a:xfrm>
            <a:off x="587275" y="4963825"/>
            <a:ext cx="113646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Подросток, 16 лет.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в сагиттальной плоскости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 с большим количеством кровеносных сосудов);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МРТ Т1-ВИ в аксиальной плоскости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(усиленный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периферии);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(х): объемное образование с зоной некроза; (белая стрелка в Е ): кровеносные сосуды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псевдоаневризма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голова и шея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характерна для ЦНС, зачасту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метаста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зирующим поражением </a:t>
            </a:r>
            <a:endParaRPr lang="ru-RU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внутричерепная </a:t>
            </a:r>
            <a:r>
              <a:rPr lang="ru-RU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внескелетная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саркома </a:t>
            </a:r>
            <a:r>
              <a:rPr lang="ru-RU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редким заболеванием </a:t>
            </a:r>
          </a:p>
          <a:p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повышенное внутричерепное давление, снижение мышечной силы, поражение черепных нервов, сонливость, эпилепсия и атаксия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образование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ограничено твердой мозговой оболочкой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были диагностированы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случаи объемного образования с разрушением соседних структур, включая свод черепа</a:t>
            </a:r>
          </a:p>
        </p:txBody>
      </p:sp>
    </p:spTree>
    <p:extLst>
      <p:ext uri="{BB962C8B-B14F-4D97-AF65-F5344CB8AC3E}">
        <p14:creationId xmlns:p14="http://schemas.microsoft.com/office/powerpoint/2010/main" val="91466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16BD9-0087-7E4F-19C0-7762935E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935A7-675C-832B-113D-E9DBDC67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Эпидуральная и </a:t>
            </a:r>
            <a:r>
              <a:rPr lang="ru-RU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экстрадуральная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внескелетная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саркома </a:t>
            </a:r>
            <a:r>
              <a:rPr lang="ru-RU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пределятся на снимках КТ , как зона </a:t>
            </a:r>
            <a:r>
              <a:rPr lang="ru-RU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гиперденсной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плотности в виде двояковыпуклой линзы, которую нужно 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фференцировать с эпидуральной гематомой </a:t>
            </a:r>
          </a:p>
          <a:p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это особенно стоит обращать внимание, если такое изображение получено при травмах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2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паравертебральная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052"/>
            <a:ext cx="10515600" cy="4351338"/>
          </a:xfrm>
        </p:spPr>
        <p:txBody>
          <a:bodyPr>
            <a:normAutofit/>
          </a:bodyPr>
          <a:lstStyle/>
          <a:p>
            <a:endParaRPr lang="ru-RU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частая локализация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паравертебральная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  <a:p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половина этих опухолей прорастает в сосудисто-нервный пучок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линические симптомы: боль в позвоночнике, парез нижних конечностей, сенсорные нарушения, а так же  дисфункцию кишечника или мочевого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166451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грудная клетка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торако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-пульмональной области - опухоль Аскина.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редким заболеванием в педиатрической практике, и еще более редким у взрослых</a:t>
            </a:r>
          </a:p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в груди, кашель, дыхательная недостаточность, потеря веса, анорексия, синдрома Горнера и регионарная лимфаденопатия </a:t>
            </a:r>
          </a:p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 визуализируется, как односторонняя плевральная опухоль, прорастающая в мышцы, ребра, средостение или легкое. Характерный признак боль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шое количество п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леврального выпота.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Кальцинируется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в 10% </a:t>
            </a:r>
          </a:p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 поражаются первично, чаще являются органом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метастазирования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0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2A751-1491-F9C4-AEB2-2A76BFC3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4" y="1966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пухоль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Аскина. КТ/МРТ органов грудной клетки, аксиальная плоскость (А,В), корональная плоскость (С)</a:t>
            </a:r>
            <a:endParaRPr lang="ru-RU" sz="4000" dirty="0"/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1431F9B0-2501-7CCF-2FF4-E5B36A81D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483"/>
          <a:stretch/>
        </p:blipFill>
        <p:spPr>
          <a:xfrm>
            <a:off x="432121" y="1691273"/>
            <a:ext cx="8221254" cy="32904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67019-7CEF-55E0-AA02-456F1F409108}"/>
              </a:ext>
            </a:extLst>
          </p:cNvPr>
          <p:cNvSpPr txBox="1"/>
          <p:nvPr/>
        </p:nvSpPr>
        <p:spPr>
          <a:xfrm>
            <a:off x="150470" y="5040889"/>
            <a:ext cx="1204152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Подросток, 17 лет. Пальпируемая опухоль передней </a:t>
            </a:r>
            <a:r>
              <a:rPr lang="ru-RU" sz="21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стенки справа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КТ органов грудной клетки с контрастированием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(массивная опухоль межреберья)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Т1- взвешенное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(массивная опухоль с зоной некроза).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Т2- взвешенное МРТ изображение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(характерное наличие плеврального выпота).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(*): образование правой грудной стенки; (х): центральный некроз; (белая стрелка): плевральные узелки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472B22-6F94-6474-8207-681A826BE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044" y="1522212"/>
            <a:ext cx="3084835" cy="36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молочная железа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Молочная железа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очень редким местом образования саркомы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около 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злокачественных образований молочной железы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первичной оценки опухоли могут быть выполнены такие методы диагностики как маммография и УЗИ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саркоме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молочной железы были диагностированы случаи инвазии 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кожу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3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сердце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одышка, боль в груди и кашель, как проявления застойной сердечной недостаточности и тампонады сердца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ентгенографии грудной клетки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кардиомегалия</a:t>
            </a:r>
          </a:p>
          <a:p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первичным методом исследования для оценки опухоли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 и МРТ помогает определить область поражения, а так же вовлечение миокарда и магистральных сосудов 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Диагностированный случай: опухоль размером до 9 см.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прорастанием  в  межжелудочковую перегородку, свободную стенку правого желудочка, окружающую паренхиму легких, клапаны сердца, верхнюю полую вену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8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конечности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нижних конечностей (включая ягодичную область) встречается чаще, чем верхних конечностей.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пределяется в мягких тканях как большая, быстро растущая опухоль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прорастания опухоли в костные элементы и помогает выявить кортикальное утолщение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периостальную реакцию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МРТ  используется для оценки прорастания в соседние мягкие ткани и сосудисто-нервные пучки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4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8B76A-A36A-4C61-BD26-9AE88619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D7A9C-8E9E-AD11-4A39-91FD7845B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опухолей саркомы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несколько типов высокодифференцированных опухолей, которые имеют общее генетическое происхождение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опухолей саркомы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поражает костную ткань, но также она может развиваться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3 группы в семействе опухолей саркомы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Костная форма саркомы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Внескелетная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саркомы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Нейроэктодермальная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опухоль, в т.ч. опухоль Аскина</a:t>
            </a:r>
          </a:p>
          <a:p>
            <a:pPr marL="514350" indent="-514350" algn="ctr">
              <a:buFont typeface="+mj-lt"/>
              <a:buAutoNum type="arabicPeriod"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9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мягких тканей ягодичной области. Аксиальная плоскость. КТ с контрастированием(А), ПЭТ/КТ(В) 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ACBD04B4-301C-3E7C-9EE0-604344EB1C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67834" y="1644651"/>
            <a:ext cx="11201398" cy="359449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FB54D-EBE1-9732-1C80-67C3A489EBD2}"/>
              </a:ext>
            </a:extLst>
          </p:cNvPr>
          <p:cNvSpPr txBox="1"/>
          <p:nvPr/>
        </p:nvSpPr>
        <p:spPr>
          <a:xfrm>
            <a:off x="943640" y="5423755"/>
            <a:ext cx="102497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 ягодичной области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стрелка: объемное образование </a:t>
            </a:r>
            <a:r>
              <a:rPr lang="ru-RU" sz="22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 с ягодичной мышцей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ПЭТ/КТ ягодичной области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стрелка: объемное образование накапливает в себе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256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C68A3-7965-AD58-79F2-0EE5CD36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окализация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забрюшинное пространство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093F3-7CFA-FEF1-3294-3FF24F15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частая локализация в забрюшинном пространстве - почки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саркомой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почек - 28 лет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боль в животе или в пояснице, гематурия</a:t>
            </a:r>
          </a:p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 визуализируется гетерогенное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большого размера, обширный некроз, периферическое усиление, геморрагические области, возможна кальцификация и обширный венозный тромбоз </a:t>
            </a:r>
          </a:p>
        </p:txBody>
      </p:sp>
    </p:spTree>
    <p:extLst>
      <p:ext uri="{BB962C8B-B14F-4D97-AF65-F5344CB8AC3E}">
        <p14:creationId xmlns:p14="http://schemas.microsoft.com/office/powerpoint/2010/main" val="229597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 graphic">
            <a:extLst>
              <a:ext uri="{FF2B5EF4-FFF2-40B4-BE49-F238E27FC236}">
                <a16:creationId xmlns:a16="http://schemas.microsoft.com/office/drawing/2014/main" id="{6445569F-6DFF-8BC6-033C-4A7C222EF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17"/>
          <a:stretch/>
        </p:blipFill>
        <p:spPr>
          <a:xfrm>
            <a:off x="3438749" y="1358221"/>
            <a:ext cx="8677780" cy="2947197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315"/>
            <a:ext cx="10515600" cy="181100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почки.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забрюшинного пространства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8479A6-8C7D-0B86-60B3-138BEAC21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1" y="1343447"/>
            <a:ext cx="3246830" cy="294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74E54-5BD5-B690-E57F-2C59A487F4F3}"/>
              </a:ext>
            </a:extLst>
          </p:cNvPr>
          <p:cNvSpPr txBox="1"/>
          <p:nvPr/>
        </p:nvSpPr>
        <p:spPr>
          <a:xfrm>
            <a:off x="620232" y="4283543"/>
            <a:ext cx="1095153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, 32 года.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Преконтрастное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Т1 - ВИ в корональной плоскости ; 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Т1 - ВИ в аксиальной плоскости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 показывает опухоль, по интенсивности схожую с мышечной тканью и усилением по периферии)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Т2 - ВИ в аксиальной плоскости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(неоднородное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с центральным некрозом)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образование левой почки ;(х): центральный некроз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90809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58" y="8839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надпочечников.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Забрюшинное пространство. КТ/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6880AEC8-D4D7-0239-3F53-2AA279ED5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185"/>
          <a:stretch/>
        </p:blipFill>
        <p:spPr>
          <a:xfrm>
            <a:off x="771085" y="1413962"/>
            <a:ext cx="10582715" cy="3072754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0B74B-978B-0F84-F559-ED86D825A618}"/>
              </a:ext>
            </a:extLst>
          </p:cNvPr>
          <p:cNvSpPr txBox="1"/>
          <p:nvPr/>
        </p:nvSpPr>
        <p:spPr>
          <a:xfrm>
            <a:off x="771085" y="4424581"/>
            <a:ext cx="1022054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, 66 лет.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Отграниченная опухоль левого надпочечника размером до 4 см.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 в корональной плоскости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(опухоль с периферическим усилением, не выходящая за пределы надпочечника)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Т2 - ВИ в корональной плоскости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по интенсивности схожая с мышечной тканью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Т2 - ВИ в аксиальной плоскости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(отграниченная опухоль с центральным некрозом)</a:t>
            </a:r>
          </a:p>
        </p:txBody>
      </p:sp>
    </p:spTree>
    <p:extLst>
      <p:ext uri="{BB962C8B-B14F-4D97-AF65-F5344CB8AC3E}">
        <p14:creationId xmlns:p14="http://schemas.microsoft.com/office/powerpoint/2010/main" val="363118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3199A-A1D7-37B5-3199-419B4F75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006"/>
            <a:ext cx="10515600" cy="462455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1 части </a:t>
            </a:r>
          </a:p>
        </p:txBody>
      </p:sp>
    </p:spTree>
    <p:extLst>
      <p:ext uri="{BB962C8B-B14F-4D97-AF65-F5344CB8AC3E}">
        <p14:creationId xmlns:p14="http://schemas.microsoft.com/office/powerpoint/2010/main" val="367128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C7F44-1C07-76C8-342A-C43A62C6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D2329-6F05-C078-CD41-C4E5CDA3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Внескелетная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в 20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от всех сарком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аще встречается у взрослого населения;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от пола;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Аскина (в области грудной клетки) чаще встречается у женщин;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Европеоидная раса преимущественно подвержена развитию саркомы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FB368-B71D-2B5D-DDD4-442EA57B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9CB36-D453-0166-4A65-BF1E09B0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проявляется в виде большой, быстро растущей опухоли, которая локализуется в любом участке тела с вовлечением костей или мягких тканей;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различаются и зависят от расположения и стадии опухоли, от размера и инвазии в соседние органы;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синдром был зарегистрирован примерно у половины пациентов;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симптомы, такие как лихорадка, увеличение л/у и потеря веса; 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проявления могут развиться в результате спонтанного кровоизлияния </a:t>
            </a:r>
          </a:p>
        </p:txBody>
      </p:sp>
    </p:spTree>
    <p:extLst>
      <p:ext uri="{BB962C8B-B14F-4D97-AF65-F5344CB8AC3E}">
        <p14:creationId xmlns:p14="http://schemas.microsoft.com/office/powerpoint/2010/main" val="249184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F4BD1-A355-AA95-E16C-C5A81535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</a:t>
            </a:r>
            <a:br>
              <a:rPr lang="ru-RU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5446E-5C3D-0493-0635-2EDBF0A24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опухолей саркомы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гистологически делится на три подтипа :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саркома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нетипичная саркома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адамантиномоподобная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саркома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наиболее распространенным подтипом и состоит из маленьких круглых синих клеток с небольшим количеством цитоплазмы, но это неспецифичный признак, поэтому следует проводить 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иммуногистохимическую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схему окрашивания и цитогенетические или молекулярные тесты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3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AB85D-086C-ED8C-D429-822756FE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Гистологические препараты саркомы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AE3B53-531A-41D2-C3C5-BC362F3A8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83" y="1773462"/>
            <a:ext cx="7872138" cy="28911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B392FD-834D-1A51-22C1-FAE2F42D3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76" y="1776430"/>
            <a:ext cx="3569514" cy="2888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E38A8-B870-B6BC-5A82-08F59A38C3D1}"/>
              </a:ext>
            </a:extLst>
          </p:cNvPr>
          <p:cNvSpPr txBox="1"/>
          <p:nvPr/>
        </p:nvSpPr>
        <p:spPr>
          <a:xfrm>
            <a:off x="673768" y="4896853"/>
            <a:ext cx="10876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А: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г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ематоксилин-эозин: небольшое количество цитоплазмы с круглыми или овальными ядрами (увеличение × 200)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В: (увеличение × 400) ; С: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Иммуногистохимия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CD99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(мембранный гликопротеин), характерный для саркомы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(увеличение × 200)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4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7DC7B-ECF5-3193-29D9-65521625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частая локализация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внескелетной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саркомы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C1781AC-22E7-5E25-063D-D6FD7AA86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066" y="1430907"/>
            <a:ext cx="7737867" cy="5390997"/>
          </a:xfrm>
        </p:spPr>
      </p:pic>
    </p:spTree>
    <p:extLst>
      <p:ext uri="{BB962C8B-B14F-4D97-AF65-F5344CB8AC3E}">
        <p14:creationId xmlns:p14="http://schemas.microsoft.com/office/powerpoint/2010/main" val="21651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163C7-FFD9-EB1F-6053-58B8AEE9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визуализации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20435-04CE-4734-8360-F6CB41F9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582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Рентгенологический метод – является неспецифичным метод для диагностики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при исследовании может быть находкой;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– является золотым стандартом для выявления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КТ с контрастированием, определяется, крупная гетерогенная опухоль с областью некроза, в 25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кальцинацией;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- используется для первичной оценки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МРТ саркома содержит высоко интенсивные сигналы, некроз или кистозные изменения. Так же может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жидкостной компонент,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псевдокапсулы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кровеносные сосуды;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ПЭТ/КТ - дополнительный метод, который используется после постановки диагноза саркомы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фтордезоксиглюкозы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18) пораженные области будут накапливать радиофармпрепарат. Это необходимо для выявления отдаленных метастатических поражений, при выявлении которых меняется тактика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8501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B68F7-CDDB-3FCD-FF24-ABEF8022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Паравертебральная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Рентгенография органов грудной клетки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7E2FC4BC-B6D6-4E90-4CE6-E83DA7602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613"/>
          <a:stretch/>
        </p:blipFill>
        <p:spPr>
          <a:xfrm>
            <a:off x="1481932" y="1586516"/>
            <a:ext cx="8013841" cy="4029888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ABEE95-CC7E-3ED0-06A8-D85EB77A6B35}"/>
              </a:ext>
            </a:extLst>
          </p:cNvPr>
          <p:cNvSpPr txBox="1"/>
          <p:nvPr/>
        </p:nvSpPr>
        <p:spPr>
          <a:xfrm>
            <a:off x="1381974" y="5507730"/>
            <a:ext cx="9236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Подросток, 16 лет. 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прямая проекция; 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боковая проекция;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(*) Опухоль больших размеров в заднем средостении</a:t>
            </a:r>
          </a:p>
        </p:txBody>
      </p:sp>
    </p:spTree>
    <p:extLst>
      <p:ext uri="{BB962C8B-B14F-4D97-AF65-F5344CB8AC3E}">
        <p14:creationId xmlns:p14="http://schemas.microsoft.com/office/powerpoint/2010/main" val="3232411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21000</TotalTime>
  <Words>1420</Words>
  <Application>Microsoft Macintosh PowerPoint</Application>
  <PresentationFormat>Широкоэкранный</PresentationFormat>
  <Paragraphs>121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Times New Roman</vt:lpstr>
      <vt:lpstr>Тема Office</vt:lpstr>
      <vt:lpstr>Внескелетная форма саркомы Юинга</vt:lpstr>
      <vt:lpstr>Введение</vt:lpstr>
      <vt:lpstr>Эпидемиология</vt:lpstr>
      <vt:lpstr>Клиническая картина</vt:lpstr>
      <vt:lpstr>Гистология </vt:lpstr>
      <vt:lpstr>Гистологические препараты саркомы Юинга</vt:lpstr>
      <vt:lpstr>Наиболее частая локализация внескелетной саркомы Юинга</vt:lpstr>
      <vt:lpstr>Методы визуализации</vt:lpstr>
      <vt:lpstr>Паравертебральная саркома Юинга. Рентгенография органов грудной клетки</vt:lpstr>
      <vt:lpstr>КТ органов грудной клетки с контрастированием, аксиальная плоскость, мягкотканное окно</vt:lpstr>
      <vt:lpstr>МРТ грудного  отдела позвоночника</vt:lpstr>
      <vt:lpstr>Локализация: голова и шея</vt:lpstr>
      <vt:lpstr>Важно помнить </vt:lpstr>
      <vt:lpstr>Локализация: паравертебральная область</vt:lpstr>
      <vt:lpstr>Локализация: грудная клетка</vt:lpstr>
      <vt:lpstr>Опухоль Аскина. КТ/МРТ органов грудной клетки, аксиальная плоскость (А,В), корональная плоскость (С)</vt:lpstr>
      <vt:lpstr>Локализация: молочная железа </vt:lpstr>
      <vt:lpstr>Локализация: сердце</vt:lpstr>
      <vt:lpstr>Локализация: конечности</vt:lpstr>
      <vt:lpstr>Саркома Юинга мягких тканей ягодичной области. Аксиальная плоскость. КТ с контрастированием(А), ПЭТ/КТ(В) </vt:lpstr>
      <vt:lpstr>Локализация: забрюшинное пространство</vt:lpstr>
      <vt:lpstr>Саркома Юинга почки.  МРТ забрюшинного пространства</vt:lpstr>
      <vt:lpstr>Саркома Юинга надпочечников. Забрюшинное пространство. КТ/МРТ</vt:lpstr>
      <vt:lpstr>Конец 1 части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Внескелетная саркома Юинга</dc:title>
  <dc:creator>darina7311@gmail.com</dc:creator>
  <cp:lastModifiedBy>darina7311@gmail.com</cp:lastModifiedBy>
  <cp:revision>16</cp:revision>
  <dcterms:created xsi:type="dcterms:W3CDTF">2023-10-20T08:50:38Z</dcterms:created>
  <dcterms:modified xsi:type="dcterms:W3CDTF">2023-12-09T10:36:44Z</dcterms:modified>
</cp:coreProperties>
</file>