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9" r:id="rId3"/>
    <p:sldId id="319" r:id="rId4"/>
    <p:sldId id="298" r:id="rId5"/>
    <p:sldId id="299" r:id="rId6"/>
    <p:sldId id="296" r:id="rId7"/>
    <p:sldId id="321" r:id="rId8"/>
    <p:sldId id="325" r:id="rId9"/>
    <p:sldId id="289" r:id="rId10"/>
    <p:sldId id="290" r:id="rId11"/>
    <p:sldId id="32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87854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A3F7C-2F76-4EAC-BDB7-D1E128659131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D3B34-CF4A-4F93-AA02-9D0F52B3F3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0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3B34-CF4A-4F93-AA02-9D0F52B3F3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0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AF9E-D47A-40C3-B7D4-566FFA2D1CC5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D018-320B-4488-ABDF-707228AB4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E199-9581-4C07-ACF5-E39C8B4C1CBA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3334-5D03-461B-892D-D321C35BF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9C1D-3A58-4250-9226-70718CB4E228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570F-65C5-4FAD-A6B9-0B647F8E3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622A-9FB2-48CB-B710-236D12891047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2A3D-4E26-4742-AD39-0974FB0E5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AA51-AAA5-402D-BF57-B7948030C233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438D-41E0-452A-9834-4FABB610F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0B29-90C0-4622-BAC5-A5DBB7593906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034C-09B4-4900-AF7B-60CF2255C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E5CD-17DE-49B1-A3B4-5096C48756D5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E89D-9AB5-44F8-8F58-B95FBA47A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5D00-510A-4798-88A2-C28A7CF20521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AC8F-70D9-4F64-A8DF-890C31195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F372-BF3A-4BC9-9133-99D3E371A060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FACC-8E89-4C90-AC3E-D5518AC94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1741-75A8-4D0A-87F0-AF7AD5A3E250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4FBD-DBE4-4120-A1C8-3F2B07422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42B4-A2F8-4AFD-8C5D-8692E7175B12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901C-DE01-4B04-BAE4-EFBD6E3D9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1AD785-788B-489D-87FF-A656A2413536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1D1BCF-8BA6-432B-8954-5A4CF810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28600" y="2682881"/>
            <a:ext cx="8715375" cy="22098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Отчет о работе студенческих отрядов  КрасГМУ </a:t>
            </a:r>
            <a:br>
              <a:rPr lang="ru-RU" sz="2800" b="1" dirty="0" smtClean="0"/>
            </a:br>
            <a:r>
              <a:rPr lang="ru-RU" sz="2800" b="1" dirty="0" smtClean="0"/>
              <a:t>им. проф. В.Ф. Войно-Ясенецкого   </a:t>
            </a:r>
            <a:br>
              <a:rPr lang="ru-RU" sz="2800" b="1" dirty="0" smtClean="0"/>
            </a:br>
            <a:r>
              <a:rPr lang="ru-RU" sz="2800" b="1" dirty="0" smtClean="0"/>
              <a:t>за третий трудовой семестр 2015 года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8248650" cy="1462088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Докладчик:</a:t>
            </a:r>
            <a:b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штаба студенческих отрядов КрасГМУ</a:t>
            </a:r>
            <a:b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Гасанов </a:t>
            </a:r>
            <a:r>
              <a:rPr lang="ru-RU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Рамил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Сахават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оглы</a:t>
            </a:r>
            <a:endParaRPr lang="ru-RU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ru-RU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298"/>
            <a:ext cx="2300287" cy="232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GasanovR\Dropbox\Инфо-группа\1243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2553" r="26133" b="3756"/>
          <a:stretch/>
        </p:blipFill>
        <p:spPr bwMode="auto">
          <a:xfrm>
            <a:off x="6781800" y="86637"/>
            <a:ext cx="2032907" cy="25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Предложения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Рассмотреть </a:t>
            </a:r>
            <a:r>
              <a:rPr lang="ru-RU" sz="2400" dirty="0">
                <a:cs typeface="Times New Roman" pitchFamily="18" charset="0"/>
              </a:rPr>
              <a:t>возможность обязательного приема на работу в летний период 100 бойцов студенческих отрядов, в качестве младшего и среднего медицинского персонала, путем распределения квот между медицинскими организациями г. Красноярска</a:t>
            </a:r>
            <a:r>
              <a:rPr lang="ru-RU" sz="2400" dirty="0" smtClean="0">
                <a:cs typeface="Times New Roman" pitchFamily="18" charset="0"/>
              </a:rPr>
              <a:t>.</a:t>
            </a:r>
            <a:endParaRPr lang="ru-RU" sz="2400" dirty="0"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Медицинским </a:t>
            </a:r>
            <a:r>
              <a:rPr lang="ru-RU" sz="2400" dirty="0">
                <a:cs typeface="Times New Roman" pitchFamily="18" charset="0"/>
              </a:rPr>
              <a:t>организациям обеспечить возможность отработки практических навыков и умений на рабочих местах, в соответствии с программной производственной практики КрасГМУ.</a:t>
            </a: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Рассмотреть </a:t>
            </a:r>
            <a:r>
              <a:rPr lang="ru-RU" sz="2400" dirty="0">
                <a:cs typeface="Times New Roman" pitchFamily="18" charset="0"/>
              </a:rPr>
              <a:t>возможность увеличения фонда оплаты труда для бойцов студенческих отрядов, за счет средств медицинский </a:t>
            </a:r>
            <a:r>
              <a:rPr lang="ru-RU" sz="2400" dirty="0" smtClean="0">
                <a:cs typeface="Times New Roman" pitchFamily="18" charset="0"/>
              </a:rPr>
              <a:t>организаций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Продолжить обучение бойцов в 2016 г. в количестве 6 человек.</a:t>
            </a:r>
            <a:endParaRPr lang="ru-RU" sz="2400" dirty="0"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2400" dirty="0"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2400" dirty="0"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GasanovR\Dropbox\Инфо-группа\124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2553" r="26133" b="3756"/>
          <a:stretch/>
        </p:blipFill>
        <p:spPr bwMode="auto">
          <a:xfrm>
            <a:off x="8153400" y="119518"/>
            <a:ext cx="654544" cy="8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r>
              <a:rPr lang="ru-RU" sz="2800" dirty="0" smtClean="0"/>
              <a:t>Благодарю за внимание!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GasanovR\Dropbox\Инфо-группа\124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2553" r="26133" b="3756"/>
          <a:stretch/>
        </p:blipFill>
        <p:spPr bwMode="auto">
          <a:xfrm>
            <a:off x="8153400" y="119518"/>
            <a:ext cx="654544" cy="8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asanovR\Desktop\1435030935_1435028970_dsc01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79808" cy="55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451761"/>
              </p:ext>
            </p:extLst>
          </p:nvPr>
        </p:nvGraphicFramePr>
        <p:xfrm>
          <a:off x="266700" y="951516"/>
          <a:ext cx="8648700" cy="5830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906"/>
                <a:gridCol w="1863943"/>
                <a:gridCol w="1342040"/>
                <a:gridCol w="1267482"/>
                <a:gridCol w="1267482"/>
                <a:gridCol w="2385847"/>
              </a:tblGrid>
              <a:tr h="6260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Отряд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Численность, чел. (2013)</a:t>
                      </a:r>
                    </a:p>
                    <a:p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Численность, чел. (2014)</a:t>
                      </a:r>
                    </a:p>
                    <a:p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Численность, чел. (2015)</a:t>
                      </a:r>
                    </a:p>
                    <a:p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Объекты</a:t>
                      </a:r>
                    </a:p>
                    <a:p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2608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Медицинские отряды КрасГМУ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112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67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КГБУЗ</a:t>
                      </a:r>
                      <a:b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 "Краевая клиническая больница"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0496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 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Ректорский  строительный отряд КрасГМУ </a:t>
                      </a:r>
                      <a:b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(Июль - Август)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55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52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Ремонт общежитий и учебных корпусов, благоустройство территории мед. городка</a:t>
                      </a:r>
                    </a:p>
                  </a:txBody>
                  <a:tcPr anchor="ctr"/>
                </a:tc>
              </a:tr>
              <a:tr h="4472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 3)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Сервисные</a:t>
                      </a: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отряды 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ДОЛСТ</a:t>
                      </a: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 «Нива»</a:t>
                      </a:r>
                      <a:b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г. Геленджик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72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 4)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Вожатые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ДОЛ «</a:t>
                      </a:r>
                      <a:r>
                        <a:rPr lang="ru-RU" sz="1200" dirty="0" err="1" smtClean="0">
                          <a:latin typeface="+mj-lt"/>
                          <a:cs typeface="Times New Roman" panose="02020603050405020304" pitchFamily="18" charset="0"/>
                        </a:rPr>
                        <a:t>Завьяловский</a:t>
                      </a: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Новосибирск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72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 5)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Выездной строительный отряд РУДН</a:t>
                      </a: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г. Москва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РУДН</a:t>
                      </a:r>
                      <a:b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200" dirty="0" err="1" smtClean="0">
                          <a:latin typeface="+mj-lt"/>
                          <a:cs typeface="Times New Roman" panose="02020603050405020304" pitchFamily="18" charset="0"/>
                        </a:rPr>
                        <a:t>г.Москва</a:t>
                      </a: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2608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 6)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latinLnBrk="0"/>
                      <a:r>
                        <a:rPr lang="ru-RU" sz="1200" kern="1200" dirty="0" smtClean="0">
                          <a:latin typeface="+mj-lt"/>
                          <a:cs typeface="Times New Roman" panose="02020603050405020304" pitchFamily="18" charset="0"/>
                        </a:rPr>
                        <a:t>Выездной строительный отряд</a:t>
                      </a:r>
                      <a:br>
                        <a:rPr lang="ru-RU" sz="1200" kern="1200" dirty="0" smtClean="0"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latin typeface="+mj-lt"/>
                          <a:cs typeface="Times New Roman" panose="02020603050405020304" pitchFamily="18" charset="0"/>
                        </a:rPr>
                        <a:t>о. </a:t>
                      </a:r>
                      <a:r>
                        <a:rPr lang="ru-RU" sz="1200" kern="1200" dirty="0" err="1" smtClean="0">
                          <a:latin typeface="+mj-lt"/>
                          <a:cs typeface="Times New Roman" panose="02020603050405020304" pitchFamily="18" charset="0"/>
                        </a:rPr>
                        <a:t>Шира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База отдыха КрасГМУ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о. </a:t>
                      </a:r>
                      <a:r>
                        <a:rPr lang="ru-RU" sz="1200" dirty="0" err="1" smtClean="0">
                          <a:latin typeface="+mj-lt"/>
                          <a:cs typeface="Times New Roman" panose="02020603050405020304" pitchFamily="18" charset="0"/>
                        </a:rPr>
                        <a:t>Шира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0496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7)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latinLnBrk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Нештатное аварийно-</a:t>
                      </a:r>
                    </a:p>
                    <a:p>
                      <a:pPr marL="0" algn="l" defTabSz="914400" rtl="0" latinLnBrk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спасательное формирование –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Санитарная дружина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КрасГМУ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724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8)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latinLnBrk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Отряд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профилактики пожаров и курения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КрасГМУ</a:t>
                      </a:r>
                    </a:p>
                    <a:p>
                      <a:pPr algn="ctr"/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795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9)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188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138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183</a:t>
                      </a:r>
                      <a:endParaRPr lang="ru-RU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7750" y="0"/>
            <a:ext cx="68580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Состав и численность студенческих отрядов КрасГМУ 2013-2015 г.</a:t>
            </a:r>
            <a:endParaRPr lang="ru-RU" sz="3200" b="1" dirty="0"/>
          </a:p>
        </p:txBody>
      </p:sp>
      <p:pic>
        <p:nvPicPr>
          <p:cNvPr id="7" name="Picture 2" descr="C:\Users\GasanovR\Dropbox\Инфо-группа\124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2553" r="26133" b="3756"/>
          <a:stretch/>
        </p:blipFill>
        <p:spPr bwMode="auto">
          <a:xfrm>
            <a:off x="8153400" y="119518"/>
            <a:ext cx="654544" cy="8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6" y="2951992"/>
            <a:ext cx="2766183" cy="3688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7750" y="0"/>
            <a:ext cx="68580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Медицинские отряды</a:t>
            </a:r>
            <a:endParaRPr lang="ru-RU" sz="3200" b="1" dirty="0"/>
          </a:p>
        </p:txBody>
      </p:sp>
      <p:sp>
        <p:nvSpPr>
          <p:cNvPr id="1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77248"/>
            <a:ext cx="4267200" cy="1489752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2800" b="1" dirty="0" smtClean="0"/>
              <a:t>Краевая клиническая больница: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2800" dirty="0" smtClean="0"/>
              <a:t>56 бойцов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2800" dirty="0" smtClean="0"/>
              <a:t>24 отделения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724400" y="114300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n-lt"/>
              </a:rPr>
              <a:t>Заработная плата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средняя</a:t>
            </a:r>
            <a:r>
              <a:rPr lang="ru-RU" sz="2400" dirty="0">
                <a:latin typeface="+mn-lt"/>
              </a:rPr>
              <a:t>: 6000 руб.</a:t>
            </a:r>
          </a:p>
        </p:txBody>
      </p:sp>
      <p:pic>
        <p:nvPicPr>
          <p:cNvPr id="1027" name="Picture 3" descr="C:\Users\GasanovR\Desktop\hJa-kvL0B0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"/>
          <a:stretch/>
        </p:blipFill>
        <p:spPr bwMode="auto">
          <a:xfrm>
            <a:off x="3581400" y="2951992"/>
            <a:ext cx="2677949" cy="3688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GasanovR\Desktop\QvGoEg7D9F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49" y="2951992"/>
            <a:ext cx="2074638" cy="3688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GasanovR\Dropbox\Инфо-группа\1243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2553" r="26133" b="3756"/>
          <a:stretch/>
        </p:blipFill>
        <p:spPr bwMode="auto">
          <a:xfrm>
            <a:off x="8153400" y="119518"/>
            <a:ext cx="654544" cy="8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344" y="206599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/>
              <a:t>Строительные отряды КрасГМУ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143000"/>
            <a:ext cx="7540752" cy="13716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2600" b="1" dirty="0" smtClean="0"/>
              <a:t>Ректорский строительный отряд июль, август</a:t>
            </a:r>
            <a:r>
              <a:rPr lang="ru-RU" sz="2600" dirty="0" smtClean="0"/>
              <a:t>:</a:t>
            </a:r>
          </a:p>
          <a:p>
            <a:pPr marL="742950" lvl="2" indent="-285750"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2600" dirty="0"/>
              <a:t>Время работы:</a:t>
            </a:r>
          </a:p>
          <a:p>
            <a:pPr marL="742950" lvl="2" indent="-285750"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2600" dirty="0"/>
              <a:t>с 1 июля по 31 июля (27 рабочих смен);</a:t>
            </a:r>
          </a:p>
          <a:p>
            <a:pPr marL="742950" lvl="2" indent="-285750"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2600" dirty="0"/>
              <a:t>с 1 августа по 31 августа (26 </a:t>
            </a:r>
            <a:r>
              <a:rPr lang="ru-RU" sz="2600" dirty="0"/>
              <a:t>рабочих смен</a:t>
            </a:r>
            <a:r>
              <a:rPr lang="ru-RU" sz="2600" dirty="0"/>
              <a:t>)</a:t>
            </a:r>
          </a:p>
          <a:p>
            <a:pPr marL="457200" lvl="1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endParaRPr lang="ru-RU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GasanovR\Dropbox\Инфо-группа\124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2553" r="26133" b="3756"/>
          <a:stretch/>
        </p:blipFill>
        <p:spPr bwMode="auto">
          <a:xfrm>
            <a:off x="8153400" y="119518"/>
            <a:ext cx="654544" cy="8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2000" y="2590800"/>
            <a:ext cx="7924800" cy="165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ru-RU" sz="2200" b="1" dirty="0">
                <a:latin typeface="+mn-lt"/>
              </a:rPr>
              <a:t>Строительные объемы:</a:t>
            </a:r>
          </a:p>
          <a:p>
            <a:pPr marL="742950" lvl="2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ru-RU" sz="2200" dirty="0" smtClean="0">
                <a:latin typeface="+mn-lt"/>
              </a:rPr>
              <a:t>Строительство </a:t>
            </a:r>
            <a:r>
              <a:rPr lang="ru-RU" sz="2200" dirty="0">
                <a:latin typeface="+mn-lt"/>
              </a:rPr>
              <a:t>вахтовки на территории гаража АХЧ</a:t>
            </a:r>
          </a:p>
          <a:p>
            <a:pPr marL="742950" lvl="2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ru-RU" sz="2200" dirty="0">
                <a:latin typeface="+mn-lt"/>
              </a:rPr>
              <a:t>Отмостки вокруг общежитий КрасГМУ.</a:t>
            </a:r>
          </a:p>
          <a:p>
            <a:pPr marL="742950" lvl="2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ru-RU" sz="2200" dirty="0">
                <a:latin typeface="+mn-lt"/>
              </a:rPr>
              <a:t>Ремонтные работы в учебных корпусах и общежитиях (покраска, шпатлевка</a:t>
            </a:r>
            <a:r>
              <a:rPr lang="ru-RU" sz="2200" dirty="0" smtClean="0">
                <a:latin typeface="+mn-lt"/>
              </a:rPr>
              <a:t>), фарм</a:t>
            </a:r>
            <a:r>
              <a:rPr lang="ru-RU" sz="2200" dirty="0">
                <a:latin typeface="+mn-lt"/>
              </a:rPr>
              <a:t>. </a:t>
            </a:r>
            <a:r>
              <a:rPr lang="ru-RU" sz="2200" dirty="0">
                <a:latin typeface="+mn-lt"/>
              </a:rPr>
              <a:t>колледж.</a:t>
            </a:r>
          </a:p>
        </p:txBody>
      </p:sp>
      <p:pic>
        <p:nvPicPr>
          <p:cNvPr id="8" name="Picture 5" descr="C:\Users\GasanovR\Desktop\d0-BABIjA6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9" r="17266" b="36783"/>
          <a:stretch/>
        </p:blipFill>
        <p:spPr bwMode="auto">
          <a:xfrm>
            <a:off x="457200" y="4426632"/>
            <a:ext cx="3315482" cy="2257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85" y="4398057"/>
            <a:ext cx="3429715" cy="2286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2800" b="1" dirty="0"/>
              <a:t>Строительные отряды КрасГМУ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4754886" cy="3147536"/>
          </a:xfrm>
        </p:spPr>
        <p:txBody>
          <a:bodyPr>
            <a:noAutofit/>
          </a:bodyPr>
          <a:lstStyle/>
          <a:p>
            <a:pPr marL="45720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Строительные объемы</a:t>
            </a:r>
            <a:r>
              <a:rPr lang="ru-RU" sz="2000" b="1" dirty="0" smtClean="0"/>
              <a:t>: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857250" lvl="2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Ремонтные </a:t>
            </a:r>
            <a:r>
              <a:rPr lang="ru-RU" sz="2000" dirty="0">
                <a:solidFill>
                  <a:prstClr val="black"/>
                </a:solidFill>
              </a:rPr>
              <a:t>работы на кафедрах КрасГМУ.</a:t>
            </a:r>
          </a:p>
          <a:p>
            <a:pPr marL="857250" lvl="2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Утепление крыши на Виварии.</a:t>
            </a:r>
          </a:p>
          <a:p>
            <a:pPr marL="857250" lvl="2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Покрасочные работы в  спортивном зале КрасГМУ.</a:t>
            </a:r>
            <a:endParaRPr lang="ru-RU" sz="2000" dirty="0">
              <a:solidFill>
                <a:prstClr val="black"/>
              </a:solidFill>
            </a:endParaRPr>
          </a:p>
          <a:p>
            <a:pPr marL="857250" lvl="2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Сбор и загрузка мусора с территории мед. городка.</a:t>
            </a:r>
          </a:p>
          <a:p>
            <a:pPr marL="857250" lvl="2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Лыжная база, работы с септиком.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GasanovR\Dropbox\Инфо-группа\124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2553" r="26133" b="3756"/>
          <a:stretch/>
        </p:blipFill>
        <p:spPr bwMode="auto">
          <a:xfrm>
            <a:off x="8153400" y="119518"/>
            <a:ext cx="654544" cy="8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GasanovR\Desktop\i6j7nY0Ewa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845553" cy="256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C:\Users\GasanovR\Desktop\Wz2AWa_46B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/>
          <a:stretch/>
        </p:blipFill>
        <p:spPr bwMode="auto">
          <a:xfrm>
            <a:off x="5105400" y="4038600"/>
            <a:ext cx="3581400" cy="2567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800600" y="1143000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+mn-lt"/>
              </a:rPr>
              <a:t>Заработная плата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+mn-lt"/>
              </a:rPr>
              <a:t>Ректорский строительный отряд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</a:rPr>
              <a:t>минимальная</a:t>
            </a:r>
            <a:r>
              <a:rPr lang="ru-RU" sz="2000" dirty="0">
                <a:latin typeface="+mn-lt"/>
              </a:rPr>
              <a:t>: 7100 руб</a:t>
            </a:r>
            <a:r>
              <a:rPr lang="ru-RU" sz="2000" dirty="0" smtClean="0">
                <a:latin typeface="+mn-l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</a:rPr>
              <a:t>максимальная</a:t>
            </a:r>
            <a:r>
              <a:rPr lang="ru-RU" sz="2000" dirty="0">
                <a:latin typeface="+mn-lt"/>
              </a:rPr>
              <a:t>: 14000 руб. </a:t>
            </a:r>
            <a:endParaRPr lang="ru-RU" sz="20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</a:rPr>
              <a:t>средняя</a:t>
            </a:r>
            <a:r>
              <a:rPr lang="ru-RU" sz="2000" dirty="0">
                <a:latin typeface="+mn-lt"/>
              </a:rPr>
              <a:t>: 10 500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280279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+mn-lt"/>
              </a:rPr>
              <a:t>Выездной </a:t>
            </a:r>
            <a:r>
              <a:rPr lang="ru-RU" sz="2000" b="1" dirty="0" smtClean="0">
                <a:solidFill>
                  <a:prstClr val="black"/>
                </a:solidFill>
                <a:latin typeface="+mn-lt"/>
              </a:rPr>
              <a:t>строительный отряд </a:t>
            </a:r>
            <a:r>
              <a:rPr lang="ru-RU" sz="2000" b="1" dirty="0">
                <a:solidFill>
                  <a:prstClr val="black"/>
                </a:solidFill>
                <a:latin typeface="+mn-lt"/>
              </a:rPr>
              <a:t>КрасГМУ в </a:t>
            </a:r>
            <a:r>
              <a:rPr lang="ru-RU" sz="2000" b="1" dirty="0" smtClean="0">
                <a:solidFill>
                  <a:prstClr val="black"/>
                </a:solidFill>
                <a:latin typeface="+mn-lt"/>
              </a:rPr>
              <a:t>РУДН: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средняя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: 21000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Воспитательная и корпоративная работа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1371600"/>
            <a:ext cx="8839200" cy="5597758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ru-RU" sz="2000" b="1" dirty="0" smtClean="0"/>
              <a:t>Трудовое воспитание студентов</a:t>
            </a:r>
            <a:r>
              <a:rPr lang="ru-RU" sz="2000" dirty="0" smtClean="0"/>
              <a:t>. </a:t>
            </a:r>
            <a:r>
              <a:rPr lang="ru-RU" sz="2000" dirty="0" smtClean="0"/>
              <a:t>Возведение </a:t>
            </a:r>
            <a:r>
              <a:rPr lang="ru-RU" sz="2000" dirty="0" smtClean="0"/>
              <a:t>труда в ценность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 smtClean="0"/>
          </a:p>
          <a:p>
            <a:pPr marL="342900" lvl="1" indent="-342900">
              <a:lnSpc>
                <a:spcPct val="8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ru-RU" sz="2000" b="1" dirty="0" smtClean="0"/>
              <a:t>Развитие корпоративного духа </a:t>
            </a:r>
            <a:r>
              <a:rPr lang="ru-RU" sz="2000" dirty="0" smtClean="0"/>
              <a:t>(спортивные, культурные, корпоративные мероприятия: конкурс танцев, конкурс песен, конкурс </a:t>
            </a:r>
            <a:r>
              <a:rPr lang="ru-RU" sz="2000" dirty="0" smtClean="0"/>
              <a:t>агитбригад,</a:t>
            </a:r>
            <a:br>
              <a:rPr lang="ru-RU" sz="2000" dirty="0" smtClean="0"/>
            </a:br>
            <a:r>
              <a:rPr lang="ru-RU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Выездной </a:t>
            </a:r>
            <a:r>
              <a:rPr lang="ru-RU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слет студенческих отрядов </a:t>
            </a:r>
            <a:r>
              <a:rPr lang="ru-RU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КрасГМУ</a:t>
            </a:r>
            <a:br>
              <a:rPr lang="ru-RU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spc="300" dirty="0" smtClean="0"/>
              <a:t>Итоговое </a:t>
            </a:r>
            <a:r>
              <a:rPr lang="ru-RU" sz="2000" spc="300" dirty="0"/>
              <a:t>мероприятие Штаба СО </a:t>
            </a:r>
            <a:r>
              <a:rPr lang="ru-RU" sz="2000" spc="300" dirty="0" smtClean="0"/>
              <a:t>КрасГМУ</a:t>
            </a:r>
            <a:br>
              <a:rPr lang="ru-RU" sz="2000" spc="300" dirty="0" smtClean="0"/>
            </a:br>
            <a:endParaRPr lang="ru-RU" sz="2000" b="1" dirty="0" smtClean="0"/>
          </a:p>
          <a:p>
            <a:pPr marL="342900" lvl="1" indent="-342900">
              <a:lnSpc>
                <a:spcPct val="8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ru-RU" sz="2000" b="1" dirty="0" smtClean="0"/>
              <a:t>Патриотическое воспитание</a:t>
            </a:r>
            <a:br>
              <a:rPr lang="ru-RU" sz="2000" b="1" dirty="0" smtClean="0"/>
            </a:br>
            <a:r>
              <a:rPr lang="ru-RU" sz="2000" spc="300" dirty="0" smtClean="0"/>
              <a:t>Военно-патриотический фестиваль ККСО, в качестве организаторов СО </a:t>
            </a:r>
            <a:r>
              <a:rPr lang="ru-RU" sz="2000" spc="300" dirty="0" smtClean="0"/>
              <a:t>КрасГМУ</a:t>
            </a:r>
            <a:br>
              <a:rPr lang="ru-RU" sz="2000" spc="300" dirty="0" smtClean="0"/>
            </a:br>
            <a:endParaRPr lang="ru-RU" sz="2000" spc="300" dirty="0" smtClean="0"/>
          </a:p>
          <a:p>
            <a:pPr marL="342900" lvl="1" indent="-342900">
              <a:lnSpc>
                <a:spcPct val="8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ru-RU" sz="2000" b="1" dirty="0" smtClean="0"/>
              <a:t>Позиционирование КрасГМУ</a:t>
            </a:r>
            <a:r>
              <a:rPr lang="ru-RU" sz="2000" dirty="0" smtClean="0"/>
              <a:t> как университета с развитым студенческим самоуправлением, поддерживающего молодежные организации (участие </a:t>
            </a:r>
            <a:r>
              <a:rPr lang="ru-RU" sz="2000" dirty="0"/>
              <a:t>в краевых </a:t>
            </a:r>
            <a:r>
              <a:rPr lang="ru-RU" sz="2000" dirty="0" smtClean="0"/>
              <a:t>молодежных </a:t>
            </a:r>
            <a:r>
              <a:rPr lang="ru-RU" sz="2000" dirty="0"/>
              <a:t>мероприятиях, День Победы, </a:t>
            </a:r>
            <a:r>
              <a:rPr lang="ru-RU" sz="2000" dirty="0" smtClean="0"/>
              <a:t>День Российского флага, ТИМ </a:t>
            </a:r>
            <a:r>
              <a:rPr lang="ru-RU" sz="2000" dirty="0"/>
              <a:t>«Бирюса </a:t>
            </a:r>
            <a:r>
              <a:rPr lang="ru-RU" sz="2000" dirty="0" smtClean="0"/>
              <a:t>2015»):</a:t>
            </a:r>
          </a:p>
          <a:p>
            <a:pPr marL="3429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endParaRPr lang="ru-RU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GasanovR\Dropbox\Инфо-группа\1243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2553" r="26133" b="3756"/>
          <a:stretch/>
        </p:blipFill>
        <p:spPr bwMode="auto">
          <a:xfrm>
            <a:off x="8153400" y="119518"/>
            <a:ext cx="654544" cy="8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GasanovR\Dropbox\Инфо-группа\124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2553" r="26133" b="3756"/>
          <a:stretch/>
        </p:blipFill>
        <p:spPr bwMode="auto">
          <a:xfrm>
            <a:off x="8153400" y="119518"/>
            <a:ext cx="654544" cy="8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733426" y="685800"/>
            <a:ext cx="4067176" cy="1851493"/>
          </a:xfrm>
        </p:spPr>
        <p:txBody>
          <a:bodyPr/>
          <a:lstStyle/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b="1" dirty="0" smtClean="0"/>
              <a:t>Итоговое мероприятие Штаба СО</a:t>
            </a:r>
          </a:p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dirty="0" smtClean="0"/>
              <a:t>Подведение </a:t>
            </a:r>
            <a:r>
              <a:rPr lang="ru-RU" sz="1600" dirty="0" smtClean="0"/>
              <a:t>итогов года.</a:t>
            </a:r>
          </a:p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dirty="0" smtClean="0"/>
              <a:t>Вручение грамот и благодарственных писем лучшим бойцам. </a:t>
            </a:r>
          </a:p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dirty="0" smtClean="0"/>
              <a:t>Участие администрации КрасГМУ и  штабов вузов Красноярска.</a:t>
            </a:r>
          </a:p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dirty="0" smtClean="0"/>
              <a:t>Выступление лучших творческих номеров. </a:t>
            </a:r>
          </a:p>
        </p:txBody>
      </p:sp>
      <p:pic>
        <p:nvPicPr>
          <p:cNvPr id="16" name="Picture 2" descr="C:\Users\GasanovR\Desktop\fWide_FTb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736956"/>
            <a:ext cx="3095802" cy="2063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 descr="C:\Users\GasanovR\Desktop\B7ukQvA6qX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675663"/>
            <a:ext cx="3095803" cy="210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Users\GasanovR\Desktop\PzlO4KFn92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6" y="2585138"/>
            <a:ext cx="3095803" cy="2063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714377" y="2780688"/>
            <a:ext cx="4086224" cy="185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b="1" dirty="0" smtClean="0"/>
              <a:t>Военно-патриотический фестиваль</a:t>
            </a:r>
          </a:p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dirty="0"/>
              <a:t>Военно-патриотическая игра </a:t>
            </a:r>
            <a:br>
              <a:rPr lang="ru-RU" sz="1600" dirty="0"/>
            </a:br>
            <a:r>
              <a:rPr lang="ru-RU" sz="1600" dirty="0"/>
              <a:t>неполная сборка и разборка автомата Калашникова, надевание общевойскового защитного комплекта, оказание первой помощи </a:t>
            </a:r>
            <a:r>
              <a:rPr lang="ru-RU" sz="1600" dirty="0" smtClean="0"/>
              <a:t>пострадавшему</a:t>
            </a:r>
          </a:p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dirty="0" smtClean="0"/>
              <a:t>Творческий фестиваль</a:t>
            </a:r>
            <a:endParaRPr lang="ru-RU" sz="1600" dirty="0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 bwMode="auto">
          <a:xfrm>
            <a:off x="714376" y="4632181"/>
            <a:ext cx="4238622" cy="185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b="1" dirty="0"/>
              <a:t>Выездной слет студенческих </a:t>
            </a:r>
            <a:br>
              <a:rPr lang="ru-RU" sz="1600" b="1" dirty="0"/>
            </a:br>
            <a:r>
              <a:rPr lang="ru-RU" sz="1600" b="1" dirty="0"/>
              <a:t>отрядов </a:t>
            </a:r>
            <a:r>
              <a:rPr lang="ru-RU" sz="1600" b="1" dirty="0" smtClean="0"/>
              <a:t>КрасГМУ</a:t>
            </a:r>
          </a:p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dirty="0"/>
              <a:t>Закрытие ТТС</a:t>
            </a:r>
          </a:p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dirty="0"/>
              <a:t>Первый отборочный этап творческих </a:t>
            </a:r>
            <a:r>
              <a:rPr lang="ru-RU" sz="1600" dirty="0" smtClean="0"/>
              <a:t>номеров на </a:t>
            </a:r>
            <a:r>
              <a:rPr lang="ru-RU" sz="1600" dirty="0"/>
              <a:t>слет </a:t>
            </a:r>
            <a:r>
              <a:rPr lang="ru-RU" sz="1600" dirty="0" smtClean="0"/>
              <a:t>студенческих отрядов</a:t>
            </a:r>
          </a:p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dirty="0" smtClean="0"/>
              <a:t>Проведение </a:t>
            </a:r>
            <a:r>
              <a:rPr lang="ru-RU" sz="1600" dirty="0"/>
              <a:t>корпоративных игр.</a:t>
            </a:r>
          </a:p>
          <a:p>
            <a:pPr marL="742950" lvl="2" indent="-342900">
              <a:lnSpc>
                <a:spcPct val="80000"/>
              </a:lnSpc>
              <a:buClr>
                <a:schemeClr val="tx1"/>
              </a:buClr>
            </a:pPr>
            <a:r>
              <a:rPr lang="ru-RU" sz="1600" dirty="0" smtClean="0"/>
              <a:t>Комиссарский </a:t>
            </a:r>
            <a:r>
              <a:rPr lang="ru-RU" sz="1600" dirty="0"/>
              <a:t>костер и песни под гитару.</a:t>
            </a:r>
          </a:p>
          <a:p>
            <a:pPr marL="742950" lvl="2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</a:pPr>
            <a:endParaRPr lang="ru-RU" sz="1600" b="1" dirty="0" smtClean="0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549769" y="-49212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/>
              <a:t>Ключевые мероприятия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378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05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6200" y="2927866"/>
            <a:ext cx="9067800" cy="6858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слёт Красноярских краевых студенческих отрядов.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 место в общем зачете.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9" name="Picture 5" descr="C:\Users\GasanovR\Desktop\Фото  и видео\veGqWPiBe2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975"/>
            <a:ext cx="6807310" cy="2665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325" y="3607832"/>
            <a:ext cx="8763000" cy="323165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200" dirty="0" smtClean="0">
                <a:latin typeface="+mn-lt"/>
              </a:rPr>
              <a:t>Конкурс </a:t>
            </a:r>
            <a:r>
              <a:rPr lang="ru-RU" sz="1200" dirty="0">
                <a:latin typeface="+mn-lt"/>
              </a:rPr>
              <a:t>палаток: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1 место – отряд "Всенародная </a:t>
            </a:r>
            <a:r>
              <a:rPr lang="ru-RU" sz="1200" dirty="0" smtClean="0">
                <a:latin typeface="+mn-lt"/>
              </a:rPr>
              <a:t>стройка"</a:t>
            </a:r>
            <a:r>
              <a:rPr lang="ru-RU" sz="1200" dirty="0">
                <a:latin typeface="+mn-lt"/>
              </a:rPr>
              <a:t/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2 место – отряд "Ника"</a:t>
            </a:r>
            <a:br>
              <a:rPr lang="ru-RU" sz="1200" dirty="0">
                <a:latin typeface="+mn-lt"/>
              </a:rPr>
            </a:br>
            <a:r>
              <a:rPr lang="ru-RU" sz="1200" dirty="0" smtClean="0">
                <a:latin typeface="+mn-lt"/>
              </a:rPr>
              <a:t>Конкурс </a:t>
            </a:r>
            <a:r>
              <a:rPr lang="ru-RU" sz="1200" dirty="0">
                <a:latin typeface="+mn-lt"/>
              </a:rPr>
              <a:t>видео-озвучка: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2 место – отряд "Клиника"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3 место – отряд "</a:t>
            </a:r>
            <a:r>
              <a:rPr lang="ru-RU" sz="1200" dirty="0" smtClean="0">
                <a:latin typeface="+mn-lt"/>
              </a:rPr>
              <a:t>Ника</a:t>
            </a:r>
            <a:r>
              <a:rPr lang="ru-RU" sz="1200" dirty="0" smtClean="0"/>
              <a:t>"</a:t>
            </a:r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Конкурс видеоклипов: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2 место – отряд "Всенародная стройка"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Конкурс слайд-шоу "А помнишь, как все начиналось...":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3 место – отряд " Всенародная стройка"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Конкурс театральных постановок в номинации "</a:t>
            </a:r>
            <a:r>
              <a:rPr lang="ru-RU" sz="1200" dirty="0" err="1" smtClean="0">
                <a:latin typeface="+mn-lt"/>
              </a:rPr>
              <a:t>ТТСссс</a:t>
            </a:r>
            <a:r>
              <a:rPr lang="ru-RU" sz="1200" dirty="0" smtClean="0">
                <a:latin typeface="+mn-lt"/>
              </a:rPr>
              <a:t>...":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1 место – отряд "Ника"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Конкурс театральных постановок в номинации "По страницам войны...":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1 место – отряд "Всенародная стройка"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Фестиваль отрядной песни в номинации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"Эхо мелодии":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1 место – отряд "Всенародная стройка" - "Серых дней не вернуть"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Интеллектуальный конкурс: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2 место - штаб СО КрасГМУ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В личном зачете 1 место - </a:t>
            </a:r>
            <a:r>
              <a:rPr lang="ru-RU" sz="1200" dirty="0" err="1" smtClean="0">
                <a:latin typeface="+mn-lt"/>
              </a:rPr>
              <a:t>Майнагашев</a:t>
            </a:r>
            <a:r>
              <a:rPr lang="ru-RU" sz="1200" dirty="0" smtClean="0">
                <a:latin typeface="+mn-lt"/>
              </a:rPr>
              <a:t> Вячеслав, отряд" Клиника"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2 место - </a:t>
            </a:r>
            <a:r>
              <a:rPr lang="ru-RU" sz="1200" dirty="0" err="1" smtClean="0">
                <a:latin typeface="+mn-lt"/>
              </a:rPr>
              <a:t>Грохотова</a:t>
            </a:r>
            <a:r>
              <a:rPr lang="ru-RU" sz="1200" dirty="0" smtClean="0">
                <a:latin typeface="+mn-lt"/>
              </a:rPr>
              <a:t> Мария, отряд "Клиника"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Спортивные состязания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Перетягивание каната, женское первенство: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1 место – отряд "Клиника"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Метание бревна: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1 место - </a:t>
            </a:r>
            <a:r>
              <a:rPr lang="ru-RU" sz="1200" dirty="0" err="1" smtClean="0">
                <a:latin typeface="+mn-lt"/>
              </a:rPr>
              <a:t>Осянина</a:t>
            </a:r>
            <a:r>
              <a:rPr lang="ru-RU" sz="1200" dirty="0" smtClean="0">
                <a:latin typeface="+mn-lt"/>
              </a:rPr>
              <a:t> Надежда, </a:t>
            </a:r>
            <a:r>
              <a:rPr lang="ru-RU" sz="1200" dirty="0" err="1" smtClean="0">
                <a:latin typeface="+mn-lt"/>
              </a:rPr>
              <a:t>отряд"Клиника</a:t>
            </a:r>
            <a:r>
              <a:rPr lang="ru-RU" sz="1200" dirty="0" smtClean="0">
                <a:latin typeface="+mn-lt"/>
              </a:rPr>
              <a:t>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2 место - Фирсова Екатерина, отряд "Панацея"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Бои подушками: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3 место - </a:t>
            </a:r>
            <a:r>
              <a:rPr lang="ru-RU" sz="1200" dirty="0" err="1" smtClean="0">
                <a:latin typeface="+mn-lt"/>
              </a:rPr>
              <a:t>Анжиганов</a:t>
            </a:r>
            <a:r>
              <a:rPr lang="ru-RU" sz="1200" dirty="0" smtClean="0">
                <a:latin typeface="+mn-lt"/>
              </a:rPr>
              <a:t> Андрей, </a:t>
            </a:r>
            <a:r>
              <a:rPr lang="ru-RU" sz="1200" dirty="0" err="1" smtClean="0">
                <a:latin typeface="+mn-lt"/>
              </a:rPr>
              <a:t>отряд"Всенародная</a:t>
            </a:r>
            <a:r>
              <a:rPr lang="ru-RU" sz="1200" dirty="0" smtClean="0">
                <a:latin typeface="+mn-lt"/>
              </a:rPr>
              <a:t> стройка"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Нормы ГТО растяжка: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2 место - Генина Лиза "Ника"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2 место - Шестаков Артем "Ника"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Нормы ГТО прыжки в длину: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2 место - Мелешко Юлия "Ника"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Нормы ГТО метание гранаты: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2 место - Шестаков Артем "Ника"</a:t>
            </a:r>
            <a:br>
              <a:rPr lang="ru-RU" sz="1200" dirty="0" smtClean="0">
                <a:latin typeface="+mn-lt"/>
              </a:rPr>
            </a:br>
            <a:endParaRPr lang="ru-RU" sz="1200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GasanovR\Dropbox\Инфо-группа\1243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2553" r="26133" b="3756"/>
          <a:stretch/>
        </p:blipFill>
        <p:spPr bwMode="auto">
          <a:xfrm>
            <a:off x="8153400" y="119518"/>
            <a:ext cx="654544" cy="8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проблемы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229600" cy="5791200"/>
          </a:xfrm>
        </p:spPr>
        <p:txBody>
          <a:bodyPr/>
          <a:lstStyle/>
          <a:p>
            <a:pPr marL="0" indent="0" defTabSz="1165225">
              <a:lnSpc>
                <a:spcPct val="90000"/>
              </a:lnSpc>
              <a:buNone/>
            </a:pPr>
            <a:r>
              <a:rPr lang="ru-RU" sz="2400" b="1" dirty="0" smtClean="0"/>
              <a:t>Медицинские отряды :</a:t>
            </a:r>
          </a:p>
          <a:p>
            <a:pPr defTabSz="1165225">
              <a:lnSpc>
                <a:spcPct val="90000"/>
              </a:lnSpc>
            </a:pPr>
            <a:r>
              <a:rPr lang="ru-RU" sz="2400" dirty="0" smtClean="0"/>
              <a:t>Нехватка рабочих мест для работы медицинских студенческих отрядов.</a:t>
            </a:r>
          </a:p>
          <a:p>
            <a:pPr defTabSz="1165225">
              <a:lnSpc>
                <a:spcPct val="90000"/>
              </a:lnSpc>
            </a:pPr>
            <a:r>
              <a:rPr lang="ru-RU" sz="2400" dirty="0" smtClean="0"/>
              <a:t>Медицинские организации не могут предоставить полноценное прохождение производственной практики бойцами мед. отрядов.</a:t>
            </a:r>
          </a:p>
          <a:p>
            <a:pPr defTabSz="1165225">
              <a:lnSpc>
                <a:spcPct val="90000"/>
              </a:lnSpc>
            </a:pPr>
            <a:r>
              <a:rPr lang="ru-RU" sz="2400" dirty="0" smtClean="0"/>
              <a:t>Отсутствие заинтересованности студентов во вступлении в ряды медицинских отрядов из-за низкой заработной платы</a:t>
            </a:r>
            <a:r>
              <a:rPr lang="ru-RU" sz="2400" dirty="0" smtClean="0"/>
              <a:t>.</a:t>
            </a:r>
          </a:p>
          <a:p>
            <a:pPr marL="0" indent="0" defTabSz="1165225">
              <a:lnSpc>
                <a:spcPct val="90000"/>
              </a:lnSpc>
              <a:buNone/>
            </a:pPr>
            <a:r>
              <a:rPr lang="ru-RU" sz="2400" b="1" dirty="0" smtClean="0"/>
              <a:t>Строительные </a:t>
            </a:r>
            <a:r>
              <a:rPr lang="ru-RU" sz="2400" b="1" dirty="0"/>
              <a:t>отряды </a:t>
            </a:r>
            <a:r>
              <a:rPr lang="ru-RU" sz="2400" b="1" dirty="0" smtClean="0"/>
              <a:t>:</a:t>
            </a:r>
          </a:p>
          <a:p>
            <a:pPr defTabSz="1165225">
              <a:lnSpc>
                <a:spcPct val="90000"/>
              </a:lnSpc>
            </a:pPr>
            <a:r>
              <a:rPr lang="ru-RU" sz="2400" dirty="0" smtClean="0"/>
              <a:t>Нехватка бойцов обученных по строительным специальностям</a:t>
            </a:r>
          </a:p>
          <a:p>
            <a:pPr defTabSz="1165225">
              <a:lnSpc>
                <a:spcPct val="90000"/>
              </a:lnSpc>
            </a:pPr>
            <a:endParaRPr lang="ru-RU" sz="2400" b="1" dirty="0" smtClean="0"/>
          </a:p>
          <a:p>
            <a:pPr defTabSz="1165225">
              <a:lnSpc>
                <a:spcPct val="90000"/>
              </a:lnSpc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54013" indent="-354013" defTabSz="1165225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7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GasanovR\Dropbox\Инфо-группа\124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2553" r="26133" b="3756"/>
          <a:stretch/>
        </p:blipFill>
        <p:spPr bwMode="auto">
          <a:xfrm>
            <a:off x="8153400" y="119518"/>
            <a:ext cx="654544" cy="8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514</Words>
  <Application>Microsoft Office PowerPoint</Application>
  <PresentationFormat>Экран (4:3)</PresentationFormat>
  <Paragraphs>131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Отчет о работе студенческих отрядов  КрасГМУ  им. проф. В.Ф. Войно-Ясенецкого    за третий трудовой семестр 2015 года</vt:lpstr>
      <vt:lpstr>Состав и численность студенческих отрядов КрасГМУ 2013-2015 г.</vt:lpstr>
      <vt:lpstr>Медицинские отряды</vt:lpstr>
      <vt:lpstr>Строительные отряды КрасГМУ</vt:lpstr>
      <vt:lpstr>Строительные отряды КрасГМУ</vt:lpstr>
      <vt:lpstr>Воспитательная и корпоративная работа</vt:lpstr>
      <vt:lpstr>Ключевые мероприятия</vt:lpstr>
      <vt:lpstr>ХI слёт Красноярских краевых студенческих отрядов.  3 место в общем зачете.</vt:lpstr>
      <vt:lpstr>Основные проблемы</vt:lpstr>
      <vt:lpstr>Предложения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студенческих отрядов  КрасГМУ  им. проф. В.Ф. Войно-Ясенецкого    за период с 2005 по 2010 года</dc:title>
  <dc:creator>СМ</dc:creator>
  <cp:lastModifiedBy>Рамиль Гасанов</cp:lastModifiedBy>
  <cp:revision>212</cp:revision>
  <dcterms:modified xsi:type="dcterms:W3CDTF">2015-09-16T04:31:34Z</dcterms:modified>
</cp:coreProperties>
</file>