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456" autoAdjust="0"/>
  </p:normalViewPr>
  <p:slideViewPr>
    <p:cSldViewPr snapToGrid="0">
      <p:cViewPr varScale="1">
        <p:scale>
          <a:sx n="92" d="100"/>
          <a:sy n="92" d="100"/>
        </p:scale>
        <p:origin x="108" y="4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96FA1-2182-4339-88D0-1D01D496CAB1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8B8F3-32CB-45AE-A03A-85B301789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584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8B8F3-32CB-45AE-A03A-85B3017896C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135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8B8F3-32CB-45AE-A03A-85B3017896C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633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1BA8-9EE2-4D52-883A-1AC2E41D50CF}" type="datetime1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84FF-8EC4-4E5A-9C45-C3DD5F834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143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08B1-7AB7-4CE1-8641-C8122180CF60}" type="datetime1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84FF-8EC4-4E5A-9C45-C3DD5F834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556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79AE-F116-40F2-9FF9-E784DA3BFE22}" type="datetime1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84FF-8EC4-4E5A-9C45-C3DD5F834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158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7826-C899-48F4-9B58-E4E48A6E3FB8}" type="datetime1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84FF-8EC4-4E5A-9C45-C3DD5F834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866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2818-AF62-474D-987F-7D448A02F5F9}" type="datetime1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84FF-8EC4-4E5A-9C45-C3DD5F834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914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E65-F1DE-4B1B-B529-F42C2B6CC9E9}" type="datetime1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84FF-8EC4-4E5A-9C45-C3DD5F834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90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F09E-C7DF-4ED5-B48A-49ABE288B374}" type="datetime1">
              <a:rPr lang="ru-RU" smtClean="0"/>
              <a:t>04.06.2020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84FF-8EC4-4E5A-9C45-C3DD5F834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4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E69-D1DC-41FE-8BE1-DAC77FF6FD55}" type="datetime1">
              <a:rPr lang="ru-RU" smtClean="0"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84FF-8EC4-4E5A-9C45-C3DD5F834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31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4DD9-6D5C-4128-AB6C-C4E62DAA7BA1}" type="datetime1">
              <a:rPr lang="ru-RU" smtClean="0"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84FF-8EC4-4E5A-9C45-C3DD5F834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23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9C20-FE06-4C13-AE53-D5FF8E2C09C0}" type="datetime1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84FF-8EC4-4E5A-9C45-C3DD5F834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86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ECE0-ACB7-4C65-8206-2DD4FA8E778A}" type="datetime1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84FF-8EC4-4E5A-9C45-C3DD5F834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9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20D1A-15EB-4006-808A-A772EBE37A7F}" type="datetime1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084FF-8EC4-4E5A-9C45-C3DD5F834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05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Требования к лицензированию деятельности, связанной с оборотом наркотических и психотропных ЛП.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Черепанова София Викторовна</a:t>
            </a:r>
          </a:p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 Казакова Елена Николаевна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3088" y="168255"/>
            <a:ext cx="9294339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«Красноярский государственный медицинский университет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профессора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В.Ф.Войно-Ясенецкого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</a:p>
          <a:p>
            <a:r>
              <a:rPr lang="en-US" dirty="0" smtClean="0"/>
              <a:t>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38916" y="6223820"/>
            <a:ext cx="2036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2020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5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358" y="612515"/>
            <a:ext cx="10515600" cy="4351338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5. Рассмотрение заявления соискателя лицензии и прилагаемых к заявлению документов лицензирующим органом. В течение трех рабочих дней со дня представления надлежащим образом оформленного заявления о предоставлении лицензии.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146" y="2788184"/>
            <a:ext cx="7791734" cy="3636142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84FF-8EC4-4E5A-9C45-C3DD5F834E3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95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528" y="829338"/>
            <a:ext cx="10515600" cy="4351338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6. Принятия решения о предоставлении лицензии или об отказе в предоставлении лицензии. В срок, не превышающий сорока пяти рабочих дней со дня приема заявления о предоставлении лицензии и прилагаемых к нему документов, лицензирующий орган осуществляет проверку полноты и достоверности содержащихся в указанных заявлении и документах сведений, в том числе проверку соответствия соискателя лицензии лицензионным требованиям.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84FF-8EC4-4E5A-9C45-C3DD5F834E3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2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требования лицензирования деятельности, связанной с оборотом наркотических и психотропных средств: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порядка допуска лиц к работе с НС и ПВ, а также к деятельности, связанной с оборотом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НС и ПВ;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лицензиатом порядка хранения НС и ПВ в соответствии с ФЗ «О наркотических средствах и психотропных веществах»;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лицензиатом порядка отпуска ЛС, содержащие НС и ПВ.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s://i.sunhome.ru/journal/192/analgin-vreden.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229" y="3792772"/>
            <a:ext cx="4074177" cy="27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84FF-8EC4-4E5A-9C45-C3DD5F834E3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1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528" y="119466"/>
            <a:ext cx="10515600" cy="1325563"/>
          </a:xfrm>
        </p:spPr>
        <p:txBody>
          <a:bodyPr>
            <a:norm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документация, регулирующая лицензирование деятельности, связанной с оборотом наркотических и психотропных ЛП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949" y="1307010"/>
            <a:ext cx="10515600" cy="4351338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60000"/>
              </a:lnSpc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22.12.2011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1081 (ред. от 21.02.2020) «О лицензировании фармацевтической деятельности»</a:t>
            </a:r>
          </a:p>
          <a:p>
            <a:pPr marL="342900" indent="-342900" algn="just">
              <a:lnSpc>
                <a:spcPct val="160000"/>
              </a:lnSpc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21.11.2011 N 957 (ред. от 18.03.2020) «Об организации лицензирования отдельных видов деятельности»</a:t>
            </a:r>
          </a:p>
          <a:p>
            <a:pPr marL="342900" indent="-342900" algn="just">
              <a:lnSpc>
                <a:spcPct val="160000"/>
              </a:lnSpc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04.11.2006 N 644 (ред. от 20.07.2019) "О порядке представления сведений о деятельности, связанной с оборотом наркотических средств и психотропных веществ, а также о культивировании растений, содержащих наркотические средства или психотропные вещества либо их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 регистрации операций, связанных с оборотом наркотических средств и психотропных веществ" (вместе с "Правилами представления юридическими лицами отчетов о деятельности, связанной с оборотом наркотических средств и психотропных веществ, а также о культивировании растений, содержащих наркотические средства или психотропные вещества либо их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", "Правилами ведения и хранения специальных журналов регистрации операций, связанных с оборотом наркотических средств и психотропных веществ")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84FF-8EC4-4E5A-9C45-C3DD5F834E3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97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824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603" y="1173707"/>
            <a:ext cx="11382233" cy="52816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особенности лицензирования деятельности по обороту наркотических средств и психотропных веществ и их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заключаются в следующем: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лицензирование видов деятельности, связанной с оборотом наркотических средств и психотропных веществ, осуществляет специально уполномоченные органы - Федеральная служба по надзору в сфере здравоохранения и социального развития РФ и органы исполнительной власти субъектов Российской Федерации;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осуществлять какие-либо действия с наркотическими средствами и психотропными веществами при наличии лицензии предоставляется только юридическим лицам, а наиболее значимые действия - только государственным предприятиям, учреждениям.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связанную с оборотом наркотических средств и психотропных веществ, может осуществлять юридическое лицо, отвечающее ряду требований: в состав руководителей юридического лица должен входить специалист, имеющий соответствующую профессиональную подготовку; юридическим лицом должны быть предусмотрены условия для обеспечения учета и сохранности наркотических средств и психотропных веществ, а также обеспечения безопасности такой деятельности; юридическое лицо должно получить специальное разрешение и т.д.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84FF-8EC4-4E5A-9C45-C3DD5F834E3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41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60" y="440659"/>
            <a:ext cx="10515600" cy="4351338"/>
          </a:xfrm>
        </p:spPr>
        <p:txBody>
          <a:bodyPr>
            <a:norm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Лицензирование – это особый вид деятельности, при котором государственные органы обязаны осуществлять контроль над определенными видами деятельности коммерческих субъектов.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370" y="3124200"/>
            <a:ext cx="5003391" cy="333559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84FF-8EC4-4E5A-9C45-C3DD5F834E3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6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428" y="455500"/>
            <a:ext cx="10515600" cy="4351338"/>
          </a:xfrm>
        </p:spPr>
        <p:txBody>
          <a:bodyPr>
            <a:norm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связанную с оборотом наркотических и психотропных лекарственных средств, регулирует  Постановление Правительства РФ от 22 декабря 2011 г. N 1085 «О лицензировании деятельности по обороту наркотических средств, психотропных веществ и их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культивированию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наркосодержащих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растений».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navigato.ru/content/news/image191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0" y="2951580"/>
            <a:ext cx="4887103" cy="358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84FF-8EC4-4E5A-9C45-C3DD5F834E3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60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240665"/>
            <a:ext cx="10515600" cy="4351338"/>
          </a:xfrm>
        </p:spPr>
        <p:txBody>
          <a:bodyPr>
            <a:norm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Лицензирование фармацевтической деятельности осуществляет Росздравнадзор РФ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Россельхознадзор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РФ. Лицензирование производства лекарственных средств осуществляют Федеральная служба по надзору в сфере здравоохранения и социального развития. 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768" y="3152249"/>
            <a:ext cx="6384319" cy="356245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84FF-8EC4-4E5A-9C45-C3DD5F834E3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7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Лицензионные требования и условия к соискателю лицензии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0000" indent="-450000" algn="just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у лицензиата законного права на использование помещения</a:t>
            </a:r>
          </a:p>
          <a:p>
            <a:pPr marL="450000" indent="-450000" algn="just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лицензиатом закона «Об обращении лекарственных средств»</a:t>
            </a:r>
          </a:p>
          <a:p>
            <a:pPr marL="450000" indent="-450000" algn="just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у руководителя лицензиата средне-специального или высшего фармацевтического образования</a:t>
            </a:r>
          </a:p>
          <a:p>
            <a:pPr marL="450000" indent="-450000" algn="just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у сотрудников аптечной организации средне-специального или высшего образования</a:t>
            </a:r>
          </a:p>
          <a:p>
            <a:pPr marL="450000" indent="-450000" algn="just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овышение квалификации специалистов с фармацевтическим или ветеринарным образованием не реже одного раза в 5 лет</a:t>
            </a:r>
          </a:p>
          <a:p>
            <a:pPr marL="450000" indent="-450000" algn="just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облюдение лицензиатом, осуществляющим изготовление лекарственных средств, правил изготовления лекарственных средств.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84FF-8EC4-4E5A-9C45-C3DD5F834E3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29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получения лицензии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1. Представление заявления соискателем лицензии. Для получения лицензии соискатель лицензии представляет по установленной форме в лицензирующий орган заявление о предоставлении лицензии (формы заявлений о предоставлении лицензий, переоформлении лицензий, а также формы уведомлений, предписаний об устранении выявленных нарушений лицензионных требований, выписок из реестров лицензий и других используемых в процессе лицензирования документов, утверждаются лицензирующими органами).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84FF-8EC4-4E5A-9C45-C3DD5F834E3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05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981" y="424528"/>
            <a:ext cx="10515600" cy="4351338"/>
          </a:xfrm>
        </p:spPr>
        <p:txBody>
          <a:bodyPr>
            <a:noAutofit/>
          </a:bodyPr>
          <a:lstStyle/>
          <a:p>
            <a:pPr marL="25200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2. Определение перечня документов, необходимых для получения лицензии. К заявлению о предоставлении лицензии прилагаются:</a:t>
            </a:r>
          </a:p>
          <a:p>
            <a:pPr marL="25200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92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учредительных документов юридического лица, засвидетельствованные в нотариальном порядке;</a:t>
            </a:r>
          </a:p>
          <a:p>
            <a:pPr marL="7092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документов, перечень которых определяется Положением № 10854 и которые свидетельствуют о соответствии соискателя лицензии лицензионным требованиям, в том числе документов, наличие которых при осуществлении лицензируемого вида деятельности предусмотрено федеральными законами;</a:t>
            </a:r>
          </a:p>
          <a:p>
            <a:pPr marL="7092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уплату государственной пошлины за предоставление лицензии;</a:t>
            </a:r>
          </a:p>
          <a:p>
            <a:pPr marL="7092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опись прилагаемых документов.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84FF-8EC4-4E5A-9C45-C3DD5F834E3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55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585" y="774747"/>
            <a:ext cx="10515600" cy="4351338"/>
          </a:xfrm>
        </p:spPr>
        <p:txBody>
          <a:bodyPr>
            <a:norm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3. Представление документов в лицензирующий орган. Заявление о предоставлении лицензии и прилагаемые к нему документы соискателем лицензии представляются в лицензирующий орган непосредственно или направляются заказным почтовым отправлением с уведомлением о вручении. Заявление о предоставлении лицензии и прилагаемые к нему документы соискатель лицензии вправе направить в лицензирующий орган в форме электронного документа, подписанного электронной подписью.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84FF-8EC4-4E5A-9C45-C3DD5F834E3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83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0779" y="583679"/>
            <a:ext cx="10515600" cy="4351338"/>
          </a:xfrm>
        </p:spPr>
        <p:txBody>
          <a:bodyPr/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4. Прием документов соискателя лицензии. Заявление о предоставлении лицензии и прилагаемые к нему документы принимаются лицензирующим органом по описи, копия которой с отметкой о дате приема указанных заявления и документов в день приема вручается соискателю лицензии или направляется ему заказным почтовым отправлением с уведомлением о вручении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156" y="3476542"/>
            <a:ext cx="3148716" cy="3102592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84FF-8EC4-4E5A-9C45-C3DD5F834E3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0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964</Words>
  <Application>Microsoft Office PowerPoint</Application>
  <PresentationFormat>Широкоэкранный</PresentationFormat>
  <Paragraphs>61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Тема: Требования к лицензированию деятельности, связанной с оборотом наркотических и психотропных ЛП.</vt:lpstr>
      <vt:lpstr>Презентация PowerPoint</vt:lpstr>
      <vt:lpstr>Презентация PowerPoint</vt:lpstr>
      <vt:lpstr>Презентация PowerPoint</vt:lpstr>
      <vt:lpstr>Лицензионные требования и условия к соискателю лицензии </vt:lpstr>
      <vt:lpstr>Порядок получения лицензии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требования лицензирования деятельности, связанной с оборотом наркотических и психотропных средств:</vt:lpstr>
      <vt:lpstr>Нормативная документация, регулирующая лицензирование деятельности, связанной с оборотом наркотических и психотропных ЛП</vt:lpstr>
      <vt:lpstr>Вывод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Требования к лицензированию деятельности, связанной с оборотом наркотических и психотропных ЛП.</dc:title>
  <dc:creator>Bishop</dc:creator>
  <cp:lastModifiedBy>Bishop</cp:lastModifiedBy>
  <cp:revision>9</cp:revision>
  <dcterms:created xsi:type="dcterms:W3CDTF">2020-06-04T06:02:40Z</dcterms:created>
  <dcterms:modified xsi:type="dcterms:W3CDTF">2020-06-04T10:05:41Z</dcterms:modified>
</cp:coreProperties>
</file>