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3" r:id="rId2"/>
    <p:sldId id="328" r:id="rId3"/>
    <p:sldId id="329" r:id="rId4"/>
    <p:sldId id="330" r:id="rId5"/>
    <p:sldId id="331" r:id="rId6"/>
    <p:sldId id="332" r:id="rId7"/>
    <p:sldId id="335" r:id="rId8"/>
    <p:sldId id="336" r:id="rId9"/>
    <p:sldId id="354" r:id="rId10"/>
    <p:sldId id="355" r:id="rId11"/>
    <p:sldId id="356" r:id="rId12"/>
    <p:sldId id="333" r:id="rId13"/>
    <p:sldId id="339" r:id="rId14"/>
    <p:sldId id="340" r:id="rId15"/>
    <p:sldId id="358" r:id="rId16"/>
    <p:sldId id="341" r:id="rId17"/>
    <p:sldId id="359" r:id="rId18"/>
    <p:sldId id="342" r:id="rId19"/>
    <p:sldId id="360" r:id="rId20"/>
    <p:sldId id="347" r:id="rId21"/>
    <p:sldId id="361" r:id="rId22"/>
    <p:sldId id="349" r:id="rId23"/>
    <p:sldId id="353" r:id="rId24"/>
    <p:sldId id="362" r:id="rId25"/>
    <p:sldId id="363" r:id="rId26"/>
    <p:sldId id="366" r:id="rId27"/>
    <p:sldId id="348" r:id="rId28"/>
    <p:sldId id="365" r:id="rId29"/>
    <p:sldId id="364" r:id="rId30"/>
    <p:sldId id="367" r:id="rId31"/>
    <p:sldId id="368" r:id="rId32"/>
    <p:sldId id="369" r:id="rId33"/>
    <p:sldId id="370" r:id="rId34"/>
    <p:sldId id="371" r:id="rId35"/>
    <p:sldId id="372" r:id="rId36"/>
    <p:sldId id="28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3231" autoAdjust="0"/>
  </p:normalViewPr>
  <p:slideViewPr>
    <p:cSldViewPr>
      <p:cViewPr varScale="1">
        <p:scale>
          <a:sx n="86" d="100"/>
          <a:sy n="86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509F-54A8-4EFC-940E-439DEBEE9E1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5DCFB-922B-4C31-B17E-D1F13B322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Ausgezeichnet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42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 такой методики, да и нозологической формы тоже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Предлог</a:t>
            </a:r>
            <a:r>
              <a:rPr lang="ru-RU" baseline="0" dirty="0" smtClean="0"/>
              <a:t> С не употребляется, фраза безграмотного доктора, это все-равно, что больной с чемоданом и т.п.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424936" cy="22038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Визуализация заболеваний, поражающих кожу и кости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Часть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623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ФГБОУ ВО </a:t>
            </a:r>
            <a:r>
              <a:rPr lang="ru-RU" b="1" dirty="0" err="1"/>
              <a:t>КрасГМУ</a:t>
            </a:r>
            <a:r>
              <a:rPr lang="ru-RU" b="1" dirty="0"/>
              <a:t> им. проф. В.Ф. </a:t>
            </a:r>
            <a:r>
              <a:rPr lang="ru-RU" b="1" dirty="0" err="1"/>
              <a:t>Войно-Ясенецкого</a:t>
            </a:r>
            <a:r>
              <a:rPr lang="ru-RU" b="1" dirty="0"/>
              <a:t> Минздрава России </a:t>
            </a:r>
            <a:endParaRPr lang="ru-RU" b="1" dirty="0" smtClean="0"/>
          </a:p>
          <a:p>
            <a:pPr algn="ctr"/>
            <a:r>
              <a:rPr lang="ru-RU" b="1" dirty="0" smtClean="0"/>
              <a:t>Кафедра </a:t>
            </a:r>
            <a:r>
              <a:rPr lang="ru-RU" b="1" dirty="0"/>
              <a:t>лучевой диагностики ИПО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347" y="4653136"/>
            <a:ext cx="657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u="sng" dirty="0"/>
              <a:t>Выполнил</a:t>
            </a:r>
            <a:r>
              <a:rPr lang="ru-RU" sz="2400" dirty="0"/>
              <a:t>: ординатор кафедры лучевой диагностики ИПО </a:t>
            </a:r>
          </a:p>
          <a:p>
            <a:pPr algn="r"/>
            <a:r>
              <a:rPr lang="ru-RU" sz="2400" b="1" dirty="0" err="1"/>
              <a:t>Кружаева</a:t>
            </a:r>
            <a:r>
              <a:rPr lang="ru-RU" sz="2400" b="1" dirty="0"/>
              <a:t> Марина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6309320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Красноярск, </a:t>
            </a:r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326846" cy="126875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17" t="47089" r="37712" b="39384"/>
          <a:stretch/>
        </p:blipFill>
        <p:spPr bwMode="auto">
          <a:xfrm>
            <a:off x="1043608" y="3356992"/>
            <a:ext cx="79336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06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Бленоррагическая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кератодермия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944665"/>
            <a:ext cx="4608512" cy="42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/>
              <a:t>Из анамнеза: </a:t>
            </a:r>
            <a:r>
              <a:rPr lang="ru-RU" b="1" i="1" dirty="0" smtClean="0"/>
              <a:t>у пациента реактивный артрит</a:t>
            </a:r>
          </a:p>
          <a:p>
            <a:pPr marL="0" indent="0">
              <a:buNone/>
            </a:pPr>
            <a:r>
              <a:rPr lang="ru-RU" dirty="0" smtClean="0"/>
              <a:t>Четко </a:t>
            </a:r>
            <a:r>
              <a:rPr lang="ru-RU" dirty="0"/>
              <a:t>очерченные шелушащиеся папулы, сливающиеся в бляшки на ладонях с пустулами по всему периметру (</a:t>
            </a:r>
            <a:r>
              <a:rPr lang="ru-RU" b="1" i="1" dirty="0"/>
              <a:t>стрелка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9" t="41267" r="40793" b="29367"/>
          <a:stretch/>
        </p:blipFill>
        <p:spPr bwMode="auto">
          <a:xfrm>
            <a:off x="179511" y="1944665"/>
            <a:ext cx="3937095" cy="31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45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4" y="98072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СТОПЫ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ПРЯМОЙ ПРОЕКЦИИ</a:t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РЕАКТИВНЫЙ АРТРИТ БОЛЬШОГО ПАЛЬЦА СТОПЫ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2276872"/>
            <a:ext cx="4320480" cy="422371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Периостит</a:t>
            </a:r>
          </a:p>
          <a:p>
            <a:pPr algn="just"/>
            <a:r>
              <a:rPr lang="ru-RU" dirty="0"/>
              <a:t>Э</a:t>
            </a:r>
            <a:r>
              <a:rPr lang="ru-RU" dirty="0" smtClean="0"/>
              <a:t>розии </a:t>
            </a:r>
            <a:r>
              <a:rPr lang="ru-RU" dirty="0"/>
              <a:t>головки проксимальной фаланги и дистального основания фаланги, приводящие к </a:t>
            </a:r>
            <a:r>
              <a:rPr lang="ru-RU" dirty="0" smtClean="0"/>
              <a:t>форме «карандаш </a:t>
            </a:r>
            <a:r>
              <a:rPr lang="ru-RU" dirty="0"/>
              <a:t>в </a:t>
            </a:r>
            <a:r>
              <a:rPr lang="ru-RU" dirty="0" smtClean="0"/>
              <a:t>стакане»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99" t="38698" r="19613" b="25000"/>
          <a:stretch/>
        </p:blipFill>
        <p:spPr bwMode="auto">
          <a:xfrm>
            <a:off x="251520" y="2276872"/>
            <a:ext cx="3816424" cy="42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91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Остеопойкилоз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синдром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Бушке-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Оллендорфа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772400" cy="49685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Остеопойкилоз</a:t>
            </a:r>
            <a:r>
              <a:rPr lang="ru-RU" b="1" dirty="0" smtClean="0"/>
              <a:t> - 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заболевание</a:t>
            </a:r>
            <a:r>
              <a:rPr lang="ru-RU" dirty="0"/>
              <a:t>, характеризующееся наличием множественных склеротических повреждений губчатых костей в виде очаговых костных </a:t>
            </a:r>
            <a:r>
              <a:rPr lang="ru-RU" dirty="0" smtClean="0"/>
              <a:t>уплотнений - остеом.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Чаще </a:t>
            </a:r>
            <a:r>
              <a:rPr lang="ru-RU" dirty="0" smtClean="0"/>
              <a:t>всего поражает эпифизы </a:t>
            </a:r>
            <a:r>
              <a:rPr lang="ru-RU" dirty="0"/>
              <a:t>или </a:t>
            </a:r>
            <a:r>
              <a:rPr lang="ru-RU" dirty="0" err="1"/>
              <a:t>метафизы</a:t>
            </a:r>
            <a:r>
              <a:rPr lang="ru-RU" dirty="0"/>
              <a:t> длинных </a:t>
            </a:r>
            <a:r>
              <a:rPr lang="ru-RU" dirty="0" smtClean="0"/>
              <a:t>костей верхних и нижних конечностей </a:t>
            </a:r>
            <a:r>
              <a:rPr lang="ru-RU" dirty="0"/>
              <a:t>и </a:t>
            </a:r>
            <a:r>
              <a:rPr lang="ru-RU" dirty="0" smtClean="0"/>
              <a:t>таз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Сочетание </a:t>
            </a:r>
            <a:r>
              <a:rPr lang="ru-RU" dirty="0" err="1" smtClean="0"/>
              <a:t>остеопойкилоза</a:t>
            </a:r>
            <a:r>
              <a:rPr lang="ru-RU" dirty="0" smtClean="0"/>
              <a:t> </a:t>
            </a:r>
            <a:r>
              <a:rPr lang="ru-RU" dirty="0"/>
              <a:t>с некоторыми поражениями кожи называется </a:t>
            </a:r>
            <a:r>
              <a:rPr lang="ru-RU" b="1" i="1" dirty="0"/>
              <a:t>синдромом </a:t>
            </a:r>
            <a:r>
              <a:rPr lang="ru-RU" b="1" i="1" dirty="0" err="1"/>
              <a:t>Бушке-Оллендорфа</a:t>
            </a:r>
            <a:r>
              <a:rPr lang="ru-RU" dirty="0"/>
              <a:t>. Это аутосомно-доминантное заболевание вызывается мутацией гена LEMD3, влияющей на сигнальные пути костного морфогенетического белка, а также TGF-b, который связан с образованием эластина в </a:t>
            </a:r>
            <a:r>
              <a:rPr lang="ru-RU" dirty="0" smtClean="0"/>
              <a:t>коже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5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68" y="62068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КОЛЕННОГО СУСТАВА В ПРЯМОЙ ПРОЕКЦИИ</a:t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ОСТЕОПОЙКИЛОЗ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4" y="2060848"/>
            <a:ext cx="4710340" cy="31683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Множественные </a:t>
            </a:r>
            <a:r>
              <a:rPr lang="ru-RU" dirty="0"/>
              <a:t>очаговые склеротические уплотнения в </a:t>
            </a:r>
            <a:r>
              <a:rPr lang="ru-RU" dirty="0" err="1"/>
              <a:t>метадиафизах</a:t>
            </a:r>
            <a:r>
              <a:rPr lang="ru-RU" dirty="0"/>
              <a:t> дистального отдела бедренной кости и проксимального отдела большеберцовой </a:t>
            </a:r>
            <a:r>
              <a:rPr lang="ru-RU" dirty="0" smtClean="0"/>
              <a:t>кости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48" t="20863" r="41178" b="33453"/>
          <a:stretch/>
        </p:blipFill>
        <p:spPr bwMode="auto">
          <a:xfrm>
            <a:off x="251520" y="1916832"/>
            <a:ext cx="3024336" cy="457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4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Диссеминированный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лентикулярный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дерматофиброз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пациента с синдромом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Бушке-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Оллендорфа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2142749"/>
            <a:ext cx="4422308" cy="408756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Множественные </a:t>
            </a:r>
            <a:r>
              <a:rPr lang="ru-RU" dirty="0"/>
              <a:t>маленькие гладкие папулы телесного цвета (</a:t>
            </a:r>
            <a:r>
              <a:rPr lang="ru-RU" b="1" i="1" dirty="0" smtClean="0"/>
              <a:t>стрелки</a:t>
            </a:r>
            <a:r>
              <a:rPr lang="ru-RU" dirty="0" smtClean="0"/>
              <a:t>)</a:t>
            </a:r>
          </a:p>
          <a:p>
            <a:pPr algn="just"/>
            <a:r>
              <a:rPr lang="ru-RU" dirty="0" err="1"/>
              <a:t>Гистологически</a:t>
            </a:r>
            <a:r>
              <a:rPr lang="ru-RU" dirty="0"/>
              <a:t> эти поражения состоят из </a:t>
            </a:r>
            <a:r>
              <a:rPr lang="ru-RU" dirty="0" err="1"/>
              <a:t>невусов</a:t>
            </a:r>
            <a:r>
              <a:rPr lang="ru-RU" dirty="0"/>
              <a:t> соединительной ткани с преобладанием либо аномального эластина, либо аномального </a:t>
            </a:r>
            <a:r>
              <a:rPr lang="ru-RU" dirty="0" smtClean="0"/>
              <a:t>коллагена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517" t="20206" r="17977" b="50000"/>
          <a:stretch/>
        </p:blipFill>
        <p:spPr bwMode="auto">
          <a:xfrm>
            <a:off x="323528" y="2132856"/>
            <a:ext cx="39666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4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Точечная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хондродисплазия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Конради-Хюнерманна-Хэппла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96944" cy="46085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Точечная </a:t>
            </a:r>
            <a:r>
              <a:rPr lang="ru-RU" b="1" i="1" dirty="0" err="1" smtClean="0"/>
              <a:t>хондродисплазия</a:t>
            </a:r>
            <a:r>
              <a:rPr lang="ru-RU" b="1" i="1" dirty="0" smtClean="0"/>
              <a:t> </a:t>
            </a:r>
            <a:r>
              <a:rPr lang="ru-RU" dirty="0"/>
              <a:t>включает группу синдромов, характеризующихся аномальными очагами </a:t>
            </a:r>
            <a:r>
              <a:rPr lang="ru-RU" dirty="0" err="1"/>
              <a:t>кальцификации</a:t>
            </a:r>
            <a:r>
              <a:rPr lang="ru-RU" dirty="0"/>
              <a:t> в областях образования </a:t>
            </a:r>
            <a:r>
              <a:rPr lang="ru-RU" dirty="0" err="1"/>
              <a:t>энхондральной</a:t>
            </a:r>
            <a:r>
              <a:rPr lang="ru-RU" dirty="0"/>
              <a:t> </a:t>
            </a:r>
            <a:r>
              <a:rPr lang="ru-RU" dirty="0" smtClean="0"/>
              <a:t>кости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дополнение к одноименной зернистости эти синдромы также объединяет наличие чешуйчатого гиперкератоза или ихтиоза (буквально «рыбья кожа»). Каждый из синдромов </a:t>
            </a:r>
            <a:r>
              <a:rPr lang="ru-RU" dirty="0" smtClean="0"/>
              <a:t>связан </a:t>
            </a:r>
            <a:r>
              <a:rPr lang="ru-RU" dirty="0"/>
              <a:t>с различным локусом и типом </a:t>
            </a:r>
            <a:r>
              <a:rPr lang="ru-RU" dirty="0" smtClean="0"/>
              <a:t>наследования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Наиболее изученным синдромом точечной </a:t>
            </a:r>
            <a:r>
              <a:rPr lang="ru-RU" dirty="0" err="1"/>
              <a:t>хондродисплазии</a:t>
            </a:r>
            <a:r>
              <a:rPr lang="ru-RU" dirty="0"/>
              <a:t> является CDPX2, сцепленный с Х-хромосомой доминантный </a:t>
            </a:r>
            <a:r>
              <a:rPr lang="ru-RU" b="1" i="1" dirty="0"/>
              <a:t>синдром </a:t>
            </a:r>
            <a:r>
              <a:rPr lang="ru-RU" b="1" i="1" dirty="0" err="1" smtClean="0"/>
              <a:t>Конради-Хюнерманна-Хэппла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4789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НИЖНИХ КОНЕЧНОСТЕЙ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ПРОЕКЦИИ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ТОЧЕЧНАЯ ХОНДРОДИСПЛАЗИЯ У РЕБЕНКА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2420888"/>
            <a:ext cx="3960440" cy="338134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Точечные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обызвествления (</a:t>
            </a:r>
            <a:r>
              <a:rPr lang="ru-RU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стрелки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) в эпифизах бедренной и большеберцовой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костей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25" t="36302" r="17592" b="28767"/>
          <a:stretch/>
        </p:blipFill>
        <p:spPr bwMode="auto">
          <a:xfrm>
            <a:off x="179512" y="1988840"/>
            <a:ext cx="425165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44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Врожденная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ихтиозиформная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эритродермия у больного с синдромом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Конради-Хюнерманна-Хэппла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2348880"/>
            <a:ext cx="4422308" cy="408756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Характерные </a:t>
            </a:r>
            <a:r>
              <a:rPr lang="ru-RU" dirty="0"/>
              <a:t>перистые чешуйки </a:t>
            </a:r>
            <a:r>
              <a:rPr lang="ru-RU" dirty="0" smtClean="0"/>
              <a:t>в виде линий </a:t>
            </a:r>
            <a:r>
              <a:rPr lang="ru-RU" dirty="0" err="1" smtClean="0"/>
              <a:t>Блашко</a:t>
            </a:r>
            <a:r>
              <a:rPr lang="ru-RU" dirty="0" smtClean="0"/>
              <a:t> </a:t>
            </a:r>
            <a:r>
              <a:rPr lang="ru-RU" dirty="0"/>
              <a:t>на фоне </a:t>
            </a:r>
            <a:r>
              <a:rPr lang="ru-RU" dirty="0" smtClean="0"/>
              <a:t>эритемы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16" t="40411" r="40697" b="36644"/>
          <a:stretch/>
        </p:blipFill>
        <p:spPr bwMode="auto">
          <a:xfrm>
            <a:off x="179512" y="2204864"/>
            <a:ext cx="4032448" cy="247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13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Полосчатая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остеопатия</a:t>
            </a: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синдром Гольца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(фокальная гипоплазия кожи)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Полосчатая </a:t>
            </a:r>
            <a:r>
              <a:rPr lang="ru-RU" b="1" i="1" dirty="0" err="1" smtClean="0"/>
              <a:t>остеопатия</a:t>
            </a:r>
            <a:r>
              <a:rPr lang="ru-RU" b="1" i="1" dirty="0" smtClean="0"/>
              <a:t> -  </a:t>
            </a:r>
            <a:r>
              <a:rPr lang="ru-RU" dirty="0"/>
              <a:t>врожденное нарушение развития </a:t>
            </a:r>
            <a:r>
              <a:rPr lang="ru-RU" dirty="0" smtClean="0"/>
              <a:t>костей,</a:t>
            </a:r>
            <a:r>
              <a:rPr lang="ru-RU" dirty="0"/>
              <a:t> </a:t>
            </a:r>
            <a:r>
              <a:rPr lang="ru-RU" dirty="0" smtClean="0"/>
              <a:t>обнаруживаемое</a:t>
            </a:r>
            <a:r>
              <a:rPr lang="ru-RU" dirty="0"/>
              <a:t> рентгенологически по наличию  </a:t>
            </a:r>
            <a:r>
              <a:rPr lang="ru-RU" dirty="0" smtClean="0"/>
              <a:t>       продольных</a:t>
            </a:r>
            <a:r>
              <a:rPr lang="ru-RU" dirty="0"/>
              <a:t> узких полос компактного вещества </a:t>
            </a:r>
            <a:r>
              <a:rPr lang="ru-RU" dirty="0" smtClean="0"/>
              <a:t>           преимущественно</a:t>
            </a:r>
            <a:r>
              <a:rPr lang="ru-RU" dirty="0"/>
              <a:t> в </a:t>
            </a:r>
            <a:r>
              <a:rPr lang="ru-RU" dirty="0" err="1" smtClean="0"/>
              <a:t>метафизах</a:t>
            </a:r>
            <a:r>
              <a:rPr lang="ru-RU" dirty="0" smtClean="0"/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Фокальная гипоплазия кожи </a:t>
            </a:r>
            <a:r>
              <a:rPr lang="ru-RU" dirty="0"/>
              <a:t>представляет собой Х-сцепленный доминантный </a:t>
            </a:r>
            <a:r>
              <a:rPr lang="ru-RU" dirty="0" err="1"/>
              <a:t>генодерматоз</a:t>
            </a:r>
            <a:r>
              <a:rPr lang="ru-RU" dirty="0"/>
              <a:t> соединительной </a:t>
            </a:r>
            <a:r>
              <a:rPr lang="ru-RU" dirty="0" smtClean="0"/>
              <a:t>ткани, </a:t>
            </a:r>
            <a:r>
              <a:rPr lang="ru-RU" dirty="0"/>
              <a:t>вызываемый дефектом гена PORCN, который кодирует ключевой белок, участвующий в онтогенетических сигнальных путях </a:t>
            </a:r>
            <a:r>
              <a:rPr lang="ru-RU" dirty="0" err="1" smtClean="0"/>
              <a:t>Wnt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1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Полосчатая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остеопатия</a:t>
            </a: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синдром Гольца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(фокальная гипоплазия кожи)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Костные поражения</a:t>
            </a:r>
          </a:p>
          <a:p>
            <a:pPr marL="0" indent="0">
              <a:buNone/>
            </a:pPr>
            <a:r>
              <a:rPr lang="ru-RU" dirty="0"/>
              <a:t>В дополнение к </a:t>
            </a:r>
            <a:r>
              <a:rPr lang="ru-RU" dirty="0" smtClean="0"/>
              <a:t>полосчатой </a:t>
            </a:r>
            <a:r>
              <a:rPr lang="ru-RU" dirty="0" err="1"/>
              <a:t>остеопатии</a:t>
            </a:r>
            <a:r>
              <a:rPr lang="ru-RU" dirty="0"/>
              <a:t> распространены скелетные дефекты, преимущественно поражающие кисти и стопы (60% случаев) и включающие расщепление рук и ног (характерная деформация «</a:t>
            </a:r>
            <a:r>
              <a:rPr lang="ru-RU" dirty="0" smtClean="0"/>
              <a:t>клешня </a:t>
            </a:r>
            <a:r>
              <a:rPr lang="ru-RU" dirty="0"/>
              <a:t>лобстера»), </a:t>
            </a:r>
            <a:r>
              <a:rPr lang="ru-RU" dirty="0" err="1"/>
              <a:t>клинодактилию</a:t>
            </a:r>
            <a:r>
              <a:rPr lang="ru-RU" dirty="0"/>
              <a:t>, </a:t>
            </a:r>
            <a:r>
              <a:rPr lang="ru-RU" dirty="0" err="1"/>
              <a:t>олигодактилию</a:t>
            </a:r>
            <a:r>
              <a:rPr lang="ru-RU" dirty="0"/>
              <a:t>, полидактилию и </a:t>
            </a:r>
            <a:r>
              <a:rPr lang="ru-RU" dirty="0" smtClean="0"/>
              <a:t>синдактилию </a:t>
            </a:r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наблюдаются региональное асимметричное недоразвитие, расщепление позвоночника, сколиоз, аномалии ребер и </a:t>
            </a:r>
            <a:r>
              <a:rPr lang="ru-RU" dirty="0" smtClean="0"/>
              <a:t>ключицы, </a:t>
            </a:r>
            <a:r>
              <a:rPr lang="ru-RU" dirty="0"/>
              <a:t>низкий рост и </a:t>
            </a:r>
            <a:r>
              <a:rPr lang="ru-RU" dirty="0" err="1"/>
              <a:t>генерализованная</a:t>
            </a:r>
            <a:r>
              <a:rPr lang="ru-RU" dirty="0"/>
              <a:t> </a:t>
            </a:r>
            <a:r>
              <a:rPr lang="ru-RU" dirty="0" err="1" smtClean="0"/>
              <a:t>остеопения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52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Псориатический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артрит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Это аутоиммунное заболевание </a:t>
            </a:r>
            <a:r>
              <a:rPr lang="ru-RU" dirty="0"/>
              <a:t>неизвестной этиологии, </a:t>
            </a:r>
            <a:r>
              <a:rPr lang="ru-RU" dirty="0" smtClean="0"/>
              <a:t>поражающее </a:t>
            </a:r>
            <a:r>
              <a:rPr lang="ru-RU" dirty="0"/>
              <a:t>суставы, а также сухожилия и </a:t>
            </a:r>
            <a:r>
              <a:rPr lang="ru-RU" dirty="0" smtClean="0"/>
              <a:t>связки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Это </a:t>
            </a:r>
            <a:r>
              <a:rPr lang="ru-RU" dirty="0" err="1"/>
              <a:t>серонегативный</a:t>
            </a:r>
            <a:r>
              <a:rPr lang="ru-RU" dirty="0"/>
              <a:t> спондилоартрит с особенно сильным преобладанием </a:t>
            </a:r>
            <a:r>
              <a:rPr lang="ru-RU" dirty="0" err="1"/>
              <a:t>аллеля</a:t>
            </a:r>
            <a:r>
              <a:rPr lang="ru-RU" dirty="0"/>
              <a:t> HLA-B27 среди пациентов с </a:t>
            </a:r>
            <a:r>
              <a:rPr lang="ru-RU" dirty="0" err="1"/>
              <a:t>сакроилеитом</a:t>
            </a:r>
            <a:r>
              <a:rPr lang="ru-RU" dirty="0"/>
              <a:t> и поражением </a:t>
            </a:r>
            <a:r>
              <a:rPr lang="ru-RU" dirty="0" smtClean="0"/>
              <a:t>позвоночника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 </a:t>
            </a:r>
            <a:r>
              <a:rPr lang="ru-RU" dirty="0"/>
              <a:t>5% до 42% пациентов с псориазом заболевают </a:t>
            </a:r>
            <a:r>
              <a:rPr lang="ru-RU" dirty="0" smtClean="0"/>
              <a:t>артритом. </a:t>
            </a:r>
            <a:r>
              <a:rPr lang="ru-RU" dirty="0"/>
              <a:t>Хотя кожное заболевание обычно предшествует заболеванию суставов, может произойти и </a:t>
            </a:r>
            <a:r>
              <a:rPr lang="ru-RU" dirty="0" smtClean="0"/>
              <a:t>обратное</a:t>
            </a:r>
          </a:p>
        </p:txBody>
      </p:sp>
    </p:spTree>
    <p:extLst>
      <p:ext uri="{BB962C8B-B14F-4D97-AF65-F5344CB8AC3E}">
        <p14:creationId xmlns="" xmlns:p14="http://schemas.microsoft.com/office/powerpoint/2010/main" val="12531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13" y="98072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ПРОКСИМАЛЬНОГО ОТДЕЛА БОЛЬШЕБЕРЦОВОЙ КОСТИ В ПРЯМОЙ ПРОЕКЦИИ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ПОЛОСЧАТАЯ ОСТЕОПАТИЯ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2924944"/>
            <a:ext cx="4464496" cy="3463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Линейная </a:t>
            </a:r>
            <a:r>
              <a:rPr lang="ru-RU" dirty="0" err="1"/>
              <a:t>исчерченность</a:t>
            </a:r>
            <a:r>
              <a:rPr lang="ru-RU" dirty="0"/>
              <a:t>, </a:t>
            </a:r>
            <a:r>
              <a:rPr lang="ru-RU" dirty="0" smtClean="0"/>
              <a:t>ориентированная </a:t>
            </a:r>
            <a:r>
              <a:rPr lang="ru-RU" dirty="0"/>
              <a:t>параллельно оси </a:t>
            </a:r>
            <a:r>
              <a:rPr lang="ru-RU" dirty="0" smtClean="0"/>
              <a:t>кости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02" t="27226" r="19999" b="29966"/>
          <a:stretch/>
        </p:blipFill>
        <p:spPr bwMode="auto">
          <a:xfrm>
            <a:off x="323528" y="2420888"/>
            <a:ext cx="3168352" cy="42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72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Полосчатая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остеопатия</a:t>
            </a: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синдром Гольца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(фокальная гипоплазия кожи)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/>
              <a:t>Кожные проявления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Асимметричные </a:t>
            </a:r>
            <a:r>
              <a:rPr lang="ru-RU" dirty="0"/>
              <a:t>атрофические линейные полосы, </a:t>
            </a:r>
            <a:r>
              <a:rPr lang="ru-RU" dirty="0" smtClean="0"/>
              <a:t>которые </a:t>
            </a:r>
            <a:r>
              <a:rPr lang="ru-RU" dirty="0"/>
              <a:t>могут быть </a:t>
            </a:r>
            <a:r>
              <a:rPr lang="ru-RU" dirty="0" err="1"/>
              <a:t>эритематозными</a:t>
            </a:r>
            <a:r>
              <a:rPr lang="ru-RU" dirty="0"/>
              <a:t>, </a:t>
            </a:r>
            <a:r>
              <a:rPr lang="ru-RU" dirty="0" err="1"/>
              <a:t>гиперпигментированными</a:t>
            </a:r>
            <a:r>
              <a:rPr lang="ru-RU" dirty="0"/>
              <a:t> или </a:t>
            </a:r>
            <a:r>
              <a:rPr lang="ru-RU" dirty="0" err="1"/>
              <a:t>гипопигментированными</a:t>
            </a:r>
            <a:r>
              <a:rPr lang="ru-RU" dirty="0"/>
              <a:t> и часто сопровождаются </a:t>
            </a:r>
            <a:r>
              <a:rPr lang="ru-RU" dirty="0" err="1" smtClean="0"/>
              <a:t>телеангиэктазиями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Мягкие </a:t>
            </a:r>
            <a:r>
              <a:rPr lang="ru-RU" dirty="0"/>
              <a:t>красно-желтые узелки линейной формы, представляющие собой участки жировой грыжи через гипопластическую </a:t>
            </a:r>
            <a:r>
              <a:rPr lang="ru-RU" dirty="0" smtClean="0"/>
              <a:t>дерму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оражения </a:t>
            </a:r>
            <a:r>
              <a:rPr lang="ru-RU" dirty="0"/>
              <a:t>могут проявиться в любое время в детстве и чаще всего встречаются в локтевых и подколенных </a:t>
            </a:r>
            <a:r>
              <a:rPr lang="ru-RU" dirty="0" smtClean="0"/>
              <a:t>ямках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окальная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гипоплазия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кожи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(синдром Гольца)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7844" y="2060848"/>
            <a:ext cx="3960440" cy="34632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Атрофические </a:t>
            </a:r>
            <a:r>
              <a:rPr lang="ru-RU" sz="2400" dirty="0" err="1"/>
              <a:t>гипопигментированные</a:t>
            </a:r>
            <a:r>
              <a:rPr lang="ru-RU" sz="2400" dirty="0"/>
              <a:t> и </a:t>
            </a:r>
            <a:r>
              <a:rPr lang="ru-RU" sz="2400" dirty="0" err="1"/>
              <a:t>эритематозные</a:t>
            </a:r>
            <a:r>
              <a:rPr lang="ru-RU" sz="2400" dirty="0"/>
              <a:t> бляшки </a:t>
            </a:r>
            <a:r>
              <a:rPr lang="ru-RU" sz="2400" dirty="0" smtClean="0"/>
              <a:t>в виде линий </a:t>
            </a:r>
            <a:r>
              <a:rPr lang="ru-RU" sz="2400" dirty="0" err="1" smtClean="0"/>
              <a:t>Блашко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8" t="21747" r="17785" b="51027"/>
          <a:stretch/>
        </p:blipFill>
        <p:spPr bwMode="auto">
          <a:xfrm>
            <a:off x="251520" y="2132856"/>
            <a:ext cx="434402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7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Маффуччи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54726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Синдром </a:t>
            </a:r>
            <a:r>
              <a:rPr lang="ru-RU" sz="2400" b="1" i="1" dirty="0" err="1"/>
              <a:t>Маффуччи</a:t>
            </a:r>
            <a:r>
              <a:rPr lang="ru-RU" sz="2400" b="1" i="1" dirty="0"/>
              <a:t> </a:t>
            </a:r>
            <a:r>
              <a:rPr lang="ru-RU" sz="2400" dirty="0"/>
              <a:t>— </a:t>
            </a:r>
            <a:r>
              <a:rPr lang="ru-RU" sz="2400" dirty="0" smtClean="0"/>
              <a:t>разновидность </a:t>
            </a:r>
            <a:r>
              <a:rPr lang="ru-RU" sz="2400" dirty="0"/>
              <a:t>множественного </a:t>
            </a:r>
            <a:r>
              <a:rPr lang="ru-RU" sz="2400" dirty="0" err="1"/>
              <a:t>энхондроматоза</a:t>
            </a:r>
            <a:r>
              <a:rPr lang="ru-RU" sz="2400" dirty="0"/>
              <a:t> </a:t>
            </a:r>
            <a:r>
              <a:rPr lang="ru-RU" sz="2400" dirty="0" smtClean="0"/>
              <a:t>(наряду с болезнью </a:t>
            </a:r>
            <a:r>
              <a:rPr lang="ru-RU" sz="2400" dirty="0" err="1"/>
              <a:t>Олье</a:t>
            </a:r>
            <a:r>
              <a:rPr lang="ru-RU" sz="2400" dirty="0"/>
              <a:t>) с дополнительными множественными сосудистыми </a:t>
            </a:r>
            <a:r>
              <a:rPr lang="ru-RU" sz="2400" dirty="0" err="1" smtClean="0"/>
              <a:t>мальформациями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Возникает </a:t>
            </a:r>
            <a:r>
              <a:rPr lang="ru-RU" sz="2400" dirty="0"/>
              <a:t>спорадически из-за ранней </a:t>
            </a:r>
            <a:r>
              <a:rPr lang="ru-RU" sz="2400" dirty="0" err="1"/>
              <a:t>мезодермальной</a:t>
            </a:r>
            <a:r>
              <a:rPr lang="ru-RU" sz="2400" dirty="0"/>
              <a:t> дисплазии без наследственной или генетической </a:t>
            </a:r>
            <a:r>
              <a:rPr lang="ru-RU" sz="2400" dirty="0" smtClean="0"/>
              <a:t>причины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Пациенты </a:t>
            </a:r>
            <a:r>
              <a:rPr lang="ru-RU" sz="2400" dirty="0"/>
              <a:t>могут быть бессимптомными при рождении, </a:t>
            </a:r>
            <a:r>
              <a:rPr lang="ru-RU" sz="2400" dirty="0" smtClean="0"/>
              <a:t>в то время как в </a:t>
            </a:r>
            <a:r>
              <a:rPr lang="ru-RU" sz="2400" dirty="0"/>
              <a:t>период полового </a:t>
            </a:r>
            <a:r>
              <a:rPr lang="ru-RU" sz="2400" dirty="0" smtClean="0"/>
              <a:t>созревания уже </a:t>
            </a:r>
            <a:r>
              <a:rPr lang="ru-RU" sz="2400" dirty="0"/>
              <a:t>н</a:t>
            </a:r>
            <a:r>
              <a:rPr lang="ru-RU" sz="2400" dirty="0" smtClean="0"/>
              <a:t>ачинают прогрессировать </a:t>
            </a:r>
            <a:r>
              <a:rPr lang="ru-RU" sz="2400" dirty="0"/>
              <a:t>скелетные или кожные </a:t>
            </a:r>
            <a:r>
              <a:rPr lang="ru-RU" sz="2400" dirty="0" smtClean="0"/>
              <a:t>проявления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466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Маффуччи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 smtClean="0"/>
              <a:t>Костные поражения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 err="1"/>
              <a:t>Э</a:t>
            </a:r>
            <a:r>
              <a:rPr lang="ru-RU" b="1" i="1" dirty="0" err="1" smtClean="0"/>
              <a:t>нхондромы</a:t>
            </a:r>
            <a:r>
              <a:rPr lang="ru-RU" b="1" i="1" dirty="0" smtClean="0"/>
              <a:t> </a:t>
            </a:r>
            <a:r>
              <a:rPr lang="ru-RU" b="1" i="1" dirty="0"/>
              <a:t>синдрома </a:t>
            </a:r>
            <a:r>
              <a:rPr lang="ru-RU" b="1" i="1" dirty="0" err="1"/>
              <a:t>Маффуччи</a:t>
            </a:r>
            <a:r>
              <a:rPr lang="ru-RU" b="1" i="1" dirty="0"/>
              <a:t> </a:t>
            </a:r>
            <a:r>
              <a:rPr lang="ru-RU" dirty="0"/>
              <a:t>развиваются асимметрично и в основном в </a:t>
            </a:r>
            <a:r>
              <a:rPr lang="ru-RU" dirty="0" err="1"/>
              <a:t>метафизах</a:t>
            </a:r>
            <a:r>
              <a:rPr lang="ru-RU" dirty="0"/>
              <a:t> трубчатых костей, причем наиболее часто </a:t>
            </a:r>
            <a:r>
              <a:rPr lang="ru-RU" dirty="0" smtClean="0"/>
              <a:t>локализуются в пястных костях </a:t>
            </a:r>
            <a:r>
              <a:rPr lang="ru-RU" dirty="0"/>
              <a:t>и </a:t>
            </a:r>
            <a:r>
              <a:rPr lang="ru-RU" dirty="0" smtClean="0"/>
              <a:t>фалангах пальцев рук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Фаланговые </a:t>
            </a:r>
            <a:r>
              <a:rPr lang="ru-RU" b="1" i="1" dirty="0" err="1"/>
              <a:t>энхондромы</a:t>
            </a:r>
            <a:r>
              <a:rPr lang="ru-RU" b="1" i="1" dirty="0"/>
              <a:t> </a:t>
            </a:r>
            <a:r>
              <a:rPr lang="ru-RU" dirty="0" smtClean="0"/>
              <a:t>- доброкачественные </a:t>
            </a:r>
            <a:r>
              <a:rPr lang="ru-RU" dirty="0" err="1"/>
              <a:t>рентгенопрозрачные</a:t>
            </a:r>
            <a:r>
              <a:rPr lang="ru-RU" dirty="0"/>
              <a:t> поражения с истончением коры и </a:t>
            </a:r>
            <a:r>
              <a:rPr lang="ru-RU" dirty="0" err="1"/>
              <a:t>эндостальными</a:t>
            </a:r>
            <a:r>
              <a:rPr lang="ru-RU" dirty="0"/>
              <a:t> </a:t>
            </a:r>
            <a:r>
              <a:rPr lang="ru-RU" dirty="0" smtClean="0"/>
              <a:t>фестонами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i="1" dirty="0"/>
              <a:t>П</a:t>
            </a:r>
            <a:r>
              <a:rPr lang="ru-RU" b="1" i="1" dirty="0" smtClean="0"/>
              <a:t>оражения </a:t>
            </a:r>
            <a:r>
              <a:rPr lang="ru-RU" b="1" i="1" dirty="0"/>
              <a:t>вне фаланг </a:t>
            </a:r>
            <a:r>
              <a:rPr lang="ru-RU" dirty="0" smtClean="0"/>
              <a:t>содержат </a:t>
            </a:r>
            <a:r>
              <a:rPr lang="ru-RU" dirty="0" err="1"/>
              <a:t>хондроидный</a:t>
            </a:r>
            <a:r>
              <a:rPr lang="ru-RU" dirty="0"/>
              <a:t> матрикс с типичными кольцевидными </a:t>
            </a:r>
            <a:r>
              <a:rPr lang="ru-RU" dirty="0" err="1" smtClean="0"/>
              <a:t>кальцификациями</a:t>
            </a:r>
            <a:r>
              <a:rPr lang="ru-RU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Поражения </a:t>
            </a:r>
            <a:r>
              <a:rPr lang="ru-RU" dirty="0"/>
              <a:t>обычно проявляются в виде безболезненной припухлости, но могут осложняться переломами, несоответствием длины конечностей, выраженной </a:t>
            </a:r>
            <a:r>
              <a:rPr lang="ru-RU" dirty="0" smtClean="0"/>
              <a:t>деформацией, </a:t>
            </a:r>
            <a:r>
              <a:rPr lang="ru-RU" dirty="0"/>
              <a:t>сужением суставов или </a:t>
            </a:r>
            <a:r>
              <a:rPr lang="ru-RU" dirty="0" smtClean="0"/>
              <a:t>артритом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3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Маффуччи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 smtClean="0"/>
              <a:t>Кожные проявления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Кожные сосудистые поражения обычно располагаются параллельно скелетным </a:t>
            </a:r>
            <a:r>
              <a:rPr lang="ru-RU" dirty="0" smtClean="0"/>
              <a:t>поражениям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Множественные </a:t>
            </a:r>
            <a:r>
              <a:rPr lang="ru-RU" dirty="0"/>
              <a:t>узелковые венозные </a:t>
            </a:r>
            <a:r>
              <a:rPr lang="ru-RU" dirty="0" err="1"/>
              <a:t>мальформации</a:t>
            </a:r>
            <a:r>
              <a:rPr lang="ru-RU" dirty="0"/>
              <a:t> синего или телесного цвета развиваются преимущественно на дистальных отделах </a:t>
            </a:r>
            <a:r>
              <a:rPr lang="ru-RU" dirty="0" smtClean="0"/>
              <a:t>конечностей.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синдрома </a:t>
            </a:r>
            <a:r>
              <a:rPr lang="ru-RU" dirty="0" err="1"/>
              <a:t>Маффуччи</a:t>
            </a:r>
            <a:r>
              <a:rPr lang="ru-RU" dirty="0"/>
              <a:t> о</a:t>
            </a:r>
            <a:r>
              <a:rPr lang="ru-RU" dirty="0" smtClean="0"/>
              <a:t>бычно сосуществование </a:t>
            </a:r>
            <a:r>
              <a:rPr lang="ru-RU" dirty="0" err="1"/>
              <a:t>флеболитов</a:t>
            </a:r>
            <a:r>
              <a:rPr lang="ru-RU" dirty="0"/>
              <a:t> и множественных </a:t>
            </a:r>
            <a:r>
              <a:rPr lang="ru-RU" dirty="0" err="1" smtClean="0"/>
              <a:t>энхондром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Реже </a:t>
            </a:r>
            <a:r>
              <a:rPr lang="ru-RU" dirty="0" err="1"/>
              <a:t>лимфангиомы</a:t>
            </a:r>
            <a:r>
              <a:rPr lang="ru-RU" dirty="0"/>
              <a:t> могут проявляться отеком тыльной поверхности кистей и стоп.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Сосудистые </a:t>
            </a:r>
            <a:r>
              <a:rPr lang="ru-RU" dirty="0" err="1"/>
              <a:t>мальформации</a:t>
            </a:r>
            <a:r>
              <a:rPr lang="ru-RU" dirty="0"/>
              <a:t> также могут образовываться на слизистых </a:t>
            </a:r>
            <a:r>
              <a:rPr lang="ru-RU" dirty="0" smtClean="0"/>
              <a:t>оболочках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38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Множественные сосудистые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мальформации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деформации у больного с синдромом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Маффуччи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2060848"/>
            <a:ext cx="4536504" cy="44181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Множественные </a:t>
            </a:r>
            <a:r>
              <a:rPr lang="ru-RU" sz="2400" dirty="0"/>
              <a:t>синеватые подкожные и кожные узелки на запястье, ладони и пальцах левой руки, представляющие собой венозные </a:t>
            </a:r>
            <a:r>
              <a:rPr lang="ru-RU" sz="2400" dirty="0" err="1"/>
              <a:t>мальформации</a:t>
            </a:r>
            <a:r>
              <a:rPr lang="ru-RU" sz="2400" dirty="0"/>
              <a:t> и приводящие к значительной деформации кисти, а также дистрофии </a:t>
            </a:r>
            <a:r>
              <a:rPr lang="ru-RU" sz="2400" dirty="0" smtClean="0"/>
              <a:t>ногтей </a:t>
            </a:r>
          </a:p>
          <a:p>
            <a:pPr algn="just"/>
            <a:r>
              <a:rPr lang="ru-RU" sz="2400" dirty="0" smtClean="0"/>
              <a:t>На </a:t>
            </a:r>
            <a:r>
              <a:rPr lang="ru-RU" sz="2400" dirty="0"/>
              <a:t>правой руке (</a:t>
            </a:r>
            <a:r>
              <a:rPr lang="ru-RU" sz="2400" b="1" dirty="0"/>
              <a:t>вверху слева</a:t>
            </a:r>
            <a:r>
              <a:rPr lang="ru-RU" sz="2400" dirty="0"/>
              <a:t>) наблюдается отек пальцев цвета кожи, что клинически согласуется с лимфатическими пороками </a:t>
            </a:r>
            <a:r>
              <a:rPr lang="ru-RU" sz="2400" dirty="0" smtClean="0"/>
              <a:t>развития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9" t="20548" r="17688" b="34760"/>
          <a:stretch/>
        </p:blipFill>
        <p:spPr bwMode="auto">
          <a:xfrm>
            <a:off x="179512" y="1844824"/>
            <a:ext cx="3888432" cy="46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41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90731" cy="2627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МРТ РУКИ, Т2-ВИ В АКСИАЛЬНОЙ ПЛОСКОСТИ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МНОЖЕСТВЕННЫЕ СОСУДИСТЫЕ МАЛЬФОРМАЦИИ У ПАЦИЕНТА С РАННЕЙ СТАДИЕЙ СИНДРОМА МАФФУЧИ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2709003"/>
            <a:ext cx="3960440" cy="3463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/>
              <a:t>клиническом обследовании было установлено, </a:t>
            </a:r>
            <a:r>
              <a:rPr lang="ru-RU" dirty="0" smtClean="0"/>
              <a:t>что эти поражения представляют собой набор </a:t>
            </a:r>
            <a:r>
              <a:rPr lang="ru-RU" dirty="0"/>
              <a:t>венозных и лимфатических </a:t>
            </a:r>
            <a:r>
              <a:rPr lang="ru-RU" dirty="0" err="1" smtClean="0"/>
              <a:t>мальформаций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27" t="29795" r="40631" b="36778"/>
          <a:stretch/>
        </p:blipFill>
        <p:spPr bwMode="auto">
          <a:xfrm>
            <a:off x="179512" y="2708920"/>
            <a:ext cx="43340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7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0" y="548680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КИСТИ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ПРОЕКЦИИ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МАФФУЧИ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1844824"/>
            <a:ext cx="4680520" cy="38164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Энхондрома</a:t>
            </a:r>
            <a:r>
              <a:rPr lang="ru-RU" dirty="0" smtClean="0"/>
              <a:t> </a:t>
            </a:r>
            <a:r>
              <a:rPr lang="ru-RU" dirty="0"/>
              <a:t>в третьей проксимальной фаланге (</a:t>
            </a:r>
            <a:r>
              <a:rPr lang="ru-RU" b="1" i="1" dirty="0"/>
              <a:t>наконечник стрелки</a:t>
            </a:r>
            <a:r>
              <a:rPr lang="ru-RU" dirty="0"/>
              <a:t>), </a:t>
            </a:r>
            <a:r>
              <a:rPr lang="ru-RU" dirty="0" smtClean="0"/>
              <a:t>сопровождающаяся </a:t>
            </a:r>
            <a:r>
              <a:rPr lang="ru-RU" dirty="0"/>
              <a:t>множественными </a:t>
            </a:r>
            <a:r>
              <a:rPr lang="ru-RU" dirty="0" err="1"/>
              <a:t>флеболитами</a:t>
            </a:r>
            <a:r>
              <a:rPr lang="ru-RU" dirty="0"/>
              <a:t> (</a:t>
            </a:r>
            <a:r>
              <a:rPr lang="ru-RU" b="1" i="1" dirty="0"/>
              <a:t>стрелка</a:t>
            </a:r>
            <a:r>
              <a:rPr lang="ru-RU" dirty="0"/>
              <a:t>) и участками </a:t>
            </a:r>
            <a:r>
              <a:rPr lang="ru-RU" dirty="0" smtClean="0"/>
              <a:t>припухлости </a:t>
            </a:r>
            <a:r>
              <a:rPr lang="ru-RU" dirty="0"/>
              <a:t>мягких тканей (</a:t>
            </a:r>
            <a:r>
              <a:rPr lang="ru-RU" b="1" dirty="0"/>
              <a:t>*</a:t>
            </a:r>
            <a:r>
              <a:rPr lang="ru-RU" dirty="0"/>
              <a:t>), что свидетельствует о </a:t>
            </a:r>
            <a:r>
              <a:rPr lang="ru-RU" dirty="0" smtClean="0"/>
              <a:t>наличии </a:t>
            </a:r>
            <a:r>
              <a:rPr lang="ru-RU" dirty="0" err="1" smtClean="0"/>
              <a:t>гемангиом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10" t="29452" r="21635" b="17294"/>
          <a:stretch/>
        </p:blipFill>
        <p:spPr bwMode="auto">
          <a:xfrm>
            <a:off x="179512" y="1844824"/>
            <a:ext cx="2592288" cy="46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5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Маффуччи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Синдром </a:t>
            </a:r>
            <a:r>
              <a:rPr lang="ru-RU" dirty="0" err="1"/>
              <a:t>Маффуччи</a:t>
            </a:r>
            <a:r>
              <a:rPr lang="ru-RU" dirty="0"/>
              <a:t> </a:t>
            </a:r>
            <a:r>
              <a:rPr lang="ru-RU" dirty="0" smtClean="0"/>
              <a:t>имеет </a:t>
            </a:r>
            <a:r>
              <a:rPr lang="ru-RU" dirty="0"/>
              <a:t>гораздо более высокую скорость злокачественного </a:t>
            </a:r>
            <a:r>
              <a:rPr lang="ru-RU" dirty="0" smtClean="0"/>
              <a:t>перерождения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Злокачественные новообразования </a:t>
            </a:r>
            <a:r>
              <a:rPr lang="ru-RU" dirty="0"/>
              <a:t>могут </a:t>
            </a:r>
            <a:r>
              <a:rPr lang="ru-RU" dirty="0" smtClean="0"/>
              <a:t>развиваться в других </a:t>
            </a:r>
            <a:r>
              <a:rPr lang="ru-RU" dirty="0" err="1"/>
              <a:t>мезодермальных</a:t>
            </a:r>
            <a:r>
              <a:rPr lang="ru-RU" dirty="0"/>
              <a:t> мягких </a:t>
            </a:r>
            <a:r>
              <a:rPr lang="ru-RU" dirty="0" smtClean="0"/>
              <a:t>тканях </a:t>
            </a:r>
            <a:r>
              <a:rPr lang="ru-RU" dirty="0"/>
              <a:t>(например, яичников), что может быть связано с </a:t>
            </a:r>
            <a:r>
              <a:rPr lang="ru-RU" dirty="0" err="1"/>
              <a:t>мезодермальной</a:t>
            </a:r>
            <a:r>
              <a:rPr lang="ru-RU" dirty="0"/>
              <a:t> </a:t>
            </a:r>
            <a:r>
              <a:rPr lang="ru-RU" dirty="0" smtClean="0"/>
              <a:t>дисплазией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поражения </a:t>
            </a:r>
            <a:r>
              <a:rPr lang="ru-RU" dirty="0" smtClean="0"/>
              <a:t>должно </a:t>
            </a:r>
            <a:r>
              <a:rPr lang="ru-RU" dirty="0"/>
              <a:t>вызвать подозрение на саркоматозную </a:t>
            </a:r>
            <a:r>
              <a:rPr lang="ru-RU" dirty="0" smtClean="0"/>
              <a:t>трансформацию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ациенты </a:t>
            </a:r>
            <a:r>
              <a:rPr lang="ru-RU" dirty="0"/>
              <a:t>с синдромом </a:t>
            </a:r>
            <a:r>
              <a:rPr lang="ru-RU" dirty="0" err="1"/>
              <a:t>Маффуччи</a:t>
            </a:r>
            <a:r>
              <a:rPr lang="ru-RU" dirty="0"/>
              <a:t> требуют тщательного наблюдения на протяжении всей </a:t>
            </a:r>
            <a:r>
              <a:rPr lang="ru-RU" dirty="0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037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584"/>
            <a:ext cx="828092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Псориатический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артрит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6409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Кожные проявления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Чаще: </a:t>
            </a:r>
            <a:r>
              <a:rPr lang="ru-RU" dirty="0" err="1" smtClean="0"/>
              <a:t>бляшечный</a:t>
            </a:r>
            <a:r>
              <a:rPr lang="ru-RU" dirty="0" smtClean="0"/>
              <a:t> </a:t>
            </a:r>
            <a:r>
              <a:rPr lang="ru-RU" dirty="0"/>
              <a:t>псориаз, характеризующийся толстыми, четко очерченными </a:t>
            </a:r>
            <a:r>
              <a:rPr lang="ru-RU" dirty="0" err="1"/>
              <a:t>эритематозными</a:t>
            </a:r>
            <a:r>
              <a:rPr lang="ru-RU" dirty="0"/>
              <a:t> бляшками с толстыми белыми слоистыми («слюдяными») </a:t>
            </a:r>
            <a:r>
              <a:rPr lang="ru-RU" dirty="0" smtClean="0"/>
              <a:t>чешуйками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Реже: каплевидный</a:t>
            </a:r>
            <a:r>
              <a:rPr lang="ru-RU" dirty="0"/>
              <a:t>, пустулезный или </a:t>
            </a:r>
            <a:r>
              <a:rPr lang="ru-RU" dirty="0" err="1" smtClean="0"/>
              <a:t>эритродермический</a:t>
            </a:r>
            <a:r>
              <a:rPr lang="ru-RU" dirty="0" smtClean="0"/>
              <a:t> псориаз; изъязвление ногтей, </a:t>
            </a:r>
            <a:r>
              <a:rPr lang="ru-RU" dirty="0"/>
              <a:t>лизис и другие </a:t>
            </a:r>
            <a:r>
              <a:rPr lang="ru-RU" dirty="0" smtClean="0"/>
              <a:t>аномалии</a:t>
            </a:r>
          </a:p>
        </p:txBody>
      </p:sp>
    </p:spTree>
    <p:extLst>
      <p:ext uri="{BB962C8B-B14F-4D97-AF65-F5344CB8AC3E}">
        <p14:creationId xmlns="" xmlns:p14="http://schemas.microsoft.com/office/powerpoint/2010/main" val="30960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Горхэма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При </a:t>
            </a:r>
            <a:r>
              <a:rPr lang="ru-RU" b="1" i="1" dirty="0"/>
              <a:t>синдроме </a:t>
            </a:r>
            <a:r>
              <a:rPr lang="ru-RU" b="1" i="1" dirty="0" err="1"/>
              <a:t>Горхэма</a:t>
            </a:r>
            <a:r>
              <a:rPr lang="ru-RU" b="1" i="1" dirty="0"/>
              <a:t> </a:t>
            </a:r>
            <a:r>
              <a:rPr lang="ru-RU" dirty="0"/>
              <a:t>агрессивная неопухолевая пролиферация </a:t>
            </a:r>
            <a:r>
              <a:rPr lang="ru-RU" dirty="0" err="1"/>
              <a:t>лимфангиоматозной</a:t>
            </a:r>
            <a:r>
              <a:rPr lang="ru-RU" dirty="0"/>
              <a:t> ткани вызывает массивный локальный </a:t>
            </a:r>
            <a:r>
              <a:rPr lang="ru-RU" dirty="0" err="1" smtClean="0"/>
              <a:t>остеолиз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Локализованный </a:t>
            </a:r>
            <a:r>
              <a:rPr lang="ru-RU" dirty="0"/>
              <a:t>отек, представляющий кожные лимфатические </a:t>
            </a:r>
            <a:r>
              <a:rPr lang="ru-RU" dirty="0" err="1"/>
              <a:t>мальформации</a:t>
            </a:r>
            <a:r>
              <a:rPr lang="ru-RU" dirty="0"/>
              <a:t>, может стать очевидным в детстве и предвещать начало </a:t>
            </a:r>
            <a:r>
              <a:rPr lang="ru-RU" dirty="0" err="1"/>
              <a:t>остеолитического</a:t>
            </a:r>
            <a:r>
              <a:rPr lang="ru-RU" dirty="0"/>
              <a:t> </a:t>
            </a:r>
            <a:r>
              <a:rPr lang="ru-RU" dirty="0" smtClean="0"/>
              <a:t>процесса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843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Лимфатические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мальформации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ребенка с синдромом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Горхэма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2060848"/>
            <a:ext cx="4104456" cy="441813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Большие </a:t>
            </a:r>
            <a:r>
              <a:rPr lang="ru-RU" sz="2400" dirty="0"/>
              <a:t>подкожные опухоли со слегка голубоватым оттенком на латеральной поверхности шеи и плеч, которые представляют собой </a:t>
            </a:r>
            <a:r>
              <a:rPr lang="ru-RU" sz="2400" dirty="0" err="1"/>
              <a:t>макрокистозные</a:t>
            </a:r>
            <a:r>
              <a:rPr lang="ru-RU" sz="2400" dirty="0"/>
              <a:t> лимфатические </a:t>
            </a:r>
            <a:r>
              <a:rPr lang="ru-RU" sz="2400" dirty="0" err="1"/>
              <a:t>мальформации</a:t>
            </a:r>
            <a:r>
              <a:rPr lang="ru-RU" sz="2400" dirty="0"/>
              <a:t>, типичные для синдрома </a:t>
            </a:r>
            <a:r>
              <a:rPr lang="ru-RU" sz="2400" dirty="0" err="1" smtClean="0"/>
              <a:t>Горхэма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12" t="29281" r="40408" b="43665"/>
          <a:stretch/>
        </p:blipFill>
        <p:spPr bwMode="auto">
          <a:xfrm>
            <a:off x="251519" y="2110552"/>
            <a:ext cx="4342420" cy="31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8407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Горхэма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12968" cy="511256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М</a:t>
            </a:r>
            <a:r>
              <a:rPr lang="ru-RU" dirty="0" smtClean="0"/>
              <a:t>ожет </a:t>
            </a:r>
            <a:r>
              <a:rPr lang="ru-RU" dirty="0"/>
              <a:t>поражать любую часть </a:t>
            </a:r>
            <a:r>
              <a:rPr lang="ru-RU" dirty="0" smtClean="0"/>
              <a:t>скелета (чаще - плечо</a:t>
            </a:r>
            <a:r>
              <a:rPr lang="ru-RU" dirty="0"/>
              <a:t>, таз и длинные </a:t>
            </a:r>
            <a:r>
              <a:rPr lang="ru-RU" dirty="0" smtClean="0"/>
              <a:t>кости)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Остеолиз</a:t>
            </a:r>
            <a:r>
              <a:rPr lang="ru-RU" dirty="0" smtClean="0"/>
              <a:t> </a:t>
            </a:r>
            <a:r>
              <a:rPr lang="ru-RU" dirty="0"/>
              <a:t>имеет тенденцию возникать в одной кости или группе костей и распространяется </a:t>
            </a:r>
            <a:r>
              <a:rPr lang="ru-RU" dirty="0" err="1"/>
              <a:t>моноцентрически</a:t>
            </a:r>
            <a:r>
              <a:rPr lang="ru-RU" dirty="0"/>
              <a:t>, независимо от границ </a:t>
            </a:r>
            <a:r>
              <a:rPr lang="ru-RU" dirty="0" smtClean="0"/>
              <a:t>сустава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ранних стадиях </a:t>
            </a:r>
            <a:r>
              <a:rPr lang="ru-RU" dirty="0" smtClean="0"/>
              <a:t>может </a:t>
            </a:r>
            <a:r>
              <a:rPr lang="ru-RU" dirty="0"/>
              <a:t>рентгенологически </a:t>
            </a:r>
            <a:r>
              <a:rPr lang="ru-RU" dirty="0" smtClean="0"/>
              <a:t>проявляться, как и </a:t>
            </a:r>
            <a:r>
              <a:rPr lang="ru-RU" dirty="0"/>
              <a:t>очаговый остеопороз. По мере прогрессирования </a:t>
            </a:r>
            <a:r>
              <a:rPr lang="ru-RU" dirty="0" smtClean="0"/>
              <a:t>наблюдается </a:t>
            </a:r>
            <a:r>
              <a:rPr lang="ru-RU" dirty="0"/>
              <a:t>повышенная резорбция кортикального слоя и сужение оставшихся костных фрагментов с возможной полной </a:t>
            </a:r>
            <a:r>
              <a:rPr lang="ru-RU" dirty="0" smtClean="0"/>
              <a:t>резорбцией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Могут </a:t>
            </a:r>
            <a:r>
              <a:rPr lang="ru-RU" dirty="0"/>
              <a:t>возникнуть сопутствующие переломы, а вовлечение позвоночника может привести к нестабильности позвонков и компрометации спинного </a:t>
            </a:r>
            <a:r>
              <a:rPr lang="ru-RU" dirty="0" smtClean="0"/>
              <a:t>мозга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При поражении грудной клетки может </a:t>
            </a:r>
            <a:r>
              <a:rPr lang="ru-RU" dirty="0"/>
              <a:t>развиться </a:t>
            </a:r>
            <a:r>
              <a:rPr lang="ru-RU" dirty="0" err="1" smtClean="0"/>
              <a:t>хилоторакс</a:t>
            </a:r>
            <a:r>
              <a:rPr lang="ru-RU" dirty="0" smtClean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Кальцификация</a:t>
            </a:r>
            <a:r>
              <a:rPr lang="ru-RU" dirty="0" smtClean="0"/>
              <a:t> </a:t>
            </a:r>
            <a:r>
              <a:rPr lang="ru-RU" dirty="0"/>
              <a:t>мягких тканей или </a:t>
            </a:r>
            <a:r>
              <a:rPr lang="ru-RU" dirty="0" err="1" smtClean="0"/>
              <a:t>флеболиты</a:t>
            </a:r>
            <a:r>
              <a:rPr lang="ru-RU" dirty="0" smtClean="0"/>
              <a:t> отсутствуют, присутствуют </a:t>
            </a:r>
            <a:r>
              <a:rPr lang="ru-RU" dirty="0" err="1" smtClean="0"/>
              <a:t>гемангиомы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9589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2" y="98072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ПРЕДПЛЕЧЬЯ В БОКОВОЙ ПРОЕКЦИИ 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ОСТЕОЛИЗ У БОЛЬНОГО С СИНДРОМОМ ГОРХЭМА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40152" y="2423720"/>
            <a:ext cx="3096344" cy="230142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Смежный </a:t>
            </a:r>
            <a:r>
              <a:rPr lang="ru-RU" dirty="0"/>
              <a:t>прогрессирующий </a:t>
            </a:r>
            <a:r>
              <a:rPr lang="ru-RU" dirty="0" err="1"/>
              <a:t>остеолиз</a:t>
            </a:r>
            <a:r>
              <a:rPr lang="ru-RU" dirty="0"/>
              <a:t> проксимального и среднего отделов лучевой </a:t>
            </a:r>
            <a:r>
              <a:rPr lang="ru-RU" dirty="0" smtClean="0"/>
              <a:t>кости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8" t="24144" r="17977" b="62671"/>
          <a:stretch/>
        </p:blipFill>
        <p:spPr bwMode="auto">
          <a:xfrm>
            <a:off x="179512" y="2420888"/>
            <a:ext cx="565590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8588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0" y="1268760"/>
            <a:ext cx="928903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МРТ МЕТОДОМ «ИНВЕРСИЯ-ВОССТАНОВЛЕНИЕ»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ЛИМФАТИЧЕСКАЯ МАЛЬФОРМАЦИЯ У ПАЦИЕНТА С СИНДРОМОМ ГОРХЭМА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2996952"/>
            <a:ext cx="4608512" cy="34563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анамнезе был рецидивирующий правосторонний </a:t>
            </a:r>
            <a:r>
              <a:rPr lang="ru-RU" dirty="0" err="1" smtClean="0"/>
              <a:t>хилоторакс</a:t>
            </a:r>
            <a:endParaRPr lang="ru-RU" dirty="0" smtClean="0"/>
          </a:p>
          <a:p>
            <a:pPr algn="just"/>
            <a:r>
              <a:rPr lang="ru-RU" dirty="0" smtClean="0"/>
              <a:t>Крупная лимфатическая </a:t>
            </a:r>
            <a:r>
              <a:rPr lang="ru-RU" dirty="0" err="1" smtClean="0"/>
              <a:t>мальформация</a:t>
            </a:r>
            <a:r>
              <a:rPr lang="ru-RU" dirty="0" smtClean="0"/>
              <a:t> </a:t>
            </a:r>
            <a:r>
              <a:rPr lang="ru-RU" dirty="0"/>
              <a:t>в правой подмышечной впадине, </a:t>
            </a:r>
            <a:r>
              <a:rPr lang="ru-RU" dirty="0" smtClean="0"/>
              <a:t>сопровождающаяся </a:t>
            </a:r>
            <a:r>
              <a:rPr lang="ru-RU" dirty="0"/>
              <a:t>множественными заполненными жидкостью литическими поражениями плечевой кости (</a:t>
            </a:r>
            <a:r>
              <a:rPr lang="ru-RU" b="1" i="1" dirty="0"/>
              <a:t>указатель стрелки</a:t>
            </a:r>
            <a:r>
              <a:rPr lang="ru-RU" dirty="0"/>
              <a:t>) и грудного отдела позвоночника (</a:t>
            </a:r>
            <a:r>
              <a:rPr lang="ru-RU" b="1" i="1" dirty="0"/>
              <a:t>стрелка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36" t="50000" r="17881" b="21233"/>
          <a:stretch/>
        </p:blipFill>
        <p:spPr bwMode="auto">
          <a:xfrm>
            <a:off x="179510" y="2996952"/>
            <a:ext cx="403630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858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05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12968" cy="5112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Костные </a:t>
            </a:r>
            <a:r>
              <a:rPr lang="ru-RU" dirty="0"/>
              <a:t>и кожные структуры могут иметь общее эмбриологическое происхождение, а генетические дефекты, возникающие достаточно рано в клеточной дифференцировке, могут приводить к заболеванию обеих систем </a:t>
            </a:r>
            <a:r>
              <a:rPr lang="ru-RU" dirty="0" smtClean="0"/>
              <a:t>органов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Обобщая </a:t>
            </a:r>
            <a:r>
              <a:rPr lang="ru-RU" dirty="0"/>
              <a:t>знания о костных и кожных проявлениях, рентгенологи могут помочь правильно диагностировать ряд этих заболеваний, избавив пациентов от дальнейшего, часто неспецифического инвазивного обследования и тем самым улучшив уход за </a:t>
            </a:r>
            <a:r>
              <a:rPr lang="ru-RU" dirty="0" smtClean="0"/>
              <a:t>пациентами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6837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Хронический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бляшечный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псориаз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772817"/>
            <a:ext cx="4752528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Множественные </a:t>
            </a:r>
            <a:r>
              <a:rPr lang="ru-RU" dirty="0"/>
              <a:t>симметричные, диффузно расположенные, четко очерченные </a:t>
            </a:r>
            <a:r>
              <a:rPr lang="ru-RU" dirty="0" err="1"/>
              <a:t>эритематозные</a:t>
            </a:r>
            <a:r>
              <a:rPr lang="ru-RU" dirty="0"/>
              <a:t> папулы и бляшки с толстыми белыми чешуйками на туловище и </a:t>
            </a:r>
            <a:r>
              <a:rPr lang="ru-RU" dirty="0" smtClean="0"/>
              <a:t>конечностях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433" t="30822" r="41275" b="31678"/>
          <a:stretch/>
        </p:blipFill>
        <p:spPr bwMode="auto">
          <a:xfrm>
            <a:off x="179512" y="1844824"/>
            <a:ext cx="36858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5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Поражение ногтей при псориазе 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(симптом «наперстка») 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2492896"/>
            <a:ext cx="4104456" cy="3071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Ногти </a:t>
            </a:r>
            <a:r>
              <a:rPr lang="ru-RU" dirty="0"/>
              <a:t>с множественными </a:t>
            </a:r>
            <a:r>
              <a:rPr lang="ru-RU" dirty="0" smtClean="0"/>
              <a:t>точками (впадинами)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36" t="31336" r="17620" b="46111"/>
          <a:stretch/>
        </p:blipFill>
        <p:spPr bwMode="auto">
          <a:xfrm>
            <a:off x="179511" y="1988840"/>
            <a:ext cx="436346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60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Псориатический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артрит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/>
              <a:t>Костные </a:t>
            </a:r>
            <a:r>
              <a:rPr lang="ru-RU" b="1" u="sng" dirty="0" smtClean="0"/>
              <a:t>поражения</a:t>
            </a:r>
            <a:endParaRPr lang="ru-RU" b="1" u="sng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Чаще поражаются </a:t>
            </a:r>
            <a:r>
              <a:rPr lang="ru-RU" dirty="0"/>
              <a:t>кисти (особенно дистальные межфаланговые суставы), затем стопы (особенно межфаланговый сустав большого пальца стопы), крестцово-подвздошные суставы и </a:t>
            </a:r>
            <a:r>
              <a:rPr lang="ru-RU" dirty="0" smtClean="0"/>
              <a:t>позвоночник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периферическом </a:t>
            </a:r>
            <a:r>
              <a:rPr lang="ru-RU" dirty="0" smtClean="0"/>
              <a:t>скелете - сочетание </a:t>
            </a:r>
            <a:r>
              <a:rPr lang="ru-RU" dirty="0"/>
              <a:t>деструктивных и пролиферативных изменений, в том числе дактилит («колбасный палец»); </a:t>
            </a:r>
            <a:r>
              <a:rPr lang="ru-RU" dirty="0" err="1"/>
              <a:t>энтезит</a:t>
            </a:r>
            <a:r>
              <a:rPr lang="ru-RU" dirty="0"/>
              <a:t> (особенно пяточной кости); резкое сужение суставной щели, иногда с анкилозом; костная пролиферация, в том </a:t>
            </a:r>
            <a:r>
              <a:rPr lang="ru-RU" dirty="0" smtClean="0"/>
              <a:t>числе </a:t>
            </a:r>
            <a:r>
              <a:rPr lang="ru-RU" dirty="0" err="1"/>
              <a:t>периартикулярный</a:t>
            </a:r>
            <a:r>
              <a:rPr lang="ru-RU" dirty="0"/>
              <a:t> и </a:t>
            </a:r>
            <a:r>
              <a:rPr lang="ru-RU" dirty="0" err="1"/>
              <a:t>диафизарный</a:t>
            </a:r>
            <a:r>
              <a:rPr lang="ru-RU" dirty="0"/>
              <a:t> периостит; и </a:t>
            </a:r>
            <a:r>
              <a:rPr lang="ru-RU" dirty="0" err="1"/>
              <a:t>остеолиз</a:t>
            </a:r>
            <a:r>
              <a:rPr lang="ru-RU" dirty="0"/>
              <a:t>, включая деформацию «карандаш в </a:t>
            </a:r>
            <a:r>
              <a:rPr lang="ru-RU" dirty="0" smtClean="0"/>
              <a:t>стакане» </a:t>
            </a:r>
            <a:r>
              <a:rPr lang="ru-RU" dirty="0"/>
              <a:t>и </a:t>
            </a:r>
            <a:r>
              <a:rPr lang="ru-RU" dirty="0" err="1" smtClean="0"/>
              <a:t>акроостеолиз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осевом </a:t>
            </a:r>
            <a:r>
              <a:rPr lang="ru-RU" dirty="0" smtClean="0"/>
              <a:t>скелете поражение </a:t>
            </a:r>
            <a:r>
              <a:rPr lang="ru-RU" dirty="0"/>
              <a:t>крестцово-подвздошного сустава обычно асимметрично. У пациентов могут наблюдаться </a:t>
            </a:r>
            <a:r>
              <a:rPr lang="ru-RU" dirty="0" err="1"/>
              <a:t>паравертебральные</a:t>
            </a:r>
            <a:r>
              <a:rPr lang="ru-RU" dirty="0"/>
              <a:t> </a:t>
            </a:r>
            <a:r>
              <a:rPr lang="ru-RU" dirty="0" err="1"/>
              <a:t>синдесмофиты</a:t>
            </a:r>
            <a:r>
              <a:rPr lang="ru-RU" dirty="0"/>
              <a:t> в </a:t>
            </a:r>
            <a:r>
              <a:rPr lang="ru-RU" dirty="0" err="1"/>
              <a:t>нижнегрудном</a:t>
            </a:r>
            <a:r>
              <a:rPr lang="ru-RU" dirty="0"/>
              <a:t> и </a:t>
            </a:r>
            <a:r>
              <a:rPr lang="ru-RU" dirty="0" err="1"/>
              <a:t>верхнепоясничном</a:t>
            </a:r>
            <a:r>
              <a:rPr lang="ru-RU" dirty="0"/>
              <a:t> отделах </a:t>
            </a:r>
            <a:r>
              <a:rPr lang="ru-RU" dirty="0" smtClean="0"/>
              <a:t>позвоночника, а также </a:t>
            </a:r>
            <a:r>
              <a:rPr lang="ru-RU" dirty="0" err="1" smtClean="0"/>
              <a:t>апофизарный</a:t>
            </a:r>
            <a:r>
              <a:rPr lang="ru-RU" dirty="0" smtClean="0"/>
              <a:t> </a:t>
            </a:r>
            <a:r>
              <a:rPr lang="ru-RU" dirty="0"/>
              <a:t>анкилоз, </a:t>
            </a:r>
            <a:r>
              <a:rPr lang="ru-RU" dirty="0" err="1"/>
              <a:t>кальцификация</a:t>
            </a:r>
            <a:r>
              <a:rPr lang="ru-RU" dirty="0"/>
              <a:t> связок и атлантоаксиальный </a:t>
            </a:r>
            <a:r>
              <a:rPr lang="ru-RU" dirty="0" smtClean="0"/>
              <a:t>подвывих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17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70" y="62068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КИСТЕЙ РУК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ПРОЕКЦИИ</a:t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ПСОРИАТИЧЕСКИЙ АРТРИТ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941585"/>
            <a:ext cx="4320480" cy="42237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</a:t>
            </a:r>
            <a:r>
              <a:rPr lang="ru-RU" dirty="0" smtClean="0"/>
              <a:t>остные </a:t>
            </a:r>
            <a:r>
              <a:rPr lang="ru-RU" dirty="0"/>
              <a:t>эрозии, окружающие левый третий проксимальный межфаланговый сустав и множественные дистальные </a:t>
            </a:r>
            <a:r>
              <a:rPr lang="ru-RU" dirty="0" err="1"/>
              <a:t>межфаланговые</a:t>
            </a:r>
            <a:r>
              <a:rPr lang="ru-RU" dirty="0"/>
              <a:t> </a:t>
            </a:r>
            <a:r>
              <a:rPr lang="ru-RU" dirty="0" smtClean="0"/>
              <a:t>суставы </a:t>
            </a:r>
          </a:p>
          <a:p>
            <a:pPr algn="just"/>
            <a:r>
              <a:rPr lang="ru-RU" dirty="0" smtClean="0"/>
              <a:t>Левый </a:t>
            </a:r>
            <a:r>
              <a:rPr lang="ru-RU" dirty="0"/>
              <a:t>и правый третий дистальные межфаланговые суставы начинают приобретать форму </a:t>
            </a:r>
            <a:r>
              <a:rPr lang="ru-RU" dirty="0" smtClean="0"/>
              <a:t>«карандаша </a:t>
            </a:r>
            <a:r>
              <a:rPr lang="ru-RU" dirty="0"/>
              <a:t>в </a:t>
            </a:r>
            <a:r>
              <a:rPr lang="ru-RU" dirty="0" smtClean="0"/>
              <a:t>стакане»</a:t>
            </a:r>
          </a:p>
          <a:p>
            <a:pPr algn="just"/>
            <a:r>
              <a:rPr lang="ru-RU" dirty="0"/>
              <a:t>Л</a:t>
            </a:r>
            <a:r>
              <a:rPr lang="ru-RU" dirty="0" smtClean="0"/>
              <a:t>евый </a:t>
            </a:r>
            <a:r>
              <a:rPr lang="ru-RU" dirty="0"/>
              <a:t>второй дистальный межфаланговый сустав подвергается </a:t>
            </a:r>
            <a:r>
              <a:rPr lang="ru-RU" dirty="0" smtClean="0"/>
              <a:t>анкилозу</a:t>
            </a:r>
          </a:p>
          <a:p>
            <a:pPr algn="just"/>
            <a:r>
              <a:rPr lang="ru-RU" dirty="0" smtClean="0"/>
              <a:t>Отмечается </a:t>
            </a:r>
            <a:r>
              <a:rPr lang="ru-RU" dirty="0"/>
              <a:t>отек некоторых из вышележащих мягких </a:t>
            </a:r>
            <a:r>
              <a:rPr lang="ru-RU" dirty="0" smtClean="0"/>
              <a:t>тканей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14" t="38527" r="17688" b="36136"/>
          <a:stretch/>
        </p:blipFill>
        <p:spPr bwMode="auto">
          <a:xfrm>
            <a:off x="251520" y="1988840"/>
            <a:ext cx="42898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55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Реактивный артрит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46805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Это постинфекционный </a:t>
            </a:r>
            <a:r>
              <a:rPr lang="ru-RU" dirty="0"/>
              <a:t>периферический артрит, связанный с уретритом или цервицитом, конъюнктивитом или </a:t>
            </a:r>
            <a:r>
              <a:rPr lang="ru-RU" dirty="0" err="1"/>
              <a:t>увеитом</a:t>
            </a:r>
            <a:r>
              <a:rPr lang="ru-RU" dirty="0"/>
              <a:t> и характерными поражениями </a:t>
            </a:r>
            <a:r>
              <a:rPr lang="ru-RU" dirty="0" smtClean="0"/>
              <a:t>кожи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Реактивный </a:t>
            </a:r>
            <a:r>
              <a:rPr lang="ru-RU" dirty="0"/>
              <a:t>артрит развивается в течение нескольких недель после </a:t>
            </a:r>
            <a:r>
              <a:rPr lang="ru-RU" dirty="0" smtClean="0"/>
              <a:t>инфекций </a:t>
            </a:r>
            <a:r>
              <a:rPr lang="ru-RU" dirty="0"/>
              <a:t>мочеполового тракта (обычно </a:t>
            </a:r>
            <a:r>
              <a:rPr lang="ru-RU" dirty="0" err="1" smtClean="0"/>
              <a:t>Chlamydia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Ureaplasma</a:t>
            </a:r>
            <a:r>
              <a:rPr lang="ru-RU" dirty="0"/>
              <a:t> у мужчин) или </a:t>
            </a:r>
            <a:r>
              <a:rPr lang="ru-RU" dirty="0" smtClean="0"/>
              <a:t>ЖКТ (</a:t>
            </a:r>
            <a:r>
              <a:rPr lang="ru-RU" dirty="0" err="1" smtClean="0"/>
              <a:t>Shigella</a:t>
            </a:r>
            <a:r>
              <a:rPr lang="ru-RU" dirty="0"/>
              <a:t>, </a:t>
            </a:r>
            <a:r>
              <a:rPr lang="ru-RU" dirty="0" err="1"/>
              <a:t>Salmonella</a:t>
            </a:r>
            <a:r>
              <a:rPr lang="ru-RU" dirty="0"/>
              <a:t>, </a:t>
            </a:r>
            <a:r>
              <a:rPr lang="ru-RU" dirty="0" err="1"/>
              <a:t>Campylobacter</a:t>
            </a:r>
            <a:r>
              <a:rPr lang="ru-RU" dirty="0"/>
              <a:t> и </a:t>
            </a:r>
            <a:r>
              <a:rPr lang="ru-RU" dirty="0" err="1"/>
              <a:t>Yersinia</a:t>
            </a:r>
            <a:r>
              <a:rPr lang="ru-RU" dirty="0"/>
              <a:t> у обоих полов в равной степени).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Считается</a:t>
            </a:r>
            <a:r>
              <a:rPr lang="ru-RU" dirty="0"/>
              <a:t>, что микробные антигены проникают в синовиальную оболочку и вызывают местную воспалительную </a:t>
            </a:r>
            <a:r>
              <a:rPr lang="ru-RU" dirty="0" smtClean="0"/>
              <a:t>реакцию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Артрит </a:t>
            </a:r>
            <a:r>
              <a:rPr lang="ru-RU" dirty="0"/>
              <a:t>часто является </a:t>
            </a:r>
            <a:r>
              <a:rPr lang="ru-RU" dirty="0" err="1"/>
              <a:t>самокупирующимся</a:t>
            </a:r>
            <a:r>
              <a:rPr lang="ru-RU" dirty="0"/>
              <a:t>, асимметричным, моно- или </a:t>
            </a:r>
            <a:r>
              <a:rPr lang="ru-RU" dirty="0" err="1"/>
              <a:t>олигоартикулярным</a:t>
            </a:r>
            <a:r>
              <a:rPr lang="ru-RU" dirty="0"/>
              <a:t> и обычно поражает нижние конечности и крестцово-подвздошные </a:t>
            </a:r>
            <a:r>
              <a:rPr lang="ru-RU" dirty="0" smtClean="0"/>
              <a:t>суставы</a:t>
            </a:r>
          </a:p>
        </p:txBody>
      </p:sp>
    </p:spTree>
    <p:extLst>
      <p:ext uri="{BB962C8B-B14F-4D97-AF65-F5344CB8AC3E}">
        <p14:creationId xmlns="" xmlns:p14="http://schemas.microsoft.com/office/powerpoint/2010/main" val="41548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Циркулярный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баланит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больного с реактивным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артритом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772817"/>
            <a:ext cx="4752528" cy="439248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Множественные </a:t>
            </a:r>
            <a:r>
              <a:rPr lang="ru-RU" dirty="0"/>
              <a:t>чешуйчатые папулы, сливающиеся в бляшки на </a:t>
            </a:r>
            <a:r>
              <a:rPr lang="ru-RU" dirty="0" smtClean="0"/>
              <a:t>стволе и головке </a:t>
            </a:r>
            <a:r>
              <a:rPr lang="ru-RU" dirty="0"/>
              <a:t>полового </a:t>
            </a:r>
            <a:r>
              <a:rPr lang="ru-RU" dirty="0" smtClean="0"/>
              <a:t>члена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Поверхностная эрозия </a:t>
            </a:r>
            <a:r>
              <a:rPr lang="ru-RU" dirty="0"/>
              <a:t>на головке полового члена (</a:t>
            </a:r>
            <a:r>
              <a:rPr lang="ru-RU" b="1" i="1" dirty="0"/>
              <a:t>указатель стрелки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8" t="38356" r="40697" b="34075"/>
          <a:stretch/>
        </p:blipFill>
        <p:spPr bwMode="auto">
          <a:xfrm>
            <a:off x="179511" y="1797484"/>
            <a:ext cx="3927791" cy="29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45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8125</TotalTime>
  <Words>1596</Words>
  <Application>Microsoft Office PowerPoint</Application>
  <PresentationFormat>Экран (4:3)</PresentationFormat>
  <Paragraphs>160</Paragraphs>
  <Slides>36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Справедливость</vt:lpstr>
      <vt:lpstr>Визуализация заболеваний, поражающих кожу и кости. Часть 2.</vt:lpstr>
      <vt:lpstr>Псориатический артрит</vt:lpstr>
      <vt:lpstr>Псориатический артрит</vt:lpstr>
      <vt:lpstr>Хронический бляшечный псориаз</vt:lpstr>
      <vt:lpstr>Поражение ногтей при псориазе  (симптом «наперстка») </vt:lpstr>
      <vt:lpstr>Псориатический артрит</vt:lpstr>
      <vt:lpstr>РЕНТГЕНОГРАММА  КИСТЕЙ РУК В ПРЯМОЙ ПРОЕКЦИИ ПСОРИАТИЧЕСКИЙ АРТРИТ</vt:lpstr>
      <vt:lpstr>Реактивный артрит</vt:lpstr>
      <vt:lpstr>Циркулярный баланит у больного с реактивным артритом</vt:lpstr>
      <vt:lpstr>Бленоррагическая кератодермия  </vt:lpstr>
      <vt:lpstr>РЕНТГЕНОГРАММА СТОПЫ В ПРЯМОЙ ПРОЕКЦИИ РЕАКТИВНЫЙ АРТРИТ БОЛЬШОГО ПАЛЬЦА СТОПЫ</vt:lpstr>
      <vt:lpstr>Остеопойкилоз и синдром Бушке-Оллендорфа</vt:lpstr>
      <vt:lpstr>РЕНТГЕНОГРАММА КОЛЕННОГО СУСТАВА В ПРЯМОЙ ПРОЕКЦИИ ОСТЕОПОЙКИЛОЗ</vt:lpstr>
      <vt:lpstr>Диссеминированный лентикулярный дерматофиброз у пациента с синдромом Бушке-Оллендорфа</vt:lpstr>
      <vt:lpstr>Точечная хондродисплазия и синдром Конради-Хюнерманна-Хэппла</vt:lpstr>
      <vt:lpstr>РЕНТГЕНОГРАММА НИЖНИХ КОНЕЧНОСТЕЙ В ПРЯМОЙ ПРОЕКЦИИ ТОЧЕЧНАЯ ХОНДРОДИСПЛАЗИЯ У РЕБЕНКА</vt:lpstr>
      <vt:lpstr>Врожденная ихтиозиформная эритродермия у больного с синдромом Конради-Хюнерманна-Хэппла.</vt:lpstr>
      <vt:lpstr>Полосчатая остеопатия и синдром Гольца (фокальная гипоплазия кожи)</vt:lpstr>
      <vt:lpstr>Полосчатая остеопатия и синдром Гольца (фокальная гипоплазия кожи)</vt:lpstr>
      <vt:lpstr>РЕНТГЕНОГРАММА ПРОКСИМАЛЬНОГО ОТДЕЛА БОЛЬШЕБЕРЦОВОЙ КОСТИ В ПРЯМОЙ ПРОЕКЦИИ ПОЛОСЧАТАЯ ОСТЕОПАТИЯ</vt:lpstr>
      <vt:lpstr>Полосчатая остеопатия и синдром Гольца (фокальная гипоплазия кожи)</vt:lpstr>
      <vt:lpstr>Фокальная гипоплазия кожи (синдром Гольца)</vt:lpstr>
      <vt:lpstr>Синдром Маффуччи </vt:lpstr>
      <vt:lpstr>Синдром Маффуччи </vt:lpstr>
      <vt:lpstr>Синдром Маффуччи </vt:lpstr>
      <vt:lpstr>Множественные сосудистые мальформации и деформации у больного с синдромом Маффуччи</vt:lpstr>
      <vt:lpstr>МРТ РУКИ, Т2-ВИ В АКСИАЛЬНОЙ ПЛОСКОСТИ МНОЖЕСТВЕННЫЕ СОСУДИСТЫЕ МАЛЬФОРМАЦИИ У ПАЦИЕНТА С РАННЕЙ СТАДИЕЙ СИНДРОМА МАФФУЧИ</vt:lpstr>
      <vt:lpstr>РЕНТГЕНОГРАММА КИСТИ В ПРЯМОЙ ПРОЕКЦИИ  СИНДРОМ МАФФУЧИ</vt:lpstr>
      <vt:lpstr>Синдром Маффуччи </vt:lpstr>
      <vt:lpstr>Синдром Горхэма</vt:lpstr>
      <vt:lpstr>Лимфатические мальформации у ребенка с синдромом Горхэма</vt:lpstr>
      <vt:lpstr>Синдром Горхэма</vt:lpstr>
      <vt:lpstr>РЕНТГЕНОГРАММА ПРЕДПЛЕЧЬЯ В БОКОВОЙ ПРОЕКЦИИ  ОСТЕОЛИЗ У БОЛЬНОГО С СИНДРОМОМ ГОРХЭМА</vt:lpstr>
      <vt:lpstr>МРТ МЕТОДОМ «ИНВЕРСИЯ-ВОССТАНОВЛЕНИЕ» ЛИМФАТИЧЕСКАЯ МАЛЬФОРМАЦИЯ У ПАЦИЕНТА С СИНДРОМОМ ГОРХЭМА</vt:lpstr>
      <vt:lpstr>Заключение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картина в постредукционной оценке лечения дисплазии тазобедренного сустава: цели и сложности. Часть 1.</dc:title>
  <dc:creator>Homer</dc:creator>
  <cp:lastModifiedBy>Homer</cp:lastModifiedBy>
  <cp:revision>147</cp:revision>
  <dcterms:created xsi:type="dcterms:W3CDTF">2021-09-17T03:35:43Z</dcterms:created>
  <dcterms:modified xsi:type="dcterms:W3CDTF">2022-05-30T17:42:52Z</dcterms:modified>
</cp:coreProperties>
</file>