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75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8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424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96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10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70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360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5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9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4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6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3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1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1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4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4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49B2A-D052-4CA5-B1C9-9C99441F22A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E4075C-422F-4C7F-B0C8-4CE6703F9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7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2376" y="1891916"/>
            <a:ext cx="7766936" cy="164630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Акушерские задачи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1926" y="4840542"/>
            <a:ext cx="3884585" cy="1096899"/>
          </a:xfrm>
        </p:spPr>
        <p:txBody>
          <a:bodyPr/>
          <a:lstStyle/>
          <a:p>
            <a:r>
              <a:rPr lang="ru-RU" dirty="0"/>
              <a:t>Подготовила: ординатор 1 года </a:t>
            </a:r>
            <a:r>
              <a:rPr lang="ru-RU" dirty="0" err="1"/>
              <a:t>Пфайфер</a:t>
            </a:r>
            <a:r>
              <a:rPr lang="ru-RU" dirty="0"/>
              <a:t> А.В.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90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552" y="1270000"/>
            <a:ext cx="10226193" cy="5435600"/>
          </a:xfrm>
        </p:spPr>
        <p:txBody>
          <a:bodyPr>
            <a:normAutofit/>
          </a:bodyPr>
          <a:lstStyle/>
          <a:p>
            <a:r>
              <a:rPr lang="ru-RU" dirty="0"/>
              <a:t>Повторнородящая Н., 33 лет, поступила в родильный дом с регулярной родовой деятельностью. АД 160/100 мм. рт. ст., на ногах отеки. Через 30 минут после поступления появились потуги, излились околоплодные воды, окрашенные кровью. С началом потуг сердечные тоны плода приглушены 160 уд/мин. Появились боли внизу живота, больше справа. Пальпация матки в этом месте болезненна, появилась </a:t>
            </a:r>
            <a:r>
              <a:rPr lang="ru-RU" dirty="0" err="1"/>
              <a:t>ассиметричность</a:t>
            </a:r>
            <a:r>
              <a:rPr lang="ru-RU" dirty="0"/>
              <a:t>. Вагинально: открытие маточного зева полное, плодного пузыря нет, головка плода в узкой части малого таза, стреловидный шов в правом косом размере, малый родничок слева, спереди, большой - справа, сзади. Умеренные кровянистые выделения из влагалища.</a:t>
            </a:r>
          </a:p>
          <a:p>
            <a:pPr lvl="0"/>
            <a:r>
              <a:rPr lang="ru-RU" dirty="0"/>
              <a:t>Диагноз?</a:t>
            </a:r>
          </a:p>
          <a:p>
            <a:pPr lvl="0"/>
            <a:r>
              <a:rPr lang="ru-RU" dirty="0"/>
              <a:t>Тактика?</a:t>
            </a:r>
          </a:p>
          <a:p>
            <a:pPr lvl="0"/>
            <a:r>
              <a:rPr lang="ru-RU" dirty="0"/>
              <a:t>Техника проведения операции </a:t>
            </a:r>
          </a:p>
          <a:p>
            <a:pPr lvl="0"/>
            <a:r>
              <a:rPr lang="ru-RU" dirty="0"/>
              <a:t>Условия проведения данной операции?</a:t>
            </a:r>
          </a:p>
          <a:p>
            <a:pPr lvl="0"/>
            <a:r>
              <a:rPr lang="ru-RU" dirty="0"/>
              <a:t>Осложнения при операции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442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8532" y="2050473"/>
            <a:ext cx="5377103" cy="1764145"/>
          </a:xfrm>
        </p:spPr>
        <p:txBody>
          <a:bodyPr>
            <a:normAutofit/>
          </a:bodyPr>
          <a:lstStyle/>
          <a:p>
            <a:r>
              <a:rPr lang="ru-RU" sz="4000" b="1" u="sng" dirty="0">
                <a:solidFill>
                  <a:schemeClr val="accent1">
                    <a:lumMod val="50000"/>
                  </a:schemeClr>
                </a:solidFill>
              </a:rPr>
              <a:t>Эталоны ответов</a:t>
            </a:r>
            <a:endParaRPr lang="ru-RU" sz="40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1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34838"/>
            <a:ext cx="9577263" cy="512618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Срочные роды </a:t>
            </a:r>
            <a:r>
              <a:rPr lang="en-US" dirty="0"/>
              <a:t>I</a:t>
            </a:r>
            <a:r>
              <a:rPr lang="ru-RU" dirty="0"/>
              <a:t>. Второй период родов. Вторичная слабость родовой деятельности. Острая гипоксия плода. </a:t>
            </a:r>
          </a:p>
          <a:p>
            <a:pPr lvl="0"/>
            <a:r>
              <a:rPr lang="ru-RU" dirty="0" err="1"/>
              <a:t>Родоразрешить</a:t>
            </a:r>
            <a:r>
              <a:rPr lang="ru-RU" dirty="0"/>
              <a:t> путем вакуум-экстракции плода.</a:t>
            </a:r>
          </a:p>
          <a:p>
            <a:pPr lvl="0"/>
            <a:r>
              <a:rPr lang="ru-RU" dirty="0"/>
              <a:t>Если </a:t>
            </a:r>
            <a:r>
              <a:rPr lang="ru-RU" dirty="0" err="1"/>
              <a:t>подзатылочная</a:t>
            </a:r>
            <a:r>
              <a:rPr lang="ru-RU" dirty="0"/>
              <a:t> ямка головки плода находится на уровне нижнего края симфиза, то только кпереди, разгибая головку плода и способствуя её прорезыванию, если </a:t>
            </a:r>
            <a:r>
              <a:rPr lang="ru-RU" dirty="0" err="1"/>
              <a:t>подзатылочная</a:t>
            </a:r>
            <a:r>
              <a:rPr lang="ru-RU" dirty="0"/>
              <a:t> ямка находится чуть выше нижнего края симфиза, то направление </a:t>
            </a:r>
            <a:r>
              <a:rPr lang="ru-RU" dirty="0" err="1"/>
              <a:t>тракций</a:t>
            </a:r>
            <a:r>
              <a:rPr lang="ru-RU" dirty="0"/>
              <a:t> книзу будет способствовать опусканию головки плода с последующим переходом на </a:t>
            </a:r>
            <a:r>
              <a:rPr lang="ru-RU" dirty="0" err="1"/>
              <a:t>тракции</a:t>
            </a:r>
            <a:r>
              <a:rPr lang="ru-RU" dirty="0"/>
              <a:t> кпереди</a:t>
            </a:r>
          </a:p>
          <a:p>
            <a:pPr lvl="0"/>
            <a:r>
              <a:rPr lang="ru-RU" dirty="0"/>
              <a:t>Полное открытие маточного зева и отсутствие плодного пузыря; живой плод; головное </a:t>
            </a:r>
            <a:r>
              <a:rPr lang="ru-RU" dirty="0" err="1"/>
              <a:t>предлежание</a:t>
            </a:r>
            <a:r>
              <a:rPr lang="ru-RU" dirty="0"/>
              <a:t>; соответствие размеров таза матери и головки плода; головка не выше широкой части полости таза; опорожненный мочевой пузырь; адекватное обезболивание (по показаниям); готовность выполнить кесарево сечение в ближайшие 30 минут при неудачной попытке влагалищного </a:t>
            </a:r>
            <a:r>
              <a:rPr lang="ru-RU" dirty="0" err="1"/>
              <a:t>родоразрешения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Повреждения у плода: ссадины мягких тканей головки плода, </a:t>
            </a:r>
            <a:r>
              <a:rPr lang="ru-RU" dirty="0" err="1"/>
              <a:t>кефалогематома</a:t>
            </a:r>
            <a:r>
              <a:rPr lang="ru-RU" dirty="0"/>
              <a:t>, </a:t>
            </a:r>
            <a:r>
              <a:rPr lang="ru-RU" dirty="0" err="1"/>
              <a:t>подапоневротическая</a:t>
            </a:r>
            <a:r>
              <a:rPr lang="ru-RU" dirty="0"/>
              <a:t> </a:t>
            </a:r>
            <a:r>
              <a:rPr lang="ru-RU" dirty="0" err="1"/>
              <a:t>гематома.Дистоция</a:t>
            </a:r>
            <a:r>
              <a:rPr lang="ru-RU" dirty="0"/>
              <a:t> плечиков. Нарушение мочеиспускания у родильницы. Гематомы и разрывы мягких тканей родового канала.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620982"/>
            <a:ext cx="9274002" cy="448965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Срочные роды </a:t>
            </a:r>
            <a:r>
              <a:rPr lang="en-US" dirty="0"/>
              <a:t>II</a:t>
            </a:r>
            <a:r>
              <a:rPr lang="ru-RU" dirty="0"/>
              <a:t>. Второй период родов. Слабость потуг. Острая гипоксия плода. </a:t>
            </a:r>
          </a:p>
          <a:p>
            <a:pPr lvl="0"/>
            <a:r>
              <a:rPr lang="ru-RU" dirty="0" err="1"/>
              <a:t>Родоразрешить</a:t>
            </a:r>
            <a:r>
              <a:rPr lang="ru-RU" dirty="0"/>
              <a:t> путем вакуум-экстракции плода.</a:t>
            </a:r>
          </a:p>
          <a:p>
            <a:pPr lvl="0"/>
            <a:r>
              <a:rPr lang="ru-RU" dirty="0"/>
              <a:t>Острая или прогрессирующая хроническая гипоксия плода при условии, что роды самопроизвольно в ближайшее время закончиться не могут; вторичная слабость родовой деятельности, неподдающаяся консервативной терапии окситоцином; при проведении кесарева сечения для извлечения головки плода при невыгодном ее расположении по отношению к разрезу на матке; Запланированное укорочение 2-го периода родов при наличии </a:t>
            </a:r>
            <a:r>
              <a:rPr lang="ru-RU" dirty="0" err="1"/>
              <a:t>экстрагенитальной</a:t>
            </a:r>
            <a:r>
              <a:rPr lang="ru-RU" dirty="0"/>
              <a:t> патологии, когда длительные и сильные потуги противопоказаны. </a:t>
            </a:r>
          </a:p>
          <a:p>
            <a:pPr lvl="0"/>
            <a:r>
              <a:rPr lang="ru-RU" dirty="0"/>
              <a:t>Нарушение мочеиспускания у родильницы. Гематомы и разрывы мягких тканей родового канала.</a:t>
            </a:r>
          </a:p>
          <a:p>
            <a:pPr lvl="0"/>
            <a:r>
              <a:rPr lang="ru-RU" dirty="0"/>
              <a:t>Ссадины мягких тканей головки плода, </a:t>
            </a:r>
            <a:r>
              <a:rPr lang="ru-RU" dirty="0" err="1"/>
              <a:t>кефалогематома</a:t>
            </a:r>
            <a:r>
              <a:rPr lang="ru-RU" dirty="0"/>
              <a:t>, </a:t>
            </a:r>
            <a:r>
              <a:rPr lang="ru-RU" dirty="0" err="1"/>
              <a:t>подапоневротическая</a:t>
            </a:r>
            <a:r>
              <a:rPr lang="ru-RU" dirty="0"/>
              <a:t> гематома. </a:t>
            </a:r>
            <a:r>
              <a:rPr lang="ru-RU" dirty="0" err="1"/>
              <a:t>Дистоция</a:t>
            </a:r>
            <a:r>
              <a:rPr lang="ru-RU" dirty="0"/>
              <a:t> плечиков.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544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3" y="1648691"/>
            <a:ext cx="9753600" cy="5209309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Срочные роды </a:t>
            </a:r>
            <a:r>
              <a:rPr lang="en-US" dirty="0"/>
              <a:t>I</a:t>
            </a:r>
            <a:r>
              <a:rPr lang="ru-RU" dirty="0"/>
              <a:t>. Второй период родов. Вторичная слабость родовой деятельности. Острая гипоксия плода. </a:t>
            </a:r>
          </a:p>
          <a:p>
            <a:pPr lvl="0"/>
            <a:r>
              <a:rPr lang="ru-RU" dirty="0" err="1"/>
              <a:t>Родоразрешить</a:t>
            </a:r>
            <a:r>
              <a:rPr lang="ru-RU" dirty="0"/>
              <a:t> путем вакуум-экстракции плода.</a:t>
            </a:r>
          </a:p>
          <a:p>
            <a:pPr lvl="0"/>
            <a:r>
              <a:rPr lang="ru-RU" dirty="0"/>
              <a:t>Полное открытие маточного зева и отсутствие плодного пузыря; живой плод; головное </a:t>
            </a:r>
            <a:r>
              <a:rPr lang="ru-RU" dirty="0" err="1"/>
              <a:t>предлежание</a:t>
            </a:r>
            <a:r>
              <a:rPr lang="ru-RU" dirty="0"/>
              <a:t>; соответствие размеров таза матери и головки плода; головка не выше широкой части полости таза; опорожненный мочевой пузырь; адекватное обезболивание (по показаниям); готовность выполнить кесарево сечение в ближайшие 30 минут при неудачной попытке влагалищного </a:t>
            </a:r>
            <a:r>
              <a:rPr lang="ru-RU" dirty="0" err="1"/>
              <a:t>родоразрешения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Анатомически узкий таз 2-3 степени сужения и клинически узкий таз. Невозможность определить характер вставления головки. Необходимость исключить потуги по состоянию роженицы</a:t>
            </a:r>
          </a:p>
          <a:p>
            <a:pPr lvl="0"/>
            <a:r>
              <a:rPr lang="ru-RU" dirty="0"/>
              <a:t>Срок менее 34 недель беременности (Допустимо в сроке 34-36). Известный риск кровотечения у плода вследствие тромбоцитопении, гемофилии или нарушение </a:t>
            </a:r>
            <a:r>
              <a:rPr lang="ru-RU" dirty="0" err="1"/>
              <a:t>остеогенеза</a:t>
            </a:r>
            <a:r>
              <a:rPr lang="ru-RU" dirty="0"/>
              <a:t> у плода. Тазовое, лицевое, лобное </a:t>
            </a:r>
            <a:r>
              <a:rPr lang="ru-RU" dirty="0" err="1"/>
              <a:t>предлежание</a:t>
            </a:r>
            <a:r>
              <a:rPr lang="ru-RU" dirty="0"/>
              <a:t>. Высокое стояние головки плода (выше, чем в широкой части полости малого таза). </a:t>
            </a:r>
            <a:r>
              <a:rPr lang="ru-RU" dirty="0" err="1"/>
              <a:t>Дистресс</a:t>
            </a:r>
            <a:r>
              <a:rPr lang="ru-RU" dirty="0"/>
              <a:t> плода при стоянии головки выше плоскости выхода. Высокая вероятность повреждения кожных покровов плода при наличии активной вирусной инфекции у матери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68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0873"/>
            <a:ext cx="10030691" cy="5306291"/>
          </a:xfrm>
        </p:spPr>
        <p:txBody>
          <a:bodyPr>
            <a:normAutofit/>
          </a:bodyPr>
          <a:lstStyle/>
          <a:p>
            <a:pPr lvl="0"/>
            <a:r>
              <a:rPr lang="ru-RU"/>
              <a:t>Срочные роды </a:t>
            </a:r>
            <a:r>
              <a:rPr lang="en-US" dirty="0"/>
              <a:t>II</a:t>
            </a:r>
            <a:r>
              <a:rPr lang="ru-RU" dirty="0"/>
              <a:t>. Второй период родов. Острая гипоксия плода. </a:t>
            </a:r>
          </a:p>
          <a:p>
            <a:pPr lvl="0"/>
            <a:r>
              <a:rPr lang="ru-RU" dirty="0" err="1"/>
              <a:t>Родоразрешить</a:t>
            </a:r>
            <a:r>
              <a:rPr lang="ru-RU" dirty="0"/>
              <a:t> путем вакуум-экстракции плода.</a:t>
            </a:r>
          </a:p>
          <a:p>
            <a:pPr lvl="0"/>
            <a:r>
              <a:rPr lang="ru-RU" dirty="0"/>
              <a:t>Анатомически узкий таз 2-3 степени сужения и клинически узкий таз; Невозможность определить характер вставления головки; Необходимость исключить потуги по состоянию роженицы</a:t>
            </a:r>
          </a:p>
          <a:p>
            <a:pPr lvl="0"/>
            <a:r>
              <a:rPr lang="ru-RU" dirty="0"/>
              <a:t>Полное открытие маточного зева и отсутствие плодного пузыря; живой плод; головное </a:t>
            </a:r>
            <a:r>
              <a:rPr lang="ru-RU" dirty="0" err="1"/>
              <a:t>предлежание</a:t>
            </a:r>
            <a:r>
              <a:rPr lang="ru-RU" dirty="0"/>
              <a:t>; соответствие размеров таза матери и головки плода; головка не выше широкой части полости таза; опорожненный мочевой пузырь; адекватное обезболивание (по показаниям); готовность выполнить кесарево сечение в ближайшие 30 минут при неудачной попытке влагалищного </a:t>
            </a:r>
            <a:r>
              <a:rPr lang="ru-RU" dirty="0" err="1"/>
              <a:t>родоразрешения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Если при двух </a:t>
            </a:r>
            <a:r>
              <a:rPr lang="ru-RU" dirty="0" err="1"/>
              <a:t>тракциях</a:t>
            </a:r>
            <a:r>
              <a:rPr lang="ru-RU" dirty="0"/>
              <a:t> нет поступательного движения плода; если общее время </a:t>
            </a:r>
            <a:r>
              <a:rPr lang="ru-RU" dirty="0" err="1"/>
              <a:t>тракций</a:t>
            </a:r>
            <a:r>
              <a:rPr lang="ru-RU" dirty="0"/>
              <a:t> превышает 20 мин; если «соскальзывание» чашечки произошло более 2 </a:t>
            </a:r>
            <a:r>
              <a:rPr lang="ru-RU" dirty="0" err="1"/>
              <a:t>раз;при</a:t>
            </a:r>
            <a:r>
              <a:rPr lang="ru-RU" dirty="0"/>
              <a:t> возникновении затруднений.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21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667" y="1930400"/>
            <a:ext cx="9274002" cy="3880773"/>
          </a:xfrm>
        </p:spPr>
        <p:txBody>
          <a:bodyPr/>
          <a:lstStyle/>
          <a:p>
            <a:pPr lvl="0"/>
            <a:r>
              <a:rPr lang="ru-RU" dirty="0"/>
              <a:t>Срочные роды </a:t>
            </a:r>
            <a:r>
              <a:rPr lang="en-US" dirty="0"/>
              <a:t>II</a:t>
            </a:r>
            <a:r>
              <a:rPr lang="ru-RU" dirty="0"/>
              <a:t>. Второй период родов. ПОНРП. Острая гипоксия плода. </a:t>
            </a:r>
          </a:p>
          <a:p>
            <a:pPr lvl="0"/>
            <a:r>
              <a:rPr lang="ru-RU" dirty="0"/>
              <a:t>Наркоз. </a:t>
            </a:r>
            <a:r>
              <a:rPr lang="ru-RU" dirty="0" err="1"/>
              <a:t>Родоразрешение</a:t>
            </a:r>
            <a:r>
              <a:rPr lang="ru-RU" dirty="0"/>
              <a:t> путем наложения акушерских щипцов.</a:t>
            </a:r>
          </a:p>
          <a:p>
            <a:pPr lvl="0"/>
            <a:r>
              <a:rPr lang="ru-RU" dirty="0"/>
              <a:t>Ручное обследование полости матки, отделение плаценты и выделение последа. Обязательно </a:t>
            </a:r>
            <a:r>
              <a:rPr lang="ru-RU" dirty="0" err="1"/>
              <a:t>утеротонические</a:t>
            </a:r>
            <a:r>
              <a:rPr lang="ru-RU" dirty="0"/>
              <a:t> средства.</a:t>
            </a:r>
          </a:p>
          <a:p>
            <a:pPr lvl="0"/>
            <a:r>
              <a:rPr lang="ru-RU" dirty="0"/>
              <a:t>Травмы мягких родовых путей (свищи, разрывы), геморрагический шок, ДВС-синдром, матка </a:t>
            </a:r>
            <a:r>
              <a:rPr lang="ru-RU" dirty="0" err="1"/>
              <a:t>Кювелера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Асфиксия новорожденного, гибель плода.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130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71" y="346364"/>
            <a:ext cx="8596668" cy="1320800"/>
          </a:xfrm>
        </p:spPr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8364"/>
            <a:ext cx="10487891" cy="5611091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Срочные роды I, II период родов. Преждевременный разрыв плодных оболочек. Врожденный порок сердца: комбинированный митральный порок сердца. </a:t>
            </a:r>
          </a:p>
          <a:p>
            <a:pPr lvl="0"/>
            <a:r>
              <a:rPr lang="ru-RU" dirty="0"/>
              <a:t>Внутривенный наркоз, роды следует закончить операцией наложения полостных акушерских щипцов.</a:t>
            </a:r>
          </a:p>
          <a:p>
            <a:pPr lvl="0"/>
            <a:r>
              <a:rPr lang="ru-RU" dirty="0"/>
              <a:t>Живой плод, полное раскрытие маточного зева, головное </a:t>
            </a:r>
            <a:r>
              <a:rPr lang="ru-RU" dirty="0" err="1"/>
              <a:t>предлежание</a:t>
            </a:r>
            <a:r>
              <a:rPr lang="ru-RU" dirty="0"/>
              <a:t>, отсутствие плодного пузыря, соответствие размеров таза матери и головки плода, головка должна находиться в выходе или в полости малого таза, опорожненный мочевой пузырь, адекватное </a:t>
            </a:r>
            <a:r>
              <a:rPr lang="ru-RU" dirty="0" err="1"/>
              <a:t>обезболивание,головка</a:t>
            </a:r>
            <a:r>
              <a:rPr lang="ru-RU" dirty="0"/>
              <a:t> не должна быть слишком мала(недонашивание) или слишком велика(гидроцефалия) .</a:t>
            </a:r>
          </a:p>
          <a:p>
            <a:pPr lvl="0"/>
            <a:r>
              <a:rPr lang="ru-RU" dirty="0"/>
              <a:t>Ухудшение состояния роженицы на фоне врожденного порока сердца (комбинированный митральный порок сердца)</a:t>
            </a:r>
          </a:p>
          <a:p>
            <a:pPr lvl="0"/>
            <a:r>
              <a:rPr lang="ru-RU" dirty="0"/>
              <a:t>Нераспознанное выраженное клиническое несоответствие размеров таза матери и головки плода. Неправильное определение характера вставления головки плода и высоты её положения в малом тазу. Неверное расположение ложек на головке плода. Неправильное направление </a:t>
            </a:r>
            <a:r>
              <a:rPr lang="ru-RU" dirty="0" err="1"/>
              <a:t>тракций</a:t>
            </a:r>
            <a:r>
              <a:rPr lang="ru-RU" dirty="0"/>
              <a:t> при выполнении операции. </a:t>
            </a:r>
            <a:r>
              <a:rPr lang="ru-RU" dirty="0" err="1"/>
              <a:t>Тракции</a:t>
            </a:r>
            <a:r>
              <a:rPr lang="ru-RU" dirty="0"/>
              <a:t> при незамкнутом замке щипцов.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843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916" y="180109"/>
            <a:ext cx="8596668" cy="1320800"/>
          </a:xfrm>
        </p:spPr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4" y="955963"/>
            <a:ext cx="9878291" cy="57912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Срочные роды I. II период родов. </a:t>
            </a:r>
            <a:r>
              <a:rPr lang="ru-RU" dirty="0" err="1"/>
              <a:t>Экламптический</a:t>
            </a:r>
            <a:r>
              <a:rPr lang="ru-RU" dirty="0"/>
              <a:t> припадок.</a:t>
            </a:r>
          </a:p>
          <a:p>
            <a:pPr lvl="0"/>
            <a:r>
              <a:rPr lang="ru-RU" dirty="0"/>
              <a:t>Противосудорожная терапия, </a:t>
            </a:r>
            <a:r>
              <a:rPr lang="ru-RU" dirty="0" err="1"/>
              <a:t>антигипертензивная</a:t>
            </a:r>
            <a:r>
              <a:rPr lang="ru-RU" dirty="0"/>
              <a:t>, </a:t>
            </a:r>
            <a:r>
              <a:rPr lang="ru-RU" dirty="0" err="1"/>
              <a:t>инфузионная</a:t>
            </a:r>
            <a:r>
              <a:rPr lang="ru-RU" dirty="0"/>
              <a:t> терапия, экстренное </a:t>
            </a:r>
            <a:r>
              <a:rPr lang="ru-RU" dirty="0" err="1"/>
              <a:t>родоразрешение</a:t>
            </a:r>
            <a:r>
              <a:rPr lang="ru-RU" dirty="0"/>
              <a:t> путем наложения акушерских щипцов, продолжение интенсивной терапии в послеродовом периоде.</a:t>
            </a:r>
          </a:p>
          <a:p>
            <a:pPr lvl="0"/>
            <a:r>
              <a:rPr lang="ru-RU" dirty="0"/>
              <a:t>Своевременная госпитализация в отделение патологии беременности с целью </a:t>
            </a:r>
            <a:r>
              <a:rPr lang="ru-RU" dirty="0" err="1"/>
              <a:t>дообследования</a:t>
            </a:r>
            <a:r>
              <a:rPr lang="ru-RU" dirty="0"/>
              <a:t>, адекватного лечения и выбора метода и сроков </a:t>
            </a:r>
            <a:r>
              <a:rPr lang="ru-RU" dirty="0" err="1"/>
              <a:t>родоразрешения</a:t>
            </a:r>
            <a:r>
              <a:rPr lang="ru-RU" dirty="0"/>
              <a:t>. </a:t>
            </a:r>
          </a:p>
          <a:p>
            <a:pPr lvl="0"/>
            <a:r>
              <a:rPr lang="ru-RU" dirty="0"/>
              <a:t>Живой плод, полное раскрытие маточного зева, головное </a:t>
            </a:r>
            <a:r>
              <a:rPr lang="ru-RU" dirty="0" err="1"/>
              <a:t>предлежание</a:t>
            </a:r>
            <a:r>
              <a:rPr lang="ru-RU" dirty="0"/>
              <a:t>, отсутствие плодного пузыря, соответствие размеров таза матери и головки плода, головка должна находиться в выходе или в полости малого таза, опорожненный мочевой пузырь, адекватное </a:t>
            </a:r>
            <a:r>
              <a:rPr lang="ru-RU" dirty="0" err="1"/>
              <a:t>обезболивание,головка</a:t>
            </a:r>
            <a:r>
              <a:rPr lang="ru-RU" dirty="0"/>
              <a:t> не должна быть слишком мала (недонашивание) или слишком велика (гидроцефалия) .</a:t>
            </a:r>
          </a:p>
          <a:p>
            <a:pPr lvl="0"/>
            <a:r>
              <a:rPr lang="ru-RU" dirty="0"/>
              <a:t>Острая асфиксия плода, либо прогрессирующая гипоксия плода при условии, что роды самопроизвольно в ближайшее время закончиться не могут (головка плода в узкой части полости малого таза и ниже);Упорная вторичная слабость родовой деятельности, неподдающаяся консервативной терапии окситоцином; </a:t>
            </a:r>
            <a:r>
              <a:rPr lang="ru-RU" dirty="0" err="1"/>
              <a:t>Экстрагенитальная</a:t>
            </a:r>
            <a:r>
              <a:rPr lang="ru-RU" dirty="0"/>
              <a:t> патология, при которой необходимо выключить; Эклампсия, если приступ произошёл при головке плода, находящейся в плоскости узкой части полости малого таза и ниже; Кровотечение во 2 периоде родов при благоприятном расположении головки плода в тазу матери и необходимости быстрого завершения родов; Высокая температура у </a:t>
            </a:r>
            <a:r>
              <a:rPr lang="ru-RU" dirty="0" err="1"/>
              <a:t>матери,если</a:t>
            </a:r>
            <a:r>
              <a:rPr lang="ru-RU" dirty="0"/>
              <a:t> лечение гипертермии неэффективно; Затруднённое рождение головки при родах в тазовом </a:t>
            </a:r>
            <a:r>
              <a:rPr lang="ru-RU" dirty="0" err="1"/>
              <a:t>предлежании;Отказ</a:t>
            </a:r>
            <a:r>
              <a:rPr lang="ru-RU" dirty="0"/>
              <a:t> пациентки тужиться.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3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4" y="1496291"/>
            <a:ext cx="9274002" cy="509925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Срочные роды V. II период родов. </a:t>
            </a:r>
            <a:r>
              <a:rPr lang="ru-RU" dirty="0" err="1"/>
              <a:t>Хориоамнионит</a:t>
            </a:r>
            <a:r>
              <a:rPr lang="ru-RU" dirty="0"/>
              <a:t>. Острая гипоксия плода. ОАА.</a:t>
            </a:r>
          </a:p>
          <a:p>
            <a:pPr lvl="0"/>
            <a:r>
              <a:rPr lang="ru-RU" dirty="0"/>
              <a:t>Роды следует закончить операцией наложения полостных акушерских щипцов.</a:t>
            </a:r>
          </a:p>
          <a:p>
            <a:pPr lvl="0"/>
            <a:r>
              <a:rPr lang="ru-RU" dirty="0"/>
              <a:t>Ручное обследование полости матки, отделение плаценты и выделение последа. Обязательно </a:t>
            </a:r>
            <a:r>
              <a:rPr lang="ru-RU" dirty="0" err="1"/>
              <a:t>утеротонические</a:t>
            </a:r>
            <a:r>
              <a:rPr lang="ru-RU" dirty="0"/>
              <a:t> средства.</a:t>
            </a:r>
          </a:p>
          <a:p>
            <a:pPr lvl="0"/>
            <a:r>
              <a:rPr lang="ru-RU" dirty="0"/>
              <a:t>Живой плод, полное раскрытие маточного зева, головное </a:t>
            </a:r>
            <a:r>
              <a:rPr lang="ru-RU" dirty="0" err="1"/>
              <a:t>предлежание</a:t>
            </a:r>
            <a:r>
              <a:rPr lang="ru-RU" dirty="0"/>
              <a:t>, отсутствие плодного пузыря, соответствие размеров таза матери и головки плода, головка должна находиться в выходе или в полости малого таза, опорожненный мочевой пузырь, адекватное обезболивание, головка не должна быть слишком мала(недонашивание) или слишком велика(гидроцефалия) .</a:t>
            </a:r>
          </a:p>
          <a:p>
            <a:pPr lvl="0"/>
            <a:r>
              <a:rPr lang="ru-RU" dirty="0"/>
              <a:t>Введение и размещение ложек щипцов Замыкание щипцов; Пробная </a:t>
            </a:r>
            <a:r>
              <a:rPr lang="ru-RU" dirty="0" err="1"/>
              <a:t>тракция</a:t>
            </a:r>
            <a:r>
              <a:rPr lang="ru-RU" dirty="0"/>
              <a:t> (убедиться в правильном наложении щипцов и отсутствие угрозы их соскальзывания);Собственно </a:t>
            </a:r>
            <a:r>
              <a:rPr lang="ru-RU" dirty="0" err="1"/>
              <a:t>тракции</a:t>
            </a:r>
            <a:r>
              <a:rPr lang="ru-RU" dirty="0"/>
              <a:t>; Снятие щипцов.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1430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Задача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1524001"/>
            <a:ext cx="8830657" cy="4517362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Роженица В., 32 лет., роды 1. В родах 16 часов. Схватки регулярные, достаточной силы. Размеры таза: 25-29-31-21 см. Через час сватки ослабли. Выставляется диагноз вторичная слабость родовой деятельности. </a:t>
            </a:r>
            <a:r>
              <a:rPr lang="ru-RU" altLang="ru-RU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Родостимуляция</a:t>
            </a: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окситоцином – без эффекта. Вагинально: открытие маточного зева полное, плодного пузыря нет, головка плода в плоскости выхода малого таза, стреловидный шов в прямом размере, малый родничок под лоном. Сердцебиение плода ясное, 110 уд./ мин., аритмичное.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Диагноз?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Дальнейшая тактика?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Направление </a:t>
            </a:r>
            <a:r>
              <a:rPr lang="ru-RU" altLang="ru-RU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тракций</a:t>
            </a: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Условия операции?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Осложнения операции?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962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207" y="346364"/>
            <a:ext cx="8596668" cy="1320800"/>
          </a:xfrm>
        </p:spPr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46909"/>
            <a:ext cx="10626436" cy="5417127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Срочные роды II. II период родов. ПОНРП. Острая гипоксия плода. Тяжелая </a:t>
            </a:r>
            <a:r>
              <a:rPr lang="ru-RU" dirty="0" err="1"/>
              <a:t>преэклампсия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Роды следует закончить операцией наложения полостных акушерских щипцов.</a:t>
            </a:r>
          </a:p>
          <a:p>
            <a:pPr lvl="0"/>
            <a:r>
              <a:rPr lang="ru-RU" dirty="0"/>
              <a:t>Введение и размещение ложек щипцов Замыкание щипцов; Пробная </a:t>
            </a:r>
            <a:r>
              <a:rPr lang="ru-RU" dirty="0" err="1"/>
              <a:t>тракция</a:t>
            </a:r>
            <a:r>
              <a:rPr lang="ru-RU" dirty="0"/>
              <a:t> (убедиться в правильном наложении щипцов и отсутствие угрозы их соскальзывания); Собственно </a:t>
            </a:r>
            <a:r>
              <a:rPr lang="ru-RU" dirty="0" err="1"/>
              <a:t>тракции</a:t>
            </a:r>
            <a:r>
              <a:rPr lang="ru-RU" dirty="0"/>
              <a:t>; Снятие щипцов. </a:t>
            </a:r>
          </a:p>
          <a:p>
            <a:pPr lvl="0"/>
            <a:r>
              <a:rPr lang="ru-RU" dirty="0"/>
              <a:t>Живой плод, полное раскрытие маточного зева, головное </a:t>
            </a:r>
            <a:r>
              <a:rPr lang="ru-RU" dirty="0" err="1"/>
              <a:t>предлежание</a:t>
            </a:r>
            <a:r>
              <a:rPr lang="ru-RU" dirty="0"/>
              <a:t>, отсутствие плодного пузыря, соответствие размеров таза матери и головки плода, головка должна находиться в выходе или в полости малого таза, опорожненный мочевой пузырь, адекватное обезболивание, головка не должна быть слишком мала(недонашивание) или слишком велика(гидроцефалия).</a:t>
            </a:r>
          </a:p>
          <a:p>
            <a:pPr lvl="0"/>
            <a:r>
              <a:rPr lang="ru-RU" dirty="0"/>
              <a:t>Соскальзывание ложек щипцов. Повреждение мягких тканей родового канала и смежных органов: шейки матки, влагалища, промежности, прямой кишки, мочевого пузыря. Возможен разрыв матки. Разрыв лонного сочленения. Повреждения у плода: ссадины мягких тканей головки плода, </a:t>
            </a:r>
            <a:r>
              <a:rPr lang="ru-RU" dirty="0" err="1"/>
              <a:t>кефалогематомы</a:t>
            </a:r>
            <a:r>
              <a:rPr lang="ru-RU" dirty="0"/>
              <a:t>, </a:t>
            </a:r>
            <a:r>
              <a:rPr lang="ru-RU" dirty="0" err="1"/>
              <a:t>подапоневротическая</a:t>
            </a:r>
            <a:r>
              <a:rPr lang="ru-RU" dirty="0"/>
              <a:t> гематома, перелом костей черепа, повреждения лицевого нерва. </a:t>
            </a:r>
            <a:r>
              <a:rPr lang="ru-RU" dirty="0" err="1"/>
              <a:t>Дистоция</a:t>
            </a:r>
            <a:r>
              <a:rPr lang="ru-RU" dirty="0"/>
              <a:t> плечиков. Нарушения мочеиспускания у родильницы.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12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№2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77334" y="1746286"/>
            <a:ext cx="97828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defTabSz="914400">
              <a:buClrTx/>
              <a:buSzTx/>
              <a:buNone/>
            </a:pPr>
            <a:r>
              <a:rPr lang="ru-RU" altLang="ru-RU" dirty="0">
                <a:ea typeface="Times New Roman" panose="02020603050405020304" pitchFamily="18" charset="0"/>
              </a:rPr>
              <a:t>Повторнородящая 29 лет доставлена в родильный дом с регулярной родовой деятельностью. </a:t>
            </a:r>
            <a:endParaRPr lang="ru-RU" altLang="ru-RU" sz="1400" dirty="0"/>
          </a:p>
          <a:p>
            <a:pPr marL="0" lvl="0" indent="0" defTabSz="914400">
              <a:buClrTx/>
              <a:buSzTx/>
              <a:buNone/>
            </a:pPr>
            <a:r>
              <a:rPr lang="ru-RU" altLang="ru-RU" dirty="0">
                <a:ea typeface="Times New Roman" panose="02020603050405020304" pitchFamily="18" charset="0"/>
              </a:rPr>
              <a:t>Размеры таза: 26-29-32-21 см. Воды излились 2 часа назад, при полном открытии маточного зева. Головка плода в плоскости узкой части полости малого таза, стреловидный шов в правом косом размере, малый родничок слева спереди. Потуги слабой силы. Сердцебиение плода ясное, 110-115 уд. в мин, аритмичное.</a:t>
            </a:r>
            <a:endParaRPr lang="ru-RU" altLang="ru-RU" sz="1400" dirty="0"/>
          </a:p>
          <a:p>
            <a:pPr marL="0" lvl="0" indent="0" defTabSz="914400">
              <a:buClrTx/>
              <a:buSzTx/>
              <a:buFontTx/>
              <a:buChar char="•"/>
            </a:pPr>
            <a:r>
              <a:rPr lang="ru-RU" altLang="ru-RU" dirty="0">
                <a:ea typeface="Times New Roman" panose="02020603050405020304" pitchFamily="18" charset="0"/>
              </a:rPr>
              <a:t>Диагноз?</a:t>
            </a:r>
            <a:endParaRPr lang="ru-RU" altLang="ru-RU" sz="1400" dirty="0"/>
          </a:p>
          <a:p>
            <a:pPr marL="0" lvl="0" indent="0" defTabSz="914400">
              <a:buClrTx/>
              <a:buSzTx/>
              <a:buFontTx/>
              <a:buChar char="•"/>
            </a:pPr>
            <a:r>
              <a:rPr lang="ru-RU" altLang="ru-RU" dirty="0">
                <a:ea typeface="Times New Roman" panose="02020603050405020304" pitchFamily="18" charset="0"/>
              </a:rPr>
              <a:t>Тактика?</a:t>
            </a:r>
            <a:endParaRPr lang="ru-RU" altLang="ru-RU" sz="1400" dirty="0"/>
          </a:p>
          <a:p>
            <a:pPr marL="0" lvl="0" indent="0" defTabSz="914400">
              <a:buClrTx/>
              <a:buSzTx/>
              <a:buFontTx/>
              <a:buChar char="•"/>
            </a:pPr>
            <a:r>
              <a:rPr lang="ru-RU" altLang="ru-RU" dirty="0">
                <a:ea typeface="Times New Roman" panose="02020603050405020304" pitchFamily="18" charset="0"/>
              </a:rPr>
              <a:t>Показания к операции?</a:t>
            </a:r>
            <a:endParaRPr lang="ru-RU" altLang="ru-RU" sz="1400" dirty="0"/>
          </a:p>
          <a:p>
            <a:pPr marL="0" lvl="0" indent="0" defTabSz="914400">
              <a:buClrTx/>
              <a:buSzTx/>
              <a:buFontTx/>
              <a:buChar char="•"/>
            </a:pPr>
            <a:r>
              <a:rPr lang="ru-RU" altLang="ru-RU" dirty="0">
                <a:ea typeface="Times New Roman" panose="02020603050405020304" pitchFamily="18" charset="0"/>
              </a:rPr>
              <a:t>Возможные осложнения операции для матери?</a:t>
            </a:r>
            <a:endParaRPr lang="ru-RU" altLang="ru-RU" sz="1400" dirty="0"/>
          </a:p>
          <a:p>
            <a:pPr marL="0" lvl="0" indent="0" defTabSz="914400">
              <a:buClrTx/>
              <a:buSzTx/>
              <a:buFontTx/>
              <a:buChar char="•"/>
            </a:pPr>
            <a:r>
              <a:rPr lang="ru-RU" altLang="ru-RU" dirty="0">
                <a:ea typeface="Times New Roman" panose="02020603050405020304" pitchFamily="18" charset="0"/>
              </a:rPr>
              <a:t>Возможные осложнения операции для плода?</a:t>
            </a:r>
            <a:endParaRPr lang="ru-RU" altLang="ru-RU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4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4209" y="1274618"/>
            <a:ext cx="8927638" cy="5583382"/>
          </a:xfrm>
        </p:spPr>
        <p:txBody>
          <a:bodyPr>
            <a:normAutofit/>
          </a:bodyPr>
          <a:lstStyle/>
          <a:p>
            <a:r>
              <a:rPr lang="ru-RU" dirty="0"/>
              <a:t>В родовое отделение с домашних родов доставлена роженица М.,22 лет, беременность доношенная, роды 1. Со слов женщины воды излились с началом родовой деятельности, светлые, в начале схватки были достаточно сильные, продолжительные и частые, затем стали слабее и короче, паузы между схватками удлинились. Вагинально: открытие маточного зева полное, плодного пузыря нет, головка плода в широкой части полости малого таза, стреловидный шов в правом косом размере, малый родничок слева спереди, большой справа сзади. Решено назначить стимуляцию родовой деятельности внутривенным введением окситоцина – без эффекта. От операции кесарево сечения отказалась.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Диагноз?</a:t>
            </a:r>
          </a:p>
          <a:p>
            <a:pPr lvl="0"/>
            <a:r>
              <a:rPr lang="ru-RU" dirty="0"/>
              <a:t>Тактика?</a:t>
            </a:r>
          </a:p>
          <a:p>
            <a:pPr lvl="0"/>
            <a:r>
              <a:rPr lang="ru-RU" dirty="0"/>
              <a:t>Условия операции?</a:t>
            </a:r>
          </a:p>
          <a:p>
            <a:pPr lvl="0"/>
            <a:r>
              <a:rPr lang="ru-RU" dirty="0"/>
              <a:t>Противопоказания со стороны матери к операции?</a:t>
            </a:r>
          </a:p>
          <a:p>
            <a:pPr lvl="0"/>
            <a:r>
              <a:rPr lang="ru-RU" dirty="0"/>
              <a:t>Противопоказания со стороны плода к операции?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66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1551709"/>
            <a:ext cx="8802947" cy="4489653"/>
          </a:xfrm>
        </p:spPr>
        <p:txBody>
          <a:bodyPr>
            <a:normAutofit/>
          </a:bodyPr>
          <a:lstStyle/>
          <a:p>
            <a:r>
              <a:rPr lang="ru-RU" dirty="0"/>
              <a:t>Повторнородящая 37 лет доставлена в родильный дом с регулярной родовой деятельностью. Размеры таза: 27-29-31-20 см. Воды излились 2 часа назад, при полном открытии маточного зева. Головка плода в плоскости узкой части полости малого таза, стреловидный шов в правом косом размере, малый родничок слева спереди. Сердцебиение плода аритмичное, 90 уд. в мин, аритмичное. КТГ – патологический тип.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Диагноз?</a:t>
            </a:r>
          </a:p>
          <a:p>
            <a:pPr lvl="0"/>
            <a:r>
              <a:rPr lang="ru-RU" dirty="0"/>
              <a:t>Тактика?</a:t>
            </a:r>
          </a:p>
          <a:p>
            <a:pPr lvl="0"/>
            <a:r>
              <a:rPr lang="ru-RU" dirty="0"/>
              <a:t>Противопоказания к операции?</a:t>
            </a:r>
          </a:p>
          <a:p>
            <a:pPr lvl="0"/>
            <a:r>
              <a:rPr lang="ru-RU" dirty="0"/>
              <a:t>Условия операции?</a:t>
            </a:r>
          </a:p>
          <a:p>
            <a:r>
              <a:rPr lang="ru-RU" dirty="0"/>
              <a:t>В каком случае необходимо прекратить операцию?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64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2" y="1385455"/>
            <a:ext cx="9656618" cy="5126181"/>
          </a:xfrm>
        </p:spPr>
        <p:txBody>
          <a:bodyPr>
            <a:normAutofit/>
          </a:bodyPr>
          <a:lstStyle/>
          <a:p>
            <a:r>
              <a:rPr lang="ru-RU" dirty="0"/>
              <a:t>Роженица Е., 29 лет, первородящая, поступила в родильный дом с хорошей родовой деятельностью. Через 30 минут после поступления начались потуги, излились околоплодные воды, окрашенные кровью. Сердцебиение плода 160-180 уд в мин., аритмичное. Появились боли внизу живота, больше справа. Пальпация матки в этом месте болезненная. Вагинально: открытие маточного зева полное, плодного пузыря нет, головка плода в узкой части полости малого таза, стреловидный шов в правом косом размере, малый родничок слева спереди, большой справа сзади. Умеренные кровянистые выделения из влагалища.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Диагноз?</a:t>
            </a:r>
          </a:p>
          <a:p>
            <a:pPr lvl="0"/>
            <a:r>
              <a:rPr lang="ru-RU" dirty="0"/>
              <a:t>Тактика?</a:t>
            </a:r>
          </a:p>
          <a:p>
            <a:pPr lvl="0"/>
            <a:r>
              <a:rPr lang="ru-RU" dirty="0"/>
              <a:t>Тактика ведения III периода родов?</a:t>
            </a:r>
          </a:p>
          <a:p>
            <a:pPr lvl="0"/>
            <a:r>
              <a:rPr lang="ru-RU" dirty="0"/>
              <a:t>Возможные осложнения родов для матери?</a:t>
            </a:r>
          </a:p>
          <a:p>
            <a:pPr lvl="0"/>
            <a:r>
              <a:rPr lang="ru-RU" dirty="0"/>
              <a:t>Возможные осложнения для плода?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46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13" y="1482437"/>
            <a:ext cx="9628909" cy="4572780"/>
          </a:xfrm>
        </p:spPr>
        <p:txBody>
          <a:bodyPr>
            <a:normAutofit/>
          </a:bodyPr>
          <a:lstStyle/>
          <a:p>
            <a:r>
              <a:rPr lang="ru-RU"/>
              <a:t>Роженица А., 23 лет. </a:t>
            </a:r>
            <a:r>
              <a:rPr lang="ru-RU" dirty="0"/>
              <a:t>Роды первые, 40 недель, продолжаются 12 часов. Размеры таза: 26 − 28 − 31 − 21 см. Околоплодные воды излились при раскрытии шейки матки 4 см. В анамнезе врожденный порок сердца: комбинированный митральный порок сердца. При появлении потуг состояние роженицы ухудшилось, пульс участился до 130 уд./мин., появились одышка, цианоз. Сердцебиение плода отчетливое, ритмичное, 140 ударов в минуту. Вагинально: головка плода большим сегментом в узкой части полости малого таза, полное раскрытие маточного зева. </a:t>
            </a:r>
          </a:p>
          <a:p>
            <a:pPr lvl="0"/>
            <a:r>
              <a:rPr lang="ru-RU" dirty="0"/>
              <a:t>Диагноз?</a:t>
            </a:r>
          </a:p>
          <a:p>
            <a:pPr lvl="0"/>
            <a:r>
              <a:rPr lang="ru-RU" dirty="0"/>
              <a:t>Тактика?</a:t>
            </a:r>
          </a:p>
          <a:p>
            <a:pPr lvl="0"/>
            <a:r>
              <a:rPr lang="ru-RU" dirty="0"/>
              <a:t>Условия проведения данной операции?</a:t>
            </a:r>
          </a:p>
          <a:p>
            <a:pPr lvl="0"/>
            <a:r>
              <a:rPr lang="ru-RU" dirty="0"/>
              <a:t>Показание к операции в данном случае? </a:t>
            </a:r>
          </a:p>
          <a:p>
            <a:pPr lvl="0"/>
            <a:r>
              <a:rPr lang="ru-RU" dirty="0"/>
              <a:t>Причины неудач при операции?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40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052946"/>
            <a:ext cx="10210800" cy="580505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родильный дом доставлена первородящая в сроке беременности 39 недель с хорошей родовой деятельностью, начавшейся 6 часов назад, излитием околоплодных вод с началом родовой деятельности. Из анамнеза: с 36 недель беременности отмечает отеки нижних конечностей, повышение АД до 140/90 мм рт. ст. В женской консультации от предложенной госпитализации отказалась, лечение в амбулаторных условиях не получала. При поступлении предъявляет жалобы на головную боль, боли в подложечной области, мелькание «мушек» перед глазами. При осмотре отмечаются пастозность лица, отеки нижних конечностей. Пульс – 94 удара в минуту, ритмичный и напряженный. АД – 185/110 мм </a:t>
            </a:r>
            <a:r>
              <a:rPr lang="ru-RU" dirty="0" err="1"/>
              <a:t>рт.ст</a:t>
            </a:r>
            <a:r>
              <a:rPr lang="ru-RU" dirty="0"/>
              <a:t>., в общий анализ мочи: белок 3,0 г/л. Вскоре после поступления начались потуги по 40 секунд через 3-4 минуты. Положение плода продольное, головка плода в полости малого таза. Сердцебиение плода ясное, ритмичное, 140 уд./мин. При попытке произвести влагалищное исследование возник припадок судорог, сопровождающийся потерей сознания. Вагинально: открытие зева полное, плодный пузырь отсутствует, головка плода в узкой части полости таза, стреловидный шов в правом косом размере, малый родничок слева и спереди. </a:t>
            </a:r>
          </a:p>
          <a:p>
            <a:pPr lvl="0"/>
            <a:r>
              <a:rPr lang="ru-RU" dirty="0" smtClean="0"/>
              <a:t>Диагноз</a:t>
            </a:r>
            <a:r>
              <a:rPr lang="ru-RU" dirty="0"/>
              <a:t>?</a:t>
            </a:r>
          </a:p>
          <a:p>
            <a:pPr lvl="0"/>
            <a:r>
              <a:rPr lang="ru-RU" dirty="0"/>
              <a:t>Тактика?</a:t>
            </a:r>
          </a:p>
          <a:p>
            <a:pPr lvl="0"/>
            <a:r>
              <a:rPr lang="ru-RU" dirty="0"/>
              <a:t>Профилактика тяжелого осложнения беременности у данной пациентки?</a:t>
            </a:r>
          </a:p>
          <a:p>
            <a:pPr lvl="0"/>
            <a:r>
              <a:rPr lang="ru-RU" dirty="0"/>
              <a:t>Условия проведения данной операции?</a:t>
            </a:r>
          </a:p>
          <a:p>
            <a:pPr lvl="0"/>
            <a:r>
              <a:rPr lang="ru-RU" dirty="0"/>
              <a:t>Показания к операции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37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Задача </a:t>
            </a:r>
            <a:r>
              <a:rPr lang="ru-RU" altLang="ru-RU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№8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6" y="1288473"/>
            <a:ext cx="10002982" cy="5237018"/>
          </a:xfrm>
        </p:spPr>
        <p:txBody>
          <a:bodyPr>
            <a:normAutofit/>
          </a:bodyPr>
          <a:lstStyle/>
          <a:p>
            <a:r>
              <a:rPr lang="ru-RU" dirty="0"/>
              <a:t>В родильное отделение поступила роженица 35 лет с регулярной родовой деятельностью, высокой температурой (38,7</a:t>
            </a:r>
            <a:r>
              <a:rPr lang="ru-RU" baseline="30000" dirty="0"/>
              <a:t>о</a:t>
            </a:r>
            <a:r>
              <a:rPr lang="ru-RU" dirty="0"/>
              <a:t>С). Дома 2 часа назад излились зловонные околоплодные воды. В анамнезе медицинский аборт и </a:t>
            </a:r>
            <a:r>
              <a:rPr lang="ru-RU" dirty="0" err="1"/>
              <a:t>хламидийный</a:t>
            </a:r>
            <a:r>
              <a:rPr lang="ru-RU" dirty="0"/>
              <a:t> цервицит. Данная беременность доношенная 2-я, роды 1-ые. Обследование и </a:t>
            </a:r>
            <a:r>
              <a:rPr lang="ru-RU" dirty="0" err="1"/>
              <a:t>прегравидарная</a:t>
            </a:r>
            <a:r>
              <a:rPr lang="ru-RU" dirty="0"/>
              <a:t> подготовка не проводилась. Общее состояние тяжелое, пульс 100, АД 90/60. Размеры таза: 27-29-31-21 см. ОЖ − 104 см, ВДМ − 37 см. Сердцебиение плода 105 уд./мин., приглушено, аритмичное.</a:t>
            </a:r>
          </a:p>
          <a:p>
            <a:r>
              <a:rPr lang="ru-RU" dirty="0"/>
              <a:t> Вагинально: открытие шейки матки полное, плодного пузыря нет, подтекают мутные с неприятным запахом околоплодные воды, головка плода в узкой части полости малого таза, стреловидный шов в прямом размере, малый родничок спереди у лона. </a:t>
            </a:r>
          </a:p>
          <a:p>
            <a:pPr lvl="0"/>
            <a:r>
              <a:rPr lang="ru-RU" dirty="0"/>
              <a:t>Диагноз?</a:t>
            </a:r>
          </a:p>
          <a:p>
            <a:pPr lvl="0"/>
            <a:r>
              <a:rPr lang="ru-RU" dirty="0"/>
              <a:t>Тактика?</a:t>
            </a:r>
          </a:p>
          <a:p>
            <a:pPr lvl="0"/>
            <a:r>
              <a:rPr lang="ru-RU" dirty="0"/>
              <a:t>Тактика ведения III периода родов?</a:t>
            </a:r>
          </a:p>
          <a:p>
            <a:pPr lvl="0"/>
            <a:r>
              <a:rPr lang="ru-RU" dirty="0"/>
              <a:t>Условия проведения данной операции?</a:t>
            </a:r>
          </a:p>
          <a:p>
            <a:pPr lvl="0"/>
            <a:r>
              <a:rPr lang="ru-RU" dirty="0"/>
              <a:t>Техника проведения операции?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7720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2478</Words>
  <Application>Microsoft Office PowerPoint</Application>
  <PresentationFormat>Широкоэкранный</PresentationFormat>
  <Paragraphs>129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Trebuchet MS</vt:lpstr>
      <vt:lpstr>Wingdings 3</vt:lpstr>
      <vt:lpstr>Аспект</vt:lpstr>
      <vt:lpstr>Акушерские задачи</vt:lpstr>
      <vt:lpstr>Задача №1</vt:lpstr>
      <vt:lpstr>Задача №2 </vt:lpstr>
      <vt:lpstr>Задача №3</vt:lpstr>
      <vt:lpstr>Задача №4</vt:lpstr>
      <vt:lpstr>Задача №5</vt:lpstr>
      <vt:lpstr>Задача №6</vt:lpstr>
      <vt:lpstr>Задача №7</vt:lpstr>
      <vt:lpstr>Задача №8</vt:lpstr>
      <vt:lpstr>Задача №9</vt:lpstr>
      <vt:lpstr>Эталоны ответов</vt:lpstr>
      <vt:lpstr>Задача №1</vt:lpstr>
      <vt:lpstr>Задача №2</vt:lpstr>
      <vt:lpstr>Задача №3</vt:lpstr>
      <vt:lpstr>Задача №4</vt:lpstr>
      <vt:lpstr>Задача №5</vt:lpstr>
      <vt:lpstr>Задача №6</vt:lpstr>
      <vt:lpstr>Задача №7</vt:lpstr>
      <vt:lpstr>Задача №8</vt:lpstr>
      <vt:lpstr>Задача №9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Акушерские задачи</dc:title>
  <dc:creator>1</dc:creator>
  <cp:lastModifiedBy>1</cp:lastModifiedBy>
  <cp:revision>3</cp:revision>
  <dcterms:created xsi:type="dcterms:W3CDTF">2022-10-11T13:43:42Z</dcterms:created>
  <dcterms:modified xsi:type="dcterms:W3CDTF">2022-10-11T13:57:34Z</dcterms:modified>
</cp:coreProperties>
</file>