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24" r:id="rId1"/>
    <p:sldMasterId id="2147483736"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sz="2400" b="0" strike="noStrike" spc="-1">
              <a:solidFill>
                <a:srgbClr val="000000"/>
              </a:solidFill>
              <a:uFill>
                <a:solidFill>
                  <a:srgbClr val="FFFFFF"/>
                </a:solidFill>
              </a:uFill>
              <a:latin typeface="Times New Roman"/>
            </a:endParaRPr>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5" name="Нижний колонтитул 4"/>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6" name="Номер слайда 5"/>
          <p:cNvSpPr>
            <a:spLocks noGrp="1"/>
          </p:cNvSpPr>
          <p:nvPr>
            <p:ph type="sldNum" sz="quarter" idx="12"/>
          </p:nvPr>
        </p:nvSpPr>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5" name="Нижний колонтитул 4"/>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6" name="Номер слайда 5"/>
          <p:cNvSpPr>
            <a:spLocks noGrp="1"/>
          </p:cNvSpPr>
          <p:nvPr>
            <p:ph type="sldNum" sz="quarter" idx="12"/>
          </p:nvPr>
        </p:nvSpPr>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sz="2400" b="0" strike="noStrike" spc="-1">
              <a:solidFill>
                <a:srgbClr val="000000"/>
              </a:solidFill>
              <a:uFill>
                <a:solidFill>
                  <a:srgbClr val="FFFFFF"/>
                </a:solidFill>
              </a:uFill>
              <a:latin typeface="Times New Roman"/>
            </a:endParaRPr>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5" name="Нижний колонтитул 4"/>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6" name="Номер слайда 5"/>
          <p:cNvSpPr>
            <a:spLocks noGrp="1"/>
          </p:cNvSpPr>
          <p:nvPr>
            <p:ph type="sldNum" sz="quarter" idx="12"/>
          </p:nvPr>
        </p:nvSpPr>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5" name="Нижний колонтитул 4"/>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6" name="Номер слайда 5"/>
          <p:cNvSpPr>
            <a:spLocks noGrp="1"/>
          </p:cNvSpPr>
          <p:nvPr>
            <p:ph type="sldNum" sz="quarter" idx="12"/>
          </p:nvPr>
        </p:nvSpPr>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6" name="Нижний колонтитул 5"/>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7" name="Номер слайда 6"/>
          <p:cNvSpPr>
            <a:spLocks noGrp="1"/>
          </p:cNvSpPr>
          <p:nvPr>
            <p:ph type="sldNum" sz="quarter" idx="12"/>
          </p:nvPr>
        </p:nvSpPr>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27" name="Номер слайда 26"/>
          <p:cNvSpPr>
            <a:spLocks noGrp="1"/>
          </p:cNvSpPr>
          <p:nvPr>
            <p:ph type="sldNum" sz="quarter" idx="11"/>
          </p:nvPr>
        </p:nvSpPr>
        <p:spPr/>
        <p:txBody>
          <a:bodyPr rtlCol="0"/>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
        <p:nvSpPr>
          <p:cNvPr id="28" name="Нижний колонтитул 27"/>
          <p:cNvSpPr>
            <a:spLocks noGrp="1"/>
          </p:cNvSpPr>
          <p:nvPr>
            <p:ph type="ftr" sz="quarter" idx="12"/>
          </p:nvPr>
        </p:nvSpPr>
        <p:spPr/>
        <p:txBody>
          <a:bodyPr rtlCol="0"/>
          <a:lstStyle/>
          <a:p>
            <a:endParaRPr lang="ru-RU" sz="2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sz="2400" b="0" strike="noStrike" spc="-1">
              <a:solidFill>
                <a:srgbClr val="000000"/>
              </a:solidFill>
              <a:uFill>
                <a:solidFill>
                  <a:srgbClr val="FFFFFF"/>
                </a:solidFill>
              </a:uFill>
              <a:latin typeface="Times New Roman"/>
            </a:endParaRPr>
          </a:p>
        </p:txBody>
      </p:sp>
      <p:sp>
        <p:nvSpPr>
          <p:cNvPr id="5" name="Номер слайда 4"/>
          <p:cNvSpPr>
            <a:spLocks noGrp="1"/>
          </p:cNvSpPr>
          <p:nvPr>
            <p:ph type="sldNum" sz="quarter" idx="12"/>
          </p:nvPr>
        </p:nvSpPr>
        <p:spPr>
          <a:xfrm>
            <a:off x="8174736" y="2272"/>
            <a:ext cx="762000" cy="365760"/>
          </a:xfrm>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3" name="Нижний колонтитул 2"/>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4" name="Номер слайда 3"/>
          <p:cNvSpPr>
            <a:spLocks noGrp="1"/>
          </p:cNvSpPr>
          <p:nvPr>
            <p:ph type="sldNum" sz="quarter" idx="12"/>
          </p:nvPr>
        </p:nvSpPr>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6" name="Нижний колонтитул 5"/>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7" name="Номер слайда 6"/>
          <p:cNvSpPr>
            <a:spLocks noGrp="1"/>
          </p:cNvSpPr>
          <p:nvPr>
            <p:ph type="sldNum" sz="quarter" idx="12"/>
          </p:nvPr>
        </p:nvSpPr>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5" name="Нижний колонтитул 4"/>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6" name="Номер слайда 5"/>
          <p:cNvSpPr>
            <a:spLocks noGrp="1"/>
          </p:cNvSpPr>
          <p:nvPr>
            <p:ph type="sldNum" sz="quarter" idx="12"/>
          </p:nvPr>
        </p:nvSpPr>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6" name="Нижний колонтитул 5"/>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7" name="Номер слайда 6"/>
          <p:cNvSpPr>
            <a:spLocks noGrp="1"/>
          </p:cNvSpPr>
          <p:nvPr>
            <p:ph type="sldNum" sz="quarter" idx="12"/>
          </p:nvPr>
        </p:nvSpPr>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5" name="Нижний колонтитул 4"/>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6" name="Номер слайда 5"/>
          <p:cNvSpPr>
            <a:spLocks noGrp="1"/>
          </p:cNvSpPr>
          <p:nvPr>
            <p:ph type="sldNum" sz="quarter" idx="12"/>
          </p:nvPr>
        </p:nvSpPr>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5" name="Нижний колонтитул 4"/>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6" name="Номер слайда 5"/>
          <p:cNvSpPr>
            <a:spLocks noGrp="1"/>
          </p:cNvSpPr>
          <p:nvPr>
            <p:ph type="sldNum" sz="quarter" idx="12"/>
          </p:nvPr>
        </p:nvSpPr>
        <p:spPr/>
        <p:txBody>
          <a:bodyPr/>
          <a:lstStyle/>
          <a:p>
            <a:pPr algn="r">
              <a:lnSpc>
                <a:spcPct val="100000"/>
              </a:lnSpc>
            </a:pPr>
            <a:fld id="{0437D3F2-26AF-46DD-A35B-C72078547839}"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5" name="Нижний колонтитул 4"/>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6" name="Номер слайда 5"/>
          <p:cNvSpPr>
            <a:spLocks noGrp="1"/>
          </p:cNvSpPr>
          <p:nvPr>
            <p:ph type="sldNum" sz="quarter" idx="12"/>
          </p:nvPr>
        </p:nvSpPr>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6" name="Нижний колонтитул 5"/>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7" name="Номер слайда 6"/>
          <p:cNvSpPr>
            <a:spLocks noGrp="1"/>
          </p:cNvSpPr>
          <p:nvPr>
            <p:ph type="sldNum" sz="quarter" idx="12"/>
          </p:nvPr>
        </p:nvSpPr>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27" name="Номер слайда 26"/>
          <p:cNvSpPr>
            <a:spLocks noGrp="1"/>
          </p:cNvSpPr>
          <p:nvPr>
            <p:ph type="sldNum" sz="quarter" idx="11"/>
          </p:nvPr>
        </p:nvSpPr>
        <p:spPr/>
        <p:txBody>
          <a:bodyPr rtlCol="0"/>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
        <p:nvSpPr>
          <p:cNvPr id="28" name="Нижний колонтитул 27"/>
          <p:cNvSpPr>
            <a:spLocks noGrp="1"/>
          </p:cNvSpPr>
          <p:nvPr>
            <p:ph type="ftr" sz="quarter" idx="12"/>
          </p:nvPr>
        </p:nvSpPr>
        <p:spPr/>
        <p:txBody>
          <a:bodyPr rtlCol="0"/>
          <a:lstStyle/>
          <a:p>
            <a:endParaRPr lang="ru-RU" sz="2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sz="2400" b="0" strike="noStrike" spc="-1">
              <a:solidFill>
                <a:srgbClr val="000000"/>
              </a:solidFill>
              <a:uFill>
                <a:solidFill>
                  <a:srgbClr val="FFFFFF"/>
                </a:solidFill>
              </a:uFill>
              <a:latin typeface="Times New Roman"/>
            </a:endParaRPr>
          </a:p>
        </p:txBody>
      </p:sp>
      <p:sp>
        <p:nvSpPr>
          <p:cNvPr id="5" name="Номер слайда 4"/>
          <p:cNvSpPr>
            <a:spLocks noGrp="1"/>
          </p:cNvSpPr>
          <p:nvPr>
            <p:ph type="sldNum" sz="quarter" idx="12"/>
          </p:nvPr>
        </p:nvSpPr>
        <p:spPr>
          <a:xfrm>
            <a:off x="8174736" y="2272"/>
            <a:ext cx="762000" cy="365760"/>
          </a:xfrm>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3" name="Нижний колонтитул 2"/>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4" name="Номер слайда 3"/>
          <p:cNvSpPr>
            <a:spLocks noGrp="1"/>
          </p:cNvSpPr>
          <p:nvPr>
            <p:ph type="sldNum" sz="quarter" idx="12"/>
          </p:nvPr>
        </p:nvSpPr>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6" name="Нижний колонтитул 5"/>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7" name="Номер слайда 6"/>
          <p:cNvSpPr>
            <a:spLocks noGrp="1"/>
          </p:cNvSpPr>
          <p:nvPr>
            <p:ph type="sldNum" sz="quarter" idx="12"/>
          </p:nvPr>
        </p:nvSpPr>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6" name="Нижний колонтитул 5"/>
          <p:cNvSpPr>
            <a:spLocks noGrp="1"/>
          </p:cNvSpPr>
          <p:nvPr>
            <p:ph type="ftr" sz="quarter" idx="11"/>
          </p:nvPr>
        </p:nvSpPr>
        <p:spPr/>
        <p:txBody>
          <a:bodyPr/>
          <a:lstStyle/>
          <a:p>
            <a:endParaRPr lang="ru-RU" sz="2400" b="0" strike="noStrike" spc="-1">
              <a:solidFill>
                <a:srgbClr val="000000"/>
              </a:solidFill>
              <a:uFill>
                <a:solidFill>
                  <a:srgbClr val="FFFFFF"/>
                </a:solidFill>
              </a:uFill>
              <a:latin typeface="Times New Roman"/>
            </a:endParaRPr>
          </a:p>
        </p:txBody>
      </p:sp>
      <p:sp>
        <p:nvSpPr>
          <p:cNvPr id="7" name="Номер слайда 6"/>
          <p:cNvSpPr>
            <a:spLocks noGrp="1"/>
          </p:cNvSpPr>
          <p:nvPr>
            <p:ph type="sldNum" sz="quarter" idx="12"/>
          </p:nvPr>
        </p:nvSpPr>
        <p:spPr/>
        <p:txBody>
          <a:body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sz="2400" b="0" strike="noStrike" spc="-1">
              <a:solidFill>
                <a:srgbClr val="000000"/>
              </a:solidFill>
              <a:uFill>
                <a:solidFill>
                  <a:srgbClr val="FFFFFF"/>
                </a:solidFill>
              </a:uFill>
              <a:latin typeface="Times New Roman"/>
            </a:endParaRPr>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nSpc>
                <a:spcPct val="100000"/>
              </a:lnSpc>
            </a:pPr>
            <a:r>
              <a:rPr lang="ru-RU" sz="1200" b="0" strike="noStrike" spc="-1" smtClean="0">
                <a:solidFill>
                  <a:srgbClr val="8B8B8B"/>
                </a:solidFill>
                <a:uFill>
                  <a:solidFill>
                    <a:srgbClr val="FFFFFF"/>
                  </a:solidFill>
                </a:uFill>
                <a:latin typeface="Calibri"/>
              </a:rPr>
              <a:t>1.10.19</a:t>
            </a:r>
            <a:endParaRPr lang="ru-RU" sz="1400" b="0" strike="noStrike" spc="-1">
              <a:solidFill>
                <a:srgbClr val="000000"/>
              </a:solidFill>
              <a:uFill>
                <a:solidFill>
                  <a:srgbClr val="FFFFFF"/>
                </a:solidFill>
              </a:uFill>
              <a:latin typeface="Times New Roman"/>
            </a:endParaRPr>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sz="2400" b="0" strike="noStrike" spc="-1">
              <a:solidFill>
                <a:srgbClr val="000000"/>
              </a:solidFill>
              <a:uFill>
                <a:solidFill>
                  <a:srgbClr val="FFFFFF"/>
                </a:solidFill>
              </a:uFill>
              <a:latin typeface="Times New Roman"/>
            </a:endParaRPr>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a:lnSpc>
                <a:spcPct val="100000"/>
              </a:lnSpc>
            </a:pPr>
            <a:fld id="{9C9F2BE8-587C-428C-A325-67651373672D}" type="slidenum">
              <a:rPr lang="ru-RU" sz="1200" b="0" strike="noStrike" spc="-1" smtClean="0">
                <a:solidFill>
                  <a:srgbClr val="8B8B8B"/>
                </a:solidFill>
                <a:uFill>
                  <a:solidFill>
                    <a:srgbClr val="FFFFFF"/>
                  </a:solidFill>
                </a:uFill>
                <a:latin typeface="Calibri"/>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4" Type="http://schemas.openxmlformats.org/officeDocument/2006/relationships/image" Target="../media/image26.jpeg"/></Relationships>
</file>

<file path=ppt/slides/_rels/slide3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4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8" Type="http://schemas.openxmlformats.org/officeDocument/2006/relationships/hyperlink" Target="http://prostonauka.com/" TargetMode="External"/><Relationship Id="rId3" Type="http://schemas.openxmlformats.org/officeDocument/2006/relationships/hyperlink" Target="http://strabykina.ucoz.ru/load/lekcii/lekcija_na_temu_quot_operativnaja_khirurgicheskaja_tekhnika_quot/2-1-0-31" TargetMode="External"/><Relationship Id="rId7" Type="http://schemas.openxmlformats.org/officeDocument/2006/relationships/hyperlink" Target="http://www.tubinform.ru/" TargetMode="External"/><Relationship Id="rId2" Type="http://schemas.openxmlformats.org/officeDocument/2006/relationships/hyperlink" Target="http://www.kazedu.kz/referat/113998" TargetMode="External"/><Relationship Id="rId1" Type="http://schemas.openxmlformats.org/officeDocument/2006/relationships/slideLayout" Target="../slideLayouts/slideLayout7.xml"/><Relationship Id="rId6" Type="http://schemas.openxmlformats.org/officeDocument/2006/relationships/hyperlink" Target="http://www.newchemistry.ru/" TargetMode="External"/><Relationship Id="rId5" Type="http://schemas.openxmlformats.org/officeDocument/2006/relationships/hyperlink" Target="http://www.nanonewsnet.ru/" TargetMode="External"/><Relationship Id="rId4" Type="http://schemas.openxmlformats.org/officeDocument/2006/relationships/hyperlink" Target="http://runews.org/" TargetMode="External"/><Relationship Id="rId9" Type="http://schemas.openxmlformats.org/officeDocument/2006/relationships/hyperlink" Target="http://popnano.r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539552" y="2060848"/>
            <a:ext cx="7772040" cy="1469520"/>
          </a:xfrm>
          <a:prstGeom prst="rect">
            <a:avLst/>
          </a:prstGeom>
          <a:noFill/>
          <a:ln>
            <a:noFill/>
          </a:ln>
        </p:spPr>
        <p:txBody>
          <a:bodyPr anchor="ctr"/>
          <a:lstStyle/>
          <a:p>
            <a:pPr algn="ctr">
              <a:lnSpc>
                <a:spcPct val="100000"/>
              </a:lnSpc>
            </a:pPr>
            <a:r>
              <a:rPr lang="ru-RU" sz="3600" b="1" strike="noStrike" spc="-1" dirty="0">
                <a:uFill>
                  <a:solidFill>
                    <a:srgbClr val="FFFFFF"/>
                  </a:solidFill>
                </a:uFill>
                <a:latin typeface="Calibri"/>
              </a:rPr>
              <a:t>Основы оперативной хирургической техники, современный </a:t>
            </a:r>
            <a:r>
              <a:rPr lang="ru-RU" sz="3600" b="1" strike="noStrike" spc="-1" dirty="0" smtClean="0">
                <a:uFill>
                  <a:solidFill>
                    <a:srgbClr val="FFFFFF"/>
                  </a:solidFill>
                </a:uFill>
                <a:latin typeface="Calibri"/>
              </a:rPr>
              <a:t>инструментарий </a:t>
            </a:r>
            <a:r>
              <a:rPr lang="ru-RU" sz="3600" b="1" strike="noStrike" spc="-1" dirty="0">
                <a:solidFill>
                  <a:srgbClr val="FF0000"/>
                </a:solidFill>
                <a:uFill>
                  <a:solidFill>
                    <a:srgbClr val="FFFFFF"/>
                  </a:solidFill>
                </a:uFill>
                <a:latin typeface="Calibri"/>
              </a:rPr>
              <a:t>
</a:t>
            </a:r>
            <a:endParaRPr lang="ru-RU" sz="1800" b="0" strike="noStrike" spc="-1" dirty="0">
              <a:solidFill>
                <a:srgbClr val="000000"/>
              </a:solidFill>
              <a:uFill>
                <a:solidFill>
                  <a:srgbClr val="FFFFFF"/>
                </a:solidFill>
              </a:uFill>
              <a:latin typeface="Calibri"/>
            </a:endParaRPr>
          </a:p>
        </p:txBody>
      </p:sp>
      <p:sp>
        <p:nvSpPr>
          <p:cNvPr id="79" name="TextShape 2"/>
          <p:cNvSpPr txBox="1"/>
          <p:nvPr/>
        </p:nvSpPr>
        <p:spPr>
          <a:xfrm>
            <a:off x="1240560" y="4365000"/>
            <a:ext cx="6400440" cy="1752120"/>
          </a:xfrm>
          <a:prstGeom prst="rect">
            <a:avLst/>
          </a:prstGeom>
          <a:noFill/>
          <a:ln>
            <a:noFill/>
          </a:ln>
        </p:spPr>
        <p:txBody>
          <a:bodyPr/>
          <a:lstStyle/>
          <a:p>
            <a:pPr algn="ctr">
              <a:lnSpc>
                <a:spcPct val="100000"/>
              </a:lnSpc>
            </a:pPr>
            <a:endParaRPr lang="ru-RU" sz="3200" b="0" strike="noStrike" spc="-1">
              <a:solidFill>
                <a:srgbClr val="000000"/>
              </a:solidFill>
              <a:uFill>
                <a:solidFill>
                  <a:srgbClr val="FFFFFF"/>
                </a:solidFill>
              </a:uFill>
              <a:latin typeface="Arial"/>
            </a:endParaRPr>
          </a:p>
          <a:p>
            <a:pPr algn="ctr">
              <a:lnSpc>
                <a:spcPct val="100000"/>
              </a:lnSpc>
            </a:pPr>
            <a:endParaRPr lang="ru-RU" sz="3200" b="0" strike="noStrike" spc="-1">
              <a:solidFill>
                <a:srgbClr val="000000"/>
              </a:solidFill>
              <a:uFill>
                <a:solidFill>
                  <a:srgbClr val="FFFFFF"/>
                </a:solidFill>
              </a:uFill>
              <a:latin typeface="Arial"/>
            </a:endParaRPr>
          </a:p>
        </p:txBody>
      </p:sp>
      <p:sp>
        <p:nvSpPr>
          <p:cNvPr id="80" name="CustomShape 3"/>
          <p:cNvSpPr/>
          <p:nvPr/>
        </p:nvSpPr>
        <p:spPr>
          <a:xfrm>
            <a:off x="3563888" y="6165304"/>
            <a:ext cx="28144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ru-RU" sz="1800" b="0" strike="noStrike" spc="-1" dirty="0">
                <a:solidFill>
                  <a:srgbClr val="002060"/>
                </a:solidFill>
                <a:uFill>
                  <a:solidFill>
                    <a:srgbClr val="FFFFFF"/>
                  </a:solidFill>
                </a:uFill>
                <a:latin typeface="Calibri"/>
              </a:rPr>
              <a:t> </a:t>
            </a:r>
            <a:r>
              <a:rPr lang="ru-RU" sz="2000" b="1" strike="noStrike" spc="-1" dirty="0" smtClean="0">
                <a:uFill>
                  <a:solidFill>
                    <a:srgbClr val="FFFFFF"/>
                  </a:solidFill>
                </a:uFill>
                <a:latin typeface="Calibri"/>
              </a:rPr>
              <a:t>Красноярск 2022г.</a:t>
            </a:r>
            <a:endParaRPr lang="ru-RU" sz="2000" b="0" strike="noStrike" spc="-1" dirty="0">
              <a:uFill>
                <a:solidFill>
                  <a:srgbClr val="FFFFFF"/>
                </a:solidFill>
              </a:uFill>
              <a:latin typeface="Arial"/>
            </a:endParaRPr>
          </a:p>
        </p:txBody>
      </p:sp>
      <p:sp>
        <p:nvSpPr>
          <p:cNvPr id="81" name="TextShape 4"/>
          <p:cNvSpPr txBox="1"/>
          <p:nvPr/>
        </p:nvSpPr>
        <p:spPr>
          <a:xfrm>
            <a:off x="0" y="24480"/>
            <a:ext cx="9193680" cy="1775520"/>
          </a:xfrm>
          <a:prstGeom prst="rect">
            <a:avLst/>
          </a:prstGeom>
          <a:noFill/>
          <a:ln>
            <a:noFill/>
          </a:ln>
        </p:spPr>
        <p:txBody>
          <a:bodyPr lIns="0" tIns="0" rIns="0" bIns="0" anchor="ctr"/>
          <a:lstStyle/>
          <a:p>
            <a:pPr algn="ctr"/>
            <a:endParaRPr lang="ru-RU" sz="3200" b="0" strike="noStrike" spc="-1" dirty="0">
              <a:solidFill>
                <a:srgbClr val="000000"/>
              </a:solidFill>
              <a:uFill>
                <a:solidFill>
                  <a:srgbClr val="FFFFFF"/>
                </a:solidFill>
              </a:uFill>
              <a:latin typeface="Arial"/>
            </a:endParaRPr>
          </a:p>
        </p:txBody>
      </p:sp>
      <p:sp>
        <p:nvSpPr>
          <p:cNvPr id="6" name="TextBox 5"/>
          <p:cNvSpPr txBox="1"/>
          <p:nvPr/>
        </p:nvSpPr>
        <p:spPr>
          <a:xfrm>
            <a:off x="5025950" y="4437112"/>
            <a:ext cx="4118050" cy="1477328"/>
          </a:xfrm>
          <a:prstGeom prst="rect">
            <a:avLst/>
          </a:prstGeom>
          <a:noFill/>
        </p:spPr>
        <p:txBody>
          <a:bodyPr wrap="none" rtlCol="0">
            <a:spAutoFit/>
          </a:bodyPr>
          <a:lstStyle/>
          <a:p>
            <a:pPr>
              <a:lnSpc>
                <a:spcPct val="100000"/>
              </a:lnSpc>
            </a:pPr>
            <a:r>
              <a:rPr lang="ru-RU" sz="2400" b="1" strike="noStrike" spc="-1" dirty="0" smtClean="0">
                <a:uFill>
                  <a:solidFill>
                    <a:srgbClr val="FFFFFF"/>
                  </a:solidFill>
                </a:uFill>
                <a:latin typeface="Calibri"/>
              </a:rPr>
              <a:t>Выполнил: ординатор 2 года </a:t>
            </a:r>
          </a:p>
          <a:p>
            <a:pPr>
              <a:lnSpc>
                <a:spcPct val="100000"/>
              </a:lnSpc>
            </a:pPr>
            <a:r>
              <a:rPr lang="ru-RU" sz="2400" b="1" spc="-1" dirty="0" err="1" smtClean="0">
                <a:uFill>
                  <a:solidFill>
                    <a:srgbClr val="FFFFFF"/>
                  </a:solidFill>
                </a:uFill>
                <a:latin typeface="Calibri"/>
              </a:rPr>
              <a:t>Якушевич</a:t>
            </a:r>
            <a:r>
              <a:rPr lang="ru-RU" sz="2400" b="1" spc="-1" dirty="0" smtClean="0">
                <a:uFill>
                  <a:solidFill>
                    <a:srgbClr val="FFFFFF"/>
                  </a:solidFill>
                </a:uFill>
                <a:latin typeface="Calibri"/>
              </a:rPr>
              <a:t> Владимир </a:t>
            </a:r>
          </a:p>
          <a:p>
            <a:pPr>
              <a:lnSpc>
                <a:spcPct val="100000"/>
              </a:lnSpc>
            </a:pPr>
            <a:r>
              <a:rPr lang="ru-RU" sz="2400" b="1" spc="-1" dirty="0" smtClean="0">
                <a:uFill>
                  <a:solidFill>
                    <a:srgbClr val="FFFFFF"/>
                  </a:solidFill>
                </a:uFill>
                <a:latin typeface="Calibri"/>
              </a:rPr>
              <a:t>Владимирович</a:t>
            </a:r>
            <a:endParaRPr lang="ru-RU" sz="2400" b="0" strike="noStrike" spc="-1" dirty="0" smtClean="0">
              <a:uFill>
                <a:solidFill>
                  <a:srgbClr val="FFFFFF"/>
                </a:solidFill>
              </a:uFill>
              <a:latin typeface="Calibri"/>
            </a:endParaRPr>
          </a:p>
          <a:p>
            <a:endParaRPr lang="ru-RU" dirty="0"/>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457200" y="620640"/>
            <a:ext cx="8229240" cy="5832360"/>
          </a:xfrm>
          <a:prstGeom prst="rect">
            <a:avLst/>
          </a:prstGeom>
          <a:noFill/>
          <a:ln>
            <a:noFill/>
          </a:ln>
        </p:spPr>
        <p:txBody>
          <a:bodyPr/>
          <a:lstStyle/>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Используемые при манипуляциях хирургические инструменты должны быть стерильными.</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При работе с хирургическими инструментами передавать их из рук в руки следует тупыми концами в сторону принимающего, чтобы режущие и колющие части не травмировали рук. При этом передающий должен держать инструмент за середину.</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В подавляющем большинстве хирургические инструменты изготавливаются из хромированной нержавеющей стали и представлены различными по назначению конструкциями, число которых в настоящее время достигает нескольких тысяч.</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6.Инструменты для разъединения мягких тканей:
</a:t>
            </a:r>
            <a:endParaRPr lang="ru-RU" sz="1800" b="0" strike="noStrike" spc="-1">
              <a:solidFill>
                <a:srgbClr val="000000"/>
              </a:solidFill>
              <a:uFill>
                <a:solidFill>
                  <a:srgbClr val="FFFFFF"/>
                </a:solidFill>
              </a:uFill>
              <a:latin typeface="Calibri"/>
            </a:endParaRPr>
          </a:p>
        </p:txBody>
      </p:sp>
      <p:sp>
        <p:nvSpPr>
          <p:cNvPr id="98" name="TextShape 2"/>
          <p:cNvSpPr txBox="1"/>
          <p:nvPr/>
        </p:nvSpPr>
        <p:spPr>
          <a:xfrm>
            <a:off x="0" y="1268640"/>
            <a:ext cx="9143640" cy="5400360"/>
          </a:xfrm>
          <a:prstGeom prst="rect">
            <a:avLst/>
          </a:prstGeom>
          <a:noFill/>
          <a:ln>
            <a:noFill/>
          </a:ln>
        </p:spPr>
        <p:txBody>
          <a:bodyPr/>
          <a:lstStyle/>
          <a:p>
            <a:pPr>
              <a:lnSpc>
                <a:spcPct val="100000"/>
              </a:lnSpc>
            </a:pPr>
            <a:r>
              <a:rPr lang="ru-RU" sz="3200" b="0" strike="noStrike" spc="-1">
                <a:solidFill>
                  <a:srgbClr val="000000"/>
                </a:solidFill>
                <a:uFill>
                  <a:solidFill>
                    <a:srgbClr val="FFFFFF"/>
                  </a:solidFill>
                </a:uFill>
                <a:latin typeface="Calibri"/>
              </a:rPr>
              <a:t>1. </a:t>
            </a:r>
            <a:r>
              <a:rPr lang="ru-RU" sz="3200" b="1" strike="noStrike" spc="-1">
                <a:solidFill>
                  <a:srgbClr val="002060"/>
                </a:solidFill>
                <a:uFill>
                  <a:solidFill>
                    <a:srgbClr val="FFFFFF"/>
                  </a:solidFill>
                </a:uFill>
                <a:latin typeface="Calibri"/>
              </a:rPr>
              <a:t>Скальпели, или хирургические ножи</a:t>
            </a:r>
            <a:r>
              <a:rPr lang="ru-RU" sz="3200" b="0" strike="noStrike" spc="-1">
                <a:solidFill>
                  <a:srgbClr val="000000"/>
                </a:solidFill>
                <a:uFill>
                  <a:solidFill>
                    <a:srgbClr val="FFFFFF"/>
                  </a:solidFill>
                </a:uFill>
                <a:latin typeface="Calibri"/>
              </a:rPr>
              <a:t>.</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a:t>
            </a:r>
            <a:r>
              <a:rPr lang="ru-RU" sz="3200" b="0" strike="noStrike" spc="-1">
                <a:solidFill>
                  <a:srgbClr val="000000"/>
                </a:solidFill>
                <a:uFill>
                  <a:solidFill>
                    <a:srgbClr val="FFFFFF"/>
                  </a:solidFill>
                </a:uFill>
                <a:latin typeface="Calibri"/>
              </a:rPr>
              <a:t> - для рассечения любых мягких тканей (кожа, подкожная клетчатка, фасции, апоневрозы, стенка кишки и пр).</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a:t>
            </a:r>
            <a:r>
              <a:rPr lang="ru-RU" sz="3200" b="0" strike="noStrike" spc="-1">
                <a:solidFill>
                  <a:srgbClr val="000000"/>
                </a:solidFill>
                <a:uFill>
                  <a:solidFill>
                    <a:srgbClr val="FFFFFF"/>
                  </a:solidFill>
                </a:uFill>
                <a:latin typeface="Calibri"/>
              </a:rPr>
              <a:t>: рукоятка, шейка, лезвие (режущая кромка и обушок). Возможно съемное лезвие для одноразового использования.</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 форме лезвия </a:t>
            </a:r>
            <a:r>
              <a:rPr lang="ru-RU" sz="3200" b="0" strike="noStrike" spc="-1">
                <a:solidFill>
                  <a:srgbClr val="000000"/>
                </a:solidFill>
                <a:uFill>
                  <a:solidFill>
                    <a:srgbClr val="FFFFFF"/>
                  </a:solidFill>
                </a:uFill>
                <a:latin typeface="Calibri"/>
              </a:rPr>
              <a:t>- остроконечные и брюшистые (с сильно выпуклым лезвием) скальпели.</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Позиция в руке</a:t>
            </a:r>
            <a:endParaRPr lang="ru-RU" sz="32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в позиции смычка для проведения поверхностных, неглубоких разрезов;</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в позиции писчего пера при проколе тканей, отделении (препарировании) тканей, при производстве коротких точных разрезов в глубине раны;</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в позиции столового ножа, когда указательный палец упирается в обушок, для рассечения кожи, других плотных тканей, для нанесения глубоких разрезов, строго дозированных по силе нажима.</a:t>
            </a:r>
            <a:endParaRPr lang="ru-RU" sz="24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179640" y="4997880"/>
            <a:ext cx="4680360" cy="1252440"/>
          </a:xfrm>
          <a:prstGeom prst="rect">
            <a:avLst/>
          </a:prstGeom>
          <a:noFill/>
          <a:ln>
            <a:noFill/>
          </a:ln>
        </p:spPr>
        <p:txBody>
          <a:bodyPr/>
          <a:lstStyle/>
          <a:p>
            <a:pPr marL="343080" indent="-342720">
              <a:lnSpc>
                <a:spcPct val="100000"/>
              </a:lnSpc>
              <a:buClr>
                <a:srgbClr val="000000"/>
              </a:buClr>
              <a:buFont typeface="Arial"/>
              <a:buChar char="•"/>
            </a:pPr>
            <a:r>
              <a:rPr lang="ru-RU" sz="2000" b="0" strike="noStrike" spc="-1">
                <a:solidFill>
                  <a:srgbClr val="000000"/>
                </a:solidFill>
                <a:uFill>
                  <a:solidFill>
                    <a:srgbClr val="FFFFFF"/>
                  </a:solidFill>
                </a:uFill>
                <a:latin typeface="Calibri"/>
              </a:rPr>
              <a:t>Рис.1. Скальпели: 1) остроконечный; 2) брюшистые; 3) со съемным лезвием</a:t>
            </a:r>
            <a:endParaRPr lang="ru-RU" sz="3200" b="0" strike="noStrike" spc="-1">
              <a:solidFill>
                <a:srgbClr val="000000"/>
              </a:solidFill>
              <a:uFill>
                <a:solidFill>
                  <a:srgbClr val="FFFFFF"/>
                </a:solidFill>
              </a:uFill>
              <a:latin typeface="Calibri"/>
            </a:endParaRPr>
          </a:p>
          <a:p>
            <a:pPr>
              <a:lnSpc>
                <a:spcPct val="100000"/>
              </a:lnSpc>
            </a:pPr>
            <a:endParaRPr lang="ru-RU" sz="3200" b="0" strike="noStrike" spc="-1">
              <a:solidFill>
                <a:srgbClr val="000000"/>
              </a:solidFill>
              <a:uFill>
                <a:solidFill>
                  <a:srgbClr val="FFFFFF"/>
                </a:solidFill>
              </a:uFill>
              <a:latin typeface="Calibri"/>
            </a:endParaRPr>
          </a:p>
        </p:txBody>
      </p:sp>
      <p:sp>
        <p:nvSpPr>
          <p:cNvPr id="100" name="CustomShape 2"/>
          <p:cNvSpPr/>
          <p:nvPr/>
        </p:nvSpPr>
        <p:spPr>
          <a:xfrm>
            <a:off x="4716000" y="5157360"/>
            <a:ext cx="4103640" cy="91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a:lnSpc>
                <a:spcPct val="100000"/>
              </a:lnSpc>
            </a:pPr>
            <a:r>
              <a:rPr lang="ru-RU" sz="1800" b="0" strike="noStrike" spc="-1">
                <a:solidFill>
                  <a:srgbClr val="000000"/>
                </a:solidFill>
                <a:uFill>
                  <a:solidFill>
                    <a:srgbClr val="FFFFFF"/>
                  </a:solidFill>
                </a:uFill>
                <a:latin typeface="Calibri"/>
              </a:rPr>
              <a:t>Рис.2. Позиции скальпеля в руке: 1 - смычка; 2 3 - писчего пера</a:t>
            </a:r>
            <a:endParaRPr lang="ru-RU" sz="1800" b="0" strike="noStrike" spc="-1">
              <a:solidFill>
                <a:srgbClr val="000000"/>
              </a:solidFill>
              <a:uFill>
                <a:solidFill>
                  <a:srgbClr val="FFFFFF"/>
                </a:solidFill>
              </a:uFill>
              <a:latin typeface="Arial"/>
            </a:endParaRPr>
          </a:p>
        </p:txBody>
      </p:sp>
      <p:pic>
        <p:nvPicPr>
          <p:cNvPr id="101" name="Рисунок 4"/>
          <p:cNvPicPr/>
          <p:nvPr/>
        </p:nvPicPr>
        <p:blipFill>
          <a:blip r:embed="rId2" cstate="print"/>
          <a:stretch/>
        </p:blipFill>
        <p:spPr>
          <a:xfrm>
            <a:off x="1259640" y="548640"/>
            <a:ext cx="2448000" cy="4283280"/>
          </a:xfrm>
          <a:prstGeom prst="rect">
            <a:avLst/>
          </a:prstGeom>
          <a:ln>
            <a:noFill/>
          </a:ln>
        </p:spPr>
      </p:pic>
      <p:pic>
        <p:nvPicPr>
          <p:cNvPr id="102" name="Рисунок 5"/>
          <p:cNvPicPr/>
          <p:nvPr/>
        </p:nvPicPr>
        <p:blipFill>
          <a:blip r:embed="rId3" cstate="print"/>
          <a:stretch/>
        </p:blipFill>
        <p:spPr>
          <a:xfrm>
            <a:off x="5435640" y="548640"/>
            <a:ext cx="3024360" cy="4283280"/>
          </a:xfrm>
          <a:prstGeom prst="rect">
            <a:avLst/>
          </a:prstGeom>
          <a:ln>
            <a:noFill/>
          </a:ln>
        </p:spPr>
      </p:pic>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1"/>
          <p:cNvSpPr txBox="1"/>
          <p:nvPr/>
        </p:nvSpPr>
        <p:spPr>
          <a:xfrm>
            <a:off x="457200" y="548640"/>
            <a:ext cx="8229240" cy="6120360"/>
          </a:xfrm>
          <a:prstGeom prst="rect">
            <a:avLst/>
          </a:prstGeom>
          <a:noFill/>
          <a:ln>
            <a:noFill/>
          </a:ln>
        </p:spPr>
        <p:txBody>
          <a:bodyPr/>
          <a:lstStyle/>
          <a:p>
            <a:pPr>
              <a:lnSpc>
                <a:spcPct val="100000"/>
              </a:lnSpc>
            </a:pPr>
            <a:r>
              <a:rPr lang="ru-RU" sz="3200" b="0" strike="noStrike" spc="-1">
                <a:solidFill>
                  <a:srgbClr val="000000"/>
                </a:solidFill>
                <a:uFill>
                  <a:solidFill>
                    <a:srgbClr val="FFFFFF"/>
                  </a:solidFill>
                </a:uFill>
                <a:latin typeface="Calibri"/>
              </a:rPr>
              <a:t>2. Ножницы хирургические.</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a:t>
            </a:r>
            <a:r>
              <a:rPr lang="ru-RU" sz="3200" b="0" strike="noStrike" spc="-1">
                <a:solidFill>
                  <a:srgbClr val="000000"/>
                </a:solidFill>
                <a:uFill>
                  <a:solidFill>
                    <a:srgbClr val="FFFFFF"/>
                  </a:solidFill>
                </a:uFill>
                <a:latin typeface="Calibri"/>
              </a:rPr>
              <a:t>. Для рассечения небольших по толщине образований (апоневрозы, фасции, серозные листки, стенка сосуда и пр) и шовного материала.</a:t>
            </a: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Ножницы при рассечении раздавливают ткани между лезвиями, поэтому их нельзя использовать при рассечении кожи, объемных тканей.</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Тупоконечные ножницы нередко используют и для тупого отделения или разъединения тканей друг от друга путем разведения лезвий.</a:t>
            </a:r>
            <a:endParaRPr lang="ru-RU" sz="24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a:t>
            </a:r>
            <a:r>
              <a:rPr lang="ru-RU" sz="3200" b="0" strike="noStrike" spc="-1">
                <a:solidFill>
                  <a:srgbClr val="000000"/>
                </a:solidFill>
                <a:uFill>
                  <a:solidFill>
                    <a:srgbClr val="FFFFFF"/>
                  </a:solidFill>
                </a:uFill>
                <a:latin typeface="Calibri"/>
              </a:rPr>
              <a:t> два лезвия, переходящих в бранши с кольцами на концах, и соединяющий их винт. Концы лезвий обычно тупые, лезвия могут быть изогнуты по плоскости и под углом к оси.</a:t>
            </a: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1) прямые остроконечные;</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2) тупоконечные изогнутые Купера</a:t>
            </a:r>
            <a:endParaRPr lang="ru-RU" sz="2400" b="0" strike="noStrike" spc="-1">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Наиболее часто используют тупоконечные изогнутые по плоскости ножницы - ножницы Купера. Преимущество последних состоит в том, что они рассекают только оттянутые при помощи крючков или пинцетов ткани, а тупые концы предохраняют от повреждений ткани в глубине раны.</a:t>
            </a: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467640" y="3942360"/>
            <a:ext cx="4042440" cy="2448000"/>
          </a:xfrm>
          <a:prstGeom prst="rect">
            <a:avLst/>
          </a:prstGeom>
          <a:noFill/>
          <a:ln>
            <a:noFill/>
          </a:ln>
        </p:spPr>
        <p:txBody>
          <a:bodyPr/>
          <a:lstStyle/>
          <a:p>
            <a:pPr>
              <a:lnSpc>
                <a:spcPct val="100000"/>
              </a:lnSpc>
            </a:pPr>
            <a:endParaRPr lang="ru-RU" sz="3200" b="0" strike="noStrike" spc="-1">
              <a:solidFill>
                <a:srgbClr val="000000"/>
              </a:solidFill>
              <a:uFill>
                <a:solidFill>
                  <a:srgbClr val="FFFFFF"/>
                </a:solidFill>
              </a:uFill>
              <a:latin typeface="Calibri"/>
            </a:endParaRPr>
          </a:p>
          <a:p>
            <a:pPr>
              <a:lnSpc>
                <a:spcPct val="100000"/>
              </a:lnSpc>
            </a:pPr>
            <a:r>
              <a:rPr lang="ru-RU" sz="1800" b="0" strike="noStrike" spc="-1">
                <a:solidFill>
                  <a:srgbClr val="000000"/>
                </a:solidFill>
                <a:uFill>
                  <a:solidFill>
                    <a:srgbClr val="FFFFFF"/>
                  </a:solidFill>
                </a:uFill>
                <a:latin typeface="Calibri"/>
              </a:rPr>
              <a:t>Хирургические ножницы</a:t>
            </a:r>
            <a:endParaRPr lang="ru-RU" sz="3200" b="0" strike="noStrike" spc="-1">
              <a:solidFill>
                <a:srgbClr val="000000"/>
              </a:solidFill>
              <a:uFill>
                <a:solidFill>
                  <a:srgbClr val="FFFFFF"/>
                </a:solidFill>
              </a:uFill>
              <a:latin typeface="Calibri"/>
            </a:endParaRPr>
          </a:p>
          <a:p>
            <a:pPr>
              <a:lnSpc>
                <a:spcPct val="100000"/>
              </a:lnSpc>
            </a:pPr>
            <a:endParaRPr lang="ru-RU" sz="3200" b="0" strike="noStrike" spc="-1">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lang="ru-RU" sz="1800" b="0" strike="noStrike" spc="-1">
                <a:solidFill>
                  <a:srgbClr val="000000"/>
                </a:solidFill>
                <a:uFill>
                  <a:solidFill>
                    <a:srgbClr val="FFFFFF"/>
                  </a:solidFill>
                </a:uFill>
                <a:latin typeface="Calibri"/>
              </a:rPr>
              <a:t>Позиция в руке: ногтевая фаланга 4-го пальца рабочей руки находится в нижнем кольце, 3-й палец лежит на кольце в месте его соединения с браншей, 2-й палец упирается в винт. В кольце верхней бранши располагается ногтевая фаланга 1-го пальца.</a:t>
            </a:r>
            <a:endParaRPr lang="ru-RU" sz="3200" b="0" strike="noStrike" spc="-1">
              <a:solidFill>
                <a:srgbClr val="000000"/>
              </a:solidFill>
              <a:uFill>
                <a:solidFill>
                  <a:srgbClr val="FFFFFF"/>
                </a:solidFill>
              </a:uFill>
              <a:latin typeface="Calibri"/>
            </a:endParaRPr>
          </a:p>
        </p:txBody>
      </p:sp>
      <p:sp>
        <p:nvSpPr>
          <p:cNvPr id="105" name="CustomShape 2"/>
          <p:cNvSpPr/>
          <p:nvPr/>
        </p:nvSpPr>
        <p:spPr>
          <a:xfrm>
            <a:off x="5374440" y="4935240"/>
            <a:ext cx="30628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ru-RU" sz="1800" b="0" strike="noStrike" spc="-1">
                <a:solidFill>
                  <a:srgbClr val="000000"/>
                </a:solidFill>
                <a:uFill>
                  <a:solidFill>
                    <a:srgbClr val="FFFFFF"/>
                  </a:solidFill>
                </a:uFill>
                <a:latin typeface="Calibri"/>
              </a:rPr>
              <a:t>Позиция ножниц в руке</a:t>
            </a:r>
            <a:endParaRPr lang="ru-RU" sz="1800" b="0" strike="noStrike" spc="-1">
              <a:solidFill>
                <a:srgbClr val="000000"/>
              </a:solidFill>
              <a:uFill>
                <a:solidFill>
                  <a:srgbClr val="FFFFFF"/>
                </a:solidFill>
              </a:uFill>
              <a:latin typeface="Arial"/>
            </a:endParaRPr>
          </a:p>
        </p:txBody>
      </p:sp>
      <p:pic>
        <p:nvPicPr>
          <p:cNvPr id="106" name="Рисунок 14"/>
          <p:cNvPicPr/>
          <p:nvPr/>
        </p:nvPicPr>
        <p:blipFill>
          <a:blip r:embed="rId2" cstate="print"/>
          <a:stretch/>
        </p:blipFill>
        <p:spPr>
          <a:xfrm>
            <a:off x="395640" y="1340640"/>
            <a:ext cx="4176000" cy="2288520"/>
          </a:xfrm>
          <a:prstGeom prst="rect">
            <a:avLst/>
          </a:prstGeom>
          <a:ln>
            <a:noFill/>
          </a:ln>
        </p:spPr>
      </p:pic>
      <p:pic>
        <p:nvPicPr>
          <p:cNvPr id="107" name="Рисунок 15"/>
          <p:cNvPicPr/>
          <p:nvPr/>
        </p:nvPicPr>
        <p:blipFill>
          <a:blip r:embed="rId3" cstate="print"/>
          <a:stretch/>
        </p:blipFill>
        <p:spPr>
          <a:xfrm>
            <a:off x="4919400" y="1340640"/>
            <a:ext cx="3972600" cy="2288520"/>
          </a:xfrm>
          <a:prstGeom prst="rect">
            <a:avLst/>
          </a:prstGeom>
          <a:ln>
            <a:noFill/>
          </a:ln>
        </p:spPr>
      </p:pic>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7.Вспомогательные инструменты
</a:t>
            </a:r>
            <a:endParaRPr lang="ru-RU" sz="1800" b="0" strike="noStrike" spc="-1">
              <a:solidFill>
                <a:srgbClr val="000000"/>
              </a:solidFill>
              <a:uFill>
                <a:solidFill>
                  <a:srgbClr val="FFFFFF"/>
                </a:solidFill>
              </a:uFill>
              <a:latin typeface="Calibri"/>
            </a:endParaRPr>
          </a:p>
        </p:txBody>
      </p:sp>
      <p:sp>
        <p:nvSpPr>
          <p:cNvPr id="109" name="TextShape 2"/>
          <p:cNvSpPr txBox="1"/>
          <p:nvPr/>
        </p:nvSpPr>
        <p:spPr>
          <a:xfrm>
            <a:off x="457200" y="1052640"/>
            <a:ext cx="8229240" cy="5472360"/>
          </a:xfrm>
          <a:prstGeom prst="rect">
            <a:avLst/>
          </a:prstGeom>
          <a:noFill/>
          <a:ln>
            <a:noFill/>
          </a:ln>
        </p:spPr>
        <p:txBody>
          <a:bodyPr/>
          <a:lstStyle/>
          <a:p>
            <a:pPr>
              <a:lnSpc>
                <a:spcPct val="100000"/>
              </a:lnSpc>
            </a:pPr>
            <a:r>
              <a:rPr lang="ru-RU" sz="3200" b="0" strike="noStrike" spc="-1">
                <a:solidFill>
                  <a:srgbClr val="000000"/>
                </a:solidFill>
                <a:uFill>
                  <a:solidFill>
                    <a:srgbClr val="FFFFFF"/>
                  </a:solidFill>
                </a:uFill>
                <a:latin typeface="Calibri"/>
              </a:rPr>
              <a:t>	Вспомогательные инструменты используются для расширения операционной раны, фиксации и оттягивания тканей.</a:t>
            </a:r>
          </a:p>
          <a:p>
            <a:pPr>
              <a:lnSpc>
                <a:spcPct val="100000"/>
              </a:lnSpc>
            </a:pPr>
            <a:r>
              <a:rPr lang="ru-RU" sz="3200" b="0" strike="noStrike" spc="-1">
                <a:solidFill>
                  <a:srgbClr val="000000"/>
                </a:solidFill>
                <a:uFill>
                  <a:solidFill>
                    <a:srgbClr val="FFFFFF"/>
                  </a:solidFill>
                </a:uFill>
                <a:latin typeface="Calibri"/>
              </a:rPr>
              <a:t>1. Пинцеты.</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a:t>
            </a:r>
            <a:r>
              <a:rPr lang="ru-RU" sz="3200" b="0" strike="noStrike" spc="-1">
                <a:solidFill>
                  <a:srgbClr val="000000"/>
                </a:solidFill>
                <a:uFill>
                  <a:solidFill>
                    <a:srgbClr val="FFFFFF"/>
                  </a:solidFill>
                </a:uFill>
                <a:latin typeface="Calibri"/>
              </a:rPr>
              <a:t> Фиксация органа или тканей при работе с ними; фиксация иглы в определенный момент наложения швов.</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a:t>
            </a:r>
            <a:r>
              <a:rPr lang="ru-RU" sz="3200" b="0" strike="noStrike" spc="-1">
                <a:solidFill>
                  <a:srgbClr val="000000"/>
                </a:solidFill>
                <a:uFill>
                  <a:solidFill>
                    <a:srgbClr val="FFFFFF"/>
                  </a:solidFill>
                </a:uFill>
                <a:latin typeface="Calibri"/>
              </a:rPr>
              <a:t> Две пружинящие стальные пластины, расходящиеся под углом: анатомические - только с поперечными насечками на концах, хирургические - с острыми зубчиками.</a:t>
            </a:r>
          </a:p>
        </p:txBody>
      </p:sp>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Рисунок 3"/>
          <p:cNvPicPr/>
          <p:nvPr/>
        </p:nvPicPr>
        <p:blipFill>
          <a:blip r:embed="rId2" cstate="print"/>
          <a:stretch/>
        </p:blipFill>
        <p:spPr>
          <a:xfrm>
            <a:off x="2123640" y="260640"/>
            <a:ext cx="4750560" cy="1595880"/>
          </a:xfrm>
          <a:prstGeom prst="rect">
            <a:avLst/>
          </a:prstGeom>
          <a:ln>
            <a:noFill/>
          </a:ln>
        </p:spPr>
      </p:pic>
      <p:sp>
        <p:nvSpPr>
          <p:cNvPr id="111" name="CustomShape 1"/>
          <p:cNvSpPr/>
          <p:nvPr/>
        </p:nvSpPr>
        <p:spPr>
          <a:xfrm>
            <a:off x="1510920" y="2206800"/>
            <a:ext cx="597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800" b="0" strike="noStrike" spc="-1">
                <a:solidFill>
                  <a:srgbClr val="000000"/>
                </a:solidFill>
                <a:uFill>
                  <a:solidFill>
                    <a:srgbClr val="FFFFFF"/>
                  </a:solidFill>
                </a:uFill>
                <a:latin typeface="Calibri"/>
              </a:rPr>
              <a:t>Пинцеты: а - анатомический; б - хирургический</a:t>
            </a:r>
            <a:endParaRPr lang="ru-RU" sz="1800" b="0" strike="noStrike" spc="-1">
              <a:solidFill>
                <a:srgbClr val="000000"/>
              </a:solidFill>
              <a:uFill>
                <a:solidFill>
                  <a:srgbClr val="FFFFFF"/>
                </a:solidFill>
              </a:uFill>
              <a:latin typeface="Arial"/>
            </a:endParaRPr>
          </a:p>
        </p:txBody>
      </p:sp>
      <p:sp>
        <p:nvSpPr>
          <p:cNvPr id="112" name="CustomShape 2"/>
          <p:cNvSpPr/>
          <p:nvPr/>
        </p:nvSpPr>
        <p:spPr>
          <a:xfrm>
            <a:off x="322920" y="5301360"/>
            <a:ext cx="8352720" cy="146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strike="noStrike" spc="-1">
                <a:solidFill>
                  <a:srgbClr val="002060"/>
                </a:solidFill>
                <a:uFill>
                  <a:solidFill>
                    <a:srgbClr val="FFFFFF"/>
                  </a:solidFill>
                </a:uFill>
                <a:latin typeface="Calibri"/>
              </a:rPr>
              <a:t>Позиция в руке. </a:t>
            </a:r>
            <a:r>
              <a:rPr lang="ru-RU" sz="1800" b="0" strike="noStrike" spc="-1">
                <a:solidFill>
                  <a:srgbClr val="000000"/>
                </a:solidFill>
                <a:uFill>
                  <a:solidFill>
                    <a:srgbClr val="FFFFFF"/>
                  </a:solidFill>
                </a:uFill>
                <a:latin typeface="Calibri"/>
              </a:rPr>
              <a:t>Пинцет захватывают, как правило, левой рукой в средней части пластин, где имеются площадки с рифлением, чтобы регулировать силу сдавления пружины и прочно фиксировать ткани.</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Правильная позиция пинцета в руке - в позиции писчего пера.</a:t>
            </a:r>
            <a:endParaRPr lang="ru-RU" sz="1800" b="0" strike="noStrike" spc="-1">
              <a:solidFill>
                <a:srgbClr val="000000"/>
              </a:solidFill>
              <a:uFill>
                <a:solidFill>
                  <a:srgbClr val="FFFFFF"/>
                </a:solidFill>
              </a:uFill>
              <a:latin typeface="Arial"/>
            </a:endParaRPr>
          </a:p>
        </p:txBody>
      </p:sp>
      <p:pic>
        <p:nvPicPr>
          <p:cNvPr id="113" name="Рисунок 6"/>
          <p:cNvPicPr/>
          <p:nvPr/>
        </p:nvPicPr>
        <p:blipFill>
          <a:blip r:embed="rId3" cstate="print"/>
          <a:stretch/>
        </p:blipFill>
        <p:spPr>
          <a:xfrm>
            <a:off x="3629880" y="2576160"/>
            <a:ext cx="1738800" cy="2438640"/>
          </a:xfrm>
          <a:prstGeom prst="rect">
            <a:avLst/>
          </a:prstGeom>
          <a:ln>
            <a:noFill/>
          </a:ln>
        </p:spPr>
      </p:pic>
      <p:sp>
        <p:nvSpPr>
          <p:cNvPr id="114" name="CustomShape 3"/>
          <p:cNvSpPr/>
          <p:nvPr/>
        </p:nvSpPr>
        <p:spPr>
          <a:xfrm>
            <a:off x="5724000" y="3333960"/>
            <a:ext cx="309132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0" strike="noStrike" spc="-1">
                <a:solidFill>
                  <a:srgbClr val="000000"/>
                </a:solidFill>
                <a:uFill>
                  <a:solidFill>
                    <a:srgbClr val="FFFFFF"/>
                  </a:solidFill>
                </a:uFill>
                <a:latin typeface="Calibri"/>
              </a:rPr>
              <a:t>Фиксация пинцета: а - неправильная; б - правильная</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23640" y="332640"/>
            <a:ext cx="6408360" cy="6336360"/>
          </a:xfrm>
          <a:prstGeom prst="rect">
            <a:avLst/>
          </a:prstGeom>
          <a:noFill/>
          <a:ln>
            <a:noFill/>
          </a:ln>
        </p:spPr>
        <p:txBody>
          <a:bodyPr/>
          <a:lstStyle/>
          <a:p>
            <a:pPr>
              <a:lnSpc>
                <a:spcPct val="100000"/>
              </a:lnSpc>
            </a:pPr>
            <a:r>
              <a:rPr lang="ru-RU" sz="3200" b="1" strike="noStrike" spc="-1">
                <a:solidFill>
                  <a:srgbClr val="FF0000"/>
                </a:solidFill>
                <a:uFill>
                  <a:solidFill>
                    <a:srgbClr val="FFFFFF"/>
                  </a:solidFill>
                </a:uFill>
                <a:latin typeface="Calibri"/>
              </a:rPr>
              <a:t>2. Крючки пластинчатые (Фарабефа).</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a:t>
            </a:r>
            <a:r>
              <a:rPr lang="ru-RU" sz="3200" b="0" strike="noStrike" spc="-1">
                <a:solidFill>
                  <a:srgbClr val="000000"/>
                </a:solidFill>
                <a:uFill>
                  <a:solidFill>
                    <a:srgbClr val="FFFFFF"/>
                  </a:solidFill>
                </a:uFill>
                <a:latin typeface="Calibri"/>
              </a:rPr>
              <a:t> Для разведения краев глубокой раны или для отведения объемных образований (например, мышечных пучков).</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a:t>
            </a:r>
            <a:r>
              <a:rPr lang="ru-RU" sz="3200" b="0" strike="noStrike" spc="-1">
                <a:solidFill>
                  <a:srgbClr val="000000"/>
                </a:solidFill>
                <a:uFill>
                  <a:solidFill>
                    <a:srgbClr val="FFFFFF"/>
                  </a:solidFill>
                </a:uFill>
                <a:latin typeface="Calibri"/>
              </a:rPr>
              <a:t> Пластина, имеющая сглаженные тупые края и изогнутая в виде двух русских букв "Г", соединенных длинными частями.</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Позиция в руке. </a:t>
            </a:r>
            <a:r>
              <a:rPr lang="ru-RU" sz="3200" b="0" strike="noStrike" spc="-1">
                <a:solidFill>
                  <a:srgbClr val="000000"/>
                </a:solidFill>
                <a:uFill>
                  <a:solidFill>
                    <a:srgbClr val="FFFFFF"/>
                  </a:solidFill>
                </a:uFill>
                <a:latin typeface="Calibri"/>
              </a:rPr>
              <a:t>Обычно ассистент захватывает крючки за длинную перекладину буквы "Г" в кулаки, короткие перекладины вводит в рану, располагая их друг против друга симметрично под прямым углом к краю раны. Тяга при разведении краев раны должна быть равномерной, чтобы не сместить ее направление.</a:t>
            </a:r>
          </a:p>
          <a:p>
            <a:pPr>
              <a:lnSpc>
                <a:spcPct val="100000"/>
              </a:lnSpc>
            </a:pPr>
            <a:endParaRPr lang="ru-RU" sz="3200" b="0" strike="noStrike" spc="-1">
              <a:solidFill>
                <a:srgbClr val="000000"/>
              </a:solidFill>
              <a:uFill>
                <a:solidFill>
                  <a:srgbClr val="FFFFFF"/>
                </a:solidFill>
              </a:uFill>
              <a:latin typeface="Calibri"/>
            </a:endParaRPr>
          </a:p>
          <a:p>
            <a:pPr>
              <a:lnSpc>
                <a:spcPct val="100000"/>
              </a:lnSpc>
            </a:pPr>
            <a:endParaRPr lang="ru-RU" sz="3200" b="0" strike="noStrike" spc="-1">
              <a:solidFill>
                <a:srgbClr val="000000"/>
              </a:solidFill>
              <a:uFill>
                <a:solidFill>
                  <a:srgbClr val="FFFFFF"/>
                </a:solidFill>
              </a:uFill>
              <a:latin typeface="Calibri"/>
            </a:endParaRPr>
          </a:p>
        </p:txBody>
      </p:sp>
      <p:pic>
        <p:nvPicPr>
          <p:cNvPr id="116" name="Рисунок 4"/>
          <p:cNvPicPr/>
          <p:nvPr/>
        </p:nvPicPr>
        <p:blipFill>
          <a:blip r:embed="rId2" cstate="print"/>
          <a:stretch/>
        </p:blipFill>
        <p:spPr>
          <a:xfrm>
            <a:off x="4140000" y="3213000"/>
            <a:ext cx="4529160" cy="1897560"/>
          </a:xfrm>
          <a:prstGeom prst="rect">
            <a:avLst/>
          </a:prstGeom>
          <a:ln>
            <a:noFill/>
          </a:ln>
        </p:spPr>
      </p:pic>
      <p:sp>
        <p:nvSpPr>
          <p:cNvPr id="117" name="CustomShape 2"/>
          <p:cNvSpPr/>
          <p:nvPr/>
        </p:nvSpPr>
        <p:spPr>
          <a:xfrm>
            <a:off x="5198040" y="5517360"/>
            <a:ext cx="24138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ru-RU" sz="1800" b="0" strike="noStrike" spc="-1">
                <a:solidFill>
                  <a:srgbClr val="000000"/>
                </a:solidFill>
                <a:uFill>
                  <a:solidFill>
                    <a:srgbClr val="FFFFFF"/>
                  </a:solidFill>
                </a:uFill>
                <a:latin typeface="Calibri"/>
              </a:rPr>
              <a:t>Крючки Фарабефа</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251640" y="188640"/>
            <a:ext cx="8496720" cy="4320000"/>
          </a:xfrm>
          <a:prstGeom prst="rect">
            <a:avLst/>
          </a:prstGeom>
          <a:noFill/>
          <a:ln>
            <a:noFill/>
          </a:ln>
        </p:spPr>
        <p:txBody>
          <a:bodyPr/>
          <a:lstStyle/>
          <a:p>
            <a:pPr>
              <a:lnSpc>
                <a:spcPct val="100000"/>
              </a:lnSpc>
            </a:pPr>
            <a:r>
              <a:rPr lang="ru-RU" sz="3200" b="1" strike="noStrike" spc="-1">
                <a:solidFill>
                  <a:srgbClr val="FF0000"/>
                </a:solidFill>
                <a:uFill>
                  <a:solidFill>
                    <a:srgbClr val="FFFFFF"/>
                  </a:solidFill>
                </a:uFill>
                <a:latin typeface="Calibri"/>
              </a:rPr>
              <a:t>3. Крючки зубчатые (тупые и острые) Фолькманна.</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a:t>
            </a:r>
            <a:r>
              <a:rPr lang="ru-RU" sz="3200" b="0" strike="noStrike" spc="-1">
                <a:solidFill>
                  <a:srgbClr val="000000"/>
                </a:solidFill>
                <a:uFill>
                  <a:solidFill>
                    <a:srgbClr val="FFFFFF"/>
                  </a:solidFill>
                </a:uFill>
                <a:latin typeface="Calibri"/>
              </a:rPr>
              <a:t> Острые крючки - только для оттягивания и фиксации кожи и подкожной клетчатки; тупые - для отведения анатомических образований в глубине раны (сосуды, сухожилия и пр.).</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 </a:t>
            </a:r>
            <a:r>
              <a:rPr lang="ru-RU" sz="3200" b="0" strike="noStrike" spc="-1">
                <a:solidFill>
                  <a:srgbClr val="000000"/>
                </a:solidFill>
                <a:uFill>
                  <a:solidFill>
                    <a:srgbClr val="FFFFFF"/>
                  </a:solidFill>
                </a:uFill>
                <a:latin typeface="Calibri"/>
              </a:rPr>
              <a:t>Хирургический инструмент в виде вилки, зубцы которой (острые или тупые) плавно изогнуты под углом более 90°, а ручка снабжена кольцом для пальца.</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Позиция в руке. </a:t>
            </a:r>
            <a:r>
              <a:rPr lang="ru-RU" sz="3200" b="0" strike="noStrike" spc="-1">
                <a:solidFill>
                  <a:srgbClr val="000000"/>
                </a:solidFill>
                <a:uFill>
                  <a:solidFill>
                    <a:srgbClr val="FFFFFF"/>
                  </a:solidFill>
                </a:uFill>
                <a:latin typeface="Calibri"/>
              </a:rPr>
              <a:t>Ручку крючка захватывают в кулак, указательный палец вводят в кольцо для более прочной фиксации инструмента в руке.</a:t>
            </a:r>
          </a:p>
          <a:p>
            <a:pPr>
              <a:lnSpc>
                <a:spcPct val="100000"/>
              </a:lnSpc>
            </a:pPr>
            <a:endParaRPr lang="ru-RU" sz="3200" b="0" strike="noStrike" spc="-1">
              <a:solidFill>
                <a:srgbClr val="000000"/>
              </a:solidFill>
              <a:uFill>
                <a:solidFill>
                  <a:srgbClr val="FFFFFF"/>
                </a:solidFill>
              </a:uFill>
              <a:latin typeface="Calibri"/>
            </a:endParaRPr>
          </a:p>
        </p:txBody>
      </p:sp>
      <p:pic>
        <p:nvPicPr>
          <p:cNvPr id="119" name="Рисунок 3"/>
          <p:cNvPicPr/>
          <p:nvPr/>
        </p:nvPicPr>
        <p:blipFill>
          <a:blip r:embed="rId2" cstate="print"/>
          <a:stretch/>
        </p:blipFill>
        <p:spPr>
          <a:xfrm>
            <a:off x="2181600" y="4581000"/>
            <a:ext cx="4608000" cy="2016000"/>
          </a:xfrm>
          <a:prstGeom prst="rect">
            <a:avLst/>
          </a:prstGeom>
          <a:ln>
            <a:noFill/>
          </a:ln>
        </p:spPr>
      </p:pic>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179640" y="332640"/>
            <a:ext cx="8712720" cy="4176000"/>
          </a:xfrm>
          <a:prstGeom prst="rect">
            <a:avLst/>
          </a:prstGeom>
          <a:noFill/>
          <a:ln>
            <a:noFill/>
          </a:ln>
        </p:spPr>
        <p:txBody>
          <a:bodyPr/>
          <a:lstStyle/>
          <a:p>
            <a:pPr>
              <a:lnSpc>
                <a:spcPct val="100000"/>
              </a:lnSpc>
            </a:pPr>
            <a:r>
              <a:rPr lang="ru-RU" sz="3200" b="1" strike="noStrike" spc="-1">
                <a:solidFill>
                  <a:srgbClr val="FF0000"/>
                </a:solidFill>
                <a:uFill>
                  <a:solidFill>
                    <a:srgbClr val="FFFFFF"/>
                  </a:solidFill>
                </a:uFill>
                <a:latin typeface="Calibri"/>
              </a:rPr>
              <a:t>4. Зонд желобоватый.</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 </a:t>
            </a:r>
            <a:r>
              <a:rPr lang="ru-RU" sz="3200" b="0" strike="noStrike" spc="-1">
                <a:solidFill>
                  <a:srgbClr val="000000"/>
                </a:solidFill>
                <a:uFill>
                  <a:solidFill>
                    <a:srgbClr val="FFFFFF"/>
                  </a:solidFill>
                </a:uFill>
                <a:latin typeface="Calibri"/>
              </a:rPr>
              <a:t>Для предохранения от повреждений глубжерасположенных тканей при рассечении пластинчатых анатомических образований (фасция, апоневроз и др.) скальпелем.</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 </a:t>
            </a:r>
            <a:r>
              <a:rPr lang="ru-RU" sz="3200" b="0" strike="noStrike" spc="-1">
                <a:solidFill>
                  <a:srgbClr val="000000"/>
                </a:solidFill>
                <a:uFill>
                  <a:solidFill>
                    <a:srgbClr val="FFFFFF"/>
                  </a:solidFill>
                </a:uFill>
                <a:latin typeface="Calibri"/>
              </a:rPr>
              <a:t>Полоска с желобом и отупленными краями, переходящая в расширенную пластинку.</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Позиция в руке. </a:t>
            </a:r>
            <a:r>
              <a:rPr lang="ru-RU" sz="3200" b="0" strike="noStrike" spc="-1">
                <a:solidFill>
                  <a:srgbClr val="000000"/>
                </a:solidFill>
                <a:uFill>
                  <a:solidFill>
                    <a:srgbClr val="FFFFFF"/>
                  </a:solidFill>
                </a:uFill>
                <a:latin typeface="Calibri"/>
              </a:rPr>
              <a:t>Зонд фиксируется за пластину между большим и указательным пальцами вспомогательной руки хирурга.</a:t>
            </a:r>
          </a:p>
          <a:p>
            <a:pPr>
              <a:lnSpc>
                <a:spcPct val="100000"/>
              </a:lnSpc>
            </a:pPr>
            <a:endParaRPr lang="ru-RU" sz="3200" b="0" strike="noStrike" spc="-1">
              <a:solidFill>
                <a:srgbClr val="000000"/>
              </a:solidFill>
              <a:uFill>
                <a:solidFill>
                  <a:srgbClr val="FFFFFF"/>
                </a:solidFill>
              </a:uFill>
              <a:latin typeface="Calibri"/>
            </a:endParaRPr>
          </a:p>
        </p:txBody>
      </p:sp>
      <p:pic>
        <p:nvPicPr>
          <p:cNvPr id="121" name="Рисунок 3"/>
          <p:cNvPicPr/>
          <p:nvPr/>
        </p:nvPicPr>
        <p:blipFill>
          <a:blip r:embed="rId2" cstate="print"/>
          <a:stretch/>
        </p:blipFill>
        <p:spPr>
          <a:xfrm>
            <a:off x="1331640" y="4509000"/>
            <a:ext cx="6192360" cy="1576080"/>
          </a:xfrm>
          <a:prstGeom prst="rect">
            <a:avLst/>
          </a:prstGeom>
          <a:ln>
            <a:noFill/>
          </a:ln>
        </p:spPr>
      </p:pic>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67640" y="-99360"/>
            <a:ext cx="8229240" cy="1142640"/>
          </a:xfrm>
          <a:prstGeom prst="rect">
            <a:avLst/>
          </a:prstGeom>
          <a:noFill/>
          <a:ln>
            <a:noFill/>
          </a:ln>
        </p:spPr>
        <p:txBody>
          <a:bodyPr anchor="ctr"/>
          <a:lstStyle/>
          <a:p>
            <a:pPr algn="ctr">
              <a:lnSpc>
                <a:spcPct val="100000"/>
              </a:lnSpc>
            </a:pPr>
            <a:r>
              <a:rPr lang="ru-RU" sz="4400" b="1" strike="noStrike" spc="-1">
                <a:solidFill>
                  <a:srgbClr val="002060"/>
                </a:solidFill>
                <a:uFill>
                  <a:solidFill>
                    <a:srgbClr val="FFFFFF"/>
                  </a:solidFill>
                </a:uFill>
                <a:latin typeface="Calibri"/>
              </a:rPr>
              <a:t>План:</a:t>
            </a:r>
            <a:endParaRPr lang="ru-RU" sz="1800" b="0" strike="noStrike" spc="-1">
              <a:solidFill>
                <a:srgbClr val="000000"/>
              </a:solidFill>
              <a:uFill>
                <a:solidFill>
                  <a:srgbClr val="FFFFFF"/>
                </a:solidFill>
              </a:uFill>
              <a:latin typeface="Calibri"/>
            </a:endParaRPr>
          </a:p>
        </p:txBody>
      </p:sp>
      <p:sp>
        <p:nvSpPr>
          <p:cNvPr id="83" name="TextShape 2"/>
          <p:cNvSpPr txBox="1"/>
          <p:nvPr/>
        </p:nvSpPr>
        <p:spPr>
          <a:xfrm>
            <a:off x="323640" y="908640"/>
            <a:ext cx="8496720" cy="5589000"/>
          </a:xfrm>
          <a:prstGeom prst="rect">
            <a:avLst/>
          </a:prstGeom>
          <a:noFill/>
          <a:ln>
            <a:noFill/>
          </a:ln>
        </p:spPr>
        <p:txBody>
          <a:bodyPr/>
          <a:lstStyle/>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Понятие «Хирургическая операция»:</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Терминология:</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Завершение операции:</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Основные элементы оперативной техники:</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Хирургический инструментарий:</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Инструменты для разъединения мягких тканей:</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Вспомогательные инструменты</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Кровоостанавливающие зажимы:</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Специальные инструменты:</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Инструменты для соединения мягких тканей наложением ручных швов:</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Шовный материал:</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Завязывание лигатурных узлов:</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Основные элементы оперативной техники:</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Нанотехнологии в хирургии:</a:t>
            </a:r>
            <a:endParaRPr lang="ru-RU" sz="3200" b="0" strike="noStrike" spc="-1">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lang="ru-RU" sz="2000" b="1" strike="noStrike" spc="-1">
                <a:solidFill>
                  <a:srgbClr val="FF0000"/>
                </a:solidFill>
                <a:uFill>
                  <a:solidFill>
                    <a:srgbClr val="FFFFFF"/>
                  </a:solidFill>
                </a:uFill>
                <a:latin typeface="Calibri"/>
              </a:rPr>
              <a:t>Источники информации:
 </a:t>
            </a:r>
            <a:endParaRPr lang="ru-RU" sz="3200" b="0" strike="noStrike" spc="-1">
              <a:solidFill>
                <a:srgbClr val="000000"/>
              </a:solidFill>
              <a:uFill>
                <a:solidFill>
                  <a:srgbClr val="FFFFFF"/>
                </a:solidFill>
              </a:uFill>
              <a:latin typeface="Calibri"/>
            </a:endParaRPr>
          </a:p>
          <a:p>
            <a:pPr>
              <a:lnSpc>
                <a:spcPct val="100000"/>
              </a:lnSpc>
            </a:pPr>
            <a:endParaRPr lang="ru-RU" sz="3200" b="0" strike="noStrike" spc="-1">
              <a:solidFill>
                <a:srgbClr val="000000"/>
              </a:solidFill>
              <a:uFill>
                <a:solidFill>
                  <a:srgbClr val="FFFFFF"/>
                </a:solidFill>
              </a:uFill>
              <a:latin typeface="Calibri"/>
            </a:endParaRP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457200" y="476640"/>
            <a:ext cx="8229240" cy="4320000"/>
          </a:xfrm>
          <a:prstGeom prst="rect">
            <a:avLst/>
          </a:prstGeom>
          <a:noFill/>
          <a:ln>
            <a:noFill/>
          </a:ln>
        </p:spPr>
        <p:txBody>
          <a:bodyPr/>
          <a:lstStyle/>
          <a:p>
            <a:pPr>
              <a:lnSpc>
                <a:spcPct val="100000"/>
              </a:lnSpc>
            </a:pPr>
            <a:r>
              <a:rPr lang="ru-RU" sz="3200" b="1" strike="noStrike" spc="-1">
                <a:solidFill>
                  <a:srgbClr val="FF0000"/>
                </a:solidFill>
                <a:uFill>
                  <a:solidFill>
                    <a:srgbClr val="FFFFFF"/>
                  </a:solidFill>
                </a:uFill>
                <a:latin typeface="Calibri"/>
              </a:rPr>
              <a:t>5. Лигатурная игла Дешана.</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 </a:t>
            </a:r>
            <a:r>
              <a:rPr lang="ru-RU" sz="3200" b="0" strike="noStrike" spc="-1">
                <a:solidFill>
                  <a:srgbClr val="000000"/>
                </a:solidFill>
                <a:uFill>
                  <a:solidFill>
                    <a:srgbClr val="FFFFFF"/>
                  </a:solidFill>
                </a:uFill>
                <a:latin typeface="Calibri"/>
              </a:rPr>
              <a:t>Для проведения лигатур под кровеносный сосуд и другие анатомические образования.</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 </a:t>
            </a:r>
            <a:r>
              <a:rPr lang="ru-RU" sz="3200" b="0" strike="noStrike" spc="-1">
                <a:solidFill>
                  <a:srgbClr val="000000"/>
                </a:solidFill>
                <a:uFill>
                  <a:solidFill>
                    <a:srgbClr val="FFFFFF"/>
                  </a:solidFill>
                </a:uFill>
                <a:latin typeface="Calibri"/>
              </a:rPr>
              <a:t>Изогнутая тупая игла, имеющая отверстие на конце и длинную ручку.</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Позиция в руке. </a:t>
            </a:r>
            <a:r>
              <a:rPr lang="ru-RU" sz="3200" b="0" strike="noStrike" spc="-1">
                <a:solidFill>
                  <a:srgbClr val="000000"/>
                </a:solidFill>
                <a:uFill>
                  <a:solidFill>
                    <a:srgbClr val="FFFFFF"/>
                  </a:solidFill>
                </a:uFill>
                <a:latin typeface="Calibri"/>
              </a:rPr>
              <a:t>Лигатура вводится в отверстие, как нитка в портняжную иглу. Ручка берется в кулак.</a:t>
            </a:r>
          </a:p>
          <a:p>
            <a:pPr>
              <a:lnSpc>
                <a:spcPct val="100000"/>
              </a:lnSpc>
            </a:pPr>
            <a:endParaRPr lang="ru-RU" sz="3200" b="0" strike="noStrike" spc="-1">
              <a:solidFill>
                <a:srgbClr val="000000"/>
              </a:solidFill>
              <a:uFill>
                <a:solidFill>
                  <a:srgbClr val="FFFFFF"/>
                </a:solidFill>
              </a:uFill>
              <a:latin typeface="Calibri"/>
            </a:endParaRPr>
          </a:p>
        </p:txBody>
      </p:sp>
      <p:pic>
        <p:nvPicPr>
          <p:cNvPr id="123" name="Рисунок 3"/>
          <p:cNvPicPr/>
          <p:nvPr/>
        </p:nvPicPr>
        <p:blipFill>
          <a:blip r:embed="rId2" cstate="print"/>
          <a:stretch/>
        </p:blipFill>
        <p:spPr>
          <a:xfrm>
            <a:off x="1513080" y="4982040"/>
            <a:ext cx="6336360" cy="956880"/>
          </a:xfrm>
          <a:prstGeom prst="rect">
            <a:avLst/>
          </a:prstGeom>
          <a:ln>
            <a:noFill/>
          </a:ln>
        </p:spPr>
      </p:pic>
    </p:spTree>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251640" y="188640"/>
            <a:ext cx="8712720" cy="4536000"/>
          </a:xfrm>
          <a:prstGeom prst="rect">
            <a:avLst/>
          </a:prstGeom>
          <a:noFill/>
          <a:ln>
            <a:noFill/>
          </a:ln>
        </p:spPr>
        <p:txBody>
          <a:bodyPr/>
          <a:lstStyle/>
          <a:p>
            <a:pPr>
              <a:lnSpc>
                <a:spcPct val="100000"/>
              </a:lnSpc>
            </a:pPr>
            <a:r>
              <a:rPr lang="ru-RU" sz="3200" b="1" strike="noStrike" spc="-1">
                <a:solidFill>
                  <a:srgbClr val="FF0000"/>
                </a:solidFill>
                <a:uFill>
                  <a:solidFill>
                    <a:srgbClr val="FFFFFF"/>
                  </a:solidFill>
                </a:uFill>
                <a:latin typeface="Calibri"/>
              </a:rPr>
              <a:t>6. Корнцанг (прямой и изогнутый).</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a:t>
            </a:r>
            <a:r>
              <a:rPr lang="ru-RU" sz="3200" b="0" strike="noStrike" spc="-1">
                <a:solidFill>
                  <a:srgbClr val="000000"/>
                </a:solidFill>
                <a:uFill>
                  <a:solidFill>
                    <a:srgbClr val="FFFFFF"/>
                  </a:solidFill>
                </a:uFill>
                <a:latin typeface="Calibri"/>
              </a:rPr>
              <a:t> Для подачи стерильных предметов в операционной и перевязочной нестерильными руками (корнцанг помещается в дезинфицирующий раствор губками, бранши и кольца - нестерильны). В ходе хирургической операции корнцанг используется при необходимости пройти через ткани тупо (например, при вскрытии флегмон и абсцессов).</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a:t>
            </a:r>
            <a:r>
              <a:rPr lang="ru-RU" sz="3200" b="0" strike="noStrike" spc="-1">
                <a:solidFill>
                  <a:srgbClr val="000000"/>
                </a:solidFill>
                <a:uFill>
                  <a:solidFill>
                    <a:srgbClr val="FFFFFF"/>
                  </a:solidFill>
                </a:uFill>
                <a:latin typeface="Calibri"/>
              </a:rPr>
              <a:t> Широкие массивные губки в виде олив, </a:t>
            </a:r>
          </a:p>
          <a:p>
            <a:pPr>
              <a:lnSpc>
                <a:spcPct val="100000"/>
              </a:lnSpc>
            </a:pPr>
            <a:endParaRPr lang="ru-RU" sz="3200" b="0" strike="noStrike" spc="-1">
              <a:solidFill>
                <a:srgbClr val="000000"/>
              </a:solidFill>
              <a:uFill>
                <a:solidFill>
                  <a:srgbClr val="FFFFFF"/>
                </a:solidFill>
              </a:uFill>
              <a:latin typeface="Calibri"/>
            </a:endParaRPr>
          </a:p>
          <a:p>
            <a:pPr>
              <a:lnSpc>
                <a:spcPct val="100000"/>
              </a:lnSpc>
            </a:pPr>
            <a:r>
              <a:rPr lang="ru-RU" sz="3200" b="0" strike="noStrike" spc="-1">
                <a:solidFill>
                  <a:srgbClr val="000000"/>
                </a:solidFill>
                <a:uFill>
                  <a:solidFill>
                    <a:srgbClr val="FFFFFF"/>
                  </a:solidFill>
                </a:uFill>
                <a:latin typeface="Calibri"/>
              </a:rPr>
              <a:t>      длинные бранши с кольцами и   </a:t>
            </a:r>
          </a:p>
          <a:p>
            <a:pPr>
              <a:lnSpc>
                <a:spcPct val="100000"/>
              </a:lnSpc>
            </a:pPr>
            <a:r>
              <a:rPr lang="ru-RU" sz="3200" b="0" strike="noStrike" spc="-1">
                <a:solidFill>
                  <a:srgbClr val="000000"/>
                </a:solidFill>
                <a:uFill>
                  <a:solidFill>
                    <a:srgbClr val="FFFFFF"/>
                  </a:solidFill>
                </a:uFill>
                <a:latin typeface="Calibri"/>
              </a:rPr>
              <a:t>      замок-кремальера.</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Позиция в руке. </a:t>
            </a:r>
            <a:r>
              <a:rPr lang="ru-RU" sz="3200" b="0" strike="noStrike" spc="-1">
                <a:solidFill>
                  <a:srgbClr val="000000"/>
                </a:solidFill>
                <a:uFill>
                  <a:solidFill>
                    <a:srgbClr val="FFFFFF"/>
                  </a:solidFill>
                </a:uFill>
                <a:latin typeface="Calibri"/>
              </a:rPr>
              <a:t>Аналогична позиции ножниц, только изогнутые концы инструмента направляются вниз (при подаче материалов).</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Для того чтобы открыть замок-кремальеру, следует слегка нажать на кольца, сместить бранши по плоскости, а уже потом развести в стороны.</a:t>
            </a:r>
          </a:p>
          <a:p>
            <a:pPr>
              <a:lnSpc>
                <a:spcPct val="100000"/>
              </a:lnSpc>
            </a:pPr>
            <a:endParaRPr lang="ru-RU" sz="3200" b="0" strike="noStrike" spc="-1">
              <a:solidFill>
                <a:srgbClr val="000000"/>
              </a:solidFill>
              <a:uFill>
                <a:solidFill>
                  <a:srgbClr val="FFFFFF"/>
                </a:solidFill>
              </a:uFill>
              <a:latin typeface="Calibri"/>
            </a:endParaRPr>
          </a:p>
        </p:txBody>
      </p:sp>
      <p:pic>
        <p:nvPicPr>
          <p:cNvPr id="125" name="Рисунок 3"/>
          <p:cNvPicPr/>
          <p:nvPr/>
        </p:nvPicPr>
        <p:blipFill>
          <a:blip r:embed="rId2" cstate="print"/>
          <a:stretch/>
        </p:blipFill>
        <p:spPr>
          <a:xfrm>
            <a:off x="395640" y="4797000"/>
            <a:ext cx="6120360" cy="1865160"/>
          </a:xfrm>
          <a:prstGeom prst="rect">
            <a:avLst/>
          </a:prstGeom>
          <a:ln>
            <a:noFill/>
          </a:ln>
        </p:spPr>
      </p:pic>
      <p:sp>
        <p:nvSpPr>
          <p:cNvPr id="126" name="CustomShape 2"/>
          <p:cNvSpPr/>
          <p:nvPr/>
        </p:nvSpPr>
        <p:spPr>
          <a:xfrm>
            <a:off x="6516360" y="5129640"/>
            <a:ext cx="2442600" cy="173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0" strike="noStrike" spc="-1">
                <a:solidFill>
                  <a:srgbClr val="000000"/>
                </a:solidFill>
                <a:uFill>
                  <a:solidFill>
                    <a:srgbClr val="FFFFFF"/>
                  </a:solidFill>
                </a:uFill>
                <a:latin typeface="Calibri"/>
              </a:rPr>
              <a:t>Корнцанг прямой: 1 - замок-кремальера; 2 - кольцо; 3 - бранша; 4 - винт; 5 – губки</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467640" y="2520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8.Кровоостанавливающие зажимы:</a:t>
            </a:r>
            <a:endParaRPr lang="ru-RU" sz="1800" b="0" strike="noStrike" spc="-1">
              <a:solidFill>
                <a:srgbClr val="000000"/>
              </a:solidFill>
              <a:uFill>
                <a:solidFill>
                  <a:srgbClr val="FFFFFF"/>
                </a:solidFill>
              </a:uFill>
              <a:latin typeface="Calibri"/>
            </a:endParaRPr>
          </a:p>
        </p:txBody>
      </p:sp>
      <p:sp>
        <p:nvSpPr>
          <p:cNvPr id="128" name="TextShape 2"/>
          <p:cNvSpPr txBox="1"/>
          <p:nvPr/>
        </p:nvSpPr>
        <p:spPr>
          <a:xfrm>
            <a:off x="323640" y="908640"/>
            <a:ext cx="8568720" cy="3744000"/>
          </a:xfrm>
          <a:prstGeom prst="rect">
            <a:avLst/>
          </a:prstGeom>
          <a:noFill/>
          <a:ln>
            <a:noFill/>
          </a:ln>
        </p:spPr>
        <p:txBody>
          <a:bodyPr/>
          <a:lstStyle/>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 </a:t>
            </a:r>
            <a:r>
              <a:rPr lang="ru-RU" sz="3200" b="0" strike="noStrike" spc="-1">
                <a:solidFill>
                  <a:srgbClr val="000000"/>
                </a:solidFill>
                <a:uFill>
                  <a:solidFill>
                    <a:srgbClr val="FFFFFF"/>
                  </a:solidFill>
                </a:uFill>
                <a:latin typeface="Calibri"/>
              </a:rPr>
              <a:t>Временная остановка кровотечения.</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 </a:t>
            </a:r>
            <a:r>
              <a:rPr lang="ru-RU" sz="3200" b="0" strike="noStrike" spc="-1">
                <a:solidFill>
                  <a:srgbClr val="000000"/>
                </a:solidFill>
                <a:uFill>
                  <a:solidFill>
                    <a:srgbClr val="FFFFFF"/>
                  </a:solidFill>
                </a:uFill>
                <a:latin typeface="Calibri"/>
              </a:rPr>
              <a:t>Любого вида зажим состоит из двух бранш, соединенных винтом, который делит бранши на рабочую часть (губки) и прикольцевую часть. Ступенчатый замок-кремальера около колец фиксирует зажим в определенной рабочей позиции, обеспечивает сдавление сосуда без постоянного участия рук хирурга и позволяет регулировать силу этого сдавления.</a:t>
            </a: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Зажимы Бильр'ота </a:t>
            </a:r>
            <a:r>
              <a:rPr lang="ru-RU" sz="2800" b="0" strike="noStrike" spc="-1">
                <a:solidFill>
                  <a:srgbClr val="000000"/>
                </a:solidFill>
                <a:uFill>
                  <a:solidFill>
                    <a:srgbClr val="FFFFFF"/>
                  </a:solidFill>
                </a:uFill>
                <a:latin typeface="Calibri"/>
              </a:rPr>
              <a:t>- прямые и изогнутые, с насечками на губках, но без зубчиков.</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Зажимы Кохера </a:t>
            </a:r>
            <a:r>
              <a:rPr lang="ru-RU" sz="2800" b="0" strike="noStrike" spc="-1">
                <a:solidFill>
                  <a:srgbClr val="000000"/>
                </a:solidFill>
                <a:uFill>
                  <a:solidFill>
                    <a:srgbClr val="FFFFFF"/>
                  </a:solidFill>
                </a:uFill>
                <a:latin typeface="Calibri"/>
              </a:rPr>
              <a:t>- прямые и изогнутые с насечками и зубчиками на концах губок.</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Зажимы "москит" </a:t>
            </a:r>
            <a:r>
              <a:rPr lang="ru-RU" sz="2800" b="0" strike="noStrike" spc="-1">
                <a:solidFill>
                  <a:srgbClr val="000000"/>
                </a:solidFill>
                <a:uFill>
                  <a:solidFill>
                    <a:srgbClr val="FFFFFF"/>
                  </a:solidFill>
                </a:uFill>
                <a:latin typeface="Calibri"/>
              </a:rPr>
              <a:t>- прямые и изогнутые с очень узкими и короткими губками.</a:t>
            </a:r>
            <a:endParaRPr lang="ru-RU" sz="24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Позиция в руке.</a:t>
            </a:r>
            <a:r>
              <a:rPr lang="ru-RU" sz="3200" b="0" strike="noStrike" spc="-1">
                <a:solidFill>
                  <a:srgbClr val="000000"/>
                </a:solidFill>
                <a:uFill>
                  <a:solidFill>
                    <a:srgbClr val="FFFFFF"/>
                  </a:solidFill>
                </a:uFill>
                <a:latin typeface="Calibri"/>
              </a:rPr>
              <a:t> Как при использовании корнцанга.</a:t>
            </a:r>
          </a:p>
          <a:p>
            <a:pPr>
              <a:lnSpc>
                <a:spcPct val="100000"/>
              </a:lnSpc>
            </a:pPr>
            <a:endParaRPr lang="ru-RU" sz="3200" b="0" strike="noStrike" spc="-1">
              <a:solidFill>
                <a:srgbClr val="000000"/>
              </a:solidFill>
              <a:uFill>
                <a:solidFill>
                  <a:srgbClr val="FFFFFF"/>
                </a:solidFill>
              </a:uFill>
              <a:latin typeface="Calibri"/>
            </a:endParaRPr>
          </a:p>
        </p:txBody>
      </p:sp>
      <p:pic>
        <p:nvPicPr>
          <p:cNvPr id="129" name="Рисунок 4"/>
          <p:cNvPicPr/>
          <p:nvPr/>
        </p:nvPicPr>
        <p:blipFill>
          <a:blip r:embed="rId2" cstate="print"/>
          <a:stretch/>
        </p:blipFill>
        <p:spPr>
          <a:xfrm>
            <a:off x="323640" y="4653000"/>
            <a:ext cx="4464000" cy="1888200"/>
          </a:xfrm>
          <a:prstGeom prst="rect">
            <a:avLst/>
          </a:prstGeom>
          <a:ln>
            <a:noFill/>
          </a:ln>
        </p:spPr>
      </p:pic>
      <p:sp>
        <p:nvSpPr>
          <p:cNvPr id="130" name="CustomShape 3"/>
          <p:cNvSpPr/>
          <p:nvPr/>
        </p:nvSpPr>
        <p:spPr>
          <a:xfrm>
            <a:off x="5652000" y="5135760"/>
            <a:ext cx="266400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0" strike="noStrike" spc="-1">
                <a:solidFill>
                  <a:srgbClr val="000000"/>
                </a:solidFill>
                <a:uFill>
                  <a:solidFill>
                    <a:srgbClr val="FFFFFF"/>
                  </a:solidFill>
                </a:uFill>
                <a:latin typeface="Calibri"/>
              </a:rPr>
              <a:t>1 - зажим Кохера; </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2 - зажим Бильрота; </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3 - зажим "москит"</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9.Специальные инструменты:
</a:t>
            </a:r>
            <a:endParaRPr lang="ru-RU" sz="1800" b="0" strike="noStrike" spc="-1">
              <a:solidFill>
                <a:srgbClr val="000000"/>
              </a:solidFill>
              <a:uFill>
                <a:solidFill>
                  <a:srgbClr val="FFFFFF"/>
                </a:solidFill>
              </a:uFill>
              <a:latin typeface="Calibri"/>
            </a:endParaRPr>
          </a:p>
        </p:txBody>
      </p:sp>
      <p:sp>
        <p:nvSpPr>
          <p:cNvPr id="132" name="TextShape 2"/>
          <p:cNvSpPr txBox="1"/>
          <p:nvPr/>
        </p:nvSpPr>
        <p:spPr>
          <a:xfrm>
            <a:off x="395640" y="908640"/>
            <a:ext cx="8229240" cy="1367640"/>
          </a:xfrm>
          <a:prstGeom prst="rect">
            <a:avLst/>
          </a:prstGeom>
          <a:noFill/>
          <a:ln>
            <a:noFill/>
          </a:ln>
        </p:spPr>
        <p:txBody>
          <a:bodyPr/>
          <a:lstStyle/>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Их конструкция связана с особенностями оперативного вмешательства на органах и тканях, например, ампутационный нож и пила для ампутации, коловорот с набором фрез для операции на своде черепа и т.д. </a:t>
            </a:r>
          </a:p>
        </p:txBody>
      </p:sp>
      <p:pic>
        <p:nvPicPr>
          <p:cNvPr id="133" name="Рисунок 3"/>
          <p:cNvPicPr/>
          <p:nvPr/>
        </p:nvPicPr>
        <p:blipFill>
          <a:blip r:embed="rId2" cstate="print"/>
          <a:stretch/>
        </p:blipFill>
        <p:spPr>
          <a:xfrm>
            <a:off x="539640" y="2349000"/>
            <a:ext cx="1656000" cy="2448000"/>
          </a:xfrm>
          <a:prstGeom prst="rect">
            <a:avLst/>
          </a:prstGeom>
          <a:ln>
            <a:noFill/>
          </a:ln>
        </p:spPr>
      </p:pic>
      <p:sp>
        <p:nvSpPr>
          <p:cNvPr id="134" name="CustomShape 3"/>
          <p:cNvSpPr/>
          <p:nvPr/>
        </p:nvSpPr>
        <p:spPr>
          <a:xfrm>
            <a:off x="2339640" y="2349000"/>
            <a:ext cx="1944000" cy="4478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strike="noStrike" spc="-1">
                <a:solidFill>
                  <a:srgbClr val="002060"/>
                </a:solidFill>
                <a:uFill>
                  <a:solidFill>
                    <a:srgbClr val="FFFFFF"/>
                  </a:solidFill>
                </a:uFill>
                <a:latin typeface="Calibri"/>
              </a:rPr>
              <a:t>Инструменты для трахеотомии: </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1 - крючок однозубый острый: </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2 - расширитель трахеи; </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3-трахеотомическая канюля в собранном и разобранном виде</a:t>
            </a:r>
            <a:endParaRPr lang="ru-RU" sz="1800" b="0" strike="noStrike" spc="-1">
              <a:solidFill>
                <a:srgbClr val="000000"/>
              </a:solidFill>
              <a:uFill>
                <a:solidFill>
                  <a:srgbClr val="FFFFFF"/>
                </a:solidFill>
              </a:uFill>
              <a:latin typeface="Arial"/>
            </a:endParaRPr>
          </a:p>
        </p:txBody>
      </p:sp>
      <p:pic>
        <p:nvPicPr>
          <p:cNvPr id="135" name="Рисунок 5"/>
          <p:cNvPicPr/>
          <p:nvPr/>
        </p:nvPicPr>
        <p:blipFill>
          <a:blip r:embed="rId3" cstate="print"/>
          <a:stretch/>
        </p:blipFill>
        <p:spPr>
          <a:xfrm>
            <a:off x="4428000" y="2349000"/>
            <a:ext cx="4187160" cy="2184840"/>
          </a:xfrm>
          <a:prstGeom prst="rect">
            <a:avLst/>
          </a:prstGeom>
          <a:ln>
            <a:noFill/>
          </a:ln>
        </p:spPr>
      </p:pic>
      <p:sp>
        <p:nvSpPr>
          <p:cNvPr id="136" name="CustomShape 4"/>
          <p:cNvSpPr/>
          <p:nvPr/>
        </p:nvSpPr>
        <p:spPr>
          <a:xfrm>
            <a:off x="4407840" y="4653000"/>
            <a:ext cx="4571640" cy="276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600" b="1" strike="noStrike" spc="-1">
                <a:solidFill>
                  <a:srgbClr val="002060"/>
                </a:solidFill>
                <a:uFill>
                  <a:solidFill>
                    <a:srgbClr val="FFFFFF"/>
                  </a:solidFill>
                </a:uFill>
                <a:latin typeface="Calibri"/>
              </a:rPr>
              <a:t>Инструменты для трепанации черепа:</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1 - распаторы Фарабефа прямой и изогнутый;</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2 - коловорот с фрезами (копьевидной, конусовидной и шаровидной);</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3 - проводник Поленова;</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4 - проволочная пила Джильи с ручками;</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5 - кусачки Люэра;</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6 - кусачки Дальгрена</a:t>
            </a:r>
            <a:endParaRPr lang="ru-RU" sz="1800" b="0" strike="noStrike" spc="-1">
              <a:solidFill>
                <a:srgbClr val="000000"/>
              </a:solidFill>
              <a:uFill>
                <a:solidFill>
                  <a:srgbClr val="FFFFFF"/>
                </a:solidFill>
              </a:uFill>
              <a:latin typeface="Arial"/>
            </a:endParaRPr>
          </a:p>
        </p:txBody>
      </p:sp>
      <p:sp>
        <p:nvSpPr>
          <p:cNvPr id="137" name="Line 5"/>
          <p:cNvSpPr/>
          <p:nvPr/>
        </p:nvSpPr>
        <p:spPr>
          <a:xfrm>
            <a:off x="4283640" y="2348640"/>
            <a:ext cx="360" cy="4509360"/>
          </a:xfrm>
          <a:prstGeom prst="line">
            <a:avLst/>
          </a:prstGeom>
          <a:ln w="28440">
            <a:solidFill>
              <a:schemeClr val="tx1"/>
            </a:solidFill>
            <a:round/>
          </a:ln>
        </p:spPr>
        <p:style>
          <a:lnRef idx="1">
            <a:schemeClr val="accent1"/>
          </a:lnRef>
          <a:fillRef idx="0">
            <a:schemeClr val="accent1"/>
          </a:fillRef>
          <a:effectRef idx="0">
            <a:schemeClr val="accent1"/>
          </a:effectRef>
          <a:fontRef idx="minor"/>
        </p:style>
      </p:sp>
    </p:spTree>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Рисунок 3"/>
          <p:cNvPicPr/>
          <p:nvPr/>
        </p:nvPicPr>
        <p:blipFill>
          <a:blip r:embed="rId2" cstate="print"/>
          <a:stretch/>
        </p:blipFill>
        <p:spPr>
          <a:xfrm>
            <a:off x="467640" y="332640"/>
            <a:ext cx="3600000" cy="2304000"/>
          </a:xfrm>
          <a:prstGeom prst="rect">
            <a:avLst/>
          </a:prstGeom>
          <a:ln>
            <a:noFill/>
          </a:ln>
        </p:spPr>
      </p:pic>
      <p:sp>
        <p:nvSpPr>
          <p:cNvPr id="139" name="CustomShape 1"/>
          <p:cNvSpPr/>
          <p:nvPr/>
        </p:nvSpPr>
        <p:spPr>
          <a:xfrm>
            <a:off x="4356000" y="746280"/>
            <a:ext cx="4571640" cy="200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strike="noStrike" spc="-1">
                <a:solidFill>
                  <a:srgbClr val="002060"/>
                </a:solidFill>
                <a:uFill>
                  <a:solidFill>
                    <a:srgbClr val="FFFFFF"/>
                  </a:solidFill>
                </a:uFill>
                <a:latin typeface="Calibri"/>
              </a:rPr>
              <a:t>Инструменты для поднадкостничной резекции ребра: </a:t>
            </a:r>
            <a:r>
              <a:rPr lang="ru-RU" sz="1800" b="0" strike="noStrike" spc="-1">
                <a:solidFill>
                  <a:srgbClr val="000000"/>
                </a:solidFill>
                <a:uFill>
                  <a:solidFill>
                    <a:srgbClr val="FFFFFF"/>
                  </a:solidFill>
                </a:uFill>
                <a:latin typeface="Calibri"/>
              </a:rPr>
              <a:t>1 - распаторы Фарабефа прямой и изогнутый; 2 - распатор Дуайена; 3 - кусачки реберные с разъемным замком; 4 - кусачки реберные гильотинные</a:t>
            </a:r>
            <a:endParaRPr lang="ru-RU" sz="1800" b="0" strike="noStrike" spc="-1">
              <a:solidFill>
                <a:srgbClr val="000000"/>
              </a:solidFill>
              <a:uFill>
                <a:solidFill>
                  <a:srgbClr val="FFFFFF"/>
                </a:solidFill>
              </a:uFill>
              <a:latin typeface="Arial"/>
            </a:endParaRPr>
          </a:p>
        </p:txBody>
      </p:sp>
      <p:pic>
        <p:nvPicPr>
          <p:cNvPr id="140" name="Рисунок 5"/>
          <p:cNvPicPr/>
          <p:nvPr/>
        </p:nvPicPr>
        <p:blipFill>
          <a:blip r:embed="rId3" cstate="print"/>
          <a:stretch/>
        </p:blipFill>
        <p:spPr>
          <a:xfrm>
            <a:off x="683640" y="2659320"/>
            <a:ext cx="3168000" cy="4004640"/>
          </a:xfrm>
          <a:prstGeom prst="rect">
            <a:avLst/>
          </a:prstGeom>
          <a:ln>
            <a:noFill/>
          </a:ln>
        </p:spPr>
      </p:pic>
      <p:sp>
        <p:nvSpPr>
          <p:cNvPr id="141" name="CustomShape 2"/>
          <p:cNvSpPr/>
          <p:nvPr/>
        </p:nvSpPr>
        <p:spPr>
          <a:xfrm>
            <a:off x="4356000" y="2953800"/>
            <a:ext cx="4571640" cy="4478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strike="noStrike" spc="-1">
                <a:solidFill>
                  <a:srgbClr val="002060"/>
                </a:solidFill>
                <a:uFill>
                  <a:solidFill>
                    <a:srgbClr val="FFFFFF"/>
                  </a:solidFill>
                </a:uFill>
                <a:latin typeface="Calibri"/>
              </a:rPr>
              <a:t>Инструменты для ампутации конечностей:</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1 - ампутационные ножи;</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2 - распаторы Фарабефа; 3 - проволочная пила Джильи с ручками;</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4 - резиновый жгут; 5 - пила листовая; 6 - пила дуговая;</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7 - костодержатель Оллье; 8 - кусачки Люэра; 9 - кусачки Листона;</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10 - долото; 11 - молоток; 12 - linteum fissum; 13 - linteum bifissum;</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14 - оттягивание мягких тканей с помощью linteum bifissum; 15 – ретрактор</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166320" y="332640"/>
            <a:ext cx="9324000" cy="1295640"/>
          </a:xfrm>
          <a:prstGeom prst="rect">
            <a:avLst/>
          </a:prstGeom>
          <a:noFill/>
          <a:ln>
            <a:noFill/>
          </a:ln>
        </p:spPr>
        <p:txBody>
          <a:bodyPr anchor="ctr"/>
          <a:lstStyle/>
          <a:p>
            <a:pPr algn="ctr">
              <a:lnSpc>
                <a:spcPct val="100000"/>
              </a:lnSpc>
            </a:pPr>
            <a:r>
              <a:rPr lang="ru-RU" sz="3600" b="1" strike="noStrike" spc="-1">
                <a:solidFill>
                  <a:srgbClr val="FF0000"/>
                </a:solidFill>
                <a:uFill>
                  <a:solidFill>
                    <a:srgbClr val="FFFFFF"/>
                  </a:solidFill>
                </a:uFill>
                <a:latin typeface="Calibri"/>
              </a:rPr>
              <a:t>10.Инструменты для соединения мягких тканей наложением ручных швов:
</a:t>
            </a:r>
            <a:endParaRPr lang="ru-RU" sz="1800" b="0" strike="noStrike" spc="-1">
              <a:solidFill>
                <a:srgbClr val="000000"/>
              </a:solidFill>
              <a:uFill>
                <a:solidFill>
                  <a:srgbClr val="FFFFFF"/>
                </a:solidFill>
              </a:uFill>
              <a:latin typeface="Calibri"/>
            </a:endParaRPr>
          </a:p>
        </p:txBody>
      </p:sp>
      <p:sp>
        <p:nvSpPr>
          <p:cNvPr id="143" name="TextShape 2"/>
          <p:cNvSpPr txBox="1"/>
          <p:nvPr/>
        </p:nvSpPr>
        <p:spPr>
          <a:xfrm>
            <a:off x="0" y="1268640"/>
            <a:ext cx="9036000" cy="3240000"/>
          </a:xfrm>
          <a:prstGeom prst="rect">
            <a:avLst/>
          </a:prstGeom>
          <a:noFill/>
          <a:ln>
            <a:noFill/>
          </a:ln>
        </p:spPr>
        <p:txBody>
          <a:bodyPr/>
          <a:lstStyle/>
          <a:p>
            <a:pPr>
              <a:lnSpc>
                <a:spcPct val="100000"/>
              </a:lnSpc>
            </a:pPr>
            <a:r>
              <a:rPr lang="ru-RU" sz="3200" b="1" strike="noStrike" spc="-1">
                <a:solidFill>
                  <a:srgbClr val="FF0000"/>
                </a:solidFill>
                <a:uFill>
                  <a:solidFill>
                    <a:srgbClr val="FFFFFF"/>
                  </a:solidFill>
                </a:uFill>
                <a:latin typeface="Calibri"/>
              </a:rPr>
              <a:t>1. Хирургические иглы.</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a:t>
            </a:r>
            <a:r>
              <a:rPr lang="ru-RU" sz="3200" b="0" strike="noStrike" spc="-1">
                <a:solidFill>
                  <a:srgbClr val="000000"/>
                </a:solidFill>
                <a:uFill>
                  <a:solidFill>
                    <a:srgbClr val="FFFFFF"/>
                  </a:solidFill>
                </a:uFill>
                <a:latin typeface="Calibri"/>
              </a:rPr>
              <a:t> Проведение лигатуры сквозь толщу ткани.</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a:t>
            </a:r>
            <a:r>
              <a:rPr lang="ru-RU" sz="3200" b="0" strike="noStrike" spc="-1">
                <a:solidFill>
                  <a:srgbClr val="000000"/>
                </a:solidFill>
                <a:uFill>
                  <a:solidFill>
                    <a:srgbClr val="FFFFFF"/>
                  </a:solidFill>
                </a:uFill>
                <a:latin typeface="Calibri"/>
              </a:rPr>
              <a:t> Прямые и изогнутые стальные стержни, заостренные с одного конца, имеющие на другом ушко особой конструкции для автоматического введения нити. Иглы различают:</a:t>
            </a: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по форме </a:t>
            </a:r>
            <a:r>
              <a:rPr lang="ru-RU" sz="2800" b="0" strike="noStrike" spc="-1">
                <a:solidFill>
                  <a:srgbClr val="000000"/>
                </a:solidFill>
                <a:uFill>
                  <a:solidFill>
                    <a:srgbClr val="FFFFFF"/>
                  </a:solidFill>
                </a:uFill>
                <a:latin typeface="Calibri"/>
              </a:rPr>
              <a:t>(степени изгиба) - прямые и изогнутые;</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по размеру длины иглы</a:t>
            </a:r>
            <a:r>
              <a:rPr lang="ru-RU" sz="2800" b="0" strike="noStrike" spc="-1">
                <a:solidFill>
                  <a:srgbClr val="000000"/>
                </a:solidFill>
                <a:uFill>
                  <a:solidFill>
                    <a:srgbClr val="FFFFFF"/>
                  </a:solidFill>
                </a:uFill>
                <a:latin typeface="Calibri"/>
              </a:rPr>
              <a:t>;</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по форме сечения </a:t>
            </a:r>
            <a:r>
              <a:rPr lang="ru-RU" sz="2800" b="0" strike="noStrike" spc="-1">
                <a:solidFill>
                  <a:srgbClr val="000000"/>
                </a:solidFill>
                <a:uFill>
                  <a:solidFill>
                    <a:srgbClr val="FFFFFF"/>
                  </a:solidFill>
                </a:uFill>
                <a:latin typeface="Calibri"/>
              </a:rPr>
              <a:t>(круглые - колющие, трехгранные - режущие);</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иглы одноразового пользования </a:t>
            </a:r>
            <a:r>
              <a:rPr lang="ru-RU" sz="2800" b="0" strike="noStrike" spc="-1">
                <a:solidFill>
                  <a:srgbClr val="000000"/>
                </a:solidFill>
                <a:uFill>
                  <a:solidFill>
                    <a:srgbClr val="FFFFFF"/>
                  </a:solidFill>
                </a:uFill>
                <a:latin typeface="Calibri"/>
              </a:rPr>
              <a:t>без ушка с впаянной в торец иглы нитью (атравматические).</a:t>
            </a:r>
            <a:endParaRPr lang="ru-RU" sz="24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Минимальные размеры изогнутой хирургической иглы </a:t>
            </a:r>
            <a:r>
              <a:rPr lang="ru-RU" sz="3200" b="0" strike="noStrike" spc="-1">
                <a:solidFill>
                  <a:srgbClr val="000000"/>
                </a:solidFill>
                <a:uFill>
                  <a:solidFill>
                    <a:srgbClr val="FFFFFF"/>
                  </a:solidFill>
                </a:uFill>
                <a:latin typeface="Calibri"/>
              </a:rPr>
              <a:t>0,25 мм в диаметре и 8 мм в длину, максимальные - 2 мм в диаметре и 90 мм в длину. Иглы классифицируются по номерам и типам, соответственно им и подбирается шовный материал.</a:t>
            </a:r>
          </a:p>
          <a:p>
            <a:pPr>
              <a:lnSpc>
                <a:spcPct val="100000"/>
              </a:lnSpc>
            </a:pPr>
            <a:endParaRPr lang="ru-RU" sz="3200" b="0" strike="noStrike" spc="-1">
              <a:solidFill>
                <a:srgbClr val="000000"/>
              </a:solidFill>
              <a:uFill>
                <a:solidFill>
                  <a:srgbClr val="FFFFFF"/>
                </a:solidFill>
              </a:uFill>
              <a:latin typeface="Calibri"/>
            </a:endParaRPr>
          </a:p>
        </p:txBody>
      </p:sp>
      <p:pic>
        <p:nvPicPr>
          <p:cNvPr id="144" name="Рисунок 3"/>
          <p:cNvPicPr/>
          <p:nvPr/>
        </p:nvPicPr>
        <p:blipFill>
          <a:blip r:embed="rId2" cstate="print"/>
          <a:stretch/>
        </p:blipFill>
        <p:spPr>
          <a:xfrm>
            <a:off x="827640" y="4598280"/>
            <a:ext cx="3264120" cy="2032920"/>
          </a:xfrm>
          <a:prstGeom prst="rect">
            <a:avLst/>
          </a:prstGeom>
          <a:ln>
            <a:noFill/>
          </a:ln>
        </p:spPr>
      </p:pic>
      <p:sp>
        <p:nvSpPr>
          <p:cNvPr id="145" name="CustomShape 3"/>
          <p:cNvSpPr/>
          <p:nvPr/>
        </p:nvSpPr>
        <p:spPr>
          <a:xfrm>
            <a:off x="4428000" y="5153040"/>
            <a:ext cx="457164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0" strike="noStrike" spc="-1">
                <a:solidFill>
                  <a:srgbClr val="000000"/>
                </a:solidFill>
                <a:uFill>
                  <a:solidFill>
                    <a:srgbClr val="FFFFFF"/>
                  </a:solidFill>
                </a:uFill>
                <a:latin typeface="Calibri"/>
              </a:rPr>
              <a:t>Иглы хирургические: 1 - режущие; 2, 3 - колющие изогнутые и прямые; 4 – атравматические</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143640" y="404640"/>
            <a:ext cx="8784720" cy="4104000"/>
          </a:xfrm>
          <a:prstGeom prst="rect">
            <a:avLst/>
          </a:prstGeom>
          <a:noFill/>
          <a:ln>
            <a:noFill/>
          </a:ln>
        </p:spPr>
        <p:txBody>
          <a:bodyPr/>
          <a:lstStyle/>
          <a:p>
            <a:pPr>
              <a:lnSpc>
                <a:spcPct val="100000"/>
              </a:lnSpc>
            </a:pPr>
            <a:r>
              <a:rPr lang="ru-RU" sz="3200" b="1" strike="noStrike" spc="-1">
                <a:solidFill>
                  <a:srgbClr val="FF0000"/>
                </a:solidFill>
                <a:uFill>
                  <a:solidFill>
                    <a:srgbClr val="FFFFFF"/>
                  </a:solidFill>
                </a:uFill>
                <a:latin typeface="Calibri"/>
              </a:rPr>
              <a:t>2. Иглодержатели Гегара.</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Назначение. </a:t>
            </a:r>
            <a:r>
              <a:rPr lang="ru-RU" sz="3200" b="0" strike="noStrike" spc="-1">
                <a:solidFill>
                  <a:srgbClr val="000000"/>
                </a:solidFill>
                <a:uFill>
                  <a:solidFill>
                    <a:srgbClr val="FFFFFF"/>
                  </a:solidFill>
                </a:uFill>
                <a:latin typeface="Calibri"/>
              </a:rPr>
              <a:t>Фиксация иглы для удобства шитья в глубине раны или полости и исключения прикасания пальцами к тканям.</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Устройство. </a:t>
            </a:r>
            <a:r>
              <a:rPr lang="ru-RU" sz="3200" b="0" strike="noStrike" spc="-1">
                <a:solidFill>
                  <a:srgbClr val="000000"/>
                </a:solidFill>
                <a:uFill>
                  <a:solidFill>
                    <a:srgbClr val="FFFFFF"/>
                  </a:solidFill>
                </a:uFill>
                <a:latin typeface="Calibri"/>
              </a:rPr>
              <a:t>Различной длины, близки по конструкции к кровоостанавливающим зажимам - но губки более массивные и короткие, на поверхности имеют мелкие перекрещивающиеся нарезки или алмазные крошки для увеличения трения между иглой и губками и прочной фиксации иглы.</a:t>
            </a:r>
          </a:p>
          <a:p>
            <a:pPr>
              <a:lnSpc>
                <a:spcPct val="100000"/>
              </a:lnSpc>
            </a:pPr>
            <a:endParaRPr lang="ru-RU" sz="3200" b="0" strike="noStrike" spc="-1">
              <a:solidFill>
                <a:srgbClr val="000000"/>
              </a:solidFill>
              <a:uFill>
                <a:solidFill>
                  <a:srgbClr val="FFFFFF"/>
                </a:solidFill>
              </a:uFill>
              <a:latin typeface="Calibri"/>
            </a:endParaRPr>
          </a:p>
        </p:txBody>
      </p:sp>
      <p:pic>
        <p:nvPicPr>
          <p:cNvPr id="147" name="Рисунок 3"/>
          <p:cNvPicPr/>
          <p:nvPr/>
        </p:nvPicPr>
        <p:blipFill>
          <a:blip r:embed="rId2" cstate="print"/>
          <a:stretch/>
        </p:blipFill>
        <p:spPr>
          <a:xfrm>
            <a:off x="1619640" y="4653000"/>
            <a:ext cx="5832360" cy="1713600"/>
          </a:xfrm>
          <a:prstGeom prst="rect">
            <a:avLst/>
          </a:prstGeom>
          <a:ln>
            <a:noFill/>
          </a:ln>
        </p:spPr>
      </p:pic>
    </p:spTree>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0" y="0"/>
            <a:ext cx="5795640" cy="6857640"/>
          </a:xfrm>
          <a:prstGeom prst="rect">
            <a:avLst/>
          </a:prstGeom>
          <a:noFill/>
          <a:ln>
            <a:noFill/>
          </a:ln>
        </p:spPr>
        <p:txBody>
          <a:bodyPr/>
          <a:lstStyle/>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Подготовка инструмента к работе.</a:t>
            </a:r>
            <a:endParaRPr lang="ru-RU" sz="32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1. Захват иглы производят губками иглодержателя на расстоянии 2-3 мм от его кончика - наиболее узкой части губок (захват иглы более широкой частью иглодержателя - ближе к винту - может привести к поломке иглы). При этом 2/3 длины иглы от острия должны быть свободны и находиться слева от иглодержателя (для правшей), острие иглы направляется в сторону заряжающего.</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2. Для вдевания шовной нити в иглу длинный конец нити захватывают в кулак вместе с ручками иглодержателя одной рукой, а другой натягивают ее короткий конец вдоль иглодержателя, заводят за иглу слева от иглодержателя и, используя иглу как упор, натягивают нить вправо от иглодержателя и подводят ее к разрезу середины ушка. Туго натянутой нитью нажимают на пружину ушка: нить разведет стенки ушка и пройдет в него автоматически. Концы нити расправляют, соединяют вместе и направляют вдоль иглодержателя со стороны ушка иглы: один конец лигатуры должен быть в три раза длиннее другого.</a:t>
            </a:r>
            <a:endParaRPr lang="ru-RU" sz="2400" b="0" strike="noStrike" spc="-1">
              <a:solidFill>
                <a:srgbClr val="000000"/>
              </a:solidFill>
              <a:uFill>
                <a:solidFill>
                  <a:srgbClr val="FFFFFF"/>
                </a:solidFill>
              </a:uFill>
              <a:latin typeface="Calibri"/>
            </a:endParaRPr>
          </a:p>
        </p:txBody>
      </p:sp>
      <p:pic>
        <p:nvPicPr>
          <p:cNvPr id="149" name="Рисунок 3"/>
          <p:cNvPicPr/>
          <p:nvPr/>
        </p:nvPicPr>
        <p:blipFill>
          <a:blip r:embed="rId2" cstate="print"/>
          <a:stretch/>
        </p:blipFill>
        <p:spPr>
          <a:xfrm>
            <a:off x="5652000" y="2133000"/>
            <a:ext cx="3240000" cy="2414520"/>
          </a:xfrm>
          <a:prstGeom prst="rect">
            <a:avLst/>
          </a:prstGeom>
          <a:ln>
            <a:noFill/>
          </a:ln>
        </p:spPr>
      </p:pic>
    </p:spTree>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11.Шовный материал:
</a:t>
            </a:r>
            <a:endParaRPr lang="ru-RU" sz="1800" b="0" strike="noStrike" spc="-1">
              <a:solidFill>
                <a:srgbClr val="000000"/>
              </a:solidFill>
              <a:uFill>
                <a:solidFill>
                  <a:srgbClr val="FFFFFF"/>
                </a:solidFill>
              </a:uFill>
              <a:latin typeface="Calibri"/>
            </a:endParaRPr>
          </a:p>
        </p:txBody>
      </p:sp>
      <p:sp>
        <p:nvSpPr>
          <p:cNvPr id="151" name="TextShape 2"/>
          <p:cNvSpPr txBox="1"/>
          <p:nvPr/>
        </p:nvSpPr>
        <p:spPr>
          <a:xfrm>
            <a:off x="107640" y="980640"/>
            <a:ext cx="8856720" cy="5877000"/>
          </a:xfrm>
          <a:prstGeom prst="rect">
            <a:avLst/>
          </a:prstGeom>
          <a:noFill/>
          <a:ln>
            <a:noFill/>
          </a:ln>
        </p:spPr>
        <p:txBody>
          <a:bodyPr/>
          <a:lstStyle/>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В настоящее время используют более </a:t>
            </a:r>
            <a:r>
              <a:rPr lang="ru-RU" sz="3200" b="1" strike="noStrike" spc="-1">
                <a:solidFill>
                  <a:srgbClr val="002060"/>
                </a:solidFill>
                <a:uFill>
                  <a:solidFill>
                    <a:srgbClr val="FFFFFF"/>
                  </a:solidFill>
                </a:uFill>
                <a:latin typeface="Calibri"/>
              </a:rPr>
              <a:t>30 </a:t>
            </a:r>
            <a:r>
              <a:rPr lang="ru-RU" sz="3200" b="0" strike="noStrike" spc="-1">
                <a:solidFill>
                  <a:srgbClr val="000000"/>
                </a:solidFill>
                <a:uFill>
                  <a:solidFill>
                    <a:srgbClr val="FFFFFF"/>
                  </a:solidFill>
                </a:uFill>
                <a:latin typeface="Calibri"/>
              </a:rPr>
              <a:t>видов шовного материала.</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 способности к биодеструкции </a:t>
            </a:r>
            <a:r>
              <a:rPr lang="ru-RU" sz="3200" b="0" strike="noStrike" spc="-1">
                <a:solidFill>
                  <a:srgbClr val="000000"/>
                </a:solidFill>
                <a:uFill>
                  <a:solidFill>
                    <a:srgbClr val="FFFFFF"/>
                  </a:solidFill>
                </a:uFill>
                <a:latin typeface="Calibri"/>
              </a:rPr>
              <a:t>(рассасыванию) все шовные материалы делятся на:</a:t>
            </a: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рассасывающиеся </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нерассасывающиеся. </a:t>
            </a:r>
            <a:endParaRPr lang="ru-RU" sz="24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 происхождению на: </a:t>
            </a:r>
            <a:endParaRPr lang="ru-RU" sz="32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натуральные </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искусственные.</a:t>
            </a:r>
            <a:endParaRPr lang="ru-RU" sz="24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 структуре нити на: </a:t>
            </a:r>
            <a:endParaRPr lang="ru-RU" sz="32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мононити (однородная структура в сечении с гладкой поверхностью)</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полинити (в сечении состоящие из множества нитей - крученые, плетеные, с покрытием полимерным материалом или без).</a:t>
            </a:r>
            <a:endParaRPr lang="ru-RU" sz="2400" b="0" strike="noStrike" spc="-1">
              <a:solidFill>
                <a:srgbClr val="000000"/>
              </a:solidFill>
              <a:uFill>
                <a:solidFill>
                  <a:srgbClr val="FFFFFF"/>
                </a:solidFill>
              </a:uFill>
              <a:latin typeface="Calibri"/>
            </a:endParaRPr>
          </a:p>
          <a:p>
            <a:pPr marL="343080" indent="-342720">
              <a:lnSpc>
                <a:spcPct val="100000"/>
              </a:lnSpc>
              <a:buClr>
                <a:srgbClr val="FF0000"/>
              </a:buClr>
              <a:buFont typeface="Arial"/>
              <a:buChar char="•"/>
            </a:pPr>
            <a:r>
              <a:rPr lang="ru-RU" sz="3200" b="1" strike="noStrike" spc="-1">
                <a:solidFill>
                  <a:srgbClr val="FF0000"/>
                </a:solidFill>
                <a:uFill>
                  <a:solidFill>
                    <a:srgbClr val="FFFFFF"/>
                  </a:solidFill>
                </a:uFill>
                <a:latin typeface="Calibri"/>
              </a:rPr>
              <a:t>Далее мы приведем характеристики наиболее часто используемых нитей.</a:t>
            </a:r>
            <a:endParaRPr lang="ru-RU" sz="3200" b="0" strike="noStrike" spc="-1">
              <a:solidFill>
                <a:srgbClr val="000000"/>
              </a:solidFill>
              <a:uFill>
                <a:solidFill>
                  <a:srgbClr val="FFFFFF"/>
                </a:solidFill>
              </a:uFill>
              <a:latin typeface="Calibri"/>
            </a:endParaRP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0" y="260640"/>
            <a:ext cx="8964000" cy="6597000"/>
          </a:xfrm>
          <a:prstGeom prst="rect">
            <a:avLst/>
          </a:prstGeom>
          <a:noFill/>
          <a:ln>
            <a:noFill/>
          </a:ln>
        </p:spPr>
        <p:txBody>
          <a:bodyPr/>
          <a:lstStyle/>
          <a:p>
            <a:pPr>
              <a:lnSpc>
                <a:spcPct val="100000"/>
              </a:lnSpc>
            </a:pPr>
            <a:r>
              <a:rPr lang="ru-RU" sz="3200" b="1" strike="noStrike" spc="-1">
                <a:solidFill>
                  <a:srgbClr val="002060"/>
                </a:solidFill>
                <a:uFill>
                  <a:solidFill>
                    <a:srgbClr val="FFFFFF"/>
                  </a:solidFill>
                </a:uFill>
                <a:latin typeface="Calibri"/>
              </a:rPr>
              <a:t>	Кетгут</a:t>
            </a:r>
            <a:r>
              <a:rPr lang="ru-RU" sz="3200" b="0" strike="noStrike" spc="-1">
                <a:solidFill>
                  <a:srgbClr val="000000"/>
                </a:solidFill>
                <a:uFill>
                  <a:solidFill>
                    <a:srgbClr val="FFFFFF"/>
                  </a:solidFill>
                </a:uFill>
                <a:latin typeface="Calibri"/>
              </a:rPr>
              <a:t> - рассасывающаяся мононить натурального происхождения. Его изготавливают из мышечного и подслизистого слоев тонких кишок овец или серозных оболочек крупного рогатого скота. Применяется кетгут 9 номеров (NN 000,00, 0, 1-6). Толщина нитей - от 0,2 до 0,75 мм.</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Кетгут № 000 - 2 применяют для перевязки мелких сосудов, № 3-4 - для погружных швов мягких тканей, № 5-6 - для сшивания крупных мышц и т.д.</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Сроки рассасывания кетгута зависят от толщины нитей, а также от состояния тканей в области шва. Для замедления рассасывания нити обрабатывают формалином, металлизируют (хромированный кетгут).</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Отрицательными свойствами кетгута являются низкая прочность, аллергенность, большая абсорбционная способность. К тому же он вызывает сильную тканевую реакцию в области шва. Специальная технология изготовления позволяет уменьшить отрицательные качества кетгута, поэтому кетгут достаточно широко применяется в хирургии.</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1.Понятие «Хирургическая операция»:</a:t>
            </a:r>
            <a:endParaRPr lang="ru-RU" sz="1800" b="0" strike="noStrike" spc="-1">
              <a:solidFill>
                <a:srgbClr val="000000"/>
              </a:solidFill>
              <a:uFill>
                <a:solidFill>
                  <a:srgbClr val="FFFFFF"/>
                </a:solidFill>
              </a:uFill>
              <a:latin typeface="Calibri"/>
            </a:endParaRPr>
          </a:p>
        </p:txBody>
      </p:sp>
      <p:sp>
        <p:nvSpPr>
          <p:cNvPr id="85" name="TextShape 2"/>
          <p:cNvSpPr txBox="1"/>
          <p:nvPr/>
        </p:nvSpPr>
        <p:spPr>
          <a:xfrm>
            <a:off x="457200" y="1600200"/>
            <a:ext cx="8229240" cy="4780800"/>
          </a:xfrm>
          <a:prstGeom prst="rect">
            <a:avLst/>
          </a:prstGeom>
          <a:noFill/>
          <a:ln>
            <a:noFill/>
          </a:ln>
        </p:spPr>
        <p:txBody>
          <a:bodyPr/>
          <a:lstStyle/>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Хирургической операцией </a:t>
            </a:r>
            <a:r>
              <a:rPr lang="ru-RU" sz="3200" b="0" strike="noStrike" spc="-1">
                <a:solidFill>
                  <a:srgbClr val="000000"/>
                </a:solidFill>
                <a:uFill>
                  <a:solidFill>
                    <a:srgbClr val="FFFFFF"/>
                  </a:solidFill>
                </a:uFill>
                <a:latin typeface="Calibri"/>
              </a:rPr>
              <a:t>(operatio - работа, действие) называется производимое врачом физическое воздействие на ткани и органы, сопровождающееся их разъединением для обнажения больного органа с целью лечения или диагностики, и последующее соединение тканей.</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Хирургическая операция состоит из </a:t>
            </a:r>
            <a:r>
              <a:rPr lang="ru-RU" sz="3200" b="1" strike="noStrike" spc="-1">
                <a:solidFill>
                  <a:srgbClr val="002060"/>
                </a:solidFill>
                <a:uFill>
                  <a:solidFill>
                    <a:srgbClr val="FFFFFF"/>
                  </a:solidFill>
                </a:uFill>
                <a:latin typeface="Calibri"/>
              </a:rPr>
              <a:t>трех основных этапов</a:t>
            </a:r>
            <a:r>
              <a:rPr lang="ru-RU" sz="3200" b="0" strike="noStrike" spc="-1">
                <a:solidFill>
                  <a:srgbClr val="000000"/>
                </a:solidFill>
                <a:uFill>
                  <a:solidFill>
                    <a:srgbClr val="FFFFFF"/>
                  </a:solidFill>
                </a:uFill>
                <a:latin typeface="Calibri"/>
              </a:rPr>
              <a:t>:</a:t>
            </a:r>
          </a:p>
          <a:p>
            <a:pPr marL="743040" lvl="1" indent="-285480">
              <a:lnSpc>
                <a:spcPct val="100000"/>
              </a:lnSpc>
              <a:buClr>
                <a:srgbClr val="FF0000"/>
              </a:buClr>
              <a:buFont typeface="Arial"/>
              <a:buChar char="–"/>
            </a:pPr>
            <a:r>
              <a:rPr lang="ru-RU" sz="2800" b="0" strike="noStrike" spc="-1">
                <a:solidFill>
                  <a:srgbClr val="FF0000"/>
                </a:solidFill>
                <a:uFill>
                  <a:solidFill>
                    <a:srgbClr val="FFFFFF"/>
                  </a:solidFill>
                </a:uFill>
                <a:latin typeface="Calibri"/>
              </a:rPr>
              <a:t>оперативного доступа </a:t>
            </a:r>
            <a:endParaRPr lang="ru-RU" sz="2400" b="0" strike="noStrike" spc="-1">
              <a:solidFill>
                <a:srgbClr val="000000"/>
              </a:solidFill>
              <a:uFill>
                <a:solidFill>
                  <a:srgbClr val="FFFFFF"/>
                </a:solidFill>
              </a:uFill>
              <a:latin typeface="Calibri"/>
            </a:endParaRPr>
          </a:p>
          <a:p>
            <a:pPr marL="743040" lvl="1" indent="-285480">
              <a:lnSpc>
                <a:spcPct val="100000"/>
              </a:lnSpc>
              <a:buClr>
                <a:srgbClr val="FF0000"/>
              </a:buClr>
              <a:buFont typeface="Arial"/>
              <a:buChar char="–"/>
            </a:pPr>
            <a:r>
              <a:rPr lang="ru-RU" sz="2800" b="0" strike="noStrike" spc="-1">
                <a:solidFill>
                  <a:srgbClr val="FF0000"/>
                </a:solidFill>
                <a:uFill>
                  <a:solidFill>
                    <a:srgbClr val="FFFFFF"/>
                  </a:solidFill>
                </a:uFill>
                <a:latin typeface="Calibri"/>
              </a:rPr>
              <a:t>оперативного приема </a:t>
            </a:r>
            <a:endParaRPr lang="ru-RU" sz="2400" b="0" strike="noStrike" spc="-1">
              <a:solidFill>
                <a:srgbClr val="000000"/>
              </a:solidFill>
              <a:uFill>
                <a:solidFill>
                  <a:srgbClr val="FFFFFF"/>
                </a:solidFill>
              </a:uFill>
              <a:latin typeface="Calibri"/>
            </a:endParaRPr>
          </a:p>
          <a:p>
            <a:pPr marL="743040" lvl="1" indent="-285480">
              <a:lnSpc>
                <a:spcPct val="100000"/>
              </a:lnSpc>
              <a:buClr>
                <a:srgbClr val="FF0000"/>
              </a:buClr>
              <a:buFont typeface="Arial"/>
              <a:buChar char="–"/>
            </a:pPr>
            <a:r>
              <a:rPr lang="ru-RU" sz="2800" b="0" strike="noStrike" spc="-1">
                <a:solidFill>
                  <a:srgbClr val="FF0000"/>
                </a:solidFill>
                <a:uFill>
                  <a:solidFill>
                    <a:srgbClr val="FFFFFF"/>
                  </a:solidFill>
                </a:uFill>
                <a:latin typeface="Calibri"/>
              </a:rPr>
              <a:t>завершающего</a:t>
            </a:r>
            <a:endParaRPr lang="ru-RU" sz="24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Оперативным доступом </a:t>
            </a:r>
            <a:r>
              <a:rPr lang="ru-RU" sz="3200" b="0" strike="noStrike" spc="-1">
                <a:solidFill>
                  <a:srgbClr val="000000"/>
                </a:solidFill>
                <a:uFill>
                  <a:solidFill>
                    <a:srgbClr val="FFFFFF"/>
                  </a:solidFill>
                </a:uFill>
                <a:latin typeface="Calibri"/>
              </a:rPr>
              <a:t>называют часть операции, обеспечивающую хирургу обнажение органа, на котором предполагается выполнение оперативного приема.</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Некоторые доступы имеют специальные названия - лапаротомия, люмботомия, торакотомия, трепанация черепа и пр.</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179640" y="476640"/>
            <a:ext cx="8784720" cy="6192360"/>
          </a:xfrm>
          <a:prstGeom prst="rect">
            <a:avLst/>
          </a:prstGeom>
          <a:noFill/>
          <a:ln>
            <a:noFill/>
          </a:ln>
        </p:spPr>
        <p:txBody>
          <a:bodyPr/>
          <a:lstStyle/>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Окцелон, кацелон </a:t>
            </a:r>
            <a:r>
              <a:rPr lang="ru-RU" sz="3200" b="0" strike="noStrike" spc="-1">
                <a:solidFill>
                  <a:srgbClr val="000000"/>
                </a:solidFill>
                <a:uFill>
                  <a:solidFill>
                    <a:srgbClr val="FFFFFF"/>
                  </a:solidFill>
                </a:uFill>
                <a:latin typeface="Calibri"/>
              </a:rPr>
              <a:t>- рассасывающиеся искусственные полинити, изготовленные на основе целлюлозы.</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Викрил, дексон, полисорб </a:t>
            </a:r>
            <a:r>
              <a:rPr lang="ru-RU" sz="3200" b="0" strike="noStrike" spc="-1">
                <a:solidFill>
                  <a:srgbClr val="000000"/>
                </a:solidFill>
                <a:uFill>
                  <a:solidFill>
                    <a:srgbClr val="FFFFFF"/>
                  </a:solidFill>
                </a:uFill>
                <a:latin typeface="Calibri"/>
              </a:rPr>
              <a:t>- рассасывающиеся искусственные полинити, изготовленные на основе полигликозидов.</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Полиуретан</a:t>
            </a:r>
            <a:r>
              <a:rPr lang="ru-RU" sz="3200" b="0" strike="noStrike" spc="-1">
                <a:solidFill>
                  <a:srgbClr val="000000"/>
                </a:solidFill>
                <a:uFill>
                  <a:solidFill>
                    <a:srgbClr val="FFFFFF"/>
                  </a:solidFill>
                </a:uFill>
                <a:latin typeface="Calibri"/>
              </a:rPr>
              <a:t> - рассасывающаяся полинить искусственного происхождения.</a:t>
            </a:r>
          </a:p>
          <a:p>
            <a:pPr marL="743040" lvl="1" indent="-285480">
              <a:lnSpc>
                <a:spcPct val="100000"/>
              </a:lnSpc>
              <a:buClr>
                <a:srgbClr val="000000"/>
              </a:buClr>
              <a:buFont typeface="Arial"/>
              <a:buChar char="–"/>
            </a:pPr>
            <a:r>
              <a:rPr lang="ru-RU" sz="2800" b="0" strike="noStrike" spc="-1">
                <a:solidFill>
                  <a:srgbClr val="000000"/>
                </a:solidFill>
                <a:uFill>
                  <a:solidFill>
                    <a:srgbClr val="FFFFFF"/>
                  </a:solidFill>
                </a:uFill>
                <a:latin typeface="Calibri"/>
              </a:rPr>
              <a:t>Рассасывающиеся нити из искусственных материалов не обладают токсичностью, биологически инертны, прочнее кетгута. Кроме того, при их изготовлении можно легко дозировать сроки рассасывания и потери прочности, а также эластичность.</a:t>
            </a:r>
            <a:endParaRPr lang="ru-RU" sz="24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Шелк</a:t>
            </a:r>
            <a:r>
              <a:rPr lang="ru-RU" sz="3200" b="0" strike="noStrike" spc="-1">
                <a:solidFill>
                  <a:srgbClr val="000000"/>
                </a:solidFill>
                <a:uFill>
                  <a:solidFill>
                    <a:srgbClr val="FFFFFF"/>
                  </a:solidFill>
                </a:uFill>
                <a:latin typeface="Calibri"/>
              </a:rPr>
              <a:t> - нерассасывающийся натуральный шовный материал, из которого изготавливают полинити. Диаметр нитей - 0,3-0,7 мм. Удобен при накладывании шва и завязывании узла (достаточно лишь 2-х узлов). Однако очень реактогенен, обладает выраженной сорбционной способностью и фитильными свойствами. Эти недостатки в настоящее время устраняются с помощью специального покрытия.</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251640" y="404640"/>
            <a:ext cx="8568720" cy="6192360"/>
          </a:xfrm>
          <a:prstGeom prst="rect">
            <a:avLst/>
          </a:prstGeom>
          <a:noFill/>
          <a:ln>
            <a:noFill/>
          </a:ln>
        </p:spPr>
        <p:txBody>
          <a:bodyPr/>
          <a:lstStyle/>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Нейлон, капрон, лавсан</a:t>
            </a:r>
            <a:r>
              <a:rPr lang="ru-RU" sz="3200" b="0" strike="noStrike" spc="-1">
                <a:solidFill>
                  <a:srgbClr val="000000"/>
                </a:solidFill>
                <a:uFill>
                  <a:solidFill>
                    <a:srgbClr val="FFFFFF"/>
                  </a:solidFill>
                </a:uFill>
                <a:latin typeface="Calibri"/>
              </a:rPr>
              <a:t> и др. нерассасывающиеся искусственные шовные материалы выпускаются в виде плетеных, крученых или мононитей. Они обладают высокой прочностью, эластичностью, инертны, незаменимы при протезировании, а также при шве тканей, находящихся длительный срок под натяжением (апоневрозы, мышцы, сосуды, кожа и пр).</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Однако многие из них затрудняют манипуляции хирурга - требуется завязывание 3-х узлов.</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Металл</a:t>
            </a:r>
            <a:r>
              <a:rPr lang="ru-RU" sz="3200" b="0" strike="noStrike" spc="-1">
                <a:solidFill>
                  <a:srgbClr val="000000"/>
                </a:solidFill>
                <a:uFill>
                  <a:solidFill>
                    <a:srgbClr val="FFFFFF"/>
                  </a:solidFill>
                </a:uFill>
                <a:latin typeface="Calibri"/>
              </a:rPr>
              <a:t> используется в качестве шовного материала относительно редко. Так, металлическая проволока применяется для соединения костей, например, для шва грудины.</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Танталовые скрепки </a:t>
            </a:r>
            <a:r>
              <a:rPr lang="ru-RU" sz="3200" b="0" strike="noStrike" spc="-1">
                <a:solidFill>
                  <a:srgbClr val="000000"/>
                </a:solidFill>
                <a:uFill>
                  <a:solidFill>
                    <a:srgbClr val="FFFFFF"/>
                  </a:solidFill>
                </a:uFill>
                <a:latin typeface="Calibri"/>
              </a:rPr>
              <a:t>заряжают в сшивающий аппарат для механического шва (сосуда, бронха, кишки и пр.).</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12.Завязывание лигатурных узлов:</a:t>
            </a:r>
            <a:endParaRPr lang="ru-RU" sz="1800" b="0" strike="noStrike" spc="-1">
              <a:solidFill>
                <a:srgbClr val="000000"/>
              </a:solidFill>
              <a:uFill>
                <a:solidFill>
                  <a:srgbClr val="FFFFFF"/>
                </a:solidFill>
              </a:uFill>
              <a:latin typeface="Calibri"/>
            </a:endParaRPr>
          </a:p>
        </p:txBody>
      </p:sp>
      <p:sp>
        <p:nvSpPr>
          <p:cNvPr id="156" name="TextShape 2"/>
          <p:cNvSpPr txBox="1"/>
          <p:nvPr/>
        </p:nvSpPr>
        <p:spPr>
          <a:xfrm>
            <a:off x="457200" y="1340640"/>
            <a:ext cx="8229240" cy="3600000"/>
          </a:xfrm>
          <a:prstGeom prst="rect">
            <a:avLst/>
          </a:prstGeom>
          <a:noFill/>
          <a:ln>
            <a:noFill/>
          </a:ln>
        </p:spPr>
        <p:txBody>
          <a:bodyPr/>
          <a:lstStyle/>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Все узлы, применяемые в хирургической практике, двойные (иногда тройные). Первый узел является основным и должен быть максимально затянут при перевязке сосудов или затянут до сближения краев мягких тканей при наложении швов. Второй узел закрепляет первый, т.е. предотвращает его развязывание, ослабление. Третий узел накладывается при использовании кетгута и синтетических лигатур для большей прочности, т.к эти нити очень эластичны, а поверхность их скользкая.</a:t>
            </a:r>
          </a:p>
          <a:p>
            <a:pPr>
              <a:lnSpc>
                <a:spcPct val="100000"/>
              </a:lnSpc>
            </a:pPr>
            <a:endParaRPr lang="ru-RU" sz="3200" b="0" strike="noStrike" spc="-1">
              <a:solidFill>
                <a:srgbClr val="000000"/>
              </a:solidFill>
              <a:uFill>
                <a:solidFill>
                  <a:srgbClr val="FFFFFF"/>
                </a:solidFill>
              </a:uFill>
              <a:latin typeface="Calibri"/>
            </a:endParaRPr>
          </a:p>
        </p:txBody>
      </p:sp>
      <p:pic>
        <p:nvPicPr>
          <p:cNvPr id="157" name="Рисунок 3"/>
          <p:cNvPicPr/>
          <p:nvPr/>
        </p:nvPicPr>
        <p:blipFill>
          <a:blip r:embed="rId2" cstate="print"/>
          <a:stretch/>
        </p:blipFill>
        <p:spPr>
          <a:xfrm>
            <a:off x="467640" y="4653000"/>
            <a:ext cx="5400360" cy="1800000"/>
          </a:xfrm>
          <a:prstGeom prst="rect">
            <a:avLst/>
          </a:prstGeom>
          <a:ln>
            <a:noFill/>
          </a:ln>
        </p:spPr>
      </p:pic>
      <p:sp>
        <p:nvSpPr>
          <p:cNvPr id="158" name="CustomShape 3"/>
          <p:cNvSpPr/>
          <p:nvPr/>
        </p:nvSpPr>
        <p:spPr>
          <a:xfrm>
            <a:off x="6084000" y="5091480"/>
            <a:ext cx="2717640" cy="146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0" strike="noStrike" spc="-1">
                <a:solidFill>
                  <a:srgbClr val="000000"/>
                </a:solidFill>
                <a:uFill>
                  <a:solidFill>
                    <a:srgbClr val="FFFFFF"/>
                  </a:solidFill>
                </a:uFill>
                <a:latin typeface="Calibri"/>
              </a:rPr>
              <a:t>Хирургические узлы: </a:t>
            </a:r>
            <a:endParaRPr lang="ru-RU" sz="1800" b="0" strike="noStrike" spc="-1">
              <a:solidFill>
                <a:srgbClr val="000000"/>
              </a:solidFill>
              <a:uFill>
                <a:solidFill>
                  <a:srgbClr val="FFFFFF"/>
                </a:solidFill>
              </a:uFill>
              <a:latin typeface="Arial"/>
            </a:endParaRPr>
          </a:p>
          <a:p>
            <a:pPr>
              <a:lnSpc>
                <a:spcPct val="100000"/>
              </a:lnSpc>
            </a:pPr>
            <a:r>
              <a:rPr lang="ru-RU" sz="1800" b="0" strike="noStrike" spc="-1">
                <a:solidFill>
                  <a:srgbClr val="000000"/>
                </a:solidFill>
                <a:uFill>
                  <a:solidFill>
                    <a:srgbClr val="FFFFFF"/>
                  </a:solidFill>
                </a:uFill>
                <a:latin typeface="Calibri"/>
              </a:rPr>
              <a:t>1 - простой; 2 - морской; 3 – хирургический</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extShape 1"/>
          <p:cNvSpPr txBox="1"/>
          <p:nvPr/>
        </p:nvSpPr>
        <p:spPr>
          <a:xfrm>
            <a:off x="0" y="0"/>
            <a:ext cx="5723640" cy="6857640"/>
          </a:xfrm>
          <a:prstGeom prst="rect">
            <a:avLst/>
          </a:prstGeom>
          <a:noFill/>
          <a:ln>
            <a:noFill/>
          </a:ln>
        </p:spPr>
        <p:txBody>
          <a:bodyPr/>
          <a:lstStyle/>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Приводим классический способ завязывания простого узла. Концы нити захватывают руками, как захватывают вожжи. При формировании первого (основного) узла сначала меняют положение концов нитей в руках - левый конец лигатуры берут в правую руку, а правый - в левую, при этом образуется перекрест нитей (нить в левой руке располагается поверх нити, фиксированной правой рукой).</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Этот перекрест фиксируют между вторым и первым пальцами левой руки (второй палец сверху, перекрест прижат к основанию его ногтевой фаланги на ладонной поверхности).</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 Натягивают правой рукой фиксированный ею конец нити и подводят его под выступающий конец ногтевой фаланги второго пальца левой руки. Щель между нитями можно расширить средним пальцем правой руки. Далее поворотом левой руки, кивательным движением второго пальца конец нити проводят в щель .</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Узел затягивают.</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Простой узел недостаточно прочен, он скользит и может быть растянут путем вытягивания одного конца лигатуры из петель другого.</a:t>
            </a:r>
          </a:p>
          <a:p>
            <a:pPr>
              <a:lnSpc>
                <a:spcPct val="100000"/>
              </a:lnSpc>
            </a:pPr>
            <a:endParaRPr lang="ru-RU" sz="3200" b="0" strike="noStrike" spc="-1">
              <a:solidFill>
                <a:srgbClr val="000000"/>
              </a:solidFill>
              <a:uFill>
                <a:solidFill>
                  <a:srgbClr val="FFFFFF"/>
                </a:solidFill>
              </a:uFill>
              <a:latin typeface="Calibri"/>
            </a:endParaRPr>
          </a:p>
        </p:txBody>
      </p:sp>
      <p:pic>
        <p:nvPicPr>
          <p:cNvPr id="160" name="Рисунок 3"/>
          <p:cNvPicPr/>
          <p:nvPr/>
        </p:nvPicPr>
        <p:blipFill>
          <a:blip r:embed="rId2" cstate="print"/>
          <a:stretch/>
        </p:blipFill>
        <p:spPr>
          <a:xfrm>
            <a:off x="5697720" y="267480"/>
            <a:ext cx="3212280" cy="4025160"/>
          </a:xfrm>
          <a:prstGeom prst="rect">
            <a:avLst/>
          </a:prstGeom>
          <a:ln>
            <a:noFill/>
          </a:ln>
        </p:spPr>
      </p:pic>
      <p:sp>
        <p:nvSpPr>
          <p:cNvPr id="161" name="CustomShape 2"/>
          <p:cNvSpPr/>
          <p:nvPr/>
        </p:nvSpPr>
        <p:spPr>
          <a:xfrm>
            <a:off x="5684040" y="4869000"/>
            <a:ext cx="324000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800" b="0" strike="noStrike" spc="-1">
                <a:solidFill>
                  <a:srgbClr val="000000"/>
                </a:solidFill>
                <a:uFill>
                  <a:solidFill>
                    <a:srgbClr val="FFFFFF"/>
                  </a:solidFill>
                </a:uFill>
                <a:latin typeface="Calibri"/>
              </a:rPr>
              <a:t>Этапы формирования первого узла при вязании простого узла.</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1"/>
          <p:cNvSpPr txBox="1"/>
          <p:nvPr/>
        </p:nvSpPr>
        <p:spPr>
          <a:xfrm>
            <a:off x="0" y="116640"/>
            <a:ext cx="911160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 13.Основные элементы оперативной техники:</a:t>
            </a:r>
            <a:endParaRPr lang="ru-RU" sz="1800" b="0" strike="noStrike" spc="-1">
              <a:solidFill>
                <a:srgbClr val="000000"/>
              </a:solidFill>
              <a:uFill>
                <a:solidFill>
                  <a:srgbClr val="FFFFFF"/>
                </a:solidFill>
              </a:uFill>
              <a:latin typeface="Calibri"/>
            </a:endParaRPr>
          </a:p>
        </p:txBody>
      </p:sp>
      <p:sp>
        <p:nvSpPr>
          <p:cNvPr id="163" name="TextShape 2"/>
          <p:cNvSpPr txBox="1"/>
          <p:nvPr/>
        </p:nvSpPr>
        <p:spPr>
          <a:xfrm>
            <a:off x="107640" y="1600200"/>
            <a:ext cx="8856720" cy="312444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Рассечение кожи, подкожной жировой клетчатки и поверхностной фасции:</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a:t>
            </a:r>
            <a:r>
              <a:rPr lang="ru-RU" sz="3200" b="0" strike="noStrike" spc="-1">
                <a:solidFill>
                  <a:srgbClr val="000000"/>
                </a:solidFill>
                <a:uFill>
                  <a:solidFill>
                    <a:srgbClr val="FFFFFF"/>
                  </a:solidFill>
                </a:uFill>
                <a:latin typeface="Calibri"/>
              </a:rPr>
              <a:t> скальпель (брюшистый или остроконечный). Разрез обычно проводится слева направо "на себя", поэтому хирург и ассистент должны занять удобную позицию по отношению к операционному полю. Разрез надо начинать от наиболее удаленной точки, в противном случае кисть не будет иметь опоры и движения будут неуверенными. Скальпель укрепляют в правой руке в позиции столового ножа. Необходимо определить толщину подкожной клетчатки, взяв кожу в складку - от ее толщины будет зависеть угол наклона скальпеля.</a:t>
            </a:r>
          </a:p>
          <a:p>
            <a:pPr>
              <a:lnSpc>
                <a:spcPct val="100000"/>
              </a:lnSpc>
            </a:pPr>
            <a:endParaRPr lang="ru-RU" sz="3200" b="0" strike="noStrike" spc="-1">
              <a:solidFill>
                <a:srgbClr val="000000"/>
              </a:solidFill>
              <a:uFill>
                <a:solidFill>
                  <a:srgbClr val="FFFFFF"/>
                </a:solidFill>
              </a:uFill>
              <a:latin typeface="Calibri"/>
            </a:endParaRPr>
          </a:p>
        </p:txBody>
      </p:sp>
      <p:pic>
        <p:nvPicPr>
          <p:cNvPr id="164" name="Рисунок 3"/>
          <p:cNvPicPr/>
          <p:nvPr/>
        </p:nvPicPr>
        <p:blipFill>
          <a:blip r:embed="rId2" cstate="print"/>
          <a:stretch/>
        </p:blipFill>
        <p:spPr>
          <a:xfrm>
            <a:off x="827640" y="4725000"/>
            <a:ext cx="4176000" cy="1944000"/>
          </a:xfrm>
          <a:prstGeom prst="rect">
            <a:avLst/>
          </a:prstGeom>
          <a:ln>
            <a:noFill/>
          </a:ln>
        </p:spPr>
      </p:pic>
      <p:sp>
        <p:nvSpPr>
          <p:cNvPr id="165" name="CustomShape 3"/>
          <p:cNvSpPr/>
          <p:nvPr/>
        </p:nvSpPr>
        <p:spPr>
          <a:xfrm>
            <a:off x="5220000" y="5374080"/>
            <a:ext cx="352800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0" strike="noStrike" spc="-1">
                <a:solidFill>
                  <a:srgbClr val="000000"/>
                </a:solidFill>
                <a:uFill>
                  <a:solidFill>
                    <a:srgbClr val="FFFFFF"/>
                  </a:solidFill>
                </a:uFill>
                <a:latin typeface="Calibri"/>
              </a:rPr>
              <a:t>Позиция скальпеля в руке и фиксация кожи при проведении разреза</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108360" y="260640"/>
            <a:ext cx="9252000" cy="5976360"/>
          </a:xfrm>
          <a:prstGeom prst="rect">
            <a:avLst/>
          </a:prstGeom>
          <a:noFill/>
          <a:ln>
            <a:noFill/>
          </a:ln>
        </p:spPr>
        <p:txBody>
          <a:bodyPr/>
          <a:lstStyle/>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Для того чтобы кожа не смещалась, надо зафиксировать ее большим и указательным пальцами левой руки в начале разреза, и если нужно, перемещать пальцы по ходу его проведения.</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Для достижения равномерной глубины рассечения толстого слоя подкожной жировой клетчатки в начале разреза устанавливают скальпель под углом 90° к поверхности кожи и прокалывают кожу, подкожную жировую клетчатку и поверхностную фасцию. Не извлекая скальпеля, переводят его в позицию под углом 45° и продолжают разрез на той же глубине. В конце разреза вновь устанавливают скальпель под углом 90° и извлекают его из операционной раны. В случае слабо развитой клетчатки скальпель безопаснее с самого начала держать под углом 45°, а затем дополнительно рассечь клетчатку в начале и конце разреза.</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Разрез кожи, подкожной клетчатки и поверхностной фасции производят в один прием для обеспечения ровных краев разреза. При повторных рассечениях кожи образуются неровные края, мелкие лоскуты, которые могут некротизироваться.</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При правильном выполнении разреза</a:t>
            </a:r>
            <a:r>
              <a:rPr lang="ru-RU" sz="3200" b="0" strike="noStrike" spc="-1">
                <a:solidFill>
                  <a:srgbClr val="000000"/>
                </a:solidFill>
                <a:uFill>
                  <a:solidFill>
                    <a:srgbClr val="FFFFFF"/>
                  </a:solidFill>
                </a:uFill>
                <a:latin typeface="Calibri"/>
              </a:rPr>
              <a:t> глубина раны одинакова на всем протяжении, глубже расположенные образования (собственная фасция и пр) не повреждены.</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107640" y="404640"/>
            <a:ext cx="8856720" cy="626436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Временная остановка кровотечения из сосудов подкожной жировой клетчатки</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a:t>
            </a:r>
            <a:r>
              <a:rPr lang="ru-RU" sz="3200" b="0" strike="noStrike" spc="-1">
                <a:solidFill>
                  <a:srgbClr val="000000"/>
                </a:solidFill>
                <a:uFill>
                  <a:solidFill>
                    <a:srgbClr val="FFFFFF"/>
                  </a:solidFill>
                </a:uFill>
                <a:latin typeface="Calibri"/>
              </a:rPr>
              <a:t> зубчатые острые крючки Фолькманна, хирургический пинцет, марлевые салфетки и тампоны, кровоостанавливающие зажимы Бильрота, Кохера.</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Расширение краев раны производят при помощи зубчатых крючков, заводя их поочередно в рану и располагая друг против друга. Скопившуюся в ране кровь осушают марлевыми салфетками или тампонами, зажатыми в зажим Кохера (промокать, но не протирать. ').</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По мере осушения раны и выявления в подкожной клетчатке просветов кровоточащих сосудов (в виде увеличивающейся кайли крови на срезе подкожной клетчатки) следует зажать их кровоостанавливающими зажимами, т.е. осуществить временную остановку кровотечения.</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Зажимы следует устанавливать перпендикулярно к стенке операционной раны, захватывая кровоточащий сосуд и, как можно меньше, околососудистую клетчатку. Размозжение большого объема тканей может привести к их некрозу.</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Как правило, хирург и ассистент накладывают зажимы на кровоточащие сосуды противоположного края операционной раны, при необходимости выворачивая его пинцетом.</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При правильном выполнении оперативного приема </a:t>
            </a:r>
            <a:r>
              <a:rPr lang="ru-RU" sz="3200" b="0" strike="noStrike" spc="-1">
                <a:solidFill>
                  <a:srgbClr val="000000"/>
                </a:solidFill>
                <a:uFill>
                  <a:solidFill>
                    <a:srgbClr val="FFFFFF"/>
                  </a:solidFill>
                </a:uFill>
                <a:latin typeface="Calibri"/>
              </a:rPr>
              <a:t>кровоостанавливающие зажимы прочно фиксированы на сосудах, окружающая клетчатка захвачена минимально, кровотечение остановлено.</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179640" y="116640"/>
            <a:ext cx="8712720" cy="237600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Окончательная остановка кровотечения из сосудов подкожной жировой клетчатки</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 </a:t>
            </a:r>
            <a:r>
              <a:rPr lang="ru-RU" sz="3200" b="0" strike="noStrike" spc="-1">
                <a:solidFill>
                  <a:srgbClr val="000000"/>
                </a:solidFill>
                <a:uFill>
                  <a:solidFill>
                    <a:srgbClr val="FFFFFF"/>
                  </a:solidFill>
                </a:uFill>
                <a:latin typeface="Calibri"/>
              </a:rPr>
              <a:t>шовный материал (кетгут № 000 - I или синтетические рассасывающиеся нити длиной 20-25 см), ножницы Купера. Для перевязки сосуда, фиксированного зажимом, ассистент подтягивает и поворачивает ручки зажима так, чтобы стал виден конец его губок ("носик"). Хирург обводит лигатуру вокруг сосуда так, чтобы завязать узел под "носиком".</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При затягивании первого (основного) узла двумя указательными или большими пальцами скользят по концам лигатуры до узла, подводя его под "носик«.</a:t>
            </a:r>
          </a:p>
        </p:txBody>
      </p:sp>
      <p:pic>
        <p:nvPicPr>
          <p:cNvPr id="169" name="Рисунок 3"/>
          <p:cNvPicPr/>
          <p:nvPr/>
        </p:nvPicPr>
        <p:blipFill>
          <a:blip r:embed="rId2" cstate="print"/>
          <a:stretch/>
        </p:blipFill>
        <p:spPr>
          <a:xfrm>
            <a:off x="251640" y="2361240"/>
            <a:ext cx="2645640" cy="1728000"/>
          </a:xfrm>
          <a:prstGeom prst="rect">
            <a:avLst/>
          </a:prstGeom>
          <a:ln>
            <a:noFill/>
          </a:ln>
        </p:spPr>
      </p:pic>
      <p:sp>
        <p:nvSpPr>
          <p:cNvPr id="170" name="CustomShape 2"/>
          <p:cNvSpPr/>
          <p:nvPr/>
        </p:nvSpPr>
        <p:spPr>
          <a:xfrm>
            <a:off x="64080" y="4211280"/>
            <a:ext cx="3816000" cy="310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0" strike="noStrike" spc="-1">
                <a:solidFill>
                  <a:srgbClr val="000000"/>
                </a:solidFill>
                <a:uFill>
                  <a:solidFill>
                    <a:srgbClr val="FFFFFF"/>
                  </a:solidFill>
                </a:uFill>
                <a:latin typeface="Calibri"/>
              </a:rPr>
              <a:t>Во время затягивания этого узла под "носиком" ассистент плавно раскрывает замок зажима и разводит его бранши: окончательное затягивание узла должно совпасть с удалением зажима с сосуда. Затем, не ослабляя натяжения, завязывают второй, закрепляющий узел.</a:t>
            </a:r>
            <a:endParaRPr lang="ru-RU" sz="1800" b="0" strike="noStrike" spc="-1">
              <a:solidFill>
                <a:srgbClr val="000000"/>
              </a:solidFill>
              <a:uFill>
                <a:solidFill>
                  <a:srgbClr val="FFFFFF"/>
                </a:solidFill>
              </a:uFill>
              <a:latin typeface="Arial"/>
            </a:endParaRPr>
          </a:p>
        </p:txBody>
      </p:sp>
      <p:pic>
        <p:nvPicPr>
          <p:cNvPr id="171" name="Рисунок 5"/>
          <p:cNvPicPr/>
          <p:nvPr/>
        </p:nvPicPr>
        <p:blipFill>
          <a:blip r:embed="rId3" cstate="print"/>
          <a:stretch/>
        </p:blipFill>
        <p:spPr>
          <a:xfrm>
            <a:off x="3110760" y="2361240"/>
            <a:ext cx="2613240" cy="1734840"/>
          </a:xfrm>
          <a:prstGeom prst="rect">
            <a:avLst/>
          </a:prstGeom>
          <a:ln>
            <a:noFill/>
          </a:ln>
        </p:spPr>
      </p:pic>
      <p:pic>
        <p:nvPicPr>
          <p:cNvPr id="172" name="Рисунок 6"/>
          <p:cNvPicPr/>
          <p:nvPr/>
        </p:nvPicPr>
        <p:blipFill>
          <a:blip r:embed="rId4" cstate="print"/>
          <a:stretch/>
        </p:blipFill>
        <p:spPr>
          <a:xfrm>
            <a:off x="6012000" y="2354400"/>
            <a:ext cx="2736000" cy="1728000"/>
          </a:xfrm>
          <a:prstGeom prst="rect">
            <a:avLst/>
          </a:prstGeom>
          <a:ln>
            <a:noFill/>
          </a:ln>
        </p:spPr>
      </p:pic>
      <p:sp>
        <p:nvSpPr>
          <p:cNvPr id="173" name="CustomShape 3"/>
          <p:cNvSpPr/>
          <p:nvPr/>
        </p:nvSpPr>
        <p:spPr>
          <a:xfrm>
            <a:off x="3873960" y="4272840"/>
            <a:ext cx="5112360" cy="307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0" strike="noStrike" spc="-1">
                <a:solidFill>
                  <a:srgbClr val="000000"/>
                </a:solidFill>
                <a:uFill>
                  <a:solidFill>
                    <a:srgbClr val="FFFFFF"/>
                  </a:solidFill>
                </a:uFill>
                <a:latin typeface="Calibri"/>
              </a:rPr>
              <a:t>При использовании синтетических нитей или кетгута следует завязать и третий узел. Концы лигатур сразу же срезают ножницами очень коротко, оставляя 0,2-0,3 см (на ширину кончика лезвия ножниц).</a:t>
            </a:r>
            <a:endParaRPr lang="ru-RU" sz="1800" b="0" strike="noStrike" spc="-1">
              <a:solidFill>
                <a:srgbClr val="000000"/>
              </a:solidFill>
              <a:uFill>
                <a:solidFill>
                  <a:srgbClr val="FFFFFF"/>
                </a:solidFill>
              </a:uFill>
              <a:latin typeface="Arial"/>
            </a:endParaRPr>
          </a:p>
          <a:p>
            <a:pPr>
              <a:lnSpc>
                <a:spcPct val="100000"/>
              </a:lnSpc>
            </a:pPr>
            <a:r>
              <a:rPr lang="ru-RU" sz="1400" b="1" strike="noStrike" spc="-1">
                <a:solidFill>
                  <a:srgbClr val="002060"/>
                </a:solidFill>
                <a:uFill>
                  <a:solidFill>
                    <a:srgbClr val="FFFFFF"/>
                  </a:solidFill>
                </a:uFill>
                <a:latin typeface="Calibri"/>
              </a:rPr>
              <a:t>При неправильном подведении лигатуры </a:t>
            </a:r>
            <a:r>
              <a:rPr lang="ru-RU" sz="1400" b="0" strike="noStrike" spc="-1">
                <a:solidFill>
                  <a:srgbClr val="000000"/>
                </a:solidFill>
                <a:uFill>
                  <a:solidFill>
                    <a:srgbClr val="FFFFFF"/>
                  </a:solidFill>
                </a:uFill>
                <a:latin typeface="Calibri"/>
              </a:rPr>
              <a:t>под зажим в узел может попасть "носик" зажима, и сосуд не будет перевязан. Если зажим будет снят раньше, чем затянут первый узел, то лигатура соскакивает с сосуда.</a:t>
            </a:r>
            <a:endParaRPr lang="ru-RU" sz="1800" b="0" strike="noStrike" spc="-1">
              <a:solidFill>
                <a:srgbClr val="000000"/>
              </a:solidFill>
              <a:uFill>
                <a:solidFill>
                  <a:srgbClr val="FFFFFF"/>
                </a:solidFill>
              </a:uFill>
              <a:latin typeface="Arial"/>
            </a:endParaRPr>
          </a:p>
          <a:p>
            <a:pPr>
              <a:lnSpc>
                <a:spcPct val="100000"/>
              </a:lnSpc>
            </a:pPr>
            <a:r>
              <a:rPr lang="ru-RU" sz="1400" b="1" strike="noStrike" spc="-1">
                <a:solidFill>
                  <a:srgbClr val="002060"/>
                </a:solidFill>
                <a:uFill>
                  <a:solidFill>
                    <a:srgbClr val="FFFFFF"/>
                  </a:solidFill>
                </a:uFill>
                <a:latin typeface="Calibri"/>
              </a:rPr>
              <a:t>В результате правильно проведенной манипуляции </a:t>
            </a:r>
            <a:r>
              <a:rPr lang="ru-RU" sz="1400" b="0" strike="noStrike" spc="-1">
                <a:solidFill>
                  <a:srgbClr val="000000"/>
                </a:solidFill>
                <a:uFill>
                  <a:solidFill>
                    <a:srgbClr val="FFFFFF"/>
                  </a:solidFill>
                </a:uFill>
                <a:latin typeface="Calibri"/>
              </a:rPr>
              <a:t>лигатура прочно фиксирована на сосуде и окружающих его тканях, кровотечение остановлено.</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179640" y="188640"/>
            <a:ext cx="8784720" cy="194400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Рассечение собственной фасции и апоневроза</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 </a:t>
            </a:r>
            <a:r>
              <a:rPr lang="ru-RU" sz="3200" b="0" strike="noStrike" spc="-1">
                <a:solidFill>
                  <a:srgbClr val="000000"/>
                </a:solidFill>
                <a:uFill>
                  <a:solidFill>
                    <a:srgbClr val="FFFFFF"/>
                  </a:solidFill>
                </a:uFill>
                <a:latin typeface="Calibri"/>
              </a:rPr>
              <a:t>скальпель, ножницы Купера, анатомические пинцеты, желобоватый зонд. При рассечении фасций и апоневрозов всегда существует опасность повреждения образований, к которым они могут тесно прилегать, например, мышц, сосудисто-нервных образований и пр. Во избежание этого фасции и апоневрозы следует рассекать на подведенном под них желобоватом зонде или замещающем его инструменте (например, на анатомическом пинцете).</a:t>
            </a:r>
          </a:p>
          <a:p>
            <a:pPr>
              <a:lnSpc>
                <a:spcPct val="100000"/>
              </a:lnSpc>
            </a:pPr>
            <a:endParaRPr lang="ru-RU" sz="3200" b="0" strike="noStrike" spc="-1">
              <a:solidFill>
                <a:srgbClr val="000000"/>
              </a:solidFill>
              <a:uFill>
                <a:solidFill>
                  <a:srgbClr val="FFFFFF"/>
                </a:solidFill>
              </a:uFill>
              <a:latin typeface="Calibri"/>
            </a:endParaRPr>
          </a:p>
        </p:txBody>
      </p:sp>
      <p:pic>
        <p:nvPicPr>
          <p:cNvPr id="175" name="Рисунок 3"/>
          <p:cNvPicPr/>
          <p:nvPr/>
        </p:nvPicPr>
        <p:blipFill>
          <a:blip r:embed="rId2" cstate="print"/>
          <a:stretch/>
        </p:blipFill>
        <p:spPr>
          <a:xfrm>
            <a:off x="251640" y="2028960"/>
            <a:ext cx="4680000" cy="1530360"/>
          </a:xfrm>
          <a:prstGeom prst="rect">
            <a:avLst/>
          </a:prstGeom>
          <a:ln>
            <a:noFill/>
          </a:ln>
        </p:spPr>
      </p:pic>
      <p:pic>
        <p:nvPicPr>
          <p:cNvPr id="176" name="Рисунок 4"/>
          <p:cNvPicPr/>
          <p:nvPr/>
        </p:nvPicPr>
        <p:blipFill>
          <a:blip r:embed="rId3" cstate="print"/>
          <a:stretch/>
        </p:blipFill>
        <p:spPr>
          <a:xfrm>
            <a:off x="5148000" y="2028960"/>
            <a:ext cx="3240000" cy="1530360"/>
          </a:xfrm>
          <a:prstGeom prst="rect">
            <a:avLst/>
          </a:prstGeom>
          <a:ln>
            <a:noFill/>
          </a:ln>
        </p:spPr>
      </p:pic>
      <p:sp>
        <p:nvSpPr>
          <p:cNvPr id="177" name="CustomShape 2"/>
          <p:cNvSpPr/>
          <p:nvPr/>
        </p:nvSpPr>
        <p:spPr>
          <a:xfrm>
            <a:off x="251640" y="3717000"/>
            <a:ext cx="8640720" cy="325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600" b="0" strike="noStrike" spc="-1">
                <a:solidFill>
                  <a:srgbClr val="000000"/>
                </a:solidFill>
                <a:uFill>
                  <a:solidFill>
                    <a:srgbClr val="FFFFFF"/>
                  </a:solidFill>
                </a:uFill>
                <a:latin typeface="Calibri"/>
              </a:rPr>
              <a:t>Участок фасции или апоневроза по линии будущего разреза в любом удобном месте прокалывают скальпелем. В отверстие вводят желобоватый зонд по направлению будущего разреза и приподнимают на нем фасцию. По желобоватому зонду рассекают фасцию при помощи скальпеля, установив его лезвие режущей кромкой вверх и в направлении от себя.</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Рассечение фасции может быть произведено с помощью ножниц Купера. В образованное отверстие вводят сомкнутые лезвия ножниц и ими тупо отделяют глубжележащие образования. Затем под фасцию вводят одно лезвие ножниц, приподнимают им фасцию и производят рассечение.</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При введении зонда всегда надо проверять, не оттянуты ли вместе с фасцией прилежащие к ней образования. При правильном введении зонда натянутая на нем фасция хорошо видна, а зонд зачастую просвечивает под ней.</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179640" y="404640"/>
            <a:ext cx="8784720" cy="633636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Разъединение мышц по ходу мышечных пучков. рассечение мышц</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 </a:t>
            </a:r>
            <a:r>
              <a:rPr lang="ru-RU" sz="3200" b="0" strike="noStrike" spc="-1">
                <a:solidFill>
                  <a:srgbClr val="000000"/>
                </a:solidFill>
                <a:uFill>
                  <a:solidFill>
                    <a:srgbClr val="FFFFFF"/>
                  </a:solidFill>
                </a:uFill>
                <a:latin typeface="Calibri"/>
              </a:rPr>
              <a:t>скальпель, анатомические пинцеты, ножницы Купера, крючки Фарабефа.</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Если направление мышечных пучков совпадает с направлением разреза кожи, то надо стараться не рассекать мышцы (повреждение сосудов и нервов, образование рубцов), а тупо разъединить мышечные пучки. Для этого при помощи скальпеля в позиции писчего пера или смычка осторожно надсекают мышечную фасцию (перимизий) и двумя анатомическими пинцетами или сомкнутыми ножницами Купера растягивают мышечные пучки, а затем фиксируют их при помощи пластинчатых крючков. Если мышцы расположены в несколько слоев, то разъединять их следует последовательно, т.к направление мышечных пучков может не совпадать.</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При невозможности тупого разъединения мышечных пучков мышцы рассекают при помощи скальпеля.</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При /правильном разъединении мышечных пучков </a:t>
            </a:r>
            <a:r>
              <a:rPr lang="ru-RU" sz="3200" b="0" strike="noStrike" spc="-1">
                <a:solidFill>
                  <a:srgbClr val="000000"/>
                </a:solidFill>
                <a:uFill>
                  <a:solidFill>
                    <a:srgbClr val="FFFFFF"/>
                  </a:solidFill>
                </a:uFill>
                <a:latin typeface="Calibri"/>
              </a:rPr>
              <a:t>они не повреждаются. При расположении мышц в несколько слоев они отделены друг от друга мышечными фасциями, межмышечной соединительной тканью и клетчаткой, что является ориентиром при разъединении мышц.</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836640"/>
            <a:ext cx="8229240" cy="5544360"/>
          </a:xfrm>
          <a:prstGeom prst="rect">
            <a:avLst/>
          </a:prstGeom>
          <a:noFill/>
          <a:ln>
            <a:noFill/>
          </a:ln>
        </p:spPr>
        <p:txBody>
          <a:bodyPr/>
          <a:lstStyle/>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Оперативный прием </a:t>
            </a:r>
            <a:r>
              <a:rPr lang="ru-RU" sz="3200" b="0" strike="noStrike" spc="-1">
                <a:solidFill>
                  <a:srgbClr val="000000"/>
                </a:solidFill>
                <a:uFill>
                  <a:solidFill>
                    <a:srgbClr val="FFFFFF"/>
                  </a:solidFill>
                </a:uFill>
                <a:latin typeface="Calibri"/>
              </a:rPr>
              <a:t>- главный этап операции, во время которого осуществляется хирургическое воздействие на патологический очаг или пораженный орган: вскрытие гнойника, удаление пораженного органа или его части (желчный пузырь, аппендикс, желудок и т.д.). В некоторых случаях оперативный доступ одновременно является и оперативным приемом, как, например, при проведении разрезов для дренирования клетчаточных пространств или трепанации сосцевидного отростка при мастоидите.</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457200" y="908640"/>
            <a:ext cx="8229240" cy="521712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Остановка кровотечения из мышцы (временная и окончательная)</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 </a:t>
            </a:r>
            <a:r>
              <a:rPr lang="ru-RU" sz="3200" b="0" strike="noStrike" spc="-1">
                <a:solidFill>
                  <a:srgbClr val="000000"/>
                </a:solidFill>
                <a:uFill>
                  <a:solidFill>
                    <a:srgbClr val="FFFFFF"/>
                  </a:solidFill>
                </a:uFill>
                <a:latin typeface="Calibri"/>
              </a:rPr>
              <a:t>кровоостанавливающие зажимы Бильрота, иглодержатель Гегара, колющие изогнутые иглы, рассасывающийся шовный материал, ножницы Купера. Так как мышечная ткань более упругая и более плотная, чем жировая клетчатка, остановить кровотечение из сосуда, находящегося в ней, простой перевязкой лигатурой, проведенной под наложенный зажим (как при остановке кровотечения из подкожной клетчатки), не представляется возможным: лигатура соскользнет с мышечной ткани. Поэтому применяется специальный прием фиксации лигатуры – прошивание.</a:t>
            </a:r>
          </a:p>
        </p:txBody>
      </p:sp>
    </p:spTree>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179640" y="188640"/>
            <a:ext cx="8784720" cy="295200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Наложение швов - наиболее частый способ соединения тканей.</a:t>
            </a:r>
            <a:endParaRPr lang="ru-RU" sz="3200" b="0" strike="noStrike" spc="-1">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Все хирургические ручные швы могут быть разделены на две группы: узловые (угловатые) и непрерывные. Узловой шов состоит из изолированных стежков, каждый из которых накладывается отдельной лигатурой (длиной 20-25 см) и завязывается также отдельно. Непрерывный шов накладывают одной нитью, длина которой зависит от длины шва (30 см и более). После наложения первого стежка нить протягивают сквозь ткани с оставлением небольшого конца, который и связывают с основной нитью. Этой основной нитью и шьют весь шов до конца. Накладывая последний стежок, нить до конца не протягивают, а непротянутую часть складывают вдвое и связывают с оставшимся свободным концом.</a:t>
            </a:r>
          </a:p>
          <a:p>
            <a:pPr>
              <a:lnSpc>
                <a:spcPct val="100000"/>
              </a:lnSpc>
            </a:pPr>
            <a:endParaRPr lang="ru-RU" sz="3200" b="0" strike="noStrike" spc="-1">
              <a:solidFill>
                <a:srgbClr val="000000"/>
              </a:solidFill>
              <a:uFill>
                <a:solidFill>
                  <a:srgbClr val="FFFFFF"/>
                </a:solidFill>
              </a:uFill>
              <a:latin typeface="Calibri"/>
            </a:endParaRPr>
          </a:p>
        </p:txBody>
      </p:sp>
      <p:pic>
        <p:nvPicPr>
          <p:cNvPr id="181" name="Рисунок 3"/>
          <p:cNvPicPr/>
          <p:nvPr/>
        </p:nvPicPr>
        <p:blipFill>
          <a:blip r:embed="rId2" cstate="print"/>
          <a:stretch/>
        </p:blipFill>
        <p:spPr>
          <a:xfrm>
            <a:off x="611640" y="3141000"/>
            <a:ext cx="1944000" cy="2288520"/>
          </a:xfrm>
          <a:prstGeom prst="rect">
            <a:avLst/>
          </a:prstGeom>
          <a:ln>
            <a:noFill/>
          </a:ln>
        </p:spPr>
      </p:pic>
      <p:sp>
        <p:nvSpPr>
          <p:cNvPr id="182" name="CustomShape 2"/>
          <p:cNvSpPr/>
          <p:nvPr/>
        </p:nvSpPr>
        <p:spPr>
          <a:xfrm>
            <a:off x="251640" y="5429880"/>
            <a:ext cx="2664000" cy="173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800" b="0" strike="noStrike" spc="-1">
                <a:solidFill>
                  <a:srgbClr val="000000"/>
                </a:solidFill>
                <a:uFill>
                  <a:solidFill>
                    <a:srgbClr val="FFFFFF"/>
                  </a:solidFill>
                </a:uFill>
                <a:latin typeface="Calibri"/>
              </a:rPr>
              <a:t>Временная и окончательная остановка кровотечения из мышцы с прошиванием</a:t>
            </a:r>
            <a:endParaRPr lang="ru-RU" sz="1800" b="0" strike="noStrike" spc="-1">
              <a:solidFill>
                <a:srgbClr val="000000"/>
              </a:solidFill>
              <a:uFill>
                <a:solidFill>
                  <a:srgbClr val="FFFFFF"/>
                </a:solidFill>
              </a:uFill>
              <a:latin typeface="Arial"/>
            </a:endParaRPr>
          </a:p>
        </p:txBody>
      </p:sp>
      <p:sp>
        <p:nvSpPr>
          <p:cNvPr id="183" name="CustomShape 3"/>
          <p:cNvSpPr/>
          <p:nvPr/>
        </p:nvSpPr>
        <p:spPr>
          <a:xfrm>
            <a:off x="2915640" y="3139200"/>
            <a:ext cx="6048360" cy="447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600" b="0" strike="noStrike" spc="-1">
                <a:solidFill>
                  <a:srgbClr val="000000"/>
                </a:solidFill>
                <a:uFill>
                  <a:solidFill>
                    <a:srgbClr val="FFFFFF"/>
                  </a:solidFill>
                </a:uFill>
                <a:latin typeface="Calibri"/>
              </a:rPr>
              <a:t>На кровоточащий участок мышечной ткани накладывается зажим Бильрота. Придерживая зажим, хирург проводит иглу через толщу мышечной ткани как можно ближе к зажиму. Придерживая длинный конец лигатуры, освобождает ее от иглы. Ассистент захватывает кольца зажима и разворачивает его, чтобы хирургу хорошо был виден его "носик". Хирург подводит один конец лигатуры под "носик" и завязывает один узел. Затем один конец лигатуры проводится вокруг зажима со стороны колец и завязывается узел. В момент его затягивания ассистент плавно снимает зажим, освобождая захваченную мышечную ткань.</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Не ослабевая натяжения нитей, хирург завязывает фиксирующий узел и при необходимости еще один.</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При правильном проведении манипуляции лигатура не соскальзывает с тканей, кровотечение остановлено.</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0" y="260640"/>
            <a:ext cx="8964000" cy="274284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Соединение мягких тканей операционной раны при помощи ручных швов</a:t>
            </a:r>
            <a:endParaRPr lang="ru-RU" sz="3200" b="0" strike="noStrike" spc="-1">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Инструменты: иглодержатель Гегара, шовный материал (рассасывающийся и нерассасывающийся, различного диаметра), иглы колющие и режущие изогнутые (разного размера), пинцеты анатомические и хирургические.</a:t>
            </a:r>
          </a:p>
          <a:p>
            <a:pPr>
              <a:lnSpc>
                <a:spcPct val="100000"/>
              </a:lnSpc>
            </a:pPr>
            <a:endParaRPr lang="ru-RU" sz="3200" b="0" strike="noStrike" spc="-1">
              <a:solidFill>
                <a:srgbClr val="000000"/>
              </a:solidFill>
              <a:uFill>
                <a:solidFill>
                  <a:srgbClr val="FFFFFF"/>
                </a:solidFill>
              </a:uFill>
              <a:latin typeface="Calibri"/>
            </a:endParaRPr>
          </a:p>
        </p:txBody>
      </p:sp>
      <p:pic>
        <p:nvPicPr>
          <p:cNvPr id="185" name="Рисунок 3"/>
          <p:cNvPicPr/>
          <p:nvPr/>
        </p:nvPicPr>
        <p:blipFill>
          <a:blip r:embed="rId2" cstate="print"/>
          <a:stretch/>
        </p:blipFill>
        <p:spPr>
          <a:xfrm>
            <a:off x="338400" y="3003840"/>
            <a:ext cx="3168000" cy="2152800"/>
          </a:xfrm>
          <a:prstGeom prst="rect">
            <a:avLst/>
          </a:prstGeom>
          <a:ln>
            <a:noFill/>
          </a:ln>
        </p:spPr>
      </p:pic>
      <p:sp>
        <p:nvSpPr>
          <p:cNvPr id="186" name="CustomShape 2"/>
          <p:cNvSpPr/>
          <p:nvPr/>
        </p:nvSpPr>
        <p:spPr>
          <a:xfrm>
            <a:off x="179640" y="5445360"/>
            <a:ext cx="331200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0" strike="noStrike" spc="-1">
                <a:solidFill>
                  <a:srgbClr val="000000"/>
                </a:solidFill>
                <a:uFill>
                  <a:solidFill>
                    <a:srgbClr val="FFFFFF"/>
                  </a:solidFill>
                </a:uFill>
                <a:latin typeface="Calibri"/>
              </a:rPr>
              <a:t>Хирургические швы: 1 - узловой (шов кожи); 2 - непрерывный (обвивной шов кишки)</a:t>
            </a:r>
            <a:endParaRPr lang="ru-RU" sz="1800" b="0" strike="noStrike" spc="-1">
              <a:solidFill>
                <a:srgbClr val="000000"/>
              </a:solidFill>
              <a:uFill>
                <a:solidFill>
                  <a:srgbClr val="FFFFFF"/>
                </a:solidFill>
              </a:uFill>
              <a:latin typeface="Arial"/>
            </a:endParaRPr>
          </a:p>
        </p:txBody>
      </p:sp>
      <p:sp>
        <p:nvSpPr>
          <p:cNvPr id="187" name="CustomShape 3"/>
          <p:cNvSpPr/>
          <p:nvPr/>
        </p:nvSpPr>
        <p:spPr>
          <a:xfrm>
            <a:off x="3778920" y="3321720"/>
            <a:ext cx="4968360" cy="411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400" b="0" strike="noStrike" spc="-1">
                <a:solidFill>
                  <a:srgbClr val="000000"/>
                </a:solidFill>
                <a:uFill>
                  <a:solidFill>
                    <a:srgbClr val="FFFFFF"/>
                  </a:solidFill>
                </a:uFill>
                <a:latin typeface="Calibri"/>
              </a:rPr>
              <a:t>Узловой шов менее травматичен, не вызывает сильной ишемии тканей.</a:t>
            </a:r>
            <a:endParaRPr lang="ru-RU" sz="1800" b="0" strike="noStrike" spc="-1">
              <a:solidFill>
                <a:srgbClr val="000000"/>
              </a:solidFill>
              <a:uFill>
                <a:solidFill>
                  <a:srgbClr val="FFFFFF"/>
                </a:solidFill>
              </a:uFill>
              <a:latin typeface="Arial"/>
            </a:endParaRPr>
          </a:p>
          <a:p>
            <a:pPr>
              <a:lnSpc>
                <a:spcPct val="100000"/>
              </a:lnSpc>
            </a:pPr>
            <a:r>
              <a:rPr lang="ru-RU" sz="2400" b="0" strike="noStrike" spc="-1">
                <a:solidFill>
                  <a:srgbClr val="000000"/>
                </a:solidFill>
                <a:uFill>
                  <a:solidFill>
                    <a:srgbClr val="FFFFFF"/>
                  </a:solidFill>
                </a:uFill>
                <a:latin typeface="Calibri"/>
              </a:rPr>
              <a:t>Непрерывный шов обеспечивает более плотное сопоставление краев. раны и герметизм, однако вызывает ишемию, а при прорезываний хотя бы одного из стежков края раны расходятся.</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extShape 1"/>
          <p:cNvSpPr txBox="1"/>
          <p:nvPr/>
        </p:nvSpPr>
        <p:spPr>
          <a:xfrm>
            <a:off x="251640" y="260640"/>
            <a:ext cx="8712720" cy="273600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Прошивание обоих краев раны в один прием рекомендуется при наличии поверхностной раны.</a:t>
            </a:r>
            <a:endParaRPr lang="ru-RU" sz="3200" b="0" strike="noStrike" spc="-1">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Правый (или противоположный) край кожной раны фиксируют хирургическим пинцетом, приподнимая кожу навстречу игле. Острие иглы ставят перпендикулярно прокалываемой поверхности на расстоянии 0,5-1,0 см от края раны (в зависимости от толщины и тургора кожи) и продвигают ее в косом направлении вращательным движением кисти через кожу, подкожную клетчатку и поверхностную фасцию, постепенно переводя кисть из положения пронации в положение супинации.</a:t>
            </a:r>
          </a:p>
          <a:p>
            <a:pPr>
              <a:lnSpc>
                <a:spcPct val="100000"/>
              </a:lnSpc>
            </a:pPr>
            <a:endParaRPr lang="ru-RU" sz="3200" b="0" strike="noStrike" spc="-1">
              <a:solidFill>
                <a:srgbClr val="000000"/>
              </a:solidFill>
              <a:uFill>
                <a:solidFill>
                  <a:srgbClr val="FFFFFF"/>
                </a:solidFill>
              </a:uFill>
              <a:latin typeface="Calibri"/>
            </a:endParaRPr>
          </a:p>
        </p:txBody>
      </p:sp>
      <p:pic>
        <p:nvPicPr>
          <p:cNvPr id="189" name="Рисунок 3"/>
          <p:cNvPicPr/>
          <p:nvPr/>
        </p:nvPicPr>
        <p:blipFill>
          <a:blip r:embed="rId2" cstate="print"/>
          <a:stretch/>
        </p:blipFill>
        <p:spPr>
          <a:xfrm>
            <a:off x="251640" y="2781000"/>
            <a:ext cx="2270160" cy="1583640"/>
          </a:xfrm>
          <a:prstGeom prst="rect">
            <a:avLst/>
          </a:prstGeom>
          <a:ln>
            <a:noFill/>
          </a:ln>
        </p:spPr>
      </p:pic>
      <p:pic>
        <p:nvPicPr>
          <p:cNvPr id="190" name="Рисунок 4"/>
          <p:cNvPicPr/>
          <p:nvPr/>
        </p:nvPicPr>
        <p:blipFill>
          <a:blip r:embed="rId3" cstate="print"/>
          <a:stretch/>
        </p:blipFill>
        <p:spPr>
          <a:xfrm>
            <a:off x="2705400" y="2781000"/>
            <a:ext cx="2232000" cy="1583640"/>
          </a:xfrm>
          <a:prstGeom prst="rect">
            <a:avLst/>
          </a:prstGeom>
          <a:ln>
            <a:noFill/>
          </a:ln>
        </p:spPr>
      </p:pic>
      <p:pic>
        <p:nvPicPr>
          <p:cNvPr id="191" name="Рисунок 5"/>
          <p:cNvPicPr/>
          <p:nvPr/>
        </p:nvPicPr>
        <p:blipFill>
          <a:blip r:embed="rId4" cstate="print"/>
          <a:stretch/>
        </p:blipFill>
        <p:spPr>
          <a:xfrm>
            <a:off x="5210640" y="2781000"/>
            <a:ext cx="3528000" cy="1583640"/>
          </a:xfrm>
          <a:prstGeom prst="rect">
            <a:avLst/>
          </a:prstGeom>
          <a:ln>
            <a:noFill/>
          </a:ln>
        </p:spPr>
      </p:pic>
      <p:sp>
        <p:nvSpPr>
          <p:cNvPr id="192" name="CustomShape 2"/>
          <p:cNvSpPr/>
          <p:nvPr/>
        </p:nvSpPr>
        <p:spPr>
          <a:xfrm>
            <a:off x="436320" y="4429800"/>
            <a:ext cx="45716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800" b="0" strike="noStrike" spc="-1">
                <a:solidFill>
                  <a:srgbClr val="000000"/>
                </a:solidFill>
                <a:uFill>
                  <a:solidFill>
                    <a:srgbClr val="FFFFFF"/>
                  </a:solidFill>
                </a:uFill>
                <a:latin typeface="Calibri"/>
              </a:rPr>
              <a:t>Правильное (а) и неправильное, (б) наложение швов на кожу</a:t>
            </a:r>
            <a:endParaRPr lang="ru-RU" sz="1800" b="0" strike="noStrike" spc="-1">
              <a:solidFill>
                <a:srgbClr val="000000"/>
              </a:solidFill>
              <a:uFill>
                <a:solidFill>
                  <a:srgbClr val="FFFFFF"/>
                </a:solidFill>
              </a:uFill>
              <a:latin typeface="Arial"/>
            </a:endParaRPr>
          </a:p>
        </p:txBody>
      </p:sp>
      <p:sp>
        <p:nvSpPr>
          <p:cNvPr id="193" name="CustomShape 3"/>
          <p:cNvSpPr/>
          <p:nvPr/>
        </p:nvSpPr>
        <p:spPr>
          <a:xfrm>
            <a:off x="0" y="5042160"/>
            <a:ext cx="8928720" cy="227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600" b="0" strike="noStrike" spc="-1">
                <a:solidFill>
                  <a:srgbClr val="000000"/>
                </a:solidFill>
                <a:uFill>
                  <a:solidFill>
                    <a:srgbClr val="FFFFFF"/>
                  </a:solidFill>
                </a:uFill>
                <a:latin typeface="Calibri"/>
              </a:rPr>
              <a:t>На этой же глубине проводят иглу строго симметрично через те же слои противоположной стенки раны, фиксируя пинцетом попеременно кожу и иглу. Хирургические пинцеты травмируют кожу, поэтому не следует сильно сдавливать пружину. Иглодержатель перемещают к острию иглы с другого края раны, захватывают иглу в месте выхода ее из кожи и выводят из тканей. Придерживая длинный конец нити, тянут иглодержатель с иглой на себя и освобождают нить из иглы.</a:t>
            </a:r>
            <a:endParaRPr lang="ru-RU" sz="1800" b="0" strike="noStrike" spc="-1">
              <a:solidFill>
                <a:srgbClr val="000000"/>
              </a:solidFill>
              <a:uFill>
                <a:solidFill>
                  <a:srgbClr val="FFFFFF"/>
                </a:solidFill>
              </a:uFill>
              <a:latin typeface="Arial"/>
            </a:endParaRPr>
          </a:p>
          <a:p>
            <a:pPr>
              <a:lnSpc>
                <a:spcPct val="100000"/>
              </a:lnSpc>
            </a:pPr>
            <a:r>
              <a:rPr lang="ru-RU" sz="1600" b="0" strike="noStrike" spc="-1">
                <a:solidFill>
                  <a:srgbClr val="000000"/>
                </a:solidFill>
                <a:uFill>
                  <a:solidFill>
                    <a:srgbClr val="FFFFFF"/>
                  </a:solidFill>
                </a:uFill>
                <a:latin typeface="Calibri"/>
              </a:rPr>
              <a:t>Расстояние между узлами 0,5-1,0 см, в зависимости от толщины кожи и подкожной клетчатки (чем они толще, тем больше расстояние).</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251640" y="116640"/>
            <a:ext cx="8784720" cy="1007640"/>
          </a:xfrm>
          <a:prstGeom prst="rect">
            <a:avLst/>
          </a:prstGeom>
          <a:noFill/>
          <a:ln>
            <a:noFill/>
          </a:ln>
        </p:spPr>
        <p:txBody>
          <a:bodyPr/>
          <a:lstStyle/>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Узлы располагаются сбоку от раны (не над ней!), чтобы не нарушать адаптацию ее краев и избежать давления узла на рубцовую ткань (возможны затруднения в образовании рубца).</a:t>
            </a:r>
          </a:p>
          <a:p>
            <a:pPr>
              <a:lnSpc>
                <a:spcPct val="100000"/>
              </a:lnSpc>
            </a:pPr>
            <a:endParaRPr lang="ru-RU" sz="3200" b="0" strike="noStrike" spc="-1">
              <a:solidFill>
                <a:srgbClr val="000000"/>
              </a:solidFill>
              <a:uFill>
                <a:solidFill>
                  <a:srgbClr val="FFFFFF"/>
                </a:solidFill>
              </a:uFill>
              <a:latin typeface="Calibri"/>
            </a:endParaRPr>
          </a:p>
        </p:txBody>
      </p:sp>
      <p:pic>
        <p:nvPicPr>
          <p:cNvPr id="195" name="Рисунок 3"/>
          <p:cNvPicPr/>
          <p:nvPr/>
        </p:nvPicPr>
        <p:blipFill>
          <a:blip r:embed="rId2" cstate="print"/>
          <a:stretch/>
        </p:blipFill>
        <p:spPr>
          <a:xfrm>
            <a:off x="454320" y="1052640"/>
            <a:ext cx="3757320" cy="1583640"/>
          </a:xfrm>
          <a:prstGeom prst="rect">
            <a:avLst/>
          </a:prstGeom>
          <a:ln>
            <a:noFill/>
          </a:ln>
        </p:spPr>
      </p:pic>
      <p:sp>
        <p:nvSpPr>
          <p:cNvPr id="196" name="CustomShape 2"/>
          <p:cNvSpPr/>
          <p:nvPr/>
        </p:nvSpPr>
        <p:spPr>
          <a:xfrm>
            <a:off x="4716000" y="1521720"/>
            <a:ext cx="391932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800" b="0" strike="noStrike" spc="-1">
                <a:solidFill>
                  <a:srgbClr val="000000"/>
                </a:solidFill>
                <a:uFill>
                  <a:solidFill>
                    <a:srgbClr val="FFFFFF"/>
                  </a:solidFill>
                </a:uFill>
                <a:latin typeface="Calibri"/>
              </a:rPr>
              <a:t>Сопоставление краев кожной раны при завязывании узлов</a:t>
            </a:r>
            <a:endParaRPr lang="ru-RU" sz="1800" b="0" strike="noStrike" spc="-1">
              <a:solidFill>
                <a:srgbClr val="000000"/>
              </a:solidFill>
              <a:uFill>
                <a:solidFill>
                  <a:srgbClr val="FFFFFF"/>
                </a:solidFill>
              </a:uFill>
              <a:latin typeface="Arial"/>
            </a:endParaRPr>
          </a:p>
        </p:txBody>
      </p:sp>
      <p:sp>
        <p:nvSpPr>
          <p:cNvPr id="197" name="CustomShape 3"/>
          <p:cNvSpPr/>
          <p:nvPr/>
        </p:nvSpPr>
        <p:spPr>
          <a:xfrm>
            <a:off x="179640" y="2732040"/>
            <a:ext cx="8856720" cy="435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0" strike="noStrike" spc="-1">
                <a:solidFill>
                  <a:srgbClr val="000000"/>
                </a:solidFill>
                <a:uFill>
                  <a:solidFill>
                    <a:srgbClr val="FFFFFF"/>
                  </a:solidFill>
                </a:uFill>
                <a:latin typeface="Calibri"/>
              </a:rPr>
              <a:t>При завязывании узла ассистент сопоставляет края раны при помощи двух хирургических пинцетов так, чтобы края были слегка вывернуты над поверхностью кожи (рис.30).</a:t>
            </a:r>
            <a:endParaRPr lang="ru-RU" sz="1800" b="0" strike="noStrike" spc="-1">
              <a:solidFill>
                <a:srgbClr val="000000"/>
              </a:solidFill>
              <a:uFill>
                <a:solidFill>
                  <a:srgbClr val="FFFFFF"/>
                </a:solidFill>
              </a:uFill>
              <a:latin typeface="Arial"/>
            </a:endParaRPr>
          </a:p>
          <a:p>
            <a:pPr>
              <a:lnSpc>
                <a:spcPct val="100000"/>
              </a:lnSpc>
            </a:pPr>
            <a:r>
              <a:rPr lang="ru-RU" sz="1400" b="0" strike="noStrike" spc="-1">
                <a:solidFill>
                  <a:srgbClr val="000000"/>
                </a:solidFill>
                <a:uFill>
                  <a:solidFill>
                    <a:srgbClr val="FFFFFF"/>
                  </a:solidFill>
                </a:uFill>
                <a:latin typeface="Calibri"/>
              </a:rPr>
              <a:t>Если хирург работает один, то после наложения и завязывания всех швов он с помощью двух хирургических пинцетов устраняет дефекты сопоставления краев раны ("запахивание" краев друг на друга, подворачивание краев в виде валика).</a:t>
            </a:r>
            <a:endParaRPr lang="ru-RU" sz="1800" b="0" strike="noStrike" spc="-1">
              <a:solidFill>
                <a:srgbClr val="000000"/>
              </a:solidFill>
              <a:uFill>
                <a:solidFill>
                  <a:srgbClr val="FFFFFF"/>
                </a:solidFill>
              </a:uFill>
              <a:latin typeface="Arial"/>
            </a:endParaRPr>
          </a:p>
          <a:p>
            <a:pPr>
              <a:lnSpc>
                <a:spcPct val="100000"/>
              </a:lnSpc>
            </a:pPr>
            <a:r>
              <a:rPr lang="ru-RU" sz="1400" b="0" strike="noStrike" spc="-1">
                <a:solidFill>
                  <a:srgbClr val="000000"/>
                </a:solidFill>
                <a:uFill>
                  <a:solidFill>
                    <a:srgbClr val="FFFFFF"/>
                  </a:solidFill>
                </a:uFill>
                <a:latin typeface="Calibri"/>
              </a:rPr>
              <a:t>Более точное сопоставление слоев раны достигается двухмоментным прошиванием, при котором вкалывание иглы с одного края раны и выкалывание с другого производятся в два приема.</a:t>
            </a:r>
            <a:endParaRPr lang="ru-RU" sz="1800" b="0" strike="noStrike" spc="-1">
              <a:solidFill>
                <a:srgbClr val="000000"/>
              </a:solidFill>
              <a:uFill>
                <a:solidFill>
                  <a:srgbClr val="FFFFFF"/>
                </a:solidFill>
              </a:uFill>
              <a:latin typeface="Arial"/>
            </a:endParaRPr>
          </a:p>
          <a:p>
            <a:pPr>
              <a:lnSpc>
                <a:spcPct val="100000"/>
              </a:lnSpc>
            </a:pPr>
            <a:r>
              <a:rPr lang="ru-RU" sz="1400" b="0" strike="noStrike" spc="-1">
                <a:solidFill>
                  <a:srgbClr val="000000"/>
                </a:solidFill>
                <a:uFill>
                  <a:solidFill>
                    <a:srgbClr val="FFFFFF"/>
                  </a:solidFill>
                </a:uFill>
                <a:latin typeface="Calibri"/>
              </a:rPr>
              <a:t>Первым приемом прокалывают слои одного края раны, фиксируют длинный конец лигатуры и выводят иглу из тканей описанным выше способом.</a:t>
            </a:r>
            <a:endParaRPr lang="ru-RU" sz="1800" b="0" strike="noStrike" spc="-1">
              <a:solidFill>
                <a:srgbClr val="000000"/>
              </a:solidFill>
              <a:uFill>
                <a:solidFill>
                  <a:srgbClr val="FFFFFF"/>
                </a:solidFill>
              </a:uFill>
              <a:latin typeface="Arial"/>
            </a:endParaRPr>
          </a:p>
          <a:p>
            <a:pPr>
              <a:lnSpc>
                <a:spcPct val="100000"/>
              </a:lnSpc>
            </a:pPr>
            <a:r>
              <a:rPr lang="ru-RU" sz="1400" b="0" strike="noStrike" spc="-1">
                <a:solidFill>
                  <a:srgbClr val="000000"/>
                </a:solidFill>
                <a:uFill>
                  <a:solidFill>
                    <a:srgbClr val="FFFFFF"/>
                  </a:solidFill>
                </a:uFill>
                <a:latin typeface="Calibri"/>
              </a:rPr>
              <a:t>При этом лигатуру не выводят из иглы. Вторым приемом прокалывают другой край раны (изнутри наружу) и выводят иглу из тканей и лигатуру из иглы обычным способом.</a:t>
            </a:r>
            <a:endParaRPr lang="ru-RU" sz="1800" b="0" strike="noStrike" spc="-1">
              <a:solidFill>
                <a:srgbClr val="000000"/>
              </a:solidFill>
              <a:uFill>
                <a:solidFill>
                  <a:srgbClr val="FFFFFF"/>
                </a:solidFill>
              </a:uFill>
              <a:latin typeface="Arial"/>
            </a:endParaRPr>
          </a:p>
          <a:p>
            <a:pPr>
              <a:lnSpc>
                <a:spcPct val="100000"/>
              </a:lnSpc>
            </a:pPr>
            <a:r>
              <a:rPr lang="ru-RU" sz="1400" b="0" strike="noStrike" spc="-1">
                <a:solidFill>
                  <a:srgbClr val="000000"/>
                </a:solidFill>
                <a:uFill>
                  <a:solidFill>
                    <a:srgbClr val="FFFFFF"/>
                  </a:solidFill>
                </a:uFill>
                <a:latin typeface="Calibri"/>
              </a:rPr>
              <a:t>При очень большой толщине подкожной клетчатки предварительно накладывают на ее глубокие слои один ряд узловых кетгутовых швов (расстояние между швами 0,5-1,0 см, нити срезают на расстоянии 0,2-0,3 см над узлом). Затем вторым рядом швов сшивают кожу и поверхностный слой клетчатки по одному из описанных выше методов.</a:t>
            </a:r>
            <a:endParaRPr lang="ru-RU" sz="1800" b="0" strike="noStrike" spc="-1">
              <a:solidFill>
                <a:srgbClr val="000000"/>
              </a:solidFill>
              <a:uFill>
                <a:solidFill>
                  <a:srgbClr val="FFFFFF"/>
                </a:solidFill>
              </a:uFill>
              <a:latin typeface="Arial"/>
            </a:endParaRPr>
          </a:p>
          <a:p>
            <a:pPr>
              <a:lnSpc>
                <a:spcPct val="100000"/>
              </a:lnSpc>
            </a:pPr>
            <a:r>
              <a:rPr lang="ru-RU" sz="1400" b="0" strike="noStrike" spc="-1">
                <a:solidFill>
                  <a:srgbClr val="000000"/>
                </a:solidFill>
                <a:uFill>
                  <a:solidFill>
                    <a:srgbClr val="FFFFFF"/>
                  </a:solidFill>
                </a:uFill>
                <a:latin typeface="Calibri"/>
              </a:rPr>
              <a:t>Нити обычно обрезают после наложения всех швов. Длина оставшихся концов нитей после их отсечения - 0,8-1,0 см, что необходимо для удобства последующего снятия швов.</a:t>
            </a:r>
            <a:endParaRPr lang="ru-RU" sz="1800" b="0" strike="noStrike" spc="-1">
              <a:solidFill>
                <a:srgbClr val="000000"/>
              </a:solidFill>
              <a:uFill>
                <a:solidFill>
                  <a:srgbClr val="FFFFFF"/>
                </a:solidFill>
              </a:uFill>
              <a:latin typeface="Arial"/>
            </a:endParaRPr>
          </a:p>
          <a:p>
            <a:pPr>
              <a:lnSpc>
                <a:spcPct val="100000"/>
              </a:lnSpc>
            </a:pPr>
            <a:r>
              <a:rPr lang="ru-RU" sz="1400" b="0" strike="noStrike" spc="-1">
                <a:solidFill>
                  <a:srgbClr val="000000"/>
                </a:solidFill>
                <a:uFill>
                  <a:solidFill>
                    <a:srgbClr val="FFFFFF"/>
                  </a:solidFill>
                </a:uFill>
                <a:latin typeface="Calibri"/>
              </a:rPr>
              <a:t>При правильном выполнении узловых швов края раны соприкасаются "слой в слой", не стянуты узлами, не подвернуты внутрь, не "запахнуты" друг на друга как полы одежды.</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Shape 1"/>
          <p:cNvSpPr txBox="1"/>
          <p:nvPr/>
        </p:nvSpPr>
        <p:spPr>
          <a:xfrm>
            <a:off x="411840" y="116640"/>
            <a:ext cx="8229240" cy="194400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Удаление кожных узловых швов</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 </a:t>
            </a:r>
            <a:r>
              <a:rPr lang="ru-RU" sz="3200" b="0" strike="noStrike" spc="-1">
                <a:solidFill>
                  <a:srgbClr val="000000"/>
                </a:solidFill>
                <a:uFill>
                  <a:solidFill>
                    <a:srgbClr val="FFFFFF"/>
                  </a:solidFill>
                </a:uFill>
                <a:latin typeface="Calibri"/>
              </a:rPr>
              <a:t>хирургический пинцет, ножницы.</a:t>
            </a:r>
          </a:p>
          <a:p>
            <a:pPr>
              <a:lnSpc>
                <a:spcPct val="100000"/>
              </a:lnSpc>
            </a:pPr>
            <a:endParaRPr lang="ru-RU" sz="3200" b="0" strike="noStrike" spc="-1">
              <a:solidFill>
                <a:srgbClr val="000000"/>
              </a:solidFill>
              <a:uFill>
                <a:solidFill>
                  <a:srgbClr val="FFFFFF"/>
                </a:solidFill>
              </a:uFill>
              <a:latin typeface="Calibri"/>
            </a:endParaRPr>
          </a:p>
        </p:txBody>
      </p:sp>
      <p:pic>
        <p:nvPicPr>
          <p:cNvPr id="199" name="Рисунок 3"/>
          <p:cNvPicPr/>
          <p:nvPr/>
        </p:nvPicPr>
        <p:blipFill>
          <a:blip r:embed="rId2" cstate="print"/>
          <a:stretch/>
        </p:blipFill>
        <p:spPr>
          <a:xfrm>
            <a:off x="395640" y="2277000"/>
            <a:ext cx="3854520" cy="2041560"/>
          </a:xfrm>
          <a:prstGeom prst="rect">
            <a:avLst/>
          </a:prstGeom>
          <a:ln>
            <a:noFill/>
          </a:ln>
        </p:spPr>
      </p:pic>
      <p:sp>
        <p:nvSpPr>
          <p:cNvPr id="200" name="CustomShape 2"/>
          <p:cNvSpPr/>
          <p:nvPr/>
        </p:nvSpPr>
        <p:spPr>
          <a:xfrm>
            <a:off x="325080" y="4797000"/>
            <a:ext cx="39956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ru-RU" sz="1800" b="0" strike="noStrike" spc="-1">
                <a:solidFill>
                  <a:srgbClr val="000000"/>
                </a:solidFill>
                <a:uFill>
                  <a:solidFill>
                    <a:srgbClr val="FFFFFF"/>
                  </a:solidFill>
                </a:uFill>
                <a:latin typeface="Calibri"/>
              </a:rPr>
              <a:t>. Смятие узловых кожных швов</a:t>
            </a:r>
            <a:endParaRPr lang="ru-RU" sz="1800" b="0" strike="noStrike" spc="-1">
              <a:solidFill>
                <a:srgbClr val="000000"/>
              </a:solidFill>
              <a:uFill>
                <a:solidFill>
                  <a:srgbClr val="FFFFFF"/>
                </a:solidFill>
              </a:uFill>
              <a:latin typeface="Arial"/>
            </a:endParaRPr>
          </a:p>
        </p:txBody>
      </p:sp>
      <p:sp>
        <p:nvSpPr>
          <p:cNvPr id="201" name="CustomShape 3"/>
          <p:cNvSpPr/>
          <p:nvPr/>
        </p:nvSpPr>
        <p:spPr>
          <a:xfrm>
            <a:off x="4356000" y="1261080"/>
            <a:ext cx="4787640" cy="740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400" b="0" strike="noStrike" spc="-1">
                <a:solidFill>
                  <a:srgbClr val="000000"/>
                </a:solidFill>
                <a:uFill>
                  <a:solidFill>
                    <a:srgbClr val="FFFFFF"/>
                  </a:solidFill>
                </a:uFill>
                <a:latin typeface="Calibri"/>
              </a:rPr>
              <a:t>Для снятия узлового шва следует зафиксировать хирургическим пинцетом концы шовных нитей и узел, приподнять и подтянуть их в направлении кожного рубца настолько, чтобы из лигатурного канала показалась влажная, белая часть нити длиной 0,1-0,2 см. Эту часть разрезают при помощи ножниц и пинцетом удаляют нить из канала (рис.31). При этом через ткани проходит только та часть нити, которая там и находилась, а загрязненные (наружные) участки не проходят.</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1"/>
          <p:cNvSpPr txBox="1"/>
          <p:nvPr/>
        </p:nvSpPr>
        <p:spPr>
          <a:xfrm>
            <a:off x="251640" y="116640"/>
            <a:ext cx="8712720" cy="674100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Пункция суставов</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a:t>
            </a:r>
            <a:r>
              <a:rPr lang="ru-RU" sz="3200" b="0" strike="noStrike" spc="-1">
                <a:solidFill>
                  <a:srgbClr val="000000"/>
                </a:solidFill>
                <a:uFill>
                  <a:solidFill>
                    <a:srgbClr val="FFFFFF"/>
                  </a:solidFill>
                </a:uFill>
                <a:latin typeface="Calibri"/>
              </a:rPr>
              <a:t> шприц ("Рекорд", "Люэр") 10-20 мл, пункционная игла длиной 10-15 см, диаметром 1,5-2,0 мм.</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Пункция суставов применяется с диагностическими и лечебными целями: для определения характера патологического содержимого (выпот, кровь), удаления этого содержимого из полости сустава, промывания его и введения лекарственных веществ. Для прокола обычно используется разгибательная поверхность сустава (отсутствуют крупные сосудистые и нервные стволы). Место прокола анестезируют новокаином. Перед вколом пункционной иглы кожу и мягкие ткани сдвигают пальцами в сторону. Этим достигается искривление раневого канала (где проходила игла) после того, как игла будет извлечена и кожные покровы встанут на место. Такое искривление канала предохраняет от вытекания содержимого суставной сумки после извлечения иглы и инфицирования околосуставной и подкожной жировой клетчатки.</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Иглу продвигают медленно до появления ощущения ее "провала" в полость сустава в момент прокола его капсулы.</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extShape 1"/>
          <p:cNvSpPr txBox="1"/>
          <p:nvPr/>
        </p:nvSpPr>
        <p:spPr>
          <a:xfrm>
            <a:off x="0" y="0"/>
            <a:ext cx="9143640" cy="6857640"/>
          </a:xfrm>
          <a:prstGeom prst="rect">
            <a:avLst/>
          </a:prstGeom>
          <a:noFill/>
          <a:ln>
            <a:noFill/>
          </a:ln>
        </p:spPr>
        <p:txBody>
          <a:bodyPr/>
          <a:lstStyle/>
          <a:p>
            <a:pPr marL="343080" indent="-342720">
              <a:lnSpc>
                <a:spcPct val="100000"/>
              </a:lnSpc>
              <a:buClr>
                <a:srgbClr val="FF0000"/>
              </a:buClr>
              <a:buFont typeface="Wingdings" charset="2"/>
              <a:buChar char=""/>
            </a:pPr>
            <a:r>
              <a:rPr lang="ru-RU" sz="3200" b="1" strike="noStrike" spc="-1">
                <a:solidFill>
                  <a:srgbClr val="FF0000"/>
                </a:solidFill>
                <a:uFill>
                  <a:solidFill>
                    <a:srgbClr val="FFFFFF"/>
                  </a:solidFill>
                </a:uFill>
                <a:latin typeface="Calibri"/>
              </a:rPr>
              <a:t>Ушивание раны тонкой кишки</a:t>
            </a:r>
            <a:endParaRPr lang="ru-RU" sz="3200" b="0" strike="noStrike" spc="-1">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Инструменты: </a:t>
            </a:r>
            <a:r>
              <a:rPr lang="ru-RU" sz="3200" b="0" strike="noStrike" spc="-1">
                <a:solidFill>
                  <a:srgbClr val="000000"/>
                </a:solidFill>
                <a:uFill>
                  <a:solidFill>
                    <a:srgbClr val="FFFFFF"/>
                  </a:solidFill>
                </a:uFill>
                <a:latin typeface="Calibri"/>
              </a:rPr>
              <a:t>анатомические пинцеты, кровоостанавливающие зажимы, иглодержатель, колющие иглы малого диаметра (изогнутые или прямые), тонкий рассасывающийся (кетгут и пр.) и нерассасывающийся (шелк, капрон и пр.) шовный материал. При необходимости - мягкие кишечные жомы.</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Модель:</a:t>
            </a:r>
            <a:r>
              <a:rPr lang="ru-RU" sz="3200" b="0" strike="noStrike" spc="-1">
                <a:solidFill>
                  <a:srgbClr val="000000"/>
                </a:solidFill>
                <a:uFill>
                  <a:solidFill>
                    <a:srgbClr val="FFFFFF"/>
                  </a:solidFill>
                </a:uFill>
                <a:latin typeface="Calibri"/>
              </a:rPr>
              <a:t> торс со вскрытой брюшной полостью, или изолированный комплекс внутренних органов (фиксированный формалином), или изолированная петля тонкой кишки.</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Футлярное строение стенки тонкой кишки (слизистая, подслизистая, мышечная и серозная оболочки), инфицированность содержимого и специфичность функции (интенсивное кровообращение, высокое внутрикишечное давление, перистальтика, пищеварительные ферменты) определяют особые требования к шву, который накладывается на кишечную стенку. Он должен обеспечить (1) </a:t>
            </a:r>
            <a:r>
              <a:rPr lang="ru-RU" sz="3200" b="1" strike="noStrike" spc="-1">
                <a:solidFill>
                  <a:srgbClr val="002060"/>
                </a:solidFill>
                <a:uFill>
                  <a:solidFill>
                    <a:srgbClr val="FFFFFF"/>
                  </a:solidFill>
                </a:uFill>
                <a:latin typeface="Calibri"/>
              </a:rPr>
              <a:t>герметичность</a:t>
            </a:r>
            <a:r>
              <a:rPr lang="ru-RU" sz="3200" b="0" strike="noStrike" spc="-1">
                <a:solidFill>
                  <a:srgbClr val="000000"/>
                </a:solidFill>
                <a:uFill>
                  <a:solidFill>
                    <a:srgbClr val="FFFFFF"/>
                  </a:solidFill>
                </a:uFill>
                <a:latin typeface="Calibri"/>
              </a:rPr>
              <a:t>, (2) </a:t>
            </a:r>
            <a:r>
              <a:rPr lang="ru-RU" sz="3200" b="1" strike="noStrike" spc="-1">
                <a:solidFill>
                  <a:srgbClr val="002060"/>
                </a:solidFill>
                <a:uFill>
                  <a:solidFill>
                    <a:srgbClr val="FFFFFF"/>
                  </a:solidFill>
                </a:uFill>
                <a:latin typeface="Calibri"/>
              </a:rPr>
              <a:t>прочность</a:t>
            </a:r>
            <a:r>
              <a:rPr lang="ru-RU" sz="3200" b="0" strike="noStrike" spc="-1">
                <a:solidFill>
                  <a:srgbClr val="000000"/>
                </a:solidFill>
                <a:uFill>
                  <a:solidFill>
                    <a:srgbClr val="FFFFFF"/>
                  </a:solidFill>
                </a:uFill>
                <a:latin typeface="Calibri"/>
              </a:rPr>
              <a:t>, (3) </a:t>
            </a:r>
            <a:r>
              <a:rPr lang="ru-RU" sz="3200" b="1" strike="noStrike" spc="-1">
                <a:solidFill>
                  <a:srgbClr val="002060"/>
                </a:solidFill>
                <a:uFill>
                  <a:solidFill>
                    <a:srgbClr val="FFFFFF"/>
                  </a:solidFill>
                </a:uFill>
                <a:latin typeface="Calibri"/>
              </a:rPr>
              <a:t>не препятствовать перистальтике</a:t>
            </a:r>
            <a:r>
              <a:rPr lang="ru-RU" sz="3200" b="0" strike="noStrike" spc="-1">
                <a:solidFill>
                  <a:srgbClr val="000000"/>
                </a:solidFill>
                <a:uFill>
                  <a:solidFill>
                    <a:srgbClr val="FFFFFF"/>
                  </a:solidFill>
                </a:uFill>
                <a:latin typeface="Calibri"/>
              </a:rPr>
              <a:t>, (4) </a:t>
            </a:r>
            <a:r>
              <a:rPr lang="ru-RU" sz="3200" b="1" strike="noStrike" spc="-1">
                <a:solidFill>
                  <a:srgbClr val="002060"/>
                </a:solidFill>
                <a:uFill>
                  <a:solidFill>
                    <a:srgbClr val="FFFFFF"/>
                  </a:solidFill>
                </a:uFill>
                <a:latin typeface="Calibri"/>
              </a:rPr>
              <a:t>не суживать просвет</a:t>
            </a:r>
            <a:r>
              <a:rPr lang="ru-RU" sz="3200" b="0" strike="noStrike" spc="-1">
                <a:solidFill>
                  <a:srgbClr val="000000"/>
                </a:solidFill>
                <a:uFill>
                  <a:solidFill>
                    <a:srgbClr val="FFFFFF"/>
                  </a:solidFill>
                </a:uFill>
                <a:latin typeface="Calibri"/>
              </a:rPr>
              <a:t>, (5) </a:t>
            </a:r>
            <a:r>
              <a:rPr lang="ru-RU" sz="3200" b="1" strike="noStrike" spc="-1">
                <a:solidFill>
                  <a:srgbClr val="002060"/>
                </a:solidFill>
                <a:uFill>
                  <a:solidFill>
                    <a:srgbClr val="FFFFFF"/>
                  </a:solidFill>
                </a:uFill>
                <a:latin typeface="Calibri"/>
              </a:rPr>
              <a:t>обеспечить надежный гемостаз</a:t>
            </a:r>
            <a:r>
              <a:rPr lang="ru-RU" sz="3200" b="0" strike="noStrike" spc="-1">
                <a:solidFill>
                  <a:srgbClr val="000000"/>
                </a:solidFill>
                <a:uFill>
                  <a:solidFill>
                    <a:srgbClr val="FFFFFF"/>
                  </a:solidFill>
                </a:uFill>
                <a:latin typeface="Calibri"/>
              </a:rPr>
              <a:t>, (6) </a:t>
            </a:r>
            <a:r>
              <a:rPr lang="ru-RU" sz="3200" b="1" strike="noStrike" spc="-1">
                <a:solidFill>
                  <a:srgbClr val="002060"/>
                </a:solidFill>
                <a:uFill>
                  <a:solidFill>
                    <a:srgbClr val="FFFFFF"/>
                  </a:solidFill>
                </a:uFill>
                <a:latin typeface="Calibri"/>
              </a:rPr>
              <a:t>не инфицировать поверхность серозной оболочки.</a:t>
            </a:r>
            <a:endParaRPr lang="ru-RU" sz="3200" b="0" strike="noStrike" spc="-1">
              <a:solidFill>
                <a:srgbClr val="000000"/>
              </a:solidFill>
              <a:uFill>
                <a:solidFill>
                  <a:srgbClr val="FFFFFF"/>
                </a:solidFill>
              </a:uFill>
              <a:latin typeface="Calibri"/>
            </a:endParaRP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Shape 1"/>
          <p:cNvSpPr txBox="1"/>
          <p:nvPr/>
        </p:nvSpPr>
        <p:spPr>
          <a:xfrm>
            <a:off x="395640" y="11664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14.Нанотехнологии в хирургии:</a:t>
            </a:r>
            <a:endParaRPr lang="ru-RU" sz="1800" b="0" strike="noStrike" spc="-1">
              <a:solidFill>
                <a:srgbClr val="000000"/>
              </a:solidFill>
              <a:uFill>
                <a:solidFill>
                  <a:srgbClr val="FFFFFF"/>
                </a:solidFill>
              </a:uFill>
              <a:latin typeface="Calibri"/>
            </a:endParaRPr>
          </a:p>
        </p:txBody>
      </p:sp>
      <p:sp>
        <p:nvSpPr>
          <p:cNvPr id="205" name="TextShape 2"/>
          <p:cNvSpPr txBox="1"/>
          <p:nvPr/>
        </p:nvSpPr>
        <p:spPr>
          <a:xfrm>
            <a:off x="107640" y="1124640"/>
            <a:ext cx="8856720" cy="1800000"/>
          </a:xfrm>
          <a:prstGeom prst="rect">
            <a:avLst/>
          </a:prstGeom>
          <a:noFill/>
          <a:ln>
            <a:noFill/>
          </a:ln>
        </p:spPr>
        <p:txBody>
          <a:bodyPr/>
          <a:lstStyle/>
          <a:p>
            <a:pPr marL="343080" indent="-342720">
              <a:lnSpc>
                <a:spcPct val="100000"/>
              </a:lnSpc>
              <a:buClr>
                <a:srgbClr val="000000"/>
              </a:buClr>
              <a:buFont typeface="Arial"/>
              <a:buChar char="•"/>
            </a:pPr>
            <a:r>
              <a:rPr lang="ru-RU" sz="3200" b="1" strike="noStrike" spc="-1">
                <a:solidFill>
                  <a:srgbClr val="000000"/>
                </a:solidFill>
                <a:uFill>
                  <a:solidFill>
                    <a:srgbClr val="FFFFFF"/>
                  </a:solidFill>
                </a:uFill>
                <a:latin typeface="Calibri"/>
              </a:rPr>
              <a:t>Наномедицина – </a:t>
            </a:r>
            <a:r>
              <a:rPr lang="ru-RU" sz="3200" b="0" strike="noStrike" spc="-1">
                <a:solidFill>
                  <a:srgbClr val="000000"/>
                </a:solidFill>
                <a:uFill>
                  <a:solidFill>
                    <a:srgbClr val="FFFFFF"/>
                  </a:solidFill>
                </a:uFill>
                <a:latin typeface="Calibri"/>
              </a:rPr>
              <a:t>практическое применение  нанотехнологий  в медицинских целях, включая исследования и разработки в области диагностики, контроля, адресной доставки лекарств, а также действия по восстановлению и реконструкции биологических систем человеческого организма, с использованием наноструктур и наноустройств.</a:t>
            </a:r>
          </a:p>
          <a:p>
            <a:pPr>
              <a:lnSpc>
                <a:spcPct val="100000"/>
              </a:lnSpc>
            </a:pPr>
            <a:endParaRPr lang="ru-RU" sz="3200" b="0" strike="noStrike" spc="-1">
              <a:solidFill>
                <a:srgbClr val="000000"/>
              </a:solidFill>
              <a:uFill>
                <a:solidFill>
                  <a:srgbClr val="FFFFFF"/>
                </a:solidFill>
              </a:uFill>
              <a:latin typeface="Calibri"/>
            </a:endParaRPr>
          </a:p>
        </p:txBody>
      </p:sp>
      <p:sp>
        <p:nvSpPr>
          <p:cNvPr id="206" name="CustomShape 3"/>
          <p:cNvSpPr/>
          <p:nvPr/>
        </p:nvSpPr>
        <p:spPr>
          <a:xfrm>
            <a:off x="1827360" y="4733640"/>
            <a:ext cx="429480" cy="1637640"/>
          </a:xfrm>
          <a:custGeom>
            <a:avLst/>
            <a:gdLst/>
            <a:ahLst/>
            <a:cxnLst/>
            <a:rect l="l" t="t" r="r" b="b"/>
            <a:pathLst>
              <a:path w="429822" h="1638043">
                <a:moveTo>
                  <a:pt x="0" y="0"/>
                </a:moveTo>
                <a:lnTo>
                  <a:pt x="214911" y="0"/>
                </a:lnTo>
                <a:lnTo>
                  <a:pt x="214911" y="1638043"/>
                </a:lnTo>
                <a:lnTo>
                  <a:pt x="429822" y="1638043"/>
                </a:lnTo>
              </a:path>
            </a:pathLst>
          </a:custGeom>
          <a:noFill/>
          <a:ln>
            <a:solidFill>
              <a:schemeClr val="accent4">
                <a:hueOff val="0"/>
                <a:satOff val="0"/>
                <a:lumOff val="0"/>
                <a:alphaOff val="0"/>
              </a:schemeClr>
            </a:solidFill>
            <a:round/>
          </a:ln>
          <a:scene3d>
            <a:camera prst="orthographicFront"/>
            <a:lightRig rig="flat" dir="t"/>
          </a:scene3d>
          <a:sp3d prstMaterial="matte"/>
        </p:spPr>
        <p:style>
          <a:lnRef idx="2">
            <a:scrgbClr r="0" g="0" b="0"/>
          </a:lnRef>
          <a:fillRef idx="0">
            <a:scrgbClr r="0" g="0" b="0"/>
          </a:fillRef>
          <a:effectRef idx="0">
            <a:scrgbClr r="0" g="0" b="0"/>
          </a:effectRef>
          <a:fontRef idx="minor"/>
        </p:style>
      </p:sp>
      <p:sp>
        <p:nvSpPr>
          <p:cNvPr id="207" name="CustomShape 4"/>
          <p:cNvSpPr/>
          <p:nvPr/>
        </p:nvSpPr>
        <p:spPr>
          <a:xfrm>
            <a:off x="1827360" y="4733640"/>
            <a:ext cx="429480" cy="818640"/>
          </a:xfrm>
          <a:custGeom>
            <a:avLst/>
            <a:gdLst/>
            <a:ahLst/>
            <a:cxnLst/>
            <a:rect l="l" t="t" r="r" b="b"/>
            <a:pathLst>
              <a:path w="429822" h="819021">
                <a:moveTo>
                  <a:pt x="0" y="0"/>
                </a:moveTo>
                <a:lnTo>
                  <a:pt x="214911" y="0"/>
                </a:lnTo>
                <a:lnTo>
                  <a:pt x="214911" y="819021"/>
                </a:lnTo>
                <a:lnTo>
                  <a:pt x="429822" y="819021"/>
                </a:lnTo>
              </a:path>
            </a:pathLst>
          </a:custGeom>
          <a:noFill/>
          <a:ln>
            <a:solidFill>
              <a:schemeClr val="accent4">
                <a:hueOff val="0"/>
                <a:satOff val="0"/>
                <a:lumOff val="0"/>
                <a:alphaOff val="0"/>
              </a:schemeClr>
            </a:solidFill>
            <a:round/>
          </a:ln>
          <a:scene3d>
            <a:camera prst="orthographicFront"/>
            <a:lightRig rig="flat" dir="t"/>
          </a:scene3d>
          <a:sp3d prstMaterial="matte"/>
        </p:spPr>
        <p:style>
          <a:lnRef idx="2">
            <a:scrgbClr r="0" g="0" b="0"/>
          </a:lnRef>
          <a:fillRef idx="0">
            <a:scrgbClr r="0" g="0" b="0"/>
          </a:fillRef>
          <a:effectRef idx="0">
            <a:scrgbClr r="0" g="0" b="0"/>
          </a:effectRef>
          <a:fontRef idx="minor"/>
        </p:style>
      </p:sp>
      <p:sp>
        <p:nvSpPr>
          <p:cNvPr id="208" name="CustomShape 5"/>
          <p:cNvSpPr/>
          <p:nvPr/>
        </p:nvSpPr>
        <p:spPr>
          <a:xfrm>
            <a:off x="1827360" y="4687920"/>
            <a:ext cx="429480" cy="91080"/>
          </a:xfrm>
          <a:custGeom>
            <a:avLst/>
            <a:gdLst/>
            <a:ahLst/>
            <a:cxnLst/>
            <a:rect l="l" t="t" r="r" b="b"/>
            <a:pathLst>
              <a:path w="429822">
                <a:moveTo>
                  <a:pt x="0" y="45720"/>
                </a:moveTo>
                <a:lnTo>
                  <a:pt x="429822" y="45720"/>
                </a:lnTo>
              </a:path>
            </a:pathLst>
          </a:custGeom>
          <a:noFill/>
          <a:ln>
            <a:solidFill>
              <a:schemeClr val="accent4">
                <a:hueOff val="0"/>
                <a:satOff val="0"/>
                <a:lumOff val="0"/>
                <a:alphaOff val="0"/>
              </a:schemeClr>
            </a:solidFill>
            <a:round/>
          </a:ln>
          <a:scene3d>
            <a:camera prst="orthographicFront"/>
            <a:lightRig rig="flat" dir="t"/>
          </a:scene3d>
          <a:sp3d prstMaterial="matte"/>
        </p:spPr>
        <p:style>
          <a:lnRef idx="2">
            <a:scrgbClr r="0" g="0" b="0"/>
          </a:lnRef>
          <a:fillRef idx="0">
            <a:scrgbClr r="0" g="0" b="0"/>
          </a:fillRef>
          <a:effectRef idx="0">
            <a:scrgbClr r="0" g="0" b="0"/>
          </a:effectRef>
          <a:fontRef idx="minor"/>
        </p:style>
      </p:sp>
      <p:sp>
        <p:nvSpPr>
          <p:cNvPr id="209" name="CustomShape 6"/>
          <p:cNvSpPr/>
          <p:nvPr/>
        </p:nvSpPr>
        <p:spPr>
          <a:xfrm>
            <a:off x="1827360" y="3914640"/>
            <a:ext cx="429480" cy="818640"/>
          </a:xfrm>
          <a:custGeom>
            <a:avLst/>
            <a:gdLst/>
            <a:ahLst/>
            <a:cxnLst/>
            <a:rect l="l" t="t" r="r" b="b"/>
            <a:pathLst>
              <a:path w="429822" h="819021">
                <a:moveTo>
                  <a:pt x="0" y="819021"/>
                </a:moveTo>
                <a:lnTo>
                  <a:pt x="214911" y="819021"/>
                </a:lnTo>
                <a:lnTo>
                  <a:pt x="214911" y="0"/>
                </a:lnTo>
                <a:lnTo>
                  <a:pt x="429822" y="0"/>
                </a:lnTo>
              </a:path>
            </a:pathLst>
          </a:custGeom>
          <a:noFill/>
          <a:ln>
            <a:solidFill>
              <a:schemeClr val="accent4">
                <a:hueOff val="0"/>
                <a:satOff val="0"/>
                <a:lumOff val="0"/>
                <a:alphaOff val="0"/>
              </a:schemeClr>
            </a:solidFill>
            <a:round/>
          </a:ln>
          <a:scene3d>
            <a:camera prst="orthographicFront"/>
            <a:lightRig rig="flat" dir="t"/>
          </a:scene3d>
          <a:sp3d prstMaterial="matte"/>
        </p:spPr>
        <p:style>
          <a:lnRef idx="2">
            <a:scrgbClr r="0" g="0" b="0"/>
          </a:lnRef>
          <a:fillRef idx="0">
            <a:scrgbClr r="0" g="0" b="0"/>
          </a:fillRef>
          <a:effectRef idx="0">
            <a:scrgbClr r="0" g="0" b="0"/>
          </a:effectRef>
          <a:fontRef idx="minor"/>
        </p:style>
      </p:sp>
      <p:sp>
        <p:nvSpPr>
          <p:cNvPr id="210" name="CustomShape 7"/>
          <p:cNvSpPr/>
          <p:nvPr/>
        </p:nvSpPr>
        <p:spPr>
          <a:xfrm>
            <a:off x="1827360" y="3095640"/>
            <a:ext cx="429480" cy="1637640"/>
          </a:xfrm>
          <a:custGeom>
            <a:avLst/>
            <a:gdLst/>
            <a:ahLst/>
            <a:cxnLst/>
            <a:rect l="l" t="t" r="r" b="b"/>
            <a:pathLst>
              <a:path w="429822" h="1638043">
                <a:moveTo>
                  <a:pt x="0" y="1638043"/>
                </a:moveTo>
                <a:lnTo>
                  <a:pt x="214911" y="1638043"/>
                </a:lnTo>
                <a:lnTo>
                  <a:pt x="214911" y="0"/>
                </a:lnTo>
                <a:lnTo>
                  <a:pt x="429822" y="0"/>
                </a:lnTo>
              </a:path>
            </a:pathLst>
          </a:custGeom>
          <a:noFill/>
          <a:ln>
            <a:solidFill>
              <a:schemeClr val="accent4">
                <a:hueOff val="0"/>
                <a:satOff val="0"/>
                <a:lumOff val="0"/>
                <a:alphaOff val="0"/>
              </a:schemeClr>
            </a:solidFill>
            <a:round/>
          </a:ln>
          <a:scene3d>
            <a:camera prst="orthographicFront"/>
            <a:lightRig rig="flat" dir="t"/>
          </a:scene3d>
          <a:sp3d prstMaterial="matte"/>
        </p:spPr>
        <p:style>
          <a:lnRef idx="2">
            <a:scrgbClr r="0" g="0" b="0"/>
          </a:lnRef>
          <a:fillRef idx="0">
            <a:scrgbClr r="0" g="0" b="0"/>
          </a:fillRef>
          <a:effectRef idx="0">
            <a:scrgbClr r="0" g="0" b="0"/>
          </a:effectRef>
          <a:fontRef idx="minor"/>
        </p:style>
      </p:sp>
      <p:sp>
        <p:nvSpPr>
          <p:cNvPr id="211" name="CustomShape 8"/>
          <p:cNvSpPr/>
          <p:nvPr/>
        </p:nvSpPr>
        <p:spPr>
          <a:xfrm rot="16200000">
            <a:off x="-720000" y="4022640"/>
            <a:ext cx="3672000" cy="1422720"/>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vert="vert270" lIns="15120" tIns="15120" rIns="15120" bIns="15120" anchor="ctr"/>
          <a:lstStyle/>
          <a:p>
            <a:pPr algn="ctr">
              <a:lnSpc>
                <a:spcPct val="90000"/>
              </a:lnSpc>
            </a:pPr>
            <a:r>
              <a:rPr lang="ru-RU" sz="2400" b="0" strike="noStrike" spc="-1">
                <a:solidFill>
                  <a:srgbClr val="FFFFFF"/>
                </a:solidFill>
                <a:uFill>
                  <a:solidFill>
                    <a:srgbClr val="FFFFFF"/>
                  </a:solidFill>
                </a:uFill>
                <a:latin typeface="Calibri"/>
              </a:rPr>
              <a:t>Медицинские                         нанотехнологии                        хирургического назначения</a:t>
            </a:r>
            <a:endParaRPr lang="ru-RU" sz="1800" b="0" strike="noStrike" spc="-1">
              <a:solidFill>
                <a:srgbClr val="000000"/>
              </a:solidFill>
              <a:uFill>
                <a:solidFill>
                  <a:srgbClr val="FFFFFF"/>
                </a:solidFill>
              </a:uFill>
              <a:latin typeface="Arial"/>
            </a:endParaRPr>
          </a:p>
        </p:txBody>
      </p:sp>
      <p:sp>
        <p:nvSpPr>
          <p:cNvPr id="212" name="CustomShape 9"/>
          <p:cNvSpPr/>
          <p:nvPr/>
        </p:nvSpPr>
        <p:spPr>
          <a:xfrm>
            <a:off x="2257200" y="2768040"/>
            <a:ext cx="640980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12600" tIns="12600" rIns="12600" bIns="12600" anchor="ctr"/>
          <a:lstStyle/>
          <a:p>
            <a:pPr algn="ctr">
              <a:lnSpc>
                <a:spcPct val="90000"/>
              </a:lnSpc>
            </a:pPr>
            <a:r>
              <a:rPr lang="ru-RU" sz="2000" b="0" strike="noStrike" spc="-1">
                <a:solidFill>
                  <a:srgbClr val="FFFFFF"/>
                </a:solidFill>
                <a:uFill>
                  <a:solidFill>
                    <a:srgbClr val="FFFFFF"/>
                  </a:solidFill>
                </a:uFill>
                <a:latin typeface="Calibri"/>
              </a:rPr>
              <a:t>Медицинские нанороботы</a:t>
            </a:r>
            <a:endParaRPr lang="ru-RU" sz="1800" b="0" strike="noStrike" spc="-1">
              <a:solidFill>
                <a:srgbClr val="000000"/>
              </a:solidFill>
              <a:uFill>
                <a:solidFill>
                  <a:srgbClr val="FFFFFF"/>
                </a:solidFill>
              </a:uFill>
              <a:latin typeface="Arial"/>
            </a:endParaRPr>
          </a:p>
        </p:txBody>
      </p:sp>
      <p:sp>
        <p:nvSpPr>
          <p:cNvPr id="213" name="CustomShape 10"/>
          <p:cNvSpPr/>
          <p:nvPr/>
        </p:nvSpPr>
        <p:spPr>
          <a:xfrm>
            <a:off x="2257200" y="3587040"/>
            <a:ext cx="638892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12600" tIns="12600" rIns="12600" bIns="12600" anchor="ctr"/>
          <a:lstStyle/>
          <a:p>
            <a:pPr algn="ctr">
              <a:lnSpc>
                <a:spcPct val="90000"/>
              </a:lnSpc>
            </a:pPr>
            <a:r>
              <a:rPr lang="ru-RU" sz="2000" b="0" strike="noStrike" spc="-1">
                <a:solidFill>
                  <a:srgbClr val="FFFFFF"/>
                </a:solidFill>
                <a:uFill>
                  <a:solidFill>
                    <a:srgbClr val="FFFFFF"/>
                  </a:solidFill>
                </a:uFill>
                <a:latin typeface="Calibri"/>
              </a:rPr>
              <a:t>Кровезаменители на основе наноматериалов</a:t>
            </a:r>
            <a:endParaRPr lang="ru-RU" sz="1800" b="0" strike="noStrike" spc="-1">
              <a:solidFill>
                <a:srgbClr val="000000"/>
              </a:solidFill>
              <a:uFill>
                <a:solidFill>
                  <a:srgbClr val="FFFFFF"/>
                </a:solidFill>
              </a:uFill>
              <a:latin typeface="Arial"/>
            </a:endParaRPr>
          </a:p>
        </p:txBody>
      </p:sp>
      <p:sp>
        <p:nvSpPr>
          <p:cNvPr id="214" name="CustomShape 11"/>
          <p:cNvSpPr/>
          <p:nvPr/>
        </p:nvSpPr>
        <p:spPr>
          <a:xfrm>
            <a:off x="2257200" y="4406040"/>
            <a:ext cx="638892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12600" tIns="12600" rIns="12600" bIns="12600" anchor="ctr"/>
          <a:lstStyle/>
          <a:p>
            <a:pPr algn="ctr">
              <a:lnSpc>
                <a:spcPct val="90000"/>
              </a:lnSpc>
            </a:pPr>
            <a:r>
              <a:rPr lang="ru-RU" sz="2000" b="0" strike="noStrike" spc="-1">
                <a:solidFill>
                  <a:srgbClr val="FFFFFF"/>
                </a:solidFill>
                <a:uFill>
                  <a:solidFill>
                    <a:srgbClr val="FFFFFF"/>
                  </a:solidFill>
                </a:uFill>
                <a:latin typeface="Calibri"/>
              </a:rPr>
              <a:t>Наноматериалы для остановки кровотечений</a:t>
            </a:r>
            <a:endParaRPr lang="ru-RU" sz="1800" b="0" strike="noStrike" spc="-1">
              <a:solidFill>
                <a:srgbClr val="000000"/>
              </a:solidFill>
              <a:uFill>
                <a:solidFill>
                  <a:srgbClr val="FFFFFF"/>
                </a:solidFill>
              </a:uFill>
              <a:latin typeface="Arial"/>
            </a:endParaRPr>
          </a:p>
        </p:txBody>
      </p:sp>
      <p:sp>
        <p:nvSpPr>
          <p:cNvPr id="215" name="CustomShape 12"/>
          <p:cNvSpPr/>
          <p:nvPr/>
        </p:nvSpPr>
        <p:spPr>
          <a:xfrm>
            <a:off x="2257200" y="5225040"/>
            <a:ext cx="638892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12600" tIns="12600" rIns="12600" bIns="12600" anchor="ctr"/>
          <a:lstStyle/>
          <a:p>
            <a:pPr algn="ctr">
              <a:lnSpc>
                <a:spcPct val="90000"/>
              </a:lnSpc>
            </a:pPr>
            <a:r>
              <a:rPr lang="ru-RU" sz="2000" b="0" strike="noStrike" spc="-1">
                <a:solidFill>
                  <a:srgbClr val="FFFFFF"/>
                </a:solidFill>
                <a:uFill>
                  <a:solidFill>
                    <a:srgbClr val="FFFFFF"/>
                  </a:solidFill>
                </a:uFill>
                <a:latin typeface="Calibri"/>
              </a:rPr>
              <a:t>Имплантаты и протезы на основе наноматериалов</a:t>
            </a:r>
            <a:endParaRPr lang="ru-RU" sz="1800" b="0" strike="noStrike" spc="-1">
              <a:solidFill>
                <a:srgbClr val="000000"/>
              </a:solidFill>
              <a:uFill>
                <a:solidFill>
                  <a:srgbClr val="FFFFFF"/>
                </a:solidFill>
              </a:uFill>
              <a:latin typeface="Arial"/>
            </a:endParaRPr>
          </a:p>
        </p:txBody>
      </p:sp>
      <p:sp>
        <p:nvSpPr>
          <p:cNvPr id="216" name="CustomShape 13"/>
          <p:cNvSpPr/>
          <p:nvPr/>
        </p:nvSpPr>
        <p:spPr>
          <a:xfrm>
            <a:off x="2257200" y="6044040"/>
            <a:ext cx="638892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13320" tIns="13320" rIns="13320" bIns="13320" anchor="ctr"/>
          <a:lstStyle/>
          <a:p>
            <a:pPr algn="ctr">
              <a:lnSpc>
                <a:spcPct val="90000"/>
              </a:lnSpc>
            </a:pPr>
            <a:r>
              <a:rPr lang="ru-RU" sz="2100" b="0" strike="noStrike" spc="-1">
                <a:solidFill>
                  <a:srgbClr val="FFFFFF"/>
                </a:solidFill>
                <a:uFill>
                  <a:solidFill>
                    <a:srgbClr val="FFFFFF"/>
                  </a:solidFill>
                </a:uFill>
                <a:latin typeface="Calibri"/>
              </a:rPr>
              <a:t>Наноматериалы и наноструктуры для доставки ростовых факторов</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343080" y="0"/>
            <a:ext cx="8686440" cy="837720"/>
          </a:xfrm>
          <a:prstGeom prst="rect">
            <a:avLst/>
          </a:prstGeom>
          <a:noFill/>
          <a:ln>
            <a:noFill/>
          </a:ln>
        </p:spPr>
        <p:style>
          <a:lnRef idx="0">
            <a:scrgbClr r="0" g="0" b="0"/>
          </a:lnRef>
          <a:fillRef idx="0">
            <a:scrgbClr r="0" g="0" b="0"/>
          </a:fillRef>
          <a:effectRef idx="0">
            <a:scrgbClr r="0" g="0" b="0"/>
          </a:effectRef>
          <a:fontRef idx="minor"/>
        </p:style>
        <p:txBody>
          <a:bodyPr lIns="0" rIns="0" bIns="0" anchor="b"/>
          <a:lstStyle/>
          <a:p>
            <a:pPr algn="ctr">
              <a:lnSpc>
                <a:spcPct val="100000"/>
              </a:lnSpc>
            </a:pPr>
            <a:r>
              <a:rPr lang="ru-RU" sz="3600" b="0" strike="noStrike" spc="-1">
                <a:solidFill>
                  <a:srgbClr val="1F497D"/>
                </a:solidFill>
                <a:uFill>
                  <a:solidFill>
                    <a:srgbClr val="FFFFFF"/>
                  </a:solidFill>
                </a:uFill>
                <a:latin typeface="Calibri"/>
              </a:rPr>
              <a:t>Медицинские нанороботы</a:t>
            </a:r>
            <a:endParaRPr lang="ru-RU" sz="5000" b="0" strike="noStrike" spc="-1">
              <a:solidFill>
                <a:srgbClr val="000000"/>
              </a:solidFill>
              <a:uFill>
                <a:solidFill>
                  <a:srgbClr val="FFFFFF"/>
                </a:solidFill>
              </a:uFill>
              <a:latin typeface="Arial"/>
            </a:endParaRPr>
          </a:p>
        </p:txBody>
      </p:sp>
      <p:sp>
        <p:nvSpPr>
          <p:cNvPr id="218" name="CustomShape 2"/>
          <p:cNvSpPr/>
          <p:nvPr/>
        </p:nvSpPr>
        <p:spPr>
          <a:xfrm>
            <a:off x="343080" y="838080"/>
            <a:ext cx="8686440" cy="151092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2000" b="1" strike="noStrike" spc="-1">
                <a:solidFill>
                  <a:srgbClr val="000000"/>
                </a:solidFill>
                <a:uFill>
                  <a:solidFill>
                    <a:srgbClr val="FFFFFF"/>
                  </a:solidFill>
                </a:uFill>
                <a:latin typeface="Calibri"/>
              </a:rPr>
              <a:t>- </a:t>
            </a:r>
            <a:r>
              <a:rPr lang="ru-RU" sz="2000" b="0" strike="noStrike" spc="-1">
                <a:solidFill>
                  <a:srgbClr val="000000"/>
                </a:solidFill>
                <a:uFill>
                  <a:solidFill>
                    <a:srgbClr val="FFFFFF"/>
                  </a:solidFill>
                </a:uFill>
                <a:latin typeface="Calibri"/>
              </a:rPr>
              <a:t>роботы, размером сопоставимые с молекулой (менее 10 нм), обладающие функциями движения, обработки и передачи информации, исполнения программ. </a:t>
            </a:r>
            <a:endParaRPr lang="ru-RU" sz="2600" b="0" strike="noStrike" spc="-1">
              <a:solidFill>
                <a:srgbClr val="000000"/>
              </a:solidFill>
              <a:uFill>
                <a:solidFill>
                  <a:srgbClr val="FFFFFF"/>
                </a:solidFill>
              </a:uFill>
              <a:latin typeface="Arial"/>
            </a:endParaRPr>
          </a:p>
        </p:txBody>
      </p:sp>
      <p:sp>
        <p:nvSpPr>
          <p:cNvPr id="219" name="CustomShape 3"/>
          <p:cNvSpPr/>
          <p:nvPr/>
        </p:nvSpPr>
        <p:spPr>
          <a:xfrm>
            <a:off x="198720" y="1958040"/>
            <a:ext cx="3455640" cy="228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800" b="0" strike="noStrike" spc="-1">
                <a:solidFill>
                  <a:srgbClr val="000000"/>
                </a:solidFill>
                <a:uFill>
                  <a:solidFill>
                    <a:srgbClr val="FFFFFF"/>
                  </a:solidFill>
                </a:uFill>
                <a:latin typeface="Constantia"/>
              </a:rPr>
              <a:t>Нанороботы вводятся в кровоток и затем осуществляют поиск пораженной ткани и коррекцию дефектов за счет манипулирования на наноуровне.
</a:t>
            </a:r>
            <a:endParaRPr lang="ru-RU" sz="1800" b="0" strike="noStrike" spc="-1">
              <a:solidFill>
                <a:srgbClr val="000000"/>
              </a:solidFill>
              <a:uFill>
                <a:solidFill>
                  <a:srgbClr val="FFFFFF"/>
                </a:solidFill>
              </a:uFill>
              <a:latin typeface="Arial"/>
            </a:endParaRPr>
          </a:p>
        </p:txBody>
      </p:sp>
      <p:sp>
        <p:nvSpPr>
          <p:cNvPr id="220" name="CustomShape 4"/>
          <p:cNvSpPr/>
          <p:nvPr/>
        </p:nvSpPr>
        <p:spPr>
          <a:xfrm>
            <a:off x="3231000" y="2512080"/>
            <a:ext cx="2460600" cy="652320"/>
          </a:xfrm>
          <a:prstGeom prst="rightArrow">
            <a:avLst>
              <a:gd name="adj1" fmla="val 50000"/>
              <a:gd name="adj2" fmla="val 50000"/>
            </a:avLst>
          </a:prstGeom>
          <a:solidFill>
            <a:schemeClr val="accent6">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221" name="CustomShape 5"/>
          <p:cNvSpPr/>
          <p:nvPr/>
        </p:nvSpPr>
        <p:spPr>
          <a:xfrm>
            <a:off x="3279960" y="2709720"/>
            <a:ext cx="2263680" cy="454680"/>
          </a:xfrm>
          <a:prstGeom prst="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200" b="0" strike="noStrike" spc="-1">
                <a:solidFill>
                  <a:srgbClr val="000000"/>
                </a:solidFill>
                <a:uFill>
                  <a:solidFill>
                    <a:srgbClr val="FFFFFF"/>
                  </a:solidFill>
                </a:uFill>
                <a:latin typeface="Calibri"/>
              </a:rPr>
              <a:t>Наноробот замещает нейроны </a:t>
            </a:r>
            <a:endParaRPr lang="ru-RU" sz="1800" b="0" strike="noStrike" spc="-1">
              <a:solidFill>
                <a:srgbClr val="000000"/>
              </a:solidFill>
              <a:uFill>
                <a:solidFill>
                  <a:srgbClr val="FFFFFF"/>
                </a:solidFill>
              </a:uFill>
              <a:latin typeface="Arial"/>
            </a:endParaRPr>
          </a:p>
        </p:txBody>
      </p:sp>
      <p:pic>
        <p:nvPicPr>
          <p:cNvPr id="222" name="1.avi"/>
          <p:cNvPicPr/>
          <p:nvPr/>
        </p:nvPicPr>
        <p:blipFill>
          <a:blip r:embed="rId2" cstate="print"/>
          <a:stretch/>
        </p:blipFill>
        <p:spPr>
          <a:xfrm>
            <a:off x="5808600" y="1765800"/>
            <a:ext cx="3220560" cy="2415960"/>
          </a:xfrm>
          <a:prstGeom prst="rect">
            <a:avLst/>
          </a:prstGeom>
          <a:ln>
            <a:noFill/>
          </a:ln>
        </p:spPr>
      </p:pic>
      <p:sp>
        <p:nvSpPr>
          <p:cNvPr id="223" name="CustomShape 6"/>
          <p:cNvSpPr/>
          <p:nvPr/>
        </p:nvSpPr>
        <p:spPr>
          <a:xfrm>
            <a:off x="198720" y="4271040"/>
            <a:ext cx="5891400" cy="338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ru-RU" sz="1800" b="1" strike="noStrike" spc="-1">
                <a:solidFill>
                  <a:srgbClr val="FF0000"/>
                </a:solidFill>
                <a:uFill>
                  <a:solidFill>
                    <a:srgbClr val="FFFFFF"/>
                  </a:solidFill>
                </a:uFill>
                <a:latin typeface="Calibri"/>
              </a:rPr>
              <a:t>Полигемоглобин, </a:t>
            </a:r>
            <a:r>
              <a:rPr lang="ru-RU" sz="1800" b="0" strike="noStrike" spc="-1">
                <a:solidFill>
                  <a:srgbClr val="000000"/>
                </a:solidFill>
                <a:uFill>
                  <a:solidFill>
                    <a:srgbClr val="FFFFFF"/>
                  </a:solidFill>
                </a:uFill>
                <a:latin typeface="Calibri"/>
              </a:rPr>
              <a:t>связанный с каталазой и супероксиддисмутазой (Powanda, Chang, 2002) создан на основе нанобиотехнологий. Кровезаменители на основе такого полигемоглобина особенно эффективны при геморрагическом шоке, сопровождающемся массивной ишемией с последующей реперфузией.</a:t>
            </a:r>
            <a:endParaRPr lang="ru-RU" sz="1800" b="0" strike="noStrike" spc="-1">
              <a:solidFill>
                <a:srgbClr val="000000"/>
              </a:solidFill>
              <a:uFill>
                <a:solidFill>
                  <a:srgbClr val="FFFFFF"/>
                </a:solidFill>
              </a:uFill>
              <a:latin typeface="Arial"/>
            </a:endParaRPr>
          </a:p>
          <a:p>
            <a:pPr algn="just">
              <a:lnSpc>
                <a:spcPct val="100000"/>
              </a:lnSpc>
            </a:pPr>
            <a:r>
              <a:rPr lang="ru-RU" sz="1800" b="1" strike="noStrike" spc="-1">
                <a:solidFill>
                  <a:srgbClr val="FF0000"/>
                </a:solidFill>
                <a:uFill>
                  <a:solidFill>
                    <a:srgbClr val="FFFFFF"/>
                  </a:solidFill>
                </a:uFill>
                <a:latin typeface="Calibri"/>
              </a:rPr>
              <a:t>Респироцит</a:t>
            </a:r>
            <a:r>
              <a:rPr lang="ru-RU" sz="1800" b="0" strike="noStrike" spc="-1">
                <a:solidFill>
                  <a:srgbClr val="000000"/>
                </a:solidFill>
                <a:uFill>
                  <a:solidFill>
                    <a:srgbClr val="FFFFFF"/>
                  </a:solidFill>
                </a:uFill>
                <a:latin typeface="Calibri"/>
              </a:rPr>
              <a:t> - искусственный носитель кислорода и двуокиси углерода, значительно превосходящий по своим возможностям как эритроциты крови. </a:t>
            </a:r>
            <a:endParaRPr lang="ru-RU" sz="1800" b="0" strike="noStrike" spc="-1">
              <a:solidFill>
                <a:srgbClr val="000000"/>
              </a:solidFill>
              <a:uFill>
                <a:solidFill>
                  <a:srgbClr val="FFFFFF"/>
                </a:solidFill>
              </a:uFill>
              <a:latin typeface="Arial"/>
            </a:endParaRPr>
          </a:p>
        </p:txBody>
      </p:sp>
      <p:pic>
        <p:nvPicPr>
          <p:cNvPr id="224" name="Picture 2"/>
          <p:cNvPicPr/>
          <p:nvPr/>
        </p:nvPicPr>
        <p:blipFill>
          <a:blip r:embed="rId3" cstate="print"/>
          <a:stretch/>
        </p:blipFill>
        <p:spPr>
          <a:xfrm>
            <a:off x="6459120" y="4653000"/>
            <a:ext cx="1919880" cy="1439640"/>
          </a:xfrm>
          <a:prstGeom prst="rect">
            <a:avLst/>
          </a:prstGeom>
          <a:ln>
            <a:noFill/>
          </a:ln>
        </p:spPr>
      </p:pic>
      <p:sp>
        <p:nvSpPr>
          <p:cNvPr id="225" name="Line 7"/>
          <p:cNvSpPr/>
          <p:nvPr/>
        </p:nvSpPr>
        <p:spPr>
          <a:xfrm>
            <a:off x="198720" y="4182120"/>
            <a:ext cx="5345280" cy="360"/>
          </a:xfrm>
          <a:prstGeom prst="line">
            <a:avLst/>
          </a:prstGeom>
          <a:ln w="38160">
            <a:solidFill>
              <a:schemeClr val="tx1"/>
            </a:solidFill>
            <a:round/>
          </a:ln>
        </p:spPr>
        <p:style>
          <a:lnRef idx="1">
            <a:schemeClr val="accent1"/>
          </a:lnRef>
          <a:fillRef idx="0">
            <a:schemeClr val="accent1"/>
          </a:fillRef>
          <a:effectRef idx="0">
            <a:schemeClr val="accent1"/>
          </a:effectRef>
          <a:fontRef idx="minor"/>
        </p:style>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395640" y="-17136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2.Терминология:</a:t>
            </a:r>
            <a:endParaRPr lang="ru-RU" sz="1800" b="0" strike="noStrike" spc="-1">
              <a:solidFill>
                <a:srgbClr val="000000"/>
              </a:solidFill>
              <a:uFill>
                <a:solidFill>
                  <a:srgbClr val="FFFFFF"/>
                </a:solidFill>
              </a:uFill>
              <a:latin typeface="Calibri"/>
            </a:endParaRPr>
          </a:p>
        </p:txBody>
      </p:sp>
      <p:sp>
        <p:nvSpPr>
          <p:cNvPr id="88" name="TextShape 2"/>
          <p:cNvSpPr txBox="1"/>
          <p:nvPr/>
        </p:nvSpPr>
        <p:spPr>
          <a:xfrm>
            <a:off x="0" y="980640"/>
            <a:ext cx="9143640" cy="6021000"/>
          </a:xfrm>
          <a:prstGeom prst="rect">
            <a:avLst/>
          </a:prstGeom>
          <a:noFill/>
          <a:ln>
            <a:noFill/>
          </a:ln>
        </p:spPr>
        <p:txBody>
          <a:bodyPr/>
          <a:lstStyle/>
          <a:p>
            <a:pPr>
              <a:lnSpc>
                <a:spcPct val="100000"/>
              </a:lnSpc>
            </a:pPr>
            <a:r>
              <a:rPr lang="ru-RU" sz="3200" b="0" strike="noStrike" spc="-1">
                <a:solidFill>
                  <a:srgbClr val="000000"/>
                </a:solidFill>
                <a:uFill>
                  <a:solidFill>
                    <a:srgbClr val="FFFFFF"/>
                  </a:solidFill>
                </a:uFill>
                <a:latin typeface="Calibri"/>
              </a:rPr>
              <a:t>	Здесь используются следующие термины: </a:t>
            </a:r>
            <a:r>
              <a:rPr lang="ru-RU" sz="3200" b="1" strike="noStrike" spc="-1">
                <a:solidFill>
                  <a:srgbClr val="002060"/>
                </a:solidFill>
                <a:uFill>
                  <a:solidFill>
                    <a:srgbClr val="FFFFFF"/>
                  </a:solidFill>
                </a:uFill>
                <a:latin typeface="Calibri"/>
              </a:rPr>
              <a:t>"-томия" </a:t>
            </a:r>
            <a:r>
              <a:rPr lang="ru-RU" sz="3200" b="0" strike="noStrike" spc="-1">
                <a:solidFill>
                  <a:srgbClr val="000000"/>
                </a:solidFill>
                <a:uFill>
                  <a:solidFill>
                    <a:srgbClr val="FFFFFF"/>
                  </a:solidFill>
                </a:uFill>
                <a:latin typeface="Calibri"/>
              </a:rPr>
              <a:t>- рассечение органа, вскрытие его просвета; </a:t>
            </a:r>
            <a:r>
              <a:rPr lang="ru-RU" sz="3200" b="1" strike="noStrike" spc="-1">
                <a:solidFill>
                  <a:srgbClr val="002060"/>
                </a:solidFill>
                <a:uFill>
                  <a:solidFill>
                    <a:srgbClr val="FFFFFF"/>
                  </a:solidFill>
                </a:uFill>
                <a:latin typeface="Calibri"/>
              </a:rPr>
              <a:t>«-эктомия" </a:t>
            </a:r>
            <a:r>
              <a:rPr lang="ru-RU" sz="3200" b="0" strike="noStrike" spc="-1">
                <a:solidFill>
                  <a:srgbClr val="000000"/>
                </a:solidFill>
                <a:uFill>
                  <a:solidFill>
                    <a:srgbClr val="FFFFFF"/>
                  </a:solidFill>
                </a:uFill>
                <a:latin typeface="Calibri"/>
              </a:rPr>
              <a:t>- удаление органа; </a:t>
            </a:r>
            <a:r>
              <a:rPr lang="ru-RU" sz="3200" b="1" strike="noStrike" spc="-1">
                <a:solidFill>
                  <a:srgbClr val="002060"/>
                </a:solidFill>
                <a:uFill>
                  <a:solidFill>
                    <a:srgbClr val="FFFFFF"/>
                  </a:solidFill>
                </a:uFill>
                <a:latin typeface="Calibri"/>
              </a:rPr>
              <a:t>"-стомия"</a:t>
            </a:r>
            <a:r>
              <a:rPr lang="ru-RU" sz="3200" b="0" strike="noStrike" spc="-1">
                <a:solidFill>
                  <a:srgbClr val="000000"/>
                </a:solidFill>
                <a:uFill>
                  <a:solidFill>
                    <a:srgbClr val="FFFFFF"/>
                  </a:solidFill>
                </a:uFill>
                <a:latin typeface="Calibri"/>
              </a:rPr>
              <a:t> - создание искусственного сообщения полости органа с внешней средой, т.е. наложение свища </a:t>
            </a:r>
          </a:p>
          <a:p>
            <a:pPr>
              <a:lnSpc>
                <a:spcPct val="100000"/>
              </a:lnSpc>
            </a:pPr>
            <a:r>
              <a:rPr lang="ru-RU" sz="3200" b="0" strike="noStrike" spc="-1">
                <a:solidFill>
                  <a:srgbClr val="000000"/>
                </a:solidFill>
                <a:uFill>
                  <a:solidFill>
                    <a:srgbClr val="FFFFFF"/>
                  </a:solidFill>
                </a:uFill>
                <a:latin typeface="Calibri"/>
              </a:rPr>
              <a:t>	Названия других операций часто не связываются с определенным органом:</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пункция</a:t>
            </a:r>
            <a:r>
              <a:rPr lang="ru-RU" sz="3200" b="0" strike="noStrike" spc="-1">
                <a:solidFill>
                  <a:srgbClr val="000000"/>
                </a:solidFill>
                <a:uFill>
                  <a:solidFill>
                    <a:srgbClr val="FFFFFF"/>
                  </a:solidFill>
                </a:uFill>
                <a:latin typeface="Calibri"/>
              </a:rPr>
              <a:t> - прокол;</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биопсия</a:t>
            </a:r>
            <a:r>
              <a:rPr lang="ru-RU" sz="3200" b="0" strike="noStrike" spc="-1">
                <a:solidFill>
                  <a:srgbClr val="000000"/>
                </a:solidFill>
                <a:uFill>
                  <a:solidFill>
                    <a:srgbClr val="FFFFFF"/>
                  </a:solidFill>
                </a:uFill>
                <a:latin typeface="Calibri"/>
              </a:rPr>
              <a:t> - иссечение участка ткани для гистологического исследования;</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резекция</a:t>
            </a:r>
            <a:r>
              <a:rPr lang="ru-RU" sz="3200" b="0" strike="noStrike" spc="-1">
                <a:solidFill>
                  <a:srgbClr val="000000"/>
                </a:solidFill>
                <a:uFill>
                  <a:solidFill>
                    <a:srgbClr val="FFFFFF"/>
                  </a:solidFill>
                </a:uFill>
                <a:latin typeface="Calibri"/>
              </a:rPr>
              <a:t> - удаление или иссечение части органа на его протяжении (резекция желудка);</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ампутация</a:t>
            </a:r>
            <a:r>
              <a:rPr lang="ru-RU" sz="3200" b="0" strike="noStrike" spc="-1">
                <a:solidFill>
                  <a:srgbClr val="000000"/>
                </a:solidFill>
                <a:uFill>
                  <a:solidFill>
                    <a:srgbClr val="FFFFFF"/>
                  </a:solidFill>
                </a:uFill>
                <a:latin typeface="Calibri"/>
              </a:rPr>
              <a:t> - удаление периферической части органа или конечности (надвлагалищная ампутация матки, ампутация голени и т.д.);</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экстирпация</a:t>
            </a:r>
            <a:r>
              <a:rPr lang="ru-RU" sz="3200" b="0" strike="noStrike" spc="-1">
                <a:solidFill>
                  <a:srgbClr val="000000"/>
                </a:solidFill>
                <a:uFill>
                  <a:solidFill>
                    <a:srgbClr val="FFFFFF"/>
                  </a:solidFill>
                </a:uFill>
                <a:latin typeface="Calibri"/>
              </a:rPr>
              <a:t> - полное удаление органа вместе с окружающими тканями (экстирпация матки с придатками, экстирпация прямой кишки и др.);</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анастомозирование</a:t>
            </a:r>
            <a:r>
              <a:rPr lang="ru-RU" sz="3200" b="0" strike="noStrike" spc="-1">
                <a:solidFill>
                  <a:srgbClr val="000000"/>
                </a:solidFill>
                <a:uFill>
                  <a:solidFill>
                    <a:srgbClr val="FFFFFF"/>
                  </a:solidFill>
                </a:uFill>
                <a:latin typeface="Calibri"/>
              </a:rPr>
              <a:t> - создание искусственного соустья полых органов (гастроэнтероанастомоз, сосудистый анастомоз и др.);</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ушивание</a:t>
            </a:r>
            <a:r>
              <a:rPr lang="ru-RU" sz="3200" b="0" strike="noStrike" spc="-1">
                <a:solidFill>
                  <a:srgbClr val="000000"/>
                </a:solidFill>
                <a:uFill>
                  <a:solidFill>
                    <a:srgbClr val="FFFFFF"/>
                  </a:solidFill>
                </a:uFill>
                <a:latin typeface="Calibri"/>
              </a:rPr>
              <a:t> - наложение швов на ткани с целью закрытия естественного или искусственного отверстия;</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пластика </a:t>
            </a:r>
            <a:r>
              <a:rPr lang="ru-RU" sz="3200" b="0" strike="noStrike" spc="-1">
                <a:solidFill>
                  <a:srgbClr val="000000"/>
                </a:solidFill>
                <a:uFill>
                  <a:solidFill>
                    <a:srgbClr val="FFFFFF"/>
                  </a:solidFill>
                </a:uFill>
                <a:latin typeface="Calibri"/>
              </a:rPr>
              <a:t>- ликвидация дефектов в органе или тканях с использованием биологических или искусственных материалов (пластика пахового канала, пластика пищевода тонкой кишкой и др.);</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трансплантация</a:t>
            </a:r>
            <a:r>
              <a:rPr lang="ru-RU" sz="3200" b="0" strike="noStrike" spc="-1">
                <a:solidFill>
                  <a:srgbClr val="000000"/>
                </a:solidFill>
                <a:uFill>
                  <a:solidFill>
                    <a:srgbClr val="FFFFFF"/>
                  </a:solidFill>
                </a:uFill>
                <a:latin typeface="Calibri"/>
              </a:rPr>
              <a:t> - перемещение (пересадка) органов или тканей одного организма в другой (трансплантация почки, костного мозга и др.);</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протезирование </a:t>
            </a:r>
            <a:r>
              <a:rPr lang="ru-RU" sz="3200" b="0" strike="noStrike" spc="-1">
                <a:solidFill>
                  <a:srgbClr val="000000"/>
                </a:solidFill>
                <a:uFill>
                  <a:solidFill>
                    <a:srgbClr val="FFFFFF"/>
                  </a:solidFill>
                </a:uFill>
                <a:latin typeface="Calibri"/>
              </a:rPr>
              <a:t>- замена патологически измененного органа или его части искусственно созданными аналогами (протезирование тазобедренного сустава металлическим протезом и др.);</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реплантация </a:t>
            </a:r>
            <a:r>
              <a:rPr lang="ru-RU" sz="3200" b="0" strike="noStrike" spc="-1">
                <a:solidFill>
                  <a:srgbClr val="000000"/>
                </a:solidFill>
                <a:uFill>
                  <a:solidFill>
                    <a:srgbClr val="FFFFFF"/>
                  </a:solidFill>
                </a:uFill>
                <a:latin typeface="Calibri"/>
              </a:rPr>
              <a:t>- присоединение к организму отсеченной в результате травмы части тела;</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трепанация</a:t>
            </a:r>
            <a:r>
              <a:rPr lang="ru-RU" sz="3200" b="0" strike="noStrike" spc="-1">
                <a:solidFill>
                  <a:srgbClr val="000000"/>
                </a:solidFill>
                <a:uFill>
                  <a:solidFill>
                    <a:srgbClr val="FFFFFF"/>
                  </a:solidFill>
                </a:uFill>
                <a:latin typeface="Calibri"/>
              </a:rPr>
              <a:t> - образование отверстия в костной ткани с целью доступа к подлежащей полости (трепанация черепа).</a:t>
            </a:r>
          </a:p>
          <a:p>
            <a:pPr marL="343080" indent="-342720">
              <a:lnSpc>
                <a:spcPct val="100000"/>
              </a:lnSpc>
              <a:buClr>
                <a:srgbClr val="000000"/>
              </a:buClr>
              <a:buFont typeface="Arial"/>
              <a:buChar char="•"/>
            </a:pPr>
            <a:r>
              <a:rPr lang="ru-RU" sz="3200" b="0" strike="noStrike" spc="-1">
                <a:solidFill>
                  <a:srgbClr val="000000"/>
                </a:solidFill>
                <a:uFill>
                  <a:solidFill>
                    <a:srgbClr val="FFFFFF"/>
                  </a:solidFill>
                </a:uFill>
                <a:latin typeface="Calibri"/>
              </a:rPr>
              <a:t>Некоторые названия операций сложились исторически - "</a:t>
            </a:r>
            <a:r>
              <a:rPr lang="ru-RU" sz="3200" b="1" strike="noStrike" spc="-1">
                <a:solidFill>
                  <a:srgbClr val="002060"/>
                </a:solidFill>
                <a:uFill>
                  <a:solidFill>
                    <a:srgbClr val="FFFFFF"/>
                  </a:solidFill>
                </a:uFill>
                <a:latin typeface="Calibri"/>
              </a:rPr>
              <a:t>кесарево сечение</a:t>
            </a:r>
            <a:r>
              <a:rPr lang="ru-RU" sz="3200" b="0" strike="noStrike" spc="-1">
                <a:solidFill>
                  <a:srgbClr val="000000"/>
                </a:solidFill>
                <a:uFill>
                  <a:solidFill>
                    <a:srgbClr val="FFFFFF"/>
                  </a:solidFill>
                </a:uFill>
                <a:latin typeface="Calibri"/>
              </a:rPr>
              <a:t>", "</a:t>
            </a:r>
            <a:r>
              <a:rPr lang="ru-RU" sz="3200" b="1" strike="noStrike" spc="-1">
                <a:solidFill>
                  <a:srgbClr val="002060"/>
                </a:solidFill>
                <a:uFill>
                  <a:solidFill>
                    <a:srgbClr val="FFFFFF"/>
                  </a:solidFill>
                </a:uFill>
                <a:latin typeface="Calibri"/>
              </a:rPr>
              <a:t>высокое сечение мочевого пузыря</a:t>
            </a:r>
            <a:r>
              <a:rPr lang="ru-RU" sz="3200" b="0" strike="noStrike" spc="-1">
                <a:solidFill>
                  <a:srgbClr val="000000"/>
                </a:solidFill>
                <a:uFill>
                  <a:solidFill>
                    <a:srgbClr val="FFFFFF"/>
                  </a:solidFill>
                </a:uFill>
                <a:latin typeface="Calibri"/>
              </a:rPr>
              <a:t>", "</a:t>
            </a:r>
            <a:r>
              <a:rPr lang="ru-RU" sz="3200" b="1" strike="noStrike" spc="-1">
                <a:solidFill>
                  <a:srgbClr val="002060"/>
                </a:solidFill>
                <a:uFill>
                  <a:solidFill>
                    <a:srgbClr val="FFFFFF"/>
                  </a:solidFill>
                </a:uFill>
                <a:latin typeface="Calibri"/>
              </a:rPr>
              <a:t>грыжесечение</a:t>
            </a:r>
            <a:r>
              <a:rPr lang="ru-RU" sz="3200" b="0" strike="noStrike" spc="-1">
                <a:solidFill>
                  <a:srgbClr val="000000"/>
                </a:solidFill>
                <a:uFill>
                  <a:solidFill>
                    <a:srgbClr val="FFFFFF"/>
                  </a:solidFill>
                </a:uFill>
                <a:latin typeface="Calibri"/>
              </a:rPr>
              <a:t>", "</a:t>
            </a:r>
            <a:r>
              <a:rPr lang="ru-RU" sz="3200" b="1" strike="noStrike" spc="-1">
                <a:solidFill>
                  <a:srgbClr val="002060"/>
                </a:solidFill>
                <a:uFill>
                  <a:solidFill>
                    <a:srgbClr val="FFFFFF"/>
                  </a:solidFill>
                </a:uFill>
                <a:latin typeface="Calibri"/>
              </a:rPr>
              <a:t>первичная хирургическая обработка раны</a:t>
            </a:r>
            <a:r>
              <a:rPr lang="ru-RU" sz="3200" b="0" strike="noStrike" spc="-1">
                <a:solidFill>
                  <a:srgbClr val="000000"/>
                </a:solidFill>
                <a:uFill>
                  <a:solidFill>
                    <a:srgbClr val="FFFFFF"/>
                  </a:solidFill>
                </a:uFill>
                <a:latin typeface="Calibri"/>
              </a:rPr>
              <a:t>" и др.</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CustomShape 1"/>
          <p:cNvSpPr/>
          <p:nvPr/>
        </p:nvSpPr>
        <p:spPr>
          <a:xfrm>
            <a:off x="479160" y="0"/>
            <a:ext cx="8362440" cy="750600"/>
          </a:xfrm>
          <a:prstGeom prst="rect">
            <a:avLst/>
          </a:prstGeom>
          <a:noFill/>
          <a:ln>
            <a:noFill/>
          </a:ln>
        </p:spPr>
        <p:style>
          <a:lnRef idx="0">
            <a:scrgbClr r="0" g="0" b="0"/>
          </a:lnRef>
          <a:fillRef idx="0">
            <a:scrgbClr r="0" g="0" b="0"/>
          </a:fillRef>
          <a:effectRef idx="0">
            <a:scrgbClr r="0" g="0" b="0"/>
          </a:effectRef>
          <a:fontRef idx="minor"/>
        </p:style>
        <p:txBody>
          <a:bodyPr lIns="0" rIns="0" bIns="0" anchor="b"/>
          <a:lstStyle/>
          <a:p>
            <a:pPr algn="ctr">
              <a:lnSpc>
                <a:spcPct val="100000"/>
              </a:lnSpc>
            </a:pPr>
            <a:r>
              <a:rPr lang="ru-RU" sz="3600" b="0" strike="noStrike" spc="-1">
                <a:solidFill>
                  <a:srgbClr val="1F497D"/>
                </a:solidFill>
                <a:uFill>
                  <a:solidFill>
                    <a:srgbClr val="FFFFFF"/>
                  </a:solidFill>
                </a:uFill>
                <a:latin typeface="Calibri"/>
              </a:rPr>
              <a:t>Наноклей</a:t>
            </a:r>
            <a:endParaRPr lang="ru-RU" sz="5000" b="0" strike="noStrike" spc="-1">
              <a:solidFill>
                <a:srgbClr val="000000"/>
              </a:solidFill>
              <a:uFill>
                <a:solidFill>
                  <a:srgbClr val="FFFFFF"/>
                </a:solidFill>
              </a:uFill>
              <a:latin typeface="Arial"/>
            </a:endParaRPr>
          </a:p>
        </p:txBody>
      </p:sp>
      <p:sp>
        <p:nvSpPr>
          <p:cNvPr id="227" name="CustomShape 2"/>
          <p:cNvSpPr/>
          <p:nvPr/>
        </p:nvSpPr>
        <p:spPr>
          <a:xfrm>
            <a:off x="546120" y="736200"/>
            <a:ext cx="8229240" cy="10364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2000" b="0" strike="noStrike" spc="-1">
                <a:solidFill>
                  <a:srgbClr val="000000"/>
                </a:solidFill>
                <a:uFill>
                  <a:solidFill>
                    <a:srgbClr val="FFFFFF"/>
                  </a:solidFill>
                </a:uFill>
                <a:latin typeface="Calibri"/>
              </a:rPr>
              <a:t>- новый клей основан на углеродной цепочке. На её концах — кремний, кислород и сера. Эти молекулы действуют как крючки, соединяющие две поверхности.</a:t>
            </a:r>
            <a:endParaRPr lang="ru-RU" sz="2600" b="0" strike="noStrike" spc="-1">
              <a:solidFill>
                <a:srgbClr val="000000"/>
              </a:solidFill>
              <a:uFill>
                <a:solidFill>
                  <a:srgbClr val="FFFFFF"/>
                </a:solidFill>
              </a:uFill>
              <a:latin typeface="Arial"/>
            </a:endParaRPr>
          </a:p>
        </p:txBody>
      </p:sp>
      <p:sp>
        <p:nvSpPr>
          <p:cNvPr id="228" name="CustomShape 3"/>
          <p:cNvSpPr/>
          <p:nvPr/>
        </p:nvSpPr>
        <p:spPr>
          <a:xfrm>
            <a:off x="3841920" y="4320360"/>
            <a:ext cx="1701720" cy="1814040"/>
          </a:xfrm>
          <a:prstGeom prst="roundRect">
            <a:avLst>
              <a:gd name="adj" fmla="val 16667"/>
            </a:avLst>
          </a:prstGeom>
          <a:blipFill>
            <a:blip r:embed="rId2" cstate="print"/>
            <a:stretch>
              <a:fillRect/>
            </a:stretch>
          </a:blip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sp>
      <p:sp>
        <p:nvSpPr>
          <p:cNvPr id="229" name="CustomShape 4"/>
          <p:cNvSpPr/>
          <p:nvPr/>
        </p:nvSpPr>
        <p:spPr>
          <a:xfrm rot="11308200">
            <a:off x="2169000" y="4710600"/>
            <a:ext cx="1597320" cy="520560"/>
          </a:xfrm>
          <a:prstGeom prst="leftArrow">
            <a:avLst>
              <a:gd name="adj1" fmla="val 60000"/>
              <a:gd name="adj2" fmla="val 50000"/>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p:spPr>
        <p:style>
          <a:lnRef idx="0">
            <a:scrgbClr r="0" g="0" b="0"/>
          </a:lnRef>
          <a:fillRef idx="0">
            <a:scrgbClr r="0" g="0" b="0"/>
          </a:fillRef>
          <a:effectRef idx="2">
            <a:scrgbClr r="0" g="0" b="0"/>
          </a:effectRef>
          <a:fontRef idx="minor"/>
        </p:style>
      </p:sp>
      <p:sp>
        <p:nvSpPr>
          <p:cNvPr id="230" name="CustomShape 5"/>
          <p:cNvSpPr/>
          <p:nvPr/>
        </p:nvSpPr>
        <p:spPr>
          <a:xfrm>
            <a:off x="1245600" y="3695400"/>
            <a:ext cx="1863720" cy="2315520"/>
          </a:xfrm>
          <a:prstGeom prst="roundRect">
            <a:avLst>
              <a:gd name="adj" fmla="val 10000"/>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lIns="34200" tIns="34200" rIns="34200" bIns="34200" anchor="ctr"/>
          <a:lstStyle/>
          <a:p>
            <a:pPr algn="ctr">
              <a:lnSpc>
                <a:spcPct val="90000"/>
              </a:lnSpc>
            </a:pPr>
            <a:r>
              <a:rPr lang="ru-RU" sz="1800" b="0" strike="noStrike" spc="-1">
                <a:solidFill>
                  <a:srgbClr val="FFFFFF"/>
                </a:solidFill>
                <a:uFill>
                  <a:solidFill>
                    <a:srgbClr val="FFFFFF"/>
                  </a:solidFill>
                </a:uFill>
                <a:latin typeface="Calibri"/>
              </a:rPr>
              <a:t>Хирургические операции не будут оставлять шрамов и рубцов на теле пациентов.</a:t>
            </a:r>
            <a:endParaRPr lang="ru-RU" sz="1800" b="0" strike="noStrike" spc="-1">
              <a:solidFill>
                <a:srgbClr val="000000"/>
              </a:solidFill>
              <a:uFill>
                <a:solidFill>
                  <a:srgbClr val="FFFFFF"/>
                </a:solidFill>
              </a:uFill>
              <a:latin typeface="Arial"/>
            </a:endParaRPr>
          </a:p>
        </p:txBody>
      </p:sp>
      <p:sp>
        <p:nvSpPr>
          <p:cNvPr id="231" name="CustomShape 6"/>
          <p:cNvSpPr/>
          <p:nvPr/>
        </p:nvSpPr>
        <p:spPr>
          <a:xfrm rot="13933800">
            <a:off x="2490120" y="3397320"/>
            <a:ext cx="1972440" cy="520560"/>
          </a:xfrm>
          <a:prstGeom prst="leftArrow">
            <a:avLst>
              <a:gd name="adj1" fmla="val 60000"/>
              <a:gd name="adj2" fmla="val 50000"/>
            </a:avLst>
          </a:prstGeom>
          <a:gradFill>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p:spPr>
        <p:style>
          <a:lnRef idx="0">
            <a:scrgbClr r="0" g="0" b="0"/>
          </a:lnRef>
          <a:fillRef idx="0">
            <a:scrgbClr r="0" g="0" b="0"/>
          </a:fillRef>
          <a:effectRef idx="2">
            <a:scrgbClr r="0" g="0" b="0"/>
          </a:effectRef>
          <a:fontRef idx="minor"/>
        </p:style>
      </p:sp>
      <p:sp>
        <p:nvSpPr>
          <p:cNvPr id="232" name="CustomShape 7"/>
          <p:cNvSpPr/>
          <p:nvPr/>
        </p:nvSpPr>
        <p:spPr>
          <a:xfrm>
            <a:off x="1339920" y="2183040"/>
            <a:ext cx="3064680" cy="1388520"/>
          </a:xfrm>
          <a:prstGeom prst="roundRect">
            <a:avLst>
              <a:gd name="adj" fmla="val 10000"/>
            </a:avLst>
          </a:prstGeom>
          <a:gradFill>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lIns="34200" tIns="34200" rIns="34200" bIns="34200" anchor="ctr"/>
          <a:lstStyle/>
          <a:p>
            <a:pPr algn="ctr">
              <a:lnSpc>
                <a:spcPct val="90000"/>
              </a:lnSpc>
            </a:pPr>
            <a:r>
              <a:rPr lang="ru-RU" sz="1800" b="0" strike="noStrike" spc="-1">
                <a:solidFill>
                  <a:srgbClr val="FFFFFF"/>
                </a:solidFill>
                <a:uFill>
                  <a:solidFill>
                    <a:srgbClr val="FFFFFF"/>
                  </a:solidFill>
                </a:uFill>
                <a:latin typeface="Calibri"/>
              </a:rPr>
              <a:t>С помощью нового вещества  медики будут не зашивать, а склеивать органы пациента.</a:t>
            </a:r>
            <a:endParaRPr lang="ru-RU" sz="1800" b="0" strike="noStrike" spc="-1">
              <a:solidFill>
                <a:srgbClr val="000000"/>
              </a:solidFill>
              <a:uFill>
                <a:solidFill>
                  <a:srgbClr val="FFFFFF"/>
                </a:solidFill>
              </a:uFill>
              <a:latin typeface="Arial"/>
            </a:endParaRPr>
          </a:p>
        </p:txBody>
      </p:sp>
      <p:sp>
        <p:nvSpPr>
          <p:cNvPr id="233" name="CustomShape 8"/>
          <p:cNvSpPr/>
          <p:nvPr/>
        </p:nvSpPr>
        <p:spPr>
          <a:xfrm rot="18369000">
            <a:off x="4888800" y="3389400"/>
            <a:ext cx="1911960" cy="520560"/>
          </a:xfrm>
          <a:prstGeom prst="leftArrow">
            <a:avLst>
              <a:gd name="adj1" fmla="val 60000"/>
              <a:gd name="adj2" fmla="val 50000"/>
            </a:avLst>
          </a:prstGeom>
          <a:gradFill>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p:spPr>
        <p:style>
          <a:lnRef idx="0">
            <a:scrgbClr r="0" g="0" b="0"/>
          </a:lnRef>
          <a:fillRef idx="0">
            <a:scrgbClr r="0" g="0" b="0"/>
          </a:fillRef>
          <a:effectRef idx="2">
            <a:scrgbClr r="0" g="0" b="0"/>
          </a:effectRef>
          <a:fontRef idx="minor"/>
        </p:style>
      </p:sp>
      <p:sp>
        <p:nvSpPr>
          <p:cNvPr id="234" name="CustomShape 9"/>
          <p:cNvSpPr/>
          <p:nvPr/>
        </p:nvSpPr>
        <p:spPr>
          <a:xfrm>
            <a:off x="4773600" y="2183040"/>
            <a:ext cx="3271320" cy="1388520"/>
          </a:xfrm>
          <a:prstGeom prst="roundRect">
            <a:avLst>
              <a:gd name="adj" fmla="val 10000"/>
            </a:avLst>
          </a:prstGeom>
          <a:gradFill>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lIns="34200" tIns="34200" rIns="34200" bIns="34200" anchor="ctr"/>
          <a:lstStyle/>
          <a:p>
            <a:pPr algn="ctr">
              <a:lnSpc>
                <a:spcPct val="90000"/>
              </a:lnSpc>
            </a:pPr>
            <a:r>
              <a:rPr lang="ru-RU" sz="1800" b="0" strike="noStrike" spc="-1">
                <a:solidFill>
                  <a:srgbClr val="FFFFFF"/>
                </a:solidFill>
                <a:uFill>
                  <a:solidFill>
                    <a:srgbClr val="FFFFFF"/>
                  </a:solidFill>
                </a:uFill>
                <a:latin typeface="Calibri"/>
              </a:rPr>
              <a:t>Наноклей не только быстрее и крепче «схватывает» кости, но и ускоряет процесс естественного обновления тканей.</a:t>
            </a:r>
            <a:endParaRPr lang="ru-RU" sz="1800" b="0" strike="noStrike" spc="-1">
              <a:solidFill>
                <a:srgbClr val="000000"/>
              </a:solidFill>
              <a:uFill>
                <a:solidFill>
                  <a:srgbClr val="FFFFFF"/>
                </a:solidFill>
              </a:uFill>
              <a:latin typeface="Arial"/>
            </a:endParaRPr>
          </a:p>
        </p:txBody>
      </p:sp>
      <p:sp>
        <p:nvSpPr>
          <p:cNvPr id="235" name="CustomShape 10"/>
          <p:cNvSpPr/>
          <p:nvPr/>
        </p:nvSpPr>
        <p:spPr>
          <a:xfrm rot="21091800">
            <a:off x="5618880" y="4710240"/>
            <a:ext cx="1597320" cy="520560"/>
          </a:xfrm>
          <a:prstGeom prst="leftArrow">
            <a:avLst>
              <a:gd name="adj1" fmla="val 60000"/>
              <a:gd name="adj2" fmla="val 50000"/>
            </a:avLst>
          </a:prstGeom>
          <a:gradFill>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p:spPr>
        <p:style>
          <a:lnRef idx="0">
            <a:scrgbClr r="0" g="0" b="0"/>
          </a:lnRef>
          <a:fillRef idx="0">
            <a:scrgbClr r="0" g="0" b="0"/>
          </a:fillRef>
          <a:effectRef idx="2">
            <a:scrgbClr r="0" g="0" b="0"/>
          </a:effectRef>
          <a:fontRef idx="minor"/>
        </p:style>
      </p:sp>
      <p:sp>
        <p:nvSpPr>
          <p:cNvPr id="236" name="CustomShape 11"/>
          <p:cNvSpPr/>
          <p:nvPr/>
        </p:nvSpPr>
        <p:spPr>
          <a:xfrm>
            <a:off x="6339960" y="3695400"/>
            <a:ext cx="1735920" cy="2315520"/>
          </a:xfrm>
          <a:prstGeom prst="roundRect">
            <a:avLst>
              <a:gd name="adj" fmla="val 10000"/>
            </a:avLst>
          </a:prstGeom>
          <a:gradFill>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lIns="34200" tIns="34200" rIns="34200" bIns="34200" anchor="ctr"/>
          <a:lstStyle/>
          <a:p>
            <a:pPr algn="ctr">
              <a:lnSpc>
                <a:spcPct val="90000"/>
              </a:lnSpc>
            </a:pPr>
            <a:r>
              <a:rPr lang="ru-RU" sz="1800" b="0" strike="noStrike" spc="-1">
                <a:solidFill>
                  <a:srgbClr val="FFFFFF"/>
                </a:solidFill>
                <a:uFill>
                  <a:solidFill>
                    <a:srgbClr val="FFFFFF"/>
                  </a:solidFill>
                </a:uFill>
                <a:latin typeface="Calibri"/>
              </a:rPr>
              <a:t>Частицы клея совершенно безопасны и нетоксичны для организма.</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1294560" y="88200"/>
            <a:ext cx="6781320" cy="807840"/>
          </a:xfrm>
          <a:prstGeom prst="rect">
            <a:avLst/>
          </a:prstGeom>
          <a:noFill/>
          <a:ln>
            <a:noFill/>
          </a:ln>
        </p:spPr>
        <p:style>
          <a:lnRef idx="0">
            <a:scrgbClr r="0" g="0" b="0"/>
          </a:lnRef>
          <a:fillRef idx="0">
            <a:scrgbClr r="0" g="0" b="0"/>
          </a:fillRef>
          <a:effectRef idx="0">
            <a:scrgbClr r="0" g="0" b="0"/>
          </a:effectRef>
          <a:fontRef idx="minor"/>
        </p:style>
        <p:txBody>
          <a:bodyPr lIns="0" rIns="0" bIns="0" anchor="b"/>
          <a:lstStyle/>
          <a:p>
            <a:pPr algn="ctr">
              <a:lnSpc>
                <a:spcPct val="100000"/>
              </a:lnSpc>
            </a:pPr>
            <a:r>
              <a:rPr lang="ru-RU" sz="3600" b="0" strike="noStrike" spc="-1">
                <a:solidFill>
                  <a:srgbClr val="1F497D"/>
                </a:solidFill>
                <a:uFill>
                  <a:solidFill>
                    <a:srgbClr val="FFFFFF"/>
                  </a:solidFill>
                </a:uFill>
                <a:latin typeface="Calibri"/>
              </a:rPr>
              <a:t>Нанокости</a:t>
            </a:r>
            <a:endParaRPr lang="ru-RU" sz="5000" b="0" strike="noStrike" spc="-1">
              <a:solidFill>
                <a:srgbClr val="000000"/>
              </a:solidFill>
              <a:uFill>
                <a:solidFill>
                  <a:srgbClr val="FFFFFF"/>
                </a:solidFill>
              </a:uFill>
              <a:latin typeface="Arial"/>
            </a:endParaRPr>
          </a:p>
        </p:txBody>
      </p:sp>
      <p:sp>
        <p:nvSpPr>
          <p:cNvPr id="238" name="CustomShape 2"/>
          <p:cNvSpPr/>
          <p:nvPr/>
        </p:nvSpPr>
        <p:spPr>
          <a:xfrm>
            <a:off x="359640" y="951480"/>
            <a:ext cx="8569080" cy="132480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800" b="0" strike="noStrike" spc="-1">
                <a:solidFill>
                  <a:srgbClr val="000000"/>
                </a:solidFill>
                <a:uFill>
                  <a:solidFill>
                    <a:srgbClr val="FFFFFF"/>
                  </a:solidFill>
                </a:uFill>
                <a:latin typeface="Calibri"/>
              </a:rPr>
              <a:t>- наноматериал, при комнатной температуре представляющий собой жидкость, быстро застывающий при повышении температуры до 37°C. Твердая субстанция по своим физическим свойствам очень напоминает кость. Наноматериал состоит из циклических молекул, каждая из которых соединяется с двумя другими. </a:t>
            </a:r>
            <a:endParaRPr lang="ru-RU" sz="2600" b="0" strike="noStrike" spc="-1">
              <a:solidFill>
                <a:srgbClr val="000000"/>
              </a:solidFill>
              <a:uFill>
                <a:solidFill>
                  <a:srgbClr val="FFFFFF"/>
                </a:solidFill>
              </a:uFill>
              <a:latin typeface="Arial"/>
            </a:endParaRPr>
          </a:p>
        </p:txBody>
      </p:sp>
      <p:sp>
        <p:nvSpPr>
          <p:cNvPr id="239" name="CustomShape 3"/>
          <p:cNvSpPr/>
          <p:nvPr/>
        </p:nvSpPr>
        <p:spPr>
          <a:xfrm>
            <a:off x="3530160" y="3378240"/>
            <a:ext cx="2190600" cy="2046960"/>
          </a:xfrm>
          <a:prstGeom prst="ellipse">
            <a:avLst/>
          </a:prstGeom>
          <a:blipFill>
            <a:blip r:embed="rId2" cstate="print"/>
            <a:stretch>
              <a:fillRect/>
            </a:stretch>
          </a:blip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sp>
      <p:sp>
        <p:nvSpPr>
          <p:cNvPr id="240" name="CustomShape 4"/>
          <p:cNvSpPr/>
          <p:nvPr/>
        </p:nvSpPr>
        <p:spPr>
          <a:xfrm>
            <a:off x="2740680" y="2365560"/>
            <a:ext cx="3912120" cy="1203840"/>
          </a:xfrm>
          <a:prstGeom prst="ellipse">
            <a:avLst/>
          </a:prstGeom>
          <a:solidFill>
            <a:schemeClr val="accent1">
              <a:shade val="80000"/>
              <a:alpha val="50000"/>
              <a:hueOff val="150023"/>
              <a:satOff val="-2826"/>
              <a:lumOff val="1391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23040" tIns="23040" rIns="23040" bIns="23040" anchor="ctr"/>
          <a:lstStyle/>
          <a:p>
            <a:pPr algn="ctr">
              <a:lnSpc>
                <a:spcPct val="90000"/>
              </a:lnSpc>
            </a:pPr>
            <a:r>
              <a:rPr lang="ru-RU" sz="1800" b="0" strike="noStrike" spc="-1">
                <a:solidFill>
                  <a:srgbClr val="000000"/>
                </a:solidFill>
                <a:uFill>
                  <a:solidFill>
                    <a:srgbClr val="FFFFFF"/>
                  </a:solidFill>
                </a:uFill>
                <a:latin typeface="Calibri"/>
              </a:rPr>
              <a:t>Скорость застывания может составлять от нескольких секунд до нескольких минут.</a:t>
            </a:r>
            <a:endParaRPr lang="ru-RU" sz="1800" b="0" strike="noStrike" spc="-1">
              <a:solidFill>
                <a:srgbClr val="000000"/>
              </a:solidFill>
              <a:uFill>
                <a:solidFill>
                  <a:srgbClr val="FFFFFF"/>
                </a:solidFill>
              </a:uFill>
              <a:latin typeface="Arial"/>
            </a:endParaRPr>
          </a:p>
        </p:txBody>
      </p:sp>
      <p:sp>
        <p:nvSpPr>
          <p:cNvPr id="241" name="CustomShape 5"/>
          <p:cNvSpPr/>
          <p:nvPr/>
        </p:nvSpPr>
        <p:spPr>
          <a:xfrm>
            <a:off x="5452200" y="3702960"/>
            <a:ext cx="3334320" cy="1587240"/>
          </a:xfrm>
          <a:prstGeom prst="round2DiagRect">
            <a:avLst>
              <a:gd name="adj1" fmla="val 16667"/>
              <a:gd name="adj2" fmla="val 0"/>
            </a:avLst>
          </a:prstGeom>
          <a:solidFill>
            <a:schemeClr val="accent1">
              <a:shade val="80000"/>
              <a:alpha val="50000"/>
              <a:hueOff val="300046"/>
              <a:satOff val="-5651"/>
              <a:lumOff val="2783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23040" tIns="23040" rIns="23040" bIns="23040" anchor="ctr"/>
          <a:lstStyle/>
          <a:p>
            <a:pPr algn="ctr">
              <a:lnSpc>
                <a:spcPct val="90000"/>
              </a:lnSpc>
            </a:pPr>
            <a:r>
              <a:rPr lang="ru-RU" sz="1800" b="0" strike="noStrike" spc="-1">
                <a:solidFill>
                  <a:srgbClr val="000000"/>
                </a:solidFill>
                <a:uFill>
                  <a:solidFill>
                    <a:srgbClr val="FFFFFF"/>
                  </a:solidFill>
                </a:uFill>
                <a:latin typeface="Calibri"/>
              </a:rPr>
              <a:t>Материал легко интегрируется с костной тканью и его можно использовать как для заполнения дефектов костей.</a:t>
            </a:r>
            <a:endParaRPr lang="ru-RU" sz="1800" b="0" strike="noStrike" spc="-1">
              <a:solidFill>
                <a:srgbClr val="000000"/>
              </a:solidFill>
              <a:uFill>
                <a:solidFill>
                  <a:srgbClr val="FFFFFF"/>
                </a:solidFill>
              </a:uFill>
              <a:latin typeface="Arial"/>
            </a:endParaRPr>
          </a:p>
        </p:txBody>
      </p:sp>
      <p:sp>
        <p:nvSpPr>
          <p:cNvPr id="242" name="CustomShape 6"/>
          <p:cNvSpPr/>
          <p:nvPr/>
        </p:nvSpPr>
        <p:spPr>
          <a:xfrm>
            <a:off x="2567160" y="5215680"/>
            <a:ext cx="4055040" cy="1149480"/>
          </a:xfrm>
          <a:prstGeom prst="ellipse">
            <a:avLst/>
          </a:prstGeom>
          <a:solidFill>
            <a:schemeClr val="accent1">
              <a:shade val="80000"/>
              <a:alpha val="50000"/>
              <a:hueOff val="300046"/>
              <a:satOff val="-5651"/>
              <a:lumOff val="2783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23040" tIns="23040" rIns="23040" bIns="23040" anchor="ctr"/>
          <a:lstStyle/>
          <a:p>
            <a:pPr algn="ctr">
              <a:lnSpc>
                <a:spcPct val="90000"/>
              </a:lnSpc>
            </a:pPr>
            <a:r>
              <a:rPr lang="ru-RU" sz="1800" b="0" strike="noStrike" spc="-1">
                <a:solidFill>
                  <a:srgbClr val="000000"/>
                </a:solidFill>
                <a:uFill>
                  <a:solidFill>
                    <a:srgbClr val="FFFFFF"/>
                  </a:solidFill>
                </a:uFill>
                <a:latin typeface="Calibri"/>
              </a:rPr>
              <a:t>Может служить для прикрепления металлических фрагментов к костям.</a:t>
            </a:r>
            <a:endParaRPr lang="ru-RU" sz="1800" b="0" strike="noStrike" spc="-1">
              <a:solidFill>
                <a:srgbClr val="000000"/>
              </a:solidFill>
              <a:uFill>
                <a:solidFill>
                  <a:srgbClr val="FFFFFF"/>
                </a:solidFill>
              </a:uFill>
              <a:latin typeface="Arial"/>
            </a:endParaRPr>
          </a:p>
        </p:txBody>
      </p:sp>
      <p:sp>
        <p:nvSpPr>
          <p:cNvPr id="243" name="CustomShape 7"/>
          <p:cNvSpPr/>
          <p:nvPr/>
        </p:nvSpPr>
        <p:spPr>
          <a:xfrm>
            <a:off x="577800" y="3768840"/>
            <a:ext cx="3245040" cy="1535040"/>
          </a:xfrm>
          <a:prstGeom prst="round2DiagRect">
            <a:avLst>
              <a:gd name="adj1" fmla="val 16667"/>
              <a:gd name="adj2" fmla="val 0"/>
            </a:avLst>
          </a:prstGeom>
          <a:solidFill>
            <a:schemeClr val="accent1">
              <a:shade val="80000"/>
              <a:alpha val="50000"/>
              <a:hueOff val="150023"/>
              <a:satOff val="-2826"/>
              <a:lumOff val="1391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1">
            <a:scrgbClr r="0" g="0" b="0"/>
          </a:effectRef>
          <a:fontRef idx="minor"/>
        </p:style>
        <p:txBody>
          <a:bodyPr lIns="23040" tIns="23040" rIns="23040" bIns="23040" anchor="ctr"/>
          <a:lstStyle/>
          <a:p>
            <a:pPr algn="ctr">
              <a:lnSpc>
                <a:spcPct val="90000"/>
              </a:lnSpc>
            </a:pPr>
            <a:r>
              <a:rPr lang="ru-RU" sz="1800" b="0" strike="noStrike" spc="-1">
                <a:solidFill>
                  <a:srgbClr val="000000"/>
                </a:solidFill>
                <a:uFill>
                  <a:solidFill>
                    <a:srgbClr val="FFFFFF"/>
                  </a:solidFill>
                </a:uFill>
                <a:latin typeface="Calibri"/>
              </a:rPr>
              <a:t>Исключает необходимость проведения сложной операции и ускоряет процесс восстановления.</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1828080" y="8280"/>
            <a:ext cx="6082920" cy="645840"/>
          </a:xfrm>
          <a:prstGeom prst="rect">
            <a:avLst/>
          </a:prstGeom>
          <a:noFill/>
          <a:ln>
            <a:noFill/>
          </a:ln>
        </p:spPr>
        <p:style>
          <a:lnRef idx="0">
            <a:scrgbClr r="0" g="0" b="0"/>
          </a:lnRef>
          <a:fillRef idx="0">
            <a:scrgbClr r="0" g="0" b="0"/>
          </a:fillRef>
          <a:effectRef idx="0">
            <a:scrgbClr r="0" g="0" b="0"/>
          </a:effectRef>
          <a:fontRef idx="minor"/>
        </p:style>
        <p:txBody>
          <a:bodyPr lIns="0" rIns="0" bIns="0" anchor="b"/>
          <a:lstStyle/>
          <a:p>
            <a:pPr algn="ctr">
              <a:lnSpc>
                <a:spcPct val="100000"/>
              </a:lnSpc>
            </a:pPr>
            <a:r>
              <a:rPr lang="ru-RU" sz="3600" b="0" strike="noStrike" spc="-1">
                <a:solidFill>
                  <a:srgbClr val="1F497D"/>
                </a:solidFill>
                <a:uFill>
                  <a:solidFill>
                    <a:srgbClr val="FFFFFF"/>
                  </a:solidFill>
                </a:uFill>
                <a:latin typeface="Calibri"/>
              </a:rPr>
              <a:t>Нанопленки</a:t>
            </a:r>
            <a:endParaRPr lang="ru-RU" sz="5000" b="0" strike="noStrike" spc="-1">
              <a:solidFill>
                <a:srgbClr val="000000"/>
              </a:solidFill>
              <a:uFill>
                <a:solidFill>
                  <a:srgbClr val="FFFFFF"/>
                </a:solidFill>
              </a:uFill>
              <a:latin typeface="Arial"/>
            </a:endParaRPr>
          </a:p>
        </p:txBody>
      </p:sp>
      <p:sp>
        <p:nvSpPr>
          <p:cNvPr id="245" name="CustomShape 2"/>
          <p:cNvSpPr/>
          <p:nvPr/>
        </p:nvSpPr>
        <p:spPr>
          <a:xfrm>
            <a:off x="596160" y="849960"/>
            <a:ext cx="8229240" cy="719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2000" b="0" strike="noStrike" spc="-1">
                <a:solidFill>
                  <a:srgbClr val="000000"/>
                </a:solidFill>
                <a:uFill>
                  <a:solidFill>
                    <a:srgbClr val="FFFFFF"/>
                  </a:solidFill>
                </a:uFill>
                <a:latin typeface="Calibri"/>
              </a:rPr>
              <a:t>- тонкая пленка толщиной 20 нанометров, поддающаяся биологическому разложению, способная заменить хирургические нити.</a:t>
            </a:r>
            <a:endParaRPr lang="ru-RU" sz="2600" b="0" strike="noStrike" spc="-1">
              <a:solidFill>
                <a:srgbClr val="000000"/>
              </a:solidFill>
              <a:uFill>
                <a:solidFill>
                  <a:srgbClr val="FFFFFF"/>
                </a:solidFill>
              </a:uFill>
              <a:latin typeface="Arial"/>
            </a:endParaRPr>
          </a:p>
        </p:txBody>
      </p:sp>
      <p:sp>
        <p:nvSpPr>
          <p:cNvPr id="246" name="CustomShape 3"/>
          <p:cNvSpPr/>
          <p:nvPr/>
        </p:nvSpPr>
        <p:spPr>
          <a:xfrm>
            <a:off x="3721320" y="3449160"/>
            <a:ext cx="1917000" cy="1226160"/>
          </a:xfrm>
          <a:prstGeom prst="roundRect">
            <a:avLst>
              <a:gd name="adj" fmla="val 16667"/>
            </a:avLst>
          </a:prstGeom>
          <a:blipFill>
            <a:blip r:embed="rId2" cstate="print"/>
            <a:stretch>
              <a:fillRect/>
            </a:stretch>
          </a:blip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sp>
      <p:sp>
        <p:nvSpPr>
          <p:cNvPr id="247" name="CustomShape 4"/>
          <p:cNvSpPr/>
          <p:nvPr/>
        </p:nvSpPr>
        <p:spPr>
          <a:xfrm rot="16200000">
            <a:off x="4573440" y="3063240"/>
            <a:ext cx="212040" cy="383040"/>
          </a:xfrm>
          <a:prstGeom prst="rightArrow">
            <a:avLst>
              <a:gd name="adj1" fmla="val 60000"/>
              <a:gd name="adj2" fmla="val 50000"/>
            </a:avLst>
          </a:prstGeom>
          <a:gradFill>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p:spPr>
        <p:style>
          <a:lnRef idx="0">
            <a:scrgbClr r="0" g="0" b="0"/>
          </a:lnRef>
          <a:fillRef idx="0">
            <a:scrgbClr r="0" g="0" b="0"/>
          </a:fillRef>
          <a:effectRef idx="2">
            <a:scrgbClr r="0" g="0" b="0"/>
          </a:effectRef>
          <a:fontRef idx="minor"/>
        </p:style>
      </p:sp>
      <p:sp>
        <p:nvSpPr>
          <p:cNvPr id="248" name="CustomShape 5"/>
          <p:cNvSpPr/>
          <p:nvPr/>
        </p:nvSpPr>
        <p:spPr>
          <a:xfrm>
            <a:off x="2879280" y="1920240"/>
            <a:ext cx="3601080" cy="1127880"/>
          </a:xfrm>
          <a:prstGeom prst="roundRect">
            <a:avLst>
              <a:gd name="adj" fmla="val 16667"/>
            </a:avLst>
          </a:prstGeom>
          <a:gradFill>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lIns="23040" tIns="23040" rIns="23040" bIns="23040" anchor="ctr"/>
          <a:lstStyle/>
          <a:p>
            <a:pPr algn="ctr">
              <a:lnSpc>
                <a:spcPct val="90000"/>
              </a:lnSpc>
            </a:pPr>
            <a:r>
              <a:rPr lang="ru-RU" sz="1800" b="0" strike="noStrike" spc="-1">
                <a:solidFill>
                  <a:srgbClr val="FFFFFF"/>
                </a:solidFill>
                <a:uFill>
                  <a:solidFill>
                    <a:srgbClr val="FFFFFF"/>
                  </a:solidFill>
                </a:uFill>
                <a:latin typeface="Calibri"/>
              </a:rPr>
              <a:t>Ультратонкое полилактатное волокно способно превосходно запечатывать надрезы внутренних органов.</a:t>
            </a:r>
            <a:endParaRPr lang="ru-RU" sz="1800" b="0" strike="noStrike" spc="-1">
              <a:solidFill>
                <a:srgbClr val="000000"/>
              </a:solidFill>
              <a:uFill>
                <a:solidFill>
                  <a:srgbClr val="FFFFFF"/>
                </a:solidFill>
              </a:uFill>
              <a:latin typeface="Arial"/>
            </a:endParaRPr>
          </a:p>
        </p:txBody>
      </p:sp>
      <p:sp>
        <p:nvSpPr>
          <p:cNvPr id="249" name="CustomShape 6"/>
          <p:cNvSpPr/>
          <p:nvPr/>
        </p:nvSpPr>
        <p:spPr>
          <a:xfrm rot="31200">
            <a:off x="5719680" y="3881160"/>
            <a:ext cx="195120" cy="383040"/>
          </a:xfrm>
          <a:prstGeom prst="rightArrow">
            <a:avLst>
              <a:gd name="adj1" fmla="val 60000"/>
              <a:gd name="adj2" fmla="val 50000"/>
            </a:avLst>
          </a:prstGeom>
          <a:gradFill>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p:spPr>
        <p:style>
          <a:lnRef idx="0">
            <a:scrgbClr r="0" g="0" b="0"/>
          </a:lnRef>
          <a:fillRef idx="0">
            <a:scrgbClr r="0" g="0" b="0"/>
          </a:fillRef>
          <a:effectRef idx="2">
            <a:scrgbClr r="0" g="0" b="0"/>
          </a:effectRef>
          <a:fontRef idx="minor"/>
        </p:style>
      </p:sp>
      <p:sp>
        <p:nvSpPr>
          <p:cNvPr id="250" name="CustomShape 7"/>
          <p:cNvSpPr/>
          <p:nvPr/>
        </p:nvSpPr>
        <p:spPr>
          <a:xfrm>
            <a:off x="6006960" y="3141000"/>
            <a:ext cx="2303280" cy="1888200"/>
          </a:xfrm>
          <a:prstGeom prst="roundRect">
            <a:avLst>
              <a:gd name="adj" fmla="val 16667"/>
            </a:avLst>
          </a:prstGeom>
          <a:gradFill>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lIns="23040" tIns="23040" rIns="23040" bIns="23040" anchor="ctr"/>
          <a:lstStyle/>
          <a:p>
            <a:pPr algn="ctr">
              <a:lnSpc>
                <a:spcPct val="90000"/>
              </a:lnSpc>
            </a:pPr>
            <a:r>
              <a:rPr lang="ru-RU" sz="1800" b="0" strike="noStrike" spc="-1">
                <a:solidFill>
                  <a:srgbClr val="FFFFFF"/>
                </a:solidFill>
                <a:uFill>
                  <a:solidFill>
                    <a:srgbClr val="FFFFFF"/>
                  </a:solidFill>
                </a:uFill>
                <a:latin typeface="Calibri"/>
              </a:rPr>
              <a:t>Применение в качестве средств транспортировки. </a:t>
            </a:r>
            <a:endParaRPr lang="ru-RU" sz="1800" b="0" strike="noStrike" spc="-1">
              <a:solidFill>
                <a:srgbClr val="000000"/>
              </a:solidFill>
              <a:uFill>
                <a:solidFill>
                  <a:srgbClr val="FFFFFF"/>
                </a:solidFill>
              </a:uFill>
              <a:latin typeface="Arial"/>
            </a:endParaRPr>
          </a:p>
        </p:txBody>
      </p:sp>
      <p:sp>
        <p:nvSpPr>
          <p:cNvPr id="251" name="CustomShape 8"/>
          <p:cNvSpPr/>
          <p:nvPr/>
        </p:nvSpPr>
        <p:spPr>
          <a:xfrm rot="5400000">
            <a:off x="4574160" y="4678560"/>
            <a:ext cx="212040" cy="383040"/>
          </a:xfrm>
          <a:prstGeom prst="rightArrow">
            <a:avLst>
              <a:gd name="adj1" fmla="val 60000"/>
              <a:gd name="adj2" fmla="val 50000"/>
            </a:avLst>
          </a:prstGeom>
          <a:gradFill>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p:spPr>
        <p:style>
          <a:lnRef idx="0">
            <a:scrgbClr r="0" g="0" b="0"/>
          </a:lnRef>
          <a:fillRef idx="0">
            <a:scrgbClr r="0" g="0" b="0"/>
          </a:fillRef>
          <a:effectRef idx="2">
            <a:scrgbClr r="0" g="0" b="0"/>
          </a:effectRef>
          <a:fontRef idx="minor"/>
        </p:style>
      </p:sp>
      <p:sp>
        <p:nvSpPr>
          <p:cNvPr id="252" name="CustomShape 9"/>
          <p:cNvSpPr/>
          <p:nvPr/>
        </p:nvSpPr>
        <p:spPr>
          <a:xfrm>
            <a:off x="3031560" y="5076720"/>
            <a:ext cx="3296880" cy="1127880"/>
          </a:xfrm>
          <a:prstGeom prst="roundRect">
            <a:avLst>
              <a:gd name="adj" fmla="val 16667"/>
            </a:avLst>
          </a:prstGeom>
          <a:gradFill>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lIns="23040" tIns="23040" rIns="23040" bIns="23040" anchor="ctr"/>
          <a:lstStyle/>
          <a:p>
            <a:pPr algn="ctr">
              <a:lnSpc>
                <a:spcPct val="90000"/>
              </a:lnSpc>
            </a:pPr>
            <a:r>
              <a:rPr lang="ru-RU" sz="1800" b="0" strike="noStrike" spc="-1">
                <a:solidFill>
                  <a:srgbClr val="FFFFFF"/>
                </a:solidFill>
                <a:uFill>
                  <a:solidFill>
                    <a:srgbClr val="FFFFFF"/>
                  </a:solidFill>
                </a:uFill>
                <a:latin typeface="Calibri"/>
              </a:rPr>
              <a:t>Нанолисты достаточно крепкие, чтобы закрыть рану.</a:t>
            </a:r>
            <a:endParaRPr lang="ru-RU" sz="1800" b="0" strike="noStrike" spc="-1">
              <a:solidFill>
                <a:srgbClr val="000000"/>
              </a:solidFill>
              <a:uFill>
                <a:solidFill>
                  <a:srgbClr val="FFFFFF"/>
                </a:solidFill>
              </a:uFill>
              <a:latin typeface="Arial"/>
            </a:endParaRPr>
          </a:p>
        </p:txBody>
      </p:sp>
      <p:sp>
        <p:nvSpPr>
          <p:cNvPr id="253" name="CustomShape 10"/>
          <p:cNvSpPr/>
          <p:nvPr/>
        </p:nvSpPr>
        <p:spPr>
          <a:xfrm rot="10794000">
            <a:off x="3357000" y="3873240"/>
            <a:ext cx="257400" cy="383040"/>
          </a:xfrm>
          <a:prstGeom prst="rightArrow">
            <a:avLst>
              <a:gd name="adj1" fmla="val 60000"/>
              <a:gd name="adj2" fmla="val 50000"/>
            </a:avLst>
          </a:prstGeom>
          <a:gradFill>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p:spPr>
        <p:style>
          <a:lnRef idx="0">
            <a:scrgbClr r="0" g="0" b="0"/>
          </a:lnRef>
          <a:fillRef idx="0">
            <a:scrgbClr r="0" g="0" b="0"/>
          </a:fillRef>
          <a:effectRef idx="2">
            <a:scrgbClr r="0" g="0" b="0"/>
          </a:effectRef>
          <a:fontRef idx="minor"/>
        </p:style>
      </p:sp>
      <p:sp>
        <p:nvSpPr>
          <p:cNvPr id="254" name="CustomShape 11"/>
          <p:cNvSpPr/>
          <p:nvPr/>
        </p:nvSpPr>
        <p:spPr>
          <a:xfrm>
            <a:off x="1055160" y="3124440"/>
            <a:ext cx="2179800" cy="1885320"/>
          </a:xfrm>
          <a:prstGeom prst="roundRect">
            <a:avLst>
              <a:gd name="adj" fmla="val 16667"/>
            </a:avLst>
          </a:prstGeom>
          <a:gradFill>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p:spPr>
        <p:style>
          <a:lnRef idx="0">
            <a:scrgbClr r="0" g="0" b="0"/>
          </a:lnRef>
          <a:fillRef idx="0">
            <a:scrgbClr r="0" g="0" b="0"/>
          </a:fillRef>
          <a:effectRef idx="2">
            <a:scrgbClr r="0" g="0" b="0"/>
          </a:effectRef>
          <a:fontRef idx="minor"/>
        </p:style>
        <p:txBody>
          <a:bodyPr lIns="23040" tIns="23040" rIns="23040" bIns="23040" anchor="ctr"/>
          <a:lstStyle/>
          <a:p>
            <a:pPr algn="ctr">
              <a:lnSpc>
                <a:spcPct val="90000"/>
              </a:lnSpc>
            </a:pPr>
            <a:r>
              <a:rPr lang="ru-RU" sz="1800" b="0" strike="noStrike" spc="-1">
                <a:solidFill>
                  <a:srgbClr val="FFFFFF"/>
                </a:solidFill>
                <a:uFill>
                  <a:solidFill>
                    <a:srgbClr val="FFFFFF"/>
                  </a:solidFill>
                </a:uFill>
                <a:latin typeface="Calibri"/>
              </a:rPr>
              <a:t>При закрытии надреза этим волокном, он заживает без шрамов или опасных срастаний.</a:t>
            </a:r>
            <a:endParaRPr lang="ru-RU" sz="1800" b="0" strike="noStrike" spc="-1">
              <a:solidFill>
                <a:srgbClr val="000000"/>
              </a:solidFill>
              <a:uFill>
                <a:solidFill>
                  <a:srgbClr val="FFFFFF"/>
                </a:solidFill>
              </a:uFill>
              <a:latin typeface="Arial"/>
            </a:endParaRPr>
          </a:p>
        </p:txBody>
      </p:sp>
    </p:spTree>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15.Источники информации:</a:t>
            </a:r>
            <a:endParaRPr lang="ru-RU" sz="1800" b="0" strike="noStrike" spc="-1">
              <a:solidFill>
                <a:srgbClr val="000000"/>
              </a:solidFill>
              <a:uFill>
                <a:solidFill>
                  <a:srgbClr val="FFFFFF"/>
                </a:solidFill>
              </a:uFill>
              <a:latin typeface="Calibri"/>
            </a:endParaRPr>
          </a:p>
        </p:txBody>
      </p:sp>
      <p:sp>
        <p:nvSpPr>
          <p:cNvPr id="256" name="TextShape 2"/>
          <p:cNvSpPr txBox="1"/>
          <p:nvPr/>
        </p:nvSpPr>
        <p:spPr>
          <a:xfrm>
            <a:off x="457200" y="1600200"/>
            <a:ext cx="8229240" cy="4525560"/>
          </a:xfrm>
          <a:prstGeom prst="rect">
            <a:avLst/>
          </a:prstGeom>
          <a:noFill/>
          <a:ln>
            <a:noFill/>
          </a:ln>
        </p:spPr>
        <p:txBody>
          <a:bodyPr/>
          <a:lstStyle/>
          <a:p>
            <a:pPr marL="514440" indent="-514080" algn="just">
              <a:lnSpc>
                <a:spcPct val="100000"/>
              </a:lnSpc>
              <a:buClr>
                <a:srgbClr val="000000"/>
              </a:buClr>
              <a:buFont typeface="Wingdings 2" charset="2"/>
              <a:buAutoNum type="arabicPeriod"/>
            </a:pPr>
            <a:r>
              <a:rPr lang="ru-RU" sz="3200" b="1" u="sng" strike="noStrike" spc="-1">
                <a:solidFill>
                  <a:srgbClr val="0000FF"/>
                </a:solidFill>
                <a:uFill>
                  <a:solidFill>
                    <a:srgbClr val="FFFFFF"/>
                  </a:solidFill>
                </a:uFill>
                <a:latin typeface="Calibri"/>
                <a:hlinkClick r:id="rId2"/>
              </a:rPr>
              <a:t>http://www.kazedu.kz/referat/113998</a:t>
            </a:r>
            <a:r>
              <a:rPr lang="ru-RU" sz="3200" b="1" strike="noStrike" spc="-1">
                <a:solidFill>
                  <a:srgbClr val="000000"/>
                </a:solidFill>
                <a:uFill>
                  <a:solidFill>
                    <a:srgbClr val="FFFFFF"/>
                  </a:solidFill>
                </a:uFill>
                <a:latin typeface="Calibri"/>
              </a:rPr>
              <a:t> - </a:t>
            </a:r>
            <a:r>
              <a:rPr lang="ru-RU" sz="3200" b="0" strike="noStrike" spc="-1">
                <a:solidFill>
                  <a:srgbClr val="000000"/>
                </a:solidFill>
                <a:uFill>
                  <a:solidFill>
                    <a:srgbClr val="FFFFFF"/>
                  </a:solidFill>
                </a:uFill>
                <a:latin typeface="Calibri"/>
              </a:rPr>
              <a:t>Социальная сеть KazEdu</a:t>
            </a:r>
          </a:p>
          <a:p>
            <a:pPr marL="514440" indent="-514080" algn="just">
              <a:lnSpc>
                <a:spcPct val="100000"/>
              </a:lnSpc>
              <a:buClr>
                <a:srgbClr val="000000"/>
              </a:buClr>
              <a:buFont typeface="Wingdings 2" charset="2"/>
              <a:buAutoNum type="arabicPeriod"/>
            </a:pPr>
            <a:r>
              <a:rPr lang="ru-RU" sz="3200" b="1" u="sng" strike="noStrike" spc="-1">
                <a:solidFill>
                  <a:srgbClr val="0000FF"/>
                </a:solidFill>
                <a:uFill>
                  <a:solidFill>
                    <a:srgbClr val="FFFFFF"/>
                  </a:solidFill>
                </a:uFill>
                <a:latin typeface="Calibri"/>
                <a:hlinkClick r:id="rId3"/>
              </a:rPr>
              <a:t>http://strabykina.ucoz.ru/load/lekcii/lekcija_na_temu_quot_operativnaja_khirurgicheskaja_tekhnika_quot/2-1-0-31</a:t>
            </a:r>
            <a:r>
              <a:rPr lang="ru-RU" sz="3200" b="1" strike="noStrike" spc="-1">
                <a:solidFill>
                  <a:srgbClr val="000000"/>
                </a:solidFill>
                <a:uFill>
                  <a:solidFill>
                    <a:srgbClr val="FFFFFF"/>
                  </a:solidFill>
                </a:uFill>
                <a:latin typeface="Calibri"/>
              </a:rPr>
              <a:t> - </a:t>
            </a:r>
            <a:r>
              <a:rPr lang="ru-RU" sz="3200" b="0" strike="noStrike" spc="-1">
                <a:solidFill>
                  <a:srgbClr val="000000"/>
                </a:solidFill>
                <a:uFill>
                  <a:solidFill>
                    <a:srgbClr val="FFFFFF"/>
                  </a:solidFill>
                </a:uFill>
                <a:latin typeface="Calibri"/>
              </a:rPr>
              <a:t>Страбыкина Н.В.  </a:t>
            </a:r>
          </a:p>
          <a:p>
            <a:pPr marL="514440" indent="-514080" algn="just">
              <a:lnSpc>
                <a:spcPct val="100000"/>
              </a:lnSpc>
              <a:buClr>
                <a:srgbClr val="000000"/>
              </a:buClr>
              <a:buFont typeface="Wingdings 2" charset="2"/>
              <a:buAutoNum type="arabicPeriod"/>
            </a:pPr>
            <a:r>
              <a:rPr lang="ru-RU" sz="3200" b="1" u="sng" strike="noStrike" spc="-1">
                <a:solidFill>
                  <a:srgbClr val="0000FF"/>
                </a:solidFill>
                <a:uFill>
                  <a:solidFill>
                    <a:srgbClr val="FFFFFF"/>
                  </a:solidFill>
                </a:uFill>
                <a:latin typeface="Calibri"/>
                <a:hlinkClick r:id="rId4"/>
              </a:rPr>
              <a:t>http://runews.org/</a:t>
            </a:r>
            <a:r>
              <a:rPr lang="ru-RU" sz="3200" b="1" strike="noStrike" spc="-1">
                <a:solidFill>
                  <a:srgbClr val="000000"/>
                </a:solidFill>
                <a:uFill>
                  <a:solidFill>
                    <a:srgbClr val="FFFFFF"/>
                  </a:solidFill>
                </a:uFill>
                <a:latin typeface="Calibri"/>
              </a:rPr>
              <a:t> - </a:t>
            </a:r>
            <a:r>
              <a:rPr lang="ru-RU" sz="3200" b="0" strike="noStrike" spc="-1">
                <a:solidFill>
                  <a:srgbClr val="000000"/>
                </a:solidFill>
                <a:uFill>
                  <a:solidFill>
                    <a:srgbClr val="FFFFFF"/>
                  </a:solidFill>
                </a:uFill>
                <a:latin typeface="Calibri"/>
              </a:rPr>
              <a:t>информационное агентство </a:t>
            </a:r>
          </a:p>
          <a:p>
            <a:pPr marL="514440" indent="-514080" algn="just">
              <a:lnSpc>
                <a:spcPct val="100000"/>
              </a:lnSpc>
              <a:buClr>
                <a:srgbClr val="000000"/>
              </a:buClr>
              <a:buFont typeface="Wingdings 2" charset="2"/>
              <a:buAutoNum type="arabicPeriod"/>
            </a:pPr>
            <a:r>
              <a:rPr lang="ru-RU" sz="3200" b="1" u="sng" strike="noStrike" spc="-1">
                <a:solidFill>
                  <a:srgbClr val="0000FF"/>
                </a:solidFill>
                <a:uFill>
                  <a:solidFill>
                    <a:srgbClr val="FFFFFF"/>
                  </a:solidFill>
                </a:uFill>
                <a:latin typeface="Calibri"/>
                <a:hlinkClick r:id="rId5"/>
              </a:rPr>
              <a:t>http://www.nanonewsnet.ru/</a:t>
            </a:r>
            <a:r>
              <a:rPr lang="ru-RU" sz="3200" b="1" strike="noStrike" spc="-1">
                <a:solidFill>
                  <a:srgbClr val="000000"/>
                </a:solidFill>
                <a:uFill>
                  <a:solidFill>
                    <a:srgbClr val="FFFFFF"/>
                  </a:solidFill>
                </a:uFill>
                <a:latin typeface="Calibri"/>
              </a:rPr>
              <a:t> -  </a:t>
            </a:r>
            <a:r>
              <a:rPr lang="ru-RU" sz="3200" b="0" strike="noStrike" spc="-1">
                <a:solidFill>
                  <a:srgbClr val="000000"/>
                </a:solidFill>
                <a:uFill>
                  <a:solidFill>
                    <a:srgbClr val="FFFFFF"/>
                  </a:solidFill>
                </a:uFill>
                <a:latin typeface="Calibri"/>
              </a:rPr>
              <a:t>Сайт о нанотехнологиях в России</a:t>
            </a:r>
          </a:p>
          <a:p>
            <a:pPr marL="514440" indent="-514080" algn="just">
              <a:lnSpc>
                <a:spcPct val="100000"/>
              </a:lnSpc>
              <a:buClr>
                <a:srgbClr val="000000"/>
              </a:buClr>
              <a:buFont typeface="Wingdings 2" charset="2"/>
              <a:buAutoNum type="arabicPeriod"/>
            </a:pPr>
            <a:r>
              <a:rPr lang="ru-RU" sz="3200" b="1" u="sng" strike="noStrike" spc="-1">
                <a:solidFill>
                  <a:srgbClr val="0000FF"/>
                </a:solidFill>
                <a:uFill>
                  <a:solidFill>
                    <a:srgbClr val="FFFFFF"/>
                  </a:solidFill>
                </a:uFill>
                <a:latin typeface="Calibri"/>
                <a:hlinkClick r:id="rId6"/>
              </a:rPr>
              <a:t>http://www.newchemistry.ru/</a:t>
            </a:r>
            <a:r>
              <a:rPr lang="ru-RU" sz="3200" b="1" strike="noStrike" spc="-1">
                <a:solidFill>
                  <a:srgbClr val="000000"/>
                </a:solidFill>
                <a:uFill>
                  <a:solidFill>
                    <a:srgbClr val="FFFFFF"/>
                  </a:solidFill>
                </a:uFill>
                <a:latin typeface="Calibri"/>
              </a:rPr>
              <a:t> - </a:t>
            </a:r>
            <a:r>
              <a:rPr lang="ru-RU" sz="3200" b="0" strike="noStrike" spc="-1">
                <a:solidFill>
                  <a:srgbClr val="000000"/>
                </a:solidFill>
                <a:uFill>
                  <a:solidFill>
                    <a:srgbClr val="FFFFFF"/>
                  </a:solidFill>
                </a:uFill>
                <a:latin typeface="Calibri"/>
              </a:rPr>
              <a:t>Новые химические технологии</a:t>
            </a:r>
          </a:p>
          <a:p>
            <a:pPr marL="514440" indent="-514080" algn="just">
              <a:lnSpc>
                <a:spcPct val="100000"/>
              </a:lnSpc>
              <a:buClr>
                <a:srgbClr val="000000"/>
              </a:buClr>
              <a:buFont typeface="Wingdings 2" charset="2"/>
              <a:buAutoNum type="arabicPeriod"/>
            </a:pPr>
            <a:r>
              <a:rPr lang="ru-RU" sz="3200" b="1" u="sng" strike="noStrike" spc="-1">
                <a:solidFill>
                  <a:srgbClr val="0000FF"/>
                </a:solidFill>
                <a:uFill>
                  <a:solidFill>
                    <a:srgbClr val="FFFFFF"/>
                  </a:solidFill>
                </a:uFill>
                <a:latin typeface="Calibri"/>
                <a:hlinkClick r:id="rId7"/>
              </a:rPr>
              <a:t>http://www.tubinform.ru/</a:t>
            </a:r>
            <a:r>
              <a:rPr lang="ru-RU" sz="3200" b="1" strike="noStrike" spc="-1">
                <a:solidFill>
                  <a:srgbClr val="000000"/>
                </a:solidFill>
                <a:uFill>
                  <a:solidFill>
                    <a:srgbClr val="FFFFFF"/>
                  </a:solidFill>
                </a:uFill>
                <a:latin typeface="Calibri"/>
              </a:rPr>
              <a:t> - </a:t>
            </a:r>
            <a:r>
              <a:rPr lang="ru-RU" sz="3200" b="0" strike="noStrike" spc="-1">
                <a:solidFill>
                  <a:srgbClr val="000000"/>
                </a:solidFill>
                <a:uFill>
                  <a:solidFill>
                    <a:srgbClr val="FFFFFF"/>
                  </a:solidFill>
                </a:uFill>
                <a:latin typeface="Calibri"/>
              </a:rPr>
              <a:t>электронный научно-практический журнал</a:t>
            </a:r>
          </a:p>
          <a:p>
            <a:pPr marL="514440" indent="-514080" algn="just">
              <a:lnSpc>
                <a:spcPct val="100000"/>
              </a:lnSpc>
              <a:buClr>
                <a:srgbClr val="000000"/>
              </a:buClr>
              <a:buFont typeface="Wingdings 2" charset="2"/>
              <a:buAutoNum type="arabicPeriod"/>
            </a:pPr>
            <a:r>
              <a:rPr lang="ru-RU" sz="3200" b="1" u="sng" strike="noStrike" spc="-1">
                <a:solidFill>
                  <a:srgbClr val="0000FF"/>
                </a:solidFill>
                <a:uFill>
                  <a:solidFill>
                    <a:srgbClr val="FFFFFF"/>
                  </a:solidFill>
                </a:uFill>
                <a:latin typeface="Calibri"/>
                <a:hlinkClick r:id="rId8"/>
              </a:rPr>
              <a:t>http://prostonauka.com/</a:t>
            </a:r>
            <a:r>
              <a:rPr lang="ru-RU" sz="3200" b="1" strike="noStrike" spc="-1">
                <a:solidFill>
                  <a:srgbClr val="000000"/>
                </a:solidFill>
                <a:uFill>
                  <a:solidFill>
                    <a:srgbClr val="FFFFFF"/>
                  </a:solidFill>
                </a:uFill>
                <a:latin typeface="Calibri"/>
              </a:rPr>
              <a:t> - </a:t>
            </a:r>
            <a:r>
              <a:rPr lang="ru-RU" sz="3200" b="0" strike="noStrike" spc="-1">
                <a:solidFill>
                  <a:srgbClr val="000000"/>
                </a:solidFill>
                <a:uFill>
                  <a:solidFill>
                    <a:srgbClr val="FFFFFF"/>
                  </a:solidFill>
                </a:uFill>
                <a:latin typeface="Calibri"/>
              </a:rPr>
              <a:t>Научно-популярный блог о самых интересных научных исследованиях и достижениях</a:t>
            </a:r>
          </a:p>
          <a:p>
            <a:pPr marL="514440" indent="-514080" algn="just">
              <a:lnSpc>
                <a:spcPct val="100000"/>
              </a:lnSpc>
              <a:buClr>
                <a:srgbClr val="000000"/>
              </a:buClr>
              <a:buFont typeface="Wingdings 2" charset="2"/>
              <a:buAutoNum type="arabicPeriod"/>
            </a:pPr>
            <a:r>
              <a:rPr lang="ru-RU" sz="3200" b="1" u="sng" strike="noStrike" spc="-1">
                <a:solidFill>
                  <a:srgbClr val="0000FF"/>
                </a:solidFill>
                <a:uFill>
                  <a:solidFill>
                    <a:srgbClr val="FFFFFF"/>
                  </a:solidFill>
                </a:uFill>
                <a:latin typeface="Calibri"/>
                <a:hlinkClick r:id="rId9"/>
              </a:rPr>
              <a:t>http://popnano.ru/</a:t>
            </a:r>
            <a:r>
              <a:rPr lang="ru-RU" sz="3200" b="1" strike="noStrike" spc="-1">
                <a:solidFill>
                  <a:srgbClr val="000000"/>
                </a:solidFill>
                <a:uFill>
                  <a:solidFill>
                    <a:srgbClr val="FFFFFF"/>
                  </a:solidFill>
                </a:uFill>
                <a:latin typeface="Calibri"/>
              </a:rPr>
              <a:t> - </a:t>
            </a:r>
            <a:r>
              <a:rPr lang="ru-RU" sz="3200" b="0" strike="noStrike" spc="-1">
                <a:solidFill>
                  <a:srgbClr val="000000"/>
                </a:solidFill>
                <a:uFill>
                  <a:solidFill>
                    <a:srgbClr val="FFFFFF"/>
                  </a:solidFill>
                </a:uFill>
                <a:latin typeface="Calibri"/>
              </a:rPr>
              <a:t>Популярные нанотехнологии</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3.Завершение операции:</a:t>
            </a:r>
            <a:endParaRPr lang="ru-RU" sz="1800" b="0" strike="noStrike" spc="-1">
              <a:solidFill>
                <a:srgbClr val="000000"/>
              </a:solidFill>
              <a:uFill>
                <a:solidFill>
                  <a:srgbClr val="FFFFFF"/>
                </a:solidFill>
              </a:uFill>
              <a:latin typeface="Calibri"/>
            </a:endParaRPr>
          </a:p>
        </p:txBody>
      </p:sp>
      <p:sp>
        <p:nvSpPr>
          <p:cNvPr id="90" name="TextShape 2"/>
          <p:cNvSpPr txBox="1"/>
          <p:nvPr/>
        </p:nvSpPr>
        <p:spPr>
          <a:xfrm>
            <a:off x="457200" y="1412640"/>
            <a:ext cx="8229240" cy="5112360"/>
          </a:xfrm>
          <a:prstGeom prst="rect">
            <a:avLst/>
          </a:prstGeom>
          <a:noFill/>
          <a:ln>
            <a:noFill/>
          </a:ln>
        </p:spPr>
        <p:txBody>
          <a:bodyPr/>
          <a:lstStyle/>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Завершение операции </a:t>
            </a:r>
            <a:r>
              <a:rPr lang="ru-RU" sz="3200" b="0" strike="noStrike" spc="-1">
                <a:solidFill>
                  <a:srgbClr val="000000"/>
                </a:solidFill>
                <a:uFill>
                  <a:solidFill>
                    <a:srgbClr val="FFFFFF"/>
                  </a:solidFill>
                </a:uFill>
                <a:latin typeface="Calibri"/>
              </a:rPr>
              <a:t>- последний этап. На этом этапе производится восстановление нарушенных в процессе выполнения доступа анатомических соотношений органов и тканей (перитонизация, плевризация, послойное ушивание операционной раны и т.д.), производится осушение раны, устанавливается дренаж и пр. Тщательность выполнения всех манипуляций, хорошее ориентирование в слоях мягких тканей имеют большое значение для предупреждения осложнений и обеспечения благоприятного исхода операции.</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4.Основные элементы оперативной техники:</a:t>
            </a:r>
            <a:endParaRPr lang="ru-RU" sz="1800" b="0" strike="noStrike" spc="-1">
              <a:solidFill>
                <a:srgbClr val="000000"/>
              </a:solidFill>
              <a:uFill>
                <a:solidFill>
                  <a:srgbClr val="FFFFFF"/>
                </a:solidFill>
              </a:uFill>
              <a:latin typeface="Calibri"/>
            </a:endParaRPr>
          </a:p>
        </p:txBody>
      </p:sp>
      <p:sp>
        <p:nvSpPr>
          <p:cNvPr id="92" name="TextShape 2"/>
          <p:cNvSpPr txBox="1"/>
          <p:nvPr/>
        </p:nvSpPr>
        <p:spPr>
          <a:xfrm>
            <a:off x="539640" y="2133000"/>
            <a:ext cx="8002800" cy="2908440"/>
          </a:xfrm>
          <a:prstGeom prst="rect">
            <a:avLst/>
          </a:prstGeom>
          <a:noFill/>
          <a:ln>
            <a:noFill/>
          </a:ln>
        </p:spPr>
        <p:txBody>
          <a:bodyPr/>
          <a:lstStyle/>
          <a:p>
            <a:pPr>
              <a:lnSpc>
                <a:spcPct val="100000"/>
              </a:lnSpc>
            </a:pPr>
            <a:r>
              <a:rPr lang="ru-RU" sz="3200" b="0" strike="noStrike" spc="-1">
                <a:solidFill>
                  <a:srgbClr val="000000"/>
                </a:solidFill>
                <a:uFill>
                  <a:solidFill>
                    <a:srgbClr val="FFFFFF"/>
                  </a:solidFill>
                </a:uFill>
                <a:latin typeface="Calibri"/>
              </a:rPr>
              <a:t>На всех этапах операции хирург выполняет основные элементы оперативной техники:</a:t>
            </a: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разъединение тканей;</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остановку кровотечения;</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соединение тканей.</a:t>
            </a:r>
            <a:endParaRPr lang="ru-RU" sz="2400" b="0" strike="noStrike" spc="-1">
              <a:solidFill>
                <a:srgbClr val="000000"/>
              </a:solidFill>
              <a:uFill>
                <a:solidFill>
                  <a:srgbClr val="FFFFFF"/>
                </a:solidFill>
              </a:uFill>
              <a:latin typeface="Calibri"/>
            </a:endParaRP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179640" y="260640"/>
            <a:ext cx="8712720" cy="6480360"/>
          </a:xfrm>
          <a:prstGeom prst="rect">
            <a:avLst/>
          </a:prstGeom>
          <a:noFill/>
          <a:ln>
            <a:noFill/>
          </a:ln>
        </p:spPr>
        <p:txBody>
          <a:bodyPr/>
          <a:lstStyle/>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Разъединение тканей </a:t>
            </a:r>
            <a:r>
              <a:rPr lang="ru-RU" sz="3200" b="0" strike="noStrike" spc="-1">
                <a:solidFill>
                  <a:srgbClr val="000000"/>
                </a:solidFill>
                <a:uFill>
                  <a:solidFill>
                    <a:srgbClr val="FFFFFF"/>
                  </a:solidFill>
                </a:uFill>
                <a:latin typeface="Calibri"/>
              </a:rPr>
              <a:t>может производиться разнообразными приемами. Для разъединения мягких тканей применяют: прокол (пункционной иглой, троакаром), рассечение (ножом, ножницами), разделение тупым методом (каким-либо инструментом или даже пальцами), разъединение физическими методами (лазерный луч, ультразвук и пр). При разъединении костей используют способы распила (пилами разной конструкции), выдалбливания (долотом и молотком), сверления (коловоротом или дрелью с фрезами).</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Остановка кровотечения</a:t>
            </a:r>
            <a:r>
              <a:rPr lang="ru-RU" sz="3200" b="0" strike="noStrike" spc="-1">
                <a:solidFill>
                  <a:srgbClr val="000000"/>
                </a:solidFill>
                <a:uFill>
                  <a:solidFill>
                    <a:srgbClr val="FFFFFF"/>
                  </a:solidFill>
                </a:uFill>
                <a:latin typeface="Calibri"/>
              </a:rPr>
              <a:t>. Остановка кровотечения может быть временной и окончательной.</a:t>
            </a:r>
          </a:p>
          <a:p>
            <a:pPr marL="343080" indent="-342720">
              <a:lnSpc>
                <a:spcPct val="100000"/>
              </a:lnSpc>
              <a:buClr>
                <a:srgbClr val="002060"/>
              </a:buClr>
              <a:buFont typeface="Arial"/>
              <a:buChar char="•"/>
            </a:pPr>
            <a:r>
              <a:rPr lang="ru-RU" sz="3200" b="1" strike="noStrike" spc="-1">
                <a:solidFill>
                  <a:srgbClr val="002060"/>
                </a:solidFill>
                <a:uFill>
                  <a:solidFill>
                    <a:srgbClr val="FFFFFF"/>
                  </a:solidFill>
                </a:uFill>
                <a:latin typeface="Calibri"/>
              </a:rPr>
              <a:t>Для соединения тканей </a:t>
            </a:r>
            <a:r>
              <a:rPr lang="ru-RU" sz="3200" b="0" strike="noStrike" spc="-1">
                <a:solidFill>
                  <a:srgbClr val="000000"/>
                </a:solidFill>
                <a:uFill>
                  <a:solidFill>
                    <a:srgbClr val="FFFFFF"/>
                  </a:solidFill>
                </a:uFill>
                <a:latin typeface="Calibri"/>
              </a:rPr>
              <a:t>чаще всего </a:t>
            </a:r>
            <a:r>
              <a:rPr lang="ru-RU" sz="3200" b="1" strike="noStrike" spc="-1">
                <a:solidFill>
                  <a:srgbClr val="002060"/>
                </a:solidFill>
                <a:uFill>
                  <a:solidFill>
                    <a:srgbClr val="FFFFFF"/>
                  </a:solidFill>
                </a:uFill>
                <a:latin typeface="Calibri"/>
              </a:rPr>
              <a:t>используют следующие способы:</a:t>
            </a:r>
            <a:r>
              <a:rPr lang="ru-RU" sz="3200" b="0" strike="noStrike" spc="-1">
                <a:solidFill>
                  <a:srgbClr val="000000"/>
                </a:solidFill>
                <a:uFill>
                  <a:solidFill>
                    <a:srgbClr val="FFFFFF"/>
                  </a:solidFill>
                </a:uFill>
                <a:latin typeface="Calibri"/>
              </a:rPr>
              <a:t> наложение швов (ручных или механических) различным шовным материалом (шелк, кетгут, капрон, металл и др.), использование технических приспособлений (металлические стержни, скобы, проволока и др.). Реже используются сварка (ультразвуковая и пр.), склеивание различными клеями и т.д.</a:t>
            </a:r>
          </a:p>
          <a:p>
            <a:pPr>
              <a:lnSpc>
                <a:spcPct val="100000"/>
              </a:lnSpc>
            </a:pPr>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b="1" strike="noStrike" spc="-1">
                <a:solidFill>
                  <a:srgbClr val="FF0000"/>
                </a:solidFill>
                <a:uFill>
                  <a:solidFill>
                    <a:srgbClr val="FFFFFF"/>
                  </a:solidFill>
                </a:uFill>
                <a:latin typeface="Calibri"/>
              </a:rPr>
              <a:t>5.Хирургический инструментарий:</a:t>
            </a:r>
            <a:endParaRPr lang="ru-RU" sz="1800" b="0" strike="noStrike" spc="-1">
              <a:solidFill>
                <a:srgbClr val="000000"/>
              </a:solidFill>
              <a:uFill>
                <a:solidFill>
                  <a:srgbClr val="FFFFFF"/>
                </a:solidFill>
              </a:uFill>
              <a:latin typeface="Calibri"/>
            </a:endParaRPr>
          </a:p>
        </p:txBody>
      </p:sp>
      <p:sp>
        <p:nvSpPr>
          <p:cNvPr id="95" name="TextShape 2"/>
          <p:cNvSpPr txBox="1"/>
          <p:nvPr/>
        </p:nvSpPr>
        <p:spPr>
          <a:xfrm>
            <a:off x="457200" y="1412640"/>
            <a:ext cx="8229240" cy="4713120"/>
          </a:xfrm>
          <a:prstGeom prst="rect">
            <a:avLst/>
          </a:prstGeom>
          <a:noFill/>
          <a:ln>
            <a:noFill/>
          </a:ln>
        </p:spPr>
        <p:txBody>
          <a:bodyPr/>
          <a:lstStyle/>
          <a:p>
            <a:pPr>
              <a:lnSpc>
                <a:spcPct val="100000"/>
              </a:lnSpc>
            </a:pPr>
            <a:r>
              <a:rPr lang="ru-RU" sz="3200" b="0" strike="noStrike" spc="-1">
                <a:solidFill>
                  <a:srgbClr val="000000"/>
                </a:solidFill>
                <a:uFill>
                  <a:solidFill>
                    <a:srgbClr val="FFFFFF"/>
                  </a:solidFill>
                </a:uFill>
                <a:latin typeface="Calibri"/>
              </a:rPr>
              <a:t>	Хирургические инструменты по их назначению можно условно разделить на инструменты общего назначения (общий инструментарий):</a:t>
            </a: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инструменты для разъединения тканей</a:t>
            </a:r>
            <a:r>
              <a:rPr lang="ru-RU" sz="2800" b="0" strike="noStrike" spc="-1">
                <a:solidFill>
                  <a:srgbClr val="000000"/>
                </a:solidFill>
                <a:uFill>
                  <a:solidFill>
                    <a:srgbClr val="FFFFFF"/>
                  </a:solidFill>
                </a:uFill>
                <a:latin typeface="Calibri"/>
              </a:rPr>
              <a:t>;</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вспомогательные инструменты </a:t>
            </a:r>
            <a:r>
              <a:rPr lang="ru-RU" sz="2800" b="0" strike="noStrike" spc="-1">
                <a:solidFill>
                  <a:srgbClr val="000000"/>
                </a:solidFill>
                <a:uFill>
                  <a:solidFill>
                    <a:srgbClr val="FFFFFF"/>
                  </a:solidFill>
                </a:uFill>
                <a:latin typeface="Calibri"/>
              </a:rPr>
              <a:t>(расширяющие, фиксирующие и пр);</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кровоостанавливающие (зажимные) инструменты</a:t>
            </a:r>
            <a:r>
              <a:rPr lang="ru-RU" sz="2800" b="0" strike="noStrike" spc="-1">
                <a:solidFill>
                  <a:srgbClr val="000000"/>
                </a:solidFill>
                <a:uFill>
                  <a:solidFill>
                    <a:srgbClr val="FFFFFF"/>
                  </a:solidFill>
                </a:uFill>
                <a:latin typeface="Calibri"/>
              </a:rPr>
              <a:t>;</a:t>
            </a:r>
            <a:endParaRPr lang="ru-RU" sz="2400" b="0" strike="noStrike" spc="-1">
              <a:solidFill>
                <a:srgbClr val="000000"/>
              </a:solidFill>
              <a:uFill>
                <a:solidFill>
                  <a:srgbClr val="FFFFFF"/>
                </a:solidFill>
              </a:uFill>
              <a:latin typeface="Calibri"/>
            </a:endParaRPr>
          </a:p>
          <a:p>
            <a:pPr marL="743040" lvl="1" indent="-285480">
              <a:lnSpc>
                <a:spcPct val="100000"/>
              </a:lnSpc>
              <a:buClr>
                <a:srgbClr val="002060"/>
              </a:buClr>
              <a:buFont typeface="Arial"/>
              <a:buChar char="–"/>
            </a:pPr>
            <a:r>
              <a:rPr lang="ru-RU" sz="2800" b="1" strike="noStrike" spc="-1">
                <a:solidFill>
                  <a:srgbClr val="002060"/>
                </a:solidFill>
                <a:uFill>
                  <a:solidFill>
                    <a:srgbClr val="FFFFFF"/>
                  </a:solidFill>
                </a:uFill>
                <a:latin typeface="Calibri"/>
              </a:rPr>
              <a:t>инструменты для соединения тканей и специальные инструменты </a:t>
            </a:r>
            <a:r>
              <a:rPr lang="ru-RU" sz="2800" b="0" strike="noStrike" spc="-1">
                <a:solidFill>
                  <a:srgbClr val="000000"/>
                </a:solidFill>
                <a:uFill>
                  <a:solidFill>
                    <a:srgbClr val="FFFFFF"/>
                  </a:solidFill>
                </a:uFill>
                <a:latin typeface="Calibri"/>
              </a:rPr>
              <a:t>(для трепанации черепа, для трахеотомии и пр).</a:t>
            </a:r>
            <a:endParaRPr lang="ru-RU" sz="2400" b="0" strike="noStrike" spc="-1">
              <a:solidFill>
                <a:srgbClr val="000000"/>
              </a:solidFill>
              <a:uFill>
                <a:solidFill>
                  <a:srgbClr val="FFFFFF"/>
                </a:solidFill>
              </a:uFill>
              <a:latin typeface="Calibri"/>
            </a:endParaRPr>
          </a:p>
          <a:p>
            <a:endParaRPr lang="ru-RU" sz="3200" b="0" strike="noStrike" spc="-1">
              <a:solidFill>
                <a:srgbClr val="000000"/>
              </a:solidFill>
              <a:uFill>
                <a:solidFill>
                  <a:srgbClr val="FFFFFF"/>
                </a:solidFill>
              </a:uFill>
              <a:latin typeface="Calibri"/>
            </a:endParaRPr>
          </a:p>
        </p:txBody>
      </p:sp>
    </p:spTree>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5521</Words>
  <Application>Microsoft Office PowerPoint</Application>
  <PresentationFormat>Экран (4:3)</PresentationFormat>
  <Paragraphs>319</Paragraphs>
  <Slides>53</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53</vt:i4>
      </vt:variant>
    </vt:vector>
  </HeadingPairs>
  <TitlesOfParts>
    <vt:vector size="55" baseType="lpstr">
      <vt:lpstr>Городская</vt:lpstr>
      <vt:lpstr>1_Городская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СРС на тему: Основы оперативной хирургической техники, современный инструментарий. Нанотехнологии в хирургии.</dc:title>
  <dc:subject/>
  <dc:creator>User</dc:creator>
  <dc:description/>
  <cp:lastModifiedBy>Алёнка</cp:lastModifiedBy>
  <cp:revision>49</cp:revision>
  <dcterms:created xsi:type="dcterms:W3CDTF">2013-03-12T18:26:06Z</dcterms:created>
  <dcterms:modified xsi:type="dcterms:W3CDTF">2022-06-02T11:38:23Z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Hewlett-Packard</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53</vt:i4>
  </property>
</Properties>
</file>