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321" r:id="rId3"/>
    <p:sldId id="358" r:id="rId4"/>
    <p:sldId id="391" r:id="rId5"/>
    <p:sldId id="392" r:id="rId6"/>
    <p:sldId id="394" r:id="rId7"/>
    <p:sldId id="364" r:id="rId8"/>
    <p:sldId id="390" r:id="rId9"/>
    <p:sldId id="370" r:id="rId10"/>
    <p:sldId id="371" r:id="rId11"/>
    <p:sldId id="372" r:id="rId12"/>
    <p:sldId id="395" r:id="rId13"/>
    <p:sldId id="402" r:id="rId14"/>
    <p:sldId id="376" r:id="rId15"/>
    <p:sldId id="377" r:id="rId16"/>
    <p:sldId id="401" r:id="rId17"/>
    <p:sldId id="378" r:id="rId18"/>
    <p:sldId id="393" r:id="rId19"/>
    <p:sldId id="379" r:id="rId20"/>
    <p:sldId id="380" r:id="rId21"/>
    <p:sldId id="382" r:id="rId22"/>
    <p:sldId id="398" r:id="rId23"/>
    <p:sldId id="381" r:id="rId24"/>
    <p:sldId id="397" r:id="rId25"/>
    <p:sldId id="383" r:id="rId26"/>
    <p:sldId id="399" r:id="rId27"/>
    <p:sldId id="384" r:id="rId28"/>
    <p:sldId id="385" r:id="rId29"/>
    <p:sldId id="400" r:id="rId30"/>
    <p:sldId id="403" r:id="rId31"/>
    <p:sldId id="404" r:id="rId32"/>
    <p:sldId id="386" r:id="rId33"/>
    <p:sldId id="405" r:id="rId34"/>
    <p:sldId id="387" r:id="rId35"/>
    <p:sldId id="388" r:id="rId36"/>
    <p:sldId id="389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FFFF"/>
    <a:srgbClr val="66FF33"/>
    <a:srgbClr val="FF3300"/>
    <a:srgbClr val="FF6600"/>
    <a:srgbClr val="99FF33"/>
    <a:srgbClr val="FFFF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0223" autoAdjust="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2052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52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F5DF6-3D4D-41BF-9103-140944F87D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7612933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A667F-E734-46C6-AF40-EACDFD457A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166806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1CCD2F-3827-4D22-A3C0-FEF52F7EF3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0842807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BACB43-9FEE-4DD8-8167-8BE5F3AA92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6752388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7F3D0-8863-41F1-8F6A-B94A15BCE7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0831091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A0F875-0707-451E-8643-D8A71A5F30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027406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4F93D-DD27-40E6-9C2E-27063C343F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2655748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A426F-3A7B-47D2-944D-B148B60BDF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236341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51693-5F59-40BC-BE20-F7542F1ED3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404571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1B185-9EB4-490A-8398-3BEB367B01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280609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8A54AA-C334-472C-8151-DA9A09DBBE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0500718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6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6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6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7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7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7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7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7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7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7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8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8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8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8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8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8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8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9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9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9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9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9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949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949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949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50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0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0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E95F45D-9B17-4084-99AE-83E3377484F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structure of D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684213" y="1484313"/>
            <a:ext cx="7920037" cy="3960812"/>
          </a:xfrm>
          <a:prstGeom prst="upDownArrowCallout">
            <a:avLst>
              <a:gd name="adj1" fmla="val 36585"/>
              <a:gd name="adj2" fmla="val 40205"/>
              <a:gd name="adj3" fmla="val 17292"/>
              <a:gd name="adj4" fmla="val 56769"/>
            </a:avLst>
          </a:prstGeom>
          <a:solidFill>
            <a:srgbClr val="339966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323850" y="1412875"/>
            <a:ext cx="8496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323850" y="5516563"/>
            <a:ext cx="8496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827088" y="2492375"/>
            <a:ext cx="7632700" cy="1944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25400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C9FCB"/>
                    </a:gs>
                    <a:gs pos="6500">
                      <a:srgbClr val="F8B049"/>
                    </a:gs>
                    <a:gs pos="10501">
                      <a:srgbClr val="F8B049"/>
                    </a:gs>
                    <a:gs pos="31500">
                      <a:srgbClr val="FEE7F2"/>
                    </a:gs>
                    <a:gs pos="33501">
                      <a:srgbClr val="F952A0"/>
                    </a:gs>
                    <a:gs pos="34500">
                      <a:srgbClr val="C50849"/>
                    </a:gs>
                    <a:gs pos="41000">
                      <a:srgbClr val="B43E85"/>
                    </a:gs>
                    <a:gs pos="50000">
                      <a:srgbClr val="F8B049"/>
                    </a:gs>
                    <a:gs pos="59000">
                      <a:srgbClr val="B43E85"/>
                    </a:gs>
                    <a:gs pos="65500">
                      <a:srgbClr val="C50849"/>
                    </a:gs>
                    <a:gs pos="66499">
                      <a:srgbClr val="F952A0"/>
                    </a:gs>
                    <a:gs pos="68500">
                      <a:srgbClr val="FEE7F2"/>
                    </a:gs>
                    <a:gs pos="89500">
                      <a:srgbClr val="F8B049"/>
                    </a:gs>
                    <a:gs pos="93500">
                      <a:srgbClr val="F8B049"/>
                    </a:gs>
                    <a:gs pos="100000">
                      <a:srgbClr val="FC9FCB"/>
                    </a:gs>
                  </a:gsLst>
                  <a:lin ang="5400000" scaled="1"/>
                </a:gradFill>
                <a:effectLst>
                  <a:outerShdw dist="71842" dir="2700000" algn="ctr" rotWithShape="0">
                    <a:srgbClr val="FF0000"/>
                  </a:outerShdw>
                </a:effectLst>
                <a:latin typeface="Arial Black" panose="020B0A04020102020204" pitchFamily="34" charset="0"/>
              </a:rPr>
              <a:t>СУДЕБНО-МЕДИЦИНСКАЯ ЭКСПЕРТИЗА</a:t>
            </a:r>
          </a:p>
          <a:p>
            <a:pPr algn="ctr"/>
            <a:r>
              <a:rPr lang="ru-RU" sz="3200" kern="10">
                <a:ln w="25400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C9FCB"/>
                    </a:gs>
                    <a:gs pos="6500">
                      <a:srgbClr val="F8B049"/>
                    </a:gs>
                    <a:gs pos="10501">
                      <a:srgbClr val="F8B049"/>
                    </a:gs>
                    <a:gs pos="31500">
                      <a:srgbClr val="FEE7F2"/>
                    </a:gs>
                    <a:gs pos="33501">
                      <a:srgbClr val="F952A0"/>
                    </a:gs>
                    <a:gs pos="34500">
                      <a:srgbClr val="C50849"/>
                    </a:gs>
                    <a:gs pos="41000">
                      <a:srgbClr val="B43E85"/>
                    </a:gs>
                    <a:gs pos="50000">
                      <a:srgbClr val="F8B049"/>
                    </a:gs>
                    <a:gs pos="59000">
                      <a:srgbClr val="B43E85"/>
                    </a:gs>
                    <a:gs pos="65500">
                      <a:srgbClr val="C50849"/>
                    </a:gs>
                    <a:gs pos="66499">
                      <a:srgbClr val="F952A0"/>
                    </a:gs>
                    <a:gs pos="68500">
                      <a:srgbClr val="FEE7F2"/>
                    </a:gs>
                    <a:gs pos="89500">
                      <a:srgbClr val="F8B049"/>
                    </a:gs>
                    <a:gs pos="93500">
                      <a:srgbClr val="F8B049"/>
                    </a:gs>
                    <a:gs pos="100000">
                      <a:srgbClr val="FC9FCB"/>
                    </a:gs>
                  </a:gsLst>
                  <a:lin ang="5400000" scaled="1"/>
                </a:gradFill>
                <a:effectLst>
                  <a:outerShdw dist="71842" dir="2700000" algn="ctr" rotWithShape="0">
                    <a:srgbClr val="FF0000"/>
                  </a:outerShdw>
                </a:effectLst>
                <a:latin typeface="Arial Black" panose="020B0A04020102020204" pitchFamily="34" charset="0"/>
              </a:rPr>
              <a:t>ВЕЩЕСТВЕННЫХ ДОКАЗАТЕЛЬСТВ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 лаборатории могут направляться объекты, взятые судебно-медицинским экспертом при вскрытии трупа и освидетельствовании живых лиц: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кровь, желчь для установления групповой принадлежности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ext Box 2"/>
          <p:cNvSpPr txBox="1">
            <a:spLocks noChangeArrowheads="1"/>
          </p:cNvSpPr>
          <p:nvPr/>
        </p:nvSpPr>
        <p:spPr bwMode="auto">
          <a:xfrm>
            <a:off x="0" y="4445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ИССЛЕДОВАНИЕ КРОВИ</a:t>
            </a: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107950" y="476250"/>
            <a:ext cx="8964613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defRPr/>
            </a:pPr>
            <a:r>
              <a:rPr lang="ru-RU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 величине и форме следы крови можно разделить на следующие виды:</a:t>
            </a:r>
          </a:p>
          <a:p>
            <a:pPr marL="342900" indent="-342900">
              <a:lnSpc>
                <a:spcPct val="120000"/>
              </a:lnSpc>
              <a:buFontTx/>
              <a:buChar char="•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пятна от падения капель крови на горизонтальную поверхность,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Tx/>
              <a:buChar char="•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пятна от брызг или падения капель крови на наклонную 	поверхность,</a:t>
            </a:r>
          </a:p>
          <a:p>
            <a:pPr marL="342900" indent="-342900">
              <a:lnSpc>
                <a:spcPct val="120000"/>
              </a:lnSpc>
              <a:buFontTx/>
              <a:buChar char="•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потеки крови,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Text Box 2"/>
          <p:cNvSpPr txBox="1">
            <a:spLocks noChangeArrowheads="1"/>
          </p:cNvSpPr>
          <p:nvPr/>
        </p:nvSpPr>
        <p:spPr bwMode="auto">
          <a:xfrm>
            <a:off x="0" y="4445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ИССЛЕДОВАНИЕ КРОВИ</a:t>
            </a: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90819" name="Text Box 3"/>
          <p:cNvSpPr txBox="1">
            <a:spLocks noChangeArrowheads="1"/>
          </p:cNvSpPr>
          <p:nvPr/>
        </p:nvSpPr>
        <p:spPr bwMode="auto">
          <a:xfrm>
            <a:off x="107950" y="833438"/>
            <a:ext cx="9036050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defRPr/>
            </a:pPr>
            <a:r>
              <a:rPr lang="ru-RU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 величине и форме следы крови можно разделить на следующие виды:</a:t>
            </a:r>
          </a:p>
          <a:p>
            <a:pPr marL="342900" indent="-342900">
              <a:lnSpc>
                <a:spcPct val="120000"/>
              </a:lnSpc>
              <a:buFontTx/>
              <a:buChar char="•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помарки крови и мазки,</a:t>
            </a:r>
          </a:p>
          <a:p>
            <a:pPr marL="342900" indent="-342900">
              <a:lnSpc>
                <a:spcPct val="120000"/>
              </a:lnSpc>
              <a:buFontTx/>
              <a:buChar char="•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отпечатки пальцев, подошв и других предметов,</a:t>
            </a:r>
          </a:p>
          <a:p>
            <a:pPr marL="342900" indent="-342900">
              <a:lnSpc>
                <a:spcPct val="120000"/>
              </a:lnSpc>
              <a:buFontTx/>
              <a:buChar char="•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пятна, пропитывающие различные предметы, </a:t>
            </a:r>
          </a:p>
          <a:p>
            <a:pPr marL="342900" indent="-342900">
              <a:lnSpc>
                <a:spcPct val="120000"/>
              </a:lnSpc>
              <a:buFontTx/>
              <a:buChar char="•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лужи крови,</a:t>
            </a:r>
          </a:p>
          <a:p>
            <a:pPr marL="342900" indent="-342900">
              <a:lnSpc>
                <a:spcPct val="120000"/>
              </a:lnSpc>
              <a:buFontTx/>
              <a:buChar char="•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следы крови в воде и других жидкостях (замывные воды).</a:t>
            </a:r>
          </a:p>
          <a:p>
            <a:pPr marL="342900" indent="-342900" algn="ctr"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Предмет, имеющий на себе следы крови, называют</a:t>
            </a:r>
          </a:p>
          <a:p>
            <a:pPr marL="342900" indent="-342900" algn="ctr"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предметом-носителем.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Text Box 2"/>
          <p:cNvSpPr txBox="1">
            <a:spLocks noChangeArrowheads="1"/>
          </p:cNvSpPr>
          <p:nvPr/>
        </p:nvSpPr>
        <p:spPr bwMode="auto">
          <a:xfrm>
            <a:off x="0" y="4445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ИССЛЕДОВАНИЕ КРОВИ</a:t>
            </a: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90819" name="Text Box 3"/>
          <p:cNvSpPr txBox="1">
            <a:spLocks noChangeArrowheads="1"/>
          </p:cNvSpPr>
          <p:nvPr/>
        </p:nvSpPr>
        <p:spPr bwMode="auto">
          <a:xfrm>
            <a:off x="107950" y="833438"/>
            <a:ext cx="903605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838200" indent="-38100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295400" indent="-3810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752600" indent="-3810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209800" indent="-3810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Трудности в выявлении следов крови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ru-RU" sz="9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120000"/>
              </a:lnSpc>
              <a:buFontTx/>
              <a:buAutoNum type="arabicPeriod"/>
              <a:defRPr/>
            </a:pPr>
            <a:r>
              <a:rPr lang="ru-RU" sz="28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Затруднение в обнаружении пятен крови связаны с изменением их цвета.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  <a:defRPr/>
            </a:pPr>
            <a:endParaRPr lang="ru-RU" sz="900" b="1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ru-RU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Особенности предмета, на котором имеются следы крови.</a:t>
            </a:r>
          </a:p>
          <a:p>
            <a:pPr eaLnBrk="1" hangingPunct="1">
              <a:lnSpc>
                <a:spcPct val="120000"/>
              </a:lnSpc>
              <a:defRPr/>
            </a:pPr>
            <a:endParaRPr lang="ru-RU" sz="9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ru-RU" sz="28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Пятна крови трудно обнаружить в случаях, когда преступник предпринимает действия, направленные на уничтожение следов крови (затирание, замывание).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ВОПРОСЫ, РАЗРЕШАЕМЫЕ ПРИ ИССЛЕДОВАНИИ КРОВИ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231775" y="1047750"/>
            <a:ext cx="89122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  <a:defRPr/>
            </a:pPr>
            <a:r>
              <a:rPr lang="ru-RU" sz="2400" b="1" smtClean="0">
                <a:solidFill>
                  <a:srgbClr val="00FFFF"/>
                </a:solidFill>
                <a:latin typeface="Arial Black" pitchFamily="34" charset="0"/>
              </a:rPr>
              <a:t>Установление присутствия крови</a:t>
            </a:r>
            <a:r>
              <a:rPr lang="ru-RU" sz="2400" smtClean="0">
                <a:solidFill>
                  <a:srgbClr val="00FFFF"/>
                </a:solidFill>
                <a:latin typeface="Arial Black" pitchFamily="34" charset="0"/>
              </a:rPr>
              <a:t>:</a:t>
            </a:r>
            <a:endParaRPr lang="en-US" sz="2400" smtClean="0">
              <a:solidFill>
                <a:srgbClr val="00FFFF"/>
              </a:solidFill>
              <a:latin typeface="Arial Black" pitchFamily="34" charset="0"/>
            </a:endParaRPr>
          </a:p>
          <a:p>
            <a:pPr eaLnBrk="1" hangingPunct="1">
              <a:buFontTx/>
              <a:buAutoNum type="arabicPeriod"/>
              <a:defRPr/>
            </a:pPr>
            <a:endParaRPr lang="ru-RU" sz="2400" b="1" smtClean="0">
              <a:solidFill>
                <a:srgbClr val="00FFFF"/>
              </a:solidFill>
              <a:latin typeface="Arial Black" pitchFamily="34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Предварительные (ориентировочные) пробы:</a:t>
            </a:r>
          </a:p>
          <a:p>
            <a:pPr eaLnBrk="1" hangingPunct="1">
              <a:defRPr/>
            </a:pPr>
            <a:r>
              <a:rPr lang="ru-RU" sz="2400" smtClean="0"/>
              <a:t> 		</a:t>
            </a: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 бензидином на </a:t>
            </a:r>
            <a:r>
              <a:rPr lang="ru-RU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фермент пероксидазу</a:t>
            </a:r>
          </a:p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и перекисью  водорода  на </a:t>
            </a:r>
            <a:r>
              <a:rPr lang="ru-RU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фермент каталазу	</a:t>
            </a: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ru-RU" sz="2400" b="1" smtClean="0"/>
          </a:p>
          <a:p>
            <a:pPr eaLnBrk="1" hangingPunct="1">
              <a:buFontTx/>
              <a:buChar char="•"/>
              <a:defRPr/>
            </a:pP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Доказательные пробы: </a:t>
            </a:r>
          </a:p>
          <a:p>
            <a:pPr eaLnBrk="1" hangingPunct="1">
              <a:defRPr/>
            </a:pPr>
            <a:r>
              <a:rPr lang="ru-RU" sz="2400" smtClean="0"/>
              <a:t>		</a:t>
            </a: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 помощью обнаружения в мазке из «свежей» крови компонентов крови </a:t>
            </a:r>
          </a:p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или обнаружение с помощью спектрального анализа 	дериватов гемоглобина (обычно исследуют  спектр 	</a:t>
            </a:r>
            <a:r>
              <a:rPr lang="ru-RU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гемохромогена и гематопорфирина).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107950" y="765175"/>
            <a:ext cx="504031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Спектральное исследование основано на способности растворов гемоглобина крови и его соединений поглощать волны света определенной длины и давать характерные полосы поглощения в спектре.</a:t>
            </a:r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250825" y="44450"/>
            <a:ext cx="8640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Доказательные пробы на кровь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107950" y="765175"/>
            <a:ext cx="504031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исследование  спектров </a:t>
            </a:r>
            <a:r>
              <a:rPr lang="ru-RU" sz="2400" b="1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гемохромогена</a:t>
            </a:r>
            <a:r>
              <a:rPr lang="ru-RU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пятно крови обработать щелочью и многосернистым аммонием)</a:t>
            </a:r>
          </a:p>
          <a:p>
            <a:pPr marL="342900" indent="-34290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и </a:t>
            </a:r>
            <a:r>
              <a:rPr lang="ru-RU" sz="2400" b="1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гематопорфирина</a:t>
            </a:r>
            <a:endParaRPr lang="ru-RU" sz="2400" b="1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( пятно крови обработать концентрированной серной кислотой).</a:t>
            </a:r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250825" y="188913"/>
            <a:ext cx="8640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Доказательные пробы на кровь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ВОПРОСЫ, РАЗРЕШАЕМЫЕ ПРИ ИССЛЕДОВАНИИ КРОВИ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231775" y="1047750"/>
            <a:ext cx="89122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2. Установление видовой принадлежности крови:</a:t>
            </a:r>
          </a:p>
          <a:p>
            <a:pPr marL="342900" indent="-342900">
              <a:buFontTx/>
              <a:buChar char="•"/>
              <a:defRPr/>
            </a:pPr>
            <a:r>
              <a:rPr lang="ru-RU" sz="2400" b="1">
                <a:latin typeface="Arial" charset="0"/>
              </a:rPr>
              <a:t> с помощью реакции преципитации, </a:t>
            </a:r>
          </a:p>
          <a:p>
            <a:pPr marL="342900" indent="-342900">
              <a:buFontTx/>
              <a:buChar char="•"/>
              <a:defRPr/>
            </a:pPr>
            <a:r>
              <a:rPr lang="ru-RU" sz="2400" b="1">
                <a:latin typeface="Arial" charset="0"/>
              </a:rPr>
              <a:t> реакции анафилаксии,</a:t>
            </a:r>
          </a:p>
          <a:p>
            <a:pPr marL="342900" indent="-342900">
              <a:buFontTx/>
              <a:buChar char="•"/>
              <a:defRPr/>
            </a:pPr>
            <a:r>
              <a:rPr lang="ru-RU" sz="2400" b="1">
                <a:latin typeface="Arial" charset="0"/>
              </a:rPr>
              <a:t> реакции связывания комплемента.</a:t>
            </a:r>
          </a:p>
          <a:p>
            <a:pPr marL="342900" indent="-342900">
              <a:buFontTx/>
              <a:buChar char="•"/>
              <a:defRPr/>
            </a:pPr>
            <a:endParaRPr lang="ru-RU" sz="1000" b="1">
              <a:latin typeface="Arial" charset="0"/>
            </a:endParaRPr>
          </a:p>
          <a:p>
            <a:pPr marL="342900" indent="-342900" algn="ctr">
              <a:defRPr/>
            </a:pPr>
            <a:r>
              <a:rPr lang="ru-RU" sz="2400" b="1">
                <a:solidFill>
                  <a:srgbClr val="FFFF00"/>
                </a:solidFill>
                <a:latin typeface="Arial" charset="0"/>
              </a:rPr>
              <a:t>В судебно-медицинской практике для установления видовой принадлежности чаще всего пользуются реакцией преципитации Чистовича-Уленгута.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Text Box 2"/>
          <p:cNvSpPr txBox="1">
            <a:spLocks noChangeArrowheads="1"/>
          </p:cNvSpPr>
          <p:nvPr/>
        </p:nvSpPr>
        <p:spPr bwMode="auto">
          <a:xfrm>
            <a:off x="0" y="13335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ВОПРОСЫ, РАЗРЕШАЕМЫЕ ПРИ ИССЛЕДОВАНИИ КРОВИ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107950" y="1187450"/>
            <a:ext cx="89122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Для проведения реакции преципитации необходима преципитирующая сыворотка, содержащая антитела (преципитины) на определенный антиген (преципитиноген), видовую принадлежность которого требуется определить. </a:t>
            </a:r>
          </a:p>
          <a:p>
            <a:pPr marL="342900" indent="-342900" algn="just"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 этом на границе соприкосновения сыворотки и вытяжки образуется преципитат в виде узкого серовато-голубоватого кольца или диска.</a:t>
            </a:r>
          </a:p>
          <a:p>
            <a:pPr marL="342900" indent="-342900" algn="ctr">
              <a:defRPr/>
            </a:pP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Требования к сыворотке:</a:t>
            </a:r>
          </a:p>
          <a:p>
            <a:pPr marL="342900" indent="-342900" algn="ctr">
              <a:defRPr/>
            </a:pPr>
            <a:r>
              <a:rPr lang="ru-RU" sz="2400" b="1">
                <a:solidFill>
                  <a:srgbClr val="FFFF00"/>
                </a:solidFill>
                <a:latin typeface="Arial" charset="0"/>
              </a:rPr>
              <a:t>   Сыворотка должна быть прозрачной, специфичной, активной, т.е. должна давать реакцию в разведении</a:t>
            </a:r>
            <a:endParaRPr lang="en-US" sz="2400" b="1">
              <a:solidFill>
                <a:srgbClr val="FFFF00"/>
              </a:solidFill>
              <a:latin typeface="Arial" charset="0"/>
            </a:endParaRPr>
          </a:p>
          <a:p>
            <a:pPr marL="342900" indent="-342900" algn="ctr">
              <a:defRPr/>
            </a:pPr>
            <a:r>
              <a:rPr lang="ru-RU" sz="2400" b="1">
                <a:solidFill>
                  <a:srgbClr val="FFFF00"/>
                </a:solidFill>
                <a:latin typeface="Arial" charset="0"/>
              </a:rPr>
              <a:t> 1: 1000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ВОПРОСЫ, РАЗРЕШАЕМЫЕ ПРИ ИССЛЕДОВАНИИ КРОВИ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231775" y="981075"/>
            <a:ext cx="8912225" cy="542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3. Определение группы и типа крови.</a:t>
            </a:r>
          </a:p>
          <a:p>
            <a:pPr marL="342900" indent="-342900">
              <a:defRPr/>
            </a:pPr>
            <a:endParaRPr lang="ru-RU" sz="800" b="1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342900" indent="-342900"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Система АВО:  1 группа  О (α β )</a:t>
            </a:r>
          </a:p>
          <a:p>
            <a:pPr marL="342900" indent="-342900"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     2 группа  А (β)</a:t>
            </a:r>
          </a:p>
          <a:p>
            <a:pPr marL="342900" indent="-342900"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     3 группа В (α)</a:t>
            </a:r>
          </a:p>
          <a:p>
            <a:pPr marL="342900" indent="-342900"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     4 группа  АВ (0)</a:t>
            </a:r>
          </a:p>
          <a:p>
            <a:pPr marL="342900" indent="-342900">
              <a:defRPr/>
            </a:pPr>
            <a:endParaRPr lang="ru-RU" sz="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80000"/>
              </a:lnSpc>
              <a:defRPr/>
            </a:pPr>
            <a:r>
              <a:rPr lang="ru-RU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Системы  </a:t>
            </a:r>
            <a:r>
              <a:rPr lang="it-IT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</a:t>
            </a:r>
            <a:r>
              <a:rPr lang="ru-RU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it-IT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ru-RU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it-IT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MN</a:t>
            </a:r>
            <a:r>
              <a:rPr lang="ru-RU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it-IT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Ss</a:t>
            </a:r>
            <a:r>
              <a:rPr lang="ru-RU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it-IT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</a:t>
            </a:r>
            <a:r>
              <a:rPr lang="ru-RU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it-IT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Rh</a:t>
            </a:r>
            <a:r>
              <a:rPr lang="ru-RU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(</a:t>
            </a:r>
            <a:r>
              <a:rPr lang="it-IT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</a:t>
            </a:r>
            <a:r>
              <a:rPr lang="ru-RU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it-IT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</a:t>
            </a:r>
            <a:r>
              <a:rPr lang="ru-RU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it-IT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</a:t>
            </a:r>
            <a:r>
              <a:rPr lang="ru-RU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it-IT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</a:t>
            </a:r>
            <a:r>
              <a:rPr lang="ru-RU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it-IT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</a:t>
            </a:r>
            <a:r>
              <a:rPr lang="ru-RU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it-IT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</a:t>
            </a:r>
            <a:r>
              <a:rPr lang="ru-RU" sz="24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), Келл, Льюис, Лассерн, Кидд,   Даффи , Диего</a:t>
            </a:r>
          </a:p>
          <a:p>
            <a:pPr marL="342900" indent="-342900">
              <a:lnSpc>
                <a:spcPct val="80000"/>
              </a:lnSpc>
              <a:defRPr/>
            </a:pPr>
            <a:endParaRPr lang="ru-RU" sz="2400" b="1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endParaRPr lang="ru-RU" sz="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80000"/>
              </a:lnSpc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Сывороточные системы: гаптоглобины, фактор 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GM</a:t>
            </a: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фактор 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GS</a:t>
            </a:r>
            <a:endParaRPr lang="ru-RU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endParaRPr lang="ru-RU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Лейкоцитарная система </a:t>
            </a: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HLA</a:t>
            </a:r>
            <a:endParaRPr lang="ru-RU" sz="2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endParaRPr lang="ru-RU" sz="2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80000"/>
              </a:lnSpc>
              <a:defRPr/>
            </a:pP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Ферментная система: выявление кислой фосфатазы, холинэстеразы, фосфатдегидрогеназы</a:t>
            </a:r>
          </a:p>
        </p:txBody>
      </p:sp>
      <p:pic>
        <p:nvPicPr>
          <p:cNvPr id="21508" name="Picture 5" descr="PB280002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763" y="476250"/>
            <a:ext cx="1900237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ДОКАЗАТЕЛЬСТВА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79388" y="620713"/>
            <a:ext cx="8964612" cy="632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это любые фактические данные, на основе которых</a:t>
            </a:r>
            <a:r>
              <a:rPr 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правоохранительные органы устанавливают наличие или отсутствие общественно опасного деяния.</a:t>
            </a:r>
            <a:endParaRPr lang="en-US" sz="28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endParaRPr lang="ru-RU" sz="9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r>
              <a:rPr lang="ru-RU" sz="28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Ст. </a:t>
            </a:r>
            <a:r>
              <a:rPr lang="en-US" sz="28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84</a:t>
            </a:r>
            <a:r>
              <a:rPr lang="ru-RU" sz="28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УПК Украины:</a:t>
            </a:r>
          </a:p>
          <a:p>
            <a:pPr algn="just" eaLnBrk="1" hangingPunct="1">
              <a:defRPr/>
            </a:pPr>
            <a:r>
              <a:rPr lang="ru-RU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источникам доказательств относятся:</a:t>
            </a:r>
            <a:endParaRPr lang="en-US" sz="28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endParaRPr lang="ru-RU" sz="9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показания свидетелей, пострадавшего,</a:t>
            </a:r>
            <a:r>
              <a:rPr 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подозреваемого, 	обвиняемого,</a:t>
            </a:r>
          </a:p>
          <a:p>
            <a:pPr algn="just" eaLnBrk="1" hangingPunct="1">
              <a:defRPr/>
            </a:pPr>
            <a:endParaRPr lang="ru-RU" sz="9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    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заключение экспертов,</a:t>
            </a:r>
          </a:p>
          <a:p>
            <a:pPr algn="just" eaLnBrk="1" hangingPunct="1">
              <a:defRPr/>
            </a:pPr>
            <a:endParaRPr lang="ru-RU" sz="9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    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вещественные доказательства,</a:t>
            </a:r>
          </a:p>
          <a:p>
            <a:pPr algn="just" eaLnBrk="1" hangingPunct="1">
              <a:defRPr/>
            </a:pPr>
            <a:endParaRPr lang="ru-RU" sz="9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протоколы осмотра места происшествия, следственного эксперимента и другие документы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ВОПРОСЫ, РАЗРЕШАЕМЫЕ ПРИ ИССЛЕДОВАНИИ КРОВИ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75459" name="Text Box 3"/>
          <p:cNvSpPr txBox="1">
            <a:spLocks noChangeArrowheads="1"/>
          </p:cNvSpPr>
          <p:nvPr/>
        </p:nvSpPr>
        <p:spPr bwMode="auto">
          <a:xfrm>
            <a:off x="231775" y="981075"/>
            <a:ext cx="678815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3. Определение группы и типа крови.</a:t>
            </a:r>
          </a:p>
          <a:p>
            <a:pPr marL="342900" indent="-342900">
              <a:defRPr/>
            </a:pPr>
            <a:endParaRPr lang="ru-RU" sz="1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Методы определения </a:t>
            </a:r>
          </a:p>
          <a:p>
            <a:pPr marL="342900" indent="-342900" algn="ctr"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групповой принадлежности сухой крови:</a:t>
            </a:r>
          </a:p>
          <a:p>
            <a:pPr marL="342900" indent="-342900" algn="ctr"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количественный метод абсорбции агглютининов, </a:t>
            </a:r>
          </a:p>
          <a:p>
            <a:pPr marL="342900" indent="-342900">
              <a:buFontTx/>
              <a:buChar char="•"/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метод абсорбции и элюции,</a:t>
            </a:r>
          </a:p>
          <a:p>
            <a:pPr marL="342900" indent="-342900">
              <a:buFontTx/>
              <a:buChar char="•"/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метод смешанной агглютинации.</a:t>
            </a:r>
            <a:endParaRPr lang="ru-RU" sz="2400" b="1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342900" indent="-342900">
              <a:defRPr/>
            </a:pPr>
            <a:endParaRPr lang="ru-RU" sz="2400" b="1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pic>
        <p:nvPicPr>
          <p:cNvPr id="22532" name="Picture 4" descr="PB280002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763" y="1196975"/>
            <a:ext cx="1900237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ВОПРОСЫ, РАЗРЕШАЕМЫЕ ПРИ ИССЛЕДОВАНИИ КРОВИ</a:t>
            </a:r>
            <a:r>
              <a:rPr lang="ru-RU" sz="2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88931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3. Определение группы и типа крови.</a:t>
            </a:r>
          </a:p>
          <a:p>
            <a:pPr marL="342900" indent="-342900">
              <a:defRPr/>
            </a:pP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А(</a:t>
            </a: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II) </a:t>
            </a: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тип М- кровь на пиджаке подозреваемого</a:t>
            </a:r>
          </a:p>
          <a:p>
            <a:pPr marL="342900" indent="-342900">
              <a:defRPr/>
            </a:pP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А(</a:t>
            </a: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II) </a:t>
            </a: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тип М- кровь</a:t>
            </a:r>
            <a:r>
              <a:rPr lang="ru-RU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умершего</a:t>
            </a:r>
          </a:p>
          <a:p>
            <a:pPr marL="342900" indent="-342900">
              <a:defRPr/>
            </a:pP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А(</a:t>
            </a:r>
            <a:r>
              <a:rPr lang="en-US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II) 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тип </a:t>
            </a:r>
            <a:r>
              <a:rPr lang="en-US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 – 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кровь подозреваемого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ВОПРОСЫ, РАЗРЕШАЕМЫЕ ПРИ ИССЛЕДОВАНИИ КРОВИ</a:t>
            </a:r>
            <a:r>
              <a:rPr lang="ru-RU" sz="2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96963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8893175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28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Поэтому при судебно-медицинской экспертизе трупов лиц, погибших насильственной смертью, с явлениями наружного кровотечения, необходимо направлять кровь в судебно-иммунологическую лабораторию для определения ее групповой и типовой принадлежности.</a:t>
            </a:r>
          </a:p>
          <a:p>
            <a:pPr algn="just" eaLnBrk="1" hangingPunct="1">
              <a:defRPr/>
            </a:pPr>
            <a:endParaRPr lang="ru-RU" sz="2800" b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28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Это позволит сравнить кровь, обнаруженную на подозреваемом, на автомобиле, на орудии преступления и т.д. с кровью погибшего и сделать определенные выводы.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ВОПРОСЫ, РАЗРЕШАЕМЫЕ ПРИ ИССЛЕДОВАНИИ КРОВИ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76483" name="Text Box 3"/>
          <p:cNvSpPr txBox="1">
            <a:spLocks noChangeArrowheads="1"/>
          </p:cNvSpPr>
          <p:nvPr/>
        </p:nvSpPr>
        <p:spPr bwMode="auto">
          <a:xfrm>
            <a:off x="34925" y="981075"/>
            <a:ext cx="8912225" cy="532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24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Определение группы </a:t>
            </a: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типа крови в делах </a:t>
            </a: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 спорном отцовстве </a:t>
            </a: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материнстве</a:t>
            </a:r>
            <a:r>
              <a:rPr lang="ru-RU" sz="2400" smtClean="0">
                <a:solidFill>
                  <a:srgbClr val="00FFFF"/>
                </a:solidFill>
              </a:rPr>
              <a:t> </a:t>
            </a:r>
            <a:r>
              <a:rPr lang="ru-RU" sz="24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algn="just" eaLnBrk="1" hangingPunct="1">
              <a:defRPr/>
            </a:pPr>
            <a:endParaRPr lang="ru-RU" sz="8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Экспертиза исключения</a:t>
            </a: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отцовства основана на том,</a:t>
            </a: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</a:t>
            </a:r>
            <a:r>
              <a:rPr lang="ru-RU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ребенок наследует груп-</a:t>
            </a: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повые свойства крови родите-</a:t>
            </a: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лей.</a:t>
            </a: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 теории наследования</a:t>
            </a: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ребенок получает по одному</a:t>
            </a: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групповому свойству от отца и</a:t>
            </a: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 матери. Если у родителей</a:t>
            </a: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имеются оба свойства, то ре-</a:t>
            </a: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бенку передается одно из них.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ВОПРОСЫ, РАЗРЕШАЕМЫЕ ПРИ ИССЛЕДОВАНИИ КРОВИ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94915" name="Text Box 3"/>
          <p:cNvSpPr txBox="1">
            <a:spLocks noChangeArrowheads="1"/>
          </p:cNvSpPr>
          <p:nvPr/>
        </p:nvSpPr>
        <p:spPr bwMode="auto">
          <a:xfrm>
            <a:off x="34925" y="981075"/>
            <a:ext cx="4897438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defRPr/>
            </a:pPr>
            <a:r>
              <a:rPr lang="ru-RU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Определение группы </a:t>
            </a:r>
          </a:p>
          <a:p>
            <a:pPr marL="342900" indent="-342900" algn="just">
              <a:defRPr/>
            </a:pPr>
            <a:r>
              <a:rPr lang="ru-RU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 типа крови в делах </a:t>
            </a:r>
          </a:p>
          <a:p>
            <a:pPr marL="342900" indent="-342900" algn="just">
              <a:defRPr/>
            </a:pPr>
            <a:r>
              <a:rPr lang="ru-RU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 спорном отцовстве </a:t>
            </a:r>
          </a:p>
          <a:p>
            <a:pPr marL="342900" indent="-342900" algn="just">
              <a:defRPr/>
            </a:pPr>
            <a:r>
              <a:rPr lang="ru-RU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 материнстве</a:t>
            </a:r>
            <a:r>
              <a:rPr lang="ru-RU" sz="2400">
                <a:solidFill>
                  <a:srgbClr val="00FFFF"/>
                </a:solidFill>
                <a:latin typeface="Arial" charset="0"/>
              </a:rPr>
              <a:t> </a:t>
            </a:r>
            <a:r>
              <a:rPr lang="ru-RU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  <a:p>
            <a:pPr marL="342900" indent="-342900" algn="ctr">
              <a:defRPr/>
            </a:pP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Например: </a:t>
            </a:r>
          </a:p>
          <a:p>
            <a:pPr marL="342900" indent="-342900">
              <a:defRPr/>
            </a:pP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Мать – </a:t>
            </a:r>
            <a:r>
              <a:rPr 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</a:t>
            </a: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А(</a:t>
            </a:r>
            <a:r>
              <a:rPr 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II)</a:t>
            </a: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тип 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</a:t>
            </a:r>
          </a:p>
          <a:p>
            <a:pPr marL="342900" indent="-342900">
              <a:defRPr/>
            </a:pPr>
            <a:r>
              <a:rPr 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</a:t>
            </a: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тец</a:t>
            </a:r>
            <a:r>
              <a:rPr 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 </a:t>
            </a: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</a:t>
            </a:r>
            <a:r>
              <a:rPr 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</a:t>
            </a: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В(</a:t>
            </a:r>
            <a:r>
              <a:rPr 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III) </a:t>
            </a: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тип 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</a:t>
            </a:r>
          </a:p>
          <a:p>
            <a:pPr marL="342900" indent="-342900">
              <a:defRPr/>
            </a:pP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Ребенок – А(</a:t>
            </a:r>
            <a:r>
              <a:rPr 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II)</a:t>
            </a: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тип 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</a:t>
            </a:r>
            <a:r>
              <a:rPr lang="en-US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</a:p>
          <a:p>
            <a:pPr marL="342900" indent="-342900">
              <a:defRPr/>
            </a:pP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Ребенок с группой крови А(</a:t>
            </a:r>
            <a:r>
              <a:rPr lang="en-US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II)</a:t>
            </a:r>
            <a:endParaRPr lang="ru-RU" sz="2400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мог родиться в данной паре.</a:t>
            </a:r>
          </a:p>
          <a:p>
            <a:pPr marL="342900" indent="-342900">
              <a:defRPr/>
            </a:pP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Но при отсутствии типа М</a:t>
            </a:r>
            <a:r>
              <a:rPr 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marL="342900" indent="-342900">
              <a:defRPr/>
            </a:pP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 родителей это свойство не может появиться у ребенка.</a:t>
            </a:r>
          </a:p>
          <a:p>
            <a:pPr marL="342900" indent="-342900">
              <a:defRPr/>
            </a:pP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Отцовство данного гражданина исключается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ext Box 2"/>
          <p:cNvSpPr txBox="1">
            <a:spLocks noChangeArrowheads="1"/>
          </p:cNvSpPr>
          <p:nvPr/>
        </p:nvSpPr>
        <p:spPr bwMode="auto">
          <a:xfrm>
            <a:off x="0" y="4445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Метод геномной «дактилоскопии» (генотипирование)</a:t>
            </a:r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sz="2400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231775" y="836613"/>
            <a:ext cx="89122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defRPr/>
            </a:pPr>
            <a:r>
              <a:rPr lang="ru-RU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Применяется для идентификации личности, установления родства,  </a:t>
            </a:r>
          </a:p>
          <a:p>
            <a:pPr marL="342900" indent="-342900" algn="ctr">
              <a:lnSpc>
                <a:spcPct val="80000"/>
              </a:lnSpc>
              <a:defRPr/>
            </a:pPr>
            <a:r>
              <a:rPr lang="ru-RU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 также в делах  о спорном отцовстве и материнстве</a:t>
            </a:r>
            <a:r>
              <a:rPr lang="ru-RU" sz="2400">
                <a:solidFill>
                  <a:srgbClr val="00FFFF"/>
                </a:solidFill>
                <a:latin typeface="Arial" charset="0"/>
              </a:rPr>
              <a:t> </a:t>
            </a:r>
            <a:r>
              <a:rPr lang="ru-RU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  <a:p>
            <a:pPr marL="342900" indent="-342900" algn="ctr">
              <a:lnSpc>
                <a:spcPct val="80000"/>
              </a:lnSpc>
              <a:defRPr/>
            </a:pPr>
            <a:endParaRPr lang="ru-RU" sz="2400" b="1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Text Box 2"/>
          <p:cNvSpPr txBox="1">
            <a:spLocks noChangeArrowheads="1"/>
          </p:cNvSpPr>
          <p:nvPr/>
        </p:nvSpPr>
        <p:spPr bwMode="auto">
          <a:xfrm>
            <a:off x="0" y="4445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 геномной «дактилоскопии» (генотипирование</a:t>
            </a:r>
            <a:r>
              <a:rPr lang="en-US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ДНК-исследование)</a:t>
            </a:r>
            <a:r>
              <a:rPr lang="ru-RU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2400" b="1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97987" name="Text Box 3"/>
          <p:cNvSpPr txBox="1">
            <a:spLocks noChangeArrowheads="1"/>
          </p:cNvSpPr>
          <p:nvPr/>
        </p:nvSpPr>
        <p:spPr bwMode="auto">
          <a:xfrm>
            <a:off x="231775" y="1028700"/>
            <a:ext cx="8912225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Дактилоскопия – термин из криминалистики и обозначает метод установления личности по отпечаткам пальцев.  </a:t>
            </a:r>
            <a:endParaRPr lang="en-US" sz="2400" b="1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800" b="1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800" b="1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аналогии был назван новый метод, который возник на базе фундаментальных исследований генома человека, которые проводила группа английских ученых во главе с профессором А.Джефрисом.</a:t>
            </a:r>
            <a:endParaRPr lang="en-US" sz="2400" b="1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800" b="1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800" b="1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Они обнаружили, что строение одного из участков </a:t>
            </a: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ДНК</a:t>
            </a:r>
            <a:r>
              <a:rPr lang="ru-RU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ru-RU" sz="2400" b="1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который был назван ими </a:t>
            </a: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мини-сателлитная ДНК</a:t>
            </a:r>
            <a:r>
              <a:rPr lang="ru-RU" sz="2400" b="1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различно в генах разных людей.</a:t>
            </a:r>
            <a:endParaRPr lang="en-US" sz="2400" b="1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800" b="1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800" b="1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 высоко чувствительный, анализ можно проводить на небольшом количестве биологического материала (капля крови, несколько волосяных луковиц и т.д.)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ru-RU" sz="2400" b="1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ВОПРОСЫ, РАЗРЕШАЕМЫЕ ПРИ ИССЛЕДОВАНИИ КРОВИ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231775" y="981075"/>
            <a:ext cx="8912225" cy="618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defRPr/>
            </a:pP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Определение пола по крови 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(по строению клеточного ядра, явление полового диморфизма).</a:t>
            </a:r>
          </a:p>
          <a:p>
            <a:pPr marL="342900" indent="-342900" algn="just">
              <a:defRPr/>
            </a:pPr>
            <a:endParaRPr lang="ru-RU" sz="800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just">
              <a:defRPr/>
            </a:pP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5. Установление регионального происхождения  крови 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(по примесям).</a:t>
            </a:r>
          </a:p>
          <a:p>
            <a:pPr marL="342900" indent="-342900" algn="just">
              <a:defRPr/>
            </a:pPr>
            <a:endParaRPr lang="ru-RU" sz="800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just">
              <a:defRPr/>
            </a:pP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 Установление давности образования кровяного пятна</a:t>
            </a:r>
          </a:p>
          <a:p>
            <a:pPr marL="342900" indent="-342900" algn="just">
              <a:defRPr/>
            </a:pP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(фотоколориметрическим способом по скорости перехода оксигемоглобина в метгемоглобин)</a:t>
            </a:r>
          </a:p>
          <a:p>
            <a:pPr marL="342900" indent="-342900" algn="just">
              <a:defRPr/>
            </a:pPr>
            <a:endParaRPr lang="ru-RU" sz="800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just">
              <a:defRPr/>
            </a:pP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 Отличие крови новорожденного от крови взрослого.</a:t>
            </a:r>
          </a:p>
          <a:p>
            <a:pPr marL="342900" indent="-342900" algn="just">
              <a:defRPr/>
            </a:pP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(фетальный гемоглобин составляет 70-80% у новорожденных, устойчив к щелочной денатурации)</a:t>
            </a:r>
          </a:p>
          <a:p>
            <a:pPr marL="342900" indent="-342900" algn="just">
              <a:defRPr/>
            </a:pPr>
            <a:endParaRPr lang="ru-RU" sz="800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just">
              <a:defRPr/>
            </a:pP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8. Определение беременности по пятнам крови.</a:t>
            </a:r>
          </a:p>
          <a:p>
            <a:pPr marL="342900" indent="-342900" algn="just">
              <a:defRPr/>
            </a:pPr>
            <a:endParaRPr lang="ru-RU" sz="8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just">
              <a:defRPr/>
            </a:pP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9.Определение количества излившейся крови по образованным следам 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 в 1 литре крови – 211гр. сухого остатка крови)</a:t>
            </a:r>
            <a:endParaRPr lang="ru-RU" sz="2400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342900" indent="-342900" algn="ctr">
              <a:defRPr/>
            </a:pPr>
            <a:endParaRPr lang="ru-RU" sz="2400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ИССЛЕДОВАНИЕ СПЕРМЫ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107950" y="620713"/>
            <a:ext cx="8912225" cy="63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Исследование спермы в жидком виде, в мазках, семенных пятнах производится при расследовании половых преступлений, при определении способности к оплодотворению, в бракоразводных и алиментных делах.</a:t>
            </a:r>
          </a:p>
          <a:p>
            <a:pPr algn="ctr" eaLnBrk="1" hangingPunct="1">
              <a:defRPr/>
            </a:pPr>
            <a:r>
              <a:rPr lang="ru-RU" sz="2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Решаются вопросы</a:t>
            </a: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</a:p>
          <a:p>
            <a:pPr algn="just" eaLnBrk="1" hangingPunct="1">
              <a:buFontTx/>
              <a:buAutoNum type="arabicPeriod"/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Имеется ли сперма на вещественном доказательстве?</a:t>
            </a:r>
          </a:p>
          <a:p>
            <a:pPr algn="just" eaLnBrk="1" hangingPunct="1">
              <a:defRPr/>
            </a:pPr>
            <a:endParaRPr lang="ru-RU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endParaRPr lang="ru-RU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endParaRPr lang="ru-RU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endParaRPr lang="ru-RU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endParaRPr lang="ru-RU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endParaRPr lang="ru-RU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endParaRPr lang="ru-RU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endParaRPr lang="ru-RU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endParaRPr lang="ru-RU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endParaRPr lang="ru-RU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endParaRPr lang="ru-RU" sz="8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Какова групповая принадлежность спермы</a:t>
            </a: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Явление выделительства </a:t>
            </a:r>
            <a:r>
              <a:rPr lang="en-US" sz="2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</a:t>
            </a:r>
            <a:r>
              <a:rPr lang="ru-RU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и не выделительства  </a:t>
            </a:r>
            <a:r>
              <a:rPr lang="en-US" sz="2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</a:t>
            </a:r>
            <a:r>
              <a:rPr lang="ru-RU" sz="2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algn="just" eaLnBrk="1" hangingPunct="1">
              <a:defRPr/>
            </a:pPr>
            <a:endParaRPr lang="ru-RU" sz="2400" b="1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ИССЛЕДОВАНИЕ СПЕРМЫ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99011" name="Text Box 3"/>
          <p:cNvSpPr txBox="1">
            <a:spLocks noChangeArrowheads="1"/>
          </p:cNvSpPr>
          <p:nvPr/>
        </p:nvSpPr>
        <p:spPr bwMode="auto">
          <a:xfrm>
            <a:off x="107950" y="692150"/>
            <a:ext cx="8912225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Наиболее часто пятна спермы обнаруживаются на постельном и нательном белье, на верхней одежде, предметах обстановки и т.д. </a:t>
            </a:r>
          </a:p>
          <a:p>
            <a:pPr eaLnBrk="1" hangingPunct="1">
              <a:defRPr/>
            </a:pPr>
            <a:endParaRPr lang="ru-RU" sz="8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ru-RU" sz="2400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Предварительные пробы.</a:t>
            </a:r>
          </a:p>
          <a:p>
            <a:pPr algn="ctr" eaLnBrk="1" hangingPunct="1">
              <a:defRPr/>
            </a:pPr>
            <a:endParaRPr lang="ru-RU" sz="900" b="1" u="sng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Исследование в ультрафиолетовых лучах – пятна спермы светятся голубовато-белым светом.</a:t>
            </a:r>
          </a:p>
          <a:p>
            <a:pPr eaLnBrk="1" hangingPunct="1">
              <a:buFontTx/>
              <a:buAutoNum type="arabicPeriod"/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Микрокристаллические: </a:t>
            </a:r>
          </a:p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реакция с реактивом Флоранса, проба Барберио.</a:t>
            </a:r>
          </a:p>
          <a:p>
            <a:pPr eaLnBrk="1" hangingPunct="1">
              <a:defRPr/>
            </a:pPr>
            <a:endParaRPr lang="ru-RU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Бесспорным доказательством</a:t>
            </a:r>
            <a:r>
              <a:rPr lang="ru-RU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является обнаружение целых сперматозоидов при микроскопическом исследовании мазка.</a:t>
            </a:r>
          </a:p>
          <a:p>
            <a:pPr eaLnBrk="1" hangingPunct="1">
              <a:defRPr/>
            </a:pPr>
            <a:endParaRPr lang="ru-RU" sz="2400" b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ru-RU" sz="2400" b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ru-RU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ru-RU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ДОКАЗАТЕЛЬСТВА</a:t>
            </a:r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179388" y="728663"/>
            <a:ext cx="8964612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... никакие доказательства для суда, прокурора, следователя и лица, производящего дознание, не имеют заранее установленной силы: т.е. существует понятие « </a:t>
            </a:r>
            <a:r>
              <a:rPr lang="ru-RU" sz="2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презумпция невиновности</a:t>
            </a: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»</a:t>
            </a:r>
            <a:r>
              <a:rPr lang="ru-RU" sz="2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.</a:t>
            </a:r>
          </a:p>
          <a:p>
            <a:pPr algn="just" eaLnBrk="1" hangingPunct="1">
              <a:defRPr/>
            </a:pPr>
            <a:endParaRPr lang="ru-RU" sz="800" b="1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Ст. </a:t>
            </a:r>
            <a:r>
              <a:rPr lang="en-US" sz="24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98 </a:t>
            </a:r>
            <a:r>
              <a:rPr lang="ru-RU" sz="24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УПК Украины:</a:t>
            </a:r>
          </a:p>
          <a:p>
            <a:pPr algn="just"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вещественными доказательствами являются предметы, которые служили орудиями преступления  или сохранили на себе следы преступления или были объектами преступных действий обвиняемого.</a:t>
            </a:r>
          </a:p>
          <a:p>
            <a:pPr algn="just" eaLnBrk="1" hangingPunct="1">
              <a:defRPr/>
            </a:pPr>
            <a:endParaRPr lang="ru-RU" sz="8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Таким образом, к вещественным доказательствам относится широкий круг предметов. Их исследуют судебно-медицинские эксперты, судебные токсикологи, криминалисты.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ОПРЕДЕЛЕНИЕ ГРУППОВОЙ ПРИНАДЛЕЖНОСТИ СПЕРМЫ</a:t>
            </a:r>
            <a:r>
              <a:rPr lang="ru-RU" sz="2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99011" name="Text Box 3"/>
          <p:cNvSpPr txBox="1">
            <a:spLocks noChangeArrowheads="1"/>
          </p:cNvSpPr>
          <p:nvPr/>
        </p:nvSpPr>
        <p:spPr bwMode="auto">
          <a:xfrm>
            <a:off x="107950" y="798513"/>
            <a:ext cx="8912225" cy="642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sz="8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сперме как и в других выделениях (пот, слюна, выделения из носа, моче, молоке, желудочном соке и др.) содержатся аглютиногены изосерологической системы АВО.</a:t>
            </a:r>
          </a:p>
          <a:p>
            <a:pPr eaLnBrk="1" hangingPunct="1">
              <a:defRPr/>
            </a:pPr>
            <a:endParaRPr lang="ru-RU" sz="8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ru-RU" sz="24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Все люди выделяют агглютиногены. Но у одних в выделениях содержатся хорошо выделяемые агглютиногены – «сильные выделители».</a:t>
            </a:r>
          </a:p>
          <a:p>
            <a:pPr eaLnBrk="1" hangingPunct="1">
              <a:defRPr/>
            </a:pPr>
            <a:r>
              <a:rPr lang="ru-RU" sz="24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 других агглютиноген выделяется с трудом – это «слабые выделители».</a:t>
            </a:r>
          </a:p>
          <a:p>
            <a:pPr eaLnBrk="1" hangingPunct="1">
              <a:defRPr/>
            </a:pPr>
            <a:endParaRPr lang="ru-RU" sz="8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Определяют степень выделительства по открытию агглютиногена. </a:t>
            </a:r>
          </a:p>
          <a:p>
            <a:pPr eaLnBrk="1" hangingPunct="1">
              <a:defRPr/>
            </a:pP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Явления выделительства обозначают символом </a:t>
            </a:r>
            <a:r>
              <a:rPr lang="en-US" sz="2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endParaRPr lang="ru-RU" sz="24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выделительства – </a:t>
            </a:r>
            <a:r>
              <a:rPr lang="en-US" sz="2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</a:t>
            </a: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eaLnBrk="1" hangingPunct="1">
              <a:defRPr/>
            </a:pPr>
            <a:endParaRPr lang="ru-RU" sz="8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ru-RU" sz="2400" b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ru-RU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ru-RU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ИССЛЕДОВАНИЕ СПЕРМЫ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91843" name="Text Box 3"/>
          <p:cNvSpPr txBox="1">
            <a:spLocks noChangeArrowheads="1"/>
          </p:cNvSpPr>
          <p:nvPr/>
        </p:nvSpPr>
        <p:spPr bwMode="auto">
          <a:xfrm>
            <a:off x="107950" y="692150"/>
            <a:ext cx="8912225" cy="505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Решаются вопросы: </a:t>
            </a:r>
          </a:p>
          <a:p>
            <a:pPr marL="342900" indent="-342900">
              <a:defRPr/>
            </a:pPr>
            <a:endParaRPr lang="ru-RU" sz="1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r>
              <a:rPr lang="ru-RU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Определение видовой принадлежности спермы.</a:t>
            </a:r>
          </a:p>
          <a:p>
            <a:pPr marL="342900" indent="-342900"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r>
              <a:rPr lang="ru-RU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Сперматозоид: </a:t>
            </a:r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</a:t>
            </a:r>
            <a:r>
              <a:rPr lang="ru-RU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крысы; 2) кролика; 3) лошади; </a:t>
            </a:r>
          </a:p>
          <a:p>
            <a:pPr marL="342900" indent="-342900">
              <a:defRPr/>
            </a:pPr>
            <a:r>
              <a:rPr lang="ru-RU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       4,5) человека. </a:t>
            </a: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ЭКСПЕРТИЗА ВОЛОС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81608" name="Text Box 8"/>
          <p:cNvSpPr txBox="1">
            <a:spLocks noChangeArrowheads="1"/>
          </p:cNvSpPr>
          <p:nvPr/>
        </p:nvSpPr>
        <p:spPr bwMode="auto">
          <a:xfrm>
            <a:off x="250825" y="903288"/>
            <a:ext cx="864235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28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Волосы обнаруживаются на месте происшествия в случаях преступления против личности (убийств, телесных повреждений, половых преступлений, краж, транспортных происшествий и т.д.)</a:t>
            </a:r>
          </a:p>
          <a:p>
            <a:pPr eaLnBrk="1" hangingPunct="1">
              <a:defRPr/>
            </a:pPr>
            <a:endParaRPr lang="ru-RU" sz="2800" b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ru-RU" sz="28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ru-RU" sz="28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разрешение экспертизы при исследовании волос обычно ставятся следующие вопросы: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ЭКСПЕРТИЗА ВОЛОС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81608" name="Text Box 8"/>
          <p:cNvSpPr txBox="1">
            <a:spLocks noChangeArrowheads="1"/>
          </p:cNvSpPr>
          <p:nvPr/>
        </p:nvSpPr>
        <p:spPr bwMode="auto">
          <a:xfrm>
            <a:off x="250825" y="903288"/>
            <a:ext cx="864235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sz="900" b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1. Являются ли присланные объекты действительно волосами?</a:t>
            </a:r>
            <a:endParaRPr lang="ru-RU" sz="9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ЭКСПЕРТИЗА ВОЛОС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250825" y="903288"/>
            <a:ext cx="8642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Кому принадлежат волосы – человеку или животному?</a:t>
            </a:r>
            <a:endParaRPr lang="ru-RU" sz="9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ЭКСПЕРТИЗА ВОЛОС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250825" y="903288"/>
            <a:ext cx="864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Каково региональное происхождение волос?</a:t>
            </a:r>
            <a:endParaRPr lang="ru-RU" sz="9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ЭКСПЕРТИЗА ВОЛОС</a:t>
            </a: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64235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Вырваны ли волосы или они выпали, не подвергались ли они внешним воздействиям?</a:t>
            </a:r>
          </a:p>
          <a:p>
            <a:pPr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5. Могут ли принадлежать волосы определенному лицу? </a:t>
            </a:r>
            <a:endParaRPr lang="ru-RU" sz="9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ВЕЩЕСТВЕННЫЕ ДОКАЗАТЕЛЬСТВА</a:t>
            </a:r>
          </a:p>
        </p:txBody>
      </p:sp>
      <p:sp>
        <p:nvSpPr>
          <p:cNvPr id="286723" name="Text Box 3"/>
          <p:cNvSpPr txBox="1">
            <a:spLocks noChangeArrowheads="1"/>
          </p:cNvSpPr>
          <p:nvPr/>
        </p:nvSpPr>
        <p:spPr bwMode="auto">
          <a:xfrm>
            <a:off x="179388" y="620713"/>
            <a:ext cx="8964612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</a:t>
            </a:r>
            <a:r>
              <a:rPr lang="ru-RU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 вещественным доказательствам, подлежащим</a:t>
            </a:r>
            <a:r>
              <a:rPr 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судебно-медицинскому исследованию, относятся части и выделения организма человека и животных: кровь, сперма, волосы, слюна, пото-жировые следы, моча, части внутренних органов, кости, мышцы, молоко, молозиво, околоплодные воды, сыровидная смазка, меконий и др.</a:t>
            </a:r>
          </a:p>
          <a:p>
            <a:pPr marL="342900" indent="-342900" algn="just">
              <a:defRPr/>
            </a:pPr>
            <a:endParaRPr lang="ru-RU" sz="28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just">
              <a:defRPr/>
            </a:pPr>
            <a:r>
              <a:rPr lang="ru-RU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</a:t>
            </a: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Эти объекты могут исследоваться как сами по себе, так и в виде следов на различных предметах (одежда, обувь, мебель, орудия преступления, транспортные средства).</a:t>
            </a:r>
          </a:p>
          <a:p>
            <a:pPr marL="342900" indent="-342900"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ВЕЩЕСТВЕННЫЕ ДОКАЗАТЕЛЬСТВА</a:t>
            </a:r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144463" y="787400"/>
            <a:ext cx="8964612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2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Судебно-медицинская</a:t>
            </a:r>
            <a:r>
              <a:rPr lang="en-US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экспертиза вещественных доказательств проводится </a:t>
            </a:r>
            <a:endParaRPr lang="en-US" sz="2400" b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n-US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- </a:t>
            </a: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en-US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удебно-иммунологических,</a:t>
            </a: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-медико-криминалистических</a:t>
            </a: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-и судебно-токсикологических лабораториях</a:t>
            </a:r>
          </a:p>
          <a:p>
            <a:pPr algn="just" eaLnBrk="1" hangingPunct="1">
              <a:defRPr/>
            </a:pPr>
            <a:endParaRPr lang="ru-RU" sz="2400" b="1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ru-RU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специалистами, имеющими кроме общей судебно-медицинской</a:t>
            </a: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, еще и </a:t>
            </a:r>
            <a:r>
              <a:rPr lang="ru-RU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специальную подготовку в области исследования вещественных доказательств.</a:t>
            </a:r>
            <a:endParaRPr lang="en-US" sz="2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endParaRPr lang="ru-RU" sz="24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ru-RU" sz="24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ru-RU" sz="24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Врачи не имеющие такой специальной подготовки, проводить экспертизу вещественных доказательств</a:t>
            </a:r>
            <a:r>
              <a:rPr lang="ru-RU" sz="2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не имеют права.</a:t>
            </a:r>
          </a:p>
          <a:p>
            <a:pPr algn="just" eaLnBrk="1" hangingPunct="1">
              <a:defRPr/>
            </a:pPr>
            <a:r>
              <a:rPr lang="ru-RU" sz="24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endParaRPr lang="ru-RU" sz="24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ВЕЩЕСТВЕННЫЕ ДОКАЗАТЕЛЬСТВА</a:t>
            </a:r>
          </a:p>
        </p:txBody>
      </p:sp>
      <p:sp>
        <p:nvSpPr>
          <p:cNvPr id="289795" name="Text Box 3"/>
          <p:cNvSpPr txBox="1">
            <a:spLocks noChangeArrowheads="1"/>
          </p:cNvSpPr>
          <p:nvPr/>
        </p:nvSpPr>
        <p:spPr bwMode="auto">
          <a:xfrm>
            <a:off x="107950" y="549275"/>
            <a:ext cx="8964613" cy="620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defRPr/>
            </a:pPr>
            <a:r>
              <a:rPr lang="ru-RU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 этом наряду с выполнением других задач </a:t>
            </a: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врач помогает следователю</a:t>
            </a:r>
            <a:r>
              <a:rPr lang="ru-RU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на месте происшествия отыскать вещественные доказательства, правильно их описать, изъять, упаковать и направить в судебно-медицинскую лабораторию.</a:t>
            </a:r>
            <a:endParaRPr lang="en-US" sz="28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just">
              <a:defRPr/>
            </a:pPr>
            <a:endParaRPr lang="ru-RU" sz="9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just">
              <a:defRPr/>
            </a:pPr>
            <a:r>
              <a:rPr lang="ru-RU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Кроме того, знание основ судебно-медицинской экспертизы вещественных доказательств позволит врачу в случае необходимости </a:t>
            </a: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разъяснить следователю</a:t>
            </a:r>
            <a:r>
              <a:rPr lang="ru-RU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какими возможностями располагает судебная медицина для решения определенных вопросов и правильно истолковать результаты экспертизы</a:t>
            </a:r>
            <a:r>
              <a:rPr lang="ru-RU" sz="28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ru-RU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Судебно-медицинская экспертиза вещественных доказательств</a:t>
            </a:r>
            <a:endParaRPr lang="ru-RU" sz="24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19113" y="1119188"/>
            <a:ext cx="5853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179388" y="742950"/>
            <a:ext cx="8964612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 sz="9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 исследовании вещественных доказательств</a:t>
            </a:r>
          </a:p>
          <a:p>
            <a:pPr algn="ctr">
              <a:defRPr/>
            </a:pPr>
            <a:r>
              <a:rPr lang="ru-RU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присутствует 3 –и этапа:</a:t>
            </a:r>
          </a:p>
          <a:p>
            <a:pPr>
              <a:defRPr/>
            </a:pPr>
            <a:r>
              <a:rPr lang="ru-RU" sz="2400" b="1">
                <a:solidFill>
                  <a:srgbClr val="66FF33"/>
                </a:solidFill>
                <a:latin typeface="Arial" charset="0"/>
              </a:rPr>
              <a:t>1 этап.</a:t>
            </a:r>
            <a:r>
              <a:rPr lang="ru-RU" sz="2400" b="1">
                <a:latin typeface="Arial" charset="0"/>
              </a:rPr>
              <a:t>     Обнаружение, изъятие, упаковка и пересылка.</a:t>
            </a:r>
          </a:p>
          <a:p>
            <a:pPr algn="ctr">
              <a:defRPr/>
            </a:pPr>
            <a:endParaRPr lang="ru-RU" sz="2400" b="1">
              <a:latin typeface="Arial" charset="0"/>
            </a:endParaRPr>
          </a:p>
          <a:p>
            <a:pPr algn="ctr">
              <a:defRPr/>
            </a:pPr>
            <a:endParaRPr lang="ru-RU" sz="2400" b="1">
              <a:latin typeface="Arial" charset="0"/>
            </a:endParaRPr>
          </a:p>
          <a:p>
            <a:pPr algn="ctr">
              <a:defRPr/>
            </a:pPr>
            <a:endParaRPr lang="ru-RU" sz="2400" b="1">
              <a:latin typeface="Arial" charset="0"/>
            </a:endParaRPr>
          </a:p>
          <a:p>
            <a:pPr algn="ctr">
              <a:defRPr/>
            </a:pPr>
            <a:endParaRPr lang="ru-RU" sz="2400" b="1">
              <a:latin typeface="Arial" charset="0"/>
            </a:endParaRPr>
          </a:p>
          <a:p>
            <a:pPr algn="ctr">
              <a:defRPr/>
            </a:pPr>
            <a:endParaRPr lang="ru-RU" sz="2400" b="1">
              <a:latin typeface="Arial" charset="0"/>
            </a:endParaRPr>
          </a:p>
          <a:p>
            <a:pPr algn="ctr">
              <a:defRPr/>
            </a:pPr>
            <a:endParaRPr lang="ru-RU" sz="2400" b="1">
              <a:latin typeface="Arial" charset="0"/>
            </a:endParaRPr>
          </a:p>
          <a:p>
            <a:pPr algn="ctr">
              <a:defRPr/>
            </a:pPr>
            <a:endParaRPr lang="ru-RU" sz="2400" b="1">
              <a:latin typeface="Arial" charset="0"/>
            </a:endParaRPr>
          </a:p>
          <a:p>
            <a:pPr algn="ctr">
              <a:defRPr/>
            </a:pPr>
            <a:endParaRPr lang="ru-RU" sz="2400" b="1">
              <a:latin typeface="Arial" charset="0"/>
            </a:endParaRPr>
          </a:p>
          <a:p>
            <a:pPr algn="ctr">
              <a:defRPr/>
            </a:pPr>
            <a:endParaRPr lang="ru-RU" sz="2400" b="1">
              <a:latin typeface="Arial" charset="0"/>
            </a:endParaRPr>
          </a:p>
          <a:p>
            <a:pPr>
              <a:defRPr/>
            </a:pPr>
            <a:endParaRPr lang="ru-RU" sz="2400" b="1">
              <a:latin typeface="Arial" charset="0"/>
            </a:endParaRPr>
          </a:p>
          <a:p>
            <a:pPr>
              <a:defRPr/>
            </a:pPr>
            <a:r>
              <a:rPr lang="ru-RU" sz="2400" b="1">
                <a:solidFill>
                  <a:srgbClr val="66FF33"/>
                </a:solidFill>
                <a:latin typeface="Arial" charset="0"/>
              </a:rPr>
              <a:t>2 этап</a:t>
            </a:r>
            <a:r>
              <a:rPr lang="ru-RU" sz="2400" b="1">
                <a:latin typeface="Arial" charset="0"/>
              </a:rPr>
              <a:t>.    Исследование вещественных доказательств  в лабораториях.</a:t>
            </a:r>
          </a:p>
          <a:p>
            <a:pPr>
              <a:defRPr/>
            </a:pPr>
            <a:r>
              <a:rPr lang="ru-RU" sz="2400" b="1">
                <a:solidFill>
                  <a:srgbClr val="66FF33"/>
                </a:solidFill>
                <a:latin typeface="Arial" charset="0"/>
              </a:rPr>
              <a:t>3 этап</a:t>
            </a:r>
            <a:r>
              <a:rPr lang="ru-RU" sz="2400" b="1">
                <a:latin typeface="Arial" charset="0"/>
              </a:rPr>
              <a:t>.  Толкование полученных результатов.</a:t>
            </a: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9221" name="Picture 8" descr="PB280017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349500"/>
            <a:ext cx="4486275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Судебно-медицинская экспертиза вещественных доказательств в судебно-иммунологической лаборатории: 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400" b="1" i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исследуют объекты биологического происхождения (кровь, сперму, волосы, пот, слюну и др.)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19113" y="1119188"/>
            <a:ext cx="5853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ext Box 2"/>
          <p:cNvSpPr txBox="1">
            <a:spLocks noChangeArrowheads="1"/>
          </p:cNvSpPr>
          <p:nvPr/>
        </p:nvSpPr>
        <p:spPr bwMode="auto">
          <a:xfrm>
            <a:off x="0" y="44450"/>
            <a:ext cx="9144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 лаборатории могут направляться объекты, взятые судебно-медицинским экспертом при вскрытии трупа и при освидетельствовании живых лиц: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4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кровь для определения групповой принадлежности, волосы, ногти, раны, содержимое влагалища и т.д.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2840</TotalTime>
  <Words>1738</Words>
  <Application>Microsoft Office PowerPoint</Application>
  <PresentationFormat>Экран (4:3)</PresentationFormat>
  <Paragraphs>292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2" baseType="lpstr">
      <vt:lpstr>Arial</vt:lpstr>
      <vt:lpstr>Wingdings</vt:lpstr>
      <vt:lpstr>Calibri</vt:lpstr>
      <vt:lpstr>Arial Black</vt:lpstr>
      <vt:lpstr>Times New Roman</vt:lpstr>
      <vt:lpstr>Лучи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ЗГМУ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evseev</dc:creator>
  <cp:lastModifiedBy>User</cp:lastModifiedBy>
  <cp:revision>394</cp:revision>
  <dcterms:created xsi:type="dcterms:W3CDTF">2004-10-19T08:05:45Z</dcterms:created>
  <dcterms:modified xsi:type="dcterms:W3CDTF">2019-02-21T23:22:19Z</dcterms:modified>
</cp:coreProperties>
</file>