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1447-DA40-46FF-B60D-6E666D8FA827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1508-CF3B-4E5A-8597-825CB164E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57E9-5C7E-4706-A2BD-F6E45E70E9DF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E719-3BA4-47A9-BB44-467719CAC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396D-34C1-466D-9E2D-A0C901C4C51A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CEA5-2082-403F-8AD1-45CCDCDC2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3047-09D7-41D3-BEEB-77EA8897A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6FAF-C32A-4F45-BCA5-92065EDB6FC2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E27C-2F10-42B4-9363-F9FADB25A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21FF-D835-4DAC-A9D1-016C041D91E4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BBAA-A59C-435C-8E14-F65B08C5C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926F-34FE-4A5B-9838-0E7B83B56600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82F6-8864-4D8A-8BB2-9A481418C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DDB4-AD24-461D-B1DC-A18B2C644733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D0B0-DEE3-4ABE-BBA1-6DF9ACF55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E55-54E9-4013-8157-628E1A35B055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2DE7-E313-42D4-AB3E-BEC605E3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FADE-9A1A-4DC4-8FDA-56F599F2783B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CF3A-37EB-44A9-B062-DCE5E2D07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B83E-4803-4408-8ACB-F7E7DF3D9DB3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C880-0086-4B27-90F8-6153D028E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387E-ACDE-48B1-844D-4CCB96FFE532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2E19-DCC2-4FA9-94AF-BB99BF5E7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33202-4DBE-4F5F-A9A1-FFEF935DBF6A}" type="datetimeFigureOut">
              <a:rPr lang="ru-RU"/>
              <a:pPr>
                <a:defRPr/>
              </a:pPr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46957-3A8A-44C5-986D-3DFDD29D9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1800" spc="-100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sz="1800" spc="-100" dirty="0" err="1" smtClean="0"/>
              <a:t>Войно-Ясенецкого</a:t>
            </a:r>
            <a:r>
              <a:rPr lang="ru-RU" altLang="ru-RU" sz="1800" spc="-100" dirty="0" smtClean="0"/>
              <a:t>» </a:t>
            </a:r>
            <a:br>
              <a:rPr lang="ru-RU" altLang="ru-RU" sz="1800" spc="-100" dirty="0" smtClean="0"/>
            </a:br>
            <a:r>
              <a:rPr lang="ru-RU" altLang="ru-RU" sz="1800" spc="-100" dirty="0" smtClean="0"/>
              <a:t>Министерства здравоохранения Российской Федерации</a:t>
            </a:r>
            <a:br>
              <a:rPr lang="ru-RU" altLang="ru-RU" sz="1800" spc="-100" dirty="0" smtClean="0"/>
            </a:br>
            <a:r>
              <a:rPr lang="ru-RU" altLang="ru-RU" sz="1800" spc="-100" dirty="0" smtClean="0"/>
              <a:t>Кафедра-клиника стоматологии ИПО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2708275"/>
            <a:ext cx="7848600" cy="865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 smtClean="0">
                <a:latin typeface="+mj-lt"/>
              </a:rPr>
              <a:t>Лечение зубочелюстных аномалий функциональными аппаратами</a:t>
            </a:r>
          </a:p>
          <a:p>
            <a:pPr eaLnBrk="1" hangingPunct="1">
              <a:buFont typeface="Arial" charset="0"/>
              <a:buNone/>
            </a:pPr>
            <a:endParaRPr lang="ru-RU" altLang="ru-RU" sz="20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2000" b="1" dirty="0" smtClean="0"/>
          </a:p>
          <a:p>
            <a:pPr eaLnBrk="1" hangingPunct="1">
              <a:buFont typeface="Arial" charset="0"/>
              <a:buNone/>
            </a:pPr>
            <a:endParaRPr lang="ru-RU" altLang="ru-RU" sz="2000" b="1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25658" y="4078288"/>
            <a:ext cx="439133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altLang="ru-RU" dirty="0">
                <a:latin typeface="+mn-lt"/>
              </a:rPr>
              <a:t>Выполнил ординатор </a:t>
            </a:r>
          </a:p>
          <a:p>
            <a:pPr algn="r"/>
            <a:r>
              <a:rPr lang="ru-RU" altLang="ru-RU" dirty="0">
                <a:latin typeface="+mn-lt"/>
              </a:rPr>
              <a:t>кафедры-клиники стоматологии ИПО</a:t>
            </a:r>
          </a:p>
          <a:p>
            <a:pPr algn="r"/>
            <a:r>
              <a:rPr lang="ru-RU" altLang="ru-RU" dirty="0">
                <a:latin typeface="+mn-lt"/>
              </a:rPr>
              <a:t>по специальности «ортодонтия»</a:t>
            </a:r>
          </a:p>
          <a:p>
            <a:pPr algn="r"/>
            <a:r>
              <a:rPr lang="ru-RU" altLang="ru-RU" dirty="0" err="1">
                <a:latin typeface="+mn-lt"/>
              </a:rPr>
              <a:t>Миреева</a:t>
            </a:r>
            <a:r>
              <a:rPr lang="ru-RU" altLang="ru-RU" dirty="0">
                <a:latin typeface="+mn-lt"/>
              </a:rPr>
              <a:t> У. С.</a:t>
            </a:r>
          </a:p>
          <a:p>
            <a:pPr algn="r"/>
            <a:r>
              <a:rPr lang="ru-RU" altLang="ru-RU" dirty="0">
                <a:latin typeface="+mn-lt"/>
              </a:rPr>
              <a:t>рецензент к.м.н.,  </a:t>
            </a:r>
            <a:r>
              <a:rPr lang="ru-RU" altLang="ru-RU" dirty="0" err="1">
                <a:latin typeface="+mn-lt"/>
              </a:rPr>
              <a:t>Левенец</a:t>
            </a:r>
            <a:r>
              <a:rPr lang="ru-RU" altLang="ru-RU" dirty="0">
                <a:latin typeface="+mn-lt"/>
              </a:rPr>
              <a:t> О. А.</a:t>
            </a:r>
          </a:p>
          <a:p>
            <a:pPr algn="r"/>
            <a:r>
              <a:rPr lang="ru-RU" altLang="ru-RU" dirty="0">
                <a:latin typeface="+mn-lt"/>
              </a:rPr>
              <a:t>руководитель к.м.н., доцент Тарасова Н. В</a:t>
            </a:r>
            <a:r>
              <a:rPr lang="ru-RU" altLang="ru-RU" dirty="0"/>
              <a:t>.</a:t>
            </a:r>
          </a:p>
          <a:p>
            <a:pPr algn="r"/>
            <a:endParaRPr lang="ru-RU" alt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76600" y="6100763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>
                <a:latin typeface="+mn-lt"/>
              </a:rPr>
              <a:t>Красноярск,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slide-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14313"/>
            <a:ext cx="8001000" cy="59928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slide-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"/>
            <a:ext cx="8072437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Виды </a:t>
            </a:r>
            <a:r>
              <a:rPr lang="ru-RU" altLang="ru-RU" sz="3000" dirty="0" err="1" smtClean="0"/>
              <a:t>ортодонтических</a:t>
            </a:r>
            <a:r>
              <a:rPr lang="ru-RU" altLang="ru-RU" sz="3000" dirty="0" smtClean="0"/>
              <a:t> аппаратов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0825" y="1143000"/>
            <a:ext cx="8785225" cy="48069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400" spc="-100" dirty="0" smtClean="0"/>
              <a:t>Все виды </a:t>
            </a:r>
            <a:r>
              <a:rPr lang="ru-RU" altLang="ru-RU" sz="2400" spc="-100" dirty="0" err="1" smtClean="0"/>
              <a:t>ортодонтических</a:t>
            </a:r>
            <a:r>
              <a:rPr lang="ru-RU" altLang="ru-RU" sz="2400" spc="-100" dirty="0" smtClean="0"/>
              <a:t> аппаратов могут быть разделены на следующие группы: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400" spc="-100" dirty="0" smtClean="0"/>
              <a:t>1) по целевому назначению - лечебные, профилактические, </a:t>
            </a:r>
            <a:r>
              <a:rPr lang="ru-RU" altLang="ru-RU" sz="2400" spc="-100" dirty="0" err="1" smtClean="0"/>
              <a:t>ретенционные</a:t>
            </a:r>
            <a:r>
              <a:rPr lang="ru-RU" altLang="ru-RU" sz="2400" spc="-100" dirty="0" smtClean="0"/>
              <a:t>;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400" spc="-100" dirty="0" smtClean="0"/>
              <a:t>2) по механизму действия - механические, функциональные, функционально-направляющие, комбинированные;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400" spc="-100" dirty="0" smtClean="0"/>
              <a:t>3) по способу фиксации - несъемные, съемные, сочетанные;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400" spc="-100" dirty="0" smtClean="0"/>
              <a:t>4) по месту расположения - </a:t>
            </a:r>
            <a:r>
              <a:rPr lang="ru-RU" altLang="ru-RU" sz="2400" spc="-100" dirty="0" err="1" smtClean="0"/>
              <a:t>внеротовые</a:t>
            </a:r>
            <a:r>
              <a:rPr lang="ru-RU" altLang="ru-RU" sz="2400" spc="-100" dirty="0" smtClean="0"/>
              <a:t>, </a:t>
            </a:r>
            <a:r>
              <a:rPr lang="ru-RU" altLang="ru-RU" sz="2400" spc="-100" dirty="0" err="1" smtClean="0"/>
              <a:t>внутриротовые</a:t>
            </a:r>
            <a:r>
              <a:rPr lang="ru-RU" altLang="ru-RU" sz="2400" spc="-100" dirty="0" smtClean="0"/>
              <a:t> (</a:t>
            </a:r>
            <a:r>
              <a:rPr lang="ru-RU" altLang="ru-RU" sz="2400" spc="-100" dirty="0" err="1" smtClean="0"/>
              <a:t>одно-и</a:t>
            </a:r>
            <a:r>
              <a:rPr lang="ru-RU" altLang="ru-RU" sz="2400" spc="-100" dirty="0" smtClean="0"/>
              <a:t> </a:t>
            </a:r>
            <a:r>
              <a:rPr lang="ru-RU" altLang="ru-RU" sz="2400" spc="-100" dirty="0" err="1" smtClean="0"/>
              <a:t>двучелюстные</a:t>
            </a:r>
            <a:r>
              <a:rPr lang="ru-RU" altLang="ru-RU" sz="2400" spc="-100" dirty="0" smtClean="0"/>
              <a:t>) и сочетанные.</a:t>
            </a:r>
          </a:p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  <a:endParaRPr lang="ru-RU" altLang="ru-RU" sz="2700" dirty="0" smtClean="0"/>
          </a:p>
        </p:txBody>
      </p:sp>
      <p:pic>
        <p:nvPicPr>
          <p:cNvPr id="4" name="Рисунок 3" descr="frank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79" y="3071810"/>
            <a:ext cx="411962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329612" cy="4643437"/>
          </a:xfrm>
        </p:spPr>
        <p:txBody>
          <a:bodyPr/>
          <a:lstStyle/>
          <a:p>
            <a:pPr eaLnBrk="1" hangingPunct="1"/>
            <a:r>
              <a:rPr lang="ru-RU" altLang="ru-RU" sz="2600" b="1" dirty="0" smtClean="0"/>
              <a:t>Функциональные </a:t>
            </a:r>
            <a:r>
              <a:rPr lang="ru-RU" altLang="ru-RU" sz="2600" b="1" dirty="0" err="1" smtClean="0"/>
              <a:t>ортодонтические</a:t>
            </a:r>
            <a:r>
              <a:rPr lang="ru-RU" altLang="ru-RU" sz="2600" b="1" dirty="0" smtClean="0"/>
              <a:t> аппараты </a:t>
            </a:r>
            <a:r>
              <a:rPr lang="ru-RU" altLang="ru-RU" sz="2600" dirty="0" smtClean="0"/>
              <a:t>по механизму действия подразделяются на </a:t>
            </a:r>
            <a:r>
              <a:rPr lang="ru-RU" altLang="ru-RU" sz="2600" u="sng" dirty="0" smtClean="0"/>
              <a:t>функционально-направляющие </a:t>
            </a:r>
            <a:r>
              <a:rPr lang="ru-RU" altLang="ru-RU" sz="2600" dirty="0" smtClean="0"/>
              <a:t>и </a:t>
            </a:r>
            <a:r>
              <a:rPr lang="ru-RU" altLang="ru-RU" sz="2600" u="sng" dirty="0" smtClean="0"/>
              <a:t>функционально-действующие.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600" dirty="0" smtClean="0"/>
              <a:t>К </a:t>
            </a:r>
            <a:r>
              <a:rPr lang="ru-RU" altLang="ru-RU" sz="2600" u="sng" dirty="0" smtClean="0"/>
              <a:t>функционально-направляющим </a:t>
            </a:r>
            <a:r>
              <a:rPr lang="ru-RU" altLang="ru-RU" sz="2600" dirty="0" smtClean="0"/>
              <a:t>элементам относятся: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600" dirty="0" smtClean="0"/>
              <a:t>- наклонная плоскость;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600" dirty="0" smtClean="0"/>
              <a:t>- </a:t>
            </a:r>
            <a:r>
              <a:rPr lang="ru-RU" altLang="ru-RU" sz="2600" dirty="0" err="1" smtClean="0"/>
              <a:t>накусочная</a:t>
            </a:r>
            <a:r>
              <a:rPr lang="ru-RU" altLang="ru-RU" sz="2600" dirty="0" smtClean="0"/>
              <a:t> площадка;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600" dirty="0" smtClean="0"/>
              <a:t>- </a:t>
            </a:r>
            <a:r>
              <a:rPr lang="ru-RU" altLang="ru-RU" sz="2600" dirty="0" err="1" smtClean="0"/>
              <a:t>окклюзионные</a:t>
            </a:r>
            <a:r>
              <a:rPr lang="ru-RU" altLang="ru-RU" sz="2600" dirty="0" smtClean="0"/>
              <a:t> накладки;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600" dirty="0" smtClean="0"/>
              <a:t>- наклонно – </a:t>
            </a:r>
            <a:r>
              <a:rPr lang="ru-RU" altLang="ru-RU" sz="2600" dirty="0" err="1" smtClean="0"/>
              <a:t>накусочная</a:t>
            </a:r>
            <a:r>
              <a:rPr lang="ru-RU" altLang="ru-RU" sz="2600" dirty="0" smtClean="0"/>
              <a:t> площадка,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600" dirty="0" smtClean="0"/>
              <a:t>- направляющие петли.</a:t>
            </a:r>
          </a:p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  <a:endParaRPr lang="ru-RU" altLang="ru-RU" sz="4000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857250"/>
            <a:ext cx="8501063" cy="5572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b="1" u="sng" dirty="0" smtClean="0"/>
              <a:t>Наклонная плоскость </a:t>
            </a:r>
            <a:r>
              <a:rPr lang="ru-RU" altLang="ru-RU" sz="2400" dirty="0" smtClean="0"/>
              <a:t>изменяет положение нижней челюсти относительно верхней.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u="sng" dirty="0" err="1" smtClean="0"/>
              <a:t>Накусочная</a:t>
            </a:r>
            <a:r>
              <a:rPr lang="ru-RU" altLang="ru-RU" sz="2400" b="1" u="sng" dirty="0" smtClean="0"/>
              <a:t> площадка </a:t>
            </a:r>
            <a:r>
              <a:rPr lang="ru-RU" altLang="ru-RU" sz="2400" dirty="0" smtClean="0"/>
              <a:t>предназначена для усиления давления на зубы и альвеолярный отросток во фронтальном участке и разобщения прикуса в боковых участках, то есть для коррекции прикуса по высоте.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u="sng" dirty="0" err="1" smtClean="0"/>
              <a:t>Окклюзионные</a:t>
            </a:r>
            <a:r>
              <a:rPr lang="ru-RU" altLang="ru-RU" sz="2400" b="1" u="sng" dirty="0" smtClean="0"/>
              <a:t> накладки </a:t>
            </a:r>
            <a:r>
              <a:rPr lang="ru-RU" altLang="ru-RU" sz="2400" dirty="0" smtClean="0"/>
              <a:t>применяются для усиления давления на зубы и альвеолярный отросток в боковых участках и разобщения прикуса во фронтальном участке, корректируя таким образом высоту прикуса.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u="sng" dirty="0" smtClean="0"/>
              <a:t>Наклонно – </a:t>
            </a:r>
            <a:r>
              <a:rPr lang="ru-RU" altLang="ru-RU" sz="2400" b="1" u="sng" dirty="0" err="1" smtClean="0"/>
              <a:t>накусочная</a:t>
            </a:r>
            <a:r>
              <a:rPr lang="ru-RU" altLang="ru-RU" sz="2400" b="1" u="sng" dirty="0" smtClean="0"/>
              <a:t> площадка. </a:t>
            </a:r>
            <a:r>
              <a:rPr lang="ru-RU" altLang="ru-RU" sz="2400" dirty="0" smtClean="0"/>
              <a:t>При дистальном прикусе с большой сагиттальной щелью в сочетании с глубоким резцовым перекрытием применяют наклонную плоскость, которая заканчивается </a:t>
            </a:r>
            <a:r>
              <a:rPr lang="ru-RU" altLang="ru-RU" sz="2400" dirty="0" err="1" smtClean="0"/>
              <a:t>накусочной</a:t>
            </a:r>
            <a:r>
              <a:rPr lang="ru-RU" altLang="ru-RU" sz="2400" dirty="0" smtClean="0"/>
              <a:t> площадкой, механизм действия такого функционального элемента объединяет действие наклонной плоскости и </a:t>
            </a:r>
            <a:r>
              <a:rPr lang="ru-RU" altLang="ru-RU" sz="2400" dirty="0" err="1" smtClean="0"/>
              <a:t>накусочной</a:t>
            </a:r>
            <a:r>
              <a:rPr lang="ru-RU" altLang="ru-RU" sz="2400" dirty="0" smtClean="0"/>
              <a:t> площадки.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68313" y="1071563"/>
            <a:ext cx="8247062" cy="5453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500" dirty="0" smtClean="0"/>
              <a:t>К </a:t>
            </a:r>
            <a:r>
              <a:rPr lang="ru-RU" altLang="ru-RU" sz="2400" dirty="0" smtClean="0"/>
              <a:t>функционально-действующим элементам относятся: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/>
              <a:t>губные </a:t>
            </a:r>
            <a:r>
              <a:rPr lang="ru-RU" altLang="ru-RU" sz="2400" dirty="0" err="1" smtClean="0"/>
              <a:t>пелоты</a:t>
            </a:r>
            <a:r>
              <a:rPr lang="ru-RU" altLang="ru-RU" sz="2400" dirty="0" smtClean="0"/>
              <a:t>, щечные щиты.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u="sng" dirty="0" smtClean="0"/>
              <a:t>Губные </a:t>
            </a:r>
            <a:r>
              <a:rPr lang="ru-RU" altLang="ru-RU" sz="2400" b="1" u="sng" dirty="0" err="1" smtClean="0"/>
              <a:t>пелоты</a:t>
            </a:r>
            <a:r>
              <a:rPr lang="ru-RU" altLang="ru-RU" sz="2400" b="1" u="sng" dirty="0" smtClean="0"/>
              <a:t> </a:t>
            </a:r>
            <a:r>
              <a:rPr lang="ru-RU" altLang="ru-RU" sz="2400" dirty="0" smtClean="0"/>
              <a:t>располагаются во фронтальном участке челюстей между альвеолярным отростком и губами. Они не должны прилежать к альвеолярному отростку плотно, а находятся на расстоянии 2-2,5 мм. Губные </a:t>
            </a:r>
            <a:r>
              <a:rPr lang="ru-RU" altLang="ru-RU" sz="2400" dirty="0" err="1" smtClean="0"/>
              <a:t>пелоты</a:t>
            </a:r>
            <a:r>
              <a:rPr lang="ru-RU" altLang="ru-RU" sz="2400" dirty="0" smtClean="0"/>
              <a:t> должны доходить до переходной складки, оттеснять нижнюю или верхнюю губу вперед, содействуя тем самым росту апикального базиса.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u="sng" dirty="0" smtClean="0"/>
              <a:t>Щечные щиты </a:t>
            </a:r>
            <a:r>
              <a:rPr lang="ru-RU" altLang="ru-RU" sz="2400" dirty="0" smtClean="0"/>
              <a:t>способствуют развитию апикального базиса челюстей в </a:t>
            </a:r>
            <a:r>
              <a:rPr lang="ru-RU" altLang="ru-RU" sz="2400" dirty="0" err="1" smtClean="0"/>
              <a:t>трансверзальном</a:t>
            </a:r>
            <a:r>
              <a:rPr lang="ru-RU" altLang="ru-RU" sz="2400" dirty="0" smtClean="0"/>
              <a:t> направлении. Нижняя и верхняя границы щитов находятся в самой глубокой части переходной складки слизистой оболочки и должны отстоять от нее на 2-2,5 мм.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Толщина </a:t>
            </a:r>
            <a:r>
              <a:rPr lang="ru-RU" altLang="ru-RU" sz="2400" dirty="0" err="1" smtClean="0"/>
              <a:t>пелотов</a:t>
            </a:r>
            <a:r>
              <a:rPr lang="ru-RU" altLang="ru-RU" sz="2400" dirty="0" smtClean="0"/>
              <a:t> и щитов не должна превышать 2,5 мм.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572500" cy="5429250"/>
          </a:xfrm>
        </p:spPr>
        <p:txBody>
          <a:bodyPr/>
          <a:lstStyle/>
          <a:p>
            <a:pPr eaLnBrk="1" hangingPunct="1"/>
            <a:r>
              <a:rPr lang="ru-RU" altLang="ru-RU" sz="2400" b="1" dirty="0" err="1" smtClean="0"/>
              <a:t>Накусочная</a:t>
            </a:r>
            <a:r>
              <a:rPr lang="ru-RU" altLang="ru-RU" sz="2400" b="1" dirty="0" smtClean="0"/>
              <a:t> пластинка А.Я. </a:t>
            </a:r>
            <a:r>
              <a:rPr lang="ru-RU" altLang="ru-RU" sz="2400" b="1" dirty="0" err="1" smtClean="0"/>
              <a:t>Катца</a:t>
            </a:r>
            <a:r>
              <a:rPr lang="ru-RU" altLang="ru-RU" sz="2400" dirty="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Пластинка представляет собой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небную пластмассовую пластинку,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которая в области боковых зубов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тесно соприкасается с шейками их,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а в области фронтальных располагается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на некотором расстоянии от них. Четыре металлических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крючка, отходящих от переднего отдела пластинки,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перебрасываются через режущие края верхних четырех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резцов и располагаются на небной, режущей и губной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поверхностях последних.</a:t>
            </a:r>
            <a:r>
              <a:rPr lang="ru-RU" altLang="ru-RU" sz="2400" dirty="0" smtClean="0">
                <a:latin typeface="Arial" charset="0"/>
              </a:rPr>
              <a:t/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/>
            </a:r>
            <a:br>
              <a:rPr lang="ru-RU" altLang="ru-RU" sz="2400" dirty="0" smtClean="0">
                <a:latin typeface="Arial" charset="0"/>
              </a:rPr>
            </a:br>
            <a:endParaRPr lang="ru-RU" altLang="ru-RU" sz="2400" dirty="0" smtClean="0">
              <a:latin typeface="Arial" charset="0"/>
            </a:endParaRPr>
          </a:p>
        </p:txBody>
      </p:sp>
      <p:pic>
        <p:nvPicPr>
          <p:cNvPr id="21508" name="Рисунок 3" descr="ortodontia38.JPG"/>
          <p:cNvPicPr>
            <a:picLocks noChangeAspect="1"/>
          </p:cNvPicPr>
          <p:nvPr/>
        </p:nvPicPr>
        <p:blipFill>
          <a:blip r:embed="rId2"/>
          <a:srcRect l="-1868" b="16844"/>
          <a:stretch>
            <a:fillRect/>
          </a:stretch>
        </p:blipFill>
        <p:spPr bwMode="auto">
          <a:xfrm>
            <a:off x="5580063" y="1341438"/>
            <a:ext cx="35639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429625" cy="5214938"/>
          </a:xfrm>
        </p:spPr>
        <p:txBody>
          <a:bodyPr/>
          <a:lstStyle/>
          <a:p>
            <a:pPr algn="just" eaLnBrk="1" hangingPunct="1"/>
            <a:r>
              <a:rPr lang="ru-RU" altLang="ru-RU" sz="2400" b="1" dirty="0" err="1" smtClean="0"/>
              <a:t>Трейнеры</a:t>
            </a:r>
            <a:r>
              <a:rPr lang="ru-RU" altLang="ru-RU" sz="2400" b="1" dirty="0" smtClean="0"/>
              <a:t> или </a:t>
            </a:r>
            <a:r>
              <a:rPr lang="ru-RU" altLang="ru-RU" sz="2400" b="1" dirty="0" err="1" smtClean="0"/>
              <a:t>миофункциональные</a:t>
            </a:r>
            <a:r>
              <a:rPr lang="ru-RU" altLang="ru-RU" sz="2400" b="1" dirty="0" smtClean="0"/>
              <a:t> тренажеры</a:t>
            </a:r>
            <a:r>
              <a:rPr lang="ru-RU" altLang="ru-RU" sz="2400" dirty="0" smtClean="0"/>
              <a:t>. Являются одной из разновидностей </a:t>
            </a:r>
            <a:r>
              <a:rPr lang="ru-RU" altLang="ru-RU" sz="2400" dirty="0" err="1" smtClean="0"/>
              <a:t>позиционеров</a:t>
            </a:r>
            <a:endParaRPr lang="ru-RU" altLang="ru-RU" sz="2400" dirty="0" smtClean="0"/>
          </a:p>
          <a:p>
            <a:pPr algn="just" eaLnBrk="1" hangingPunct="1"/>
            <a:r>
              <a:rPr lang="ru-RU" altLang="ru-RU" sz="2400" dirty="0" smtClean="0"/>
              <a:t>Большинство случаев </a:t>
            </a:r>
            <a:r>
              <a:rPr lang="ru-RU" altLang="ru-RU" sz="2400" dirty="0" err="1" smtClean="0"/>
              <a:t>дизокклюзии</a:t>
            </a:r>
            <a:r>
              <a:rPr lang="ru-RU" altLang="ru-RU" sz="2400" dirty="0" smtClean="0"/>
              <a:t> у 6 – 10 летних пациентов вызваны "вредными" </a:t>
            </a:r>
            <a:r>
              <a:rPr lang="ru-RU" altLang="ru-RU" sz="2400" dirty="0" err="1" smtClean="0"/>
              <a:t>миофункциональными</a:t>
            </a:r>
            <a:r>
              <a:rPr lang="ru-RU" altLang="ru-RU" sz="2400" dirty="0" smtClean="0"/>
              <a:t> привычками. Положение зубов определяется давлением на них со стороны губ и языка. Для исправления </a:t>
            </a:r>
            <a:r>
              <a:rPr lang="ru-RU" altLang="ru-RU" sz="2400" dirty="0" err="1" smtClean="0"/>
              <a:t>миофункциональных</a:t>
            </a:r>
            <a:r>
              <a:rPr lang="ru-RU" altLang="ru-RU" sz="2400" dirty="0" smtClean="0"/>
              <a:t> вредных привычек и выравнивания прорезывающихся зубов применяют </a:t>
            </a:r>
            <a:r>
              <a:rPr lang="ru-RU" altLang="ru-RU" sz="2400" dirty="0" err="1" smtClean="0"/>
              <a:t>преортодонтические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трейнеры</a:t>
            </a:r>
            <a:r>
              <a:rPr lang="ru-RU" altLang="ru-RU" sz="2400" dirty="0" smtClean="0"/>
              <a:t>. Это готовые к применению </a:t>
            </a:r>
            <a:r>
              <a:rPr lang="ru-RU" altLang="ru-RU" sz="2400" dirty="0" err="1" smtClean="0"/>
              <a:t>позиционеры</a:t>
            </a:r>
            <a:r>
              <a:rPr lang="ru-RU" altLang="ru-RU" sz="2400" dirty="0" smtClean="0"/>
              <a:t>, которые имеют один универсальный размер, разработанный с помощью компьютерных технологий, совмещающий в себе свойства </a:t>
            </a:r>
            <a:r>
              <a:rPr lang="ru-RU" altLang="ru-RU" sz="2400" dirty="0" err="1" smtClean="0"/>
              <a:t>миофункционального</a:t>
            </a:r>
            <a:r>
              <a:rPr lang="ru-RU" altLang="ru-RU" sz="2400" dirty="0" smtClean="0"/>
              <a:t> тренажера и </a:t>
            </a:r>
            <a:r>
              <a:rPr lang="ru-RU" altLang="ru-RU" sz="2400" dirty="0" err="1" smtClean="0"/>
              <a:t>позиционера</a:t>
            </a:r>
            <a:r>
              <a:rPr lang="ru-RU" altLang="ru-RU" sz="2400" dirty="0" smtClean="0"/>
              <a:t>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</a:p>
        </p:txBody>
      </p:sp>
      <p:pic>
        <p:nvPicPr>
          <p:cNvPr id="7" name="Рисунок 6" descr="myobrace-3-768x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861" y="3073398"/>
            <a:ext cx="4572032" cy="355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286000" y="4786313"/>
            <a:ext cx="1663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dirty="0" err="1">
                <a:latin typeface="Calibri" pitchFamily="34" charset="0"/>
              </a:rPr>
              <a:t>Миобрейс</a:t>
            </a:r>
            <a:endParaRPr lang="ru-RU" altLang="ru-RU" sz="2600" dirty="0">
              <a:latin typeface="Calibri" pitchFamily="34" charset="0"/>
            </a:endParaRPr>
          </a:p>
        </p:txBody>
      </p:sp>
      <p:pic>
        <p:nvPicPr>
          <p:cNvPr id="23557" name="Содержимое 3" descr="raznovidnosti.jpg"/>
          <p:cNvPicPr>
            <a:picLocks noGrp="1" noChangeAspect="1"/>
          </p:cNvPicPr>
          <p:nvPr>
            <p:ph idx="1"/>
          </p:nvPr>
        </p:nvPicPr>
        <p:blipFill>
          <a:blip r:embed="rId3"/>
          <a:srcRect b="14105"/>
          <a:stretch>
            <a:fillRect/>
          </a:stretch>
        </p:blipFill>
        <p:spPr>
          <a:xfrm>
            <a:off x="142875" y="1071563"/>
            <a:ext cx="7286625" cy="2357437"/>
          </a:xfrm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13604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dirty="0" err="1">
                <a:latin typeface="Calibri" pitchFamily="34" charset="0"/>
              </a:rPr>
              <a:t>Трейнер</a:t>
            </a:r>
            <a:endParaRPr lang="ru-RU" altLang="ru-RU" sz="2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89912" cy="503237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7" cy="4525963"/>
          </a:xfrm>
        </p:spPr>
        <p:txBody>
          <a:bodyPr/>
          <a:lstStyle/>
          <a:p>
            <a:pPr algn="just" eaLnBrk="1" hangingPunct="1"/>
            <a:r>
              <a:rPr lang="ru-RU" altLang="ru-RU" sz="2400" b="1" spc="-100" dirty="0" smtClean="0"/>
              <a:t>Каппа с наклонной плоскостью </a:t>
            </a:r>
            <a:r>
              <a:rPr lang="ru-RU" altLang="ru-RU" sz="2400" b="1" spc="-100" dirty="0" err="1" smtClean="0"/>
              <a:t>Бынина</a:t>
            </a:r>
            <a:r>
              <a:rPr lang="ru-RU" altLang="ru-RU" sz="2400" b="1" spc="-100" dirty="0" smtClean="0"/>
              <a:t> </a:t>
            </a:r>
            <a:r>
              <a:rPr lang="ru-RU" altLang="ru-RU" sz="2400" spc="-100" dirty="0" smtClean="0"/>
              <a:t>служит </a:t>
            </a:r>
            <a:r>
              <a:rPr lang="ru-RU" altLang="ru-RU" sz="2400" spc="-100" dirty="0" smtClean="0"/>
              <a:t>для коррекции положения передних зубов. </a:t>
            </a:r>
            <a:r>
              <a:rPr lang="ru-RU" altLang="ru-RU" sz="2400" spc="-100" dirty="0" smtClean="0"/>
              <a:t>Верхние зубы </a:t>
            </a:r>
            <a:r>
              <a:rPr lang="ru-RU" altLang="ru-RU" sz="2400" spc="-100" dirty="0" smtClean="0"/>
              <a:t>смещаются в вестибулярном направлении, а </a:t>
            </a:r>
            <a:r>
              <a:rPr lang="ru-RU" altLang="ru-RU" sz="2400" spc="-100" dirty="0" smtClean="0"/>
              <a:t>нижние – </a:t>
            </a:r>
            <a:r>
              <a:rPr lang="ru-RU" altLang="ru-RU" sz="2400" spc="-100" dirty="0" smtClean="0"/>
              <a:t>в дистальном. Это </a:t>
            </a:r>
            <a:r>
              <a:rPr lang="ru-RU" altLang="ru-RU" sz="2400" spc="-100" dirty="0" err="1" smtClean="0"/>
              <a:t>одночелюстное</a:t>
            </a:r>
            <a:r>
              <a:rPr lang="ru-RU" altLang="ru-RU" sz="2400" spc="-100" dirty="0" smtClean="0"/>
              <a:t> устройство, </a:t>
            </a:r>
            <a:r>
              <a:rPr lang="ru-RU" altLang="ru-RU" sz="2400" spc="-100" dirty="0" smtClean="0"/>
              <a:t>создающее малое </a:t>
            </a:r>
            <a:r>
              <a:rPr lang="ru-RU" altLang="ru-RU" sz="2400" spc="-100" dirty="0" smtClean="0"/>
              <a:t>и среднее межчелюстное воздействие. </a:t>
            </a:r>
            <a:r>
              <a:rPr lang="ru-RU" altLang="ru-RU" sz="2400" spc="-100" dirty="0" smtClean="0"/>
              <a:t>Одинаково успешно </a:t>
            </a:r>
            <a:r>
              <a:rPr lang="ru-RU" altLang="ru-RU" sz="2400" spc="-100" dirty="0" smtClean="0"/>
              <a:t>может использоваться при любом типе прикуса </a:t>
            </a:r>
            <a:r>
              <a:rPr lang="ru-RU" altLang="ru-RU" sz="2400" spc="-100" dirty="0" smtClean="0"/>
              <a:t>для коррекции </a:t>
            </a:r>
            <a:r>
              <a:rPr lang="ru-RU" altLang="ru-RU" sz="2400" spc="-100" dirty="0" smtClean="0"/>
              <a:t>зубных рядов. Требуется </a:t>
            </a:r>
            <a:r>
              <a:rPr lang="ru-RU" altLang="ru-RU" sz="2400" spc="-100" dirty="0" smtClean="0"/>
              <a:t> практически </a:t>
            </a:r>
            <a:r>
              <a:rPr lang="ru-RU" altLang="ru-RU" sz="2400" spc="-100" dirty="0" smtClean="0"/>
              <a:t>круглосуточное </a:t>
            </a:r>
            <a:r>
              <a:rPr lang="ru-RU" altLang="ru-RU" sz="2400" spc="-100" dirty="0" smtClean="0"/>
              <a:t>ношение. Снимать </a:t>
            </a:r>
            <a:r>
              <a:rPr lang="ru-RU" altLang="ru-RU" sz="2400" spc="-100" dirty="0" smtClean="0"/>
              <a:t>ее можно только при </a:t>
            </a:r>
            <a:r>
              <a:rPr lang="ru-RU" altLang="ru-RU" sz="2400" spc="-100" dirty="0" smtClean="0"/>
              <a:t>острой необходимости для   того</a:t>
            </a:r>
            <a:r>
              <a:rPr lang="ru-RU" altLang="ru-RU" sz="2400" spc="-100" dirty="0" smtClean="0"/>
              <a:t>, </a:t>
            </a:r>
            <a:r>
              <a:rPr lang="ru-RU" altLang="ru-RU" sz="2400" spc="-100" dirty="0" smtClean="0"/>
              <a:t>чтобы провести </a:t>
            </a:r>
          </a:p>
          <a:p>
            <a:pPr algn="just" eaLnBrk="1" hangingPunct="1">
              <a:buNone/>
            </a:pPr>
            <a:r>
              <a:rPr lang="ru-RU" altLang="ru-RU" sz="2400" spc="-100" dirty="0" smtClean="0"/>
              <a:t> </a:t>
            </a:r>
            <a:r>
              <a:rPr lang="ru-RU" altLang="ru-RU" sz="2400" spc="-100" dirty="0" smtClean="0"/>
              <a:t>     гигиенические процедуры </a:t>
            </a:r>
          </a:p>
          <a:p>
            <a:pPr algn="just" eaLnBrk="1" hangingPunct="1">
              <a:buNone/>
            </a:pPr>
            <a:r>
              <a:rPr lang="ru-RU" altLang="ru-RU" sz="2400" spc="-100" dirty="0" smtClean="0"/>
              <a:t> </a:t>
            </a:r>
            <a:r>
              <a:rPr lang="ru-RU" altLang="ru-RU" sz="2400" spc="-100" dirty="0" smtClean="0"/>
              <a:t>     или </a:t>
            </a:r>
            <a:r>
              <a:rPr lang="ru-RU" altLang="ru-RU" sz="2400" spc="-100" dirty="0" smtClean="0"/>
              <a:t>поесть.</a:t>
            </a:r>
          </a:p>
        </p:txBody>
      </p:sp>
      <p:pic>
        <p:nvPicPr>
          <p:cNvPr id="4" name="Рисунок 3" descr="3-kappa-byn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929066"/>
            <a:ext cx="361701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02625" cy="865188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Цели: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258175" cy="4197350"/>
          </a:xfrm>
        </p:spPr>
        <p:txBody>
          <a:bodyPr/>
          <a:lstStyle/>
          <a:p>
            <a:pPr algn="just" eaLnBrk="1" hangingPunct="1"/>
            <a:r>
              <a:rPr lang="ru-RU" altLang="ru-RU" sz="2800" spc="-100" dirty="0" smtClean="0"/>
              <a:t>Изучить распространенность зубочелюстных аномалий</a:t>
            </a:r>
          </a:p>
          <a:p>
            <a:pPr algn="just" eaLnBrk="1" hangingPunct="1"/>
            <a:r>
              <a:rPr lang="ru-RU" altLang="ru-RU" sz="2800" spc="-100" dirty="0" smtClean="0"/>
              <a:t>Рассмотреть виды зубочелюстных аномалий</a:t>
            </a:r>
          </a:p>
          <a:p>
            <a:pPr algn="just" eaLnBrk="1" hangingPunct="1"/>
            <a:r>
              <a:rPr lang="ru-RU" altLang="ru-RU" sz="2800" spc="-100" dirty="0" smtClean="0"/>
              <a:t>Выявить общую характеристику </a:t>
            </a:r>
            <a:r>
              <a:rPr lang="ru-RU" altLang="ru-RU" sz="2800" spc="-100" dirty="0" err="1" smtClean="0"/>
              <a:t>ортодонтических</a:t>
            </a:r>
            <a:r>
              <a:rPr lang="ru-RU" altLang="ru-RU" sz="2800" spc="-100" dirty="0" smtClean="0"/>
              <a:t> аппаратов</a:t>
            </a:r>
          </a:p>
          <a:p>
            <a:pPr algn="just" eaLnBrk="1" hangingPunct="1"/>
            <a:r>
              <a:rPr lang="ru-RU" altLang="ru-RU" sz="2800" spc="-100" dirty="0" smtClean="0"/>
              <a:t>Рассмотреть виды </a:t>
            </a:r>
            <a:r>
              <a:rPr lang="ru-RU" altLang="ru-RU" sz="2800" spc="-100" dirty="0" err="1" smtClean="0"/>
              <a:t>ортодонтических</a:t>
            </a:r>
            <a:r>
              <a:rPr lang="ru-RU" altLang="ru-RU" sz="2800" spc="-100" dirty="0" smtClean="0"/>
              <a:t> аппаратов, применяемых при зубочелюстных аномалиях</a:t>
            </a:r>
          </a:p>
        </p:txBody>
      </p:sp>
      <p:pic>
        <p:nvPicPr>
          <p:cNvPr id="4100" name="Рисунок 4" descr="post-738-1460225513 (1).jpg"/>
          <p:cNvPicPr>
            <a:picLocks noChangeAspect="1"/>
          </p:cNvPicPr>
          <p:nvPr/>
        </p:nvPicPr>
        <p:blipFill>
          <a:blip r:embed="rId2"/>
          <a:srcRect r="1430"/>
          <a:stretch>
            <a:fillRect/>
          </a:stretch>
        </p:blipFill>
        <p:spPr bwMode="auto">
          <a:xfrm>
            <a:off x="755650" y="4581525"/>
            <a:ext cx="18716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329612" cy="4983163"/>
          </a:xfrm>
        </p:spPr>
        <p:txBody>
          <a:bodyPr/>
          <a:lstStyle/>
          <a:p>
            <a:pPr eaLnBrk="1" hangingPunct="1"/>
            <a:r>
              <a:rPr lang="ru-RU" altLang="ru-RU" sz="2600" b="1" dirty="0" smtClean="0"/>
              <a:t>Каппа Шварца  </a:t>
            </a:r>
            <a:r>
              <a:rPr lang="ru-RU" altLang="ru-RU" sz="2600" dirty="0" smtClean="0"/>
              <a:t>является несъемным </a:t>
            </a:r>
            <a:r>
              <a:rPr lang="ru-RU" altLang="ru-RU" sz="2600" dirty="0" err="1" smtClean="0"/>
              <a:t>ортодонтическим</a:t>
            </a:r>
            <a:r>
              <a:rPr lang="ru-RU" altLang="ru-RU" sz="2600" dirty="0" smtClean="0"/>
              <a:t> аппаратом. Ее выполняют с наклонной плоскостью на режущих краях шести передних зубов нижнего ряда. Используя ее, тормозят усиленное, ненормальное развитие нижней челюсти в центральной зоне, и в то же время выводят верхние центральные зубы вперед.</a:t>
            </a:r>
            <a:endParaRPr lang="ru-RU" altLang="ru-RU" dirty="0" smtClean="0"/>
          </a:p>
        </p:txBody>
      </p:sp>
      <p:pic>
        <p:nvPicPr>
          <p:cNvPr id="4" name="Рисунок 3" descr="slide-50.jpg"/>
          <p:cNvPicPr>
            <a:picLocks noChangeAspect="1"/>
          </p:cNvPicPr>
          <p:nvPr/>
        </p:nvPicPr>
        <p:blipFill>
          <a:blip r:embed="rId2"/>
          <a:srcRect l="8011" t="25586" r="6512" b="25586"/>
          <a:stretch>
            <a:fillRect/>
          </a:stretch>
        </p:blipFill>
        <p:spPr>
          <a:xfrm>
            <a:off x="285720" y="3857628"/>
            <a:ext cx="533573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8.jpg"/>
          <p:cNvPicPr>
            <a:picLocks noChangeAspect="1"/>
          </p:cNvPicPr>
          <p:nvPr/>
        </p:nvPicPr>
        <p:blipFill>
          <a:blip r:embed="rId3"/>
          <a:srcRect l="2187" t="50000" r="48125" b="16250"/>
          <a:stretch>
            <a:fillRect/>
          </a:stretch>
        </p:blipFill>
        <p:spPr>
          <a:xfrm>
            <a:off x="5857884" y="4500570"/>
            <a:ext cx="308506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750" y="142875"/>
            <a:ext cx="8189913" cy="909638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Функциональные </a:t>
            </a:r>
            <a:r>
              <a:rPr lang="ru-RU" altLang="ru-RU" sz="3200" dirty="0" err="1" smtClean="0"/>
              <a:t>ортодонтические</a:t>
            </a:r>
            <a:r>
              <a:rPr lang="ru-RU" altLang="ru-RU" sz="3200" dirty="0" smtClean="0"/>
              <a:t> аппараты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643937" cy="4525962"/>
          </a:xfrm>
        </p:spPr>
        <p:txBody>
          <a:bodyPr/>
          <a:lstStyle/>
          <a:p>
            <a:pPr algn="just" eaLnBrk="1" hangingPunct="1"/>
            <a:r>
              <a:rPr lang="ru-RU" altLang="ru-RU" sz="2400" b="1" dirty="0" smtClean="0"/>
              <a:t>Аппарат Шварца </a:t>
            </a:r>
            <a:r>
              <a:rPr lang="ru-RU" altLang="ru-RU" sz="2400" dirty="0" smtClean="0"/>
              <a:t>выполняют по слепкам индивидуально для каждого пациента. Он надежно удерживает передние зубы в неизменном положении, поэтому во время коррекции они не перемещаются. Используется аппарат, когда требуется переместить верхние зубы, что чаще всего дает прекрасный результат.</a:t>
            </a: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</p:txBody>
      </p:sp>
      <p:pic>
        <p:nvPicPr>
          <p:cNvPr id="26628" name="Рисунок 3" descr="676_html_28fb796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16338"/>
            <a:ext cx="75009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Функциональные </a:t>
            </a:r>
            <a:r>
              <a:rPr lang="ru-RU" altLang="ru-RU" sz="3000" dirty="0" err="1" smtClean="0"/>
              <a:t>ортодонтические</a:t>
            </a:r>
            <a:r>
              <a:rPr lang="ru-RU" altLang="ru-RU" sz="3000" dirty="0" smtClean="0"/>
              <a:t> аппараты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329612" cy="5126038"/>
          </a:xfrm>
        </p:spPr>
        <p:txBody>
          <a:bodyPr/>
          <a:lstStyle/>
          <a:p>
            <a:pPr algn="just" eaLnBrk="1" hangingPunct="1"/>
            <a:r>
              <a:rPr lang="ru-RU" altLang="ru-RU" sz="2400" b="1" dirty="0" smtClean="0"/>
              <a:t>Вестибулярная пластинкой </a:t>
            </a:r>
            <a:r>
              <a:rPr lang="ru-RU" altLang="ru-RU" sz="2400" b="1" dirty="0" err="1" smtClean="0"/>
              <a:t>Кербитца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примыкает к соответствующей поверхности зубов до переходных складок слизистых оболочек. Нужна пластинка для передвижения передних зубов верхнего ряда в небном направлении. За счет продуманной конструкции слизистые ткани не травмируются.</a:t>
            </a:r>
          </a:p>
        </p:txBody>
      </p:sp>
      <p:pic>
        <p:nvPicPr>
          <p:cNvPr id="27652" name="Рисунок 3" descr="3167287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429000"/>
            <a:ext cx="37861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-plastinka-kerbit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14686"/>
            <a:ext cx="42862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Arial" charset="0"/>
              </a:rPr>
              <a:t>Функциональные ортодонтические аппараты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Коронка </a:t>
            </a:r>
            <a:r>
              <a:rPr lang="ru-RU" altLang="ru-RU" sz="2400" b="1" dirty="0" err="1" smtClean="0"/>
              <a:t>Катца</a:t>
            </a:r>
            <a:r>
              <a:rPr lang="ru-RU" altLang="ru-RU" sz="2400" b="1" dirty="0" smtClean="0"/>
              <a:t> с направляющей плоскостью</a:t>
            </a:r>
            <a:r>
              <a:rPr lang="ru-RU" altLang="ru-RU" sz="2400" dirty="0" smtClean="0"/>
              <a:t> представляет собой коронку, от режущего края и боковых поверхностей которой отходит наклонная плоскость, изготовленная из петель проволоки. В том случае, когда необходимо перемещать группу зубов (2-3), от небной поверхности направляющей коронки отходят </a:t>
            </a:r>
            <a:r>
              <a:rPr lang="ru-RU" altLang="ru-RU" sz="2400" dirty="0" err="1" smtClean="0"/>
              <a:t>балочки</a:t>
            </a:r>
            <a:r>
              <a:rPr lang="ru-RU" altLang="ru-RU" sz="2400" dirty="0" smtClean="0"/>
              <a:t>, прилегающие к небной поверхности смещаемых </a:t>
            </a:r>
            <a:r>
              <a:rPr lang="ru-RU" altLang="ru-RU" sz="2400" dirty="0" smtClean="0"/>
              <a:t>зубов</a:t>
            </a:r>
            <a:endParaRPr lang="ru-RU" altLang="ru-RU" sz="2400" dirty="0" smtClean="0"/>
          </a:p>
        </p:txBody>
      </p:sp>
      <p:pic>
        <p:nvPicPr>
          <p:cNvPr id="4" name="Рисунок 3" descr="40495.jpg"/>
          <p:cNvPicPr>
            <a:picLocks noChangeAspect="1"/>
          </p:cNvPicPr>
          <p:nvPr/>
        </p:nvPicPr>
        <p:blipFill>
          <a:blip r:embed="rId2"/>
          <a:srcRect l="2547" t="20916" r="11465" b="1618"/>
          <a:stretch>
            <a:fillRect/>
          </a:stretch>
        </p:blipFill>
        <p:spPr>
          <a:xfrm>
            <a:off x="3929058" y="3857628"/>
            <a:ext cx="435771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91512" cy="8509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329612" cy="476885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ru-RU" altLang="ru-RU" dirty="0" smtClean="0"/>
              <a:t>Зубочелюстные аномалии встречаются в любом возрасте с разным процентным соотношением.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ru-RU" altLang="ru-RU" dirty="0" smtClean="0"/>
              <a:t>Рассмотрены виды зубочелюстных аномалий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ru-RU" altLang="ru-RU" dirty="0" smtClean="0"/>
              <a:t>Выявлена общая характеристика </a:t>
            </a:r>
            <a:r>
              <a:rPr lang="ru-RU" altLang="ru-RU" dirty="0" err="1" smtClean="0"/>
              <a:t>ортодонтических</a:t>
            </a:r>
            <a:r>
              <a:rPr lang="ru-RU" altLang="ru-RU" dirty="0" smtClean="0"/>
              <a:t> аппаратов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ru-RU" altLang="ru-RU" dirty="0" smtClean="0"/>
              <a:t>Рассмотрены виды </a:t>
            </a:r>
            <a:r>
              <a:rPr lang="ru-RU" altLang="ru-RU" dirty="0" err="1" smtClean="0"/>
              <a:t>ортодонтических</a:t>
            </a:r>
            <a:r>
              <a:rPr lang="ru-RU" altLang="ru-RU" dirty="0" smtClean="0"/>
              <a:t> аппаратов, при каких зубочелюстных аномалиях применяются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41751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Arial" charset="0"/>
              </a:rPr>
              <a:t>Список литературы: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761038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ru-RU" altLang="ru-RU" sz="2800" dirty="0" err="1" smtClean="0"/>
              <a:t>Аболмасов</a:t>
            </a:r>
            <a:r>
              <a:rPr lang="ru-RU" altLang="ru-RU" sz="2800" dirty="0" smtClean="0"/>
              <a:t>, Н. Г. Ортодонтия: учебное пособие </a:t>
            </a:r>
            <a:r>
              <a:rPr lang="en-US" altLang="ru-RU" sz="2800" dirty="0" smtClean="0"/>
              <a:t>/</a:t>
            </a:r>
            <a:r>
              <a:rPr lang="ru-RU" altLang="ru-RU" sz="2800" dirty="0" smtClean="0"/>
              <a:t> Н. Г. </a:t>
            </a:r>
            <a:r>
              <a:rPr lang="ru-RU" altLang="ru-RU" sz="2800" dirty="0" err="1" smtClean="0"/>
              <a:t>Аболмасов</a:t>
            </a:r>
            <a:r>
              <a:rPr lang="ru-RU" altLang="ru-RU" sz="2800" dirty="0" smtClean="0"/>
              <a:t>, Н. Н. </a:t>
            </a:r>
            <a:r>
              <a:rPr lang="ru-RU" altLang="ru-RU" sz="2800" dirty="0" err="1" smtClean="0"/>
              <a:t>Аболмасов</a:t>
            </a:r>
            <a:r>
              <a:rPr lang="ru-RU" altLang="ru-RU" sz="2800" dirty="0" smtClean="0"/>
              <a:t> – </a:t>
            </a:r>
            <a:r>
              <a:rPr lang="ru-RU" altLang="ru-RU" sz="2800" dirty="0" err="1" smtClean="0"/>
              <a:t>Медпресс-информ</a:t>
            </a:r>
            <a:r>
              <a:rPr lang="ru-RU" altLang="ru-RU" sz="2800" dirty="0" smtClean="0"/>
              <a:t>. –  2008. – 424 с.</a:t>
            </a:r>
          </a:p>
          <a:p>
            <a:pPr marL="609600" indent="-609600" algn="just" eaLnBrk="1" hangingPunct="1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ru-RU" altLang="ru-RU" sz="2800" dirty="0" err="1" smtClean="0"/>
              <a:t>Персин</a:t>
            </a:r>
            <a:r>
              <a:rPr lang="ru-RU" altLang="ru-RU" sz="2800" dirty="0" smtClean="0"/>
              <a:t>, Л. С.  Ортодонтия. Диагностика и лечение зубочелюстно-лицевых аномалий и деформаций / Л. С. </a:t>
            </a:r>
            <a:r>
              <a:rPr lang="ru-RU" altLang="ru-RU" sz="2800" dirty="0" err="1" smtClean="0"/>
              <a:t>Персин</a:t>
            </a:r>
            <a:r>
              <a:rPr lang="ru-RU" altLang="ru-RU" sz="2800" dirty="0" smtClean="0"/>
              <a:t>. – М. : ГЭОТАР- </a:t>
            </a:r>
            <a:r>
              <a:rPr lang="ru-RU" altLang="ru-RU" sz="2800" dirty="0" err="1" smtClean="0"/>
              <a:t>Медиа</a:t>
            </a:r>
            <a:r>
              <a:rPr lang="ru-RU" altLang="ru-RU" sz="2800" dirty="0" smtClean="0"/>
              <a:t>, 2015. – 640 с.</a:t>
            </a:r>
          </a:p>
          <a:p>
            <a:pPr marL="609600" indent="-609600" algn="just" eaLnBrk="1" hangingPunct="1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ru-RU" altLang="ru-RU" sz="2800" dirty="0" smtClean="0"/>
              <a:t>Трезубов, В. Н. Ортодонтия / В. Н. Трезубов, А. С. Щербаков, Р. А. Фадеев – Нижний Новгород: Медицинская книга, 2001. – 148 с.</a:t>
            </a:r>
          </a:p>
          <a:p>
            <a:pPr marL="609600" indent="-609600" algn="just" eaLnBrk="1" hangingPunct="1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ru-RU" altLang="ru-RU" sz="2800" dirty="0" err="1" smtClean="0"/>
              <a:t>Хорошилкина</a:t>
            </a:r>
            <a:r>
              <a:rPr lang="ru-RU" altLang="ru-RU" sz="2800" dirty="0" smtClean="0"/>
              <a:t>, Ф. Я. Основы конструирования и технология изготовления </a:t>
            </a:r>
            <a:r>
              <a:rPr lang="ru-RU" altLang="ru-RU" sz="2800" dirty="0" err="1" smtClean="0"/>
              <a:t>ортодонтических</a:t>
            </a:r>
            <a:r>
              <a:rPr lang="ru-RU" altLang="ru-RU" sz="2800" dirty="0" smtClean="0"/>
              <a:t> аппаратов / Ф. Я. </a:t>
            </a:r>
            <a:r>
              <a:rPr lang="ru-RU" altLang="ru-RU" sz="2800" dirty="0" err="1" smtClean="0"/>
              <a:t>Хорошилкина</a:t>
            </a:r>
            <a:r>
              <a:rPr lang="ru-RU" altLang="ru-RU" sz="2800" dirty="0" smtClean="0"/>
              <a:t> – М. : Медицина, 2006. – 544 с.</a:t>
            </a:r>
          </a:p>
          <a:p>
            <a:pPr marL="609600" indent="-609600" algn="just" eaLnBrk="1" hangingPunct="1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ru-RU" altLang="ru-RU" sz="2800" dirty="0" err="1" smtClean="0"/>
              <a:t>Хорошилкина</a:t>
            </a:r>
            <a:r>
              <a:rPr lang="ru-RU" altLang="ru-RU" sz="2800" dirty="0" smtClean="0"/>
              <a:t>, Ф. Я. Ортодонтия. Комплексное лечение зубочелюстно-лицевых аномалий / Ф. Я. </a:t>
            </a:r>
            <a:r>
              <a:rPr lang="ru-RU" altLang="ru-RU" sz="2800" dirty="0" err="1" smtClean="0"/>
              <a:t>Хорошилкина</a:t>
            </a:r>
            <a:r>
              <a:rPr lang="ru-RU" altLang="ru-RU" sz="2800" dirty="0" smtClean="0"/>
              <a:t>, Л. С. </a:t>
            </a:r>
            <a:r>
              <a:rPr lang="ru-RU" altLang="ru-RU" sz="2800" dirty="0" err="1" smtClean="0"/>
              <a:t>Персин</a:t>
            </a:r>
            <a:r>
              <a:rPr lang="ru-RU" altLang="ru-RU" sz="2800" dirty="0" smtClean="0"/>
              <a:t> // Учеб. пособие. – М.: </a:t>
            </a:r>
            <a:r>
              <a:rPr lang="ru-RU" altLang="ru-RU" sz="2800" dirty="0" err="1" smtClean="0"/>
              <a:t>Ортодент-Инфо</a:t>
            </a:r>
            <a:r>
              <a:rPr lang="ru-RU" altLang="ru-RU" sz="2800" dirty="0" smtClean="0"/>
              <a:t>, 2001. – 174 с.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/>
              <a:t>Спасибо за внимание!</a:t>
            </a:r>
          </a:p>
        </p:txBody>
      </p:sp>
      <p:pic>
        <p:nvPicPr>
          <p:cNvPr id="31747" name="Содержимое 5" descr="why-choose-us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263" b="18649"/>
          <a:stretch>
            <a:fillRect/>
          </a:stretch>
        </p:blipFill>
        <p:spPr>
          <a:xfrm>
            <a:off x="1143000" y="1714500"/>
            <a:ext cx="6648450" cy="37957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850900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Распространенность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678862" cy="49514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dirty="0" smtClean="0"/>
              <a:t>	</a:t>
            </a:r>
            <a:r>
              <a:rPr lang="ru-RU" altLang="ru-RU" sz="2600" dirty="0" smtClean="0"/>
              <a:t>Согласно проведенному обследованию 5299 детей в возрасте 3-14 лет (Образцов Ю. Л., Ларионов С. Н., 1984), частота зубочелюстных аномалий составила </a:t>
            </a:r>
            <a:r>
              <a:rPr lang="ru-RU" altLang="ru-RU" sz="2600" b="1" dirty="0" smtClean="0"/>
              <a:t>42,7 ± 0,6 %. </a:t>
            </a:r>
          </a:p>
          <a:p>
            <a:pPr algn="just" eaLnBrk="1" hangingPunct="1"/>
            <a:r>
              <a:rPr lang="ru-RU" altLang="ru-RU" sz="2600" dirty="0" smtClean="0"/>
              <a:t>у дошкольников они выявлены в </a:t>
            </a:r>
            <a:r>
              <a:rPr lang="ru-RU" altLang="ru-RU" sz="2600" b="1" dirty="0" smtClean="0"/>
              <a:t>40,1 ± 1,1 % ;</a:t>
            </a:r>
          </a:p>
          <a:p>
            <a:pPr algn="just" eaLnBrk="1" hangingPunct="1"/>
            <a:r>
              <a:rPr lang="ru-RU" altLang="ru-RU" sz="2600" dirty="0" smtClean="0"/>
              <a:t>у школьников - в </a:t>
            </a:r>
            <a:r>
              <a:rPr lang="ru-RU" altLang="ru-RU" sz="2600" b="1" dirty="0" smtClean="0"/>
              <a:t>43,8 ± 0,8 %</a:t>
            </a:r>
            <a:r>
              <a:rPr lang="ru-RU" altLang="ru-RU" sz="2600" dirty="0" smtClean="0"/>
              <a:t> случаев;</a:t>
            </a:r>
          </a:p>
          <a:p>
            <a:pPr algn="just" eaLnBrk="1" hangingPunct="1"/>
            <a:r>
              <a:rPr lang="ru-RU" altLang="ru-RU" sz="2600" dirty="0" smtClean="0"/>
              <a:t> аномалии отдельных зубов наблюдались у </a:t>
            </a:r>
            <a:r>
              <a:rPr lang="ru-RU" altLang="ru-RU" sz="2600" b="1" dirty="0" smtClean="0"/>
              <a:t>0,7 %</a:t>
            </a:r>
            <a:r>
              <a:rPr lang="ru-RU" altLang="ru-RU" sz="2600" dirty="0" smtClean="0"/>
              <a:t> обследованных; </a:t>
            </a:r>
          </a:p>
          <a:p>
            <a:pPr algn="just" eaLnBrk="1" hangingPunct="1"/>
            <a:r>
              <a:rPr lang="ru-RU" altLang="ru-RU" sz="2600" dirty="0" smtClean="0"/>
              <a:t>аномалии зубных рядов - у </a:t>
            </a:r>
            <a:r>
              <a:rPr lang="ru-RU" altLang="ru-RU" sz="2600" b="1" dirty="0" smtClean="0"/>
              <a:t>14,7 %;</a:t>
            </a:r>
            <a:r>
              <a:rPr lang="ru-RU" altLang="ru-RU" sz="2600" dirty="0" smtClean="0"/>
              <a:t> </a:t>
            </a:r>
          </a:p>
          <a:p>
            <a:pPr algn="just" eaLnBrk="1" hangingPunct="1"/>
            <a:r>
              <a:rPr lang="ru-RU" altLang="ru-RU" sz="2600" dirty="0" smtClean="0"/>
              <a:t>аномалии прикуса - у </a:t>
            </a:r>
            <a:r>
              <a:rPr lang="ru-RU" altLang="ru-RU" sz="2600" b="1" dirty="0" smtClean="0"/>
              <a:t>27,3 %</a:t>
            </a:r>
            <a:r>
              <a:rPr lang="ru-RU" altLang="ru-RU" sz="2600" dirty="0" smtClean="0"/>
              <a:t>.</a:t>
            </a:r>
          </a:p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Распространенность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072437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Частота и структура зубочелюстных аномалий у детей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/>
              <a:t>3-14 лет</a:t>
            </a: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</p:txBody>
      </p:sp>
      <p:pic>
        <p:nvPicPr>
          <p:cNvPr id="6148" name="Рисунок 3" descr="mb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357438"/>
            <a:ext cx="7643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dirty="0" smtClean="0"/>
              <a:t>Зубочелюстные аномалии. Классификация </a:t>
            </a:r>
            <a:r>
              <a:rPr lang="ru-RU" altLang="ru-RU" sz="3000" dirty="0" err="1" smtClean="0"/>
              <a:t>Энгля</a:t>
            </a:r>
            <a:endParaRPr lang="ru-RU" altLang="ru-RU" sz="3000" dirty="0" smtClean="0"/>
          </a:p>
        </p:txBody>
      </p:sp>
      <p:pic>
        <p:nvPicPr>
          <p:cNvPr id="7171" name="Содержимое 5" descr="slide-5.jpg"/>
          <p:cNvPicPr>
            <a:picLocks noGrp="1" noChangeAspect="1"/>
          </p:cNvPicPr>
          <p:nvPr>
            <p:ph idx="1"/>
          </p:nvPr>
        </p:nvPicPr>
        <p:blipFill>
          <a:blip r:embed="rId2"/>
          <a:srcRect t="19888" r="-2020"/>
          <a:stretch>
            <a:fillRect/>
          </a:stretch>
        </p:blipFill>
        <p:spPr>
          <a:xfrm>
            <a:off x="395288" y="1052513"/>
            <a:ext cx="8429625" cy="53578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dirty="0" smtClean="0"/>
              <a:t>Зубочелюстные аномалии. Классификация </a:t>
            </a:r>
            <a:r>
              <a:rPr lang="ru-RU" altLang="ru-RU" sz="3000" dirty="0" err="1" smtClean="0"/>
              <a:t>Энгля</a:t>
            </a:r>
            <a:endParaRPr lang="ru-RU" altLang="ru-RU" sz="3000" dirty="0" smtClean="0"/>
          </a:p>
        </p:txBody>
      </p:sp>
      <p:pic>
        <p:nvPicPr>
          <p:cNvPr id="8195" name="Содержимое 3" descr="slide-6.jpg"/>
          <p:cNvPicPr>
            <a:picLocks noGrp="1" noChangeAspect="1"/>
          </p:cNvPicPr>
          <p:nvPr>
            <p:ph idx="1"/>
          </p:nvPr>
        </p:nvPicPr>
        <p:blipFill>
          <a:blip r:embed="rId2"/>
          <a:srcRect t="5652" r="-1756"/>
          <a:stretch>
            <a:fillRect/>
          </a:stretch>
        </p:blipFill>
        <p:spPr>
          <a:xfrm>
            <a:off x="642938" y="1143000"/>
            <a:ext cx="7715250" cy="53578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smtClean="0"/>
              <a:t>Зубочелюстные аномалии. Классификация Энгля</a:t>
            </a:r>
          </a:p>
        </p:txBody>
      </p:sp>
      <p:pic>
        <p:nvPicPr>
          <p:cNvPr id="9219" name="Содержимое 3" descr="slide-7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79"/>
          <a:stretch>
            <a:fillRect/>
          </a:stretch>
        </p:blipFill>
        <p:spPr>
          <a:xfrm>
            <a:off x="714375" y="1143000"/>
            <a:ext cx="7929563" cy="53578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slide-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8913"/>
            <a:ext cx="8061325" cy="6038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slide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148637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836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Кафедра-клиника стоматологии ИПО</vt:lpstr>
      <vt:lpstr>Цели:</vt:lpstr>
      <vt:lpstr>Распространенность</vt:lpstr>
      <vt:lpstr>Распространенность</vt:lpstr>
      <vt:lpstr>Зубочелюстные аномалии. Классификация Энгля</vt:lpstr>
      <vt:lpstr>Зубочелюстные аномалии. Классификация Энгля</vt:lpstr>
      <vt:lpstr>Зубочелюстные аномалии. Классификация Энгля</vt:lpstr>
      <vt:lpstr>Слайд 8</vt:lpstr>
      <vt:lpstr>Слайд 9</vt:lpstr>
      <vt:lpstr>Слайд 10</vt:lpstr>
      <vt:lpstr>Слайд 11</vt:lpstr>
      <vt:lpstr>Виды ортодонтических аппаратов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Функциональные ортодонтические аппараты</vt:lpstr>
      <vt:lpstr>Выводы:</vt:lpstr>
      <vt:lpstr>Список литературы: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Кафедра-клиника стоматологии ИПО</dc:title>
  <dc:creator>Ольга</dc:creator>
  <cp:lastModifiedBy>Ольга</cp:lastModifiedBy>
  <cp:revision>30</cp:revision>
  <dcterms:created xsi:type="dcterms:W3CDTF">2018-10-26T06:55:09Z</dcterms:created>
  <dcterms:modified xsi:type="dcterms:W3CDTF">2018-12-08T10:56:53Z</dcterms:modified>
</cp:coreProperties>
</file>