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8" r:id="rId2"/>
    <p:sldId id="295" r:id="rId3"/>
    <p:sldId id="296" r:id="rId4"/>
    <p:sldId id="297" r:id="rId5"/>
    <p:sldId id="298" r:id="rId6"/>
    <p:sldId id="299" r:id="rId7"/>
    <p:sldId id="300" r:id="rId8"/>
    <p:sldId id="301" r:id="rId9"/>
    <p:sldId id="302" r:id="rId10"/>
    <p:sldId id="303" r:id="rId11"/>
    <p:sldId id="304" r:id="rId12"/>
    <p:sldId id="305" r:id="rId13"/>
    <p:sldId id="306" r:id="rId1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629"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56A59D-9190-454A-BDEC-CCA1BB29607D}" type="datetimeFigureOut">
              <a:rPr lang="ru-RU" smtClean="0"/>
              <a:t>05.06.2022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C5922-FF23-4778-BBF0-F225C88E15A9}" type="slidenum">
              <a:rPr lang="ru-RU" smtClean="0"/>
              <a:t>‹#›</a:t>
            </a:fld>
            <a:endParaRPr lang="ru-RU"/>
          </a:p>
        </p:txBody>
      </p:sp>
    </p:spTree>
    <p:extLst>
      <p:ext uri="{BB962C8B-B14F-4D97-AF65-F5344CB8AC3E}">
        <p14:creationId xmlns:p14="http://schemas.microsoft.com/office/powerpoint/2010/main" val="1999514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Добавьте «обучения» после «ординатор 1-го года»</a:t>
            </a:r>
          </a:p>
        </p:txBody>
      </p:sp>
      <p:sp>
        <p:nvSpPr>
          <p:cNvPr id="410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2FF280F-2CE6-44FC-A19F-2D1051508DCC}" type="slidenum">
              <a:rPr lang="ru-RU" altLang="ru-RU" smtClean="0"/>
              <a:pPr/>
              <a:t>1</a:t>
            </a:fld>
            <a:endParaRPr lang="ru-RU" altLang="ru-RU" smtClean="0"/>
          </a:p>
        </p:txBody>
      </p:sp>
    </p:spTree>
    <p:extLst>
      <p:ext uri="{BB962C8B-B14F-4D97-AF65-F5344CB8AC3E}">
        <p14:creationId xmlns:p14="http://schemas.microsoft.com/office/powerpoint/2010/main" val="340171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7385612-9AA2-4B04-9E08-27982C47B994}" type="datetimeFigureOut">
              <a:rPr lang="ru-RU" smtClean="0"/>
              <a:t>05.06.2022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3470788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7385612-9AA2-4B04-9E08-27982C47B994}" type="datetimeFigureOut">
              <a:rPr lang="ru-RU" smtClean="0"/>
              <a:t>05.06.2022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2843484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7385612-9AA2-4B04-9E08-27982C47B994}" type="datetimeFigureOut">
              <a:rPr lang="ru-RU" smtClean="0"/>
              <a:t>05.06.2022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1196683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7385612-9AA2-4B04-9E08-27982C47B994}" type="datetimeFigureOut">
              <a:rPr lang="ru-RU" smtClean="0"/>
              <a:t>05.06.2022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232497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7385612-9AA2-4B04-9E08-27982C47B994}" type="datetimeFigureOut">
              <a:rPr lang="ru-RU" smtClean="0"/>
              <a:t>05.06.2022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774337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7385612-9AA2-4B04-9E08-27982C47B994}" type="datetimeFigureOut">
              <a:rPr lang="ru-RU" smtClean="0"/>
              <a:t>05.06.2022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2303372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7385612-9AA2-4B04-9E08-27982C47B994}" type="datetimeFigureOut">
              <a:rPr lang="ru-RU" smtClean="0"/>
              <a:t>05.06.2022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800567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7385612-9AA2-4B04-9E08-27982C47B994}" type="datetimeFigureOut">
              <a:rPr lang="ru-RU" smtClean="0"/>
              <a:t>05.06.2022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2022939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7385612-9AA2-4B04-9E08-27982C47B994}" type="datetimeFigureOut">
              <a:rPr lang="ru-RU" smtClean="0"/>
              <a:t>05.06.2022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1609699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7385612-9AA2-4B04-9E08-27982C47B994}" type="datetimeFigureOut">
              <a:rPr lang="ru-RU" smtClean="0"/>
              <a:t>05.06.2022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94155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7385612-9AA2-4B04-9E08-27982C47B994}" type="datetimeFigureOut">
              <a:rPr lang="ru-RU" smtClean="0"/>
              <a:t>05.06.2022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343386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385612-9AA2-4B04-9E08-27982C47B994}" type="datetimeFigureOut">
              <a:rPr lang="ru-RU" smtClean="0"/>
              <a:t>05.06.2022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999D1F-1ABD-41FA-BF58-C876104E3830}" type="slidenum">
              <a:rPr lang="ru-RU" smtClean="0"/>
              <a:t>‹#›</a:t>
            </a:fld>
            <a:endParaRPr lang="ru-RU"/>
          </a:p>
        </p:txBody>
      </p:sp>
    </p:spTree>
    <p:extLst>
      <p:ext uri="{BB962C8B-B14F-4D97-AF65-F5344CB8AC3E}">
        <p14:creationId xmlns:p14="http://schemas.microsoft.com/office/powerpoint/2010/main" val="3831806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rcid.org/0000-0001-7538-385X" TargetMode="External"/><Relationship Id="rId3" Type="http://schemas.openxmlformats.org/officeDocument/2006/relationships/hyperlink" Target="https://doi.org/10.1148/rg.2021200069" TargetMode="External"/><Relationship Id="rId7" Type="http://schemas.openxmlformats.org/officeDocument/2006/relationships/hyperlink" Target="https://orcid.org/0000-0001-5254-1181"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orcid.org/0000-0002-4439-6970" TargetMode="External"/><Relationship Id="rId5" Type="http://schemas.openxmlformats.org/officeDocument/2006/relationships/image" Target="../media/image1.png"/><Relationship Id="rId10" Type="http://schemas.openxmlformats.org/officeDocument/2006/relationships/image" Target="../media/image2.png"/><Relationship Id="rId4" Type="http://schemas.openxmlformats.org/officeDocument/2006/relationships/hyperlink" Target="https://orcid.org/0000-0002-3303-8318" TargetMode="External"/><Relationship Id="rId9" Type="http://schemas.openxmlformats.org/officeDocument/2006/relationships/hyperlink" Target="https://pubs.rsna.org/journal/radiographics"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ctrTitle"/>
          </p:nvPr>
        </p:nvSpPr>
        <p:spPr>
          <a:xfrm>
            <a:off x="0" y="3713019"/>
            <a:ext cx="6788727" cy="3144982"/>
          </a:xfrm>
        </p:spPr>
        <p:txBody>
          <a:bodyPr>
            <a:normAutofit/>
          </a:bodyPr>
          <a:lstStyle/>
          <a:p>
            <a:pPr algn="l"/>
            <a:r>
              <a:rPr lang="ru-RU" altLang="ru-RU" sz="2000" dirty="0" smtClean="0"/>
              <a:t/>
            </a:r>
            <a:br>
              <a:rPr lang="ru-RU" altLang="ru-RU" sz="2000" dirty="0" smtClean="0"/>
            </a:br>
            <a:r>
              <a:rPr lang="ru-RU" altLang="ru-RU" sz="2000" dirty="0" smtClean="0"/>
              <a:t/>
            </a:r>
            <a:br>
              <a:rPr lang="ru-RU" altLang="ru-RU" sz="2000" dirty="0" smtClean="0"/>
            </a:br>
            <a:endParaRPr lang="ru-RU" altLang="ru-RU" sz="2000" dirty="0" smtClean="0"/>
          </a:p>
        </p:txBody>
      </p:sp>
      <p:sp>
        <p:nvSpPr>
          <p:cNvPr id="3" name="Подзаголовок 2"/>
          <p:cNvSpPr>
            <a:spLocks noGrp="1"/>
          </p:cNvSpPr>
          <p:nvPr>
            <p:ph type="subTitle" idx="1"/>
          </p:nvPr>
        </p:nvSpPr>
        <p:spPr>
          <a:xfrm>
            <a:off x="1467644" y="2017586"/>
            <a:ext cx="9144000" cy="2308225"/>
          </a:xfrm>
        </p:spPr>
        <p:txBody>
          <a:bodyPr rtlCol="0">
            <a:normAutofit fontScale="85000" lnSpcReduction="20000"/>
          </a:bodyPr>
          <a:lstStyle/>
          <a:p>
            <a:r>
              <a:rPr lang="ru-RU" sz="5400" b="1" dirty="0" err="1"/>
              <a:t>Мультимодальная</a:t>
            </a:r>
            <a:r>
              <a:rPr lang="ru-RU" sz="5400" b="1" dirty="0"/>
              <a:t> визуализация транспозиции магистральных </a:t>
            </a:r>
            <a:r>
              <a:rPr lang="ru-RU" sz="5400" b="1" dirty="0" smtClean="0"/>
              <a:t>артерий</a:t>
            </a:r>
            <a:endParaRPr lang="en-US" sz="5400" b="1" dirty="0" smtClean="0"/>
          </a:p>
          <a:p>
            <a:r>
              <a:rPr lang="ru-RU" sz="5400" b="1" dirty="0" smtClean="0"/>
              <a:t>Часть 2</a:t>
            </a:r>
            <a:endParaRPr lang="ru-RU" sz="5400" b="1" dirty="0"/>
          </a:p>
        </p:txBody>
      </p:sp>
      <p:sp>
        <p:nvSpPr>
          <p:cNvPr id="3076" name="Прямоугольник 3"/>
          <p:cNvSpPr>
            <a:spLocks noChangeArrowheads="1"/>
          </p:cNvSpPr>
          <p:nvPr/>
        </p:nvSpPr>
        <p:spPr bwMode="auto">
          <a:xfrm>
            <a:off x="292100" y="0"/>
            <a:ext cx="11495088"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300" dirty="0"/>
              <a:t>Федеральное государственное бюджетное образовательное учреждение высшего образования "Красноярский государственный медицинский университет имени профессора В.Ф. </a:t>
            </a:r>
            <a:r>
              <a:rPr lang="ru-RU" altLang="ru-RU" sz="2300" dirty="0" err="1"/>
              <a:t>Войно-Ясенецкого</a:t>
            </a:r>
            <a:r>
              <a:rPr lang="ru-RU" altLang="ru-RU" sz="2300" dirty="0"/>
              <a:t>" Министерства здравоохранения Российской Федерации</a:t>
            </a:r>
            <a:br>
              <a:rPr lang="ru-RU" altLang="ru-RU" sz="2300" dirty="0"/>
            </a:br>
            <a:r>
              <a:rPr lang="ru-RU" altLang="ru-RU" sz="2300" dirty="0"/>
              <a:t> Кафедра лучевой диагностики ИПО </a:t>
            </a:r>
          </a:p>
        </p:txBody>
      </p:sp>
      <p:sp>
        <p:nvSpPr>
          <p:cNvPr id="5" name="Подзаголовок 2">
            <a:extLst>
              <a:ext uri="{FF2B5EF4-FFF2-40B4-BE49-F238E27FC236}"/>
            </a:extLst>
          </p:cNvPr>
          <p:cNvSpPr txBox="1">
            <a:spLocks/>
          </p:cNvSpPr>
          <p:nvPr/>
        </p:nvSpPr>
        <p:spPr>
          <a:xfrm>
            <a:off x="7939088" y="5503863"/>
            <a:ext cx="3848100" cy="1147762"/>
          </a:xfrm>
          <a:prstGeom prst="rect">
            <a:avLst/>
          </a:prstGeom>
        </p:spPr>
        <p:txBody>
          <a:bodyPr>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fontAlgn="auto">
              <a:spcAft>
                <a:spcPts val="0"/>
              </a:spcAft>
              <a:defRPr/>
            </a:pPr>
            <a:r>
              <a:rPr lang="ru-RU" b="1" dirty="0" smtClean="0"/>
              <a:t>Выполнил: врач-ординатор 1-го </a:t>
            </a:r>
            <a:r>
              <a:rPr lang="ru-RU" b="1" dirty="0" err="1" smtClean="0"/>
              <a:t>го</a:t>
            </a:r>
            <a:r>
              <a:rPr lang="az-Cyrl-AZ" b="1" dirty="0" smtClean="0"/>
              <a:t>д</a:t>
            </a:r>
            <a:r>
              <a:rPr lang="ru-RU" b="1" dirty="0" smtClean="0"/>
              <a:t>а  кафедры лучевой диагностики ИПО</a:t>
            </a:r>
          </a:p>
          <a:p>
            <a:pPr algn="r" fontAlgn="auto">
              <a:spcAft>
                <a:spcPts val="0"/>
              </a:spcAft>
              <a:defRPr/>
            </a:pPr>
            <a:r>
              <a:rPr lang="ru-RU" b="1" dirty="0" smtClean="0"/>
              <a:t>                                   Николаев Н.М.</a:t>
            </a:r>
          </a:p>
        </p:txBody>
      </p:sp>
      <p:sp>
        <p:nvSpPr>
          <p:cNvPr id="2" name="Rectangle 1"/>
          <p:cNvSpPr>
            <a:spLocks noChangeArrowheads="1"/>
          </p:cNvSpPr>
          <p:nvPr/>
        </p:nvSpPr>
        <p:spPr bwMode="auto">
          <a:xfrm>
            <a:off x="339710" y="5161267"/>
            <a:ext cx="4855464" cy="13849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b="1" i="0" u="none" strike="noStrike" cap="none" normalizeH="0" baseline="0" dirty="0" err="1" smtClean="0">
                <a:ln>
                  <a:noFill/>
                </a:ln>
                <a:solidFill>
                  <a:srgbClr val="000000"/>
                </a:solidFill>
                <a:effectLst/>
                <a:latin typeface="Open Sans"/>
              </a:rPr>
              <a:t>Arzu</a:t>
            </a:r>
            <a:r>
              <a:rPr kumimoji="0" lang="en-US" altLang="ru-RU" b="1" i="0" u="none" strike="noStrike" cap="none" normalizeH="0" baseline="0" dirty="0" smtClean="0">
                <a:ln>
                  <a:noFill/>
                </a:ln>
                <a:solidFill>
                  <a:srgbClr val="000000"/>
                </a:solidFill>
                <a:effectLst/>
                <a:latin typeface="Open Sans"/>
              </a:rPr>
              <a:t> </a:t>
            </a:r>
            <a:r>
              <a:rPr kumimoji="0" lang="en-US" altLang="ru-RU" b="1" i="0" u="none" strike="noStrike" cap="none" normalizeH="0" baseline="0" dirty="0" err="1" smtClean="0">
                <a:ln>
                  <a:noFill/>
                </a:ln>
                <a:solidFill>
                  <a:srgbClr val="000000"/>
                </a:solidFill>
                <a:effectLst/>
                <a:latin typeface="Open Sans"/>
              </a:rPr>
              <a:t>Canan</a:t>
            </a:r>
            <a:r>
              <a:rPr lang="en-US" altLang="ru-RU" b="1" dirty="0" smtClean="0">
                <a:solidFill>
                  <a:srgbClr val="000000"/>
                </a:solidFill>
                <a:latin typeface="Open Sans"/>
              </a:rPr>
              <a:t>, Ravi </a:t>
            </a:r>
            <a:r>
              <a:rPr lang="en-US" altLang="ru-RU" b="1" dirty="0" err="1" smtClean="0">
                <a:solidFill>
                  <a:srgbClr val="000000"/>
                </a:solidFill>
                <a:latin typeface="Open Sans"/>
              </a:rPr>
              <a:t>Ashwath</a:t>
            </a:r>
            <a:r>
              <a:rPr lang="en-US" altLang="ru-RU" b="1" dirty="0" smtClean="0">
                <a:solidFill>
                  <a:srgbClr val="000000"/>
                </a:solidFill>
                <a:latin typeface="Open Sans"/>
              </a:rPr>
              <a:t>,</a:t>
            </a:r>
          </a:p>
          <a:p>
            <a:pPr marL="0" marR="0" lvl="0" indent="0" algn="l" defTabSz="914400" rtl="0" eaLnBrk="0" fontAlgn="base" latinLnBrk="0" hangingPunct="0">
              <a:lnSpc>
                <a:spcPct val="100000"/>
              </a:lnSpc>
              <a:spcBef>
                <a:spcPct val="0"/>
              </a:spcBef>
              <a:spcAft>
                <a:spcPct val="0"/>
              </a:spcAft>
              <a:buClrTx/>
              <a:buSzTx/>
              <a:buFontTx/>
              <a:buNone/>
              <a:tabLst/>
            </a:pPr>
            <a:r>
              <a:rPr lang="en-US" altLang="ru-RU" b="1" dirty="0" err="1" smtClean="0">
                <a:solidFill>
                  <a:srgbClr val="000000"/>
                </a:solidFill>
                <a:latin typeface="Open Sans"/>
              </a:rPr>
              <a:t>Prachi</a:t>
            </a:r>
            <a:r>
              <a:rPr lang="en-US" altLang="ru-RU" b="1" dirty="0" smtClean="0">
                <a:solidFill>
                  <a:srgbClr val="000000"/>
                </a:solidFill>
                <a:latin typeface="Open Sans"/>
              </a:rPr>
              <a:t> </a:t>
            </a:r>
            <a:r>
              <a:rPr lang="en-US" altLang="ru-RU" b="1" dirty="0" err="1" smtClean="0">
                <a:solidFill>
                  <a:srgbClr val="000000"/>
                </a:solidFill>
                <a:latin typeface="Open Sans"/>
              </a:rPr>
              <a:t>P.Agarwal</a:t>
            </a:r>
            <a:r>
              <a:rPr lang="en-US" altLang="ru-RU" b="1" dirty="0" smtClean="0">
                <a:solidFill>
                  <a:srgbClr val="000000"/>
                </a:solidFill>
                <a:latin typeface="Open Sans"/>
              </a:rPr>
              <a:t>, Christopher Francois, </a:t>
            </a:r>
            <a:r>
              <a:rPr lang="en-US" altLang="ru-RU" b="1" dirty="0" err="1" smtClean="0">
                <a:solidFill>
                  <a:srgbClr val="000000"/>
                </a:solidFill>
                <a:latin typeface="Open Sans"/>
              </a:rPr>
              <a:t>Prabhakar</a:t>
            </a:r>
            <a:r>
              <a:rPr lang="en-US" altLang="ru-RU" b="1" dirty="0" smtClean="0">
                <a:solidFill>
                  <a:srgbClr val="000000"/>
                </a:solidFill>
                <a:latin typeface="Open Sans"/>
              </a:rPr>
              <a:t> </a:t>
            </a:r>
            <a:r>
              <a:rPr lang="en-US" altLang="ru-RU" b="1" dirty="0" err="1" smtClean="0">
                <a:solidFill>
                  <a:srgbClr val="000000"/>
                </a:solidFill>
                <a:latin typeface="Open Sans"/>
              </a:rPr>
              <a:t>Rajiah</a:t>
            </a:r>
            <a:endParaRPr kumimoji="0" lang="en-US" altLang="ru-RU" b="1" i="0" u="none" strike="noStrike" cap="none" normalizeH="0" baseline="0" dirty="0" smtClean="0">
              <a:ln>
                <a:noFill/>
              </a:ln>
              <a:solidFill>
                <a:srgbClr val="000000"/>
              </a:solidFill>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b="1" i="0" u="none" strike="noStrike" cap="none" normalizeH="0" baseline="0" dirty="0" err="1" smtClean="0">
                <a:ln>
                  <a:noFill/>
                </a:ln>
                <a:solidFill>
                  <a:srgbClr val="000000"/>
                </a:solidFill>
                <a:effectLst/>
                <a:latin typeface="Open Sans"/>
              </a:rPr>
              <a:t>Published</a:t>
            </a:r>
            <a:r>
              <a:rPr kumimoji="0" lang="ru-RU" altLang="ru-RU" b="1" i="0" u="none" strike="noStrike" cap="none" normalizeH="0" baseline="0" dirty="0" smtClean="0">
                <a:ln>
                  <a:noFill/>
                </a:ln>
                <a:solidFill>
                  <a:srgbClr val="000000"/>
                </a:solidFill>
                <a:effectLst/>
                <a:latin typeface="Open Sans"/>
              </a:rPr>
              <a:t> </a:t>
            </a:r>
            <a:r>
              <a:rPr kumimoji="0" lang="ru-RU" altLang="ru-RU" b="1" i="0" u="none" strike="noStrike" cap="none" normalizeH="0" baseline="0" dirty="0" err="1" smtClean="0">
                <a:ln>
                  <a:noFill/>
                </a:ln>
                <a:solidFill>
                  <a:srgbClr val="000000"/>
                </a:solidFill>
                <a:effectLst/>
                <a:latin typeface="Open Sans"/>
              </a:rPr>
              <a:t>Online</a:t>
            </a:r>
            <a:r>
              <a:rPr kumimoji="0" lang="ru-RU" altLang="ru-RU" b="1" i="0" u="none" strike="noStrike" cap="none" normalizeH="0" baseline="0" dirty="0" smtClean="0">
                <a:ln>
                  <a:noFill/>
                </a:ln>
                <a:solidFill>
                  <a:srgbClr val="000000"/>
                </a:solidFill>
                <a:effectLst/>
                <a:latin typeface="Open Sans"/>
              </a:rPr>
              <a:t>:</a:t>
            </a:r>
            <a:r>
              <a:rPr kumimoji="0" lang="en-US" altLang="ru-RU" b="1" i="0" u="none" strike="noStrike" cap="none" normalizeH="0" baseline="0" dirty="0" smtClean="0">
                <a:ln>
                  <a:noFill/>
                </a:ln>
                <a:solidFill>
                  <a:srgbClr val="000000"/>
                </a:solidFill>
                <a:effectLst/>
                <a:latin typeface="Open Sans"/>
              </a:rPr>
              <a:t> </a:t>
            </a:r>
            <a:r>
              <a:rPr kumimoji="0" lang="ru-RU" altLang="ru-RU" b="0" i="0" u="none" strike="noStrike" cap="none" normalizeH="0" baseline="0" dirty="0" err="1" smtClean="0">
                <a:ln>
                  <a:noFill/>
                </a:ln>
                <a:solidFill>
                  <a:srgbClr val="000000"/>
                </a:solidFill>
                <a:effectLst/>
                <a:latin typeface="Open Sans"/>
              </a:rPr>
              <a:t>Jan</a:t>
            </a:r>
            <a:r>
              <a:rPr kumimoji="0" lang="ru-RU" altLang="ru-RU" b="0" i="0" u="none" strike="noStrike" cap="none" normalizeH="0" baseline="0" dirty="0" smtClean="0">
                <a:ln>
                  <a:noFill/>
                </a:ln>
                <a:solidFill>
                  <a:srgbClr val="000000"/>
                </a:solidFill>
                <a:effectLst/>
                <a:latin typeface="Open Sans"/>
              </a:rPr>
              <a:t> 22 2021</a:t>
            </a:r>
            <a:endParaRPr kumimoji="0" lang="en-US" altLang="ru-RU" b="0" i="0" u="none" strike="noStrike" cap="none" normalizeH="0" baseline="0" dirty="0" smtClean="0">
              <a:ln>
                <a:noFill/>
              </a:ln>
              <a:solidFill>
                <a:srgbClr val="000000"/>
              </a:solidFill>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b="0" i="0" u="none" strike="noStrike" cap="none" normalizeH="0" baseline="0" dirty="0" smtClean="0">
                <a:ln>
                  <a:noFill/>
                </a:ln>
                <a:solidFill>
                  <a:srgbClr val="AC012B"/>
                </a:solidFill>
                <a:effectLst/>
                <a:latin typeface="Open Sans"/>
                <a:hlinkClick r:id="rId3"/>
              </a:rPr>
              <a:t>https://doi.org/10.1148/rg.2021200069</a:t>
            </a:r>
            <a:endParaRPr kumimoji="0" lang="ru-RU" altLang="ru-RU" b="0" i="0" u="none" strike="noStrike" cap="none" normalizeH="0" baseline="0" dirty="0" smtClean="0">
              <a:ln>
                <a:noFill/>
              </a:ln>
              <a:solidFill>
                <a:srgbClr val="000000"/>
              </a:solidFill>
              <a:effectLst/>
              <a:latin typeface="Open Sans"/>
            </a:endParaRPr>
          </a:p>
        </p:txBody>
      </p:sp>
      <p:pic>
        <p:nvPicPr>
          <p:cNvPr id="1026" name="Picture 2" descr="https://pubs.rsna.org/templates/jsp/images/orcid.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569976" y="4649662"/>
            <a:ext cx="60693" cy="4571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s://pubs.rsna.org/templates/jsp/images/orcid.png">
            <a:hlinkClick r:id="rId6"/>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3827526" y="4649662"/>
            <a:ext cx="60693" cy="457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pubs.rsna.org/templates/jsp/images/orcid.png">
            <a:hlinkClick r:id="rId7"/>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6246876" y="4649662"/>
            <a:ext cx="60693" cy="4571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pubs.rsna.org/templates/jsp/images/orcid.png">
            <a:hlinkClick r:id="rId8"/>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9275826" y="4649662"/>
            <a:ext cx="60693" cy="4571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pubs.rsna.org/pb-assets/images/logos/RadioGraphics_logo-1516662132517.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9710" y="4501184"/>
            <a:ext cx="3695700" cy="58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7853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b="1" dirty="0"/>
              <a:t>M</a:t>
            </a:r>
            <a:r>
              <a:rPr lang="ru-RU" b="1" dirty="0"/>
              <a:t>РТ</a:t>
            </a:r>
            <a:r>
              <a:rPr lang="en-US" b="1" dirty="0"/>
              <a:t> </a:t>
            </a:r>
            <a:r>
              <a:rPr lang="ru-RU" b="1" dirty="0" smtClean="0"/>
              <a:t>изображение после проведенной </a:t>
            </a:r>
            <a:r>
              <a:rPr lang="ru-RU" b="1" dirty="0" err="1" smtClean="0"/>
              <a:t>внутрипредсердной</a:t>
            </a:r>
            <a:r>
              <a:rPr lang="ru-RU" b="1" dirty="0" smtClean="0"/>
              <a:t> </a:t>
            </a:r>
            <a:r>
              <a:rPr lang="ru-RU" b="1" dirty="0"/>
              <a:t>коррекции</a:t>
            </a:r>
            <a:endParaRPr lang="ru-RU" dirty="0"/>
          </a:p>
        </p:txBody>
      </p:sp>
      <p:sp>
        <p:nvSpPr>
          <p:cNvPr id="3" name="Объект 2"/>
          <p:cNvSpPr>
            <a:spLocks noGrp="1"/>
          </p:cNvSpPr>
          <p:nvPr>
            <p:ph idx="1"/>
          </p:nvPr>
        </p:nvSpPr>
        <p:spPr>
          <a:xfrm>
            <a:off x="615696" y="2962656"/>
            <a:ext cx="5480304" cy="3388042"/>
          </a:xfrm>
        </p:spPr>
        <p:txBody>
          <a:bodyPr>
            <a:normAutofit/>
          </a:bodyPr>
          <a:lstStyle/>
          <a:p>
            <a:r>
              <a:rPr lang="ru-RU" sz="3200" dirty="0"/>
              <a:t>П</a:t>
            </a:r>
            <a:r>
              <a:rPr lang="ru-RU" sz="3200" dirty="0" smtClean="0"/>
              <a:t>отоком </a:t>
            </a:r>
            <a:r>
              <a:rPr lang="ru-RU" sz="3200" dirty="0"/>
              <a:t>венозной крови от </a:t>
            </a:r>
            <a:r>
              <a:rPr lang="ru-RU" sz="3200" dirty="0" smtClean="0"/>
              <a:t>легких направляющийся </a:t>
            </a:r>
            <a:r>
              <a:rPr lang="ru-RU" sz="3200" dirty="0"/>
              <a:t>к трехстворчатому клапану, а затем в </a:t>
            </a:r>
            <a:r>
              <a:rPr lang="ru-RU" sz="3200" dirty="0" smtClean="0"/>
              <a:t>ПЖ</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0850" y="1825625"/>
            <a:ext cx="4552950" cy="4936356"/>
          </a:xfrm>
          <a:prstGeom prst="rect">
            <a:avLst/>
          </a:prstGeom>
        </p:spPr>
      </p:pic>
    </p:spTree>
    <p:extLst>
      <p:ext uri="{BB962C8B-B14F-4D97-AF65-F5344CB8AC3E}">
        <p14:creationId xmlns:p14="http://schemas.microsoft.com/office/powerpoint/2010/main" val="4087220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2752" y="109729"/>
            <a:ext cx="10515600" cy="1298448"/>
          </a:xfrm>
        </p:spPr>
        <p:txBody>
          <a:bodyPr>
            <a:normAutofit/>
          </a:bodyPr>
          <a:lstStyle/>
          <a:p>
            <a:r>
              <a:rPr lang="en-US" b="1" dirty="0"/>
              <a:t>M</a:t>
            </a:r>
            <a:r>
              <a:rPr lang="ru-RU" b="1" dirty="0"/>
              <a:t>РТ</a:t>
            </a:r>
            <a:r>
              <a:rPr lang="en-US" b="1" dirty="0"/>
              <a:t> </a:t>
            </a:r>
            <a:r>
              <a:rPr lang="ru-RU" b="1" dirty="0" smtClean="0"/>
              <a:t>изображение после проведенной </a:t>
            </a:r>
            <a:r>
              <a:rPr lang="ru-RU" b="1" dirty="0" err="1" smtClean="0"/>
              <a:t>внутрипредсердной</a:t>
            </a:r>
            <a:r>
              <a:rPr lang="ru-RU" b="1" dirty="0" smtClean="0"/>
              <a:t> </a:t>
            </a:r>
            <a:r>
              <a:rPr lang="ru-RU" b="1" dirty="0"/>
              <a:t>коррекции</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58490" y="1561067"/>
            <a:ext cx="5309838" cy="5031757"/>
          </a:xfrm>
        </p:spPr>
      </p:pic>
      <p:sp>
        <p:nvSpPr>
          <p:cNvPr id="5" name="Прямоугольник 4"/>
          <p:cNvSpPr/>
          <p:nvPr/>
        </p:nvSpPr>
        <p:spPr>
          <a:xfrm>
            <a:off x="231648" y="2852666"/>
            <a:ext cx="5818632" cy="2062103"/>
          </a:xfrm>
          <a:prstGeom prst="rect">
            <a:avLst/>
          </a:prstGeom>
        </p:spPr>
        <p:txBody>
          <a:bodyPr wrap="square">
            <a:spAutoFit/>
          </a:bodyPr>
          <a:lstStyle/>
          <a:p>
            <a:pPr marL="457200" indent="-457200">
              <a:buFont typeface="Arial" panose="020B0604020202020204" pitchFamily="34" charset="0"/>
              <a:buChar char="•"/>
            </a:pPr>
            <a:r>
              <a:rPr lang="ru-RU" sz="3200" dirty="0"/>
              <a:t>П</a:t>
            </a:r>
            <a:r>
              <a:rPr lang="ru-RU" sz="3200" dirty="0" smtClean="0"/>
              <a:t>оток венозной крови из </a:t>
            </a:r>
            <a:r>
              <a:rPr lang="ru-RU" sz="3200" dirty="0"/>
              <a:t>верхней и нижней </a:t>
            </a:r>
            <a:r>
              <a:rPr lang="ru-RU" sz="3200" dirty="0" smtClean="0"/>
              <a:t>полых вен, направляющийся через митральный клапан в </a:t>
            </a:r>
            <a:r>
              <a:rPr lang="ru-RU" sz="3200" dirty="0"/>
              <a:t>ЛЖ</a:t>
            </a:r>
          </a:p>
        </p:txBody>
      </p:sp>
    </p:spTree>
    <p:extLst>
      <p:ext uri="{BB962C8B-B14F-4D97-AF65-F5344CB8AC3E}">
        <p14:creationId xmlns:p14="http://schemas.microsoft.com/office/powerpoint/2010/main" val="3575642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8650" y="64326"/>
            <a:ext cx="11411711" cy="1325563"/>
          </a:xfrm>
        </p:spPr>
        <p:txBody>
          <a:bodyPr>
            <a:normAutofit/>
          </a:bodyPr>
          <a:lstStyle/>
          <a:p>
            <a:r>
              <a:rPr lang="ru-RU" b="1" dirty="0">
                <a:solidFill>
                  <a:srgbClr val="000000"/>
                </a:solidFill>
              </a:rPr>
              <a:t>МРТ </a:t>
            </a:r>
            <a:r>
              <a:rPr lang="ru-RU" b="1" dirty="0" smtClean="0">
                <a:solidFill>
                  <a:srgbClr val="000000"/>
                </a:solidFill>
              </a:rPr>
              <a:t>видеофрагменте после выполненной </a:t>
            </a:r>
            <a:r>
              <a:rPr lang="ru-RU" b="1" dirty="0" err="1" smtClean="0"/>
              <a:t>внутрипредсердной</a:t>
            </a:r>
            <a:r>
              <a:rPr lang="ru-RU" b="1" dirty="0" smtClean="0"/>
              <a:t> </a:t>
            </a:r>
            <a:r>
              <a:rPr lang="ru-RU" b="1" dirty="0"/>
              <a:t>коррекции</a:t>
            </a:r>
          </a:p>
        </p:txBody>
      </p:sp>
      <p:pic>
        <p:nvPicPr>
          <p:cNvPr id="4" name="rg200069suppm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85256" y="1389889"/>
            <a:ext cx="6858501" cy="3857820"/>
          </a:xfrm>
        </p:spPr>
      </p:pic>
      <p:sp>
        <p:nvSpPr>
          <p:cNvPr id="5" name="Прямоугольник 4"/>
          <p:cNvSpPr/>
          <p:nvPr/>
        </p:nvSpPr>
        <p:spPr>
          <a:xfrm>
            <a:off x="285205" y="5619165"/>
            <a:ext cx="11658600" cy="954107"/>
          </a:xfrm>
          <a:prstGeom prst="rect">
            <a:avLst/>
          </a:prstGeom>
        </p:spPr>
        <p:txBody>
          <a:bodyPr wrap="square">
            <a:spAutoFit/>
          </a:bodyPr>
          <a:lstStyle/>
          <a:p>
            <a:r>
              <a:rPr lang="ru-RU" sz="2800" dirty="0" smtClean="0">
                <a:solidFill>
                  <a:srgbClr val="000000"/>
                </a:solidFill>
                <a:latin typeface="Open Sans"/>
              </a:rPr>
              <a:t>Показан новый легочный </a:t>
            </a:r>
            <a:r>
              <a:rPr lang="ru-RU" sz="2800" dirty="0">
                <a:solidFill>
                  <a:srgbClr val="000000"/>
                </a:solidFill>
                <a:latin typeface="Open Sans"/>
              </a:rPr>
              <a:t>венозный путь, где </a:t>
            </a:r>
            <a:r>
              <a:rPr lang="ru-RU" sz="2800" dirty="0" smtClean="0">
                <a:solidFill>
                  <a:srgbClr val="000000"/>
                </a:solidFill>
                <a:latin typeface="Open Sans"/>
              </a:rPr>
              <a:t>поток крови из легочных вены направляется </a:t>
            </a:r>
            <a:r>
              <a:rPr lang="ru-RU" sz="2800" dirty="0">
                <a:solidFill>
                  <a:srgbClr val="000000"/>
                </a:solidFill>
                <a:latin typeface="Open Sans"/>
              </a:rPr>
              <a:t>через </a:t>
            </a:r>
            <a:r>
              <a:rPr lang="ru-RU" sz="2800" dirty="0" err="1" smtClean="0">
                <a:solidFill>
                  <a:srgbClr val="000000"/>
                </a:solidFill>
                <a:latin typeface="Open Sans"/>
              </a:rPr>
              <a:t>трикуспидальный</a:t>
            </a:r>
            <a:r>
              <a:rPr lang="ru-RU" sz="2800" dirty="0" smtClean="0">
                <a:solidFill>
                  <a:srgbClr val="000000"/>
                </a:solidFill>
                <a:latin typeface="Open Sans"/>
              </a:rPr>
              <a:t> клапан </a:t>
            </a:r>
            <a:r>
              <a:rPr lang="ru-RU" sz="2800" dirty="0">
                <a:solidFill>
                  <a:srgbClr val="000000"/>
                </a:solidFill>
                <a:latin typeface="Open Sans"/>
              </a:rPr>
              <a:t>в </a:t>
            </a:r>
            <a:r>
              <a:rPr lang="ru-RU" sz="2800" dirty="0" smtClean="0">
                <a:solidFill>
                  <a:srgbClr val="000000"/>
                </a:solidFill>
                <a:latin typeface="Open Sans"/>
              </a:rPr>
              <a:t>ПЖ</a:t>
            </a:r>
            <a:r>
              <a:rPr lang="ru-RU" sz="2800" dirty="0">
                <a:solidFill>
                  <a:srgbClr val="000000"/>
                </a:solidFill>
                <a:latin typeface="Open Sans"/>
              </a:rPr>
              <a:t>.</a:t>
            </a:r>
            <a:endParaRPr lang="ru-RU" sz="2800" dirty="0"/>
          </a:p>
        </p:txBody>
      </p:sp>
    </p:spTree>
    <p:extLst>
      <p:ext uri="{BB962C8B-B14F-4D97-AF65-F5344CB8AC3E}">
        <p14:creationId xmlns:p14="http://schemas.microsoft.com/office/powerpoint/2010/main" val="1950538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1584" y="163957"/>
            <a:ext cx="11049000" cy="1325563"/>
          </a:xfrm>
        </p:spPr>
        <p:txBody>
          <a:bodyPr>
            <a:normAutofit fontScale="90000"/>
          </a:bodyPr>
          <a:lstStyle/>
          <a:p>
            <a:pPr algn="ctr"/>
            <a:r>
              <a:rPr lang="ru-RU" b="1" dirty="0" smtClean="0"/>
              <a:t>Видео, показывающие направление потоков крови у пациента перенесшего </a:t>
            </a:r>
            <a:r>
              <a:rPr lang="ru-RU" b="1" dirty="0" smtClean="0">
                <a:solidFill>
                  <a:srgbClr val="000000"/>
                </a:solidFill>
              </a:rPr>
              <a:t>Операцию </a:t>
            </a:r>
            <a:r>
              <a:rPr lang="ru-RU" b="1" dirty="0" err="1" smtClean="0">
                <a:solidFill>
                  <a:srgbClr val="000000"/>
                </a:solidFill>
              </a:rPr>
              <a:t>Мастарда</a:t>
            </a:r>
            <a:r>
              <a:rPr lang="ru-RU" b="1" dirty="0" smtClean="0"/>
              <a:t> </a:t>
            </a:r>
            <a:endParaRPr lang="ru-RU" b="1" dirty="0"/>
          </a:p>
        </p:txBody>
      </p:sp>
      <p:pic>
        <p:nvPicPr>
          <p:cNvPr id="4" name="rg200069suppm5">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61217" y="1600200"/>
            <a:ext cx="8469566" cy="4764023"/>
          </a:xfrm>
        </p:spPr>
      </p:pic>
    </p:spTree>
    <p:extLst>
      <p:ext uri="{BB962C8B-B14F-4D97-AF65-F5344CB8AC3E}">
        <p14:creationId xmlns:p14="http://schemas.microsoft.com/office/powerpoint/2010/main" val="2248170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t>Лечение порока </a:t>
            </a:r>
            <a:endParaRPr lang="ru-RU" b="1" dirty="0"/>
          </a:p>
        </p:txBody>
      </p:sp>
      <p:sp>
        <p:nvSpPr>
          <p:cNvPr id="3" name="Объект 2"/>
          <p:cNvSpPr>
            <a:spLocks noGrp="1"/>
          </p:cNvSpPr>
          <p:nvPr>
            <p:ph idx="1"/>
          </p:nvPr>
        </p:nvSpPr>
        <p:spPr>
          <a:xfrm>
            <a:off x="838200" y="2240279"/>
            <a:ext cx="10515600" cy="3936683"/>
          </a:xfrm>
        </p:spPr>
        <p:txBody>
          <a:bodyPr/>
          <a:lstStyle/>
          <a:p>
            <a:r>
              <a:rPr lang="ru-RU" dirty="0"/>
              <a:t>Хирургическая коррекция </a:t>
            </a:r>
            <a:r>
              <a:rPr lang="ru-RU" dirty="0" smtClean="0"/>
              <a:t>порока в </a:t>
            </a:r>
            <a:r>
              <a:rPr lang="ru-RU" dirty="0"/>
              <a:t>младенчестве является предпочтительным методом лечения </a:t>
            </a:r>
            <a:r>
              <a:rPr lang="ru-RU" dirty="0" smtClean="0"/>
              <a:t>D-TМA. </a:t>
            </a:r>
          </a:p>
          <a:p>
            <a:r>
              <a:rPr lang="ru-RU" dirty="0" smtClean="0"/>
              <a:t>Проведение</a:t>
            </a:r>
            <a:r>
              <a:rPr lang="ru-RU" dirty="0"/>
              <a:t> баллонной </a:t>
            </a:r>
            <a:r>
              <a:rPr lang="ru-RU" dirty="0" err="1" smtClean="0"/>
              <a:t>септостомии</a:t>
            </a:r>
            <a:r>
              <a:rPr lang="ru-RU" dirty="0" smtClean="0"/>
              <a:t> необходимо </a:t>
            </a:r>
            <a:r>
              <a:rPr lang="ru-RU" dirty="0"/>
              <a:t>до </a:t>
            </a:r>
            <a:r>
              <a:rPr lang="ru-RU" dirty="0" smtClean="0"/>
              <a:t>основной операции </a:t>
            </a:r>
            <a:r>
              <a:rPr lang="ru-RU" dirty="0"/>
              <a:t>в случае </a:t>
            </a:r>
            <a:r>
              <a:rPr lang="ru-RU" dirty="0" smtClean="0"/>
              <a:t>наличие ДМПП.</a:t>
            </a:r>
          </a:p>
          <a:p>
            <a:r>
              <a:rPr lang="ru-RU" b="1" dirty="0" smtClean="0"/>
              <a:t>Существует два основных типа операций по коррекции порока:</a:t>
            </a:r>
          </a:p>
          <a:p>
            <a:r>
              <a:rPr lang="ru-RU" dirty="0" smtClean="0"/>
              <a:t>Операции артериального переключения кровотока </a:t>
            </a:r>
          </a:p>
          <a:p>
            <a:r>
              <a:rPr lang="ru-RU" dirty="0" smtClean="0"/>
              <a:t>Операции </a:t>
            </a:r>
            <a:r>
              <a:rPr lang="ru-RU" dirty="0" err="1" smtClean="0"/>
              <a:t>внутрипредсердной</a:t>
            </a:r>
            <a:r>
              <a:rPr lang="ru-RU" dirty="0" smtClean="0"/>
              <a:t> коррекции</a:t>
            </a:r>
            <a:endParaRPr lang="ru-RU" dirty="0"/>
          </a:p>
        </p:txBody>
      </p:sp>
    </p:spTree>
    <p:extLst>
      <p:ext uri="{BB962C8B-B14F-4D97-AF65-F5344CB8AC3E}">
        <p14:creationId xmlns:p14="http://schemas.microsoft.com/office/powerpoint/2010/main" val="1664319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96568" y="1152144"/>
            <a:ext cx="10515600" cy="457200"/>
          </a:xfrm>
        </p:spPr>
        <p:txBody>
          <a:bodyPr>
            <a:normAutofit fontScale="90000"/>
          </a:bodyPr>
          <a:lstStyle/>
          <a:p>
            <a:r>
              <a:rPr lang="ru-RU" sz="4900" b="1" dirty="0"/>
              <a:t>Операции </a:t>
            </a:r>
            <a:r>
              <a:rPr lang="ru-RU" sz="4900" b="1" dirty="0" err="1"/>
              <a:t>внутрипредсердной</a:t>
            </a:r>
            <a:r>
              <a:rPr lang="ru-RU" sz="4900" b="1" dirty="0"/>
              <a:t> коррекции</a:t>
            </a:r>
            <a:r>
              <a:rPr lang="ru-RU" dirty="0"/>
              <a:t/>
            </a:r>
            <a:br>
              <a:rPr lang="ru-RU" dirty="0"/>
            </a:br>
            <a:r>
              <a:rPr lang="ru-RU" dirty="0"/>
              <a:t/>
            </a:r>
            <a:br>
              <a:rPr lang="ru-RU" dirty="0"/>
            </a:br>
            <a:endParaRPr lang="ru-RU" dirty="0"/>
          </a:p>
        </p:txBody>
      </p:sp>
      <p:sp>
        <p:nvSpPr>
          <p:cNvPr id="3" name="Объект 2"/>
          <p:cNvSpPr>
            <a:spLocks noGrp="1"/>
          </p:cNvSpPr>
          <p:nvPr>
            <p:ph idx="1"/>
          </p:nvPr>
        </p:nvSpPr>
        <p:spPr>
          <a:xfrm>
            <a:off x="704088" y="1825625"/>
            <a:ext cx="10991088" cy="4351338"/>
          </a:xfrm>
        </p:spPr>
        <p:txBody>
          <a:bodyPr>
            <a:noAutofit/>
          </a:bodyPr>
          <a:lstStyle/>
          <a:p>
            <a:r>
              <a:rPr lang="ru-RU" sz="3200" dirty="0"/>
              <a:t>Суть </a:t>
            </a:r>
            <a:r>
              <a:rPr lang="ru-RU" sz="3200" dirty="0" smtClean="0"/>
              <a:t>операций </a:t>
            </a:r>
            <a:r>
              <a:rPr lang="ru-RU" sz="3200" dirty="0"/>
              <a:t>сводится к рассечению правого предсердия, удалению всей </a:t>
            </a:r>
            <a:r>
              <a:rPr lang="ru-RU" sz="3200" dirty="0" err="1"/>
              <a:t>межпредсердной</a:t>
            </a:r>
            <a:r>
              <a:rPr lang="ru-RU" sz="3200" dirty="0"/>
              <a:t> перегородки и вшиванию внутри полости </a:t>
            </a:r>
            <a:r>
              <a:rPr lang="ru-RU" sz="3200" dirty="0" smtClean="0"/>
              <a:t>заплатки (перегородки) </a:t>
            </a:r>
            <a:r>
              <a:rPr lang="ru-RU" sz="3200" dirty="0"/>
              <a:t>из собственных тканей </a:t>
            </a:r>
            <a:r>
              <a:rPr lang="ru-RU" sz="3200" dirty="0" smtClean="0"/>
              <a:t>пациента </a:t>
            </a:r>
            <a:r>
              <a:rPr lang="ru-RU" sz="3200" dirty="0"/>
              <a:t>(перикарда, или стенки предсердия) таким образом, что кровь из полых вен направляется в левый желудочек, от которого отходит легочная артерия, и затем </a:t>
            </a:r>
            <a:r>
              <a:rPr lang="ru-RU" sz="3200" dirty="0" smtClean="0"/>
              <a:t>- </a:t>
            </a:r>
            <a:r>
              <a:rPr lang="ru-RU" sz="3200" dirty="0"/>
              <a:t>в легкие, а из легочных вен -</a:t>
            </a:r>
            <a:r>
              <a:rPr lang="ru-RU" sz="3200" dirty="0" smtClean="0"/>
              <a:t> </a:t>
            </a:r>
            <a:r>
              <a:rPr lang="ru-RU" sz="3200" dirty="0"/>
              <a:t>в правый желудочек, в аорту и в большой круг кровообращения. </a:t>
            </a:r>
            <a:endParaRPr lang="ru-RU" sz="3200" dirty="0" smtClean="0"/>
          </a:p>
          <a:p>
            <a:r>
              <a:rPr lang="ru-RU" sz="3200" dirty="0" smtClean="0"/>
              <a:t>Эти </a:t>
            </a:r>
            <a:r>
              <a:rPr lang="ru-RU" sz="3200" dirty="0"/>
              <a:t>операции, известные по имени их авторов – </a:t>
            </a:r>
            <a:r>
              <a:rPr lang="ru-RU" sz="3200" dirty="0" err="1"/>
              <a:t>Мастарда</a:t>
            </a:r>
            <a:r>
              <a:rPr lang="ru-RU" sz="3200" dirty="0"/>
              <a:t> и </a:t>
            </a:r>
            <a:r>
              <a:rPr lang="ru-RU" sz="3200" dirty="0" err="1"/>
              <a:t>Сеннинга</a:t>
            </a:r>
            <a:endParaRPr lang="ru-RU" sz="3200" dirty="0"/>
          </a:p>
        </p:txBody>
      </p:sp>
    </p:spTree>
    <p:extLst>
      <p:ext uri="{BB962C8B-B14F-4D97-AF65-F5344CB8AC3E}">
        <p14:creationId xmlns:p14="http://schemas.microsoft.com/office/powerpoint/2010/main" val="3561096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2251" y="355981"/>
            <a:ext cx="5507736" cy="1325563"/>
          </a:xfrm>
        </p:spPr>
        <p:txBody>
          <a:bodyPr>
            <a:normAutofit/>
          </a:bodyPr>
          <a:lstStyle/>
          <a:p>
            <a:r>
              <a:rPr lang="ru-RU" dirty="0" smtClean="0">
                <a:solidFill>
                  <a:srgbClr val="000000"/>
                </a:solidFill>
                <a:latin typeface="Open Sans"/>
              </a:rPr>
              <a:t>Иллюстрация операции </a:t>
            </a:r>
            <a:r>
              <a:rPr lang="ru-RU" dirty="0" err="1">
                <a:solidFill>
                  <a:srgbClr val="000000"/>
                </a:solidFill>
                <a:latin typeface="Open Sans"/>
              </a:rPr>
              <a:t>Мастарда</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01969" y="740665"/>
            <a:ext cx="5190732" cy="5795026"/>
          </a:xfrm>
        </p:spPr>
      </p:pic>
      <p:sp>
        <p:nvSpPr>
          <p:cNvPr id="5" name="Прямоугольник 4"/>
          <p:cNvSpPr/>
          <p:nvPr/>
        </p:nvSpPr>
        <p:spPr>
          <a:xfrm>
            <a:off x="374904" y="2137174"/>
            <a:ext cx="5279135" cy="3539430"/>
          </a:xfrm>
          <a:prstGeom prst="rect">
            <a:avLst/>
          </a:prstGeom>
        </p:spPr>
        <p:txBody>
          <a:bodyPr wrap="square">
            <a:spAutoFit/>
          </a:bodyPr>
          <a:lstStyle/>
          <a:p>
            <a:r>
              <a:rPr lang="ru-RU" sz="2800" dirty="0">
                <a:solidFill>
                  <a:srgbClr val="000000"/>
                </a:solidFill>
                <a:latin typeface="Open Sans"/>
              </a:rPr>
              <a:t>З</a:t>
            </a:r>
            <a:r>
              <a:rPr lang="ru-RU" sz="2800" dirty="0" smtClean="0">
                <a:solidFill>
                  <a:srgbClr val="000000"/>
                </a:solidFill>
                <a:latin typeface="Open Sans"/>
              </a:rPr>
              <a:t>аплатка (перегородка) </a:t>
            </a:r>
            <a:r>
              <a:rPr lang="ru-RU" sz="2800" dirty="0">
                <a:solidFill>
                  <a:srgbClr val="000000"/>
                </a:solidFill>
                <a:latin typeface="Open Sans"/>
              </a:rPr>
              <a:t>создается с использованием перикарда или синтетического материала. </a:t>
            </a:r>
            <a:endParaRPr lang="ru-RU" sz="2800" dirty="0" smtClean="0">
              <a:solidFill>
                <a:srgbClr val="000000"/>
              </a:solidFill>
              <a:latin typeface="Open Sans"/>
            </a:endParaRPr>
          </a:p>
          <a:p>
            <a:endParaRPr lang="ru-RU" sz="2800" dirty="0" smtClean="0">
              <a:solidFill>
                <a:srgbClr val="000000"/>
              </a:solidFill>
              <a:latin typeface="Open Sans"/>
            </a:endParaRPr>
          </a:p>
          <a:p>
            <a:r>
              <a:rPr lang="ru-RU" sz="2800" i="1" dirty="0" smtClean="0">
                <a:solidFill>
                  <a:srgbClr val="000000"/>
                </a:solidFill>
                <a:latin typeface="Open Sans"/>
              </a:rPr>
              <a:t>Пунктирные </a:t>
            </a:r>
            <a:r>
              <a:rPr lang="ru-RU" sz="2800" i="1" dirty="0">
                <a:solidFill>
                  <a:srgbClr val="000000"/>
                </a:solidFill>
                <a:latin typeface="Open Sans"/>
              </a:rPr>
              <a:t>стрелки </a:t>
            </a:r>
            <a:r>
              <a:rPr lang="ru-RU" sz="2800" i="1" dirty="0" smtClean="0">
                <a:solidFill>
                  <a:srgbClr val="000000"/>
                </a:solidFill>
                <a:latin typeface="Open Sans"/>
              </a:rPr>
              <a:t>- направление потока артериальной крови.</a:t>
            </a:r>
            <a:endParaRPr lang="ru-RU" sz="2800" i="1" dirty="0"/>
          </a:p>
        </p:txBody>
      </p:sp>
    </p:spTree>
    <p:extLst>
      <p:ext uri="{BB962C8B-B14F-4D97-AF65-F5344CB8AC3E}">
        <p14:creationId xmlns:p14="http://schemas.microsoft.com/office/powerpoint/2010/main" val="2185898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2208" y="706783"/>
            <a:ext cx="10515600" cy="737969"/>
          </a:xfrm>
        </p:spPr>
        <p:txBody>
          <a:bodyPr>
            <a:normAutofit fontScale="90000"/>
          </a:bodyPr>
          <a:lstStyle/>
          <a:p>
            <a:r>
              <a:rPr lang="ru-RU" b="1" dirty="0">
                <a:solidFill>
                  <a:srgbClr val="000000"/>
                </a:solidFill>
              </a:rPr>
              <a:t>Диаграмма </a:t>
            </a:r>
            <a:r>
              <a:rPr lang="ru-RU" b="1" dirty="0" smtClean="0">
                <a:solidFill>
                  <a:srgbClr val="000000"/>
                </a:solidFill>
              </a:rPr>
              <a:t>гемодинамики после </a:t>
            </a:r>
            <a:r>
              <a:rPr lang="ru-RU" b="1" dirty="0" smtClean="0"/>
              <a:t>операции </a:t>
            </a:r>
            <a:r>
              <a:rPr lang="ru-RU" b="1" dirty="0" err="1"/>
              <a:t>внутрипредсердной</a:t>
            </a:r>
            <a:r>
              <a:rPr lang="ru-RU" b="1" dirty="0"/>
              <a:t> коррекции</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74536" y="1585690"/>
            <a:ext cx="5043480" cy="5084262"/>
          </a:xfrm>
        </p:spPr>
      </p:pic>
      <p:sp>
        <p:nvSpPr>
          <p:cNvPr id="5" name="Прямоугольник 4"/>
          <p:cNvSpPr/>
          <p:nvPr/>
        </p:nvSpPr>
        <p:spPr>
          <a:xfrm>
            <a:off x="173736" y="2279822"/>
            <a:ext cx="5922264" cy="3108543"/>
          </a:xfrm>
          <a:prstGeom prst="rect">
            <a:avLst/>
          </a:prstGeom>
        </p:spPr>
        <p:txBody>
          <a:bodyPr wrap="square">
            <a:spAutoFit/>
          </a:bodyPr>
          <a:lstStyle/>
          <a:p>
            <a:pPr marL="457200" indent="-457200">
              <a:buFont typeface="Arial" panose="020B0604020202020204" pitchFamily="34" charset="0"/>
              <a:buChar char="•"/>
            </a:pPr>
            <a:r>
              <a:rPr lang="ru-RU" sz="2800" dirty="0" smtClean="0">
                <a:solidFill>
                  <a:srgbClr val="000000"/>
                </a:solidFill>
              </a:rPr>
              <a:t>Венозная кровь перенаправляется в левое предсердие, левый желудочек, и легочный ствол.</a:t>
            </a:r>
            <a:r>
              <a:rPr lang="ru-RU" sz="2800" dirty="0">
                <a:solidFill>
                  <a:srgbClr val="000000"/>
                </a:solidFill>
              </a:rPr>
              <a:t> </a:t>
            </a:r>
            <a:endParaRPr lang="ru-RU" sz="2800" dirty="0" smtClean="0">
              <a:solidFill>
                <a:srgbClr val="000000"/>
              </a:solidFill>
            </a:endParaRPr>
          </a:p>
          <a:p>
            <a:endParaRPr lang="ru-RU" sz="2800" dirty="0" smtClean="0">
              <a:solidFill>
                <a:srgbClr val="000000"/>
              </a:solidFill>
            </a:endParaRPr>
          </a:p>
          <a:p>
            <a:pPr marL="457200" indent="-457200">
              <a:buFont typeface="Arial" panose="020B0604020202020204" pitchFamily="34" charset="0"/>
              <a:buChar char="•"/>
            </a:pPr>
            <a:r>
              <a:rPr lang="ru-RU" sz="2800" dirty="0" smtClean="0">
                <a:solidFill>
                  <a:srgbClr val="000000"/>
                </a:solidFill>
              </a:rPr>
              <a:t>Артериальная кровь из легких перенаправляется в правые отделы сердца и аорту.</a:t>
            </a:r>
            <a:endParaRPr lang="ru-RU" sz="2800" dirty="0"/>
          </a:p>
        </p:txBody>
      </p:sp>
    </p:spTree>
    <p:extLst>
      <p:ext uri="{BB962C8B-B14F-4D97-AF65-F5344CB8AC3E}">
        <p14:creationId xmlns:p14="http://schemas.microsoft.com/office/powerpoint/2010/main" val="4023062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2208" y="0"/>
            <a:ext cx="10515600" cy="1325563"/>
          </a:xfrm>
        </p:spPr>
        <p:txBody>
          <a:bodyPr/>
          <a:lstStyle/>
          <a:p>
            <a:r>
              <a:rPr lang="ru-RU" b="1" dirty="0" smtClean="0"/>
              <a:t>Операция </a:t>
            </a:r>
            <a:r>
              <a:rPr lang="ru-RU" b="1" dirty="0"/>
              <a:t>артериального переключения (</a:t>
            </a:r>
            <a:r>
              <a:rPr lang="ru-RU" b="1" dirty="0" smtClean="0"/>
              <a:t>операция </a:t>
            </a:r>
            <a:r>
              <a:rPr lang="ru-RU" b="1" dirty="0" err="1"/>
              <a:t>Жатене</a:t>
            </a:r>
            <a:r>
              <a:rPr lang="ru-RU" b="1" dirty="0"/>
              <a:t>)</a:t>
            </a:r>
          </a:p>
        </p:txBody>
      </p:sp>
      <p:sp>
        <p:nvSpPr>
          <p:cNvPr id="3" name="Объект 2"/>
          <p:cNvSpPr>
            <a:spLocks noGrp="1"/>
          </p:cNvSpPr>
          <p:nvPr>
            <p:ph idx="1"/>
          </p:nvPr>
        </p:nvSpPr>
        <p:spPr>
          <a:xfrm>
            <a:off x="137160" y="1554481"/>
            <a:ext cx="7726680" cy="5303519"/>
          </a:xfrm>
        </p:spPr>
        <p:txBody>
          <a:bodyPr>
            <a:normAutofit fontScale="92500" lnSpcReduction="20000"/>
          </a:bodyPr>
          <a:lstStyle/>
          <a:p>
            <a:r>
              <a:rPr lang="ru-RU" dirty="0"/>
              <a:t>Из-за </a:t>
            </a:r>
            <a:r>
              <a:rPr lang="ru-RU" dirty="0" smtClean="0"/>
              <a:t>высокого процента долгосрочных </a:t>
            </a:r>
            <a:r>
              <a:rPr lang="ru-RU" dirty="0"/>
              <a:t>осложнений </a:t>
            </a:r>
            <a:r>
              <a:rPr lang="ru-RU" dirty="0" smtClean="0"/>
              <a:t>проведение операций </a:t>
            </a:r>
            <a:r>
              <a:rPr lang="ru-RU" dirty="0"/>
              <a:t>предсердного переключения кровотока</a:t>
            </a:r>
            <a:r>
              <a:rPr lang="ru-RU" dirty="0" smtClean="0"/>
              <a:t> было </a:t>
            </a:r>
            <a:r>
              <a:rPr lang="ru-RU" dirty="0"/>
              <a:t>прекращено </a:t>
            </a:r>
            <a:r>
              <a:rPr lang="ru-RU" dirty="0" smtClean="0"/>
              <a:t>в 1980-х годах. </a:t>
            </a:r>
          </a:p>
          <a:p>
            <a:r>
              <a:rPr lang="ru-RU" dirty="0" smtClean="0"/>
              <a:t>Операция </a:t>
            </a:r>
            <a:r>
              <a:rPr lang="ru-RU" dirty="0" err="1"/>
              <a:t>Жатене</a:t>
            </a:r>
            <a:r>
              <a:rPr lang="ru-RU" dirty="0"/>
              <a:t> </a:t>
            </a:r>
            <a:r>
              <a:rPr lang="ru-RU" dirty="0" smtClean="0"/>
              <a:t>в </a:t>
            </a:r>
            <a:r>
              <a:rPr lang="ru-RU" dirty="0"/>
              <a:t>настоящее время является операцией выбора для </a:t>
            </a:r>
            <a:r>
              <a:rPr lang="ru-RU" dirty="0" smtClean="0"/>
              <a:t>D-TМA</a:t>
            </a:r>
            <a:r>
              <a:rPr lang="ru-RU" dirty="0"/>
              <a:t>, выполняемой на 1-м месяце жизни, с выживаемостью </a:t>
            </a:r>
            <a:r>
              <a:rPr lang="ru-RU" dirty="0" smtClean="0"/>
              <a:t>90%. </a:t>
            </a:r>
          </a:p>
          <a:p>
            <a:r>
              <a:rPr lang="ru-RU" dirty="0" smtClean="0"/>
              <a:t>Проксимальные </a:t>
            </a:r>
            <a:r>
              <a:rPr lang="ru-RU" dirty="0"/>
              <a:t>части </a:t>
            </a:r>
            <a:r>
              <a:rPr lang="ru-RU" dirty="0" smtClean="0"/>
              <a:t>магистральных артерий перерезают</a:t>
            </a:r>
            <a:r>
              <a:rPr lang="ru-RU" dirty="0"/>
              <a:t>, коронарные артерии трансплантируют к </a:t>
            </a:r>
            <a:r>
              <a:rPr lang="ru-RU" dirty="0" smtClean="0"/>
              <a:t>корню СЛА, </a:t>
            </a:r>
            <a:r>
              <a:rPr lang="ru-RU" dirty="0"/>
              <a:t>который станет корнем новой </a:t>
            </a:r>
            <a:r>
              <a:rPr lang="ru-RU" dirty="0" smtClean="0"/>
              <a:t>аорты (</a:t>
            </a:r>
            <a:r>
              <a:rPr lang="ru-RU" dirty="0" err="1" smtClean="0"/>
              <a:t>неоаорты</a:t>
            </a:r>
            <a:r>
              <a:rPr lang="ru-RU" dirty="0" smtClean="0"/>
              <a:t>), </a:t>
            </a:r>
            <a:r>
              <a:rPr lang="ru-RU" dirty="0"/>
              <a:t>аорту соединяют с левым желудочком, а </a:t>
            </a:r>
            <a:r>
              <a:rPr lang="ru-RU" dirty="0" smtClean="0"/>
              <a:t>легочный ствол – </a:t>
            </a:r>
            <a:r>
              <a:rPr lang="ru-RU" dirty="0"/>
              <a:t>с правым желудочком</a:t>
            </a:r>
            <a:r>
              <a:rPr lang="ru-RU" dirty="0" smtClean="0"/>
              <a:t>.</a:t>
            </a:r>
            <a:r>
              <a:rPr lang="en-US" dirty="0" smtClean="0"/>
              <a:t> </a:t>
            </a:r>
            <a:endParaRPr lang="ru-RU" dirty="0" smtClean="0"/>
          </a:p>
          <a:p>
            <a:r>
              <a:rPr lang="ru-RU" dirty="0" smtClean="0"/>
              <a:t>Ассоциированный </a:t>
            </a:r>
            <a:r>
              <a:rPr lang="ru-RU" dirty="0"/>
              <a:t>дефект межжелудочковой перегородки должен быть закрыт во время первичной операции, если только он не маленький и </a:t>
            </a:r>
            <a:r>
              <a:rPr lang="ru-RU" dirty="0" err="1"/>
              <a:t>гемодинамически</a:t>
            </a:r>
            <a:r>
              <a:rPr lang="ru-RU" dirty="0"/>
              <a:t> не </a:t>
            </a:r>
            <a:r>
              <a:rPr lang="ru-RU" dirty="0" smtClean="0"/>
              <a:t>значимый.</a:t>
            </a:r>
            <a:endParaRPr lang="ru-RU" dirty="0"/>
          </a:p>
        </p:txBody>
      </p:sp>
      <p:pic>
        <p:nvPicPr>
          <p:cNvPr id="4"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5864" y="973042"/>
            <a:ext cx="4014216" cy="5634238"/>
          </a:xfrm>
          <a:prstGeom prst="rect">
            <a:avLst/>
          </a:prstGeom>
        </p:spPr>
      </p:pic>
    </p:spTree>
    <p:extLst>
      <p:ext uri="{BB962C8B-B14F-4D97-AF65-F5344CB8AC3E}">
        <p14:creationId xmlns:p14="http://schemas.microsoft.com/office/powerpoint/2010/main" val="4242066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9328" y="174688"/>
            <a:ext cx="10515600" cy="648272"/>
          </a:xfrm>
        </p:spPr>
        <p:txBody>
          <a:bodyPr>
            <a:normAutofit fontScale="90000"/>
          </a:bodyPr>
          <a:lstStyle/>
          <a:p>
            <a:r>
              <a:rPr lang="ru-RU" b="1" dirty="0" smtClean="0"/>
              <a:t>Операция </a:t>
            </a:r>
            <a:r>
              <a:rPr lang="ru-RU" b="1" dirty="0" err="1" smtClean="0"/>
              <a:t>Растелли</a:t>
            </a:r>
            <a:endParaRPr lang="ru-RU" b="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07225" y="374903"/>
            <a:ext cx="4537668" cy="5960551"/>
          </a:xfrm>
        </p:spPr>
      </p:pic>
      <p:sp>
        <p:nvSpPr>
          <p:cNvPr id="5" name="Прямоугольник 4"/>
          <p:cNvSpPr/>
          <p:nvPr/>
        </p:nvSpPr>
        <p:spPr>
          <a:xfrm>
            <a:off x="185928" y="1164134"/>
            <a:ext cx="6681216" cy="5693866"/>
          </a:xfrm>
          <a:prstGeom prst="rect">
            <a:avLst/>
          </a:prstGeom>
        </p:spPr>
        <p:txBody>
          <a:bodyPr wrap="square">
            <a:spAutoFit/>
          </a:bodyPr>
          <a:lstStyle/>
          <a:p>
            <a:pPr marL="457200" indent="-457200">
              <a:buFont typeface="Arial" panose="020B0604020202020204" pitchFamily="34" charset="0"/>
              <a:buChar char="•"/>
            </a:pPr>
            <a:r>
              <a:rPr lang="ru-RU" sz="2800" dirty="0"/>
              <a:t>В 1969 г. G. </a:t>
            </a:r>
            <a:r>
              <a:rPr lang="ru-RU" sz="2800" dirty="0" err="1"/>
              <a:t>Rastelli</a:t>
            </a:r>
            <a:r>
              <a:rPr lang="ru-RU" sz="2800" dirty="0"/>
              <a:t> предложил оригинальную методику операции, в основу которой положен анатомический принцип коррекции порока. </a:t>
            </a:r>
            <a:endParaRPr lang="ru-RU" sz="2800" dirty="0" smtClean="0"/>
          </a:p>
          <a:p>
            <a:pPr marL="457200" indent="-457200">
              <a:buFont typeface="Arial" panose="020B0604020202020204" pitchFamily="34" charset="0"/>
              <a:buChar char="•"/>
            </a:pPr>
            <a:r>
              <a:rPr lang="ru-RU" sz="2800" dirty="0" smtClean="0"/>
              <a:t>Сущность </a:t>
            </a:r>
            <a:r>
              <a:rPr lang="ru-RU" sz="2800" dirty="0"/>
              <a:t>ее заключается в создании новых путей оттока </a:t>
            </a:r>
            <a:r>
              <a:rPr lang="ru-RU" sz="2800" dirty="0" smtClean="0"/>
              <a:t>крови (каналов): </a:t>
            </a:r>
            <a:r>
              <a:rPr lang="ru-RU" sz="2800" dirty="0"/>
              <a:t>из левого желудочка в аорту через ДМЖП и внутрисердечный туннель, созданный внутри полости правого желудочка, и из правого желудочка в легочную артерию через протез, в обход </a:t>
            </a:r>
            <a:r>
              <a:rPr lang="ru-RU" sz="2800" dirty="0" err="1"/>
              <a:t>стенозированного</a:t>
            </a:r>
            <a:r>
              <a:rPr lang="ru-RU" sz="2800" dirty="0"/>
              <a:t> участка. </a:t>
            </a:r>
          </a:p>
        </p:txBody>
      </p:sp>
    </p:spTree>
    <p:extLst>
      <p:ext uri="{BB962C8B-B14F-4D97-AF65-F5344CB8AC3E}">
        <p14:creationId xmlns:p14="http://schemas.microsoft.com/office/powerpoint/2010/main" val="1013843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Послеоперационная визуализация</a:t>
            </a:r>
            <a:br>
              <a:rPr lang="ru-RU" b="1" dirty="0"/>
            </a:br>
            <a:endParaRPr lang="ru-RU" dirty="0"/>
          </a:p>
        </p:txBody>
      </p:sp>
      <p:sp>
        <p:nvSpPr>
          <p:cNvPr id="3" name="Объект 2"/>
          <p:cNvSpPr>
            <a:spLocks noGrp="1"/>
          </p:cNvSpPr>
          <p:nvPr>
            <p:ph idx="1"/>
          </p:nvPr>
        </p:nvSpPr>
        <p:spPr/>
        <p:txBody>
          <a:bodyPr>
            <a:normAutofit lnSpcReduction="10000"/>
          </a:bodyPr>
          <a:lstStyle/>
          <a:p>
            <a:r>
              <a:rPr lang="ru-RU" dirty="0"/>
              <a:t>После операции </a:t>
            </a:r>
            <a:r>
              <a:rPr lang="ru-RU" dirty="0" err="1"/>
              <a:t>трансторакальная</a:t>
            </a:r>
            <a:r>
              <a:rPr lang="ru-RU" dirty="0"/>
              <a:t> эхокардиография является методом </a:t>
            </a:r>
            <a:r>
              <a:rPr lang="ru-RU" dirty="0" smtClean="0"/>
              <a:t>выбора.</a:t>
            </a:r>
          </a:p>
          <a:p>
            <a:r>
              <a:rPr lang="ru-RU" dirty="0" smtClean="0"/>
              <a:t>МРТ </a:t>
            </a:r>
            <a:r>
              <a:rPr lang="ru-RU" dirty="0"/>
              <a:t>превосходит эхокардиографию в </a:t>
            </a:r>
            <a:r>
              <a:rPr lang="ru-RU" dirty="0" smtClean="0"/>
              <a:t>визуализации </a:t>
            </a:r>
            <a:r>
              <a:rPr lang="ru-RU" dirty="0"/>
              <a:t>верхней полой вены, нижней полой вены и легочных вен, а также в количественной оценке функции правого </a:t>
            </a:r>
            <a:r>
              <a:rPr lang="ru-RU" dirty="0" smtClean="0"/>
              <a:t>желудочка</a:t>
            </a:r>
          </a:p>
          <a:p>
            <a:r>
              <a:rPr lang="ru-RU" dirty="0"/>
              <a:t>КТ обычно выполняется, когда МРТ противопоказана. </a:t>
            </a:r>
            <a:r>
              <a:rPr lang="ru-RU" dirty="0" smtClean="0"/>
              <a:t>КТ </a:t>
            </a:r>
            <a:r>
              <a:rPr lang="ru-RU" dirty="0"/>
              <a:t>также полезна для оценки коронарных артерий, </a:t>
            </a:r>
            <a:r>
              <a:rPr lang="ru-RU" dirty="0" smtClean="0"/>
              <a:t>коллатеральных </a:t>
            </a:r>
            <a:r>
              <a:rPr lang="ru-RU" dirty="0"/>
              <a:t>сосудов и предоперационного планирования </a:t>
            </a:r>
            <a:r>
              <a:rPr lang="ru-RU" dirty="0" err="1"/>
              <a:t>транскатетерных</a:t>
            </a:r>
            <a:r>
              <a:rPr lang="ru-RU" dirty="0"/>
              <a:t> вмешательств, таких как замена </a:t>
            </a:r>
            <a:r>
              <a:rPr lang="ru-RU" dirty="0" smtClean="0"/>
              <a:t>клапана.</a:t>
            </a:r>
            <a:r>
              <a:rPr lang="ru-RU" dirty="0"/>
              <a:t> </a:t>
            </a:r>
            <a:endParaRPr lang="ru-RU" dirty="0" smtClean="0"/>
          </a:p>
          <a:p>
            <a:r>
              <a:rPr lang="ru-RU" dirty="0" smtClean="0"/>
              <a:t>МР-</a:t>
            </a:r>
            <a:r>
              <a:rPr lang="ru-RU" dirty="0" err="1" smtClean="0"/>
              <a:t>сцинтиграфия</a:t>
            </a:r>
            <a:r>
              <a:rPr lang="ru-RU" dirty="0" smtClean="0"/>
              <a:t> проводится при подозрении на ишемию миокарда.</a:t>
            </a:r>
            <a:endParaRPr lang="ru-RU" dirty="0"/>
          </a:p>
        </p:txBody>
      </p:sp>
    </p:spTree>
    <p:extLst>
      <p:ext uri="{BB962C8B-B14F-4D97-AF65-F5344CB8AC3E}">
        <p14:creationId xmlns:p14="http://schemas.microsoft.com/office/powerpoint/2010/main" val="3327495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t>M</a:t>
            </a:r>
            <a:r>
              <a:rPr lang="ru-RU" b="1" dirty="0"/>
              <a:t>РТ</a:t>
            </a:r>
            <a:r>
              <a:rPr lang="en-US" b="1" dirty="0"/>
              <a:t> </a:t>
            </a:r>
            <a:r>
              <a:rPr lang="ru-RU" b="1" dirty="0"/>
              <a:t>и К</a:t>
            </a:r>
            <a:r>
              <a:rPr lang="en-US" b="1" dirty="0"/>
              <a:t>T</a:t>
            </a:r>
            <a:r>
              <a:rPr lang="ru-RU" b="1" dirty="0"/>
              <a:t> </a:t>
            </a:r>
            <a:r>
              <a:rPr lang="ru-RU" b="1" dirty="0" smtClean="0"/>
              <a:t>изображения после проведения операций </a:t>
            </a:r>
            <a:r>
              <a:rPr lang="ru-RU" b="1" dirty="0" err="1"/>
              <a:t>внутрипредсердной</a:t>
            </a:r>
            <a:r>
              <a:rPr lang="ru-RU" b="1" dirty="0"/>
              <a:t> коррекции</a:t>
            </a:r>
          </a:p>
        </p:txBody>
      </p:sp>
      <p:sp>
        <p:nvSpPr>
          <p:cNvPr id="3" name="Объект 2"/>
          <p:cNvSpPr>
            <a:spLocks noGrp="1"/>
          </p:cNvSpPr>
          <p:nvPr>
            <p:ph idx="1"/>
          </p:nvPr>
        </p:nvSpPr>
        <p:spPr>
          <a:xfrm>
            <a:off x="838200" y="2423159"/>
            <a:ext cx="10515600" cy="3200401"/>
          </a:xfrm>
        </p:spPr>
        <p:txBody>
          <a:bodyPr>
            <a:normAutofit/>
          </a:bodyPr>
          <a:lstStyle/>
          <a:p>
            <a:r>
              <a:rPr lang="ru-RU" sz="3200" dirty="0"/>
              <a:t>Хотя </a:t>
            </a:r>
            <a:r>
              <a:rPr lang="ru-RU" sz="3200" dirty="0" smtClean="0"/>
              <a:t>операции предсердного переключения кровотока больше </a:t>
            </a:r>
            <a:r>
              <a:rPr lang="ru-RU" sz="3200" dirty="0"/>
              <a:t>не является </a:t>
            </a:r>
            <a:r>
              <a:rPr lang="ru-RU" sz="3200" dirty="0" smtClean="0"/>
              <a:t>предпочтительными в </a:t>
            </a:r>
            <a:r>
              <a:rPr lang="ru-RU" sz="3200" dirty="0"/>
              <a:t>лечения </a:t>
            </a:r>
            <a:r>
              <a:rPr lang="ru-RU" sz="3200" dirty="0" smtClean="0"/>
              <a:t>D-TМA, </a:t>
            </a:r>
            <a:r>
              <a:rPr lang="en-US" sz="3200" dirty="0" smtClean="0"/>
              <a:t>M</a:t>
            </a:r>
            <a:r>
              <a:rPr lang="ru-RU" sz="3200" dirty="0" smtClean="0"/>
              <a:t>РТ</a:t>
            </a:r>
            <a:r>
              <a:rPr lang="en-US" sz="3200" dirty="0" smtClean="0"/>
              <a:t> </a:t>
            </a:r>
            <a:r>
              <a:rPr lang="ru-RU" sz="3200" dirty="0"/>
              <a:t>и К</a:t>
            </a:r>
            <a:r>
              <a:rPr lang="en-US" sz="3200" dirty="0" smtClean="0"/>
              <a:t>T</a:t>
            </a:r>
            <a:r>
              <a:rPr lang="ru-RU" sz="3200" dirty="0" smtClean="0"/>
              <a:t> </a:t>
            </a:r>
            <a:r>
              <a:rPr lang="ru-RU" sz="3200" dirty="0"/>
              <a:t>изображения</a:t>
            </a:r>
            <a:r>
              <a:rPr lang="ru-RU" sz="3200" dirty="0" smtClean="0"/>
              <a:t> встречаются у </a:t>
            </a:r>
            <a:r>
              <a:rPr lang="ru-RU" sz="3200" dirty="0"/>
              <a:t>пациентов, находящихся под </a:t>
            </a:r>
            <a:r>
              <a:rPr lang="ru-RU" sz="3200" dirty="0" smtClean="0"/>
              <a:t>наблюдением с проведенными операциями </a:t>
            </a:r>
            <a:r>
              <a:rPr lang="ru-RU" sz="3200" dirty="0" err="1"/>
              <a:t>Мастарда</a:t>
            </a:r>
            <a:r>
              <a:rPr lang="ru-RU" sz="3200" dirty="0"/>
              <a:t> и </a:t>
            </a:r>
            <a:r>
              <a:rPr lang="ru-RU" sz="3200" dirty="0" err="1" smtClean="0"/>
              <a:t>Сеннинга</a:t>
            </a:r>
            <a:r>
              <a:rPr lang="ru-RU" sz="3200" dirty="0" smtClean="0"/>
              <a:t> в прошлом.</a:t>
            </a:r>
            <a:endParaRPr lang="ru-RU" sz="3200" dirty="0"/>
          </a:p>
        </p:txBody>
      </p:sp>
    </p:spTree>
    <p:extLst>
      <p:ext uri="{BB962C8B-B14F-4D97-AF65-F5344CB8AC3E}">
        <p14:creationId xmlns:p14="http://schemas.microsoft.com/office/powerpoint/2010/main" val="344114262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1099</TotalTime>
  <Words>551</Words>
  <Application>Microsoft Office PowerPoint</Application>
  <PresentationFormat>Широкоэкранный</PresentationFormat>
  <Paragraphs>51</Paragraphs>
  <Slides>13</Slides>
  <Notes>1</Notes>
  <HiddenSlides>0</HiddenSlides>
  <MMClips>2</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13</vt:i4>
      </vt:variant>
    </vt:vector>
  </HeadingPairs>
  <TitlesOfParts>
    <vt:vector size="18" baseType="lpstr">
      <vt:lpstr>Arial</vt:lpstr>
      <vt:lpstr>Calibri</vt:lpstr>
      <vt:lpstr>Calibri Light</vt:lpstr>
      <vt:lpstr>Open Sans</vt:lpstr>
      <vt:lpstr>Тема Office</vt:lpstr>
      <vt:lpstr>  </vt:lpstr>
      <vt:lpstr>Лечение порока </vt:lpstr>
      <vt:lpstr>Операции внутрипредсердной коррекции  </vt:lpstr>
      <vt:lpstr>Иллюстрация операции Мастарда</vt:lpstr>
      <vt:lpstr>Диаграмма гемодинамики после операции внутрипредсердной коррекции</vt:lpstr>
      <vt:lpstr>Операция артериального переключения (операция Жатене)</vt:lpstr>
      <vt:lpstr>Операция Растелли</vt:lpstr>
      <vt:lpstr>Послеоперационная визуализация </vt:lpstr>
      <vt:lpstr>MРТ и КT изображения после проведения операций внутрипредсердной коррекции</vt:lpstr>
      <vt:lpstr>MРТ изображение после проведенной внутрипредсердной коррекции</vt:lpstr>
      <vt:lpstr>MРТ изображение после проведенной внутрипредсердной коррекции</vt:lpstr>
      <vt:lpstr>МРТ видеофрагменте после выполненной внутрипредсердной коррекции</vt:lpstr>
      <vt:lpstr>Видео, показывающие направление потоков крови у пациента перенесшего Операцию Мастарда </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Jasminka Igrec    Division of General Radiological Diagnostics, Department of Radiology, Medical University of Graz, Austria Michael H. Fuchsjäger Division of General Radiological Diagnostics, Department of Radiology, Medical University of Graz, Austria  Rofo 2021; 193(10): 1171-1182 DOI: 10.1055/a-1401-0215 Publication Date: 26 March 2021 (online) © 2021. Thieme. All rights reserved. Georg Thieme Verlag KG Rüdigerstraße 14, 70469 Stuttgart, Germany </dc:title>
  <dc:creator>User</dc:creator>
  <cp:lastModifiedBy>User</cp:lastModifiedBy>
  <cp:revision>90</cp:revision>
  <dcterms:created xsi:type="dcterms:W3CDTF">2022-05-30T15:19:29Z</dcterms:created>
  <dcterms:modified xsi:type="dcterms:W3CDTF">2022-06-05T07:23:31Z</dcterms:modified>
</cp:coreProperties>
</file>